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73" r:id="rId2"/>
    <p:sldId id="416" r:id="rId3"/>
    <p:sldId id="417" r:id="rId4"/>
    <p:sldId id="418" r:id="rId5"/>
    <p:sldId id="419" r:id="rId6"/>
    <p:sldId id="438" r:id="rId7"/>
    <p:sldId id="442" r:id="rId8"/>
    <p:sldId id="330" r:id="rId9"/>
    <p:sldId id="352" r:id="rId10"/>
    <p:sldId id="333" r:id="rId11"/>
    <p:sldId id="439" r:id="rId12"/>
    <p:sldId id="268" r:id="rId13"/>
    <p:sldId id="312" r:id="rId14"/>
    <p:sldId id="270" r:id="rId15"/>
    <p:sldId id="334" r:id="rId16"/>
    <p:sldId id="335" r:id="rId17"/>
    <p:sldId id="336" r:id="rId18"/>
    <p:sldId id="358" r:id="rId19"/>
    <p:sldId id="313" r:id="rId20"/>
    <p:sldId id="302" r:id="rId21"/>
    <p:sldId id="261" r:id="rId22"/>
    <p:sldId id="309" r:id="rId23"/>
    <p:sldId id="310" r:id="rId24"/>
    <p:sldId id="432" r:id="rId25"/>
    <p:sldId id="279" r:id="rId26"/>
    <p:sldId id="436" r:id="rId27"/>
    <p:sldId id="437" r:id="rId28"/>
    <p:sldId id="431" r:id="rId29"/>
    <p:sldId id="263" r:id="rId30"/>
    <p:sldId id="446" r:id="rId31"/>
    <p:sldId id="441" r:id="rId32"/>
    <p:sldId id="440" r:id="rId33"/>
    <p:sldId id="443" r:id="rId34"/>
    <p:sldId id="448" r:id="rId35"/>
    <p:sldId id="469" r:id="rId36"/>
    <p:sldId id="449" r:id="rId37"/>
    <p:sldId id="453" r:id="rId38"/>
    <p:sldId id="456" r:id="rId39"/>
    <p:sldId id="459" r:id="rId40"/>
    <p:sldId id="458" r:id="rId41"/>
    <p:sldId id="450" r:id="rId42"/>
    <p:sldId id="471" r:id="rId43"/>
    <p:sldId id="460" r:id="rId44"/>
    <p:sldId id="464" r:id="rId45"/>
    <p:sldId id="463" r:id="rId46"/>
    <p:sldId id="466" r:id="rId47"/>
    <p:sldId id="465" r:id="rId48"/>
    <p:sldId id="467" r:id="rId49"/>
    <p:sldId id="424" r:id="rId50"/>
    <p:sldId id="307" r:id="rId51"/>
    <p:sldId id="318" r:id="rId52"/>
    <p:sldId id="314" r:id="rId53"/>
    <p:sldId id="315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85423" autoAdjust="0"/>
  </p:normalViewPr>
  <p:slideViewPr>
    <p:cSldViewPr snapToGrid="0">
      <p:cViewPr varScale="1">
        <p:scale>
          <a:sx n="96" d="100"/>
          <a:sy n="96" d="100"/>
        </p:scale>
        <p:origin x="-1016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-36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36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 smtClean="0"/>
              <a:t>Top-1</a:t>
            </a:r>
            <a:r>
              <a:rPr lang="en-US" baseline="0" dirty="0" smtClean="0"/>
              <a:t> localization accuracy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GAP [Zhou et al. CVPR 16]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Sheet1!$A$2:$A$3</c:f>
              <c:strCache>
                <c:ptCount val="2"/>
                <c:pt idx="0">
                  <c:v>AlexNet</c:v>
                </c:pt>
                <c:pt idx="1">
                  <c:v>GoogLeNet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0.3625</c:v>
                </c:pt>
                <c:pt idx="1">
                  <c:v>0.436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Hide-and-Seek (Ours)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Sheet1!$A$2:$A$3</c:f>
              <c:strCache>
                <c:ptCount val="2"/>
                <c:pt idx="0">
                  <c:v>AlexNet</c:v>
                </c:pt>
                <c:pt idx="1">
                  <c:v>GoogLeNet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0.3771</c:v>
                </c:pt>
                <c:pt idx="1">
                  <c:v>0.4547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Dropout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Sheet1!$A$2:$A$3</c:f>
              <c:strCache>
                <c:ptCount val="2"/>
                <c:pt idx="0">
                  <c:v>AlexNet</c:v>
                </c:pt>
                <c:pt idx="1">
                  <c:v>GoogLeNet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0.3172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4935592"/>
        <c:axId val="2084831016"/>
      </c:barChart>
      <c:catAx>
        <c:axId val="2084935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4831016"/>
        <c:crosses val="autoZero"/>
        <c:auto val="1"/>
        <c:lblAlgn val="ctr"/>
        <c:lblOffset val="100"/>
        <c:noMultiLvlLbl val="0"/>
      </c:catAx>
      <c:valAx>
        <c:axId val="2084831016"/>
        <c:scaling>
          <c:orientation val="minMax"/>
          <c:max val="0.5"/>
          <c:min val="0.3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4935592"/>
        <c:crosses val="autoZero"/>
        <c:crossBetween val="between"/>
        <c:majorUnit val="0.05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2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Sheet1!$D$1</c:f>
              <c:strCache>
                <c:ptCount val="1"/>
                <c:pt idx="0">
                  <c:v>item</c:v>
                </c:pt>
              </c:strCache>
            </c:strRef>
          </c:tx>
          <c:spPr>
            <a:ln w="31750">
              <a:noFill/>
            </a:ln>
          </c:spPr>
          <c:xVal>
            <c:numRef>
              <c:f>Sheet1!$B$2:$B$6</c:f>
              <c:numCache>
                <c:formatCode>General</c:formatCode>
                <c:ptCount val="5"/>
                <c:pt idx="0">
                  <c:v>0.8</c:v>
                </c:pt>
                <c:pt idx="1">
                  <c:v>25.1</c:v>
                </c:pt>
                <c:pt idx="2">
                  <c:v>18.2</c:v>
                </c:pt>
                <c:pt idx="3">
                  <c:v>50.0</c:v>
                </c:pt>
                <c:pt idx="4">
                  <c:v>33.05</c:v>
                </c:pt>
              </c:numCache>
            </c:numRef>
          </c:xVal>
          <c:yVal>
            <c:numRef>
              <c:f>Sheet1!$D$2:$D$6</c:f>
              <c:numCache>
                <c:formatCode>General</c:formatCode>
                <c:ptCount val="5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</c:numCache>
            </c:numRef>
          </c:yVal>
          <c:smooth val="0"/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Y-Value </c:v>
                </c:pt>
              </c:strCache>
            </c:strRef>
          </c:tx>
          <c:spPr>
            <a:ln w="31750">
              <a:noFill/>
            </a:ln>
          </c:spPr>
          <c:marker>
            <c:symbol val="diamond"/>
            <c:size val="17"/>
            <c:spPr>
              <a:ln w="12700"/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400" dirty="0" smtClean="0"/>
                      <a:t>Original</a:t>
                    </a:r>
                    <a:endParaRPr lang="en-US" sz="2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Blur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Noise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Mask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Ours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Sheet1!$B$2:$B$6</c:f>
              <c:numCache>
                <c:formatCode>General</c:formatCode>
                <c:ptCount val="5"/>
                <c:pt idx="0">
                  <c:v>0.8</c:v>
                </c:pt>
                <c:pt idx="1">
                  <c:v>25.1</c:v>
                </c:pt>
                <c:pt idx="2">
                  <c:v>18.2</c:v>
                </c:pt>
                <c:pt idx="3">
                  <c:v>50.0</c:v>
                </c:pt>
                <c:pt idx="4">
                  <c:v>33.05</c:v>
                </c:pt>
              </c:numCache>
            </c:numRef>
          </c:xVal>
          <c:yVal>
            <c:numRef>
              <c:f>Sheet1!$C$2:$C$6</c:f>
              <c:numCache>
                <c:formatCode>General</c:formatCode>
                <c:ptCount val="5"/>
                <c:pt idx="0">
                  <c:v>56.85</c:v>
                </c:pt>
                <c:pt idx="1">
                  <c:v>42.39</c:v>
                </c:pt>
                <c:pt idx="2">
                  <c:v>38.65</c:v>
                </c:pt>
                <c:pt idx="3">
                  <c:v>38.86</c:v>
                </c:pt>
                <c:pt idx="4">
                  <c:v>52.32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8391128"/>
        <c:axId val="-2078665720"/>
      </c:scatterChart>
      <c:valAx>
        <c:axId val="-2078391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Face verification error (%)</a:t>
                </a:r>
              </a:p>
            </c:rich>
          </c:tx>
          <c:layout>
            <c:manualLayout>
              <c:xMode val="edge"/>
              <c:yMode val="edge"/>
              <c:x val="0.365503058886472"/>
              <c:y val="0.91635916359163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78665720"/>
        <c:crosses val="autoZero"/>
        <c:crossBetween val="midCat"/>
      </c:valAx>
      <c:valAx>
        <c:axId val="-2078665720"/>
        <c:scaling>
          <c:orientation val="minMax"/>
          <c:min val="35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Action detection mAP (%)</a:t>
                </a:r>
              </a:p>
            </c:rich>
          </c:tx>
          <c:layout>
            <c:manualLayout>
              <c:xMode val="edge"/>
              <c:yMode val="edge"/>
              <c:x val="0.00738552437223043"/>
              <c:y val="0.15253486918071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7839112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368B4-552C-47C3-BCD8-6CC7983FE799}" type="datetimeFigureOut">
              <a:rPr lang="en-US" smtClean="0"/>
              <a:t>7/30/18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BD0E0-4E86-4B7A-BDED-6462829BC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5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Visual recognition research has had tremendous</a:t>
            </a:r>
            <a:r>
              <a:rPr lang="en-US" baseline="0" dirty="0" smtClean="0"/>
              <a:t> </a:t>
            </a:r>
            <a:r>
              <a:rPr lang="en-US" dirty="0" smtClean="0"/>
              <a:t>success in recent years</a:t>
            </a:r>
            <a:r>
              <a:rPr lang="en-US" baseline="0" dirty="0" smtClean="0"/>
              <a:t> on a variety of problems including image classification, semantic segmentation, pose recognition, object detection and many others..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0E0-4E86-4B7A-BDED-6462829BCA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14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There are three possible activations as shown in left.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Assigning mean RGB value to the pixels ensure activation remain same during training and testing for all the three cases.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0E0-4E86-4B7A-BDED-6462829BCA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75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Convolutional filter is completely Inside the visible patch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0E0-4E86-4B7A-BDED-6462829BCA4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64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Convolutional filter is either completely or partially inside the hidden patch.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0E0-4E86-4B7A-BDED-6462829BCA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0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Since we only change the input image, our approach works with any image classification network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r>
              <a:rPr lang="en-US" sz="1100" dirty="0" smtClean="0"/>
              <a:t>Two main differences: </a:t>
            </a:r>
          </a:p>
          <a:p>
            <a:pPr marL="514350" indent="-514350">
              <a:buAutoNum type="arabicParenBoth"/>
            </a:pPr>
            <a:r>
              <a:rPr lang="en-US" sz="1100" dirty="0" smtClean="0"/>
              <a:t>Dropout is designed to </a:t>
            </a:r>
            <a:r>
              <a:rPr lang="en-US" sz="1100" i="1" dirty="0" smtClean="0"/>
              <a:t>prevent overfitting </a:t>
            </a:r>
            <a:r>
              <a:rPr lang="en-US" sz="1100" dirty="0" smtClean="0"/>
              <a:t>while our work is designed to </a:t>
            </a:r>
            <a:r>
              <a:rPr lang="en-US" sz="1100" i="1" dirty="0" smtClean="0"/>
              <a:t>improve localization</a:t>
            </a:r>
          </a:p>
          <a:p>
            <a:pPr marL="514350" indent="-514350">
              <a:buAutoNum type="arabicParenBoth"/>
            </a:pPr>
            <a:r>
              <a:rPr lang="en-US" sz="1100" dirty="0" smtClean="0"/>
              <a:t>In Dropout, units in a layer are dropped randomly, while in our work, </a:t>
            </a:r>
            <a:r>
              <a:rPr lang="en-US" sz="1100" i="1" dirty="0" smtClean="0"/>
              <a:t>contiguous </a:t>
            </a:r>
            <a:r>
              <a:rPr lang="en-US" sz="1100" dirty="0" smtClean="0"/>
              <a:t>image regions are dropped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0E0-4E86-4B7A-BDED-6462829BCA4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41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0E0-4E86-4B7A-BDED-6462829BCA4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57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0E0-4E86-4B7A-BDED-6462829BCA4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Difficult to label</a:t>
            </a:r>
            <a:r>
              <a:rPr lang="en-US" baseline="0" dirty="0" smtClean="0"/>
              <a:t> exactly how someone should be </a:t>
            </a:r>
            <a:r>
              <a:rPr lang="en-US" baseline="0" dirty="0" err="1" smtClean="0"/>
              <a:t>anonymized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0E0-4E86-4B7A-BDED-6462829BCA4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87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L1 loss encourages the modified image to preserve the basic structure (pose, brightness, etc.) of the original picture. </a:t>
            </a:r>
          </a:p>
          <a:p>
            <a:endParaRPr lang="en-US" dirty="0" smtClean="0"/>
          </a:p>
          <a:p>
            <a:r>
              <a:rPr lang="en-US" dirty="0" smtClean="0"/>
              <a:t>Differentiable</a:t>
            </a:r>
            <a:r>
              <a:rPr lang="en-US" baseline="0" dirty="0" smtClean="0"/>
              <a:t> grid generator and sampler [STNs]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0E0-4E86-4B7A-BDED-6462829BCA4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44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Optimize </a:t>
            </a:r>
            <a:r>
              <a:rPr lang="en-US" dirty="0" err="1" smtClean="0"/>
              <a:t>minimax</a:t>
            </a:r>
            <a:r>
              <a:rPr lang="en-US" dirty="0" smtClean="0"/>
              <a:t> objective</a:t>
            </a:r>
          </a:p>
          <a:p>
            <a:endParaRPr lang="en-US" dirty="0" smtClean="0"/>
          </a:p>
          <a:p>
            <a:r>
              <a:rPr lang="en-US" dirty="0" smtClean="0"/>
              <a:t>Modifier gets better at modifying</a:t>
            </a:r>
            <a:r>
              <a:rPr lang="en-US" baseline="0" dirty="0" smtClean="0"/>
              <a:t> the face to fool the face classifier while preserving action information, while the face classifier gets better at recognizing the face despite the modifications.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0E0-4E86-4B7A-BDED-6462829BCA4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87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E0D4A-750F-4570-8BD1-5865426C411B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229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0E0-4E86-4B7A-BDED-6462829BCA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8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0E0-4E86-4B7A-BDED-6462829BCA4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88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0E0-4E86-4B7A-BDED-6462829BCA4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51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0E0-4E86-4B7A-BDED-6462829BCA4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782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E0D4A-750F-4570-8BD1-5865426C411B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361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0E0-4E86-4B7A-BDED-6462829BCA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96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0E0-4E86-4B7A-BDED-6462829BCA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60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0E0-4E86-4B7A-BDED-6462829BCA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72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0E0-4E86-4B7A-BDED-6462829BCA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16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 distinction</a:t>
            </a:r>
            <a:r>
              <a:rPr lang="en-US" baseline="0" dirty="0" smtClean="0"/>
              <a:t> of our work: random hiding works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0E0-4E86-4B7A-BDED-6462829BCA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28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0E0-4E86-4B7A-BDED-6462829BCA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46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Global average pooling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BD0E0-4E86-4B7A-BDED-6462829BCA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66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CCE3-BA90-4B32-B46A-BA127CB1E684}" type="datetimeFigureOut">
              <a:rPr lang="en-US" smtClean="0"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A2B1-1B81-48F5-8FA3-BDD15C13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96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CCE3-BA90-4B32-B46A-BA127CB1E684}" type="datetimeFigureOut">
              <a:rPr lang="en-US" smtClean="0"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A2B1-1B81-48F5-8FA3-BDD15C13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19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CCE3-BA90-4B32-B46A-BA127CB1E684}" type="datetimeFigureOut">
              <a:rPr lang="en-US" smtClean="0"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A2B1-1B81-48F5-8FA3-BDD15C13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29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CCE3-BA90-4B32-B46A-BA127CB1E684}" type="datetimeFigureOut">
              <a:rPr lang="en-US" smtClean="0"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A2B1-1B81-48F5-8FA3-BDD15C13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67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CCE3-BA90-4B32-B46A-BA127CB1E684}" type="datetimeFigureOut">
              <a:rPr lang="en-US" smtClean="0"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A2B1-1B81-48F5-8FA3-BDD15C13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24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CCE3-BA90-4B32-B46A-BA127CB1E684}" type="datetimeFigureOut">
              <a:rPr lang="en-US" smtClean="0"/>
              <a:t>7/30/18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A2B1-1B81-48F5-8FA3-BDD15C13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83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CCE3-BA90-4B32-B46A-BA127CB1E684}" type="datetimeFigureOut">
              <a:rPr lang="en-US" smtClean="0"/>
              <a:t>7/30/18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A2B1-1B81-48F5-8FA3-BDD15C13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61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CCE3-BA90-4B32-B46A-BA127CB1E684}" type="datetimeFigureOut">
              <a:rPr lang="en-US" smtClean="0"/>
              <a:t>7/30/18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A2B1-1B81-48F5-8FA3-BDD15C13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32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CCE3-BA90-4B32-B46A-BA127CB1E684}" type="datetimeFigureOut">
              <a:rPr lang="en-US" smtClean="0"/>
              <a:t>7/30/18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A2B1-1B81-48F5-8FA3-BDD15C13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67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CCE3-BA90-4B32-B46A-BA127CB1E684}" type="datetimeFigureOut">
              <a:rPr lang="en-US" smtClean="0"/>
              <a:t>7/30/18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A2B1-1B81-48F5-8FA3-BDD15C13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67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DCCE3-BA90-4B32-B46A-BA127CB1E684}" type="datetimeFigureOut">
              <a:rPr lang="en-US" smtClean="0"/>
              <a:t>7/30/18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A2B1-1B81-48F5-8FA3-BDD15C13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3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DCCE3-BA90-4B32-B46A-BA127CB1E684}" type="datetimeFigureOut">
              <a:rPr lang="en-US" smtClean="0"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AA2B1-1B81-48F5-8FA3-BDD15C13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4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4.jp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4.jp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32.JPE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5.jpg"/><Relationship Id="rId8" Type="http://schemas.openxmlformats.org/officeDocument/2006/relationships/image" Target="../media/image36.jpg"/><Relationship Id="rId9" Type="http://schemas.openxmlformats.org/officeDocument/2006/relationships/image" Target="../media/image27.jpg"/><Relationship Id="rId10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7" Type="http://schemas.openxmlformats.org/officeDocument/2006/relationships/image" Target="../media/image43.jpg"/><Relationship Id="rId8" Type="http://schemas.openxmlformats.org/officeDocument/2006/relationships/image" Target="../media/image44.JPEG"/><Relationship Id="rId9" Type="http://schemas.openxmlformats.org/officeDocument/2006/relationships/image" Target="../media/image45.JPEG"/><Relationship Id="rId10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Relationship Id="rId6" Type="http://schemas.openxmlformats.org/officeDocument/2006/relationships/image" Target="../media/image53.jpg"/><Relationship Id="rId7" Type="http://schemas.openxmlformats.org/officeDocument/2006/relationships/image" Target="../media/image54.JPEG"/><Relationship Id="rId8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65.jpg"/><Relationship Id="rId5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6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Relationship Id="rId3" Type="http://schemas.openxmlformats.org/officeDocument/2006/relationships/image" Target="../media/image72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Relationship Id="rId3" Type="http://schemas.openxmlformats.org/officeDocument/2006/relationships/image" Target="../media/image74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Relationship Id="rId3" Type="http://schemas.openxmlformats.org/officeDocument/2006/relationships/image" Target="../media/image7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image" Target="../media/image81.jpg"/><Relationship Id="rId7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krsingh.cs.ucdavis.edu/krishna_files/papers/hide_and_seek/hide_seek.html" TargetMode="External"/><Relationship Id="rId4" Type="http://schemas.openxmlformats.org/officeDocument/2006/relationships/hyperlink" Target="https://jason718.github.io/project/privacy/main.html" TargetMode="External"/><Relationship Id="rId5" Type="http://schemas.openxmlformats.org/officeDocument/2006/relationships/image" Target="../media/image83.jpg"/><Relationship Id="rId6" Type="http://schemas.openxmlformats.org/officeDocument/2006/relationships/image" Target="../media/image84.png"/><Relationship Id="rId7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90339"/>
            <a:ext cx="12192000" cy="2067850"/>
          </a:xfrm>
        </p:spPr>
        <p:txBody>
          <a:bodyPr>
            <a:normAutofit/>
          </a:bodyPr>
          <a:lstStyle/>
          <a:p>
            <a:r>
              <a:rPr lang="en-US" dirty="0" smtClean="0"/>
              <a:t>Learning to Localize and Anonymize</a:t>
            </a:r>
            <a:br>
              <a:rPr lang="en-US" dirty="0" smtClean="0"/>
            </a:br>
            <a:r>
              <a:rPr lang="en-US" dirty="0" smtClean="0"/>
              <a:t>Objects with Indirect Supervision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75285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Yong Jae Lee</a:t>
            </a:r>
          </a:p>
          <a:p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 of California, Davis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839" y="4604040"/>
            <a:ext cx="190632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7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496" y="1901128"/>
            <a:ext cx="2130552" cy="2133600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840620" y="88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Our idea</a:t>
            </a:r>
            <a:r>
              <a:rPr lang="en-US" dirty="0"/>
              <a:t>: Hide and Seek (</a:t>
            </a:r>
            <a:r>
              <a:rPr lang="en-US" dirty="0" err="1"/>
              <a:t>HaS</a:t>
            </a:r>
            <a:r>
              <a:rPr lang="en-US" dirty="0"/>
              <a:t>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496" y="1899452"/>
            <a:ext cx="2130552" cy="2133600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6893876" y="1899452"/>
            <a:ext cx="3026430" cy="2133600"/>
            <a:chOff x="6893876" y="1899452"/>
            <a:chExt cx="3026430" cy="21336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6706" y="1899452"/>
              <a:ext cx="2133600" cy="21336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9" name="Arrow: Down 21"/>
            <p:cNvSpPr/>
            <p:nvPr/>
          </p:nvSpPr>
          <p:spPr>
            <a:xfrm rot="16200000">
              <a:off x="7124782" y="2570765"/>
              <a:ext cx="332510" cy="79432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60253" y="2030205"/>
            <a:ext cx="4495742" cy="2888220"/>
            <a:chOff x="3860253" y="2030205"/>
            <a:chExt cx="4495742" cy="2888220"/>
          </a:xfrm>
        </p:grpSpPr>
        <p:sp>
          <p:nvSpPr>
            <p:cNvPr id="28" name="Arrow: Down 10"/>
            <p:cNvSpPr/>
            <p:nvPr/>
          </p:nvSpPr>
          <p:spPr>
            <a:xfrm rot="16200000">
              <a:off x="4766462" y="2570766"/>
              <a:ext cx="332510" cy="79432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5373206" y="2030205"/>
              <a:ext cx="1422162" cy="1875442"/>
              <a:chOff x="20190611" y="10127345"/>
              <a:chExt cx="2572842" cy="3159191"/>
            </a:xfrm>
          </p:grpSpPr>
          <p:sp>
            <p:nvSpPr>
              <p:cNvPr id="32" name="Cube 31"/>
              <p:cNvSpPr/>
              <p:nvPr/>
            </p:nvSpPr>
            <p:spPr>
              <a:xfrm>
                <a:off x="20190611" y="10127345"/>
                <a:ext cx="1311989" cy="3159191"/>
              </a:xfrm>
              <a:prstGeom prst="cube">
                <a:avLst>
                  <a:gd name="adj" fmla="val 80241"/>
                </a:avLst>
              </a:prstGeom>
              <a:solidFill>
                <a:schemeClr val="bg1">
                  <a:alpha val="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3"/>
              </a:p>
            </p:txBody>
          </p:sp>
          <p:sp>
            <p:nvSpPr>
              <p:cNvPr id="33" name="Cube 32"/>
              <p:cNvSpPr/>
              <p:nvPr/>
            </p:nvSpPr>
            <p:spPr>
              <a:xfrm>
                <a:off x="20935551" y="10623552"/>
                <a:ext cx="1236259" cy="2060168"/>
              </a:xfrm>
              <a:prstGeom prst="cube">
                <a:avLst>
                  <a:gd name="adj" fmla="val 59069"/>
                </a:avLst>
              </a:prstGeom>
              <a:solidFill>
                <a:schemeClr val="bg1">
                  <a:alpha val="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3"/>
              </a:p>
            </p:txBody>
          </p:sp>
          <p:sp>
            <p:nvSpPr>
              <p:cNvPr id="34" name="Cube 33"/>
              <p:cNvSpPr/>
              <p:nvPr/>
            </p:nvSpPr>
            <p:spPr>
              <a:xfrm>
                <a:off x="21861763" y="10871231"/>
                <a:ext cx="901690" cy="1396856"/>
              </a:xfrm>
              <a:prstGeom prst="cube">
                <a:avLst>
                  <a:gd name="adj" fmla="val 50243"/>
                </a:avLst>
              </a:prstGeom>
              <a:solidFill>
                <a:schemeClr val="bg1">
                  <a:alpha val="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3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860253" y="3902762"/>
              <a:ext cx="449574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Image classification network</a:t>
              </a:r>
            </a:p>
            <a:p>
              <a:pPr algn="ctr"/>
              <a:r>
                <a:rPr lang="en-US" sz="2000" dirty="0"/>
                <a:t>Global Average </a:t>
              </a:r>
              <a:r>
                <a:rPr lang="en-US" sz="2000" dirty="0" smtClean="0"/>
                <a:t>Pooling [</a:t>
              </a:r>
              <a:r>
                <a:rPr lang="en-US" sz="2000" dirty="0"/>
                <a:t>Zhou et al. 2016]</a:t>
              </a:r>
            </a:p>
            <a:p>
              <a:pPr algn="ctr"/>
              <a:endParaRPr lang="en-US" sz="2000" dirty="0"/>
            </a:p>
          </p:txBody>
        </p:sp>
      </p:grpSp>
      <p:sp>
        <p:nvSpPr>
          <p:cNvPr id="35" name="TextBox 34"/>
          <p:cNvSpPr txBox="1"/>
          <p:nvPr/>
        </p:nvSpPr>
        <p:spPr>
          <a:xfrm flipH="1">
            <a:off x="2124054" y="4670136"/>
            <a:ext cx="878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Hide</a:t>
            </a:r>
            <a:r>
              <a:rPr lang="en-US" sz="3600" dirty="0"/>
              <a:t> patches </a:t>
            </a:r>
            <a:r>
              <a:rPr lang="en-US" sz="3600" dirty="0" smtClean="0"/>
              <a:t>to force </a:t>
            </a:r>
            <a:r>
              <a:rPr lang="en-US" sz="3600" dirty="0"/>
              <a:t>the network to </a:t>
            </a:r>
            <a:r>
              <a:rPr lang="en-US" sz="3600" i="1" dirty="0"/>
              <a:t>seek</a:t>
            </a:r>
            <a:r>
              <a:rPr lang="en-US" sz="3600" dirty="0"/>
              <a:t>  other relevant parts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8643" y="2605633"/>
            <a:ext cx="1722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Training image</a:t>
            </a:r>
          </a:p>
          <a:p>
            <a:pPr algn="ctr"/>
            <a:r>
              <a:rPr lang="en-US" sz="2000" dirty="0"/>
              <a:t>‘dog’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11756" y="6121667"/>
            <a:ext cx="12050830" cy="86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dirty="0" smtClean="0">
                <a:solidFill>
                  <a:schemeClr val="bg1">
                    <a:lumMod val="50000"/>
                  </a:schemeClr>
                </a:solidFill>
              </a:rPr>
              <a:t>[K. Singh and Y. J. Lee, “Hide-and-Seek: Forcing a Network to be meticulous for weakly-supervised object and action localization”, ICCV 2017]</a:t>
            </a:r>
            <a:endParaRPr lang="nl-NL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26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145"/>
            <a:ext cx="10515600" cy="1325563"/>
          </a:xfrm>
        </p:spPr>
        <p:txBody>
          <a:bodyPr/>
          <a:lstStyle/>
          <a:p>
            <a:r>
              <a:rPr lang="en-US" dirty="0" smtClean="0"/>
              <a:t>Related contemporary work on masking pixels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6006" y="1547795"/>
            <a:ext cx="6693776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Identifies class-relevant patches via hiding during </a:t>
            </a:r>
            <a:r>
              <a:rPr lang="en-US" i="1" dirty="0" smtClean="0"/>
              <a:t>testing</a:t>
            </a:r>
            <a:r>
              <a:rPr lang="en-US" dirty="0" smtClean="0"/>
              <a:t> </a:t>
            </a:r>
            <a:r>
              <a:rPr lang="en-US" sz="2000" dirty="0" smtClean="0"/>
              <a:t>[</a:t>
            </a:r>
            <a:r>
              <a:rPr lang="en-US" sz="2000" dirty="0" err="1" smtClean="0"/>
              <a:t>Bazzani</a:t>
            </a:r>
            <a:r>
              <a:rPr lang="en-US" sz="2000" dirty="0" smtClean="0"/>
              <a:t> et al., WACV 2016]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dirty="0" smtClean="0"/>
              <a:t>Adversarial learning to generate hard occluded examples </a:t>
            </a:r>
            <a:r>
              <a:rPr lang="en-US" sz="2000" dirty="0" smtClean="0"/>
              <a:t>[Wang et al., CVPR 2017]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dirty="0" smtClean="0"/>
              <a:t>Iterative hiding for weak semantic segmentation </a:t>
            </a:r>
            <a:r>
              <a:rPr lang="en-US" sz="2000" dirty="0" smtClean="0"/>
              <a:t>[Wei et al., CVPR 2017]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281" y="1420143"/>
            <a:ext cx="3412622" cy="1411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907" y="3201164"/>
            <a:ext cx="3571777" cy="1350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139" y="4861604"/>
            <a:ext cx="3380453" cy="185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1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284042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2093074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864026" y="1807090"/>
            <a:ext cx="3040715" cy="3945390"/>
            <a:chOff x="397089" y="2540050"/>
            <a:chExt cx="2133600" cy="2768391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089" y="2540050"/>
              <a:ext cx="2133600" cy="213360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620911" y="4725349"/>
              <a:ext cx="1594729" cy="583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Training image with label ‘dog’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 flipH="1">
            <a:off x="-2" y="228779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Divide the training image into a grid of patch size S x S</a:t>
            </a:r>
          </a:p>
        </p:txBody>
      </p:sp>
    </p:spTree>
    <p:extLst>
      <p:ext uri="{BB962C8B-B14F-4D97-AF65-F5344CB8AC3E}">
        <p14:creationId xmlns:p14="http://schemas.microsoft.com/office/powerpoint/2010/main" val="252763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26" y="1807090"/>
            <a:ext cx="3040715" cy="3040713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>
            <a:off x="869419" y="1668016"/>
            <a:ext cx="731107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72215" y="1229806"/>
            <a:ext cx="131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214688"/>
              </p:ext>
            </p:extLst>
          </p:nvPr>
        </p:nvGraphicFramePr>
        <p:xfrm>
          <a:off x="881151" y="1806598"/>
          <a:ext cx="3041480" cy="3041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0370">
                  <a:extLst>
                    <a:ext uri="{9D8B030D-6E8A-4147-A177-3AD203B41FA5}">
                      <a16:colId xmlns="" xmlns:a16="http://schemas.microsoft.com/office/drawing/2014/main" val="1798068097"/>
                    </a:ext>
                  </a:extLst>
                </a:gridCol>
                <a:gridCol w="760370">
                  <a:extLst>
                    <a:ext uri="{9D8B030D-6E8A-4147-A177-3AD203B41FA5}">
                      <a16:colId xmlns="" xmlns:a16="http://schemas.microsoft.com/office/drawing/2014/main" val="595112656"/>
                    </a:ext>
                  </a:extLst>
                </a:gridCol>
                <a:gridCol w="760370">
                  <a:extLst>
                    <a:ext uri="{9D8B030D-6E8A-4147-A177-3AD203B41FA5}">
                      <a16:colId xmlns="" xmlns:a16="http://schemas.microsoft.com/office/drawing/2014/main" val="1912294101"/>
                    </a:ext>
                  </a:extLst>
                </a:gridCol>
                <a:gridCol w="760370">
                  <a:extLst>
                    <a:ext uri="{9D8B030D-6E8A-4147-A177-3AD203B41FA5}">
                      <a16:colId xmlns="" xmlns:a16="http://schemas.microsoft.com/office/drawing/2014/main" val="2359028799"/>
                    </a:ext>
                  </a:extLst>
                </a:gridCol>
              </a:tblGrid>
              <a:tr h="760301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20742600"/>
                  </a:ext>
                </a:extLst>
              </a:tr>
              <a:tr h="760301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32582215"/>
                  </a:ext>
                </a:extLst>
              </a:tr>
              <a:tr h="760301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7083625"/>
                  </a:ext>
                </a:extLst>
              </a:tr>
              <a:tr h="760301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8680320"/>
                  </a:ext>
                </a:extLst>
              </a:tr>
            </a:tbl>
          </a:graphicData>
        </a:graphic>
      </p:graphicFrame>
      <p:cxnSp>
        <p:nvCxnSpPr>
          <p:cNvPr id="13" name="Straight Arrow Connector 12"/>
          <p:cNvCxnSpPr/>
          <p:nvPr/>
        </p:nvCxnSpPr>
        <p:spPr>
          <a:xfrm>
            <a:off x="745728" y="1809373"/>
            <a:ext cx="0" cy="74167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-110430" y="1934382"/>
            <a:ext cx="131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83007" y="4921483"/>
            <a:ext cx="2272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Training image with label ‘dog’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-2" y="228779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Divide the training image into a grid of patch size S x S</a:t>
            </a:r>
          </a:p>
        </p:txBody>
      </p:sp>
    </p:spTree>
    <p:extLst>
      <p:ext uri="{BB962C8B-B14F-4D97-AF65-F5344CB8AC3E}">
        <p14:creationId xmlns:p14="http://schemas.microsoft.com/office/powerpoint/2010/main" val="733297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14" y="75790"/>
            <a:ext cx="1828800" cy="17842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820412" y="75790"/>
          <a:ext cx="1828804" cy="1809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1">
                  <a:extLst>
                    <a:ext uri="{9D8B030D-6E8A-4147-A177-3AD203B41FA5}">
                      <a16:colId xmlns="" xmlns:a16="http://schemas.microsoft.com/office/drawing/2014/main" val="1798068097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595112656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1912294101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2359028799"/>
                    </a:ext>
                  </a:extLst>
                </a:gridCol>
              </a:tblGrid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20742600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32582215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7083625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8680320"/>
                  </a:ext>
                </a:extLst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V="1">
            <a:off x="4068025" y="1248032"/>
            <a:ext cx="2390899" cy="17275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278738" y="1811323"/>
            <a:ext cx="92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Epoch 1</a:t>
            </a:r>
          </a:p>
        </p:txBody>
      </p:sp>
      <p:sp>
        <p:nvSpPr>
          <p:cNvPr id="47" name="TextBox 46"/>
          <p:cNvSpPr txBox="1"/>
          <p:nvPr/>
        </p:nvSpPr>
        <p:spPr>
          <a:xfrm flipH="1">
            <a:off x="0" y="228779"/>
            <a:ext cx="9279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Randomly hide patches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26" y="1807090"/>
            <a:ext cx="3040715" cy="3040713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869419" y="1668016"/>
            <a:ext cx="731107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72215" y="1229806"/>
            <a:ext cx="131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881151" y="1806598"/>
          <a:ext cx="3041480" cy="3041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0370">
                  <a:extLst>
                    <a:ext uri="{9D8B030D-6E8A-4147-A177-3AD203B41FA5}">
                      <a16:colId xmlns="" xmlns:a16="http://schemas.microsoft.com/office/drawing/2014/main" val="1798068097"/>
                    </a:ext>
                  </a:extLst>
                </a:gridCol>
                <a:gridCol w="760370">
                  <a:extLst>
                    <a:ext uri="{9D8B030D-6E8A-4147-A177-3AD203B41FA5}">
                      <a16:colId xmlns="" xmlns:a16="http://schemas.microsoft.com/office/drawing/2014/main" val="595112656"/>
                    </a:ext>
                  </a:extLst>
                </a:gridCol>
                <a:gridCol w="760370">
                  <a:extLst>
                    <a:ext uri="{9D8B030D-6E8A-4147-A177-3AD203B41FA5}">
                      <a16:colId xmlns="" xmlns:a16="http://schemas.microsoft.com/office/drawing/2014/main" val="1912294101"/>
                    </a:ext>
                  </a:extLst>
                </a:gridCol>
                <a:gridCol w="760370">
                  <a:extLst>
                    <a:ext uri="{9D8B030D-6E8A-4147-A177-3AD203B41FA5}">
                      <a16:colId xmlns="" xmlns:a16="http://schemas.microsoft.com/office/drawing/2014/main" val="2359028799"/>
                    </a:ext>
                  </a:extLst>
                </a:gridCol>
              </a:tblGrid>
              <a:tr h="760301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20742600"/>
                  </a:ext>
                </a:extLst>
              </a:tr>
              <a:tr h="760301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32582215"/>
                  </a:ext>
                </a:extLst>
              </a:tr>
              <a:tr h="760301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7083625"/>
                  </a:ext>
                </a:extLst>
              </a:tr>
              <a:tr h="760301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8680320"/>
                  </a:ext>
                </a:extLst>
              </a:tr>
            </a:tbl>
          </a:graphicData>
        </a:graphic>
      </p:graphicFrame>
      <p:cxnSp>
        <p:nvCxnSpPr>
          <p:cNvPr id="29" name="Straight Arrow Connector 28"/>
          <p:cNvCxnSpPr/>
          <p:nvPr/>
        </p:nvCxnSpPr>
        <p:spPr>
          <a:xfrm>
            <a:off x="745728" y="1809373"/>
            <a:ext cx="0" cy="74167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83007" y="4921483"/>
            <a:ext cx="2272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Training image with label ‘dog’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-110430" y="1934382"/>
            <a:ext cx="131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90915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14" y="75790"/>
            <a:ext cx="1828800" cy="17842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14" y="2149090"/>
            <a:ext cx="1828800" cy="1828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820412" y="75790"/>
          <a:ext cx="1828804" cy="1809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1">
                  <a:extLst>
                    <a:ext uri="{9D8B030D-6E8A-4147-A177-3AD203B41FA5}">
                      <a16:colId xmlns="" xmlns:a16="http://schemas.microsoft.com/office/drawing/2014/main" val="1798068097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595112656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1912294101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2359028799"/>
                    </a:ext>
                  </a:extLst>
                </a:gridCol>
              </a:tblGrid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20742600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32582215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7083625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8680320"/>
                  </a:ext>
                </a:extLst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V="1">
            <a:off x="4068025" y="1248032"/>
            <a:ext cx="2390899" cy="17275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068025" y="3267807"/>
            <a:ext cx="240337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78738" y="3943848"/>
            <a:ext cx="92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Epoch 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78738" y="1811323"/>
            <a:ext cx="92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Epoch 1</a:t>
            </a:r>
          </a:p>
        </p:txBody>
      </p:sp>
      <p:graphicFrame>
        <p:nvGraphicFramePr>
          <p:cNvPr id="53" name="Table 52"/>
          <p:cNvGraphicFramePr>
            <a:graphicFrameLocks noGrp="1"/>
          </p:cNvGraphicFramePr>
          <p:nvPr>
            <p:extLst/>
          </p:nvPr>
        </p:nvGraphicFramePr>
        <p:xfrm>
          <a:off x="6824528" y="2168207"/>
          <a:ext cx="1828804" cy="1809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1">
                  <a:extLst>
                    <a:ext uri="{9D8B030D-6E8A-4147-A177-3AD203B41FA5}">
                      <a16:colId xmlns="" xmlns:a16="http://schemas.microsoft.com/office/drawing/2014/main" val="1798068097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595112656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1912294101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2359028799"/>
                    </a:ext>
                  </a:extLst>
                </a:gridCol>
              </a:tblGrid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20742600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32582215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7083625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8680320"/>
                  </a:ext>
                </a:extLst>
              </a:tr>
            </a:tbl>
          </a:graphicData>
        </a:graphic>
      </p:graphicFrame>
      <p:sp>
        <p:nvSpPr>
          <p:cNvPr id="47" name="TextBox 46"/>
          <p:cNvSpPr txBox="1"/>
          <p:nvPr/>
        </p:nvSpPr>
        <p:spPr>
          <a:xfrm flipH="1">
            <a:off x="0" y="228779"/>
            <a:ext cx="9279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+mj-lt"/>
              </a:rPr>
              <a:t>Randomly hide </a:t>
            </a:r>
            <a:r>
              <a:rPr lang="en-US" sz="4000" dirty="0">
                <a:latin typeface="+mj-lt"/>
              </a:rPr>
              <a:t>patches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26" y="1807090"/>
            <a:ext cx="3040715" cy="3040713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869419" y="1668016"/>
            <a:ext cx="731107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72215" y="1229806"/>
            <a:ext cx="131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881151" y="1806598"/>
          <a:ext cx="3041480" cy="3041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0370">
                  <a:extLst>
                    <a:ext uri="{9D8B030D-6E8A-4147-A177-3AD203B41FA5}">
                      <a16:colId xmlns="" xmlns:a16="http://schemas.microsoft.com/office/drawing/2014/main" val="1798068097"/>
                    </a:ext>
                  </a:extLst>
                </a:gridCol>
                <a:gridCol w="760370">
                  <a:extLst>
                    <a:ext uri="{9D8B030D-6E8A-4147-A177-3AD203B41FA5}">
                      <a16:colId xmlns="" xmlns:a16="http://schemas.microsoft.com/office/drawing/2014/main" val="595112656"/>
                    </a:ext>
                  </a:extLst>
                </a:gridCol>
                <a:gridCol w="760370">
                  <a:extLst>
                    <a:ext uri="{9D8B030D-6E8A-4147-A177-3AD203B41FA5}">
                      <a16:colId xmlns="" xmlns:a16="http://schemas.microsoft.com/office/drawing/2014/main" val="1912294101"/>
                    </a:ext>
                  </a:extLst>
                </a:gridCol>
                <a:gridCol w="760370">
                  <a:extLst>
                    <a:ext uri="{9D8B030D-6E8A-4147-A177-3AD203B41FA5}">
                      <a16:colId xmlns="" xmlns:a16="http://schemas.microsoft.com/office/drawing/2014/main" val="2359028799"/>
                    </a:ext>
                  </a:extLst>
                </a:gridCol>
              </a:tblGrid>
              <a:tr h="760301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20742600"/>
                  </a:ext>
                </a:extLst>
              </a:tr>
              <a:tr h="760301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32582215"/>
                  </a:ext>
                </a:extLst>
              </a:tr>
              <a:tr h="760301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7083625"/>
                  </a:ext>
                </a:extLst>
              </a:tr>
              <a:tr h="760301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8680320"/>
                  </a:ext>
                </a:extLst>
              </a:tr>
            </a:tbl>
          </a:graphicData>
        </a:graphic>
      </p:graphicFrame>
      <p:cxnSp>
        <p:nvCxnSpPr>
          <p:cNvPr id="29" name="Straight Arrow Connector 28"/>
          <p:cNvCxnSpPr/>
          <p:nvPr/>
        </p:nvCxnSpPr>
        <p:spPr>
          <a:xfrm>
            <a:off x="745728" y="1809373"/>
            <a:ext cx="0" cy="74167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83007" y="4921483"/>
            <a:ext cx="2272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Training image with label ‘dog’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-110430" y="1934382"/>
            <a:ext cx="131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704307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14" y="75790"/>
            <a:ext cx="1828800" cy="17842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14" y="4722094"/>
            <a:ext cx="1828800" cy="1828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14" y="2149090"/>
            <a:ext cx="1828800" cy="1828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820412" y="75790"/>
          <a:ext cx="1828804" cy="1809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1">
                  <a:extLst>
                    <a:ext uri="{9D8B030D-6E8A-4147-A177-3AD203B41FA5}">
                      <a16:colId xmlns="" xmlns:a16="http://schemas.microsoft.com/office/drawing/2014/main" val="1798068097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595112656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1912294101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2359028799"/>
                    </a:ext>
                  </a:extLst>
                </a:gridCol>
              </a:tblGrid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20742600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32582215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7083625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8680320"/>
                  </a:ext>
                </a:extLst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V="1">
            <a:off x="4068025" y="1248032"/>
            <a:ext cx="2390899" cy="17275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068025" y="3267807"/>
            <a:ext cx="240337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69038" y="3604377"/>
            <a:ext cx="2350728" cy="13642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78738" y="3943848"/>
            <a:ext cx="92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Epoch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3544" y="6522060"/>
            <a:ext cx="1055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Epoch 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78738" y="1811323"/>
            <a:ext cx="92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Epoch 1</a:t>
            </a:r>
          </a:p>
        </p:txBody>
      </p:sp>
      <p:graphicFrame>
        <p:nvGraphicFramePr>
          <p:cNvPr id="53" name="Table 52"/>
          <p:cNvGraphicFramePr>
            <a:graphicFrameLocks noGrp="1"/>
          </p:cNvGraphicFramePr>
          <p:nvPr>
            <p:extLst/>
          </p:nvPr>
        </p:nvGraphicFramePr>
        <p:xfrm>
          <a:off x="6824528" y="2168207"/>
          <a:ext cx="1828804" cy="1809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1">
                  <a:extLst>
                    <a:ext uri="{9D8B030D-6E8A-4147-A177-3AD203B41FA5}">
                      <a16:colId xmlns="" xmlns:a16="http://schemas.microsoft.com/office/drawing/2014/main" val="1798068097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595112656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1912294101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2359028799"/>
                    </a:ext>
                  </a:extLst>
                </a:gridCol>
              </a:tblGrid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20742600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32582215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7083625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8680320"/>
                  </a:ext>
                </a:extLst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>
            <p:extLst/>
          </p:nvPr>
        </p:nvGraphicFramePr>
        <p:xfrm>
          <a:off x="6841001" y="4717823"/>
          <a:ext cx="1828804" cy="1809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1">
                  <a:extLst>
                    <a:ext uri="{9D8B030D-6E8A-4147-A177-3AD203B41FA5}">
                      <a16:colId xmlns="" xmlns:a16="http://schemas.microsoft.com/office/drawing/2014/main" val="1798068097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595112656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1912294101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2359028799"/>
                    </a:ext>
                  </a:extLst>
                </a:gridCol>
              </a:tblGrid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20742600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32582215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7083625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8680320"/>
                  </a:ext>
                </a:extLst>
              </a:tr>
            </a:tbl>
          </a:graphicData>
        </a:graphic>
      </p:graphicFrame>
      <p:sp>
        <p:nvSpPr>
          <p:cNvPr id="47" name="TextBox 46"/>
          <p:cNvSpPr txBox="1"/>
          <p:nvPr/>
        </p:nvSpPr>
        <p:spPr>
          <a:xfrm flipH="1">
            <a:off x="0" y="228779"/>
            <a:ext cx="9279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Randomly hide patches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26" y="1807090"/>
            <a:ext cx="3040715" cy="3040713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869419" y="1668016"/>
            <a:ext cx="731107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72215" y="1229806"/>
            <a:ext cx="131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881151" y="1806598"/>
          <a:ext cx="3041480" cy="3041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0370">
                  <a:extLst>
                    <a:ext uri="{9D8B030D-6E8A-4147-A177-3AD203B41FA5}">
                      <a16:colId xmlns="" xmlns:a16="http://schemas.microsoft.com/office/drawing/2014/main" val="1798068097"/>
                    </a:ext>
                  </a:extLst>
                </a:gridCol>
                <a:gridCol w="760370">
                  <a:extLst>
                    <a:ext uri="{9D8B030D-6E8A-4147-A177-3AD203B41FA5}">
                      <a16:colId xmlns="" xmlns:a16="http://schemas.microsoft.com/office/drawing/2014/main" val="595112656"/>
                    </a:ext>
                  </a:extLst>
                </a:gridCol>
                <a:gridCol w="760370">
                  <a:extLst>
                    <a:ext uri="{9D8B030D-6E8A-4147-A177-3AD203B41FA5}">
                      <a16:colId xmlns="" xmlns:a16="http://schemas.microsoft.com/office/drawing/2014/main" val="1912294101"/>
                    </a:ext>
                  </a:extLst>
                </a:gridCol>
                <a:gridCol w="760370">
                  <a:extLst>
                    <a:ext uri="{9D8B030D-6E8A-4147-A177-3AD203B41FA5}">
                      <a16:colId xmlns="" xmlns:a16="http://schemas.microsoft.com/office/drawing/2014/main" val="2359028799"/>
                    </a:ext>
                  </a:extLst>
                </a:gridCol>
              </a:tblGrid>
              <a:tr h="760301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20742600"/>
                  </a:ext>
                </a:extLst>
              </a:tr>
              <a:tr h="760301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32582215"/>
                  </a:ext>
                </a:extLst>
              </a:tr>
              <a:tr h="760301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7083625"/>
                  </a:ext>
                </a:extLst>
              </a:tr>
              <a:tr h="760301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8680320"/>
                  </a:ext>
                </a:extLst>
              </a:tr>
            </a:tbl>
          </a:graphicData>
        </a:graphic>
      </p:graphicFrame>
      <p:cxnSp>
        <p:nvCxnSpPr>
          <p:cNvPr id="29" name="Straight Arrow Connector 28"/>
          <p:cNvCxnSpPr/>
          <p:nvPr/>
        </p:nvCxnSpPr>
        <p:spPr>
          <a:xfrm>
            <a:off x="745728" y="1809373"/>
            <a:ext cx="0" cy="74167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83007" y="4921483"/>
            <a:ext cx="2272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Training image with label ‘dog’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-110430" y="1934382"/>
            <a:ext cx="131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</a:t>
            </a:r>
          </a:p>
        </p:txBody>
      </p:sp>
      <p:sp>
        <p:nvSpPr>
          <p:cNvPr id="32" name="Oval 31"/>
          <p:cNvSpPr/>
          <p:nvPr/>
        </p:nvSpPr>
        <p:spPr>
          <a:xfrm>
            <a:off x="7729575" y="4397631"/>
            <a:ext cx="45720" cy="4572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Oval 32"/>
          <p:cNvSpPr/>
          <p:nvPr/>
        </p:nvSpPr>
        <p:spPr>
          <a:xfrm>
            <a:off x="7729575" y="4536969"/>
            <a:ext cx="45720" cy="4572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3" name="Oval 42"/>
          <p:cNvSpPr/>
          <p:nvPr/>
        </p:nvSpPr>
        <p:spPr>
          <a:xfrm>
            <a:off x="7729575" y="4258294"/>
            <a:ext cx="45720" cy="4572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7900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/>
          <p:cNvCxnSpPr/>
          <p:nvPr/>
        </p:nvCxnSpPr>
        <p:spPr>
          <a:xfrm>
            <a:off x="8779726" y="1244092"/>
            <a:ext cx="1269839" cy="14946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0387824" y="3855833"/>
            <a:ext cx="925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CNN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8779726" y="3114692"/>
            <a:ext cx="12962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10291183" y="2295527"/>
            <a:ext cx="1173816" cy="1509105"/>
            <a:chOff x="8232445" y="165895"/>
            <a:chExt cx="1422162" cy="1875442"/>
          </a:xfrm>
        </p:grpSpPr>
        <p:sp>
          <p:nvSpPr>
            <p:cNvPr id="61" name="Cube 60"/>
            <p:cNvSpPr/>
            <p:nvPr/>
          </p:nvSpPr>
          <p:spPr>
            <a:xfrm>
              <a:off x="8232445" y="165895"/>
              <a:ext cx="725214" cy="1875442"/>
            </a:xfrm>
            <a:prstGeom prst="cube">
              <a:avLst>
                <a:gd name="adj" fmla="val 80241"/>
              </a:avLst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2" name="Cube 61"/>
            <p:cNvSpPr/>
            <p:nvPr/>
          </p:nvSpPr>
          <p:spPr>
            <a:xfrm>
              <a:off x="8644217" y="460466"/>
              <a:ext cx="683353" cy="1223011"/>
            </a:xfrm>
            <a:prstGeom prst="cube">
              <a:avLst>
                <a:gd name="adj" fmla="val 59069"/>
              </a:avLst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3" name="Cube 62"/>
            <p:cNvSpPr/>
            <p:nvPr/>
          </p:nvSpPr>
          <p:spPr>
            <a:xfrm>
              <a:off x="9156190" y="607500"/>
              <a:ext cx="498417" cy="829238"/>
            </a:xfrm>
            <a:prstGeom prst="cube">
              <a:avLst>
                <a:gd name="adj" fmla="val 50243"/>
              </a:avLst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cxnSp>
        <p:nvCxnSpPr>
          <p:cNvPr id="65" name="Straight Arrow Connector 64"/>
          <p:cNvCxnSpPr/>
          <p:nvPr/>
        </p:nvCxnSpPr>
        <p:spPr>
          <a:xfrm flipV="1">
            <a:off x="8779726" y="3710609"/>
            <a:ext cx="1291926" cy="16537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flipH="1">
            <a:off x="15517" y="-30218"/>
            <a:ext cx="6036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Feed </a:t>
            </a:r>
            <a:r>
              <a:rPr lang="en-US" sz="4000" dirty="0" smtClean="0">
                <a:latin typeface="+mj-lt"/>
              </a:rPr>
              <a:t>each hidden image to image classification CNN</a:t>
            </a:r>
            <a:endParaRPr lang="en-US" sz="4000" dirty="0"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14" y="75790"/>
            <a:ext cx="1828800" cy="178424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14" y="4722094"/>
            <a:ext cx="1828800" cy="1828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14" y="2149090"/>
            <a:ext cx="1828800" cy="18288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1" name="Table 50"/>
          <p:cNvGraphicFramePr>
            <a:graphicFrameLocks noGrp="1"/>
          </p:cNvGraphicFramePr>
          <p:nvPr>
            <p:extLst/>
          </p:nvPr>
        </p:nvGraphicFramePr>
        <p:xfrm>
          <a:off x="6820412" y="75790"/>
          <a:ext cx="1828804" cy="1809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1">
                  <a:extLst>
                    <a:ext uri="{9D8B030D-6E8A-4147-A177-3AD203B41FA5}">
                      <a16:colId xmlns="" xmlns:a16="http://schemas.microsoft.com/office/drawing/2014/main" val="1798068097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595112656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1912294101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2359028799"/>
                    </a:ext>
                  </a:extLst>
                </a:gridCol>
              </a:tblGrid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20742600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32582215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7083625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8680320"/>
                  </a:ext>
                </a:extLst>
              </a:tr>
            </a:tbl>
          </a:graphicData>
        </a:graphic>
      </p:graphicFrame>
      <p:cxnSp>
        <p:nvCxnSpPr>
          <p:cNvPr id="52" name="Straight Arrow Connector 51"/>
          <p:cNvCxnSpPr/>
          <p:nvPr/>
        </p:nvCxnSpPr>
        <p:spPr>
          <a:xfrm flipV="1">
            <a:off x="4068025" y="1248032"/>
            <a:ext cx="2390899" cy="17275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068025" y="3267807"/>
            <a:ext cx="240337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4069038" y="3604377"/>
            <a:ext cx="2350728" cy="13642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278738" y="3943848"/>
            <a:ext cx="92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Epoch 2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213544" y="6522060"/>
            <a:ext cx="1055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Epoch N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278738" y="1811323"/>
            <a:ext cx="92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Epoch 1</a:t>
            </a:r>
          </a:p>
        </p:txBody>
      </p:sp>
      <p:graphicFrame>
        <p:nvGraphicFramePr>
          <p:cNvPr id="72" name="Table 71"/>
          <p:cNvGraphicFramePr>
            <a:graphicFrameLocks noGrp="1"/>
          </p:cNvGraphicFramePr>
          <p:nvPr>
            <p:extLst/>
          </p:nvPr>
        </p:nvGraphicFramePr>
        <p:xfrm>
          <a:off x="6824528" y="2168207"/>
          <a:ext cx="1828804" cy="1809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1">
                  <a:extLst>
                    <a:ext uri="{9D8B030D-6E8A-4147-A177-3AD203B41FA5}">
                      <a16:colId xmlns="" xmlns:a16="http://schemas.microsoft.com/office/drawing/2014/main" val="1798068097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595112656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1912294101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2359028799"/>
                    </a:ext>
                  </a:extLst>
                </a:gridCol>
              </a:tblGrid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20742600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32582215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7083625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8680320"/>
                  </a:ext>
                </a:extLst>
              </a:tr>
            </a:tbl>
          </a:graphicData>
        </a:graphic>
      </p:graphicFrame>
      <p:graphicFrame>
        <p:nvGraphicFramePr>
          <p:cNvPr id="73" name="Table 72"/>
          <p:cNvGraphicFramePr>
            <a:graphicFrameLocks noGrp="1"/>
          </p:cNvGraphicFramePr>
          <p:nvPr>
            <p:extLst/>
          </p:nvPr>
        </p:nvGraphicFramePr>
        <p:xfrm>
          <a:off x="6841001" y="4717823"/>
          <a:ext cx="1828804" cy="1809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1">
                  <a:extLst>
                    <a:ext uri="{9D8B030D-6E8A-4147-A177-3AD203B41FA5}">
                      <a16:colId xmlns="" xmlns:a16="http://schemas.microsoft.com/office/drawing/2014/main" val="1798068097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595112656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1912294101"/>
                    </a:ext>
                  </a:extLst>
                </a:gridCol>
                <a:gridCol w="457201">
                  <a:extLst>
                    <a:ext uri="{9D8B030D-6E8A-4147-A177-3AD203B41FA5}">
                      <a16:colId xmlns="" xmlns:a16="http://schemas.microsoft.com/office/drawing/2014/main" val="2359028799"/>
                    </a:ext>
                  </a:extLst>
                </a:gridCol>
              </a:tblGrid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20742600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32582215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7083625"/>
                  </a:ext>
                </a:extLst>
              </a:tr>
              <a:tr h="452338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8680320"/>
                  </a:ext>
                </a:extLst>
              </a:tr>
            </a:tbl>
          </a:graphicData>
        </a:graphic>
      </p:graphicFrame>
      <p:pic>
        <p:nvPicPr>
          <p:cNvPr id="74" name="Picture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26" y="1807090"/>
            <a:ext cx="3040715" cy="3040713"/>
          </a:xfrm>
          <a:prstGeom prst="rect">
            <a:avLst/>
          </a:prstGeom>
        </p:spPr>
      </p:pic>
      <p:cxnSp>
        <p:nvCxnSpPr>
          <p:cNvPr id="75" name="Straight Arrow Connector 74"/>
          <p:cNvCxnSpPr/>
          <p:nvPr/>
        </p:nvCxnSpPr>
        <p:spPr>
          <a:xfrm>
            <a:off x="869419" y="1668016"/>
            <a:ext cx="731107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72215" y="1229806"/>
            <a:ext cx="131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</a:t>
            </a:r>
          </a:p>
        </p:txBody>
      </p:sp>
      <p:graphicFrame>
        <p:nvGraphicFramePr>
          <p:cNvPr id="77" name="Table 76"/>
          <p:cNvGraphicFramePr>
            <a:graphicFrameLocks noGrp="1"/>
          </p:cNvGraphicFramePr>
          <p:nvPr>
            <p:extLst/>
          </p:nvPr>
        </p:nvGraphicFramePr>
        <p:xfrm>
          <a:off x="881151" y="1806598"/>
          <a:ext cx="3041480" cy="3041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0370">
                  <a:extLst>
                    <a:ext uri="{9D8B030D-6E8A-4147-A177-3AD203B41FA5}">
                      <a16:colId xmlns="" xmlns:a16="http://schemas.microsoft.com/office/drawing/2014/main" val="1798068097"/>
                    </a:ext>
                  </a:extLst>
                </a:gridCol>
                <a:gridCol w="760370">
                  <a:extLst>
                    <a:ext uri="{9D8B030D-6E8A-4147-A177-3AD203B41FA5}">
                      <a16:colId xmlns="" xmlns:a16="http://schemas.microsoft.com/office/drawing/2014/main" val="595112656"/>
                    </a:ext>
                  </a:extLst>
                </a:gridCol>
                <a:gridCol w="760370">
                  <a:extLst>
                    <a:ext uri="{9D8B030D-6E8A-4147-A177-3AD203B41FA5}">
                      <a16:colId xmlns="" xmlns:a16="http://schemas.microsoft.com/office/drawing/2014/main" val="1912294101"/>
                    </a:ext>
                  </a:extLst>
                </a:gridCol>
                <a:gridCol w="760370">
                  <a:extLst>
                    <a:ext uri="{9D8B030D-6E8A-4147-A177-3AD203B41FA5}">
                      <a16:colId xmlns="" xmlns:a16="http://schemas.microsoft.com/office/drawing/2014/main" val="2359028799"/>
                    </a:ext>
                  </a:extLst>
                </a:gridCol>
              </a:tblGrid>
              <a:tr h="760301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20742600"/>
                  </a:ext>
                </a:extLst>
              </a:tr>
              <a:tr h="760301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32582215"/>
                  </a:ext>
                </a:extLst>
              </a:tr>
              <a:tr h="760301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7083625"/>
                  </a:ext>
                </a:extLst>
              </a:tr>
              <a:tr h="760301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8680320"/>
                  </a:ext>
                </a:extLst>
              </a:tr>
            </a:tbl>
          </a:graphicData>
        </a:graphic>
      </p:graphicFrame>
      <p:cxnSp>
        <p:nvCxnSpPr>
          <p:cNvPr id="78" name="Straight Arrow Connector 77"/>
          <p:cNvCxnSpPr/>
          <p:nvPr/>
        </p:nvCxnSpPr>
        <p:spPr>
          <a:xfrm>
            <a:off x="745728" y="1809373"/>
            <a:ext cx="0" cy="74167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1183007" y="4921483"/>
            <a:ext cx="2272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Training image with label ‘dog’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110430" y="1934382"/>
            <a:ext cx="131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</a:t>
            </a:r>
          </a:p>
        </p:txBody>
      </p:sp>
      <p:sp>
        <p:nvSpPr>
          <p:cNvPr id="81" name="Oval 80"/>
          <p:cNvSpPr/>
          <p:nvPr/>
        </p:nvSpPr>
        <p:spPr>
          <a:xfrm>
            <a:off x="7729575" y="4397631"/>
            <a:ext cx="45720" cy="4572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2" name="Oval 81"/>
          <p:cNvSpPr/>
          <p:nvPr/>
        </p:nvSpPr>
        <p:spPr>
          <a:xfrm>
            <a:off x="7729575" y="4536969"/>
            <a:ext cx="45720" cy="4572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3" name="Oval 82"/>
          <p:cNvSpPr/>
          <p:nvPr/>
        </p:nvSpPr>
        <p:spPr>
          <a:xfrm>
            <a:off x="7729575" y="4258294"/>
            <a:ext cx="45720" cy="4572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54127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LSVRC2012_val_0003708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8" y="1798291"/>
            <a:ext cx="3016168" cy="3043818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5124175" y="4043573"/>
            <a:ext cx="1970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Trained CNN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6858160" y="3269301"/>
            <a:ext cx="12962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5465184" y="2405963"/>
            <a:ext cx="1173816" cy="1509105"/>
            <a:chOff x="8232445" y="165895"/>
            <a:chExt cx="1422162" cy="1875442"/>
          </a:xfrm>
        </p:grpSpPr>
        <p:sp>
          <p:nvSpPr>
            <p:cNvPr id="61" name="Cube 60"/>
            <p:cNvSpPr/>
            <p:nvPr/>
          </p:nvSpPr>
          <p:spPr>
            <a:xfrm>
              <a:off x="8232445" y="165895"/>
              <a:ext cx="725214" cy="1875442"/>
            </a:xfrm>
            <a:prstGeom prst="cube">
              <a:avLst>
                <a:gd name="adj" fmla="val 80241"/>
              </a:avLst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2" name="Cube 61"/>
            <p:cNvSpPr/>
            <p:nvPr/>
          </p:nvSpPr>
          <p:spPr>
            <a:xfrm>
              <a:off x="8644217" y="460466"/>
              <a:ext cx="683353" cy="1223011"/>
            </a:xfrm>
            <a:prstGeom prst="cube">
              <a:avLst>
                <a:gd name="adj" fmla="val 59069"/>
              </a:avLst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3" name="Cube 62"/>
            <p:cNvSpPr/>
            <p:nvPr/>
          </p:nvSpPr>
          <p:spPr>
            <a:xfrm>
              <a:off x="9156190" y="607500"/>
              <a:ext cx="498417" cy="829238"/>
            </a:xfrm>
            <a:prstGeom prst="cube">
              <a:avLst>
                <a:gd name="adj" fmla="val 50243"/>
              </a:avLst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cxnSp>
        <p:nvCxnSpPr>
          <p:cNvPr id="55" name="Straight Arrow Connector 54"/>
          <p:cNvCxnSpPr/>
          <p:nvPr/>
        </p:nvCxnSpPr>
        <p:spPr>
          <a:xfrm>
            <a:off x="4068025" y="3267807"/>
            <a:ext cx="112241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662" y="1796973"/>
            <a:ext cx="3017147" cy="305111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 flipH="1">
            <a:off x="15516" y="223771"/>
            <a:ext cx="12176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During testing feed full image into trained network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83007" y="4921483"/>
            <a:ext cx="2272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Test image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073137" y="4870172"/>
            <a:ext cx="369070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Class Activation Map (CAM</a:t>
            </a:r>
            <a:r>
              <a:rPr lang="en-US" sz="2400" dirty="0" smtClean="0"/>
              <a:t>)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[Zhou et al. 2016]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sz="2400" dirty="0"/>
              <a:t>Predicted label: ‘dog’</a:t>
            </a:r>
          </a:p>
        </p:txBody>
      </p:sp>
    </p:spTree>
    <p:extLst>
      <p:ext uri="{BB962C8B-B14F-4D97-AF65-F5344CB8AC3E}">
        <p14:creationId xmlns:p14="http://schemas.microsoft.com/office/powerpoint/2010/main" val="176078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713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Success in modern visual recognition research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50896" t="49061" r="-50896"/>
          <a:stretch/>
        </p:blipFill>
        <p:spPr>
          <a:xfrm>
            <a:off x="-1347391" y="1502487"/>
            <a:ext cx="8641680" cy="1821520"/>
          </a:xfrm>
        </p:spPr>
      </p:pic>
      <p:sp>
        <p:nvSpPr>
          <p:cNvPr id="5" name="TextBox 4"/>
          <p:cNvSpPr txBox="1"/>
          <p:nvPr/>
        </p:nvSpPr>
        <p:spPr>
          <a:xfrm>
            <a:off x="1664137" y="3221828"/>
            <a:ext cx="261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Image classification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49760"/>
          <a:stretch/>
        </p:blipFill>
        <p:spPr>
          <a:xfrm>
            <a:off x="5513307" y="3892627"/>
            <a:ext cx="2919886" cy="21836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28537" y="6051428"/>
            <a:ext cx="2276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Object detection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100" y="3927689"/>
            <a:ext cx="3809759" cy="21429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0664" y="6066918"/>
            <a:ext cx="2274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Pose recognition</a:t>
            </a:r>
            <a:endParaRPr 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5590740" y="1506331"/>
            <a:ext cx="6024373" cy="2211162"/>
            <a:chOff x="5838532" y="1506331"/>
            <a:chExt cx="5052575" cy="17074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/>
            <a:srcRect b="50067"/>
            <a:stretch/>
          </p:blipFill>
          <p:spPr>
            <a:xfrm>
              <a:off x="5838532" y="1506331"/>
              <a:ext cx="5052575" cy="128178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801742" y="2752149"/>
              <a:ext cx="3130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Semantic segmentation</a:t>
              </a:r>
              <a:endParaRPr lang="en-US" sz="24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752910" y="4933685"/>
            <a:ext cx="31912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… and many more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4017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4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Generating a Class Activation Map (CAM) </a:t>
            </a:r>
          </a:p>
        </p:txBody>
      </p:sp>
      <p:pic>
        <p:nvPicPr>
          <p:cNvPr id="4" name="Picture 4" descr="http://cnnlocalization.csail.mit.edu/framewo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07" y="1436699"/>
            <a:ext cx="9923585" cy="465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051940" y="6161695"/>
            <a:ext cx="10519469" cy="356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dirty="0">
                <a:solidFill>
                  <a:schemeClr val="bg1">
                    <a:lumMod val="50000"/>
                  </a:schemeClr>
                </a:solidFill>
              </a:rPr>
              <a:t>[Zhou et al. “Learning </a:t>
            </a:r>
            <a:r>
              <a:rPr lang="nl-NL" sz="2400" dirty="0" err="1">
                <a:solidFill>
                  <a:schemeClr val="bg1">
                    <a:lumMod val="50000"/>
                  </a:schemeClr>
                </a:solidFill>
              </a:rPr>
              <a:t>Deep</a:t>
            </a:r>
            <a:r>
              <a:rPr lang="nl-NL" sz="2400" dirty="0">
                <a:solidFill>
                  <a:schemeClr val="bg1">
                    <a:lumMod val="50000"/>
                  </a:schemeClr>
                </a:solidFill>
              </a:rPr>
              <a:t> Features </a:t>
            </a:r>
            <a:r>
              <a:rPr lang="nl-NL" sz="2400" dirty="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nl-NL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sz="2400" dirty="0" err="1">
                <a:solidFill>
                  <a:schemeClr val="bg1">
                    <a:lumMod val="50000"/>
                  </a:schemeClr>
                </a:solidFill>
              </a:rPr>
              <a:t>Discriminative</a:t>
            </a:r>
            <a:r>
              <a:rPr lang="nl-NL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sz="2400" dirty="0" err="1">
                <a:solidFill>
                  <a:schemeClr val="bg1">
                    <a:lumMod val="50000"/>
                  </a:schemeClr>
                </a:solidFill>
              </a:rPr>
              <a:t>Localization</a:t>
            </a:r>
            <a:r>
              <a:rPr lang="nl-NL" sz="2400" dirty="0">
                <a:solidFill>
                  <a:schemeClr val="bg1">
                    <a:lumMod val="50000"/>
                  </a:schemeClr>
                </a:solidFill>
              </a:rPr>
              <a:t>” CVPR 2016]</a:t>
            </a:r>
          </a:p>
        </p:txBody>
      </p:sp>
    </p:spTree>
    <p:extLst>
      <p:ext uri="{BB962C8B-B14F-4D97-AF65-F5344CB8AC3E}">
        <p14:creationId xmlns:p14="http://schemas.microsoft.com/office/powerpoint/2010/main" val="377754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50" y="2085505"/>
            <a:ext cx="3180700" cy="3124187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55290" y="2328832"/>
            <a:ext cx="495693" cy="47336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201" tIns="43101" rIns="86201" bIns="431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55"/>
          </a:p>
        </p:txBody>
      </p:sp>
      <p:sp>
        <p:nvSpPr>
          <p:cNvPr id="6" name="Rectangle 5"/>
          <p:cNvSpPr/>
          <p:nvPr/>
        </p:nvSpPr>
        <p:spPr>
          <a:xfrm>
            <a:off x="2421026" y="2328832"/>
            <a:ext cx="495693" cy="4733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201" tIns="43101" rIns="86201" bIns="431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55"/>
          </a:p>
        </p:txBody>
      </p:sp>
      <p:sp>
        <p:nvSpPr>
          <p:cNvPr id="7" name="Rectangle 6"/>
          <p:cNvSpPr/>
          <p:nvPr/>
        </p:nvSpPr>
        <p:spPr>
          <a:xfrm>
            <a:off x="2421027" y="4107319"/>
            <a:ext cx="495693" cy="47336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201" tIns="43101" rIns="86201" bIns="431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55"/>
          </a:p>
        </p:txBody>
      </p:sp>
      <p:sp>
        <p:nvSpPr>
          <p:cNvPr id="8" name="Rectangle 7"/>
          <p:cNvSpPr/>
          <p:nvPr/>
        </p:nvSpPr>
        <p:spPr>
          <a:xfrm>
            <a:off x="3799285" y="2463965"/>
            <a:ext cx="495693" cy="47336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201" tIns="43101" rIns="86201" bIns="431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55"/>
          </a:p>
        </p:txBody>
      </p:sp>
      <p:sp>
        <p:nvSpPr>
          <p:cNvPr id="9" name="Rectangle 8"/>
          <p:cNvSpPr/>
          <p:nvPr/>
        </p:nvSpPr>
        <p:spPr>
          <a:xfrm>
            <a:off x="3799285" y="3356705"/>
            <a:ext cx="495693" cy="4733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201" tIns="43101" rIns="86201" bIns="431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55"/>
          </a:p>
        </p:txBody>
      </p:sp>
      <p:sp>
        <p:nvSpPr>
          <p:cNvPr id="10" name="Rectangle 9"/>
          <p:cNvSpPr/>
          <p:nvPr/>
        </p:nvSpPr>
        <p:spPr>
          <a:xfrm>
            <a:off x="3799285" y="4249444"/>
            <a:ext cx="495693" cy="47336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201" tIns="43101" rIns="86201" bIns="431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55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28600" y="56692"/>
            <a:ext cx="10515600" cy="1325563"/>
          </a:xfrm>
        </p:spPr>
        <p:txBody>
          <a:bodyPr/>
          <a:lstStyle/>
          <a:p>
            <a:r>
              <a:rPr lang="en-US" dirty="0"/>
              <a:t>Setting the hidden pixel values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83713" y="2073352"/>
            <a:ext cx="5598089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Patches are hidden only during training; during testing full image is given as input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Activations of 1</a:t>
            </a:r>
            <a:r>
              <a:rPr lang="en-US" sz="2800" baseline="30000" dirty="0"/>
              <a:t>st</a:t>
            </a:r>
            <a:r>
              <a:rPr lang="en-US" sz="2800" dirty="0"/>
              <a:t> </a:t>
            </a:r>
            <a:r>
              <a:rPr lang="en-US" sz="2800" dirty="0" err="1"/>
              <a:t>conv</a:t>
            </a:r>
            <a:r>
              <a:rPr lang="en-US" sz="2800" dirty="0"/>
              <a:t> layer will have different distribution during training and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288560" y="2521649"/>
            <a:ext cx="1759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Inside visible patch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88560" y="3448113"/>
            <a:ext cx="1815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Inside hidden patch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88560" y="4340852"/>
            <a:ext cx="2190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Partially in hidden patch</a:t>
            </a:r>
          </a:p>
        </p:txBody>
      </p:sp>
    </p:spTree>
    <p:extLst>
      <p:ext uri="{BB962C8B-B14F-4D97-AF65-F5344CB8AC3E}">
        <p14:creationId xmlns:p14="http://schemas.microsoft.com/office/powerpoint/2010/main" val="235969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50" y="2085501"/>
            <a:ext cx="3180700" cy="3124187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55290" y="2328828"/>
            <a:ext cx="495693" cy="47336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201" tIns="43101" rIns="86201" bIns="431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55"/>
          </a:p>
        </p:txBody>
      </p:sp>
      <p:sp>
        <p:nvSpPr>
          <p:cNvPr id="6" name="Rectangle 5"/>
          <p:cNvSpPr/>
          <p:nvPr/>
        </p:nvSpPr>
        <p:spPr>
          <a:xfrm>
            <a:off x="2421026" y="2328828"/>
            <a:ext cx="495693" cy="4733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201" tIns="43101" rIns="86201" bIns="431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55"/>
          </a:p>
        </p:txBody>
      </p:sp>
      <p:sp>
        <p:nvSpPr>
          <p:cNvPr id="7" name="Rectangle 6"/>
          <p:cNvSpPr/>
          <p:nvPr/>
        </p:nvSpPr>
        <p:spPr>
          <a:xfrm>
            <a:off x="2421027" y="4107315"/>
            <a:ext cx="495693" cy="47336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201" tIns="43101" rIns="86201" bIns="431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55"/>
          </a:p>
        </p:txBody>
      </p:sp>
      <p:sp>
        <p:nvSpPr>
          <p:cNvPr id="8" name="Rectangle 7"/>
          <p:cNvSpPr/>
          <p:nvPr/>
        </p:nvSpPr>
        <p:spPr>
          <a:xfrm>
            <a:off x="3799285" y="2463961"/>
            <a:ext cx="495693" cy="47336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201" tIns="43101" rIns="86201" bIns="431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55"/>
          </a:p>
        </p:txBody>
      </p:sp>
      <p:sp>
        <p:nvSpPr>
          <p:cNvPr id="9" name="Rectangle 8"/>
          <p:cNvSpPr/>
          <p:nvPr/>
        </p:nvSpPr>
        <p:spPr>
          <a:xfrm>
            <a:off x="3799285" y="3356701"/>
            <a:ext cx="495693" cy="4733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201" tIns="43101" rIns="86201" bIns="431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55"/>
          </a:p>
        </p:txBody>
      </p:sp>
      <p:sp>
        <p:nvSpPr>
          <p:cNvPr id="10" name="Rectangle 9"/>
          <p:cNvSpPr/>
          <p:nvPr/>
        </p:nvSpPr>
        <p:spPr>
          <a:xfrm>
            <a:off x="3799285" y="4249440"/>
            <a:ext cx="495693" cy="47336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201" tIns="43101" rIns="86201" bIns="431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55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28600" y="56692"/>
            <a:ext cx="10515600" cy="1325563"/>
          </a:xfrm>
        </p:spPr>
        <p:txBody>
          <a:bodyPr/>
          <a:lstStyle/>
          <a:p>
            <a:r>
              <a:rPr lang="en-US" dirty="0"/>
              <a:t>Setting the hidden pixel values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07056" y="1406279"/>
            <a:ext cx="4849218" cy="4544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r>
              <a:rPr lang="en-US" sz="2800" dirty="0"/>
              <a:t>Let </a:t>
            </a:r>
            <a:r>
              <a:rPr lang="en-US" sz="2800" dirty="0" err="1"/>
              <a:t>conv</a:t>
            </a:r>
            <a:r>
              <a:rPr lang="en-US" sz="2800" dirty="0"/>
              <a:t> filter of size </a:t>
            </a:r>
            <a:r>
              <a:rPr lang="en-US" sz="2800" i="1" dirty="0"/>
              <a:t>k x k</a:t>
            </a:r>
            <a:r>
              <a:rPr lang="en-US" sz="2800" dirty="0"/>
              <a:t> with weights </a:t>
            </a:r>
            <a:r>
              <a:rPr lang="en-US" sz="2800" i="1" dirty="0"/>
              <a:t>W = {w</a:t>
            </a:r>
            <a:r>
              <a:rPr lang="en-US" sz="2800" i="1" baseline="-25000" dirty="0"/>
              <a:t>1</a:t>
            </a:r>
            <a:r>
              <a:rPr lang="en-US" sz="2800" i="1" dirty="0"/>
              <a:t>, w</a:t>
            </a:r>
            <a:r>
              <a:rPr lang="en-US" sz="2800" i="1" baseline="-25000" dirty="0"/>
              <a:t>2</a:t>
            </a:r>
            <a:r>
              <a:rPr lang="en-US" sz="2800" i="1" dirty="0"/>
              <a:t>, …, </a:t>
            </a:r>
            <a:r>
              <a:rPr lang="en-US" sz="2800" i="1" dirty="0" err="1"/>
              <a:t>w</a:t>
            </a:r>
            <a:r>
              <a:rPr lang="en-US" sz="2800" i="1" baseline="-25000" dirty="0" err="1"/>
              <a:t>kxk</a:t>
            </a:r>
            <a:r>
              <a:rPr lang="en-US" sz="2800" i="1" dirty="0"/>
              <a:t>} </a:t>
            </a:r>
            <a:r>
              <a:rPr lang="en-US" sz="2800" dirty="0"/>
              <a:t>applied on patch </a:t>
            </a:r>
            <a:r>
              <a:rPr lang="en-US" sz="2800" i="1" dirty="0"/>
              <a:t>X = {x</a:t>
            </a:r>
            <a:r>
              <a:rPr lang="en-US" sz="2800" i="1" baseline="-25000" dirty="0"/>
              <a:t>1</a:t>
            </a:r>
            <a:r>
              <a:rPr lang="en-US" sz="2800" i="1" dirty="0"/>
              <a:t>, x</a:t>
            </a:r>
            <a:r>
              <a:rPr lang="en-US" sz="2800" i="1" baseline="-25000" dirty="0"/>
              <a:t>2</a:t>
            </a:r>
            <a:r>
              <a:rPr lang="en-US" sz="2800" i="1" dirty="0"/>
              <a:t>, …, </a:t>
            </a:r>
            <a:r>
              <a:rPr lang="en-US" sz="2800" i="1" dirty="0" err="1"/>
              <a:t>x</a:t>
            </a:r>
            <a:r>
              <a:rPr lang="en-US" sz="2800" i="1" baseline="-25000" dirty="0" err="1"/>
              <a:t>kxk</a:t>
            </a:r>
            <a:r>
              <a:rPr lang="en-US" sz="2800" i="1" dirty="0"/>
              <a:t>}</a:t>
            </a:r>
            <a:r>
              <a:rPr lang="en-US" sz="2800" dirty="0"/>
              <a:t>, then output is:</a:t>
            </a:r>
          </a:p>
          <a:p>
            <a:endParaRPr lang="en-US" sz="2800" baseline="-25000" dirty="0"/>
          </a:p>
          <a:p>
            <a:endParaRPr lang="en-US" sz="2800" baseline="-25000" dirty="0"/>
          </a:p>
          <a:p>
            <a:endParaRPr lang="en-US" sz="2800" baseline="-25000" dirty="0"/>
          </a:p>
          <a:p>
            <a:endParaRPr lang="en-US" sz="2800" baseline="-25000" dirty="0"/>
          </a:p>
          <a:p>
            <a:r>
              <a:rPr lang="en-US" sz="2800" dirty="0"/>
              <a:t>which is same during training and </a:t>
            </a:r>
            <a:r>
              <a:rPr lang="en-US" sz="2800" dirty="0" smtClean="0"/>
              <a:t>testing in expectation</a:t>
            </a:r>
            <a:endParaRPr lang="en-US" sz="2800" dirty="0"/>
          </a:p>
          <a:p>
            <a:endParaRPr lang="en-US" sz="2800" baseline="-25000" dirty="0"/>
          </a:p>
        </p:txBody>
      </p:sp>
      <p:sp>
        <p:nvSpPr>
          <p:cNvPr id="3" name="Rectangle 2"/>
          <p:cNvSpPr/>
          <p:nvPr/>
        </p:nvSpPr>
        <p:spPr>
          <a:xfrm>
            <a:off x="3633491" y="2203392"/>
            <a:ext cx="2602534" cy="87745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8292" y="3865482"/>
            <a:ext cx="2018164" cy="6194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88560" y="2521649"/>
            <a:ext cx="1759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Inside visible patch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88560" y="3448113"/>
            <a:ext cx="1815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Inside hidden patch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88560" y="4340852"/>
            <a:ext cx="2190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Partially in hidden patch</a:t>
            </a:r>
          </a:p>
        </p:txBody>
      </p:sp>
    </p:spTree>
    <p:extLst>
      <p:ext uri="{BB962C8B-B14F-4D97-AF65-F5344CB8AC3E}">
        <p14:creationId xmlns:p14="http://schemas.microsoft.com/office/powerpoint/2010/main" val="348875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28600" y="56692"/>
            <a:ext cx="10515600" cy="1325563"/>
          </a:xfrm>
        </p:spPr>
        <p:txBody>
          <a:bodyPr/>
          <a:lstStyle/>
          <a:p>
            <a:r>
              <a:rPr lang="en-US" dirty="0"/>
              <a:t>Setting the hidden pixel values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56397" y="1057784"/>
            <a:ext cx="5458693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r>
              <a:rPr lang="en-US" sz="2800" dirty="0"/>
              <a:t>Assigning µ (mean RGB </a:t>
            </a:r>
            <a:r>
              <a:rPr lang="en-US" sz="2800" dirty="0" smtClean="0"/>
              <a:t>value) </a:t>
            </a:r>
            <a:r>
              <a:rPr lang="en-US" sz="2800" dirty="0"/>
              <a:t>to </a:t>
            </a:r>
            <a:r>
              <a:rPr lang="en-US" sz="2800" dirty="0" smtClean="0"/>
              <a:t>hidden pixels </a:t>
            </a:r>
            <a:r>
              <a:rPr lang="en-US" sz="2800" dirty="0"/>
              <a:t>ensures </a:t>
            </a:r>
            <a:r>
              <a:rPr lang="en-US" sz="2800" dirty="0" smtClean="0"/>
              <a:t>same </a:t>
            </a:r>
            <a:r>
              <a:rPr lang="en-US" sz="2800" dirty="0"/>
              <a:t>activation </a:t>
            </a:r>
            <a:r>
              <a:rPr lang="en-US" sz="2800" dirty="0" smtClean="0"/>
              <a:t>in expectation during </a:t>
            </a:r>
            <a:r>
              <a:rPr lang="en-US" sz="2800" dirty="0"/>
              <a:t>training and testing: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i="1" dirty="0"/>
              <a:t>i.e. expected </a:t>
            </a:r>
            <a:r>
              <a:rPr lang="en-US" sz="2800" i="1" dirty="0" smtClean="0"/>
              <a:t>output of </a:t>
            </a:r>
            <a:r>
              <a:rPr lang="en-US" sz="2800" i="1" dirty="0"/>
              <a:t>a patch is equal to output of an average-valued patch</a:t>
            </a:r>
          </a:p>
        </p:txBody>
      </p:sp>
      <p:sp>
        <p:nvSpPr>
          <p:cNvPr id="3" name="Rectangle 2"/>
          <p:cNvSpPr/>
          <p:nvPr/>
        </p:nvSpPr>
        <p:spPr>
          <a:xfrm>
            <a:off x="3665683" y="3211388"/>
            <a:ext cx="2745369" cy="165617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50" y="2085501"/>
            <a:ext cx="3180700" cy="3124187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555290" y="2328828"/>
            <a:ext cx="495693" cy="47336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201" tIns="43101" rIns="86201" bIns="431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55"/>
          </a:p>
        </p:txBody>
      </p:sp>
      <p:sp>
        <p:nvSpPr>
          <p:cNvPr id="19" name="Rectangle 18"/>
          <p:cNvSpPr/>
          <p:nvPr/>
        </p:nvSpPr>
        <p:spPr>
          <a:xfrm>
            <a:off x="2421026" y="2328828"/>
            <a:ext cx="495693" cy="4733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201" tIns="43101" rIns="86201" bIns="431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55"/>
          </a:p>
        </p:txBody>
      </p:sp>
      <p:sp>
        <p:nvSpPr>
          <p:cNvPr id="20" name="Rectangle 19"/>
          <p:cNvSpPr/>
          <p:nvPr/>
        </p:nvSpPr>
        <p:spPr>
          <a:xfrm>
            <a:off x="2421027" y="4107315"/>
            <a:ext cx="495693" cy="47336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201" tIns="43101" rIns="86201" bIns="431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55"/>
          </a:p>
        </p:txBody>
      </p:sp>
      <p:sp>
        <p:nvSpPr>
          <p:cNvPr id="21" name="Rectangle 20"/>
          <p:cNvSpPr/>
          <p:nvPr/>
        </p:nvSpPr>
        <p:spPr>
          <a:xfrm>
            <a:off x="3799285" y="2463961"/>
            <a:ext cx="495693" cy="47336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201" tIns="43101" rIns="86201" bIns="431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55"/>
          </a:p>
        </p:txBody>
      </p:sp>
      <p:sp>
        <p:nvSpPr>
          <p:cNvPr id="22" name="Rectangle 21"/>
          <p:cNvSpPr/>
          <p:nvPr/>
        </p:nvSpPr>
        <p:spPr>
          <a:xfrm>
            <a:off x="3799285" y="3356701"/>
            <a:ext cx="495693" cy="4733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201" tIns="43101" rIns="86201" bIns="431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55"/>
          </a:p>
        </p:txBody>
      </p:sp>
      <p:sp>
        <p:nvSpPr>
          <p:cNvPr id="23" name="Rectangle 22"/>
          <p:cNvSpPr/>
          <p:nvPr/>
        </p:nvSpPr>
        <p:spPr>
          <a:xfrm>
            <a:off x="3799285" y="4249440"/>
            <a:ext cx="495693" cy="47336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6201" tIns="43101" rIns="86201" bIns="431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55"/>
          </a:p>
        </p:txBody>
      </p:sp>
      <p:sp>
        <p:nvSpPr>
          <p:cNvPr id="25" name="TextBox 24"/>
          <p:cNvSpPr txBox="1"/>
          <p:nvPr/>
        </p:nvSpPr>
        <p:spPr>
          <a:xfrm>
            <a:off x="4288560" y="2521649"/>
            <a:ext cx="1759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Inside visible patch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88560" y="3448113"/>
            <a:ext cx="1815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Inside hidden patch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88560" y="4340852"/>
            <a:ext cx="2190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Partially in hidden patch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623" y="3653176"/>
            <a:ext cx="5217537" cy="58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83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284042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Results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794227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7321" y="1"/>
            <a:ext cx="1867930" cy="8773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Dataset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486" y="883652"/>
            <a:ext cx="9753600" cy="3971925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45745" y="4985195"/>
            <a:ext cx="11251081" cy="1685235"/>
          </a:xfrm>
        </p:spPr>
        <p:txBody>
          <a:bodyPr>
            <a:normAutofit/>
          </a:bodyPr>
          <a:lstStyle/>
          <a:p>
            <a:r>
              <a:rPr lang="en-US" dirty="0"/>
              <a:t>ILSVRC 2016 </a:t>
            </a:r>
            <a:r>
              <a:rPr lang="en-US" dirty="0" smtClean="0"/>
              <a:t>for </a:t>
            </a:r>
            <a:r>
              <a:rPr lang="en-US" dirty="0"/>
              <a:t>localization</a:t>
            </a:r>
          </a:p>
          <a:p>
            <a:r>
              <a:rPr lang="en-US" dirty="0"/>
              <a:t>1000 categories</a:t>
            </a:r>
          </a:p>
          <a:p>
            <a:r>
              <a:rPr lang="en-US" dirty="0"/>
              <a:t>1.2 million training images, 50 </a:t>
            </a:r>
            <a:r>
              <a:rPr lang="en-US" dirty="0" smtClean="0"/>
              <a:t>thousand </a:t>
            </a:r>
            <a:r>
              <a:rPr lang="en-US" dirty="0"/>
              <a:t>validation and test images</a:t>
            </a:r>
          </a:p>
        </p:txBody>
      </p:sp>
    </p:spTree>
    <p:extLst>
      <p:ext uri="{BB962C8B-B14F-4D97-AF65-F5344CB8AC3E}">
        <p14:creationId xmlns:p14="http://schemas.microsoft.com/office/powerpoint/2010/main" val="168656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1" y="6090"/>
            <a:ext cx="12192000" cy="877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Our approach localizes the object more fully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4432390" y="818536"/>
            <a:ext cx="3330341" cy="768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2400" b="1" dirty="0" err="1" smtClean="0"/>
              <a:t>AlexNet</a:t>
            </a:r>
            <a:r>
              <a:rPr lang="nl-NL" sz="2400" b="1" dirty="0" smtClean="0"/>
              <a:t>-GAP</a:t>
            </a:r>
            <a:endParaRPr lang="nl-NL" sz="2400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2000" dirty="0"/>
              <a:t>[Zhou et </a:t>
            </a:r>
            <a:r>
              <a:rPr lang="nl-NL" sz="2000" dirty="0" smtClean="0"/>
              <a:t>al.’16</a:t>
            </a:r>
            <a:r>
              <a:rPr lang="nl-NL" sz="2000" dirty="0"/>
              <a:t>]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6376884" y="961595"/>
            <a:ext cx="3330341" cy="402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b="1" dirty="0"/>
              <a:t>Ours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151657" y="1586652"/>
            <a:ext cx="1920240" cy="3422240"/>
            <a:chOff x="3151657" y="1586652"/>
            <a:chExt cx="1920240" cy="3422240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657" y="1586652"/>
              <a:ext cx="1920240" cy="164519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657" y="3362972"/>
              <a:ext cx="1920240" cy="164592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57" y="5139292"/>
            <a:ext cx="1920240" cy="164592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115475" y="1586652"/>
            <a:ext cx="1920240" cy="5198560"/>
            <a:chOff x="5115475" y="1586652"/>
            <a:chExt cx="1920240" cy="5198560"/>
          </a:xfrm>
        </p:grpSpPr>
        <p:grpSp>
          <p:nvGrpSpPr>
            <p:cNvPr id="18" name="Group 17"/>
            <p:cNvGrpSpPr/>
            <p:nvPr/>
          </p:nvGrpSpPr>
          <p:grpSpPr>
            <a:xfrm>
              <a:off x="5115475" y="1586652"/>
              <a:ext cx="1920240" cy="3422240"/>
              <a:chOff x="5115475" y="1586652"/>
              <a:chExt cx="1920240" cy="3422240"/>
            </a:xfrm>
          </p:grpSpPr>
          <p:pic>
            <p:nvPicPr>
              <p:cNvPr id="10" name="Picture 9"/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5475" y="1586652"/>
                <a:ext cx="1920240" cy="164592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5475" y="3362972"/>
                <a:ext cx="1920240" cy="1645920"/>
              </a:xfrm>
              <a:prstGeom prst="rect">
                <a:avLst/>
              </a:prstGeom>
            </p:spPr>
          </p:pic>
        </p:grpSp>
        <p:pic>
          <p:nvPicPr>
            <p:cNvPr id="34" name="Picture 33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475" y="5139292"/>
              <a:ext cx="1920240" cy="164592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082636" y="1586652"/>
            <a:ext cx="1920240" cy="5198560"/>
            <a:chOff x="7082636" y="1586652"/>
            <a:chExt cx="1920240" cy="5198560"/>
          </a:xfrm>
        </p:grpSpPr>
        <p:grpSp>
          <p:nvGrpSpPr>
            <p:cNvPr id="19" name="Group 18"/>
            <p:cNvGrpSpPr/>
            <p:nvPr/>
          </p:nvGrpSpPr>
          <p:grpSpPr>
            <a:xfrm>
              <a:off x="7082636" y="1586652"/>
              <a:ext cx="1920240" cy="3422240"/>
              <a:chOff x="7082636" y="1586652"/>
              <a:chExt cx="1920240" cy="3422240"/>
            </a:xfrm>
          </p:grpSpPr>
          <p:pic>
            <p:nvPicPr>
              <p:cNvPr id="11" name="Picture 10"/>
              <p:cNvPicPr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2636" y="1586652"/>
                <a:ext cx="1920240" cy="164592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2636" y="3362972"/>
                <a:ext cx="1920240" cy="1645920"/>
              </a:xfrm>
              <a:prstGeom prst="rect">
                <a:avLst/>
              </a:prstGeom>
            </p:spPr>
          </p:pic>
        </p:grpSp>
        <p:pic>
          <p:nvPicPr>
            <p:cNvPr id="35" name="Picture 34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2636" y="5139292"/>
              <a:ext cx="1920240" cy="1645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8618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1" y="6090"/>
            <a:ext cx="12192000" cy="877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Our approach localizes the object more fully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4432390" y="818536"/>
            <a:ext cx="3330341" cy="768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2400" b="1" dirty="0" err="1" smtClean="0"/>
              <a:t>AlexNet</a:t>
            </a:r>
            <a:r>
              <a:rPr lang="nl-NL" sz="2400" b="1" dirty="0" smtClean="0"/>
              <a:t>-GAP</a:t>
            </a:r>
            <a:endParaRPr lang="nl-NL" sz="2400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2000" dirty="0"/>
              <a:t>[Zhou et </a:t>
            </a:r>
            <a:r>
              <a:rPr lang="nl-NL" sz="2000" dirty="0" smtClean="0"/>
              <a:t>al.’16</a:t>
            </a:r>
            <a:r>
              <a:rPr lang="nl-NL" sz="2000" dirty="0"/>
              <a:t>]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6376884" y="961595"/>
            <a:ext cx="3330341" cy="402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b="1" dirty="0"/>
              <a:t>Ours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115475" y="1585923"/>
            <a:ext cx="1920240" cy="5199289"/>
            <a:chOff x="5115475" y="1585923"/>
            <a:chExt cx="1920240" cy="5199289"/>
          </a:xfrm>
        </p:grpSpPr>
        <p:pic>
          <p:nvPicPr>
            <p:cNvPr id="31" name="Picture 30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475" y="1585923"/>
              <a:ext cx="1920240" cy="164592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475" y="3362243"/>
              <a:ext cx="1920240" cy="164592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475" y="5139292"/>
              <a:ext cx="1920240" cy="164592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082636" y="1585923"/>
            <a:ext cx="1920240" cy="5199289"/>
            <a:chOff x="7082636" y="1585923"/>
            <a:chExt cx="1920240" cy="5199289"/>
          </a:xfrm>
        </p:grpSpPr>
        <p:pic>
          <p:nvPicPr>
            <p:cNvPr id="34" name="Picture 33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2636" y="1585923"/>
              <a:ext cx="1920240" cy="164592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2636" y="5139292"/>
              <a:ext cx="1920240" cy="164592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2636" y="3362243"/>
              <a:ext cx="1920240" cy="1645920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57" y="1585923"/>
            <a:ext cx="1920240" cy="1645920"/>
          </a:xfrm>
          <a:prstGeom prst="rect">
            <a:avLst/>
          </a:prstGeom>
        </p:spPr>
      </p:pic>
      <p:pic>
        <p:nvPicPr>
          <p:cNvPr id="38" name="Picture 37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655" y="3362243"/>
            <a:ext cx="1920240" cy="1645920"/>
          </a:xfrm>
          <a:prstGeom prst="rect">
            <a:avLst/>
          </a:prstGeom>
        </p:spPr>
      </p:pic>
      <p:pic>
        <p:nvPicPr>
          <p:cNvPr id="39" name="Picture 38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655" y="5139292"/>
            <a:ext cx="192024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21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7081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Our approach localizes the object more fully</a:t>
            </a: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8919790"/>
              </p:ext>
            </p:extLst>
          </p:nvPr>
        </p:nvGraphicFramePr>
        <p:xfrm>
          <a:off x="838200" y="1254751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 flipH="1">
            <a:off x="685122" y="5883885"/>
            <a:ext cx="11006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b="1" dirty="0" smtClean="0"/>
              <a:t>Top-1 </a:t>
            </a:r>
            <a:r>
              <a:rPr lang="en-US" sz="2800" b="1" dirty="0" err="1"/>
              <a:t>Loc</a:t>
            </a:r>
            <a:r>
              <a:rPr lang="en-US" sz="2800" dirty="0"/>
              <a:t>: Predicted label is correct and predicted box &gt; 50% </a:t>
            </a:r>
            <a:r>
              <a:rPr lang="en-US" sz="2800" dirty="0" err="1"/>
              <a:t>IoU</a:t>
            </a:r>
            <a:r>
              <a:rPr lang="en-US" sz="2800" dirty="0"/>
              <a:t> w/ GT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895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Chart bld="series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307973" y="2346845"/>
            <a:ext cx="9770217" cy="3420159"/>
            <a:chOff x="2050134" y="2429324"/>
            <a:chExt cx="7747304" cy="2712018"/>
          </a:xfrm>
        </p:grpSpPr>
        <p:grpSp>
          <p:nvGrpSpPr>
            <p:cNvPr id="17" name="Group 16"/>
            <p:cNvGrpSpPr/>
            <p:nvPr/>
          </p:nvGrpSpPr>
          <p:grpSpPr>
            <a:xfrm>
              <a:off x="2050134" y="2429324"/>
              <a:ext cx="2224190" cy="2711503"/>
              <a:chOff x="470632" y="2429324"/>
              <a:chExt cx="2057400" cy="250816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632" y="2429324"/>
                <a:ext cx="2057400" cy="2034093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633651" y="4463417"/>
                <a:ext cx="1731357" cy="474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/>
                  <a:t>AlexNet</a:t>
                </a:r>
                <a:r>
                  <a:rPr lang="en-US" b="1" dirty="0" smtClean="0"/>
                  <a:t>-GAP:</a:t>
                </a:r>
                <a:r>
                  <a:rPr lang="en-US" dirty="0" smtClean="0"/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Trilobite</a:t>
                </a:r>
              </a:p>
              <a:p>
                <a:pPr algn="ctr"/>
                <a:r>
                  <a:rPr lang="en-US" b="1" dirty="0"/>
                  <a:t>Ours: </a:t>
                </a:r>
                <a:r>
                  <a:rPr lang="en-US" dirty="0">
                    <a:solidFill>
                      <a:srgbClr val="70AD47"/>
                    </a:solidFill>
                  </a:rPr>
                  <a:t>African Crocodile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4812661" y="2429324"/>
              <a:ext cx="2224190" cy="2711503"/>
              <a:chOff x="6807230" y="2440331"/>
              <a:chExt cx="2057400" cy="250816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7230" y="2440331"/>
                <a:ext cx="2057400" cy="2034093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6879606" y="4474424"/>
                <a:ext cx="1906457" cy="474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/>
                  <a:t>AlexNet</a:t>
                </a:r>
                <a:r>
                  <a:rPr lang="en-US" b="1" dirty="0" smtClean="0"/>
                  <a:t>-GAP: </a:t>
                </a:r>
                <a:r>
                  <a:rPr lang="en-US" dirty="0">
                    <a:solidFill>
                      <a:srgbClr val="FF0000"/>
                    </a:solidFill>
                  </a:rPr>
                  <a:t>Waffle Iron</a:t>
                </a:r>
              </a:p>
              <a:p>
                <a:pPr algn="ctr"/>
                <a:r>
                  <a:rPr lang="en-US" b="1" dirty="0"/>
                  <a:t>Ours: </a:t>
                </a:r>
                <a:r>
                  <a:rPr lang="en-US" dirty="0">
                    <a:solidFill>
                      <a:srgbClr val="70AD47"/>
                    </a:solidFill>
                  </a:rPr>
                  <a:t>Notebook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7540715" y="2429324"/>
              <a:ext cx="2256723" cy="2712018"/>
              <a:chOff x="9926153" y="2440332"/>
              <a:chExt cx="2087492" cy="250864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26153" y="2440332"/>
                <a:ext cx="2057400" cy="2034093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9986818" y="4474902"/>
                <a:ext cx="2026827" cy="474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/>
                  <a:t>AlexNet</a:t>
                </a:r>
                <a:r>
                  <a:rPr lang="en-US" b="1" dirty="0" smtClean="0"/>
                  <a:t>-GAP: </a:t>
                </a:r>
                <a:r>
                  <a:rPr lang="en-US" dirty="0">
                    <a:solidFill>
                      <a:srgbClr val="FF0000"/>
                    </a:solidFill>
                  </a:rPr>
                  <a:t>Border Collie</a:t>
                </a:r>
              </a:p>
              <a:p>
                <a:pPr algn="ctr"/>
                <a:r>
                  <a:rPr lang="en-US" b="1" dirty="0"/>
                  <a:t>Ours: </a:t>
                </a:r>
                <a:r>
                  <a:rPr lang="en-US" dirty="0">
                    <a:solidFill>
                      <a:srgbClr val="70AD47"/>
                    </a:solidFill>
                  </a:rPr>
                  <a:t>Ostrich</a:t>
                </a:r>
              </a:p>
            </p:txBody>
          </p:sp>
        </p:grpSp>
      </p:grp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" y="363759"/>
            <a:ext cx="12192000" cy="87733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Our approach improves image classification</a:t>
            </a:r>
            <a:br>
              <a:rPr lang="en-US" dirty="0"/>
            </a:br>
            <a:r>
              <a:rPr lang="en-US" dirty="0"/>
              <a:t>when objects are partially-visible</a:t>
            </a:r>
          </a:p>
        </p:txBody>
      </p:sp>
    </p:spTree>
    <p:extLst>
      <p:ext uri="{BB962C8B-B14F-4D97-AF65-F5344CB8AC3E}">
        <p14:creationId xmlns:p14="http://schemas.microsoft.com/office/powerpoint/2010/main" val="239769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76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Ingredients for success today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70" y="4534728"/>
            <a:ext cx="4886281" cy="21949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776" y="1639898"/>
            <a:ext cx="4148454" cy="2177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7649" y="2937535"/>
            <a:ext cx="4117515" cy="22297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7804" y="1116006"/>
            <a:ext cx="4174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1. Fast computation (GPUs)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987804" y="4013532"/>
            <a:ext cx="490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  <a:r>
              <a:rPr lang="en-US" sz="2800" dirty="0" smtClean="0"/>
              <a:t>. Large labeled image dataset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7067026" y="2280260"/>
            <a:ext cx="490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3. Algorithm</a:t>
            </a:r>
            <a:endParaRPr lang="en-US" sz="2800" dirty="0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774341" y="2958571"/>
            <a:ext cx="10995643" cy="12028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xtLst/>
        </p:spPr>
        <p:txBody>
          <a:bodyPr wrap="square" lIns="90170" tIns="46990" rIns="90170" bIns="469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3600" dirty="0" smtClean="0">
                <a:solidFill>
                  <a:srgbClr val="0000FF"/>
                </a:solidFill>
              </a:rPr>
              <a:t>Which ingredient will be the </a:t>
            </a:r>
            <a:r>
              <a:rPr lang="en-US" altLang="en-US" sz="3600" i="1" dirty="0" smtClean="0">
                <a:solidFill>
                  <a:srgbClr val="0000FF"/>
                </a:solidFill>
              </a:rPr>
              <a:t>bottleneck</a:t>
            </a:r>
            <a:r>
              <a:rPr lang="en-US" altLang="en-US" sz="3600" dirty="0" smtClean="0">
                <a:solidFill>
                  <a:srgbClr val="0000FF"/>
                </a:solidFill>
              </a:rPr>
              <a:t> for</a:t>
            </a:r>
          </a:p>
          <a:p>
            <a:pPr algn="ctr"/>
            <a:r>
              <a:rPr lang="en-US" altLang="en-US" sz="3600" dirty="0" smtClean="0">
                <a:solidFill>
                  <a:srgbClr val="0000FF"/>
                </a:solidFill>
              </a:rPr>
              <a:t>tomorrow’s success?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01851" y="371749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086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Hide-and-Seek for semantic 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019829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Fully-supervised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smtClean="0"/>
              <a:t>FCNs </a:t>
            </a:r>
            <a:r>
              <a:rPr lang="en-US" sz="2800" dirty="0" err="1" smtClean="0"/>
              <a:t>AlexNet</a:t>
            </a:r>
            <a:r>
              <a:rPr lang="en-US" sz="2800" dirty="0" smtClean="0"/>
              <a:t>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[Long, </a:t>
            </a:r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</a:rPr>
              <a:t>Shelhamer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, Darrell, CVPR 2015]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smtClean="0"/>
              <a:t>PASCAL VOC 2011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b="1" dirty="0" smtClean="0"/>
              <a:t>+</a:t>
            </a:r>
            <a:r>
              <a:rPr lang="en-US" sz="2800" b="1" dirty="0"/>
              <a:t>1.3% </a:t>
            </a:r>
            <a:r>
              <a:rPr lang="en-US" sz="2800" b="1" dirty="0" err="1"/>
              <a:t>mIOU</a:t>
            </a:r>
            <a:r>
              <a:rPr lang="en-US" sz="2800" b="1" dirty="0"/>
              <a:t> </a:t>
            </a:r>
            <a:r>
              <a:rPr lang="en-US" sz="2800" dirty="0" smtClean="0"/>
              <a:t>w/ Hide-and-Seek </a:t>
            </a:r>
            <a:r>
              <a:rPr lang="en-US" sz="2800" dirty="0" err="1" smtClean="0"/>
              <a:t>ImageNet</a:t>
            </a:r>
            <a:r>
              <a:rPr lang="en-US" sz="2800" dirty="0" smtClean="0"/>
              <a:t> pre</a:t>
            </a:r>
            <a:r>
              <a:rPr lang="en-US" sz="2800" dirty="0"/>
              <a:t>-training</a:t>
            </a:r>
          </a:p>
          <a:p>
            <a:pPr lvl="1">
              <a:buFontTx/>
              <a:buChar char="-"/>
            </a:pPr>
            <a:endParaRPr lang="en-US" sz="2800" dirty="0" smtClean="0"/>
          </a:p>
          <a:p>
            <a:pPr marL="0" indent="0">
              <a:buNone/>
            </a:pPr>
            <a:r>
              <a:rPr lang="en-US" sz="3200" dirty="0" smtClean="0"/>
              <a:t>Weakly-supervised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smtClean="0"/>
              <a:t>DCSP VGG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[Chaudhry,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Dokania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Torr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, BMVC 2017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]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PASCAL VOC </a:t>
            </a:r>
            <a:r>
              <a:rPr lang="en-US" sz="2800" dirty="0" smtClean="0"/>
              <a:t>2012</a:t>
            </a:r>
            <a:endParaRPr lang="en-US" sz="2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b="1" dirty="0" smtClean="0"/>
              <a:t>+0.6% </a:t>
            </a:r>
            <a:r>
              <a:rPr lang="en-US" sz="2800" b="1" dirty="0" err="1" smtClean="0"/>
              <a:t>mIOU</a:t>
            </a:r>
            <a:r>
              <a:rPr lang="en-US" sz="2800" b="1" dirty="0" smtClean="0"/>
              <a:t> </a:t>
            </a:r>
            <a:r>
              <a:rPr lang="en-US" sz="2800" dirty="0" smtClean="0"/>
              <a:t>w/ </a:t>
            </a:r>
            <a:r>
              <a:rPr lang="en-US" sz="2800" dirty="0"/>
              <a:t>Hide-and-</a:t>
            </a:r>
            <a:r>
              <a:rPr lang="en-US" sz="2800" dirty="0" smtClean="0"/>
              <a:t>Seek CAM initialization (rather than GAP)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903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258497"/>
            <a:ext cx="12192000" cy="87733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Failure cases</a:t>
            </a:r>
          </a:p>
        </p:txBody>
      </p:sp>
      <p:pic>
        <p:nvPicPr>
          <p:cNvPr id="29" name="Picture 2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442" y="2276990"/>
            <a:ext cx="1920240" cy="1645920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740" y="2274250"/>
            <a:ext cx="1920240" cy="1645920"/>
          </a:xfrm>
          <a:prstGeom prst="rect">
            <a:avLst/>
          </a:prstGeom>
        </p:spPr>
      </p:pic>
      <p:pic>
        <p:nvPicPr>
          <p:cNvPr id="35" name="Picture 3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442" y="4114665"/>
            <a:ext cx="1920240" cy="1645920"/>
          </a:xfrm>
          <a:prstGeom prst="rect">
            <a:avLst/>
          </a:prstGeom>
        </p:spPr>
      </p:pic>
      <p:pic>
        <p:nvPicPr>
          <p:cNvPr id="37" name="Picture 36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739" y="4111926"/>
            <a:ext cx="1920240" cy="1645920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2639391" y="1493438"/>
            <a:ext cx="3330341" cy="768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2400" b="1" dirty="0" err="1" smtClean="0"/>
              <a:t>AlexNet</a:t>
            </a:r>
            <a:r>
              <a:rPr lang="nl-NL" sz="2400" b="1" dirty="0" smtClean="0"/>
              <a:t>-GAP</a:t>
            </a:r>
            <a:endParaRPr lang="nl-NL" sz="2400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2000" dirty="0"/>
              <a:t>[Zhou et </a:t>
            </a:r>
            <a:r>
              <a:rPr lang="nl-NL" sz="2000" dirty="0" smtClean="0"/>
              <a:t>al.’16</a:t>
            </a:r>
            <a:r>
              <a:rPr lang="nl-NL" sz="2000" dirty="0"/>
              <a:t>]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582688" y="1662994"/>
            <a:ext cx="3330341" cy="402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b="1" dirty="0"/>
              <a:t>Ours</a:t>
            </a: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44" y="2274250"/>
            <a:ext cx="1920240" cy="1645920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44" y="4119135"/>
            <a:ext cx="1920240" cy="164592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7990576" y="2274250"/>
            <a:ext cx="3542038" cy="1619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Merging spatially-close instances together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990576" y="4184950"/>
            <a:ext cx="3542038" cy="1619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Localizing co-occurring context</a:t>
            </a:r>
          </a:p>
        </p:txBody>
      </p:sp>
    </p:spTree>
    <p:extLst>
      <p:ext uri="{BB962C8B-B14F-4D97-AF65-F5344CB8AC3E}">
        <p14:creationId xmlns:p14="http://schemas.microsoft.com/office/powerpoint/2010/main" val="936969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381" y="1825625"/>
            <a:ext cx="7253182" cy="435133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Learning to localize objects with image-level tag annotations                  </a:t>
            </a:r>
            <a:r>
              <a:rPr lang="en-US" dirty="0" smtClean="0"/>
              <a:t>[Singh &amp; Lee, ICCV 2017]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Learning to anonymize videos for privacy-preserving action detection </a:t>
            </a:r>
            <a:r>
              <a:rPr lang="en-US" dirty="0" smtClean="0"/>
              <a:t>[Ren, Lee, </a:t>
            </a:r>
            <a:r>
              <a:rPr lang="en-US" dirty="0" err="1" smtClean="0"/>
              <a:t>Ryoo</a:t>
            </a:r>
            <a:r>
              <a:rPr lang="en-US" dirty="0" smtClean="0"/>
              <a:t>, ECCV 2018]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</p:txBody>
      </p:sp>
      <p:grpSp>
        <p:nvGrpSpPr>
          <p:cNvPr id="9" name="Group 8"/>
          <p:cNvGrpSpPr/>
          <p:nvPr/>
        </p:nvGrpSpPr>
        <p:grpSpPr>
          <a:xfrm>
            <a:off x="7612970" y="1986206"/>
            <a:ext cx="4200551" cy="1161717"/>
            <a:chOff x="7453485" y="1869243"/>
            <a:chExt cx="4200551" cy="1161717"/>
          </a:xfrm>
        </p:grpSpPr>
        <p:grpSp>
          <p:nvGrpSpPr>
            <p:cNvPr id="7" name="Group 6"/>
            <p:cNvGrpSpPr/>
            <p:nvPr/>
          </p:nvGrpSpPr>
          <p:grpSpPr>
            <a:xfrm>
              <a:off x="8604447" y="1968082"/>
              <a:ext cx="2923338" cy="1005912"/>
              <a:chOff x="6957253" y="1875140"/>
              <a:chExt cx="2746222" cy="84960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0079" y="1875140"/>
                <a:ext cx="1373396" cy="84960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57253" y="1875140"/>
                <a:ext cx="1373396" cy="84960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7455842" y="1869243"/>
              <a:ext cx="4198194" cy="1161717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 flipH="1">
              <a:off x="7453485" y="2286174"/>
              <a:ext cx="10535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plane</a:t>
              </a:r>
              <a:endParaRPr lang="en-US" sz="20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86784" y="3790963"/>
            <a:ext cx="11628007" cy="1970672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006321" y="4038129"/>
            <a:ext cx="3671432" cy="1444878"/>
            <a:chOff x="3537089" y="3882034"/>
            <a:chExt cx="5883354" cy="2340000"/>
          </a:xfrm>
        </p:grpSpPr>
        <p:pic>
          <p:nvPicPr>
            <p:cNvPr id="27" name="Picture 26" descr="img_59.99"/>
            <p:cNvPicPr>
              <a:picLocks noChangeAspect="1"/>
            </p:cNvPicPr>
            <p:nvPr/>
          </p:nvPicPr>
          <p:blipFill>
            <a:blip r:embed="rId4"/>
            <a:srcRect l="14243" r="13055"/>
            <a:stretch>
              <a:fillRect/>
            </a:stretch>
          </p:blipFill>
          <p:spPr>
            <a:xfrm>
              <a:off x="3537089" y="3882034"/>
              <a:ext cx="2903364" cy="2331075"/>
            </a:xfrm>
            <a:prstGeom prst="rect">
              <a:avLst/>
            </a:prstGeom>
          </p:spPr>
        </p:pic>
        <p:pic>
          <p:nvPicPr>
            <p:cNvPr id="28" name="Picture 27" descr="img_59.99_0_ApplyingMakeUpOnLips_2"/>
            <p:cNvPicPr/>
            <p:nvPr/>
          </p:nvPicPr>
          <p:blipFill>
            <a:blip r:embed="rId5"/>
            <a:srcRect l="14646" r="13849"/>
            <a:stretch>
              <a:fillRect/>
            </a:stretch>
          </p:blipFill>
          <p:spPr>
            <a:xfrm>
              <a:off x="6518843" y="3882034"/>
              <a:ext cx="2901600" cy="2340000"/>
            </a:xfrm>
            <a:prstGeom prst="rect">
              <a:avLst/>
            </a:prstGeom>
          </p:spPr>
        </p:pic>
      </p:grpSp>
      <p:sp>
        <p:nvSpPr>
          <p:cNvPr id="15" name="Title 1"/>
          <p:cNvSpPr txBox="1">
            <a:spLocks/>
          </p:cNvSpPr>
          <p:nvPr/>
        </p:nvSpPr>
        <p:spPr>
          <a:xfrm>
            <a:off x="-291034" y="210225"/>
            <a:ext cx="128980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mtClean="0">
                <a:latin typeface="+mn-lt"/>
              </a:rPr>
              <a:t>Outline: </a:t>
            </a:r>
            <a:r>
              <a:rPr lang="en-US" sz="4000" smtClean="0">
                <a:solidFill>
                  <a:srgbClr val="0000FF"/>
                </a:solidFill>
                <a:latin typeface="+mn-lt"/>
              </a:rPr>
              <a:t>Visual understanding with indirect supervision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0920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993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dirty="0" smtClean="0"/>
              <a:t>Anonymize </a:t>
            </a:r>
            <a:r>
              <a:rPr lang="en-US" sz="4200" dirty="0"/>
              <a:t>videos </a:t>
            </a:r>
            <a:r>
              <a:rPr lang="en-US" sz="4200" dirty="0" smtClean="0"/>
              <a:t>while preserving activity information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Box 29"/>
          <p:cNvSpPr txBox="1"/>
          <p:nvPr/>
        </p:nvSpPr>
        <p:spPr>
          <a:xfrm>
            <a:off x="838200" y="5764825"/>
            <a:ext cx="4872133" cy="8280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defTabSz="914400">
              <a:defRPr sz="2400" b="1">
                <a:latin typeface="Times"/>
                <a:ea typeface="Times"/>
                <a:cs typeface="Times"/>
                <a:sym typeface="Times"/>
              </a:defRPr>
            </a:pPr>
            <a:r>
              <a:t>Identity: Jessica</a:t>
            </a:r>
          </a:p>
          <a:p>
            <a:pPr defTabSz="914400">
              <a:defRPr sz="2400" b="1">
                <a:solidFill>
                  <a:srgbClr val="00B05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Action: Applying Make-up on Lips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71521" y="1690688"/>
            <a:ext cx="3713639" cy="3241341"/>
            <a:chOff x="0" y="-1"/>
            <a:chExt cx="3713634" cy="3241337"/>
          </a:xfrm>
        </p:grpSpPr>
        <p:grpSp>
          <p:nvGrpSpPr>
            <p:cNvPr id="25" name="Group 24"/>
            <p:cNvGrpSpPr/>
            <p:nvPr/>
          </p:nvGrpSpPr>
          <p:grpSpPr>
            <a:xfrm>
              <a:off x="0" y="-1"/>
              <a:ext cx="3713634" cy="3241337"/>
              <a:chOff x="0" y="0"/>
              <a:chExt cx="3713633" cy="3241336"/>
            </a:xfrm>
          </p:grpSpPr>
          <p:sp>
            <p:nvSpPr>
              <p:cNvPr id="27" name="Rectangle 26"/>
              <p:cNvSpPr/>
              <p:nvPr/>
            </p:nvSpPr>
            <p:spPr>
              <a:xfrm rot="10800000">
                <a:off x="16044" y="0"/>
                <a:ext cx="3697589" cy="3241336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  <a:lvl2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2pPr>
                <a:lvl3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3pPr>
                <a:lvl4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4pPr>
                <a:lvl5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5pPr>
                <a:lvl6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6pPr>
                <a:lvl7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7pPr>
                <a:lvl8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8pPr>
                <a:lvl9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9pPr>
              </a:lstStyle>
              <a:p>
                <a:pPr defTabSz="91440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8" name="Straight Connector 27"/>
              <p:cNvSpPr/>
              <p:nvPr/>
            </p:nvSpPr>
            <p:spPr>
              <a:xfrm flipH="1" flipV="1">
                <a:off x="9391" y="3038454"/>
                <a:ext cx="3548106" cy="2"/>
              </a:xfrm>
              <a:prstGeom prst="line">
                <a:avLst/>
              </a:prstGeom>
              <a:noFill/>
              <a:ln w="254000" cap="flat">
                <a:solidFill>
                  <a:srgbClr val="FFFFFF"/>
                </a:solidFill>
                <a:prstDash val="sysDot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  <a:lvl2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2pPr>
                <a:lvl3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3pPr>
                <a:lvl4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4pPr>
                <a:lvl5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5pPr>
                <a:lvl6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6pPr>
                <a:lvl7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7pPr>
                <a:lvl8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8pPr>
                <a:lvl9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9pPr>
              </a:lstStyle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" name="Straight Connector 28"/>
              <p:cNvSpPr/>
              <p:nvPr/>
            </p:nvSpPr>
            <p:spPr>
              <a:xfrm flipH="1" flipV="1">
                <a:off x="0" y="201058"/>
                <a:ext cx="3548105" cy="2"/>
              </a:xfrm>
              <a:prstGeom prst="line">
                <a:avLst/>
              </a:prstGeom>
              <a:noFill/>
              <a:ln w="254000" cap="flat">
                <a:solidFill>
                  <a:srgbClr val="FFFFFF"/>
                </a:solidFill>
                <a:prstDash val="sysDot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  <a:lvl2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2pPr>
                <a:lvl3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3pPr>
                <a:lvl4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4pPr>
                <a:lvl5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5pPr>
                <a:lvl6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6pPr>
                <a:lvl7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7pPr>
                <a:lvl8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8pPr>
                <a:lvl9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9pPr>
              </a:lstStyle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pic>
          <p:nvPicPr>
            <p:cNvPr id="26" name="Picture 25" descr="Picture 3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0800000">
              <a:off x="118900" y="439889"/>
              <a:ext cx="3485644" cy="22848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" name="Group 14"/>
          <p:cNvGrpSpPr/>
          <p:nvPr/>
        </p:nvGrpSpPr>
        <p:grpSpPr>
          <a:xfrm>
            <a:off x="1289694" y="2065332"/>
            <a:ext cx="3697481" cy="3241343"/>
            <a:chOff x="-3" y="-3"/>
            <a:chExt cx="3697475" cy="3241339"/>
          </a:xfrm>
        </p:grpSpPr>
        <p:grpSp>
          <p:nvGrpSpPr>
            <p:cNvPr id="20" name="Group 19"/>
            <p:cNvGrpSpPr/>
            <p:nvPr/>
          </p:nvGrpSpPr>
          <p:grpSpPr>
            <a:xfrm>
              <a:off x="-3" y="-3"/>
              <a:ext cx="3697475" cy="3241339"/>
              <a:chOff x="-1" y="-2"/>
              <a:chExt cx="3697473" cy="324133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-1" y="-2"/>
                <a:ext cx="3697473" cy="3241338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  <a:lvl2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2pPr>
                <a:lvl3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3pPr>
                <a:lvl4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4pPr>
                <a:lvl5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5pPr>
                <a:lvl6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6pPr>
                <a:lvl7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7pPr>
                <a:lvl8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8pPr>
                <a:lvl9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9pPr>
              </a:lstStyle>
              <a:p>
                <a:pPr defTabSz="91440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3" name="Straight Connector 22"/>
              <p:cNvSpPr/>
              <p:nvPr/>
            </p:nvSpPr>
            <p:spPr>
              <a:xfrm>
                <a:off x="93913" y="204260"/>
                <a:ext cx="3547993" cy="2"/>
              </a:xfrm>
              <a:prstGeom prst="line">
                <a:avLst/>
              </a:prstGeom>
              <a:noFill/>
              <a:ln w="254000" cap="flat">
                <a:solidFill>
                  <a:srgbClr val="FFFFFF"/>
                </a:solidFill>
                <a:prstDash val="sysDot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  <a:lvl2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2pPr>
                <a:lvl3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3pPr>
                <a:lvl4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4pPr>
                <a:lvl5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5pPr>
                <a:lvl6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6pPr>
                <a:lvl7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7pPr>
                <a:lvl8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8pPr>
                <a:lvl9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9pPr>
              </a:lstStyle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" name="Straight Connector 23"/>
              <p:cNvSpPr/>
              <p:nvPr/>
            </p:nvSpPr>
            <p:spPr>
              <a:xfrm>
                <a:off x="144783" y="3041656"/>
                <a:ext cx="3547993" cy="2"/>
              </a:xfrm>
              <a:prstGeom prst="line">
                <a:avLst/>
              </a:prstGeom>
              <a:noFill/>
              <a:ln w="254000" cap="flat">
                <a:solidFill>
                  <a:srgbClr val="FFFFFF"/>
                </a:solidFill>
                <a:prstDash val="sysDot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  <a:lvl2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2pPr>
                <a:lvl3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3pPr>
                <a:lvl4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4pPr>
                <a:lvl5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5pPr>
                <a:lvl6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6pPr>
                <a:lvl7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7pPr>
                <a:lvl8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8pPr>
                <a:lvl9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800" b="0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lvl9pPr>
              </a:lstStyle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pic>
          <p:nvPicPr>
            <p:cNvPr id="21" name="Picture 20" descr="Picture 4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5400000">
              <a:off x="692780" y="-146417"/>
              <a:ext cx="2284205" cy="34850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" name="Group 15"/>
          <p:cNvGrpSpPr/>
          <p:nvPr/>
        </p:nvGrpSpPr>
        <p:grpSpPr>
          <a:xfrm>
            <a:off x="1508450" y="2440654"/>
            <a:ext cx="3775975" cy="3241340"/>
            <a:chOff x="-2" y="-2"/>
            <a:chExt cx="3775970" cy="3241336"/>
          </a:xfrm>
        </p:grpSpPr>
        <p:sp>
          <p:nvSpPr>
            <p:cNvPr id="17" name="Rectangle 16"/>
            <p:cNvSpPr/>
            <p:nvPr/>
          </p:nvSpPr>
          <p:spPr>
            <a:xfrm>
              <a:off x="-2" y="-2"/>
              <a:ext cx="3697704" cy="3241336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" name="Straight Connector 17"/>
            <p:cNvSpPr/>
            <p:nvPr/>
          </p:nvSpPr>
          <p:spPr>
            <a:xfrm>
              <a:off x="176882" y="204260"/>
              <a:ext cx="3548213" cy="2"/>
            </a:xfrm>
            <a:prstGeom prst="line">
              <a:avLst/>
            </a:prstGeom>
            <a:noFill/>
            <a:ln w="254000" cap="flat">
              <a:solidFill>
                <a:srgbClr val="FFFFFF"/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traight Connector 18"/>
            <p:cNvSpPr/>
            <p:nvPr/>
          </p:nvSpPr>
          <p:spPr>
            <a:xfrm>
              <a:off x="227755" y="3041654"/>
              <a:ext cx="3548213" cy="2"/>
            </a:xfrm>
            <a:prstGeom prst="line">
              <a:avLst/>
            </a:prstGeom>
            <a:noFill/>
            <a:ln w="254000" cap="flat">
              <a:solidFill>
                <a:srgbClr val="FFFFFF"/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3" name="Picture 12" descr="Picture 55"/>
          <p:cNvPicPr>
            <a:picLocks noChangeAspect="1"/>
          </p:cNvPicPr>
          <p:nvPr/>
        </p:nvPicPr>
        <p:blipFill>
          <a:blip r:embed="rId4">
            <a:extLst/>
          </a:blip>
          <a:srcRect l="14241" r="13055"/>
          <a:stretch>
            <a:fillRect/>
          </a:stretch>
        </p:blipFill>
        <p:spPr>
          <a:xfrm>
            <a:off x="1753536" y="2795856"/>
            <a:ext cx="3156051" cy="253408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2311431" y="2764237"/>
            <a:ext cx="2051571" cy="2509921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</a:ln>
          <a:effectLst/>
        </p:spPr>
        <p:txBody>
          <a:bodyPr wrap="square" lIns="50800" tIns="50800" rIns="50800" bIns="50800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46" name="Group 45"/>
          <p:cNvGrpSpPr/>
          <p:nvPr/>
        </p:nvGrpSpPr>
        <p:grpSpPr>
          <a:xfrm>
            <a:off x="6540700" y="1690688"/>
            <a:ext cx="4770278" cy="4902176"/>
            <a:chOff x="6540700" y="1690688"/>
            <a:chExt cx="4770278" cy="4902176"/>
          </a:xfrm>
        </p:grpSpPr>
        <p:grpSp>
          <p:nvGrpSpPr>
            <p:cNvPr id="5" name="Group 4"/>
            <p:cNvGrpSpPr/>
            <p:nvPr/>
          </p:nvGrpSpPr>
          <p:grpSpPr>
            <a:xfrm>
              <a:off x="6540700" y="1690688"/>
              <a:ext cx="4212902" cy="3991306"/>
              <a:chOff x="-1" y="-3"/>
              <a:chExt cx="4212901" cy="3991302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-1" y="-3"/>
                <a:ext cx="3713636" cy="3241340"/>
                <a:chOff x="-1" y="-2"/>
                <a:chExt cx="3713635" cy="3241338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-1" y="-2"/>
                  <a:ext cx="3713635" cy="3241338"/>
                  <a:chOff x="-1" y="0"/>
                  <a:chExt cx="3713634" cy="3241336"/>
                </a:xfrm>
              </p:grpSpPr>
              <p:sp>
                <p:nvSpPr>
                  <p:cNvPr id="43" name="Rectangle 42"/>
                  <p:cNvSpPr/>
                  <p:nvPr/>
                </p:nvSpPr>
                <p:spPr>
                  <a:xfrm rot="10800000">
                    <a:off x="16044" y="0"/>
                    <a:ext cx="3697589" cy="3241336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defPPr marL="0" marR="0" indent="0" algn="l" defTabSz="9144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</a:defRPr>
                    </a:defPPr>
                    <a:lvl1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  <a:lvl2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2pPr>
                    <a:lvl3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3pPr>
                    <a:lvl4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4pPr>
                    <a:lvl5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5pPr>
                    <a:lvl6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6pPr>
                    <a:lvl7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7pPr>
                    <a:lvl8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8pPr>
                    <a:lvl9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9pPr>
                  </a:lstStyle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4" name="Straight Connector 43"/>
                  <p:cNvSpPr/>
                  <p:nvPr/>
                </p:nvSpPr>
                <p:spPr>
                  <a:xfrm flipH="1" flipV="1">
                    <a:off x="9391" y="3038453"/>
                    <a:ext cx="3548105" cy="2"/>
                  </a:xfrm>
                  <a:prstGeom prst="line">
                    <a:avLst/>
                  </a:prstGeom>
                  <a:noFill/>
                  <a:ln w="254000" cap="flat">
                    <a:solidFill>
                      <a:srgbClr val="FFFFFF"/>
                    </a:solidFill>
                    <a:prstDash val="sysDot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>
                    <a:defPPr marL="0" marR="0" indent="0" algn="l" defTabSz="9144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</a:defRPr>
                    </a:defPPr>
                    <a:lvl1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  <a:lvl2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2pPr>
                    <a:lvl3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3pPr>
                    <a:lvl4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4pPr>
                    <a:lvl5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5pPr>
                    <a:lvl6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6pPr>
                    <a:lvl7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7pPr>
                    <a:lvl8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8pPr>
                    <a:lvl9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9pPr>
                  </a:lstStyle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5" name="Straight Connector 44"/>
                  <p:cNvSpPr/>
                  <p:nvPr/>
                </p:nvSpPr>
                <p:spPr>
                  <a:xfrm flipH="1" flipV="1">
                    <a:off x="-1" y="201058"/>
                    <a:ext cx="3548105" cy="2"/>
                  </a:xfrm>
                  <a:prstGeom prst="line">
                    <a:avLst/>
                  </a:prstGeom>
                  <a:noFill/>
                  <a:ln w="254000" cap="flat">
                    <a:solidFill>
                      <a:srgbClr val="FFFFFF"/>
                    </a:solidFill>
                    <a:prstDash val="sysDot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>
                    <a:defPPr marL="0" marR="0" indent="0" algn="l" defTabSz="9144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</a:defRPr>
                    </a:defPPr>
                    <a:lvl1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  <a:lvl2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2pPr>
                    <a:lvl3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3pPr>
                    <a:lvl4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4pPr>
                    <a:lvl5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5pPr>
                    <a:lvl6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6pPr>
                    <a:lvl7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7pPr>
                    <a:lvl8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8pPr>
                    <a:lvl9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9pPr>
                  </a:lstStyle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pic>
              <p:nvPicPr>
                <p:cNvPr id="42" name="Picture 41" descr="Picture 58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 rot="10800000">
                  <a:off x="118900" y="439889"/>
                  <a:ext cx="3485644" cy="22848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1" name="Group 30"/>
              <p:cNvGrpSpPr/>
              <p:nvPr/>
            </p:nvGrpSpPr>
            <p:grpSpPr>
              <a:xfrm>
                <a:off x="218173" y="374642"/>
                <a:ext cx="3697477" cy="3241340"/>
                <a:chOff x="-3" y="-3"/>
                <a:chExt cx="3697475" cy="3241339"/>
              </a:xfrm>
            </p:grpSpPr>
            <p:grpSp>
              <p:nvGrpSpPr>
                <p:cNvPr id="36" name="Group 35"/>
                <p:cNvGrpSpPr/>
                <p:nvPr/>
              </p:nvGrpSpPr>
              <p:grpSpPr>
                <a:xfrm>
                  <a:off x="-3" y="-3"/>
                  <a:ext cx="3697475" cy="3241339"/>
                  <a:chOff x="-1" y="-2"/>
                  <a:chExt cx="3697473" cy="3241338"/>
                </a:xfrm>
              </p:grpSpPr>
              <p:sp>
                <p:nvSpPr>
                  <p:cNvPr id="38" name="Rectangle 37"/>
                  <p:cNvSpPr/>
                  <p:nvPr/>
                </p:nvSpPr>
                <p:spPr>
                  <a:xfrm>
                    <a:off x="-1" y="-2"/>
                    <a:ext cx="3697473" cy="3241338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defPPr marL="0" marR="0" indent="0" algn="l" defTabSz="9144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</a:defRPr>
                    </a:defPPr>
                    <a:lvl1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  <a:lvl2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2pPr>
                    <a:lvl3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3pPr>
                    <a:lvl4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4pPr>
                    <a:lvl5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5pPr>
                    <a:lvl6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6pPr>
                    <a:lvl7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7pPr>
                    <a:lvl8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8pPr>
                    <a:lvl9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9pPr>
                  </a:lstStyle>
                  <a:p>
                    <a:pPr defTabSz="914400">
                      <a:def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9" name="Straight Connector 38"/>
                  <p:cNvSpPr/>
                  <p:nvPr/>
                </p:nvSpPr>
                <p:spPr>
                  <a:xfrm>
                    <a:off x="93913" y="204260"/>
                    <a:ext cx="3547993" cy="2"/>
                  </a:xfrm>
                  <a:prstGeom prst="line">
                    <a:avLst/>
                  </a:prstGeom>
                  <a:noFill/>
                  <a:ln w="254000" cap="flat">
                    <a:solidFill>
                      <a:srgbClr val="FFFFFF"/>
                    </a:solidFill>
                    <a:prstDash val="sysDot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>
                    <a:defPPr marL="0" marR="0" indent="0" algn="l" defTabSz="9144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</a:defRPr>
                    </a:defPPr>
                    <a:lvl1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  <a:lvl2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2pPr>
                    <a:lvl3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3pPr>
                    <a:lvl4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4pPr>
                    <a:lvl5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5pPr>
                    <a:lvl6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6pPr>
                    <a:lvl7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7pPr>
                    <a:lvl8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8pPr>
                    <a:lvl9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9pPr>
                  </a:lstStyle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0" name="Straight Connector 39"/>
                  <p:cNvSpPr/>
                  <p:nvPr/>
                </p:nvSpPr>
                <p:spPr>
                  <a:xfrm>
                    <a:off x="144783" y="3041655"/>
                    <a:ext cx="3547993" cy="2"/>
                  </a:xfrm>
                  <a:prstGeom prst="line">
                    <a:avLst/>
                  </a:prstGeom>
                  <a:noFill/>
                  <a:ln w="254000" cap="flat">
                    <a:solidFill>
                      <a:srgbClr val="FFFFFF"/>
                    </a:solidFill>
                    <a:prstDash val="sysDot"/>
                    <a:miter lim="800000"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>
                    <a:defPPr marL="0" marR="0" indent="0" algn="l" defTabSz="914400" rtl="0" fontAlgn="auto" latinLnBrk="1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8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</a:defRPr>
                    </a:defPPr>
                    <a:lvl1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  <a:lvl2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2pPr>
                    <a:lvl3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3pPr>
                    <a:lvl4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4pPr>
                    <a:lvl5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5pPr>
                    <a:lvl6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6pPr>
                    <a:lvl7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7pPr>
                    <a:lvl8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8pPr>
                    <a:lvl9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3800" b="0" i="0" u="none" strike="noStrike" cap="none" spc="0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9pPr>
                  </a:lstStyle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pic>
              <p:nvPicPr>
                <p:cNvPr id="37" name="Picture 36" descr="Picture 64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 rot="5400000">
                  <a:off x="692780" y="-146418"/>
                  <a:ext cx="2284204" cy="348506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2" name="Group 31"/>
              <p:cNvGrpSpPr/>
              <p:nvPr/>
            </p:nvGrpSpPr>
            <p:grpSpPr>
              <a:xfrm>
                <a:off x="436929" y="749963"/>
                <a:ext cx="3775971" cy="3241336"/>
                <a:chOff x="-2" y="-1"/>
                <a:chExt cx="3775970" cy="3241334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-2" y="-1"/>
                  <a:ext cx="3697703" cy="3241334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  <a:lvl2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2pPr>
                  <a:lvl3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3pPr>
                  <a:lvl4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4pPr>
                  <a:lvl5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5pPr>
                  <a:lvl6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6pPr>
                  <a:lvl7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7pPr>
                  <a:lvl8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8pPr>
                  <a:lvl9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9pPr>
                </a:lstStyle>
                <a:p>
                  <a:pPr defTabSz="914400">
                    <a:defRPr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4" name="Straight Connector 33"/>
                <p:cNvSpPr/>
                <p:nvPr/>
              </p:nvSpPr>
              <p:spPr>
                <a:xfrm>
                  <a:off x="176881" y="204260"/>
                  <a:ext cx="3548214" cy="2"/>
                </a:xfrm>
                <a:prstGeom prst="line">
                  <a:avLst/>
                </a:prstGeom>
                <a:noFill/>
                <a:ln w="254000" cap="flat">
                  <a:solidFill>
                    <a:srgbClr val="FFFFFF"/>
                  </a:solidFill>
                  <a:prstDash val="sysDot"/>
                  <a:miter lim="8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  <a:lvl2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2pPr>
                  <a:lvl3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3pPr>
                  <a:lvl4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4pPr>
                  <a:lvl5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5pPr>
                  <a:lvl6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6pPr>
                  <a:lvl7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7pPr>
                  <a:lvl8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8pPr>
                  <a:lvl9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9pPr>
                </a:lstStyle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5" name="Straight Connector 34"/>
                <p:cNvSpPr/>
                <p:nvPr/>
              </p:nvSpPr>
              <p:spPr>
                <a:xfrm>
                  <a:off x="227755" y="3041653"/>
                  <a:ext cx="3548213" cy="2"/>
                </a:xfrm>
                <a:prstGeom prst="line">
                  <a:avLst/>
                </a:prstGeom>
                <a:noFill/>
                <a:ln w="254000" cap="flat">
                  <a:solidFill>
                    <a:srgbClr val="FFFFFF"/>
                  </a:solidFill>
                  <a:prstDash val="sysDot"/>
                  <a:miter lim="8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>
                  <a:def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8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</a:defRPr>
                  </a:defPPr>
                  <a:lvl1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  <a:lvl2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2pPr>
                  <a:lvl3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3pPr>
                  <a:lvl4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4pPr>
                  <a:lvl5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5pPr>
                  <a:lvl6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6pPr>
                  <a:lvl7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7pPr>
                  <a:lvl8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8pPr>
                  <a:lvl9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3800" b="0" i="0" u="none" strike="noStrike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9pPr>
                </a:lstStyle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6" name="Text Box 4"/>
            <p:cNvSpPr txBox="1"/>
            <p:nvPr/>
          </p:nvSpPr>
          <p:spPr>
            <a:xfrm>
              <a:off x="6621270" y="5764825"/>
              <a:ext cx="4689708" cy="828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defTabSz="914400">
                <a:defRPr sz="2400" b="1">
                  <a:latin typeface="Times"/>
                  <a:ea typeface="Times"/>
                  <a:cs typeface="Times"/>
                  <a:sym typeface="Times"/>
                </a:defRPr>
              </a:pPr>
              <a:r>
                <a:t>Identity: ???</a:t>
              </a:r>
            </a:p>
            <a:p>
              <a:pPr defTabSz="914400">
                <a:defRPr sz="2400" b="1">
                  <a:solidFill>
                    <a:srgbClr val="00B050"/>
                  </a:solidFill>
                  <a:latin typeface="Times"/>
                  <a:ea typeface="Times"/>
                  <a:cs typeface="Times"/>
                  <a:sym typeface="Times"/>
                </a:defRPr>
              </a:pPr>
              <a:r>
                <a:t>Action: Applying Make-up on Lips</a:t>
              </a:r>
            </a:p>
          </p:txBody>
        </p:sp>
        <p:pic>
          <p:nvPicPr>
            <p:cNvPr id="9" name="Picture 8" descr="Picture 2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4646" r="13848"/>
            <a:stretch>
              <a:fillRect/>
            </a:stretch>
          </p:blipFill>
          <p:spPr>
            <a:xfrm>
              <a:off x="7257922" y="2784122"/>
              <a:ext cx="3153980" cy="2543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Rectangle 10"/>
            <p:cNvSpPr/>
            <p:nvPr/>
          </p:nvSpPr>
          <p:spPr>
            <a:xfrm>
              <a:off x="7826038" y="2759271"/>
              <a:ext cx="2051571" cy="2509921"/>
            </a:xfrm>
            <a:prstGeom prst="rect">
              <a:avLst/>
            </a:prstGeom>
            <a:noFill/>
            <a:ln w="50800" cap="flat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0284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4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4021"/>
            <a:ext cx="5422167" cy="4351338"/>
          </a:xfrm>
        </p:spPr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Quality-of-life</a:t>
            </a:r>
            <a:r>
              <a:rPr lang="en-US" dirty="0">
                <a:solidFill>
                  <a:srgbClr val="008000"/>
                </a:solidFill>
              </a:rPr>
              <a:t>, intelligent resource allocation</a:t>
            </a:r>
            <a:r>
              <a:rPr lang="en-US" dirty="0" smtClean="0">
                <a:solidFill>
                  <a:srgbClr val="008000"/>
                </a:solidFill>
              </a:rPr>
              <a:t>, service robots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8368"/>
          <a:stretch/>
        </p:blipFill>
        <p:spPr>
          <a:xfrm>
            <a:off x="506614" y="2074296"/>
            <a:ext cx="3302000" cy="2902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948" y="2241255"/>
            <a:ext cx="2453663" cy="245366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7517571" y="1744565"/>
            <a:ext cx="4770704" cy="4033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Privacy concerns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7082" y="2351396"/>
            <a:ext cx="2540000" cy="254000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838200" y="5297830"/>
            <a:ext cx="10515600" cy="13469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Existing anonymization approaches are hand-crafted e.g., extreme blurring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[Butler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et al.’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15,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</a:rPr>
              <a:t>Ryoo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 et al.</a:t>
            </a:r>
            <a:r>
              <a:rPr lang="en-US" sz="2400" smtClean="0">
                <a:solidFill>
                  <a:schemeClr val="bg2">
                    <a:lumMod val="50000"/>
                  </a:schemeClr>
                </a:solidFill>
              </a:rPr>
              <a:t>’17, …]</a:t>
            </a:r>
            <a:endParaRPr lang="en-US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 smtClean="0"/>
              <a:t>Do not consider effects on action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66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0215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Our key </a:t>
            </a:r>
            <a:r>
              <a:rPr lang="en-US" dirty="0"/>
              <a:t>idea: </a:t>
            </a:r>
            <a:r>
              <a:rPr lang="en-US" dirty="0" smtClean="0"/>
              <a:t>Adversarial learning of the</a:t>
            </a:r>
            <a:br>
              <a:rPr lang="en-US" dirty="0" smtClean="0"/>
            </a:br>
            <a:r>
              <a:rPr lang="en-US" dirty="0" smtClean="0"/>
              <a:t>privacy-preserving </a:t>
            </a:r>
            <a:r>
              <a:rPr lang="en-US" dirty="0"/>
              <a:t>action </a:t>
            </a:r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A </a:t>
            </a:r>
            <a:r>
              <a:rPr lang="en-US" sz="3200" i="1" dirty="0" smtClean="0"/>
              <a:t>fight</a:t>
            </a:r>
            <a:r>
              <a:rPr lang="en-US" sz="3200" dirty="0" smtClean="0"/>
              <a:t> </a:t>
            </a:r>
            <a:r>
              <a:rPr lang="en-US" sz="3200" dirty="0"/>
              <a:t>between </a:t>
            </a:r>
            <a:r>
              <a:rPr lang="en-US" sz="3200" dirty="0" smtClean="0"/>
              <a:t>two </a:t>
            </a:r>
            <a:r>
              <a:rPr lang="en-US" sz="3200" dirty="0"/>
              <a:t>competing systems: </a:t>
            </a:r>
            <a:endParaRPr lang="en-US" sz="3200" dirty="0" smtClean="0"/>
          </a:p>
          <a:p>
            <a:pPr marL="225425" indent="0">
              <a:buNone/>
            </a:pPr>
            <a:r>
              <a:rPr lang="en-US" sz="3200" dirty="0" smtClean="0"/>
              <a:t>(1) </a:t>
            </a:r>
            <a:r>
              <a:rPr lang="en-US" sz="3200" b="1" dirty="0" smtClean="0"/>
              <a:t>a video </a:t>
            </a:r>
            <a:r>
              <a:rPr lang="en-US" sz="3200" b="1" dirty="0" err="1" smtClean="0"/>
              <a:t>anonymizer</a:t>
            </a:r>
            <a:r>
              <a:rPr lang="en-US" sz="3200" dirty="0" smtClean="0"/>
              <a:t> that removes identify information while preserving activity recognition performance</a:t>
            </a:r>
          </a:p>
          <a:p>
            <a:pPr marL="225425" indent="0">
              <a:buNone/>
            </a:pPr>
            <a:r>
              <a:rPr lang="en-US" sz="3200" dirty="0" smtClean="0"/>
              <a:t>(</a:t>
            </a:r>
            <a:r>
              <a:rPr lang="en-US" sz="3200" dirty="0"/>
              <a:t>2) </a:t>
            </a:r>
            <a:r>
              <a:rPr lang="en-US" sz="3200" b="1" dirty="0"/>
              <a:t>a </a:t>
            </a:r>
            <a:r>
              <a:rPr lang="en-US" sz="3200" b="1" dirty="0" smtClean="0"/>
              <a:t>face classifier </a:t>
            </a:r>
            <a:r>
              <a:rPr lang="en-US" sz="3200" dirty="0" smtClean="0"/>
              <a:t>that tries to extract identity </a:t>
            </a:r>
            <a:r>
              <a:rPr lang="en-US" sz="3200" dirty="0"/>
              <a:t>information from </a:t>
            </a:r>
            <a:r>
              <a:rPr lang="en-US" sz="3200" dirty="0" smtClean="0"/>
              <a:t>the </a:t>
            </a:r>
            <a:r>
              <a:rPr lang="en-US" sz="3200" dirty="0" err="1" smtClean="0"/>
              <a:t>anonymized</a:t>
            </a:r>
            <a:r>
              <a:rPr lang="en-US" sz="3200" dirty="0" smtClean="0"/>
              <a:t> videos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25744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284042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3401390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15"/>
          <p:cNvGrpSpPr/>
          <p:nvPr/>
        </p:nvGrpSpPr>
        <p:grpSpPr>
          <a:xfrm>
            <a:off x="132290" y="1489635"/>
            <a:ext cx="2241647" cy="2335304"/>
            <a:chOff x="-2" y="-2"/>
            <a:chExt cx="3775970" cy="3241336"/>
          </a:xfrm>
        </p:grpSpPr>
        <p:sp>
          <p:nvSpPr>
            <p:cNvPr id="117" name="Rectangle 116"/>
            <p:cNvSpPr/>
            <p:nvPr/>
          </p:nvSpPr>
          <p:spPr>
            <a:xfrm>
              <a:off x="-2" y="-2"/>
              <a:ext cx="3697704" cy="3241336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00"/>
            </a:p>
          </p:txBody>
        </p:sp>
        <p:sp>
          <p:nvSpPr>
            <p:cNvPr id="118" name="Straight Connector 117"/>
            <p:cNvSpPr/>
            <p:nvPr/>
          </p:nvSpPr>
          <p:spPr>
            <a:xfrm>
              <a:off x="176883" y="204260"/>
              <a:ext cx="3374180" cy="1"/>
            </a:xfrm>
            <a:prstGeom prst="line">
              <a:avLst/>
            </a:prstGeom>
            <a:noFill/>
            <a:ln w="152400" cap="flat">
              <a:solidFill>
                <a:srgbClr val="FFFFFF"/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>
                <a:defRPr>
                  <a:solidFill>
                    <a:srgbClr val="FFFFFF"/>
                  </a:solidFill>
                </a:defRPr>
              </a:pPr>
              <a:endParaRPr sz="1050"/>
            </a:p>
          </p:txBody>
        </p:sp>
        <p:sp>
          <p:nvSpPr>
            <p:cNvPr id="119" name="Straight Connector 118"/>
            <p:cNvSpPr/>
            <p:nvPr/>
          </p:nvSpPr>
          <p:spPr>
            <a:xfrm>
              <a:off x="227755" y="3041654"/>
              <a:ext cx="3548213" cy="2"/>
            </a:xfrm>
            <a:prstGeom prst="line">
              <a:avLst/>
            </a:prstGeom>
            <a:noFill/>
            <a:ln w="152400" cap="flat">
              <a:solidFill>
                <a:srgbClr val="FFFFFF"/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>
                <a:defRPr>
                  <a:solidFill>
                    <a:srgbClr val="FFFFFF"/>
                  </a:solidFill>
                </a:defRPr>
              </a:pPr>
              <a:endParaRPr sz="240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5153257" y="1489635"/>
            <a:ext cx="2241647" cy="2335304"/>
            <a:chOff x="-2" y="-2"/>
            <a:chExt cx="3775970" cy="3241336"/>
          </a:xfrm>
        </p:grpSpPr>
        <p:sp>
          <p:nvSpPr>
            <p:cNvPr id="113" name="Rectangle 112"/>
            <p:cNvSpPr/>
            <p:nvPr/>
          </p:nvSpPr>
          <p:spPr>
            <a:xfrm>
              <a:off x="-2" y="-2"/>
              <a:ext cx="3697704" cy="3241336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00"/>
            </a:p>
          </p:txBody>
        </p:sp>
        <p:sp>
          <p:nvSpPr>
            <p:cNvPr id="114" name="Straight Connector 113"/>
            <p:cNvSpPr/>
            <p:nvPr/>
          </p:nvSpPr>
          <p:spPr>
            <a:xfrm>
              <a:off x="176883" y="204260"/>
              <a:ext cx="3374180" cy="1"/>
            </a:xfrm>
            <a:prstGeom prst="line">
              <a:avLst/>
            </a:prstGeom>
            <a:noFill/>
            <a:ln w="152400" cap="flat">
              <a:solidFill>
                <a:srgbClr val="FFFFFF"/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>
                <a:defRPr>
                  <a:solidFill>
                    <a:srgbClr val="FFFFFF"/>
                  </a:solidFill>
                </a:defRPr>
              </a:pPr>
              <a:endParaRPr sz="1050"/>
            </a:p>
          </p:txBody>
        </p:sp>
        <p:sp>
          <p:nvSpPr>
            <p:cNvPr id="115" name="Straight Connector 114"/>
            <p:cNvSpPr/>
            <p:nvPr/>
          </p:nvSpPr>
          <p:spPr>
            <a:xfrm>
              <a:off x="227755" y="3041654"/>
              <a:ext cx="3548213" cy="2"/>
            </a:xfrm>
            <a:prstGeom prst="line">
              <a:avLst/>
            </a:prstGeom>
            <a:noFill/>
            <a:ln w="152400" cap="flat">
              <a:solidFill>
                <a:srgbClr val="FFFFFF"/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>
                <a:defRPr>
                  <a:solidFill>
                    <a:srgbClr val="FFFFFF"/>
                  </a:solidFill>
                </a:defRPr>
              </a:pPr>
              <a:endParaRPr sz="2400"/>
            </a:p>
          </p:txBody>
        </p:sp>
      </p:grpSp>
      <p:sp>
        <p:nvSpPr>
          <p:cNvPr id="93" name="Rounded Rectangle 61"/>
          <p:cNvSpPr/>
          <p:nvPr/>
        </p:nvSpPr>
        <p:spPr>
          <a:xfrm>
            <a:off x="8240739" y="2716020"/>
            <a:ext cx="1965675" cy="1017413"/>
          </a:xfrm>
          <a:prstGeom prst="roundRect">
            <a:avLst>
              <a:gd name="adj" fmla="val 16667"/>
            </a:avLst>
          </a:prstGeom>
          <a:solidFill>
            <a:srgbClr val="FCD5B5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719455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5" name="Rounded Rectangle 4"/>
          <p:cNvSpPr/>
          <p:nvPr/>
        </p:nvSpPr>
        <p:spPr>
          <a:xfrm>
            <a:off x="8239237" y="1489623"/>
            <a:ext cx="1967177" cy="1066502"/>
          </a:xfrm>
          <a:prstGeom prst="roundRect">
            <a:avLst>
              <a:gd name="adj" fmla="val 16667"/>
            </a:avLst>
          </a:prstGeom>
          <a:solidFill>
            <a:srgbClr val="D7E4BD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719455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6" name="Text Box 5"/>
          <p:cNvSpPr txBox="1"/>
          <p:nvPr/>
        </p:nvSpPr>
        <p:spPr>
          <a:xfrm>
            <a:off x="8254778" y="1503351"/>
            <a:ext cx="1957864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defTabSz="719455">
              <a:defRPr sz="28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dirty="0" smtClean="0"/>
              <a:t>A</a:t>
            </a:r>
            <a:r>
              <a:rPr lang="en-US" dirty="0" smtClean="0"/>
              <a:t>ction</a:t>
            </a:r>
          </a:p>
          <a:p>
            <a:pPr algn="ctr"/>
            <a:r>
              <a:rPr lang="en-US" dirty="0"/>
              <a:t>d</a:t>
            </a:r>
            <a:r>
              <a:rPr lang="en-US" dirty="0" smtClean="0"/>
              <a:t>etector A</a:t>
            </a:r>
            <a:endParaRPr dirty="0"/>
          </a:p>
        </p:txBody>
      </p:sp>
      <p:pic>
        <p:nvPicPr>
          <p:cNvPr id="80" name="Picture 79" descr="Picture 55"/>
          <p:cNvPicPr>
            <a:picLocks noChangeAspect="1"/>
          </p:cNvPicPr>
          <p:nvPr/>
        </p:nvPicPr>
        <p:blipFill>
          <a:blip r:embed="rId3">
            <a:extLst/>
          </a:blip>
          <a:srcRect l="14241" r="13055"/>
          <a:stretch>
            <a:fillRect/>
          </a:stretch>
        </p:blipFill>
        <p:spPr>
          <a:xfrm>
            <a:off x="152839" y="1814513"/>
            <a:ext cx="2093976" cy="16834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1" name="Rectangle 80"/>
          <p:cNvSpPr/>
          <p:nvPr/>
        </p:nvSpPr>
        <p:spPr>
          <a:xfrm>
            <a:off x="522991" y="1793508"/>
            <a:ext cx="1361176" cy="1667407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</a:ln>
          <a:effectLst/>
        </p:spPr>
        <p:txBody>
          <a:bodyPr wrap="square" lIns="50800" tIns="50800" rIns="50800" bIns="50800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4" name="Group 3"/>
          <p:cNvGrpSpPr/>
          <p:nvPr/>
        </p:nvGrpSpPr>
        <p:grpSpPr>
          <a:xfrm>
            <a:off x="2960286" y="1981199"/>
            <a:ext cx="1579467" cy="1371603"/>
            <a:chOff x="4134185" y="2784029"/>
            <a:chExt cx="1508663" cy="1310113"/>
          </a:xfrm>
        </p:grpSpPr>
        <p:sp>
          <p:nvSpPr>
            <p:cNvPr id="83" name="Trapezoid 119"/>
            <p:cNvSpPr/>
            <p:nvPr/>
          </p:nvSpPr>
          <p:spPr>
            <a:xfrm rot="5400000">
              <a:off x="3857808" y="3060406"/>
              <a:ext cx="1310112" cy="75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881" y="0"/>
                  </a:lnTo>
                  <a:lnTo>
                    <a:pt x="16719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C6D9F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719455">
                <a:defRPr sz="1400">
                  <a:solidFill>
                    <a:srgbClr val="000000"/>
                  </a:solidFill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endParaRPr/>
            </a:p>
          </p:txBody>
        </p:sp>
        <p:sp>
          <p:nvSpPr>
            <p:cNvPr id="84" name="Trapezoid 1"/>
            <p:cNvSpPr/>
            <p:nvPr/>
          </p:nvSpPr>
          <p:spPr>
            <a:xfrm rot="16200000">
              <a:off x="4609112" y="3060407"/>
              <a:ext cx="1310113" cy="75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881" y="0"/>
                  </a:lnTo>
                  <a:lnTo>
                    <a:pt x="16719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C6D9F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719455">
                <a:defRPr sz="1400">
                  <a:solidFill>
                    <a:srgbClr val="000000"/>
                  </a:solidFill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endParaRPr/>
            </a:p>
          </p:txBody>
        </p:sp>
        <p:sp>
          <p:nvSpPr>
            <p:cNvPr id="85" name="Text Box 33"/>
            <p:cNvSpPr txBox="1"/>
            <p:nvPr/>
          </p:nvSpPr>
          <p:spPr>
            <a:xfrm>
              <a:off x="4164439" y="2947169"/>
              <a:ext cx="1463280" cy="91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719455">
                <a:defRPr sz="2800" b="1">
                  <a:solidFill>
                    <a:srgbClr val="000000"/>
                  </a:solidFill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dirty="0" smtClean="0"/>
                <a:t>M</a:t>
              </a:r>
              <a:r>
                <a:rPr lang="en-US" dirty="0" smtClean="0"/>
                <a:t>odifier</a:t>
              </a:r>
            </a:p>
            <a:p>
              <a:pPr algn="ctr"/>
              <a:r>
                <a:rPr lang="en-US" dirty="0"/>
                <a:t>M</a:t>
              </a:r>
              <a:endParaRPr dirty="0"/>
            </a:p>
          </p:txBody>
        </p:sp>
      </p:grpSp>
      <p:pic>
        <p:nvPicPr>
          <p:cNvPr id="87" name="Picture 86" descr="Picture 2"/>
          <p:cNvPicPr>
            <a:picLocks noChangeAspect="1"/>
          </p:cNvPicPr>
          <p:nvPr/>
        </p:nvPicPr>
        <p:blipFill>
          <a:blip r:embed="rId4">
            <a:extLst/>
          </a:blip>
          <a:srcRect l="14646" r="13848"/>
          <a:stretch>
            <a:fillRect/>
          </a:stretch>
        </p:blipFill>
        <p:spPr>
          <a:xfrm>
            <a:off x="5271024" y="1810217"/>
            <a:ext cx="2092365" cy="168753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8" name="Rectangle 87"/>
          <p:cNvSpPr/>
          <p:nvPr/>
        </p:nvSpPr>
        <p:spPr>
          <a:xfrm>
            <a:off x="5647915" y="1793731"/>
            <a:ext cx="1361022" cy="1665093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</a:ln>
          <a:effectLst/>
        </p:spPr>
        <p:txBody>
          <a:bodyPr wrap="square" lIns="50800" tIns="50800" rIns="50800" bIns="50800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8" name="Straight Arrow Connector 14"/>
          <p:cNvSpPr/>
          <p:nvPr/>
        </p:nvSpPr>
        <p:spPr>
          <a:xfrm flipV="1">
            <a:off x="2402044" y="2658022"/>
            <a:ext cx="534544" cy="9426"/>
          </a:xfrm>
          <a:prstGeom prst="line">
            <a:avLst/>
          </a:pr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9" name="Straight Arrow Connector 14"/>
          <p:cNvSpPr/>
          <p:nvPr/>
        </p:nvSpPr>
        <p:spPr>
          <a:xfrm flipV="1">
            <a:off x="4607426" y="2651366"/>
            <a:ext cx="534544" cy="9426"/>
          </a:xfrm>
          <a:prstGeom prst="line">
            <a:avLst/>
          </a:pr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0" name="Straight Arrow Connector 14"/>
          <p:cNvSpPr/>
          <p:nvPr/>
        </p:nvSpPr>
        <p:spPr>
          <a:xfrm flipV="1">
            <a:off x="7475924" y="1988247"/>
            <a:ext cx="722290" cy="639428"/>
          </a:xfrm>
          <a:prstGeom prst="line">
            <a:avLst/>
          </a:pr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1" name="Straight Arrow Connector 14"/>
          <p:cNvSpPr/>
          <p:nvPr/>
        </p:nvSpPr>
        <p:spPr>
          <a:xfrm>
            <a:off x="7483130" y="2634868"/>
            <a:ext cx="687385" cy="572240"/>
          </a:xfrm>
          <a:prstGeom prst="line">
            <a:avLst/>
          </a:pr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2" name="Text Box 53"/>
          <p:cNvSpPr txBox="1"/>
          <p:nvPr/>
        </p:nvSpPr>
        <p:spPr>
          <a:xfrm>
            <a:off x="10716669" y="1694990"/>
            <a:ext cx="1446042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 defTabSz="719455">
              <a:defRPr sz="3000" b="1" i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dirty="0" smtClean="0"/>
              <a:t>L</a:t>
            </a:r>
            <a:r>
              <a:rPr lang="en-US" baseline="-12332" dirty="0" smtClean="0"/>
              <a:t>A</a:t>
            </a:r>
            <a:endParaRPr baseline="-12332" dirty="0"/>
          </a:p>
        </p:txBody>
      </p:sp>
      <p:sp>
        <p:nvSpPr>
          <p:cNvPr id="103" name="Text Box 53"/>
          <p:cNvSpPr txBox="1"/>
          <p:nvPr/>
        </p:nvSpPr>
        <p:spPr>
          <a:xfrm>
            <a:off x="10729898" y="2907193"/>
            <a:ext cx="1446042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 defTabSz="719455">
              <a:defRPr sz="3000" b="1" i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dirty="0" smtClean="0"/>
              <a:t>L</a:t>
            </a:r>
            <a:r>
              <a:rPr lang="en-US" baseline="-12332" dirty="0" smtClean="0"/>
              <a:t>D</a:t>
            </a:r>
            <a:endParaRPr baseline="-12332" dirty="0"/>
          </a:p>
        </p:txBody>
      </p:sp>
      <p:sp>
        <p:nvSpPr>
          <p:cNvPr id="104" name="Straight Arrow Connector 14"/>
          <p:cNvSpPr/>
          <p:nvPr/>
        </p:nvSpPr>
        <p:spPr>
          <a:xfrm flipV="1">
            <a:off x="10321748" y="2043175"/>
            <a:ext cx="534544" cy="9426"/>
          </a:xfrm>
          <a:prstGeom prst="line">
            <a:avLst/>
          </a:pr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Text Box 62"/>
          <p:cNvSpPr txBox="1"/>
          <p:nvPr/>
        </p:nvSpPr>
        <p:spPr>
          <a:xfrm>
            <a:off x="8215092" y="2714905"/>
            <a:ext cx="2010778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defTabSz="719455">
              <a:defRPr sz="28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lang="en-US" dirty="0" smtClean="0"/>
              <a:t>Face classifier D</a:t>
            </a:r>
            <a:endParaRPr dirty="0"/>
          </a:p>
        </p:txBody>
      </p:sp>
      <p:sp>
        <p:nvSpPr>
          <p:cNvPr id="106" name="Straight Arrow Connector 14"/>
          <p:cNvSpPr/>
          <p:nvPr/>
        </p:nvSpPr>
        <p:spPr>
          <a:xfrm flipV="1">
            <a:off x="10321748" y="3227680"/>
            <a:ext cx="534544" cy="9426"/>
          </a:xfrm>
          <a:prstGeom prst="line">
            <a:avLst/>
          </a:pr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Elbow Connector 59"/>
          <p:cNvSpPr/>
          <p:nvPr/>
        </p:nvSpPr>
        <p:spPr>
          <a:xfrm rot="16200000" flipH="1">
            <a:off x="2091875" y="2989729"/>
            <a:ext cx="437745" cy="2226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719455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" name="Text Box 66"/>
          <p:cNvSpPr txBox="1"/>
          <p:nvPr/>
        </p:nvSpPr>
        <p:spPr>
          <a:xfrm>
            <a:off x="3389060" y="4021016"/>
            <a:ext cx="725424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 defTabSz="719455">
              <a:defRPr sz="2700" b="1" i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3000" dirty="0"/>
              <a:t>L</a:t>
            </a:r>
            <a:r>
              <a:rPr sz="3000" baseline="-14443" dirty="0"/>
              <a:t>l1</a:t>
            </a:r>
          </a:p>
        </p:txBody>
      </p:sp>
      <p:sp>
        <p:nvSpPr>
          <p:cNvPr id="35" name="Elbow Connector 59"/>
          <p:cNvSpPr/>
          <p:nvPr/>
        </p:nvSpPr>
        <p:spPr>
          <a:xfrm rot="5400000">
            <a:off x="4992555" y="2970714"/>
            <a:ext cx="449210" cy="2306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719455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" name="Content Placeholder 2"/>
          <p:cNvSpPr>
            <a:spLocks noGrp="1"/>
          </p:cNvSpPr>
          <p:nvPr>
            <p:ph idx="1"/>
          </p:nvPr>
        </p:nvSpPr>
        <p:spPr>
          <a:xfrm>
            <a:off x="838200" y="4947919"/>
            <a:ext cx="10515600" cy="1503681"/>
          </a:xfrm>
        </p:spPr>
        <p:txBody>
          <a:bodyPr/>
          <a:lstStyle/>
          <a:p>
            <a:r>
              <a:rPr lang="en-US" dirty="0" smtClean="0"/>
              <a:t>                      :  Faster-RCNN detection loss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[</a:t>
            </a:r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</a:rPr>
              <a:t>Ren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 et al. NIPS‘15] </a:t>
            </a: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 smtClean="0"/>
              <a:t>                      :  Angular </a:t>
            </a:r>
            <a:r>
              <a:rPr lang="en-US" dirty="0" err="1" smtClean="0"/>
              <a:t>softmax</a:t>
            </a:r>
            <a:r>
              <a:rPr lang="en-US" dirty="0" smtClean="0"/>
              <a:t> face classifier loss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[Liu et al., CVPR‘17]</a:t>
            </a:r>
          </a:p>
          <a:p>
            <a:r>
              <a:rPr lang="en-US" dirty="0" smtClean="0"/>
              <a:t>        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6017269"/>
            <a:ext cx="5506720" cy="46037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4987004"/>
            <a:ext cx="1595119" cy="4379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" y="5483862"/>
            <a:ext cx="1625600" cy="427004"/>
          </a:xfrm>
          <a:prstGeom prst="rect">
            <a:avLst/>
          </a:prstGeom>
        </p:spPr>
      </p:pic>
      <p:sp>
        <p:nvSpPr>
          <p:cNvPr id="49" name="Title 1"/>
          <p:cNvSpPr txBox="1">
            <a:spLocks/>
          </p:cNvSpPr>
          <p:nvPr/>
        </p:nvSpPr>
        <p:spPr>
          <a:xfrm>
            <a:off x="0" y="95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Network for privacy-preserving action detection</a:t>
            </a:r>
          </a:p>
        </p:txBody>
      </p:sp>
    </p:spTree>
    <p:extLst>
      <p:ext uri="{BB962C8B-B14F-4D97-AF65-F5344CB8AC3E}">
        <p14:creationId xmlns:p14="http://schemas.microsoft.com/office/powerpoint/2010/main" val="1791641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5" grpId="0" animBg="1"/>
      <p:bldP spid="96" grpId="0"/>
      <p:bldP spid="81" grpId="0" animBg="1"/>
      <p:bldP spid="88" grpId="0" animBg="1"/>
      <p:bldP spid="98" grpId="0" animBg="1"/>
      <p:bldP spid="99" grpId="0" animBg="1"/>
      <p:bldP spid="100" grpId="0" animBg="1"/>
      <p:bldP spid="101" grpId="0" animBg="1"/>
      <p:bldP spid="102" grpId="0"/>
      <p:bldP spid="103" grpId="0"/>
      <p:bldP spid="104" grpId="0" animBg="1"/>
      <p:bldP spid="105" grpId="0"/>
      <p:bldP spid="106" grpId="0" animBg="1"/>
      <p:bldP spid="33" grpId="0" animBg="1"/>
      <p:bldP spid="34" grpId="0"/>
      <p:bldP spid="3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rapezoid 119"/>
          <p:cNvSpPr/>
          <p:nvPr/>
        </p:nvSpPr>
        <p:spPr>
          <a:xfrm rot="5400000">
            <a:off x="2670936" y="2270549"/>
            <a:ext cx="1371602" cy="792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881" y="0"/>
                </a:lnTo>
                <a:lnTo>
                  <a:pt x="16719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6D9F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719455">
              <a:defRPr sz="1400">
                <a:solidFill>
                  <a:srgbClr val="000000"/>
                </a:solidFill>
                <a:latin typeface="TeX Gyre Termes"/>
                <a:ea typeface="TeX Gyre Termes"/>
                <a:cs typeface="TeX Gyre Termes"/>
                <a:sym typeface="TeX Gyre Termes"/>
              </a:defRPr>
            </a:pPr>
            <a:endParaRPr/>
          </a:p>
        </p:txBody>
      </p:sp>
      <p:sp>
        <p:nvSpPr>
          <p:cNvPr id="59" name="Trapezoid 1"/>
          <p:cNvSpPr/>
          <p:nvPr/>
        </p:nvSpPr>
        <p:spPr>
          <a:xfrm rot="16200000">
            <a:off x="3457500" y="2270550"/>
            <a:ext cx="1371603" cy="792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881" y="0"/>
                </a:lnTo>
                <a:lnTo>
                  <a:pt x="16719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6D9F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719455">
              <a:defRPr sz="1400">
                <a:solidFill>
                  <a:srgbClr val="000000"/>
                </a:solidFill>
                <a:latin typeface="TeX Gyre Termes"/>
                <a:ea typeface="TeX Gyre Termes"/>
                <a:cs typeface="TeX Gyre Termes"/>
                <a:sym typeface="TeX Gyre Termes"/>
              </a:defRPr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52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Adversarial training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32290" y="1489635"/>
            <a:ext cx="2241647" cy="2335304"/>
            <a:chOff x="-2" y="-2"/>
            <a:chExt cx="3775970" cy="3241336"/>
          </a:xfrm>
        </p:grpSpPr>
        <p:sp>
          <p:nvSpPr>
            <p:cNvPr id="5" name="Rectangle 4"/>
            <p:cNvSpPr/>
            <p:nvPr/>
          </p:nvSpPr>
          <p:spPr>
            <a:xfrm>
              <a:off x="-2" y="-2"/>
              <a:ext cx="3697704" cy="3241336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00"/>
            </a:p>
          </p:txBody>
        </p:sp>
        <p:sp>
          <p:nvSpPr>
            <p:cNvPr id="6" name="Straight Connector 5"/>
            <p:cNvSpPr/>
            <p:nvPr/>
          </p:nvSpPr>
          <p:spPr>
            <a:xfrm>
              <a:off x="176883" y="204260"/>
              <a:ext cx="3374180" cy="1"/>
            </a:xfrm>
            <a:prstGeom prst="line">
              <a:avLst/>
            </a:prstGeom>
            <a:noFill/>
            <a:ln w="152400" cap="flat">
              <a:solidFill>
                <a:srgbClr val="FFFFFF"/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>
                <a:defRPr>
                  <a:solidFill>
                    <a:srgbClr val="FFFFFF"/>
                  </a:solidFill>
                </a:defRPr>
              </a:pPr>
              <a:endParaRPr sz="1050"/>
            </a:p>
          </p:txBody>
        </p:sp>
        <p:sp>
          <p:nvSpPr>
            <p:cNvPr id="7" name="Straight Connector 6"/>
            <p:cNvSpPr/>
            <p:nvPr/>
          </p:nvSpPr>
          <p:spPr>
            <a:xfrm>
              <a:off x="227755" y="3041654"/>
              <a:ext cx="3548213" cy="2"/>
            </a:xfrm>
            <a:prstGeom prst="line">
              <a:avLst/>
            </a:prstGeom>
            <a:noFill/>
            <a:ln w="152400" cap="flat">
              <a:solidFill>
                <a:srgbClr val="FFFFFF"/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>
                <a:defRPr>
                  <a:solidFill>
                    <a:srgbClr val="FFFFFF"/>
                  </a:solidFill>
                </a:defRPr>
              </a:pPr>
              <a:endParaRPr sz="24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53257" y="1489635"/>
            <a:ext cx="2241647" cy="2335304"/>
            <a:chOff x="-2" y="-2"/>
            <a:chExt cx="3775970" cy="3241336"/>
          </a:xfrm>
        </p:grpSpPr>
        <p:sp>
          <p:nvSpPr>
            <p:cNvPr id="9" name="Rectangle 8"/>
            <p:cNvSpPr/>
            <p:nvPr/>
          </p:nvSpPr>
          <p:spPr>
            <a:xfrm>
              <a:off x="-2" y="-2"/>
              <a:ext cx="3697704" cy="3241336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00"/>
            </a:p>
          </p:txBody>
        </p:sp>
        <p:sp>
          <p:nvSpPr>
            <p:cNvPr id="10" name="Straight Connector 9"/>
            <p:cNvSpPr/>
            <p:nvPr/>
          </p:nvSpPr>
          <p:spPr>
            <a:xfrm>
              <a:off x="176883" y="204260"/>
              <a:ext cx="3374180" cy="1"/>
            </a:xfrm>
            <a:prstGeom prst="line">
              <a:avLst/>
            </a:prstGeom>
            <a:noFill/>
            <a:ln w="152400" cap="flat">
              <a:solidFill>
                <a:srgbClr val="FFFFFF"/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>
                <a:defRPr>
                  <a:solidFill>
                    <a:srgbClr val="FFFFFF"/>
                  </a:solidFill>
                </a:defRPr>
              </a:pPr>
              <a:endParaRPr sz="1050"/>
            </a:p>
          </p:txBody>
        </p:sp>
        <p:sp>
          <p:nvSpPr>
            <p:cNvPr id="11" name="Straight Connector 10"/>
            <p:cNvSpPr/>
            <p:nvPr/>
          </p:nvSpPr>
          <p:spPr>
            <a:xfrm>
              <a:off x="227755" y="3041654"/>
              <a:ext cx="3548213" cy="2"/>
            </a:xfrm>
            <a:prstGeom prst="line">
              <a:avLst/>
            </a:prstGeom>
            <a:noFill/>
            <a:ln w="152400" cap="flat">
              <a:solidFill>
                <a:srgbClr val="FFFFFF"/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>
                <a:defRPr>
                  <a:solidFill>
                    <a:srgbClr val="FFFFFF"/>
                  </a:solidFill>
                </a:defRPr>
              </a:pPr>
              <a:endParaRPr sz="2400"/>
            </a:p>
          </p:txBody>
        </p:sp>
      </p:grpSp>
      <p:sp>
        <p:nvSpPr>
          <p:cNvPr id="12" name="Rounded Rectangle 61"/>
          <p:cNvSpPr/>
          <p:nvPr/>
        </p:nvSpPr>
        <p:spPr>
          <a:xfrm>
            <a:off x="8240739" y="2716020"/>
            <a:ext cx="1965675" cy="1017413"/>
          </a:xfrm>
          <a:prstGeom prst="roundRect">
            <a:avLst>
              <a:gd name="adj" fmla="val 16667"/>
            </a:avLst>
          </a:prstGeom>
          <a:solidFill>
            <a:srgbClr val="FCD5B5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719455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" name="Rounded Rectangle 4"/>
          <p:cNvSpPr/>
          <p:nvPr/>
        </p:nvSpPr>
        <p:spPr>
          <a:xfrm>
            <a:off x="8239237" y="1489623"/>
            <a:ext cx="1967177" cy="1066502"/>
          </a:xfrm>
          <a:prstGeom prst="roundRect">
            <a:avLst>
              <a:gd name="adj" fmla="val 16667"/>
            </a:avLst>
          </a:prstGeom>
          <a:solidFill>
            <a:srgbClr val="D7E4BD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719455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" name="Text Box 5"/>
          <p:cNvSpPr txBox="1"/>
          <p:nvPr/>
        </p:nvSpPr>
        <p:spPr>
          <a:xfrm>
            <a:off x="8254778" y="1503351"/>
            <a:ext cx="1957864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defTabSz="719455">
              <a:defRPr sz="28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dirty="0" smtClean="0"/>
              <a:t>A</a:t>
            </a:r>
            <a:r>
              <a:rPr lang="en-US" dirty="0" smtClean="0"/>
              <a:t>ction</a:t>
            </a:r>
          </a:p>
          <a:p>
            <a:pPr algn="ctr"/>
            <a:r>
              <a:rPr lang="en-US" dirty="0"/>
              <a:t>d</a:t>
            </a:r>
            <a:r>
              <a:rPr lang="en-US" dirty="0" smtClean="0"/>
              <a:t>etector A</a:t>
            </a:r>
            <a:endParaRPr dirty="0"/>
          </a:p>
        </p:txBody>
      </p:sp>
      <p:pic>
        <p:nvPicPr>
          <p:cNvPr id="15" name="Picture 14" descr="Picture 55"/>
          <p:cNvPicPr>
            <a:picLocks noChangeAspect="1"/>
          </p:cNvPicPr>
          <p:nvPr/>
        </p:nvPicPr>
        <p:blipFill>
          <a:blip r:embed="rId3">
            <a:extLst/>
          </a:blip>
          <a:srcRect l="14241" r="13055"/>
          <a:stretch>
            <a:fillRect/>
          </a:stretch>
        </p:blipFill>
        <p:spPr>
          <a:xfrm>
            <a:off x="152839" y="1814513"/>
            <a:ext cx="2093976" cy="16834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522991" y="1793508"/>
            <a:ext cx="1361176" cy="1667407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</a:ln>
          <a:effectLst/>
        </p:spPr>
        <p:txBody>
          <a:bodyPr wrap="square" lIns="50800" tIns="50800" rIns="50800" bIns="50800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" name="Text Box 33"/>
          <p:cNvSpPr txBox="1"/>
          <p:nvPr/>
        </p:nvSpPr>
        <p:spPr>
          <a:xfrm>
            <a:off x="2991960" y="2151997"/>
            <a:ext cx="1531954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defTabSz="719455">
              <a:defRPr sz="28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dirty="0" smtClean="0"/>
              <a:t>M</a:t>
            </a:r>
            <a:r>
              <a:rPr lang="en-US" dirty="0" smtClean="0"/>
              <a:t>odifier</a:t>
            </a:r>
          </a:p>
          <a:p>
            <a:pPr algn="ctr"/>
            <a:r>
              <a:rPr lang="en-US" dirty="0"/>
              <a:t>M</a:t>
            </a:r>
            <a:endParaRPr dirty="0"/>
          </a:p>
        </p:txBody>
      </p:sp>
      <p:pic>
        <p:nvPicPr>
          <p:cNvPr id="21" name="Picture 20" descr="Picture 2"/>
          <p:cNvPicPr>
            <a:picLocks noChangeAspect="1"/>
          </p:cNvPicPr>
          <p:nvPr/>
        </p:nvPicPr>
        <p:blipFill>
          <a:blip r:embed="rId4">
            <a:extLst/>
          </a:blip>
          <a:srcRect l="14646" r="13848"/>
          <a:stretch>
            <a:fillRect/>
          </a:stretch>
        </p:blipFill>
        <p:spPr>
          <a:xfrm>
            <a:off x="5271024" y="1810217"/>
            <a:ext cx="2092365" cy="168753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2" name="Rectangle 21"/>
          <p:cNvSpPr/>
          <p:nvPr/>
        </p:nvSpPr>
        <p:spPr>
          <a:xfrm>
            <a:off x="5647915" y="1793731"/>
            <a:ext cx="1361022" cy="1665093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</a:ln>
          <a:effectLst/>
        </p:spPr>
        <p:txBody>
          <a:bodyPr wrap="square" lIns="50800" tIns="50800" rIns="50800" bIns="50800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" name="Straight Arrow Connector 14"/>
          <p:cNvSpPr/>
          <p:nvPr/>
        </p:nvSpPr>
        <p:spPr>
          <a:xfrm flipV="1">
            <a:off x="2402044" y="2658022"/>
            <a:ext cx="534544" cy="9426"/>
          </a:xfrm>
          <a:prstGeom prst="line">
            <a:avLst/>
          </a:pr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Straight Arrow Connector 14"/>
          <p:cNvSpPr/>
          <p:nvPr/>
        </p:nvSpPr>
        <p:spPr>
          <a:xfrm flipV="1">
            <a:off x="4607426" y="2651366"/>
            <a:ext cx="534544" cy="9426"/>
          </a:xfrm>
          <a:prstGeom prst="line">
            <a:avLst/>
          </a:pr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Straight Arrow Connector 14"/>
          <p:cNvSpPr/>
          <p:nvPr/>
        </p:nvSpPr>
        <p:spPr>
          <a:xfrm flipV="1">
            <a:off x="7475924" y="1988247"/>
            <a:ext cx="722290" cy="639428"/>
          </a:xfrm>
          <a:prstGeom prst="line">
            <a:avLst/>
          </a:pr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Straight Arrow Connector 14"/>
          <p:cNvSpPr/>
          <p:nvPr/>
        </p:nvSpPr>
        <p:spPr>
          <a:xfrm>
            <a:off x="7483130" y="2634868"/>
            <a:ext cx="687385" cy="572240"/>
          </a:xfrm>
          <a:prstGeom prst="line">
            <a:avLst/>
          </a:pr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Text Box 53"/>
          <p:cNvSpPr txBox="1"/>
          <p:nvPr/>
        </p:nvSpPr>
        <p:spPr>
          <a:xfrm>
            <a:off x="10716669" y="1694990"/>
            <a:ext cx="1446042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 defTabSz="719455">
              <a:defRPr sz="3000" b="1" i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dirty="0" smtClean="0"/>
              <a:t>L</a:t>
            </a:r>
            <a:r>
              <a:rPr lang="en-US" baseline="-12332" dirty="0" smtClean="0"/>
              <a:t>A</a:t>
            </a:r>
            <a:endParaRPr baseline="-12332" dirty="0"/>
          </a:p>
        </p:txBody>
      </p:sp>
      <p:sp>
        <p:nvSpPr>
          <p:cNvPr id="28" name="Text Box 53"/>
          <p:cNvSpPr txBox="1"/>
          <p:nvPr/>
        </p:nvSpPr>
        <p:spPr>
          <a:xfrm>
            <a:off x="10729898" y="2907193"/>
            <a:ext cx="1446042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 defTabSz="719455">
              <a:defRPr sz="3000" b="1" i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dirty="0" smtClean="0"/>
              <a:t>L</a:t>
            </a:r>
            <a:r>
              <a:rPr lang="en-US" baseline="-12332" dirty="0" smtClean="0"/>
              <a:t>D</a:t>
            </a:r>
            <a:endParaRPr baseline="-12332" dirty="0"/>
          </a:p>
        </p:txBody>
      </p:sp>
      <p:sp>
        <p:nvSpPr>
          <p:cNvPr id="29" name="Straight Arrow Connector 14"/>
          <p:cNvSpPr/>
          <p:nvPr/>
        </p:nvSpPr>
        <p:spPr>
          <a:xfrm flipV="1">
            <a:off x="10321748" y="2043175"/>
            <a:ext cx="534544" cy="9426"/>
          </a:xfrm>
          <a:prstGeom prst="line">
            <a:avLst/>
          </a:pr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Text Box 62"/>
          <p:cNvSpPr txBox="1"/>
          <p:nvPr/>
        </p:nvSpPr>
        <p:spPr>
          <a:xfrm>
            <a:off x="8215092" y="2714905"/>
            <a:ext cx="2010778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defTabSz="719455">
              <a:defRPr sz="28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lang="en-US" dirty="0" smtClean="0"/>
              <a:t>Face classifier D</a:t>
            </a:r>
            <a:endParaRPr dirty="0"/>
          </a:p>
        </p:txBody>
      </p:sp>
      <p:sp>
        <p:nvSpPr>
          <p:cNvPr id="31" name="Straight Arrow Connector 14"/>
          <p:cNvSpPr/>
          <p:nvPr/>
        </p:nvSpPr>
        <p:spPr>
          <a:xfrm flipV="1">
            <a:off x="10321748" y="3227680"/>
            <a:ext cx="534544" cy="9426"/>
          </a:xfrm>
          <a:prstGeom prst="line">
            <a:avLst/>
          </a:pr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Elbow Connector 59"/>
          <p:cNvSpPr/>
          <p:nvPr/>
        </p:nvSpPr>
        <p:spPr>
          <a:xfrm rot="16200000" flipH="1">
            <a:off x="2091875" y="2989729"/>
            <a:ext cx="437745" cy="2226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719455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" name="Text Box 66"/>
          <p:cNvSpPr txBox="1"/>
          <p:nvPr/>
        </p:nvSpPr>
        <p:spPr>
          <a:xfrm>
            <a:off x="3389060" y="4021016"/>
            <a:ext cx="725424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 defTabSz="719455">
              <a:defRPr sz="2700" b="1" i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3000" dirty="0"/>
              <a:t>L</a:t>
            </a:r>
            <a:r>
              <a:rPr sz="3000" baseline="-14443" dirty="0"/>
              <a:t>l1</a:t>
            </a:r>
          </a:p>
        </p:txBody>
      </p:sp>
      <p:sp>
        <p:nvSpPr>
          <p:cNvPr id="34" name="Elbow Connector 59"/>
          <p:cNvSpPr/>
          <p:nvPr/>
        </p:nvSpPr>
        <p:spPr>
          <a:xfrm rot="5400000">
            <a:off x="4992555" y="2970714"/>
            <a:ext cx="449210" cy="2306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719455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45" y="5042443"/>
            <a:ext cx="11043920" cy="51824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0757" y="5926250"/>
            <a:ext cx="8077200" cy="67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58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52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Requires both face identity and action labels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32290" y="1489635"/>
            <a:ext cx="2241647" cy="2335304"/>
            <a:chOff x="-2" y="-2"/>
            <a:chExt cx="3775970" cy="3241336"/>
          </a:xfrm>
        </p:grpSpPr>
        <p:sp>
          <p:nvSpPr>
            <p:cNvPr id="5" name="Rectangle 4"/>
            <p:cNvSpPr/>
            <p:nvPr/>
          </p:nvSpPr>
          <p:spPr>
            <a:xfrm>
              <a:off x="-2" y="-2"/>
              <a:ext cx="3697704" cy="3241336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00"/>
            </a:p>
          </p:txBody>
        </p:sp>
        <p:sp>
          <p:nvSpPr>
            <p:cNvPr id="6" name="Straight Connector 5"/>
            <p:cNvSpPr/>
            <p:nvPr/>
          </p:nvSpPr>
          <p:spPr>
            <a:xfrm>
              <a:off x="176883" y="204260"/>
              <a:ext cx="3374180" cy="1"/>
            </a:xfrm>
            <a:prstGeom prst="line">
              <a:avLst/>
            </a:prstGeom>
            <a:noFill/>
            <a:ln w="152400" cap="flat">
              <a:solidFill>
                <a:srgbClr val="FFFFFF"/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>
                <a:defRPr>
                  <a:solidFill>
                    <a:srgbClr val="FFFFFF"/>
                  </a:solidFill>
                </a:defRPr>
              </a:pPr>
              <a:endParaRPr sz="1050"/>
            </a:p>
          </p:txBody>
        </p:sp>
        <p:sp>
          <p:nvSpPr>
            <p:cNvPr id="7" name="Straight Connector 6"/>
            <p:cNvSpPr/>
            <p:nvPr/>
          </p:nvSpPr>
          <p:spPr>
            <a:xfrm>
              <a:off x="227755" y="3041654"/>
              <a:ext cx="3548213" cy="2"/>
            </a:xfrm>
            <a:prstGeom prst="line">
              <a:avLst/>
            </a:prstGeom>
            <a:noFill/>
            <a:ln w="152400" cap="flat">
              <a:solidFill>
                <a:srgbClr val="FFFFFF"/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>
                <a:defRPr>
                  <a:solidFill>
                    <a:srgbClr val="FFFFFF"/>
                  </a:solidFill>
                </a:defRPr>
              </a:pPr>
              <a:endParaRPr sz="24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53257" y="1489635"/>
            <a:ext cx="2241647" cy="2335304"/>
            <a:chOff x="-2" y="-2"/>
            <a:chExt cx="3775970" cy="3241336"/>
          </a:xfrm>
        </p:grpSpPr>
        <p:sp>
          <p:nvSpPr>
            <p:cNvPr id="9" name="Rectangle 8"/>
            <p:cNvSpPr/>
            <p:nvPr/>
          </p:nvSpPr>
          <p:spPr>
            <a:xfrm>
              <a:off x="-2" y="-2"/>
              <a:ext cx="3697704" cy="3241336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00"/>
            </a:p>
          </p:txBody>
        </p:sp>
        <p:sp>
          <p:nvSpPr>
            <p:cNvPr id="10" name="Straight Connector 9"/>
            <p:cNvSpPr/>
            <p:nvPr/>
          </p:nvSpPr>
          <p:spPr>
            <a:xfrm>
              <a:off x="176883" y="204260"/>
              <a:ext cx="3374180" cy="1"/>
            </a:xfrm>
            <a:prstGeom prst="line">
              <a:avLst/>
            </a:prstGeom>
            <a:noFill/>
            <a:ln w="152400" cap="flat">
              <a:solidFill>
                <a:srgbClr val="FFFFFF"/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>
                <a:defRPr>
                  <a:solidFill>
                    <a:srgbClr val="FFFFFF"/>
                  </a:solidFill>
                </a:defRPr>
              </a:pPr>
              <a:endParaRPr sz="1050"/>
            </a:p>
          </p:txBody>
        </p:sp>
        <p:sp>
          <p:nvSpPr>
            <p:cNvPr id="11" name="Straight Connector 10"/>
            <p:cNvSpPr/>
            <p:nvPr/>
          </p:nvSpPr>
          <p:spPr>
            <a:xfrm>
              <a:off x="227755" y="3041654"/>
              <a:ext cx="3548213" cy="2"/>
            </a:xfrm>
            <a:prstGeom prst="line">
              <a:avLst/>
            </a:prstGeom>
            <a:noFill/>
            <a:ln w="152400" cap="flat">
              <a:solidFill>
                <a:srgbClr val="FFFFFF"/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>
                <a:defRPr>
                  <a:solidFill>
                    <a:srgbClr val="FFFFFF"/>
                  </a:solidFill>
                </a:defRPr>
              </a:pPr>
              <a:endParaRPr sz="2400"/>
            </a:p>
          </p:txBody>
        </p:sp>
      </p:grpSp>
      <p:sp>
        <p:nvSpPr>
          <p:cNvPr id="13" name="Rounded Rectangle 4"/>
          <p:cNvSpPr/>
          <p:nvPr/>
        </p:nvSpPr>
        <p:spPr>
          <a:xfrm>
            <a:off x="8239237" y="1489623"/>
            <a:ext cx="1967177" cy="1066502"/>
          </a:xfrm>
          <a:prstGeom prst="roundRect">
            <a:avLst>
              <a:gd name="adj" fmla="val 16667"/>
            </a:avLst>
          </a:prstGeom>
          <a:solidFill>
            <a:srgbClr val="D7E4BD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719455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" name="Text Box 5"/>
          <p:cNvSpPr txBox="1"/>
          <p:nvPr/>
        </p:nvSpPr>
        <p:spPr>
          <a:xfrm>
            <a:off x="8254778" y="1503351"/>
            <a:ext cx="1957864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defTabSz="719455">
              <a:defRPr sz="28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dirty="0" smtClean="0"/>
              <a:t>A</a:t>
            </a:r>
            <a:r>
              <a:rPr lang="en-US" dirty="0" smtClean="0"/>
              <a:t>ction</a:t>
            </a:r>
          </a:p>
          <a:p>
            <a:pPr algn="ctr"/>
            <a:r>
              <a:rPr lang="en-US" dirty="0"/>
              <a:t>d</a:t>
            </a:r>
            <a:r>
              <a:rPr lang="en-US" dirty="0" smtClean="0"/>
              <a:t>etector A</a:t>
            </a:r>
            <a:endParaRPr dirty="0"/>
          </a:p>
        </p:txBody>
      </p:sp>
      <p:pic>
        <p:nvPicPr>
          <p:cNvPr id="15" name="Picture 14" descr="Picture 55"/>
          <p:cNvPicPr>
            <a:picLocks noChangeAspect="1"/>
          </p:cNvPicPr>
          <p:nvPr/>
        </p:nvPicPr>
        <p:blipFill>
          <a:blip r:embed="rId2">
            <a:extLst/>
          </a:blip>
          <a:srcRect l="14241" r="13055"/>
          <a:stretch>
            <a:fillRect/>
          </a:stretch>
        </p:blipFill>
        <p:spPr>
          <a:xfrm>
            <a:off x="152839" y="1814513"/>
            <a:ext cx="2093976" cy="16834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522991" y="1793508"/>
            <a:ext cx="1361176" cy="1667407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</a:ln>
          <a:effectLst/>
        </p:spPr>
        <p:txBody>
          <a:bodyPr wrap="square" lIns="50800" tIns="50800" rIns="50800" bIns="50800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1" name="Picture 20" descr="Picture 2"/>
          <p:cNvPicPr>
            <a:picLocks noChangeAspect="1"/>
          </p:cNvPicPr>
          <p:nvPr/>
        </p:nvPicPr>
        <p:blipFill>
          <a:blip r:embed="rId3">
            <a:extLst/>
          </a:blip>
          <a:srcRect l="14646" r="13848"/>
          <a:stretch>
            <a:fillRect/>
          </a:stretch>
        </p:blipFill>
        <p:spPr>
          <a:xfrm>
            <a:off x="5271024" y="1810217"/>
            <a:ext cx="2092365" cy="168753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2" name="Rectangle 21"/>
          <p:cNvSpPr/>
          <p:nvPr/>
        </p:nvSpPr>
        <p:spPr>
          <a:xfrm>
            <a:off x="5647915" y="1793731"/>
            <a:ext cx="1361022" cy="1665093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</a:ln>
          <a:effectLst/>
        </p:spPr>
        <p:txBody>
          <a:bodyPr wrap="square" lIns="50800" tIns="50800" rIns="50800" bIns="50800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" name="Straight Arrow Connector 14"/>
          <p:cNvSpPr/>
          <p:nvPr/>
        </p:nvSpPr>
        <p:spPr>
          <a:xfrm flipV="1">
            <a:off x="2402044" y="2658022"/>
            <a:ext cx="534544" cy="9426"/>
          </a:xfrm>
          <a:prstGeom prst="line">
            <a:avLst/>
          </a:pr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Straight Arrow Connector 14"/>
          <p:cNvSpPr/>
          <p:nvPr/>
        </p:nvSpPr>
        <p:spPr>
          <a:xfrm flipV="1">
            <a:off x="4607426" y="2651366"/>
            <a:ext cx="534544" cy="9426"/>
          </a:xfrm>
          <a:prstGeom prst="line">
            <a:avLst/>
          </a:pr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Straight Arrow Connector 14"/>
          <p:cNvSpPr/>
          <p:nvPr/>
        </p:nvSpPr>
        <p:spPr>
          <a:xfrm flipV="1">
            <a:off x="7475924" y="1988247"/>
            <a:ext cx="722290" cy="639428"/>
          </a:xfrm>
          <a:prstGeom prst="line">
            <a:avLst/>
          </a:pr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Text Box 53"/>
          <p:cNvSpPr txBox="1"/>
          <p:nvPr/>
        </p:nvSpPr>
        <p:spPr>
          <a:xfrm>
            <a:off x="10716669" y="1694990"/>
            <a:ext cx="1446042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 defTabSz="719455">
              <a:defRPr sz="3000" b="1" i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dirty="0" smtClean="0"/>
              <a:t>L</a:t>
            </a:r>
            <a:r>
              <a:rPr lang="en-US" baseline="-12332" dirty="0" smtClean="0"/>
              <a:t>A</a:t>
            </a:r>
            <a:endParaRPr baseline="-12332" dirty="0"/>
          </a:p>
        </p:txBody>
      </p:sp>
      <p:sp>
        <p:nvSpPr>
          <p:cNvPr id="29" name="Straight Arrow Connector 14"/>
          <p:cNvSpPr/>
          <p:nvPr/>
        </p:nvSpPr>
        <p:spPr>
          <a:xfrm flipV="1">
            <a:off x="10321748" y="2043175"/>
            <a:ext cx="534544" cy="9426"/>
          </a:xfrm>
          <a:prstGeom prst="line">
            <a:avLst/>
          </a:pr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0" name="Group 39"/>
          <p:cNvGrpSpPr/>
          <p:nvPr/>
        </p:nvGrpSpPr>
        <p:grpSpPr>
          <a:xfrm>
            <a:off x="7483130" y="2634868"/>
            <a:ext cx="4692810" cy="1098565"/>
            <a:chOff x="7483130" y="2685668"/>
            <a:chExt cx="4692810" cy="1098565"/>
          </a:xfrm>
        </p:grpSpPr>
        <p:sp>
          <p:nvSpPr>
            <p:cNvPr id="12" name="Rounded Rectangle 61"/>
            <p:cNvSpPr/>
            <p:nvPr/>
          </p:nvSpPr>
          <p:spPr>
            <a:xfrm>
              <a:off x="8240739" y="2766820"/>
              <a:ext cx="1965675" cy="1017413"/>
            </a:xfrm>
            <a:prstGeom prst="roundRect">
              <a:avLst>
                <a:gd name="adj" fmla="val 16667"/>
              </a:avLst>
            </a:prstGeom>
            <a:solidFill>
              <a:srgbClr val="FCD5B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719455">
                <a:def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" name="Straight Arrow Connector 14"/>
            <p:cNvSpPr/>
            <p:nvPr/>
          </p:nvSpPr>
          <p:spPr>
            <a:xfrm>
              <a:off x="7483130" y="2685668"/>
              <a:ext cx="687385" cy="57224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" name="Text Box 53"/>
            <p:cNvSpPr txBox="1"/>
            <p:nvPr/>
          </p:nvSpPr>
          <p:spPr>
            <a:xfrm>
              <a:off x="10729898" y="2957993"/>
              <a:ext cx="1446042" cy="5539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 defTabSz="719455">
                <a:defRPr sz="3000" b="1" i="1">
                  <a:solidFill>
                    <a:srgbClr val="000000"/>
                  </a:solidFill>
                  <a:latin typeface="Times"/>
                  <a:ea typeface="Times"/>
                  <a:cs typeface="Times"/>
                  <a:sym typeface="Times"/>
                </a:defRPr>
              </a:pPr>
              <a:r>
                <a:rPr dirty="0" smtClean="0"/>
                <a:t>L</a:t>
              </a:r>
              <a:r>
                <a:rPr lang="en-US" baseline="-12332" dirty="0" smtClean="0"/>
                <a:t>D</a:t>
              </a:r>
              <a:endParaRPr baseline="-12332" dirty="0"/>
            </a:p>
          </p:txBody>
        </p:sp>
        <p:sp>
          <p:nvSpPr>
            <p:cNvPr id="30" name="Text Box 62"/>
            <p:cNvSpPr txBox="1"/>
            <p:nvPr/>
          </p:nvSpPr>
          <p:spPr>
            <a:xfrm>
              <a:off x="8215092" y="2765705"/>
              <a:ext cx="2010778" cy="954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719455">
                <a:defRPr sz="2800" b="1">
                  <a:solidFill>
                    <a:srgbClr val="000000"/>
                  </a:solidFill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lang="en-US" dirty="0" smtClean="0"/>
                <a:t>Face classifier D</a:t>
              </a:r>
              <a:endParaRPr dirty="0"/>
            </a:p>
          </p:txBody>
        </p:sp>
        <p:sp>
          <p:nvSpPr>
            <p:cNvPr id="31" name="Straight Arrow Connector 14"/>
            <p:cNvSpPr/>
            <p:nvPr/>
          </p:nvSpPr>
          <p:spPr>
            <a:xfrm flipV="1">
              <a:off x="10321748" y="3278480"/>
              <a:ext cx="534544" cy="942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2" name="Elbow Connector 59"/>
          <p:cNvSpPr/>
          <p:nvPr/>
        </p:nvSpPr>
        <p:spPr>
          <a:xfrm rot="16200000" flipH="1">
            <a:off x="2091875" y="2989729"/>
            <a:ext cx="437745" cy="2226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719455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" name="Text Box 66"/>
          <p:cNvSpPr txBox="1"/>
          <p:nvPr/>
        </p:nvSpPr>
        <p:spPr>
          <a:xfrm>
            <a:off x="3389060" y="4021016"/>
            <a:ext cx="725424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 defTabSz="719455">
              <a:defRPr sz="2700" b="1" i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3000" dirty="0"/>
              <a:t>L</a:t>
            </a:r>
            <a:r>
              <a:rPr sz="3000" baseline="-14443" dirty="0"/>
              <a:t>l1</a:t>
            </a:r>
          </a:p>
        </p:txBody>
      </p:sp>
      <p:sp>
        <p:nvSpPr>
          <p:cNvPr id="34" name="Elbow Connector 59"/>
          <p:cNvSpPr/>
          <p:nvPr/>
        </p:nvSpPr>
        <p:spPr>
          <a:xfrm rot="5400000">
            <a:off x="4992555" y="2970714"/>
            <a:ext cx="449210" cy="2306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719455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" name="Trapezoid 119"/>
          <p:cNvSpPr/>
          <p:nvPr/>
        </p:nvSpPr>
        <p:spPr>
          <a:xfrm rot="5400000">
            <a:off x="2670936" y="2270549"/>
            <a:ext cx="1371602" cy="792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881" y="0"/>
                </a:lnTo>
                <a:lnTo>
                  <a:pt x="16719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6D9F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719455">
              <a:defRPr sz="1400">
                <a:solidFill>
                  <a:srgbClr val="000000"/>
                </a:solidFill>
                <a:latin typeface="TeX Gyre Termes"/>
                <a:ea typeface="TeX Gyre Termes"/>
                <a:cs typeface="TeX Gyre Termes"/>
                <a:sym typeface="TeX Gyre Termes"/>
              </a:defRPr>
            </a:pPr>
            <a:endParaRPr/>
          </a:p>
        </p:txBody>
      </p:sp>
      <p:sp>
        <p:nvSpPr>
          <p:cNvPr id="37" name="Trapezoid 1"/>
          <p:cNvSpPr/>
          <p:nvPr/>
        </p:nvSpPr>
        <p:spPr>
          <a:xfrm rot="16200000">
            <a:off x="3457500" y="2270550"/>
            <a:ext cx="1371603" cy="792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881" y="0"/>
                </a:lnTo>
                <a:lnTo>
                  <a:pt x="16719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6D9F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719455">
              <a:defRPr sz="1400">
                <a:solidFill>
                  <a:srgbClr val="000000"/>
                </a:solidFill>
                <a:latin typeface="TeX Gyre Termes"/>
                <a:ea typeface="TeX Gyre Termes"/>
                <a:cs typeface="TeX Gyre Termes"/>
                <a:sym typeface="TeX Gyre Termes"/>
              </a:defRPr>
            </a:pPr>
            <a:endParaRPr/>
          </a:p>
        </p:txBody>
      </p:sp>
      <p:sp>
        <p:nvSpPr>
          <p:cNvPr id="38" name="Text Box 33"/>
          <p:cNvSpPr txBox="1"/>
          <p:nvPr/>
        </p:nvSpPr>
        <p:spPr>
          <a:xfrm>
            <a:off x="2991960" y="2151997"/>
            <a:ext cx="1531954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defTabSz="719455">
              <a:defRPr sz="28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dirty="0" smtClean="0"/>
              <a:t>M</a:t>
            </a:r>
            <a:r>
              <a:rPr lang="en-US" dirty="0" smtClean="0"/>
              <a:t>odifier</a:t>
            </a:r>
          </a:p>
          <a:p>
            <a:pPr algn="ctr"/>
            <a:r>
              <a:rPr lang="en-US" dirty="0"/>
              <a:t>M</a:t>
            </a:r>
            <a:endParaRPr dirty="0"/>
          </a:p>
        </p:txBody>
      </p:sp>
      <p:sp>
        <p:nvSpPr>
          <p:cNvPr id="47" name="Content Placeholder 2"/>
          <p:cNvSpPr>
            <a:spLocks noGrp="1"/>
          </p:cNvSpPr>
          <p:nvPr>
            <p:ph idx="1"/>
          </p:nvPr>
        </p:nvSpPr>
        <p:spPr>
          <a:xfrm>
            <a:off x="838200" y="4744719"/>
            <a:ext cx="10515600" cy="17523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Solution:</a:t>
            </a:r>
          </a:p>
          <a:p>
            <a:pPr lvl="1"/>
            <a:r>
              <a:rPr lang="en-US" sz="2800" dirty="0"/>
              <a:t>U</a:t>
            </a:r>
            <a:r>
              <a:rPr lang="en-US" sz="2800" dirty="0" smtClean="0"/>
              <a:t>se </a:t>
            </a:r>
            <a:r>
              <a:rPr lang="en-US" sz="2800" i="1" dirty="0" smtClean="0"/>
              <a:t>videos</a:t>
            </a:r>
            <a:r>
              <a:rPr lang="en-US" sz="2800" dirty="0" smtClean="0"/>
              <a:t> to train action detector</a:t>
            </a:r>
          </a:p>
          <a:p>
            <a:pPr lvl="1"/>
            <a:r>
              <a:rPr lang="en-US" sz="2800" dirty="0" smtClean="0"/>
              <a:t>Use celebrity </a:t>
            </a:r>
            <a:r>
              <a:rPr lang="en-US" sz="2800" i="1" dirty="0" smtClean="0"/>
              <a:t>images</a:t>
            </a:r>
            <a:r>
              <a:rPr lang="en-US" sz="2800" dirty="0" smtClean="0"/>
              <a:t> to train face classifier</a:t>
            </a:r>
          </a:p>
          <a:p>
            <a:pPr lvl="1"/>
            <a:r>
              <a:rPr lang="en-US" sz="2800" dirty="0" smtClean="0"/>
              <a:t>Modifier affects both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6833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76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Ingredients for success today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70" y="4534728"/>
            <a:ext cx="4886281" cy="21949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776" y="1639898"/>
            <a:ext cx="4148454" cy="2177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7649" y="2937535"/>
            <a:ext cx="4117515" cy="22297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7804" y="4013532"/>
            <a:ext cx="490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  <a:r>
              <a:rPr lang="en-US" sz="2800" dirty="0" smtClean="0"/>
              <a:t>. Large </a:t>
            </a:r>
            <a:r>
              <a:rPr lang="en-US" sz="2800" b="1" dirty="0" smtClean="0">
                <a:solidFill>
                  <a:srgbClr val="FF0000"/>
                </a:solidFill>
              </a:rPr>
              <a:t>labeled</a:t>
            </a:r>
            <a:r>
              <a:rPr lang="en-US" sz="2800" dirty="0" smtClean="0"/>
              <a:t> image dataset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7067026" y="2280260"/>
            <a:ext cx="490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3. Algorithm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987804" y="1116006"/>
            <a:ext cx="4174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1. Fast computation (GPUs)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789828" y="3996304"/>
            <a:ext cx="5281006" cy="283071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67215" y="5158088"/>
            <a:ext cx="7019441" cy="1202893"/>
          </a:xfrm>
          <a:prstGeom prst="rect">
            <a:avLst/>
          </a:prstGeom>
          <a:solidFill>
            <a:srgbClr val="D9E0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170" tIns="46990" rIns="90170" bIns="469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3600" dirty="0">
                <a:solidFill>
                  <a:srgbClr val="E40D08"/>
                </a:solidFill>
              </a:rPr>
              <a:t>Requires </a:t>
            </a:r>
            <a:r>
              <a:rPr lang="en-US" altLang="en-US" sz="3600" dirty="0" smtClean="0">
                <a:solidFill>
                  <a:srgbClr val="E40D08"/>
                </a:solidFill>
              </a:rPr>
              <a:t>expensive</a:t>
            </a:r>
            <a:r>
              <a:rPr lang="en-US" altLang="en-US" sz="3600" i="1" dirty="0" smtClean="0">
                <a:solidFill>
                  <a:srgbClr val="E40D08"/>
                </a:solidFill>
              </a:rPr>
              <a:t> direct</a:t>
            </a:r>
          </a:p>
          <a:p>
            <a:pPr algn="ctr"/>
            <a:r>
              <a:rPr lang="en-US" altLang="en-US" sz="3600" dirty="0" smtClean="0">
                <a:solidFill>
                  <a:srgbClr val="E40D08"/>
                </a:solidFill>
              </a:rPr>
              <a:t>human supervision</a:t>
            </a:r>
          </a:p>
        </p:txBody>
      </p:sp>
    </p:spTree>
    <p:extLst>
      <p:ext uri="{BB962C8B-B14F-4D97-AF65-F5344CB8AC3E}">
        <p14:creationId xmlns:p14="http://schemas.microsoft.com/office/powerpoint/2010/main" val="300049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5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Requires both face identity and action labels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2290" y="1489635"/>
            <a:ext cx="2241647" cy="2335304"/>
            <a:chOff x="-2" y="-2"/>
            <a:chExt cx="3775970" cy="3241336"/>
          </a:xfrm>
        </p:grpSpPr>
        <p:sp>
          <p:nvSpPr>
            <p:cNvPr id="5" name="Rectangle 4"/>
            <p:cNvSpPr/>
            <p:nvPr/>
          </p:nvSpPr>
          <p:spPr>
            <a:xfrm>
              <a:off x="-2" y="-2"/>
              <a:ext cx="3697704" cy="3241336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00"/>
            </a:p>
          </p:txBody>
        </p:sp>
        <p:sp>
          <p:nvSpPr>
            <p:cNvPr id="6" name="Straight Connector 5"/>
            <p:cNvSpPr/>
            <p:nvPr/>
          </p:nvSpPr>
          <p:spPr>
            <a:xfrm>
              <a:off x="176883" y="204260"/>
              <a:ext cx="3374180" cy="1"/>
            </a:xfrm>
            <a:prstGeom prst="line">
              <a:avLst/>
            </a:prstGeom>
            <a:noFill/>
            <a:ln w="152400" cap="flat">
              <a:solidFill>
                <a:srgbClr val="FFFFFF"/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>
                <a:defRPr>
                  <a:solidFill>
                    <a:srgbClr val="FFFFFF"/>
                  </a:solidFill>
                </a:defRPr>
              </a:pPr>
              <a:endParaRPr sz="1050"/>
            </a:p>
          </p:txBody>
        </p:sp>
        <p:sp>
          <p:nvSpPr>
            <p:cNvPr id="7" name="Straight Connector 6"/>
            <p:cNvSpPr/>
            <p:nvPr/>
          </p:nvSpPr>
          <p:spPr>
            <a:xfrm>
              <a:off x="227755" y="3041654"/>
              <a:ext cx="3548213" cy="2"/>
            </a:xfrm>
            <a:prstGeom prst="line">
              <a:avLst/>
            </a:prstGeom>
            <a:noFill/>
            <a:ln w="152400" cap="flat">
              <a:solidFill>
                <a:srgbClr val="FFFFFF"/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>
                <a:defRPr>
                  <a:solidFill>
                    <a:srgbClr val="FFFFFF"/>
                  </a:solidFill>
                </a:defRPr>
              </a:pPr>
              <a:endParaRPr sz="24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53257" y="1489635"/>
            <a:ext cx="2241647" cy="2335304"/>
            <a:chOff x="-2" y="-2"/>
            <a:chExt cx="3775970" cy="3241336"/>
          </a:xfrm>
        </p:grpSpPr>
        <p:sp>
          <p:nvSpPr>
            <p:cNvPr id="9" name="Rectangle 8"/>
            <p:cNvSpPr/>
            <p:nvPr/>
          </p:nvSpPr>
          <p:spPr>
            <a:xfrm>
              <a:off x="-2" y="-2"/>
              <a:ext cx="3697704" cy="3241336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00"/>
            </a:p>
          </p:txBody>
        </p:sp>
        <p:sp>
          <p:nvSpPr>
            <p:cNvPr id="10" name="Straight Connector 9"/>
            <p:cNvSpPr/>
            <p:nvPr/>
          </p:nvSpPr>
          <p:spPr>
            <a:xfrm>
              <a:off x="176883" y="204260"/>
              <a:ext cx="3374180" cy="1"/>
            </a:xfrm>
            <a:prstGeom prst="line">
              <a:avLst/>
            </a:prstGeom>
            <a:noFill/>
            <a:ln w="152400" cap="flat">
              <a:solidFill>
                <a:srgbClr val="FFFFFF"/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>
                <a:defRPr>
                  <a:solidFill>
                    <a:srgbClr val="FFFFFF"/>
                  </a:solidFill>
                </a:defRPr>
              </a:pPr>
              <a:endParaRPr sz="1050"/>
            </a:p>
          </p:txBody>
        </p:sp>
        <p:sp>
          <p:nvSpPr>
            <p:cNvPr id="11" name="Straight Connector 10"/>
            <p:cNvSpPr/>
            <p:nvPr/>
          </p:nvSpPr>
          <p:spPr>
            <a:xfrm>
              <a:off x="227755" y="3041654"/>
              <a:ext cx="3548213" cy="2"/>
            </a:xfrm>
            <a:prstGeom prst="line">
              <a:avLst/>
            </a:prstGeom>
            <a:noFill/>
            <a:ln w="152400" cap="flat">
              <a:solidFill>
                <a:srgbClr val="FFFFFF"/>
              </a:solidFill>
              <a:prstDash val="sysDot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8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>
                <a:defRPr>
                  <a:solidFill>
                    <a:srgbClr val="FFFFFF"/>
                  </a:solidFill>
                </a:defRPr>
              </a:pPr>
              <a:endParaRPr sz="2400"/>
            </a:p>
          </p:txBody>
        </p:sp>
      </p:grpSp>
      <p:sp>
        <p:nvSpPr>
          <p:cNvPr id="13" name="Rounded Rectangle 4"/>
          <p:cNvSpPr/>
          <p:nvPr/>
        </p:nvSpPr>
        <p:spPr>
          <a:xfrm>
            <a:off x="8239237" y="1489623"/>
            <a:ext cx="1967177" cy="1066502"/>
          </a:xfrm>
          <a:prstGeom prst="roundRect">
            <a:avLst>
              <a:gd name="adj" fmla="val 16667"/>
            </a:avLst>
          </a:prstGeom>
          <a:solidFill>
            <a:srgbClr val="D7E4BD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719455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" name="Text Box 5"/>
          <p:cNvSpPr txBox="1"/>
          <p:nvPr/>
        </p:nvSpPr>
        <p:spPr>
          <a:xfrm>
            <a:off x="8254778" y="1503351"/>
            <a:ext cx="1957864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defTabSz="719455">
              <a:defRPr sz="28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dirty="0" smtClean="0"/>
              <a:t>A</a:t>
            </a:r>
            <a:r>
              <a:rPr lang="en-US" dirty="0" smtClean="0"/>
              <a:t>ction</a:t>
            </a:r>
          </a:p>
          <a:p>
            <a:pPr algn="ctr"/>
            <a:r>
              <a:rPr lang="en-US" dirty="0"/>
              <a:t>d</a:t>
            </a:r>
            <a:r>
              <a:rPr lang="en-US" dirty="0" smtClean="0"/>
              <a:t>etector A</a:t>
            </a:r>
            <a:endParaRPr dirty="0"/>
          </a:p>
        </p:txBody>
      </p:sp>
      <p:pic>
        <p:nvPicPr>
          <p:cNvPr id="15" name="Picture 14" descr="Picture 55"/>
          <p:cNvPicPr>
            <a:picLocks noChangeAspect="1"/>
          </p:cNvPicPr>
          <p:nvPr/>
        </p:nvPicPr>
        <p:blipFill>
          <a:blip r:embed="rId2">
            <a:extLst/>
          </a:blip>
          <a:srcRect l="14241" r="13055"/>
          <a:stretch>
            <a:fillRect/>
          </a:stretch>
        </p:blipFill>
        <p:spPr>
          <a:xfrm>
            <a:off x="152839" y="1814513"/>
            <a:ext cx="2093976" cy="16834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522991" y="1793508"/>
            <a:ext cx="1361176" cy="1667407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</a:ln>
          <a:effectLst/>
        </p:spPr>
        <p:txBody>
          <a:bodyPr wrap="square" lIns="50800" tIns="50800" rIns="50800" bIns="50800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1" name="Picture 20" descr="Picture 2"/>
          <p:cNvPicPr>
            <a:picLocks noChangeAspect="1"/>
          </p:cNvPicPr>
          <p:nvPr/>
        </p:nvPicPr>
        <p:blipFill>
          <a:blip r:embed="rId3">
            <a:extLst/>
          </a:blip>
          <a:srcRect l="14646" r="13848"/>
          <a:stretch>
            <a:fillRect/>
          </a:stretch>
        </p:blipFill>
        <p:spPr>
          <a:xfrm>
            <a:off x="5271024" y="1810217"/>
            <a:ext cx="2092365" cy="168753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2" name="Rectangle 21"/>
          <p:cNvSpPr/>
          <p:nvPr/>
        </p:nvSpPr>
        <p:spPr>
          <a:xfrm>
            <a:off x="5647915" y="1793731"/>
            <a:ext cx="1361022" cy="1665093"/>
          </a:xfrm>
          <a:prstGeom prst="rect">
            <a:avLst/>
          </a:prstGeom>
          <a:noFill/>
          <a:ln w="50800" cap="flat">
            <a:solidFill>
              <a:srgbClr val="FFFF00"/>
            </a:solidFill>
            <a:prstDash val="solid"/>
            <a:miter lim="800000"/>
          </a:ln>
          <a:effectLst/>
        </p:spPr>
        <p:txBody>
          <a:bodyPr wrap="square" lIns="50800" tIns="50800" rIns="50800" bIns="50800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" name="Straight Arrow Connector 14"/>
          <p:cNvSpPr/>
          <p:nvPr/>
        </p:nvSpPr>
        <p:spPr>
          <a:xfrm flipV="1">
            <a:off x="2402044" y="2658022"/>
            <a:ext cx="534544" cy="9426"/>
          </a:xfrm>
          <a:prstGeom prst="line">
            <a:avLst/>
          </a:pr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Straight Arrow Connector 14"/>
          <p:cNvSpPr/>
          <p:nvPr/>
        </p:nvSpPr>
        <p:spPr>
          <a:xfrm flipV="1">
            <a:off x="4607426" y="2651366"/>
            <a:ext cx="534544" cy="9426"/>
          </a:xfrm>
          <a:prstGeom prst="line">
            <a:avLst/>
          </a:pr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Straight Arrow Connector 14"/>
          <p:cNvSpPr/>
          <p:nvPr/>
        </p:nvSpPr>
        <p:spPr>
          <a:xfrm flipV="1">
            <a:off x="7475924" y="1988247"/>
            <a:ext cx="722290" cy="639428"/>
          </a:xfrm>
          <a:prstGeom prst="line">
            <a:avLst/>
          </a:pr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Text Box 53"/>
          <p:cNvSpPr txBox="1"/>
          <p:nvPr/>
        </p:nvSpPr>
        <p:spPr>
          <a:xfrm>
            <a:off x="10716669" y="1694990"/>
            <a:ext cx="1446042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 defTabSz="719455">
              <a:defRPr sz="3000" b="1" i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dirty="0" smtClean="0"/>
              <a:t>L</a:t>
            </a:r>
            <a:r>
              <a:rPr lang="en-US" baseline="-12332" dirty="0" smtClean="0"/>
              <a:t>A</a:t>
            </a:r>
            <a:endParaRPr baseline="-12332" dirty="0"/>
          </a:p>
        </p:txBody>
      </p:sp>
      <p:sp>
        <p:nvSpPr>
          <p:cNvPr id="29" name="Straight Arrow Connector 14"/>
          <p:cNvSpPr/>
          <p:nvPr/>
        </p:nvSpPr>
        <p:spPr>
          <a:xfrm flipV="1">
            <a:off x="10321748" y="2043175"/>
            <a:ext cx="534544" cy="9426"/>
          </a:xfrm>
          <a:prstGeom prst="line">
            <a:avLst/>
          </a:pr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0" name="Group 39"/>
          <p:cNvGrpSpPr/>
          <p:nvPr/>
        </p:nvGrpSpPr>
        <p:grpSpPr>
          <a:xfrm>
            <a:off x="7483130" y="2634868"/>
            <a:ext cx="4692810" cy="1098565"/>
            <a:chOff x="7483130" y="2685668"/>
            <a:chExt cx="4692810" cy="1098565"/>
          </a:xfrm>
        </p:grpSpPr>
        <p:sp>
          <p:nvSpPr>
            <p:cNvPr id="12" name="Rounded Rectangle 61"/>
            <p:cNvSpPr/>
            <p:nvPr/>
          </p:nvSpPr>
          <p:spPr>
            <a:xfrm>
              <a:off x="8240739" y="2766820"/>
              <a:ext cx="1965675" cy="1017413"/>
            </a:xfrm>
            <a:prstGeom prst="roundRect">
              <a:avLst>
                <a:gd name="adj" fmla="val 16667"/>
              </a:avLst>
            </a:prstGeom>
            <a:solidFill>
              <a:srgbClr val="FCD5B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719455">
                <a:def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" name="Straight Arrow Connector 14"/>
            <p:cNvSpPr/>
            <p:nvPr/>
          </p:nvSpPr>
          <p:spPr>
            <a:xfrm>
              <a:off x="7483130" y="2685668"/>
              <a:ext cx="687385" cy="57224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" name="Text Box 53"/>
            <p:cNvSpPr txBox="1"/>
            <p:nvPr/>
          </p:nvSpPr>
          <p:spPr>
            <a:xfrm>
              <a:off x="10729898" y="2957993"/>
              <a:ext cx="1446042" cy="5539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 defTabSz="719455">
                <a:defRPr sz="3000" b="1" i="1">
                  <a:solidFill>
                    <a:srgbClr val="000000"/>
                  </a:solidFill>
                  <a:latin typeface="Times"/>
                  <a:ea typeface="Times"/>
                  <a:cs typeface="Times"/>
                  <a:sym typeface="Times"/>
                </a:defRPr>
              </a:pPr>
              <a:r>
                <a:rPr dirty="0" smtClean="0"/>
                <a:t>L</a:t>
              </a:r>
              <a:r>
                <a:rPr lang="en-US" baseline="-12332" dirty="0" smtClean="0"/>
                <a:t>D</a:t>
              </a:r>
              <a:endParaRPr baseline="-12332" dirty="0"/>
            </a:p>
          </p:txBody>
        </p:sp>
        <p:sp>
          <p:nvSpPr>
            <p:cNvPr id="30" name="Text Box 62"/>
            <p:cNvSpPr txBox="1"/>
            <p:nvPr/>
          </p:nvSpPr>
          <p:spPr>
            <a:xfrm>
              <a:off x="8215092" y="2765705"/>
              <a:ext cx="2010778" cy="954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719455">
                <a:defRPr sz="2800" b="1">
                  <a:solidFill>
                    <a:srgbClr val="000000"/>
                  </a:solidFill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lang="en-US" dirty="0" smtClean="0"/>
                <a:t>Face classifier D</a:t>
              </a:r>
              <a:endParaRPr dirty="0"/>
            </a:p>
          </p:txBody>
        </p:sp>
        <p:sp>
          <p:nvSpPr>
            <p:cNvPr id="31" name="Straight Arrow Connector 14"/>
            <p:cNvSpPr/>
            <p:nvPr/>
          </p:nvSpPr>
          <p:spPr>
            <a:xfrm flipV="1">
              <a:off x="10321748" y="3278480"/>
              <a:ext cx="534544" cy="9426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2" name="Elbow Connector 59"/>
          <p:cNvSpPr/>
          <p:nvPr/>
        </p:nvSpPr>
        <p:spPr>
          <a:xfrm rot="16200000" flipH="1">
            <a:off x="2091875" y="2989729"/>
            <a:ext cx="437745" cy="2226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719455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" name="Text Box 66"/>
          <p:cNvSpPr txBox="1"/>
          <p:nvPr/>
        </p:nvSpPr>
        <p:spPr>
          <a:xfrm>
            <a:off x="3389060" y="4021016"/>
            <a:ext cx="725424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algn="ctr" defTabSz="719455">
              <a:defRPr sz="2700" b="1" i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3000" dirty="0"/>
              <a:t>L</a:t>
            </a:r>
            <a:r>
              <a:rPr sz="3000" baseline="-14443" dirty="0"/>
              <a:t>l1</a:t>
            </a:r>
          </a:p>
        </p:txBody>
      </p:sp>
      <p:sp>
        <p:nvSpPr>
          <p:cNvPr id="34" name="Elbow Connector 59"/>
          <p:cNvSpPr/>
          <p:nvPr/>
        </p:nvSpPr>
        <p:spPr>
          <a:xfrm rot="5400000">
            <a:off x="4992555" y="2970714"/>
            <a:ext cx="449210" cy="2306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63500" cap="flat">
            <a:solidFill>
              <a:srgbClr val="000000"/>
            </a:solidFill>
            <a:prstDash val="solid"/>
            <a:round/>
            <a:tailEnd type="stealth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719455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" name="Trapezoid 119"/>
          <p:cNvSpPr/>
          <p:nvPr/>
        </p:nvSpPr>
        <p:spPr>
          <a:xfrm rot="5400000">
            <a:off x="2670936" y="2270549"/>
            <a:ext cx="1371602" cy="792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881" y="0"/>
                </a:lnTo>
                <a:lnTo>
                  <a:pt x="16719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6D9F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719455">
              <a:defRPr sz="1400">
                <a:solidFill>
                  <a:srgbClr val="000000"/>
                </a:solidFill>
                <a:latin typeface="TeX Gyre Termes"/>
                <a:ea typeface="TeX Gyre Termes"/>
                <a:cs typeface="TeX Gyre Termes"/>
                <a:sym typeface="TeX Gyre Termes"/>
              </a:defRPr>
            </a:pPr>
            <a:endParaRPr/>
          </a:p>
        </p:txBody>
      </p:sp>
      <p:sp>
        <p:nvSpPr>
          <p:cNvPr id="37" name="Trapezoid 1"/>
          <p:cNvSpPr/>
          <p:nvPr/>
        </p:nvSpPr>
        <p:spPr>
          <a:xfrm rot="16200000">
            <a:off x="3457500" y="2270550"/>
            <a:ext cx="1371603" cy="792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881" y="0"/>
                </a:lnTo>
                <a:lnTo>
                  <a:pt x="16719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6D9F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719455">
              <a:defRPr sz="1400">
                <a:solidFill>
                  <a:srgbClr val="000000"/>
                </a:solidFill>
                <a:latin typeface="TeX Gyre Termes"/>
                <a:ea typeface="TeX Gyre Termes"/>
                <a:cs typeface="TeX Gyre Termes"/>
                <a:sym typeface="TeX Gyre Termes"/>
              </a:defRPr>
            </a:pPr>
            <a:endParaRPr/>
          </a:p>
        </p:txBody>
      </p:sp>
      <p:sp>
        <p:nvSpPr>
          <p:cNvPr id="38" name="Text Box 33"/>
          <p:cNvSpPr txBox="1"/>
          <p:nvPr/>
        </p:nvSpPr>
        <p:spPr>
          <a:xfrm>
            <a:off x="2991960" y="2151997"/>
            <a:ext cx="1531954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defTabSz="719455">
              <a:defRPr sz="28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dirty="0" smtClean="0"/>
              <a:t>M</a:t>
            </a:r>
            <a:r>
              <a:rPr lang="en-US" dirty="0" smtClean="0"/>
              <a:t>odifier</a:t>
            </a:r>
          </a:p>
          <a:p>
            <a:pPr algn="ctr"/>
            <a:r>
              <a:rPr lang="en-US" dirty="0"/>
              <a:t>M</a:t>
            </a:r>
            <a:endParaRPr dirty="0"/>
          </a:p>
        </p:txBody>
      </p:sp>
      <p:grpSp>
        <p:nvGrpSpPr>
          <p:cNvPr id="17" name="Group 16"/>
          <p:cNvGrpSpPr/>
          <p:nvPr/>
        </p:nvGrpSpPr>
        <p:grpSpPr>
          <a:xfrm>
            <a:off x="292100" y="4582160"/>
            <a:ext cx="6935724" cy="1882140"/>
            <a:chOff x="292100" y="4582160"/>
            <a:chExt cx="6935724" cy="1882140"/>
          </a:xfrm>
        </p:grpSpPr>
        <p:grpSp>
          <p:nvGrpSpPr>
            <p:cNvPr id="35" name="Group 34"/>
            <p:cNvGrpSpPr/>
            <p:nvPr/>
          </p:nvGrpSpPr>
          <p:grpSpPr>
            <a:xfrm>
              <a:off x="2402044" y="4829047"/>
              <a:ext cx="2739926" cy="1371603"/>
              <a:chOff x="2402044" y="5039359"/>
              <a:chExt cx="2739926" cy="1371603"/>
            </a:xfrm>
          </p:grpSpPr>
          <p:sp>
            <p:nvSpPr>
              <p:cNvPr id="41" name="Straight Arrow Connector 14"/>
              <p:cNvSpPr/>
              <p:nvPr/>
            </p:nvSpPr>
            <p:spPr>
              <a:xfrm flipV="1">
                <a:off x="2402044" y="5716182"/>
                <a:ext cx="534544" cy="9426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2" name="Straight Arrow Connector 14"/>
              <p:cNvSpPr/>
              <p:nvPr/>
            </p:nvSpPr>
            <p:spPr>
              <a:xfrm flipV="1">
                <a:off x="4607426" y="5709526"/>
                <a:ext cx="534544" cy="9426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" name="Trapezoid 119"/>
              <p:cNvSpPr/>
              <p:nvPr/>
            </p:nvSpPr>
            <p:spPr>
              <a:xfrm rot="5400000">
                <a:off x="2670936" y="5328709"/>
                <a:ext cx="1371602" cy="792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4881" y="0"/>
                    </a:lnTo>
                    <a:lnTo>
                      <a:pt x="16719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C6D9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719455">
                  <a:defRPr sz="1400">
                    <a:solidFill>
                      <a:srgbClr val="000000"/>
                    </a:solidFill>
                    <a:latin typeface="TeX Gyre Termes"/>
                    <a:ea typeface="TeX Gyre Termes"/>
                    <a:cs typeface="TeX Gyre Termes"/>
                    <a:sym typeface="TeX Gyre Termes"/>
                  </a:defRPr>
                </a:pPr>
                <a:endParaRPr/>
              </a:p>
            </p:txBody>
          </p:sp>
          <p:sp>
            <p:nvSpPr>
              <p:cNvPr id="44" name="Trapezoid 1"/>
              <p:cNvSpPr/>
              <p:nvPr/>
            </p:nvSpPr>
            <p:spPr>
              <a:xfrm rot="16200000">
                <a:off x="3457500" y="5328710"/>
                <a:ext cx="1371603" cy="792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4881" y="0"/>
                    </a:lnTo>
                    <a:lnTo>
                      <a:pt x="16719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C6D9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719455">
                  <a:defRPr sz="1400">
                    <a:solidFill>
                      <a:srgbClr val="000000"/>
                    </a:solidFill>
                    <a:latin typeface="TeX Gyre Termes"/>
                    <a:ea typeface="TeX Gyre Termes"/>
                    <a:cs typeface="TeX Gyre Termes"/>
                    <a:sym typeface="TeX Gyre Termes"/>
                  </a:defRPr>
                </a:pPr>
                <a:endParaRPr/>
              </a:p>
            </p:txBody>
          </p:sp>
          <p:sp>
            <p:nvSpPr>
              <p:cNvPr id="45" name="Text Box 33"/>
              <p:cNvSpPr txBox="1"/>
              <p:nvPr/>
            </p:nvSpPr>
            <p:spPr>
              <a:xfrm>
                <a:off x="2991960" y="5210157"/>
                <a:ext cx="1531954" cy="9541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defTabSz="719455">
                  <a:defRPr sz="2800" b="1">
                    <a:solidFill>
                      <a:srgbClr val="000000"/>
                    </a:solidFill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dirty="0" smtClean="0"/>
                  <a:t>M</a:t>
                </a:r>
                <a:r>
                  <a:rPr lang="en-US" dirty="0" smtClean="0"/>
                  <a:t>odifier</a:t>
                </a:r>
              </a:p>
              <a:p>
                <a:pPr algn="ctr"/>
                <a:r>
                  <a:rPr lang="en-US" dirty="0"/>
                  <a:t>M</a:t>
                </a:r>
                <a:endParaRPr dirty="0"/>
              </a:p>
            </p:txBody>
          </p:sp>
        </p:grpSp>
        <p:pic>
          <p:nvPicPr>
            <p:cNvPr id="49" name="Shape 3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44160" y="4582160"/>
              <a:ext cx="1883664" cy="18806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Picture 49" descr="4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100" y="4582160"/>
              <a:ext cx="1882140" cy="1882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6833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93 L -0.00039 0.39051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284042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Results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020978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11756" y="6263907"/>
            <a:ext cx="12050830" cy="86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dirty="0" smtClean="0">
                <a:solidFill>
                  <a:schemeClr val="bg1">
                    <a:lumMod val="50000"/>
                  </a:schemeClr>
                </a:solidFill>
              </a:rPr>
              <a:t>[Z. Ren, Y. J. Lee, M. S. </a:t>
            </a:r>
            <a:r>
              <a:rPr lang="nl-NL" sz="2000" dirty="0" err="1" smtClean="0">
                <a:solidFill>
                  <a:schemeClr val="bg1">
                    <a:lumMod val="50000"/>
                  </a:schemeClr>
                </a:solidFill>
              </a:rPr>
              <a:t>Ryoo</a:t>
            </a:r>
            <a:r>
              <a:rPr lang="nl-NL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sz="2000" dirty="0">
                <a:solidFill>
                  <a:schemeClr val="bg1">
                    <a:lumMod val="50000"/>
                  </a:schemeClr>
                </a:solidFill>
              </a:rPr>
              <a:t>“Learning </a:t>
            </a:r>
            <a:r>
              <a:rPr lang="nl-NL" sz="2000" dirty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nl-NL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sz="2000" dirty="0" err="1">
                <a:solidFill>
                  <a:schemeClr val="bg1">
                    <a:lumMod val="50000"/>
                  </a:schemeClr>
                </a:solidFill>
              </a:rPr>
              <a:t>Anonymize</a:t>
            </a:r>
            <a:r>
              <a:rPr lang="nl-NL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sz="2000" dirty="0" err="1">
                <a:solidFill>
                  <a:schemeClr val="bg1">
                    <a:lumMod val="50000"/>
                  </a:schemeClr>
                </a:solidFill>
              </a:rPr>
              <a:t>Faces</a:t>
            </a:r>
            <a:r>
              <a:rPr lang="nl-NL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NL" sz="2000" dirty="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nl-NL" sz="2000" dirty="0">
                <a:solidFill>
                  <a:schemeClr val="bg1">
                    <a:lumMod val="50000"/>
                  </a:schemeClr>
                </a:solidFill>
              </a:rPr>
              <a:t> Privacy Preserving Action </a:t>
            </a:r>
            <a:r>
              <a:rPr lang="nl-NL" sz="2000" dirty="0" err="1">
                <a:solidFill>
                  <a:schemeClr val="bg1">
                    <a:lumMod val="50000"/>
                  </a:schemeClr>
                </a:solidFill>
              </a:rPr>
              <a:t>Detection</a:t>
            </a:r>
            <a:r>
              <a:rPr lang="nl-NL" sz="2000" dirty="0">
                <a:solidFill>
                  <a:schemeClr val="bg1">
                    <a:lumMod val="50000"/>
                  </a:schemeClr>
                </a:solidFill>
              </a:rPr>
              <a:t>”</a:t>
            </a:r>
            <a:r>
              <a:rPr lang="nl-NL" sz="20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nl-NL" sz="2000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nl-NL" sz="2000" dirty="0" smtClean="0">
                <a:solidFill>
                  <a:schemeClr val="bg1">
                    <a:lumMod val="50000"/>
                  </a:schemeClr>
                </a:solidFill>
              </a:rPr>
              <a:t>CCV 2018]</a:t>
            </a:r>
            <a:endParaRPr lang="nl-NL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dem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1680" y="0"/>
            <a:ext cx="8141547" cy="610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61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75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Face verification vs. action detection accuracy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5132258"/>
              </p:ext>
            </p:extLst>
          </p:nvPr>
        </p:nvGraphicFramePr>
        <p:xfrm>
          <a:off x="1097280" y="1377156"/>
          <a:ext cx="6807200" cy="4646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8702400" y="1855967"/>
            <a:ext cx="2692629" cy="1371600"/>
            <a:chOff x="8986880" y="1783715"/>
            <a:chExt cx="2692629" cy="1371600"/>
          </a:xfrm>
        </p:grpSpPr>
        <p:pic>
          <p:nvPicPr>
            <p:cNvPr id="9" name="Picture 8" descr="img_41.44_2_BrushingTeeth_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86880" y="1783715"/>
              <a:ext cx="1828745" cy="13716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918639" y="2269460"/>
              <a:ext cx="7608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Mask</a:t>
              </a:r>
              <a:endParaRPr lang="en-US" sz="20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702400" y="3382507"/>
            <a:ext cx="2622535" cy="1371600"/>
            <a:chOff x="8986880" y="3394075"/>
            <a:chExt cx="2622535" cy="1371600"/>
          </a:xfrm>
        </p:grpSpPr>
        <p:pic>
          <p:nvPicPr>
            <p:cNvPr id="5" name="Picture 4" descr="img_153.10_5_PlayingHarmonica_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86880" y="3394075"/>
              <a:ext cx="1828342" cy="13716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988732" y="3879820"/>
              <a:ext cx="6206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Blur</a:t>
              </a:r>
              <a:endParaRPr lang="en-US" sz="20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702400" y="4909047"/>
            <a:ext cx="2705891" cy="1371600"/>
            <a:chOff x="8986880" y="5050155"/>
            <a:chExt cx="2705891" cy="1371600"/>
          </a:xfrm>
        </p:grpSpPr>
        <p:pic>
          <p:nvPicPr>
            <p:cNvPr id="8" name="Picture 7" descr="img_138.12_1_BrushingTeeth_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86880" y="5050155"/>
              <a:ext cx="1828745" cy="13716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905376" y="5535900"/>
              <a:ext cx="7873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Noise</a:t>
              </a:r>
              <a:endParaRPr lang="en-US" sz="2000" b="1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798560" y="1128892"/>
            <a:ext cx="1580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</a:rPr>
              <a:t>Baselines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1364" y="6061229"/>
            <a:ext cx="7058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Daily Action Localization </a:t>
            </a:r>
            <a:r>
              <a:rPr lang="en-US" dirty="0" smtClean="0"/>
              <a:t>in YouTube </a:t>
            </a:r>
            <a:r>
              <a:rPr lang="en-US" dirty="0"/>
              <a:t>videos (DALY</a:t>
            </a:r>
            <a:r>
              <a:rPr lang="en-US" dirty="0" smtClean="0"/>
              <a:t>) </a:t>
            </a:r>
            <a:r>
              <a:rPr lang="en-US" sz="1600" dirty="0" smtClean="0">
                <a:solidFill>
                  <a:srgbClr val="767171"/>
                </a:solidFill>
              </a:rPr>
              <a:t>[</a:t>
            </a:r>
            <a:r>
              <a:rPr lang="en-US" sz="1600" dirty="0" err="1" smtClean="0">
                <a:solidFill>
                  <a:srgbClr val="767171"/>
                </a:solidFill>
              </a:rPr>
              <a:t>Weinzaepfel</a:t>
            </a:r>
            <a:r>
              <a:rPr lang="en-US" sz="1600" dirty="0" smtClean="0">
                <a:solidFill>
                  <a:srgbClr val="767171"/>
                </a:solidFill>
              </a:rPr>
              <a:t> et al. </a:t>
            </a:r>
            <a:r>
              <a:rPr lang="fr-FR" sz="1600" dirty="0" smtClean="0">
                <a:solidFill>
                  <a:srgbClr val="767171"/>
                </a:solidFill>
              </a:rPr>
              <a:t>’</a:t>
            </a:r>
            <a:r>
              <a:rPr lang="en-US" sz="1600" dirty="0" smtClean="0">
                <a:solidFill>
                  <a:srgbClr val="767171"/>
                </a:solidFill>
              </a:rPr>
              <a:t>16]</a:t>
            </a:r>
          </a:p>
          <a:p>
            <a:r>
              <a:rPr lang="en-US" dirty="0" smtClean="0"/>
              <a:t>Labeled Faces in </a:t>
            </a:r>
            <a:r>
              <a:rPr lang="en-US" dirty="0"/>
              <a:t>the Wild (LFW)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[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Huang et al., 2007]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88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275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17440" y="2055750"/>
            <a:ext cx="32004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40" y="2055750"/>
            <a:ext cx="3200400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Guess that celebrity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60240" y="5455920"/>
            <a:ext cx="32776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Ans</a:t>
            </a:r>
            <a:r>
              <a:rPr lang="en-US" sz="3200" b="1" dirty="0" smtClean="0"/>
              <a:t>: </a:t>
            </a:r>
            <a:r>
              <a:rPr lang="en-US" sz="3200" dirty="0" smtClean="0"/>
              <a:t>Hilary Clinton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93605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265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17440" y="2055750"/>
            <a:ext cx="32004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40" y="2055750"/>
            <a:ext cx="3200400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Guess that celebrity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60240" y="5455920"/>
            <a:ext cx="25827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Ans</a:t>
            </a:r>
            <a:r>
              <a:rPr lang="en-US" sz="3200" b="1" dirty="0" smtClean="0"/>
              <a:t>: </a:t>
            </a:r>
            <a:r>
              <a:rPr lang="en-US" sz="3200" dirty="0" smtClean="0"/>
              <a:t>Yao Ming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7129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298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17440" y="2055750"/>
            <a:ext cx="32004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40" y="2055750"/>
            <a:ext cx="3200400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Guess that celebrity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60240" y="5455920"/>
            <a:ext cx="29484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Ans</a:t>
            </a:r>
            <a:r>
              <a:rPr lang="en-US" sz="3200" b="1" dirty="0" smtClean="0"/>
              <a:t>: </a:t>
            </a:r>
            <a:r>
              <a:rPr lang="en-US" sz="3200" dirty="0" smtClean="0"/>
              <a:t>Jackie Chan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58594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275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521" y="2061009"/>
            <a:ext cx="3171994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521" y="2061009"/>
            <a:ext cx="3171994" cy="3200400"/>
          </a:xfrm>
          <a:prstGeom prst="rect">
            <a:avLst/>
          </a:prstGeom>
        </p:spPr>
      </p:pic>
      <p:pic>
        <p:nvPicPr>
          <p:cNvPr id="7" name="Shape 275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54" y="2201223"/>
            <a:ext cx="3200400" cy="2909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54" y="2201223"/>
            <a:ext cx="3200400" cy="2909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Guess that celebrity</a:t>
            </a:r>
            <a:endParaRPr lang="en-US" dirty="0"/>
          </a:p>
        </p:txBody>
      </p:sp>
      <p:pic>
        <p:nvPicPr>
          <p:cNvPr id="9" name="Shape 275"/>
          <p:cNvPicPr preferRelativeResize="0"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661" y="2064370"/>
            <a:ext cx="2355254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661" y="2064370"/>
            <a:ext cx="235525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97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Further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39527"/>
          </a:xfrm>
        </p:spPr>
        <p:txBody>
          <a:bodyPr>
            <a:normAutofit/>
          </a:bodyPr>
          <a:lstStyle/>
          <a:p>
            <a:r>
              <a:rPr lang="en-US" dirty="0" smtClean="0"/>
              <a:t>User study (10 subjects)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Correctly name only 19.75% of modified faces </a:t>
            </a:r>
            <a:r>
              <a:rPr lang="en-US" dirty="0"/>
              <a:t>(out of 16 </a:t>
            </a:r>
            <a:r>
              <a:rPr lang="en-US" dirty="0" smtClean="0"/>
              <a:t>celebrities that they know) </a:t>
            </a:r>
          </a:p>
          <a:p>
            <a:pPr lvl="1">
              <a:buFont typeface="Courier New"/>
              <a:buChar char="o"/>
            </a:pPr>
            <a:endParaRPr lang="en-US" dirty="0" smtClean="0"/>
          </a:p>
          <a:p>
            <a:r>
              <a:rPr lang="en-US" dirty="0" smtClean="0"/>
              <a:t>Face classifier remains accurate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94.75%/66.95% </a:t>
            </a:r>
            <a:r>
              <a:rPr lang="en-US" dirty="0"/>
              <a:t>verification </a:t>
            </a:r>
            <a:r>
              <a:rPr lang="en-US" dirty="0" smtClean="0"/>
              <a:t>accuracy on original/modified faces</a:t>
            </a:r>
          </a:p>
          <a:p>
            <a:endParaRPr lang="en-US" dirty="0" smtClean="0"/>
          </a:p>
          <a:p>
            <a:r>
              <a:rPr lang="en-US" dirty="0" smtClean="0"/>
              <a:t>Modified face still remains a face, but with some artifacts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Easier to stay on face manifold 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Could add “realism” GAN loss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31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8" y="365125"/>
            <a:ext cx="10515600" cy="1325563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7" y="2276515"/>
            <a:ext cx="11353801" cy="4194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Indirect learning for</a:t>
            </a:r>
          </a:p>
          <a:p>
            <a:r>
              <a:rPr lang="en-US" sz="3200" i="1" dirty="0" smtClean="0"/>
              <a:t>scalable</a:t>
            </a:r>
            <a:r>
              <a:rPr lang="en-US" sz="3200" dirty="0" smtClean="0"/>
              <a:t> object localization</a:t>
            </a:r>
          </a:p>
          <a:p>
            <a:r>
              <a:rPr lang="en-US" sz="3200" i="1" dirty="0" err="1" smtClean="0"/>
              <a:t>anonymization</a:t>
            </a:r>
            <a:r>
              <a:rPr lang="en-US" sz="3200" dirty="0" smtClean="0"/>
              <a:t> while preserving action information </a:t>
            </a:r>
            <a:endParaRPr lang="en-US" dirty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Code, additional results available:</a:t>
            </a:r>
          </a:p>
          <a:p>
            <a:pPr marL="457200" lvl="1" indent="0">
              <a:buNone/>
            </a:pPr>
            <a:r>
              <a:rPr lang="en-US" dirty="0">
                <a:hlinkClick r:id="rId3"/>
              </a:rPr>
              <a:t>http://krsingh.cs.ucdavis.edu/krishna_files/papers/hide_and_seek/</a:t>
            </a:r>
            <a:r>
              <a:rPr lang="en-US" dirty="0" smtClean="0">
                <a:hlinkClick r:id="rId3"/>
              </a:rPr>
              <a:t>hide_seek.html</a:t>
            </a:r>
            <a:endParaRPr lang="en-US" dirty="0" smtClean="0"/>
          </a:p>
          <a:p>
            <a:pPr marL="457200" lvl="2" indent="0">
              <a:spcBef>
                <a:spcPts val="1000"/>
              </a:spcBef>
              <a:buNone/>
            </a:pPr>
            <a:r>
              <a:rPr lang="en-US" sz="2400" dirty="0" smtClean="0">
                <a:hlinkClick r:id="rId4"/>
              </a:rPr>
              <a:t>https</a:t>
            </a:r>
            <a:r>
              <a:rPr lang="en-US" sz="2400" dirty="0">
                <a:hlinkClick r:id="rId4"/>
              </a:rPr>
              <a:t>://jason718.github.io/project/privacy/</a:t>
            </a:r>
            <a:r>
              <a:rPr lang="en-US" sz="2400" dirty="0" smtClean="0">
                <a:hlinkClick r:id="rId4"/>
              </a:rPr>
              <a:t>main.html</a:t>
            </a:r>
            <a:r>
              <a:rPr lang="en-US" sz="2400" dirty="0" smtClean="0"/>
              <a:t> (code coming soon)</a:t>
            </a:r>
            <a:endParaRPr lang="en-US" sz="2400" dirty="0"/>
          </a:p>
          <a:p>
            <a:endParaRPr lang="en-US" sz="3200" dirty="0"/>
          </a:p>
          <a:p>
            <a:endParaRPr lang="en-US" sz="3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989157" y="613692"/>
            <a:ext cx="5968190" cy="2245194"/>
            <a:chOff x="5587854" y="4399895"/>
            <a:chExt cx="5968190" cy="2245194"/>
          </a:xfrm>
        </p:grpSpPr>
        <p:sp>
          <p:nvSpPr>
            <p:cNvPr id="4" name="TextBox 3"/>
            <p:cNvSpPr txBox="1"/>
            <p:nvPr/>
          </p:nvSpPr>
          <p:spPr>
            <a:xfrm>
              <a:off x="5587854" y="6233684"/>
              <a:ext cx="23416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Krishna Kumar Singh</a:t>
              </a:r>
              <a:endParaRPr lang="en-US" sz="20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997265" y="6233684"/>
              <a:ext cx="1934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/>
                <a:t>Zhongzheng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Ren</a:t>
              </a:r>
              <a:endParaRPr lang="en-US" sz="20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864" y="4401508"/>
              <a:ext cx="1561170" cy="18288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9734" y="4410646"/>
              <a:ext cx="2138355" cy="18288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874" y="4399895"/>
              <a:ext cx="1379318" cy="183909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38159" y="6244979"/>
              <a:ext cx="1617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Michael </a:t>
              </a:r>
              <a:r>
                <a:rPr lang="en-US" sz="2000" dirty="0" err="1" smtClean="0"/>
                <a:t>Ryoo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28766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rcRect t="-6883" b="-6883"/>
          <a:stretch>
            <a:fillRect/>
          </a:stretch>
        </p:blipFill>
        <p:spPr>
          <a:xfrm>
            <a:off x="822714" y="1391920"/>
            <a:ext cx="10515600" cy="4351338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5607219"/>
            <a:ext cx="10575587" cy="5697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/>
              <a:t>Requires pixel-level semantic labels</a:t>
            </a:r>
            <a:endParaRPr lang="en-US" sz="3600" dirty="0"/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592438" y="2912103"/>
            <a:ext cx="11022678" cy="1202893"/>
          </a:xfrm>
          <a:prstGeom prst="rect">
            <a:avLst/>
          </a:prstGeom>
          <a:solidFill>
            <a:srgbClr val="D9E0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170" tIns="46990" rIns="90170" bIns="469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3600" dirty="0" smtClean="0">
                <a:solidFill>
                  <a:srgbClr val="E40D08"/>
                </a:solidFill>
              </a:rPr>
              <a:t>70,000+ annotation hours for 328K images but </a:t>
            </a:r>
            <a:r>
              <a:rPr lang="en-US" altLang="en-US" sz="3600" i="1" dirty="0" smtClean="0">
                <a:solidFill>
                  <a:srgbClr val="E40D08"/>
                </a:solidFill>
              </a:rPr>
              <a:t>only </a:t>
            </a:r>
            <a:r>
              <a:rPr lang="en-US" altLang="en-US" sz="3600" dirty="0" smtClean="0">
                <a:solidFill>
                  <a:srgbClr val="E40D08"/>
                </a:solidFill>
              </a:rPr>
              <a:t>80 object categories (MS COCO)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187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Direct supervision can be costly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116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bldLvl="0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8080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98179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75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0429" y="-49125"/>
            <a:ext cx="12294972" cy="877330"/>
          </a:xfrm>
        </p:spPr>
        <p:txBody>
          <a:bodyPr>
            <a:normAutofit/>
          </a:bodyPr>
          <a:lstStyle/>
          <a:p>
            <a:r>
              <a:rPr lang="en-US" dirty="0"/>
              <a:t>All the patch sizes perform better than the baseline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138908"/>
              </p:ext>
            </p:extLst>
          </p:nvPr>
        </p:nvGraphicFramePr>
        <p:xfrm>
          <a:off x="1260388" y="1226289"/>
          <a:ext cx="9762021" cy="326135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254007">
                  <a:extLst>
                    <a:ext uri="{9D8B030D-6E8A-4147-A177-3AD203B41FA5}">
                      <a16:colId xmlns="" xmlns:a16="http://schemas.microsoft.com/office/drawing/2014/main" val="2768307359"/>
                    </a:ext>
                  </a:extLst>
                </a:gridCol>
                <a:gridCol w="3254007">
                  <a:extLst>
                    <a:ext uri="{9D8B030D-6E8A-4147-A177-3AD203B41FA5}">
                      <a16:colId xmlns="" xmlns:a16="http://schemas.microsoft.com/office/drawing/2014/main" val="2331534193"/>
                    </a:ext>
                  </a:extLst>
                </a:gridCol>
                <a:gridCol w="3254007">
                  <a:extLst>
                    <a:ext uri="{9D8B030D-6E8A-4147-A177-3AD203B41FA5}">
                      <a16:colId xmlns="" xmlns:a16="http://schemas.microsoft.com/office/drawing/2014/main" val="1287312796"/>
                    </a:ext>
                  </a:extLst>
                </a:gridCol>
              </a:tblGrid>
              <a:tr h="45501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GT-known </a:t>
                      </a:r>
                      <a:r>
                        <a:rPr lang="en-US" sz="2800" dirty="0" err="1"/>
                        <a:t>Loc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Top-1 </a:t>
                      </a:r>
                      <a:r>
                        <a:rPr lang="en-US" sz="2800" dirty="0" err="1"/>
                        <a:t>Loc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19353375"/>
                  </a:ext>
                </a:extLst>
              </a:tr>
              <a:tr h="4550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AlexNet</a:t>
                      </a:r>
                      <a:r>
                        <a:rPr lang="en-US" sz="2400" dirty="0"/>
                        <a:t>-GAP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54.99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36.25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85756796"/>
                  </a:ext>
                </a:extLst>
              </a:tr>
              <a:tr h="4550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AlexNet-HaS-16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strike="noStrike" kern="1200" baseline="0" dirty="0"/>
                        <a:t>58.00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strike="noStrike" kern="1200" baseline="0" dirty="0"/>
                        <a:t>36.89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6329141"/>
                  </a:ext>
                </a:extLst>
              </a:tr>
              <a:tr h="4550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AlexNet-HaS-32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strike="noStrike" kern="1200" baseline="0" dirty="0"/>
                        <a:t>58.92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strike="noStrike" kern="1200" baseline="0" dirty="0"/>
                        <a:t>37.46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61806013"/>
                  </a:ext>
                </a:extLst>
              </a:tr>
              <a:tr h="4550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AlexNet-HaS-44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58.74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37.71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3438783"/>
                  </a:ext>
                </a:extLst>
              </a:tr>
              <a:tr h="4550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AlexNet-HaS-56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58.62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37.50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63617428"/>
                  </a:ext>
                </a:extLst>
              </a:tr>
              <a:tr h="4550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AlexNet</a:t>
                      </a:r>
                      <a:r>
                        <a:rPr lang="en-US" sz="2400" dirty="0"/>
                        <a:t>-</a:t>
                      </a:r>
                      <a:r>
                        <a:rPr lang="en-US" sz="2400" dirty="0" err="1"/>
                        <a:t>HaS</a:t>
                      </a:r>
                      <a:r>
                        <a:rPr lang="en-US" sz="2400" dirty="0"/>
                        <a:t>-mixed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59.36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37.64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707265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 flipH="1">
            <a:off x="1260388" y="4984581"/>
            <a:ext cx="12133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AlexNet</a:t>
            </a:r>
            <a:r>
              <a:rPr lang="en-US" sz="2400" dirty="0"/>
              <a:t>-</a:t>
            </a:r>
            <a:r>
              <a:rPr lang="en-US" sz="2400" dirty="0" err="1"/>
              <a:t>HaS</a:t>
            </a:r>
            <a:r>
              <a:rPr lang="en-US" sz="2400" dirty="0"/>
              <a:t>-mixed: Patch sizes are chosen randomly between 16, 32, 44 and 56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Gives best GT-known </a:t>
            </a:r>
            <a:r>
              <a:rPr lang="en-US" sz="2400" dirty="0" err="1"/>
              <a:t>Loc</a:t>
            </a:r>
            <a:r>
              <a:rPr lang="en-US" sz="2400" dirty="0"/>
              <a:t> accuracy</a:t>
            </a:r>
          </a:p>
        </p:txBody>
      </p:sp>
    </p:spTree>
    <p:extLst>
      <p:ext uri="{BB962C8B-B14F-4D97-AF65-F5344CB8AC3E}">
        <p14:creationId xmlns:p14="http://schemas.microsoft.com/office/powerpoint/2010/main" val="3509180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431" y="28821"/>
            <a:ext cx="12294972" cy="877330"/>
          </a:xfrm>
        </p:spPr>
        <p:txBody>
          <a:bodyPr>
            <a:noAutofit/>
          </a:bodyPr>
          <a:lstStyle/>
          <a:p>
            <a:r>
              <a:rPr lang="en-US" sz="3200" dirty="0"/>
              <a:t>Our approach of Hide-and-Seek can also boost the performance after convolutional layers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600779"/>
              </p:ext>
            </p:extLst>
          </p:nvPr>
        </p:nvGraphicFramePr>
        <p:xfrm>
          <a:off x="741407" y="957605"/>
          <a:ext cx="10281003" cy="1889759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731739">
                  <a:extLst>
                    <a:ext uri="{9D8B030D-6E8A-4147-A177-3AD203B41FA5}">
                      <a16:colId xmlns="" xmlns:a16="http://schemas.microsoft.com/office/drawing/2014/main" val="2768307359"/>
                    </a:ext>
                  </a:extLst>
                </a:gridCol>
                <a:gridCol w="3122263">
                  <a:extLst>
                    <a:ext uri="{9D8B030D-6E8A-4147-A177-3AD203B41FA5}">
                      <a16:colId xmlns="" xmlns:a16="http://schemas.microsoft.com/office/drawing/2014/main" val="2331534193"/>
                    </a:ext>
                  </a:extLst>
                </a:gridCol>
                <a:gridCol w="3427001">
                  <a:extLst>
                    <a:ext uri="{9D8B030D-6E8A-4147-A177-3AD203B41FA5}">
                      <a16:colId xmlns="" xmlns:a16="http://schemas.microsoft.com/office/drawing/2014/main" val="1287312796"/>
                    </a:ext>
                  </a:extLst>
                </a:gridCol>
              </a:tblGrid>
              <a:tr h="45501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GT-known </a:t>
                      </a:r>
                      <a:r>
                        <a:rPr lang="en-US" sz="2800" dirty="0" err="1"/>
                        <a:t>Loc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Top-1 </a:t>
                      </a:r>
                      <a:r>
                        <a:rPr lang="en-US" sz="2800" dirty="0" err="1"/>
                        <a:t>Loc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19353375"/>
                  </a:ext>
                </a:extLst>
              </a:tr>
              <a:tr h="4550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AlexNet</a:t>
                      </a:r>
                      <a:r>
                        <a:rPr lang="en-US" sz="2400" dirty="0"/>
                        <a:t>-GAP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54.99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35.70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3438783"/>
                  </a:ext>
                </a:extLst>
              </a:tr>
              <a:tr h="4550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AlexNet-HaS-Conv1-5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57.49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37.02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63617428"/>
                  </a:ext>
                </a:extLst>
              </a:tr>
              <a:tr h="4550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AlexNet-HaS-Conv1-11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58.49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37.52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7072653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37431" y="3187717"/>
            <a:ext cx="12294972" cy="116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Increasing hiding probability decreases Top-1 </a:t>
            </a:r>
            <a:r>
              <a:rPr lang="en-US" sz="3200" dirty="0" err="1"/>
              <a:t>Loc</a:t>
            </a:r>
            <a:r>
              <a:rPr lang="en-US" sz="3200" dirty="0"/>
              <a:t> accuracy</a:t>
            </a:r>
          </a:p>
          <a:p>
            <a:r>
              <a:rPr lang="en-US" sz="3200" dirty="0"/>
              <a:t>Decreasing hiding probability decreases GT-known </a:t>
            </a:r>
            <a:r>
              <a:rPr lang="en-US" sz="3200" dirty="0" err="1"/>
              <a:t>Loc</a:t>
            </a:r>
            <a:r>
              <a:rPr lang="en-US" sz="3200" dirty="0"/>
              <a:t> accuracy</a:t>
            </a:r>
          </a:p>
          <a:p>
            <a:endParaRPr lang="en-US" sz="38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191011"/>
              </p:ext>
            </p:extLst>
          </p:nvPr>
        </p:nvGraphicFramePr>
        <p:xfrm>
          <a:off x="741407" y="3971329"/>
          <a:ext cx="10281003" cy="2804159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731739">
                  <a:extLst>
                    <a:ext uri="{9D8B030D-6E8A-4147-A177-3AD203B41FA5}">
                      <a16:colId xmlns="" xmlns:a16="http://schemas.microsoft.com/office/drawing/2014/main" val="2768307359"/>
                    </a:ext>
                  </a:extLst>
                </a:gridCol>
                <a:gridCol w="3122263">
                  <a:extLst>
                    <a:ext uri="{9D8B030D-6E8A-4147-A177-3AD203B41FA5}">
                      <a16:colId xmlns="" xmlns:a16="http://schemas.microsoft.com/office/drawing/2014/main" val="2331534193"/>
                    </a:ext>
                  </a:extLst>
                </a:gridCol>
                <a:gridCol w="3427001">
                  <a:extLst>
                    <a:ext uri="{9D8B030D-6E8A-4147-A177-3AD203B41FA5}">
                      <a16:colId xmlns="" xmlns:a16="http://schemas.microsoft.com/office/drawing/2014/main" val="1287312796"/>
                    </a:ext>
                  </a:extLst>
                </a:gridCol>
              </a:tblGrid>
              <a:tr h="45501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GT-known </a:t>
                      </a:r>
                      <a:r>
                        <a:rPr lang="en-US" sz="2800" dirty="0" err="1"/>
                        <a:t>Loc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Top-1 </a:t>
                      </a:r>
                      <a:r>
                        <a:rPr lang="en-US" sz="2800" dirty="0" err="1"/>
                        <a:t>Loc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19353375"/>
                  </a:ext>
                </a:extLst>
              </a:tr>
              <a:tr h="4550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AlexNet-HaS-25%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57.64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37.89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3438783"/>
                  </a:ext>
                </a:extLst>
              </a:tr>
              <a:tr h="4550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AlexNet-HaS-33%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58.27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38.19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63617428"/>
                  </a:ext>
                </a:extLst>
              </a:tr>
              <a:tr h="4550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AlexNet-HaS-50%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58.62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37.38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7072653"/>
                  </a:ext>
                </a:extLst>
              </a:tr>
              <a:tr h="4550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AlexNet-HaS-66%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58.76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35.90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67779654"/>
                  </a:ext>
                </a:extLst>
              </a:tr>
              <a:tr h="4550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AlexNet-HaS-75%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58.52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34.38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49678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3589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90600" y="1825625"/>
            <a:ext cx="9264445" cy="4259179"/>
            <a:chOff x="990600" y="1825625"/>
            <a:chExt cx="9264445" cy="4259179"/>
          </a:xfrm>
        </p:grpSpPr>
        <p:grpSp>
          <p:nvGrpSpPr>
            <p:cNvPr id="10" name="Group 9"/>
            <p:cNvGrpSpPr/>
            <p:nvPr/>
          </p:nvGrpSpPr>
          <p:grpSpPr>
            <a:xfrm>
              <a:off x="3677003" y="1825625"/>
              <a:ext cx="4488802" cy="3423033"/>
              <a:chOff x="9080" y="2826"/>
              <a:chExt cx="9449" cy="495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9080" y="2826"/>
                <a:ext cx="9449" cy="495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9320" y="3138"/>
                <a:ext cx="9067" cy="0"/>
              </a:xfrm>
              <a:prstGeom prst="line">
                <a:avLst/>
              </a:prstGeom>
              <a:ln w="254000" cmpd="sng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9450" y="7472"/>
                <a:ext cx="9067" cy="0"/>
              </a:xfrm>
              <a:prstGeom prst="line">
                <a:avLst/>
              </a:prstGeom>
              <a:ln w="254000" cmpd="sng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" name="Picture 13" descr="img_12.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7338" y="2214290"/>
              <a:ext cx="4371050" cy="2527320"/>
            </a:xfrm>
            <a:prstGeom prst="rect">
              <a:avLst/>
            </a:prstGeom>
          </p:spPr>
        </p:pic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990600" y="5515060"/>
              <a:ext cx="9264445" cy="56974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600" b="1" dirty="0" smtClean="0"/>
                <a:t>Goal: </a:t>
              </a:r>
              <a:r>
                <a:rPr lang="en-US" sz="3600" dirty="0" smtClean="0"/>
                <a:t>Anonymization for privacy while preserving action information</a:t>
              </a:r>
              <a:endParaRPr lang="en-US" sz="3600" dirty="0"/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838200" y="187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Direct supervision can be challenging</a:t>
            </a:r>
            <a:endParaRPr lang="en-US" dirty="0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3283600" y="2912103"/>
            <a:ext cx="5615853" cy="648896"/>
          </a:xfrm>
          <a:prstGeom prst="rect">
            <a:avLst/>
          </a:prstGeom>
          <a:solidFill>
            <a:srgbClr val="D9E0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170" tIns="46990" rIns="90170" bIns="469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sz="3600" dirty="0" smtClean="0">
                <a:solidFill>
                  <a:srgbClr val="E40D08"/>
                </a:solidFill>
              </a:rPr>
              <a:t>Ambiguity </a:t>
            </a:r>
            <a:r>
              <a:rPr lang="en-US" sz="3600" dirty="0">
                <a:solidFill>
                  <a:srgbClr val="E40D08"/>
                </a:solidFill>
              </a:rPr>
              <a:t>in </a:t>
            </a:r>
            <a:r>
              <a:rPr lang="en-US" sz="3600" dirty="0" smtClean="0">
                <a:solidFill>
                  <a:srgbClr val="E40D08"/>
                </a:solidFill>
              </a:rPr>
              <a:t>what </a:t>
            </a:r>
            <a:r>
              <a:rPr lang="en-US" sz="3600" dirty="0">
                <a:solidFill>
                  <a:srgbClr val="E40D08"/>
                </a:solidFill>
              </a:rPr>
              <a:t>to </a:t>
            </a:r>
            <a:r>
              <a:rPr lang="en-US" sz="3600" dirty="0" smtClean="0">
                <a:solidFill>
                  <a:srgbClr val="E40D08"/>
                </a:solidFill>
              </a:rPr>
              <a:t>label</a:t>
            </a:r>
            <a:endParaRPr lang="en-US" sz="3600" dirty="0">
              <a:solidFill>
                <a:srgbClr val="E40D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46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91034" y="210225"/>
            <a:ext cx="1289808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+mn-lt"/>
              </a:rPr>
              <a:t>Outline: </a:t>
            </a:r>
            <a:r>
              <a:rPr lang="en-US" sz="4000" dirty="0" smtClean="0">
                <a:solidFill>
                  <a:srgbClr val="0000FF"/>
                </a:solidFill>
                <a:latin typeface="+mn-lt"/>
              </a:rPr>
              <a:t>Visual understanding with indirect supervision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381" y="1825625"/>
            <a:ext cx="7253182" cy="435133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Learning to localize objects with image-level tag annotations                  </a:t>
            </a:r>
            <a:r>
              <a:rPr lang="en-US" dirty="0" smtClean="0"/>
              <a:t>[Singh &amp; Lee, ICCV 2017]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Learning to anonymize videos for privacy-preserving action detection </a:t>
            </a:r>
            <a:r>
              <a:rPr lang="en-US" dirty="0" smtClean="0"/>
              <a:t>[Ren, Lee, </a:t>
            </a:r>
            <a:r>
              <a:rPr lang="en-US" dirty="0" err="1" smtClean="0"/>
              <a:t>Ryoo</a:t>
            </a:r>
            <a:r>
              <a:rPr lang="en-US" dirty="0" smtClean="0"/>
              <a:t>, ECCV 2018]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</p:txBody>
      </p:sp>
      <p:grpSp>
        <p:nvGrpSpPr>
          <p:cNvPr id="9" name="Group 8"/>
          <p:cNvGrpSpPr/>
          <p:nvPr/>
        </p:nvGrpSpPr>
        <p:grpSpPr>
          <a:xfrm>
            <a:off x="7612970" y="1986206"/>
            <a:ext cx="4200551" cy="1161717"/>
            <a:chOff x="7453485" y="1869243"/>
            <a:chExt cx="4200551" cy="1161717"/>
          </a:xfrm>
        </p:grpSpPr>
        <p:grpSp>
          <p:nvGrpSpPr>
            <p:cNvPr id="7" name="Group 6"/>
            <p:cNvGrpSpPr/>
            <p:nvPr/>
          </p:nvGrpSpPr>
          <p:grpSpPr>
            <a:xfrm>
              <a:off x="8604447" y="1968082"/>
              <a:ext cx="2923338" cy="1005912"/>
              <a:chOff x="6957253" y="1875140"/>
              <a:chExt cx="2746222" cy="84960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0079" y="1875140"/>
                <a:ext cx="1373396" cy="84960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57253" y="1875140"/>
                <a:ext cx="1373396" cy="84960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7455842" y="1869243"/>
              <a:ext cx="4198194" cy="1161717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 flipH="1">
              <a:off x="7453485" y="2286174"/>
              <a:ext cx="10535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plane</a:t>
              </a:r>
              <a:endParaRPr lang="en-US" sz="20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18682" y="1617856"/>
            <a:ext cx="11628007" cy="1970672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006321" y="4038129"/>
            <a:ext cx="3671432" cy="1444878"/>
            <a:chOff x="3537089" y="3882034"/>
            <a:chExt cx="5883354" cy="2340000"/>
          </a:xfrm>
        </p:grpSpPr>
        <p:pic>
          <p:nvPicPr>
            <p:cNvPr id="27" name="Picture 26" descr="img_59.99"/>
            <p:cNvPicPr>
              <a:picLocks noChangeAspect="1"/>
            </p:cNvPicPr>
            <p:nvPr/>
          </p:nvPicPr>
          <p:blipFill>
            <a:blip r:embed="rId4"/>
            <a:srcRect l="14243" r="13055"/>
            <a:stretch>
              <a:fillRect/>
            </a:stretch>
          </p:blipFill>
          <p:spPr>
            <a:xfrm>
              <a:off x="3537089" y="3882034"/>
              <a:ext cx="2903364" cy="2331075"/>
            </a:xfrm>
            <a:prstGeom prst="rect">
              <a:avLst/>
            </a:prstGeom>
          </p:spPr>
        </p:pic>
        <p:pic>
          <p:nvPicPr>
            <p:cNvPr id="28" name="Picture 27" descr="img_59.99_0_ApplyingMakeUpOnLips_2"/>
            <p:cNvPicPr/>
            <p:nvPr/>
          </p:nvPicPr>
          <p:blipFill>
            <a:blip r:embed="rId5"/>
            <a:srcRect l="14646" r="13849"/>
            <a:stretch>
              <a:fillRect/>
            </a:stretch>
          </p:blipFill>
          <p:spPr>
            <a:xfrm>
              <a:off x="6518843" y="3882034"/>
              <a:ext cx="2901600" cy="23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5731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496" y="1901128"/>
            <a:ext cx="2130552" cy="2133600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8866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Learning to localize </a:t>
            </a:r>
            <a:r>
              <a:rPr lang="en-US" dirty="0" smtClean="0"/>
              <a:t>with image-label supervision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flipH="1">
            <a:off x="1472780" y="4670136"/>
            <a:ext cx="94364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Model focuses only on </a:t>
            </a:r>
            <a:r>
              <a:rPr lang="en-US" sz="3600" dirty="0"/>
              <a:t>the most discriminative </a:t>
            </a:r>
            <a:r>
              <a:rPr lang="en-US" sz="3600" dirty="0" smtClean="0"/>
              <a:t>part </a:t>
            </a:r>
            <a:r>
              <a:rPr lang="en-US" sz="3600" dirty="0"/>
              <a:t>(i.e. dog’s face) for image </a:t>
            </a:r>
            <a:r>
              <a:rPr lang="en-US" sz="3600" dirty="0" smtClean="0"/>
              <a:t>classification</a:t>
            </a:r>
          </a:p>
          <a:p>
            <a:r>
              <a:rPr lang="nl-NL" sz="2000" dirty="0">
                <a:solidFill>
                  <a:schemeClr val="bg1">
                    <a:lumMod val="50000"/>
                  </a:schemeClr>
                </a:solidFill>
              </a:rPr>
              <a:t>[Weber et al. 2000,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Pandey &amp;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Lazebnik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2011,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Deselaers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et al. 2012, </a:t>
            </a:r>
            <a:r>
              <a:rPr lang="nl-NL" sz="2000" dirty="0">
                <a:solidFill>
                  <a:schemeClr val="bg1">
                    <a:lumMod val="50000"/>
                  </a:schemeClr>
                </a:solidFill>
              </a:rPr>
              <a:t>Song et al. 2014, …]</a:t>
            </a:r>
          </a:p>
          <a:p>
            <a:r>
              <a:rPr lang="en-US" sz="3600" dirty="0" smtClean="0"/>
              <a:t> </a:t>
            </a:r>
            <a:endParaRPr lang="en-US" sz="3600" dirty="0"/>
          </a:p>
        </p:txBody>
      </p:sp>
      <p:grpSp>
        <p:nvGrpSpPr>
          <p:cNvPr id="9" name="Group 8"/>
          <p:cNvGrpSpPr/>
          <p:nvPr/>
        </p:nvGrpSpPr>
        <p:grpSpPr>
          <a:xfrm>
            <a:off x="6893876" y="1901128"/>
            <a:ext cx="3026430" cy="2142981"/>
            <a:chOff x="6893876" y="1901128"/>
            <a:chExt cx="3026430" cy="214298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6706" y="1901128"/>
              <a:ext cx="2133600" cy="214298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7" name="Arrow: Down 21"/>
            <p:cNvSpPr/>
            <p:nvPr/>
          </p:nvSpPr>
          <p:spPr>
            <a:xfrm rot="16200000">
              <a:off x="7124782" y="2570765"/>
              <a:ext cx="332510" cy="79432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21377" y="2030205"/>
            <a:ext cx="4573513" cy="2580443"/>
            <a:chOff x="3821377" y="2030205"/>
            <a:chExt cx="4573513" cy="2580443"/>
          </a:xfrm>
        </p:grpSpPr>
        <p:sp>
          <p:nvSpPr>
            <p:cNvPr id="5" name="Arrow: Down 10"/>
            <p:cNvSpPr/>
            <p:nvPr/>
          </p:nvSpPr>
          <p:spPr>
            <a:xfrm rot="16200000">
              <a:off x="4766462" y="2570766"/>
              <a:ext cx="332510" cy="79432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373206" y="2030205"/>
              <a:ext cx="1422162" cy="1875442"/>
              <a:chOff x="20190611" y="10127345"/>
              <a:chExt cx="2572842" cy="3159191"/>
            </a:xfrm>
          </p:grpSpPr>
          <p:sp>
            <p:nvSpPr>
              <p:cNvPr id="15" name="Cube 14"/>
              <p:cNvSpPr/>
              <p:nvPr/>
            </p:nvSpPr>
            <p:spPr>
              <a:xfrm>
                <a:off x="20190611" y="10127345"/>
                <a:ext cx="1311989" cy="3159191"/>
              </a:xfrm>
              <a:prstGeom prst="cube">
                <a:avLst>
                  <a:gd name="adj" fmla="val 80241"/>
                </a:avLst>
              </a:prstGeom>
              <a:solidFill>
                <a:schemeClr val="bg1">
                  <a:alpha val="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3"/>
              </a:p>
            </p:txBody>
          </p:sp>
          <p:sp>
            <p:nvSpPr>
              <p:cNvPr id="16" name="Cube 15"/>
              <p:cNvSpPr/>
              <p:nvPr/>
            </p:nvSpPr>
            <p:spPr>
              <a:xfrm>
                <a:off x="20935551" y="10623552"/>
                <a:ext cx="1236259" cy="2060168"/>
              </a:xfrm>
              <a:prstGeom prst="cube">
                <a:avLst>
                  <a:gd name="adj" fmla="val 59069"/>
                </a:avLst>
              </a:prstGeom>
              <a:solidFill>
                <a:schemeClr val="bg1">
                  <a:alpha val="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3"/>
              </a:p>
            </p:txBody>
          </p:sp>
          <p:sp>
            <p:nvSpPr>
              <p:cNvPr id="17" name="Cube 16"/>
              <p:cNvSpPr/>
              <p:nvPr/>
            </p:nvSpPr>
            <p:spPr>
              <a:xfrm>
                <a:off x="21861763" y="10871231"/>
                <a:ext cx="901690" cy="1396856"/>
              </a:xfrm>
              <a:prstGeom prst="cube">
                <a:avLst>
                  <a:gd name="adj" fmla="val 50243"/>
                </a:avLst>
              </a:prstGeom>
              <a:solidFill>
                <a:schemeClr val="bg1">
                  <a:alpha val="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3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3821377" y="3902762"/>
              <a:ext cx="45735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Image classification network</a:t>
              </a:r>
            </a:p>
            <a:p>
              <a:pPr algn="ctr"/>
              <a:r>
                <a:rPr lang="en-US" sz="2000" dirty="0" smtClean="0"/>
                <a:t>Global Average Pooling [Zhou </a:t>
              </a:r>
              <a:r>
                <a:rPr lang="en-US" sz="2000" dirty="0"/>
                <a:t>et al. 2016]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78643" y="2605633"/>
            <a:ext cx="1722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Training image</a:t>
            </a:r>
          </a:p>
          <a:p>
            <a:pPr algn="ctr"/>
            <a:r>
              <a:rPr lang="en-US" sz="2000" dirty="0"/>
              <a:t>‘dog’</a:t>
            </a:r>
          </a:p>
        </p:txBody>
      </p:sp>
    </p:spTree>
    <p:extLst>
      <p:ext uri="{BB962C8B-B14F-4D97-AF65-F5344CB8AC3E}">
        <p14:creationId xmlns:p14="http://schemas.microsoft.com/office/powerpoint/2010/main" val="156276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496" y="1901128"/>
            <a:ext cx="2130552" cy="2133600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840620" y="886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Our idea</a:t>
            </a:r>
            <a:r>
              <a:rPr lang="en-US" dirty="0"/>
              <a:t>: Hide and Seek (</a:t>
            </a:r>
            <a:r>
              <a:rPr lang="en-US" dirty="0" err="1"/>
              <a:t>HaS</a:t>
            </a:r>
            <a:r>
              <a:rPr lang="en-US" dirty="0"/>
              <a:t>)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11756" y="6121667"/>
            <a:ext cx="12050830" cy="86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dirty="0" smtClean="0">
                <a:solidFill>
                  <a:schemeClr val="bg1">
                    <a:lumMod val="50000"/>
                  </a:schemeClr>
                </a:solidFill>
              </a:rPr>
              <a:t>[K. Singh and Y. J. Lee, “Hide-and-Seek: Forcing a Network to be meticulous for weakly-supervised object and action localization”, ICCV 2017]</a:t>
            </a:r>
            <a:endParaRPr lang="nl-NL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8643" y="2605633"/>
            <a:ext cx="1722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Training image</a:t>
            </a:r>
          </a:p>
          <a:p>
            <a:pPr algn="ctr"/>
            <a:r>
              <a:rPr lang="en-US" sz="2000" dirty="0"/>
              <a:t>‘dog’</a:t>
            </a:r>
          </a:p>
        </p:txBody>
      </p:sp>
    </p:spTree>
    <p:extLst>
      <p:ext uri="{BB962C8B-B14F-4D97-AF65-F5344CB8AC3E}">
        <p14:creationId xmlns:p14="http://schemas.microsoft.com/office/powerpoint/2010/main" val="308490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5977</TotalTime>
  <Words>1965</Words>
  <Application>Microsoft Macintosh PowerPoint</Application>
  <PresentationFormat>Custom</PresentationFormat>
  <Paragraphs>380</Paragraphs>
  <Slides>53</Slides>
  <Notes>23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Learning to Localize and Anonymize Objects with Indirect Supervision</vt:lpstr>
      <vt:lpstr>Success in modern visual recognition research</vt:lpstr>
      <vt:lpstr>Ingredients for success today</vt:lpstr>
      <vt:lpstr>Ingredients for success today</vt:lpstr>
      <vt:lpstr>PowerPoint Presentation</vt:lpstr>
      <vt:lpstr>PowerPoint Presentation</vt:lpstr>
      <vt:lpstr>Outline: Visual understanding with indirect supervision</vt:lpstr>
      <vt:lpstr>Learning to localize with image-label supervision</vt:lpstr>
      <vt:lpstr>Our idea: Hide and Seek (HaS)</vt:lpstr>
      <vt:lpstr>PowerPoint Presentation</vt:lpstr>
      <vt:lpstr>Related contemporary work on masking pixels</vt:lpstr>
      <vt:lpstr>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Generating a Class Activation Map (CAM) </vt:lpstr>
      <vt:lpstr>Setting the hidden pixel values</vt:lpstr>
      <vt:lpstr>Setting the hidden pixel values</vt:lpstr>
      <vt:lpstr>Setting the hidden pixel values</vt:lpstr>
      <vt:lpstr>Results</vt:lpstr>
      <vt:lpstr>Dataset</vt:lpstr>
      <vt:lpstr>PowerPoint Presentation</vt:lpstr>
      <vt:lpstr>PowerPoint Presentation</vt:lpstr>
      <vt:lpstr>Our approach localizes the object more fully</vt:lpstr>
      <vt:lpstr>Our approach improves image classification when objects are partially-visible</vt:lpstr>
      <vt:lpstr>Hide-and-Seek for semantic segmentation</vt:lpstr>
      <vt:lpstr>Failure cases</vt:lpstr>
      <vt:lpstr>PowerPoint Presentation</vt:lpstr>
      <vt:lpstr>Anonymize videos while preserving activity information</vt:lpstr>
      <vt:lpstr>Motivation</vt:lpstr>
      <vt:lpstr>Our key idea: Adversarial learning of the privacy-preserving action detector</vt:lpstr>
      <vt:lpstr>Approach</vt:lpstr>
      <vt:lpstr>PowerPoint Presentation</vt:lpstr>
      <vt:lpstr>Adversarial training</vt:lpstr>
      <vt:lpstr>Requires both face identity and action labels</vt:lpstr>
      <vt:lpstr>Requires both face identity and action labels</vt:lpstr>
      <vt:lpstr>Results</vt:lpstr>
      <vt:lpstr>PowerPoint Presentation</vt:lpstr>
      <vt:lpstr>Face verification vs. action detection accuracy</vt:lpstr>
      <vt:lpstr>Guess that celebrity</vt:lpstr>
      <vt:lpstr>Guess that celebrity</vt:lpstr>
      <vt:lpstr>Guess that celebrity</vt:lpstr>
      <vt:lpstr>Guess that celebrity</vt:lpstr>
      <vt:lpstr>Further analysis</vt:lpstr>
      <vt:lpstr>Conclusions</vt:lpstr>
      <vt:lpstr>Thank you!</vt:lpstr>
      <vt:lpstr>PowerPoint Presentation</vt:lpstr>
      <vt:lpstr>All the patch sizes perform better than the baseline</vt:lpstr>
      <vt:lpstr>Our approach of Hide-and-Seek can also boost the performance after convolutional layers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Krishna Kumar Singh</dc:creator>
  <cp:lastModifiedBy>Yong Jae Lee</cp:lastModifiedBy>
  <cp:revision>1103</cp:revision>
  <dcterms:created xsi:type="dcterms:W3CDTF">2017-03-25T21:10:47Z</dcterms:created>
  <dcterms:modified xsi:type="dcterms:W3CDTF">2018-07-30T01:11:28Z</dcterms:modified>
</cp:coreProperties>
</file>