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8" r:id="rId3"/>
    <p:sldId id="259" r:id="rId4"/>
    <p:sldId id="262" r:id="rId5"/>
    <p:sldId id="300" r:id="rId6"/>
    <p:sldId id="301" r:id="rId7"/>
    <p:sldId id="302" r:id="rId8"/>
    <p:sldId id="264" r:id="rId9"/>
    <p:sldId id="265" r:id="rId10"/>
    <p:sldId id="266" r:id="rId11"/>
    <p:sldId id="267" r:id="rId12"/>
    <p:sldId id="268" r:id="rId13"/>
    <p:sldId id="269" r:id="rId14"/>
    <p:sldId id="308" r:id="rId15"/>
    <p:sldId id="304" r:id="rId16"/>
    <p:sldId id="303" r:id="rId17"/>
    <p:sldId id="305" r:id="rId18"/>
    <p:sldId id="306" r:id="rId19"/>
    <p:sldId id="307" r:id="rId20"/>
    <p:sldId id="313" r:id="rId21"/>
    <p:sldId id="309" r:id="rId22"/>
    <p:sldId id="310" r:id="rId23"/>
    <p:sldId id="311" r:id="rId24"/>
    <p:sldId id="312" r:id="rId25"/>
    <p:sldId id="320" r:id="rId26"/>
    <p:sldId id="321" r:id="rId27"/>
    <p:sldId id="316" r:id="rId28"/>
    <p:sldId id="317" r:id="rId29"/>
    <p:sldId id="322" r:id="rId30"/>
    <p:sldId id="314" r:id="rId31"/>
    <p:sldId id="318" r:id="rId32"/>
    <p:sldId id="319" r:id="rId33"/>
    <p:sldId id="315"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09"/>
    <a:srgbClr val="ED9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88" autoAdjust="0"/>
    <p:restoredTop sz="94010" autoAdjust="0"/>
  </p:normalViewPr>
  <p:slideViewPr>
    <p:cSldViewPr snapToGrid="0">
      <p:cViewPr>
        <p:scale>
          <a:sx n="75" d="100"/>
          <a:sy n="75" d="100"/>
        </p:scale>
        <p:origin x="36" y="-76"/>
      </p:cViewPr>
      <p:guideLst/>
    </p:cSldViewPr>
  </p:slideViewPr>
  <p:outlineViewPr>
    <p:cViewPr>
      <p:scale>
        <a:sx n="33" d="100"/>
        <a:sy n="33" d="100"/>
      </p:scale>
      <p:origin x="0" y="-21476"/>
    </p:cViewPr>
  </p:outlineViewPr>
  <p:notesTextViewPr>
    <p:cViewPr>
      <p:scale>
        <a:sx n="100" d="100"/>
        <a:sy n="100" d="100"/>
      </p:scale>
      <p:origin x="0" y="0"/>
    </p:cViewPr>
  </p:notesTextViewPr>
  <p:notesViewPr>
    <p:cSldViewPr snapToGrid="0">
      <p:cViewPr>
        <p:scale>
          <a:sx n="66" d="100"/>
          <a:sy n="66" d="100"/>
        </p:scale>
        <p:origin x="2364"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7DDB7-CCC6-4F71-B920-AB42378FE8E3}"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F4AE0-2562-4CA3-B732-D1A75BD0347D}" type="slidenum">
              <a:rPr lang="en-US" smtClean="0"/>
              <a:t>‹#›</a:t>
            </a:fld>
            <a:endParaRPr lang="en-US"/>
          </a:p>
        </p:txBody>
      </p:sp>
    </p:spTree>
    <p:extLst>
      <p:ext uri="{BB962C8B-B14F-4D97-AF65-F5344CB8AC3E}">
        <p14:creationId xmlns:p14="http://schemas.microsoft.com/office/powerpoint/2010/main" val="407355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4AE0-2562-4CA3-B732-D1A75BD0347D}" type="slidenum">
              <a:rPr lang="en-US" smtClean="0"/>
              <a:t>1</a:t>
            </a:fld>
            <a:endParaRPr lang="en-US"/>
          </a:p>
        </p:txBody>
      </p:sp>
    </p:spTree>
    <p:extLst>
      <p:ext uri="{BB962C8B-B14F-4D97-AF65-F5344CB8AC3E}">
        <p14:creationId xmlns:p14="http://schemas.microsoft.com/office/powerpoint/2010/main" val="282181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see an example.  I</a:t>
            </a:r>
            <a:r>
              <a:rPr lang="en-US" baseline="0" dirty="0"/>
              <a:t> said we have a finite set of tile types; there’s 7 of them. </a:t>
            </a:r>
          </a:p>
          <a:p>
            <a:pPr marL="171450" indent="-171450">
              <a:buFont typeface="Wingdings" panose="05000000000000000000" pitchFamily="2" charset="2"/>
              <a:buChar char="à"/>
            </a:pPr>
            <a:r>
              <a:rPr lang="en-US" baseline="0" dirty="0"/>
              <a:t>We start with a single copy of the seed.  Tiles bind asynchronously and </a:t>
            </a:r>
            <a:r>
              <a:rPr lang="en-US" baseline="0" dirty="0" err="1"/>
              <a:t>nondeterministically</a:t>
            </a:r>
            <a:r>
              <a:rPr lang="en-US" baseline="0" dirty="0"/>
              <a:t> whenever there is a way to attach with strength 2, </a:t>
            </a:r>
          </a:p>
          <a:p>
            <a:pPr marL="171450" indent="-171450">
              <a:buFont typeface="Wingdings" panose="05000000000000000000" pitchFamily="2" charset="2"/>
              <a:buChar char="à"/>
            </a:pPr>
            <a:r>
              <a:rPr lang="en-US" baseline="0" dirty="0"/>
              <a:t>so the first few attachments might involve these strong bonds.  </a:t>
            </a:r>
          </a:p>
          <a:p>
            <a:pPr marL="171450" indent="-171450">
              <a:buFont typeface="Wingdings" panose="05000000000000000000" pitchFamily="2" charset="2"/>
              <a:buChar char="à"/>
            </a:pPr>
            <a:r>
              <a:rPr lang="en-US" baseline="0" dirty="0"/>
              <a:t>More interesting is when a tile binds using two weak bonds; this is known as </a:t>
            </a:r>
            <a:r>
              <a:rPr lang="en-US" i="1" baseline="0" dirty="0"/>
              <a:t>cooperative binding</a:t>
            </a:r>
            <a:r>
              <a:rPr lang="en-US" baseline="0" dirty="0"/>
              <a:t>.  Because both the bottom and right glues have to match for the orange tile to attach, we think of the tile as computing a </a:t>
            </a:r>
            <a:endParaRPr lang="en-US" dirty="0">
              <a:sym typeface="Wingdings" pitchFamily="2" charset="2"/>
            </a:endParaRPr>
          </a:p>
          <a:p>
            <a:pPr marL="171450" indent="-171450">
              <a:buFont typeface="Wingdings" panose="05000000000000000000" pitchFamily="2" charset="2"/>
              <a:buChar char="à"/>
            </a:pPr>
            <a:r>
              <a:rPr lang="en-US" baseline="0" dirty="0"/>
              <a:t>function of two inputs, which are the bits representing each glue. </a:t>
            </a:r>
            <a:endParaRPr lang="en-US" dirty="0">
              <a:sym typeface="Wingdings" pitchFamily="2" charset="2"/>
            </a:endParaRPr>
          </a:p>
          <a:p>
            <a:pPr marL="171450" indent="-171450">
              <a:buFont typeface="Wingdings" panose="05000000000000000000" pitchFamily="2" charset="2"/>
              <a:buChar char="à"/>
            </a:pPr>
            <a:r>
              <a:rPr lang="en-US" baseline="0" dirty="0"/>
              <a:t>If you examine</a:t>
            </a:r>
            <a:r>
              <a:rPr lang="en-US" dirty="0">
                <a:sym typeface="Wingdings" pitchFamily="2" charset="2"/>
              </a:rPr>
              <a:t> </a:t>
            </a:r>
            <a:r>
              <a:rPr lang="en-US" baseline="0" dirty="0"/>
              <a:t>these four tile types, you’ll see that the bottom and right glues enumerate every pair of bits, and that the logical XOR of these bits </a:t>
            </a:r>
            <a:endParaRPr lang="en-US" dirty="0">
              <a:sym typeface="Wingdings" pitchFamily="2" charset="2"/>
            </a:endParaRPr>
          </a:p>
          <a:p>
            <a:pPr marL="171450" indent="-171450">
              <a:buFont typeface="Wingdings" panose="05000000000000000000" pitchFamily="2" charset="2"/>
              <a:buChar char="à"/>
            </a:pPr>
            <a:r>
              <a:rPr lang="en-US" baseline="0" dirty="0"/>
              <a:t>is then “advertised” on</a:t>
            </a:r>
            <a:r>
              <a:rPr lang="en-US" dirty="0">
                <a:sym typeface="Wingdings" pitchFamily="2" charset="2"/>
              </a:rPr>
              <a:t> </a:t>
            </a:r>
            <a:r>
              <a:rPr lang="en-US" baseline="0" dirty="0"/>
              <a:t>the top and left glues. </a:t>
            </a:r>
          </a:p>
          <a:p>
            <a:pPr marL="171450" indent="-171450">
              <a:buFont typeface="Wingdings" panose="05000000000000000000" pitchFamily="2" charset="2"/>
              <a:buChar char="à"/>
            </a:pPr>
            <a:r>
              <a:rPr lang="en-US" dirty="0"/>
              <a:t>If we allow growth to continue, a</a:t>
            </a:r>
            <a:r>
              <a:rPr lang="en-US" baseline="0" dirty="0"/>
              <a:t> pattern emerges,</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10</a:t>
            </a:fld>
            <a:endParaRPr lang="en-US"/>
          </a:p>
        </p:txBody>
      </p:sp>
    </p:spTree>
    <p:extLst>
      <p:ext uri="{BB962C8B-B14F-4D97-AF65-F5344CB8AC3E}">
        <p14:creationId xmlns:p14="http://schemas.microsoft.com/office/powerpoint/2010/main" val="254524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ym typeface="Wingdings" pitchFamily="2" charset="2"/>
              </a:rPr>
              <a:t> </a:t>
            </a:r>
            <a:r>
              <a:rPr lang="en-US" baseline="0" dirty="0"/>
              <a:t>this pattern that we call the discrete </a:t>
            </a:r>
            <a:r>
              <a:rPr lang="en-US" baseline="0" dirty="0" err="1"/>
              <a:t>Sierpinski</a:t>
            </a:r>
            <a:r>
              <a:rPr lang="en-US" baseline="0" dirty="0"/>
              <a:t> triangle, painted onto the entire second quadrant.  Not terribly complex, but not what you would expect to see from random crystal formation, although that’s precisely what this is.  </a:t>
            </a:r>
            <a:r>
              <a:rPr lang="en-US" dirty="0"/>
              <a:t>I</a:t>
            </a:r>
            <a:r>
              <a:rPr lang="en-US" baseline="0" dirty="0"/>
              <a:t> said that the tile types compute a function; we could change that function.  XOR is sum modulo 2, in other words, add the bits and throw away the most significant bit of the result. </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11</a:t>
            </a:fld>
            <a:endParaRPr lang="en-US"/>
          </a:p>
        </p:txBody>
      </p:sp>
    </p:spTree>
    <p:extLst>
      <p:ext uri="{BB962C8B-B14F-4D97-AF65-F5344CB8AC3E}">
        <p14:creationId xmlns:p14="http://schemas.microsoft.com/office/powerpoint/2010/main" val="412962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Well, instead of throwing it away, we could put it on the left side. </a:t>
            </a:r>
            <a:r>
              <a:rPr lang="en-US" dirty="0"/>
              <a:t>Now the tiles compute a different logical function called a “half-adder”.  And if we let these grow, they form a different pattern,</a:t>
            </a:r>
            <a:r>
              <a:rPr lang="en-US" baseline="0" dirty="0"/>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familiar to computer scientists; a binary counter. The </a:t>
            </a:r>
            <a:r>
              <a:rPr lang="en-US" i="1" baseline="0" dirty="0" err="1"/>
              <a:t>n</a:t>
            </a:r>
            <a:r>
              <a:rPr lang="en-US" baseline="0" dirty="0" err="1"/>
              <a:t>’th</a:t>
            </a:r>
            <a:r>
              <a:rPr lang="en-US" baseline="0" dirty="0"/>
              <a:t> row of this assembly represents </a:t>
            </a:r>
            <a:r>
              <a:rPr lang="en-US" i="1" baseline="0" dirty="0"/>
              <a:t>n</a:t>
            </a:r>
            <a:r>
              <a:rPr lang="en-US" baseline="0" dirty="0"/>
              <a:t> in binary, with a lot of leading 0s.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12</a:t>
            </a:fld>
            <a:endParaRPr lang="en-US"/>
          </a:p>
        </p:txBody>
      </p:sp>
    </p:spTree>
    <p:extLst>
      <p:ext uri="{BB962C8B-B14F-4D97-AF65-F5344CB8AC3E}">
        <p14:creationId xmlns:p14="http://schemas.microsoft.com/office/powerpoint/2010/main" val="388938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here’s some lab results</a:t>
            </a:r>
            <a:r>
              <a:rPr lang="en-US" baseline="0" dirty="0"/>
              <a:t>. These tiles aren’t square shaped, they’re elongated so the rows of the counter aren’t rectilinear, but I sheared the image to make it look like a rectangle. </a:t>
            </a:r>
          </a:p>
          <a:p>
            <a:pPr marL="171450" indent="-171450">
              <a:buFont typeface="Wingdings" panose="05000000000000000000" pitchFamily="2" charset="2"/>
              <a:buChar char="à"/>
            </a:pPr>
            <a:r>
              <a:rPr lang="en-US" dirty="0">
                <a:sym typeface="Wingdings" pitchFamily="2" charset="2"/>
              </a:rPr>
              <a:t>On the right is some</a:t>
            </a:r>
            <a:r>
              <a:rPr lang="en-US" baseline="0" dirty="0">
                <a:sym typeface="Wingdings" pitchFamily="2" charset="2"/>
              </a:rPr>
              <a:t> unpublished experimental research showing many more varied computations being done by tiles. And if you’re just starting to get comfortable with Tile Assembly, well now we’re going to stop talking about it. </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13</a:t>
            </a:fld>
            <a:endParaRPr lang="en-US"/>
          </a:p>
        </p:txBody>
      </p:sp>
    </p:spTree>
    <p:extLst>
      <p:ext uri="{BB962C8B-B14F-4D97-AF65-F5344CB8AC3E}">
        <p14:creationId xmlns:p14="http://schemas.microsoft.com/office/powerpoint/2010/main" val="284767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model is </a:t>
            </a:r>
            <a:r>
              <a:rPr lang="en-US" i="1" dirty="0"/>
              <a:t>Turing-universal</a:t>
            </a:r>
            <a:r>
              <a:rPr lang="en-US" dirty="0"/>
              <a:t>, which means that it can simulate any algorithm, in a straightforward manner.  We</a:t>
            </a:r>
            <a:r>
              <a:rPr lang="en-US" baseline="0" dirty="0"/>
              <a:t> can define “algorithm” to mean “single-tape Turing machine”, which is defined by </a:t>
            </a:r>
            <a:r>
              <a:rPr lang="en-US" dirty="0">
                <a:sym typeface="Wingdings" pitchFamily="2" charset="2"/>
              </a:rPr>
              <a:t> </a:t>
            </a:r>
            <a:r>
              <a:rPr lang="en-US" baseline="0" dirty="0"/>
              <a:t>rules like this, which stipulate that if the machine is in a </a:t>
            </a:r>
            <a:r>
              <a:rPr lang="en-US" dirty="0">
                <a:sym typeface="Wingdings" pitchFamily="2" charset="2"/>
              </a:rPr>
              <a:t> </a:t>
            </a:r>
            <a:r>
              <a:rPr lang="en-US" baseline="0" dirty="0"/>
              <a:t>state s and reading the </a:t>
            </a:r>
            <a:r>
              <a:rPr lang="en-US" dirty="0">
                <a:sym typeface="Wingdings" pitchFamily="2" charset="2"/>
              </a:rPr>
              <a:t> </a:t>
            </a:r>
            <a:r>
              <a:rPr lang="en-US" baseline="0" dirty="0"/>
              <a:t>bit 0, then it changes to </a:t>
            </a:r>
            <a:r>
              <a:rPr lang="en-US" dirty="0">
                <a:sym typeface="Wingdings" pitchFamily="2" charset="2"/>
              </a:rPr>
              <a:t> </a:t>
            </a:r>
            <a:r>
              <a:rPr lang="en-US" baseline="0" dirty="0"/>
              <a:t>state q, writes a </a:t>
            </a:r>
            <a:r>
              <a:rPr lang="en-US" dirty="0">
                <a:sym typeface="Wingdings" pitchFamily="2" charset="2"/>
              </a:rPr>
              <a:t> </a:t>
            </a:r>
            <a:r>
              <a:rPr lang="en-US" baseline="0" dirty="0"/>
              <a:t>bit 0 (in other words, leaves the bit alone), and </a:t>
            </a:r>
            <a:r>
              <a:rPr lang="en-US" dirty="0">
                <a:sym typeface="Wingdings" pitchFamily="2" charset="2"/>
              </a:rPr>
              <a:t> </a:t>
            </a:r>
            <a:r>
              <a:rPr lang="en-US" baseline="0" dirty="0"/>
              <a:t>moves to the right. </a:t>
            </a:r>
            <a:r>
              <a:rPr lang="en-US" dirty="0">
                <a:sym typeface="Wingdings" pitchFamily="2" charset="2"/>
              </a:rPr>
              <a:t> </a:t>
            </a:r>
            <a:r>
              <a:rPr lang="en-US" baseline="0" dirty="0"/>
              <a:t>A finite list of such rules define a Turing machine.  We can represent this machine in its initial state s by a </a:t>
            </a:r>
            <a:r>
              <a:rPr lang="en-US" dirty="0">
                <a:sym typeface="Wingdings" pitchFamily="2" charset="2"/>
              </a:rPr>
              <a:t> </a:t>
            </a:r>
            <a:r>
              <a:rPr lang="en-US" baseline="0" dirty="0"/>
              <a:t>tile that encodes the state s, and </a:t>
            </a:r>
            <a:r>
              <a:rPr lang="en-US" dirty="0">
                <a:sym typeface="Wingdings" pitchFamily="2" charset="2"/>
              </a:rPr>
              <a:t> </a:t>
            </a:r>
            <a:r>
              <a:rPr lang="en-US" baseline="0" dirty="0"/>
              <a:t>some tiles that immediately bind to the right to represent the initial input bit string, with a blank symbol just to the right.  The orange tile represents where the tape head is. </a:t>
            </a:r>
            <a:r>
              <a:rPr lang="en-US" dirty="0">
                <a:sym typeface="Wingdings" pitchFamily="2" charset="2"/>
              </a:rPr>
              <a:t> </a:t>
            </a:r>
            <a:r>
              <a:rPr lang="en-US" baseline="0" dirty="0"/>
              <a:t>This means the first rule applies, and on the </a:t>
            </a:r>
            <a:r>
              <a:rPr lang="en-US" dirty="0">
                <a:sym typeface="Wingdings" pitchFamily="2" charset="2"/>
              </a:rPr>
              <a:t> </a:t>
            </a:r>
            <a:r>
              <a:rPr lang="en-US" baseline="0" dirty="0"/>
              <a:t>next tile to attach, we represent the written bit on the </a:t>
            </a:r>
            <a:r>
              <a:rPr lang="en-US" dirty="0">
                <a:sym typeface="Wingdings" pitchFamily="2" charset="2"/>
              </a:rPr>
              <a:t> </a:t>
            </a:r>
            <a:r>
              <a:rPr lang="en-US" baseline="0" dirty="0"/>
              <a:t>top glue and the next state and tape move </a:t>
            </a:r>
            <a:r>
              <a:rPr lang="en-US" dirty="0">
                <a:sym typeface="Wingdings" pitchFamily="2" charset="2"/>
              </a:rPr>
              <a:t> </a:t>
            </a:r>
            <a:r>
              <a:rPr lang="en-US" baseline="0" dirty="0"/>
              <a:t>on the right glue.  The </a:t>
            </a:r>
            <a:r>
              <a:rPr lang="en-US" dirty="0">
                <a:sym typeface="Wingdings" pitchFamily="2" charset="2"/>
              </a:rPr>
              <a:t> </a:t>
            </a:r>
            <a:r>
              <a:rPr lang="en-US" baseline="0" dirty="0"/>
              <a:t>next attachment crucially uses cooperative binding to combine the </a:t>
            </a:r>
            <a:r>
              <a:rPr lang="en-US" dirty="0">
                <a:sym typeface="Wingdings" pitchFamily="2" charset="2"/>
              </a:rPr>
              <a:t> </a:t>
            </a:r>
            <a:r>
              <a:rPr lang="en-US" baseline="0" dirty="0"/>
              <a:t>new state with the symbol on the new tape cell. </a:t>
            </a:r>
            <a:r>
              <a:rPr lang="en-US" dirty="0">
                <a:sym typeface="Wingdings" pitchFamily="2" charset="2"/>
              </a:rPr>
              <a:t> </a:t>
            </a:r>
            <a:r>
              <a:rPr lang="en-US" baseline="0" dirty="0"/>
              <a:t>Some tiles bind to copy the rest of the bits to the next row.  We also design the tiles at the edge to expand the number of tape cells by one each time, </a:t>
            </a:r>
            <a:r>
              <a:rPr lang="en-US" dirty="0">
                <a:sym typeface="Wingdings" pitchFamily="2" charset="2"/>
              </a:rPr>
              <a:t> </a:t>
            </a:r>
            <a:r>
              <a:rPr lang="en-US" baseline="0" dirty="0"/>
              <a:t>which ensures that the Turing machine has an arbitrary amount of tape space available, should it be needed.  Now that we’ve simulated a step of the Turing machine, </a:t>
            </a:r>
            <a:r>
              <a:rPr lang="en-US" dirty="0">
                <a:sym typeface="Wingdings" pitchFamily="2" charset="2"/>
              </a:rPr>
              <a:t> </a:t>
            </a:r>
            <a:r>
              <a:rPr lang="en-US" baseline="0" dirty="0"/>
              <a:t>a new transition rules applies. </a:t>
            </a:r>
            <a:r>
              <a:rPr lang="en-US" dirty="0">
                <a:sym typeface="Wingdings" pitchFamily="2" charset="2"/>
              </a:rPr>
              <a:t> </a:t>
            </a:r>
            <a:r>
              <a:rPr lang="en-US" baseline="0" dirty="0"/>
              <a:t>We apply it as before. </a:t>
            </a:r>
            <a:r>
              <a:rPr lang="en-US" dirty="0">
                <a:sym typeface="Wingdings" pitchFamily="2" charset="2"/>
              </a:rPr>
              <a:t> </a:t>
            </a:r>
            <a:r>
              <a:rPr lang="en-US" baseline="0" dirty="0"/>
              <a:t>And again. </a:t>
            </a:r>
            <a:r>
              <a:rPr lang="en-US" dirty="0">
                <a:sym typeface="Wingdings" pitchFamily="2" charset="2"/>
              </a:rPr>
              <a:t> </a:t>
            </a:r>
            <a:r>
              <a:rPr lang="en-US" baseline="0" dirty="0"/>
              <a:t>And again. </a:t>
            </a:r>
            <a:r>
              <a:rPr lang="en-US" dirty="0">
                <a:sym typeface="Wingdings" pitchFamily="2" charset="2"/>
              </a:rPr>
              <a:t> </a:t>
            </a:r>
            <a:r>
              <a:rPr lang="en-US" baseline="0" dirty="0"/>
              <a:t>And again.  Finally, </a:t>
            </a:r>
            <a:r>
              <a:rPr lang="en-US" dirty="0">
                <a:sym typeface="Wingdings" pitchFamily="2" charset="2"/>
              </a:rPr>
              <a:t> </a:t>
            </a:r>
            <a:r>
              <a:rPr lang="en-US" baseline="0" dirty="0"/>
              <a:t>the computation is done.  What we’ve assembled is a </a:t>
            </a:r>
            <a:r>
              <a:rPr lang="en-US" dirty="0">
                <a:sym typeface="Wingdings" pitchFamily="2" charset="2"/>
              </a:rPr>
              <a:t> </a:t>
            </a:r>
            <a:r>
              <a:rPr lang="en-US" baseline="0" dirty="0"/>
              <a:t>space </a:t>
            </a:r>
            <a:r>
              <a:rPr lang="en-US" dirty="0">
                <a:sym typeface="Wingdings" pitchFamily="2" charset="2"/>
              </a:rPr>
              <a:t> </a:t>
            </a:r>
            <a:r>
              <a:rPr lang="en-US" baseline="0" dirty="0"/>
              <a:t>time configuration history of the Turing machine.  What this means is that self-assembling tiles can do any computation that is possible </a:t>
            </a:r>
            <a:r>
              <a:rPr lang="en-US" sz="1200" kern="1200" dirty="0">
                <a:solidFill>
                  <a:schemeClr val="tx1"/>
                </a:solidFill>
                <a:effectLst/>
                <a:latin typeface="+mn-lt"/>
                <a:ea typeface="+mn-ea"/>
                <a:cs typeface="+mn-cs"/>
              </a:rPr>
              <a:t>that is possible to do by any algorithm</a:t>
            </a:r>
            <a:r>
              <a:rPr lang="en-US" baseline="0" dirty="0"/>
              <a:t>, and therefore that computation can be used to control the assembly of the tiles.  It’s essentially a </a:t>
            </a:r>
            <a:r>
              <a:rPr lang="en-US" dirty="0">
                <a:sym typeface="Wingdings" pitchFamily="2" charset="2"/>
              </a:rPr>
              <a:t> </a:t>
            </a:r>
            <a:r>
              <a:rPr lang="en-US" baseline="0" dirty="0"/>
              <a:t>crystal that thinks about how it’s growing.  And this is the reason that computer science has had so much to say about the possibilities, and limitations, of molecular self-assembly. </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16</a:t>
            </a:fld>
            <a:endParaRPr lang="en-US"/>
          </a:p>
        </p:txBody>
      </p:sp>
    </p:spTree>
    <p:extLst>
      <p:ext uri="{BB962C8B-B14F-4D97-AF65-F5344CB8AC3E}">
        <p14:creationId xmlns:p14="http://schemas.microsoft.com/office/powerpoint/2010/main" val="64035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say that a physical system </a:t>
            </a:r>
            <a:r>
              <a:rPr lang="en-US" i="1" dirty="0"/>
              <a:t>“does computation via molecular binding”</a:t>
            </a:r>
            <a:r>
              <a:rPr lang="en-US" dirty="0"/>
              <a:t>? Well, it could mean a lot of things, but there’s two popular lines of experimental research, with associated theoretical models, that make this idea specific.</a:t>
            </a:r>
          </a:p>
          <a:p>
            <a:pPr marL="171450" indent="-171450">
              <a:buFont typeface="Wingdings" panose="05000000000000000000" pitchFamily="2" charset="2"/>
              <a:buChar char="à"/>
            </a:pPr>
            <a:r>
              <a:rPr lang="en-US" dirty="0"/>
              <a:t>One is </a:t>
            </a:r>
            <a:r>
              <a:rPr lang="en-US" u="sng" dirty="0"/>
              <a:t>DNA tile self-assembly</a:t>
            </a:r>
            <a:r>
              <a:rPr lang="en-US" dirty="0"/>
              <a:t>. DNA complexes called </a:t>
            </a:r>
            <a:r>
              <a:rPr lang="en-US" i="1" dirty="0"/>
              <a:t>tiles</a:t>
            </a:r>
            <a:r>
              <a:rPr lang="en-US" dirty="0"/>
              <a:t>---each could be just one strand, could be 4 or 5 strands, this one here is actually made from hundreds of strands---bind to each other in a lattice to form a crystal. Here’s an AFM image of a 2D square lattice crystal made of DNA tiles. It’s not clear how “computation” could happen here, but we’ll get to that.</a:t>
            </a:r>
          </a:p>
          <a:p>
            <a:pPr marL="171450" indent="-171450">
              <a:buFont typeface="Wingdings" panose="05000000000000000000" pitchFamily="2" charset="2"/>
              <a:buChar char="à"/>
            </a:pPr>
            <a:r>
              <a:rPr lang="en-US" dirty="0"/>
              <a:t>Another popular nanoscale technology is </a:t>
            </a:r>
            <a:r>
              <a:rPr lang="en-US" u="sng" dirty="0"/>
              <a:t>DNA strand displacement</a:t>
            </a:r>
            <a:r>
              <a:rPr lang="en-US" dirty="0"/>
              <a:t>. Here, DNA complexes are more “dynamic”, they can bind, but they can also exchange individual DNA strands with each other and break apart.</a:t>
            </a:r>
          </a:p>
          <a:p>
            <a:endParaRPr lang="en-US" dirty="0"/>
          </a:p>
          <a:p>
            <a:r>
              <a:rPr lang="en-US" dirty="0"/>
              <a:t>I’ll give just enough details of these two methods to justify that they can “compute”, and as I warned, after that we’re going to stop talking about them.</a:t>
            </a:r>
            <a:r>
              <a:rPr lang="en-US" baseline="0" dirty="0"/>
              <a:t> </a:t>
            </a:r>
            <a:r>
              <a:rPr lang="en-US" dirty="0">
                <a:sym typeface="Wingdings"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315F4AE0-2562-4CA3-B732-D1A75BD0347D}" type="slidenum">
              <a:rPr lang="en-US" smtClean="0"/>
              <a:t>2</a:t>
            </a:fld>
            <a:endParaRPr lang="en-US"/>
          </a:p>
        </p:txBody>
      </p:sp>
    </p:spTree>
    <p:extLst>
      <p:ext uri="{BB962C8B-B14F-4D97-AF65-F5344CB8AC3E}">
        <p14:creationId xmlns:p14="http://schemas.microsoft.com/office/powerpoint/2010/main" val="364667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DNA tile assembly was pioneered by Ned</a:t>
            </a:r>
            <a:r>
              <a:rPr lang="en-US" baseline="0" dirty="0"/>
              <a:t> </a:t>
            </a:r>
            <a:r>
              <a:rPr lang="en-US" baseline="0" dirty="0" err="1"/>
              <a:t>Seeman</a:t>
            </a:r>
            <a:r>
              <a:rPr lang="en-US" baseline="0" dirty="0"/>
              <a:t>, whose first idea used something called a “branched junction” molecule. By synthesizing four strands of DNA as shown, they form this “tile” which has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four “sticky ends”, meaning single strands that are “sticky” because they want to bind to their Watson-Crick complement.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In this case, west is complementary to east, and</a:t>
            </a:r>
            <a:r>
              <a:rPr lang="en-US" dirty="0">
                <a:sym typeface="Wingdings" pitchFamily="2" charset="2"/>
              </a:rPr>
              <a:t> </a:t>
            </a:r>
            <a:r>
              <a:rPr lang="en-US" baseline="0" dirty="0"/>
              <a:t>north is complementary to south, </a:t>
            </a:r>
            <a:r>
              <a:rPr lang="en-US" dirty="0">
                <a:sym typeface="Wingdings"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3</a:t>
            </a:fld>
            <a:endParaRPr lang="en-US"/>
          </a:p>
        </p:txBody>
      </p:sp>
    </p:spTree>
    <p:extLst>
      <p:ext uri="{BB962C8B-B14F-4D97-AF65-F5344CB8AC3E}">
        <p14:creationId xmlns:p14="http://schemas.microsoft.com/office/powerpoint/2010/main" val="13964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so m</a:t>
            </a:r>
            <a:r>
              <a:rPr lang="en-US" dirty="0"/>
              <a:t>ixed</a:t>
            </a:r>
            <a:r>
              <a:rPr lang="en-US" baseline="0" dirty="0"/>
              <a:t> in solution, they self-assemble a regular grid like this. The right image is actually a different tile motif closer to the one you saw a few slides ago, the one on the left doesn’t actually work so well, but it illustrates the idea nicely.</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4</a:t>
            </a:fld>
            <a:endParaRPr lang="en-US"/>
          </a:p>
        </p:txBody>
      </p:sp>
    </p:spTree>
    <p:extLst>
      <p:ext uri="{BB962C8B-B14F-4D97-AF65-F5344CB8AC3E}">
        <p14:creationId xmlns:p14="http://schemas.microsoft.com/office/powerpoint/2010/main" val="296164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reality, a phenomenon </a:t>
            </a:r>
            <a:r>
              <a:rPr lang="en-US" baseline="0" dirty="0"/>
              <a:t>called “base stacking” implies the tile is more likely to be </a:t>
            </a:r>
            <a:r>
              <a:rPr lang="en-US" dirty="0">
                <a:sym typeface="Wingdings" pitchFamily="2" charset="2"/>
              </a:rPr>
              <a:t> </a:t>
            </a:r>
            <a:r>
              <a:rPr lang="en-US" baseline="0" dirty="0"/>
              <a:t>shaped like this, </a:t>
            </a:r>
            <a:r>
              <a:rPr lang="en-US" dirty="0">
                <a:sym typeface="Wingdings" pitchFamily="2" charset="2"/>
              </a:rPr>
              <a:t> </a:t>
            </a:r>
            <a:r>
              <a:rPr lang="en-US" baseline="0" dirty="0"/>
              <a:t>or like this.  If we could ensure that the tile always folds consistently, </a:t>
            </a:r>
            <a:r>
              <a:rPr lang="en-US" dirty="0">
                <a:sym typeface="Wingdings" pitchFamily="2" charset="2"/>
              </a:rPr>
              <a:t> </a:t>
            </a:r>
            <a:r>
              <a:rPr lang="en-US" baseline="0" dirty="0"/>
              <a:t>then the shape of the grid would </a:t>
            </a:r>
            <a:r>
              <a:rPr lang="en-US" dirty="0">
                <a:sym typeface="Wingdings" pitchFamily="2" charset="2"/>
              </a:rPr>
              <a:t> </a:t>
            </a:r>
            <a:r>
              <a:rPr lang="en-US" baseline="0" dirty="0"/>
              <a:t>flatten, but its connectivity would not change.  So how to ensure they all fold the same way? </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5</a:t>
            </a:fld>
            <a:endParaRPr lang="en-US"/>
          </a:p>
        </p:txBody>
      </p:sp>
    </p:spTree>
    <p:extLst>
      <p:ext uri="{BB962C8B-B14F-4D97-AF65-F5344CB8AC3E}">
        <p14:creationId xmlns:p14="http://schemas.microsoft.com/office/powerpoint/2010/main" val="11438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configuration, </a:t>
            </a:r>
            <a:r>
              <a:rPr lang="en-US" dirty="0">
                <a:sym typeface="Wingdings" pitchFamily="2" charset="2"/>
              </a:rPr>
              <a:t> </a:t>
            </a:r>
            <a:r>
              <a:rPr lang="en-US" dirty="0"/>
              <a:t>the tile consists of two DNA helices in parallel, with a single crossover point where they exchange single strands. </a:t>
            </a:r>
            <a:r>
              <a:rPr lang="en-US" dirty="0">
                <a:sym typeface="Wingdings" pitchFamily="2" charset="2"/>
              </a:rPr>
              <a:t> </a:t>
            </a:r>
            <a:r>
              <a:rPr lang="en-US" dirty="0"/>
              <a:t>If instead we have </a:t>
            </a:r>
            <a:r>
              <a:rPr lang="en-US" i="1" dirty="0"/>
              <a:t>two</a:t>
            </a:r>
            <a:r>
              <a:rPr lang="en-US" dirty="0"/>
              <a:t> crossovers, then the tile always orients the same</a:t>
            </a:r>
            <a:r>
              <a:rPr lang="en-US" baseline="0" dirty="0"/>
              <a:t> way.  So does this work? </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6</a:t>
            </a:fld>
            <a:endParaRPr lang="en-US"/>
          </a:p>
        </p:txBody>
      </p:sp>
    </p:spTree>
    <p:extLst>
      <p:ext uri="{BB962C8B-B14F-4D97-AF65-F5344CB8AC3E}">
        <p14:creationId xmlns:p14="http://schemas.microsoft.com/office/powerpoint/2010/main" val="2963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shortage of other experimental designs for making DNA tiles, but this video is about a fascinating theory</a:t>
            </a:r>
            <a:r>
              <a:rPr lang="en-US" baseline="0" dirty="0"/>
              <a:t> inspired by these tiles that is independent of the underlying DNA architecture. </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7</a:t>
            </a:fld>
            <a:endParaRPr lang="en-US"/>
          </a:p>
        </p:txBody>
      </p:sp>
    </p:spTree>
    <p:extLst>
      <p:ext uri="{BB962C8B-B14F-4D97-AF65-F5344CB8AC3E}">
        <p14:creationId xmlns:p14="http://schemas.microsoft.com/office/powerpoint/2010/main" val="27075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what’s so “algorithmic” about tiles forming a crystal? </a:t>
            </a:r>
            <a:r>
              <a:rPr lang="en-US" baseline="0" dirty="0"/>
              <a:t>Erik </a:t>
            </a:r>
            <a:r>
              <a:rPr lang="en-US" baseline="0" dirty="0" err="1"/>
              <a:t>Winfree</a:t>
            </a:r>
            <a:r>
              <a:rPr lang="en-US" baseline="0" dirty="0"/>
              <a:t> asked two questions, “What if there is more than one tile type?” And “What if some sticky ends are ‘weak’?”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1700542E-3E61-46E1-B726-92D8960EF015}" type="slidenum">
              <a:rPr lang="en-US" smtClean="0"/>
              <a:t>8</a:t>
            </a:fld>
            <a:endParaRPr lang="en-US"/>
          </a:p>
        </p:txBody>
      </p:sp>
    </p:spTree>
    <p:extLst>
      <p:ext uri="{BB962C8B-B14F-4D97-AF65-F5344CB8AC3E}">
        <p14:creationId xmlns:p14="http://schemas.microsoft.com/office/powerpoint/2010/main" val="215205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formalize those ideas</a:t>
            </a:r>
            <a:r>
              <a:rPr lang="en-US" baseline="0" dirty="0"/>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We model the tile as a square.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Each side has a “glue” with a </a:t>
            </a:r>
            <a:r>
              <a:rPr lang="en-US" i="1" baseline="0" dirty="0"/>
              <a:t>label</a:t>
            </a:r>
            <a:r>
              <a:rPr lang="en-US" baseline="0" dirty="0"/>
              <a:t> and an integer </a:t>
            </a:r>
            <a:r>
              <a:rPr lang="en-US" i="1" baseline="0" dirty="0"/>
              <a:t>strength,</a:t>
            </a:r>
            <a:r>
              <a:rPr lang="en-US" i="0" baseline="0" dirty="0"/>
              <a:t> strength 1 is </a:t>
            </a:r>
            <a:r>
              <a:rPr lang="en-US" b="1" i="0" baseline="0" dirty="0"/>
              <a:t>weak</a:t>
            </a:r>
            <a:r>
              <a:rPr lang="en-US" i="0" baseline="0" dirty="0"/>
              <a:t>, and strength 2 is </a:t>
            </a:r>
            <a:r>
              <a:rPr lang="en-US" b="1" i="0" baseline="0" dirty="0"/>
              <a:t>strong</a:t>
            </a:r>
            <a:r>
              <a:rPr lang="en-US" i="0" baseline="0" dirty="0"/>
              <a:t> </a:t>
            </a:r>
            <a:r>
              <a:rPr lang="en-US" baseline="0" dirty="0"/>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The tiles cannot rotate.  Obviously, real tiles will rotate; what we mean is that we’ll design glues so that they cannot match between two tiles rotated relative to each other.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There are finitely many types of tiles but an infinite number of tiles of each type available, ∞ serving as a useful approximation of 50 billion, which is about how many will be in a test tube at one time.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Assembly starts from a single copy of a specially designated “seed” tile type, and </a:t>
            </a:r>
            <a:endParaRPr lang="en-US" baseline="0" dirty="0">
              <a:sym typeface="Wingdings"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the key rule that makes it all work, a tile can only bind to an assembly if it binds with total strength at least 2; that means either </a:t>
            </a:r>
            <a:r>
              <a:rPr lang="en-US" u="sng" baseline="0" dirty="0"/>
              <a:t>two weak glues</a:t>
            </a:r>
            <a:r>
              <a:rPr lang="en-US" baseline="0" dirty="0"/>
              <a:t>, or </a:t>
            </a:r>
            <a:r>
              <a:rPr lang="en-US" u="sng" baseline="0" dirty="0"/>
              <a:t>one strong glue</a:t>
            </a:r>
            <a:r>
              <a:rPr lang="en-US" baseline="0" dirty="0"/>
              <a:t>. </a:t>
            </a:r>
            <a:r>
              <a:rPr lang="en-US" dirty="0">
                <a:sym typeface="Wingdings" pitchFamily="2" charset="2"/>
              </a:rPr>
              <a:t> </a:t>
            </a:r>
            <a:endParaRPr lang="en-US" baseline="0" dirty="0"/>
          </a:p>
        </p:txBody>
      </p:sp>
      <p:sp>
        <p:nvSpPr>
          <p:cNvPr id="4" name="Slide Number Placeholder 3"/>
          <p:cNvSpPr>
            <a:spLocks noGrp="1"/>
          </p:cNvSpPr>
          <p:nvPr>
            <p:ph type="sldNum" sz="quarter" idx="10"/>
          </p:nvPr>
        </p:nvSpPr>
        <p:spPr/>
        <p:txBody>
          <a:bodyPr/>
          <a:lstStyle/>
          <a:p>
            <a:fld id="{1700542E-3E61-46E1-B726-92D8960EF015}" type="slidenum">
              <a:rPr lang="en-US" smtClean="0"/>
              <a:t>9</a:t>
            </a:fld>
            <a:endParaRPr lang="en-US"/>
          </a:p>
        </p:txBody>
      </p:sp>
    </p:spTree>
    <p:extLst>
      <p:ext uri="{BB962C8B-B14F-4D97-AF65-F5344CB8AC3E}">
        <p14:creationId xmlns:p14="http://schemas.microsoft.com/office/powerpoint/2010/main" val="402849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30EFB1-450B-40EA-A35F-E09EC0989630}"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184745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3D4B9-07B6-43DC-BB69-17E8B1463328}"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24111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308F5-D75E-4D59-9851-F1B014627AD8}"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218541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BEC1B-88B8-4946-9739-1BD4BB913BB8}"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425316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F31AA6-3A6F-4949-ABF8-97BDD9929BDB}"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65815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CBFBEF-C61E-4803-8A80-7094FE99024F}"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4273411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7850A-1825-497B-A442-59F4DF4B4C02}" type="datetime1">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84963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6D9362-5CE6-4151-9C62-2C746A6F01B8}" type="datetime1">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404724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B17C9-6115-4D8B-B958-D4033D3380CE}" type="datetime1">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145143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40D740-AF10-4F53-9833-07CCE0D5F133}"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267234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72C876-6E1F-4166-B159-B58D61CA9C2B}"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76494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5532F-EC86-4CAB-9982-DDA842E2EF55}" type="datetime1">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95154-0473-4D3E-9D27-8B1D4B6CEBB6}" type="slidenum">
              <a:rPr lang="en-US" smtClean="0"/>
              <a:t>‹#›</a:t>
            </a:fld>
            <a:endParaRPr lang="en-US"/>
          </a:p>
        </p:txBody>
      </p:sp>
    </p:spTree>
    <p:extLst>
      <p:ext uri="{BB962C8B-B14F-4D97-AF65-F5344CB8AC3E}">
        <p14:creationId xmlns:p14="http://schemas.microsoft.com/office/powerpoint/2010/main" val="42835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0.xml"/><Relationship Id="rId7"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9.png"/><Relationship Id="rId11" Type="http://schemas.openxmlformats.org/officeDocument/2006/relationships/image" Target="../media/image36.png"/><Relationship Id="rId5" Type="http://schemas.openxmlformats.org/officeDocument/2006/relationships/image" Target="../media/image28.pn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29.png"/><Relationship Id="rId12"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28.pn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png"/><Relationship Id="rId3" Type="http://schemas.openxmlformats.org/officeDocument/2006/relationships/notesSlide" Target="../notesSlides/notesSlide13.xml"/><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slideLayout" Target="../slideLayouts/slideLayout6.xml"/><Relationship Id="rId16" Type="http://schemas.openxmlformats.org/officeDocument/2006/relationships/image" Target="../media/image50.png"/><Relationship Id="rId1" Type="http://schemas.openxmlformats.org/officeDocument/2006/relationships/tags" Target="../tags/tag9.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png"/><Relationship Id="rId15" Type="http://schemas.openxmlformats.org/officeDocument/2006/relationships/image" Target="../media/image49.emf"/><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emf"/><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https://sops.engineering.asu.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6.emf"/><Relationship Id="rId4" Type="http://schemas.openxmlformats.org/officeDocument/2006/relationships/image" Target="../media/image16.png"/><Relationship Id="rId9" Type="http://schemas.openxmlformats.org/officeDocument/2006/relationships/image" Target="../media/image4.emf"/><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1394072" y="1733610"/>
            <a:ext cx="9701530" cy="968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782012" y="1086961"/>
            <a:ext cx="10945090" cy="1479569"/>
          </a:xfrm>
        </p:spPr>
        <p:txBody>
          <a:bodyPr>
            <a:normAutofit/>
          </a:bodyPr>
          <a:lstStyle/>
          <a:p>
            <a:r>
              <a:rPr lang="en-US" sz="4800" b="1" dirty="0">
                <a:solidFill>
                  <a:srgbClr val="C99700"/>
                </a:solidFill>
              </a:rPr>
              <a:t>Algorithmic self-assembly with DNA tiles</a:t>
            </a:r>
            <a:br>
              <a:rPr lang="en-US" sz="4800" b="1" dirty="0">
                <a:solidFill>
                  <a:srgbClr val="0C2340"/>
                </a:solidFill>
              </a:rPr>
            </a:br>
            <a:r>
              <a:rPr lang="en-US" sz="4800" b="1" dirty="0">
                <a:solidFill>
                  <a:schemeClr val="accent1">
                    <a:lumMod val="50000"/>
                  </a:schemeClr>
                </a:solidFill>
                <a:latin typeface="+mn-lt"/>
              </a:rPr>
              <a:t>Tutorial</a:t>
            </a:r>
            <a:endParaRPr lang="en-US" sz="4800" dirty="0">
              <a:latin typeface="+mn-lt"/>
            </a:endParaRPr>
          </a:p>
        </p:txBody>
      </p:sp>
      <p:sp>
        <p:nvSpPr>
          <p:cNvPr id="3" name="Subtitle 2"/>
          <p:cNvSpPr>
            <a:spLocks noGrp="1"/>
          </p:cNvSpPr>
          <p:nvPr>
            <p:ph type="subTitle" idx="1"/>
          </p:nvPr>
        </p:nvSpPr>
        <p:spPr>
          <a:xfrm>
            <a:off x="1167428" y="3014133"/>
            <a:ext cx="10036281" cy="2126514"/>
          </a:xfrm>
        </p:spPr>
        <p:txBody>
          <a:bodyPr>
            <a:normAutofit/>
          </a:bodyPr>
          <a:lstStyle/>
          <a:p>
            <a:r>
              <a:rPr lang="en-US" dirty="0">
                <a:solidFill>
                  <a:schemeClr val="accent1">
                    <a:lumMod val="50000"/>
                  </a:schemeClr>
                </a:solidFill>
              </a:rPr>
              <a:t>David Doty (UC-Davis)</a:t>
            </a:r>
          </a:p>
          <a:p>
            <a:r>
              <a:rPr lang="en-US" dirty="0">
                <a:solidFill>
                  <a:schemeClr val="accent1">
                    <a:lumMod val="50000"/>
                  </a:schemeClr>
                </a:solidFill>
              </a:rPr>
              <a:t>23</a:t>
            </a:r>
            <a:r>
              <a:rPr lang="en-US" baseline="30000" dirty="0">
                <a:solidFill>
                  <a:schemeClr val="accent1">
                    <a:lumMod val="50000"/>
                  </a:schemeClr>
                </a:solidFill>
              </a:rPr>
              <a:t>rd</a:t>
            </a:r>
            <a:r>
              <a:rPr lang="en-US" dirty="0">
                <a:solidFill>
                  <a:schemeClr val="accent1">
                    <a:lumMod val="50000"/>
                  </a:schemeClr>
                </a:solidFill>
              </a:rPr>
              <a:t> International Meeting on DNA Computing and Molecular Programming</a:t>
            </a:r>
            <a:endParaRPr lang="en-US" i="1" dirty="0">
              <a:solidFill>
                <a:schemeClr val="accent1">
                  <a:lumMod val="50000"/>
                </a:schemeClr>
              </a:solidFill>
            </a:endParaRPr>
          </a:p>
          <a:p>
            <a:r>
              <a:rPr lang="en-US" dirty="0">
                <a:solidFill>
                  <a:schemeClr val="accent1">
                    <a:lumMod val="50000"/>
                  </a:schemeClr>
                </a:solidFill>
              </a:rPr>
              <a:t>University of Texas–Austin</a:t>
            </a:r>
          </a:p>
          <a:p>
            <a:r>
              <a:rPr lang="en-US" dirty="0">
                <a:solidFill>
                  <a:schemeClr val="accent1">
                    <a:lumMod val="50000"/>
                  </a:schemeClr>
                </a:solidFill>
              </a:rPr>
              <a:t>September 2017</a:t>
            </a:r>
          </a:p>
        </p:txBody>
      </p:sp>
      <p:pic>
        <p:nvPicPr>
          <p:cNvPr id="5" name="Picture 4"/>
          <p:cNvPicPr>
            <a:picLocks noChangeAspect="1"/>
          </p:cNvPicPr>
          <p:nvPr/>
        </p:nvPicPr>
        <p:blipFill>
          <a:blip r:embed="rId3"/>
          <a:stretch>
            <a:fillRect/>
          </a:stretch>
        </p:blipFill>
        <p:spPr>
          <a:xfrm>
            <a:off x="2026504" y="4562529"/>
            <a:ext cx="1820666" cy="1765505"/>
          </a:xfrm>
          <a:prstGeom prst="rect">
            <a:avLst/>
          </a:prstGeom>
        </p:spPr>
      </p:pic>
      <p:pic>
        <p:nvPicPr>
          <p:cNvPr id="6" name="Picture 5"/>
          <p:cNvPicPr>
            <a:picLocks noChangeAspect="1"/>
          </p:cNvPicPr>
          <p:nvPr/>
        </p:nvPicPr>
        <p:blipFill>
          <a:blip r:embed="rId4"/>
          <a:stretch>
            <a:fillRect/>
          </a:stretch>
        </p:blipFill>
        <p:spPr>
          <a:xfrm>
            <a:off x="8460172" y="4590658"/>
            <a:ext cx="1737376" cy="1737376"/>
          </a:xfrm>
          <a:prstGeom prst="rect">
            <a:avLst/>
          </a:prstGeom>
        </p:spPr>
      </p:pic>
    </p:spTree>
    <p:extLst>
      <p:ext uri="{BB962C8B-B14F-4D97-AF65-F5344CB8AC3E}">
        <p14:creationId xmlns:p14="http://schemas.microsoft.com/office/powerpoint/2010/main" val="10433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9037243" y="1802907"/>
            <a:ext cx="823717" cy="822960"/>
            <a:chOff x="7500542" y="1743709"/>
            <a:chExt cx="823717" cy="822960"/>
          </a:xfrm>
        </p:grpSpPr>
        <p:grpSp>
          <p:nvGrpSpPr>
            <p:cNvPr id="90" name="Group 89"/>
            <p:cNvGrpSpPr/>
            <p:nvPr/>
          </p:nvGrpSpPr>
          <p:grpSpPr>
            <a:xfrm>
              <a:off x="7592739" y="1835149"/>
              <a:ext cx="731520" cy="731520"/>
              <a:chOff x="7520169" y="1835149"/>
              <a:chExt cx="731520" cy="731520"/>
            </a:xfrm>
          </p:grpSpPr>
          <p:sp>
            <p:nvSpPr>
              <p:cNvPr id="93" name="Rectangle 92"/>
              <p:cNvSpPr/>
              <p:nvPr/>
            </p:nvSpPr>
            <p:spPr>
              <a:xfrm>
                <a:off x="7520169" y="1835149"/>
                <a:ext cx="731520" cy="7315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7520393" y="2037558"/>
                <a:ext cx="235224" cy="301621"/>
              </a:xfrm>
              <a:prstGeom prst="rect">
                <a:avLst/>
              </a:prstGeom>
              <a:noFill/>
            </p:spPr>
            <p:txBody>
              <a:bodyPr wrap="square" lIns="27432" tIns="27432" rIns="27432" bIns="27432" rtlCol="0">
                <a:spAutoFit/>
              </a:bodyPr>
              <a:lstStyle/>
              <a:p>
                <a:pPr algn="ctr"/>
                <a:r>
                  <a:rPr lang="en-US" sz="1600" dirty="0"/>
                  <a:t>W</a:t>
                </a:r>
              </a:p>
            </p:txBody>
          </p:sp>
          <p:sp>
            <p:nvSpPr>
              <p:cNvPr id="95" name="TextBox 94"/>
              <p:cNvSpPr txBox="1"/>
              <p:nvPr/>
            </p:nvSpPr>
            <p:spPr>
              <a:xfrm>
                <a:off x="7705134" y="1835149"/>
                <a:ext cx="357369" cy="214315"/>
              </a:xfrm>
              <a:prstGeom prst="rect">
                <a:avLst/>
              </a:prstGeom>
              <a:noFill/>
            </p:spPr>
            <p:txBody>
              <a:bodyPr wrap="square" lIns="27432" tIns="9144" rIns="27432" bIns="9144" rtlCol="0" anchor="ctr" anchorCtr="0">
                <a:noAutofit/>
              </a:bodyPr>
              <a:lstStyle/>
              <a:p>
                <a:pPr algn="ctr"/>
                <a:r>
                  <a:rPr lang="en-US" sz="1600" dirty="0"/>
                  <a:t>N</a:t>
                </a:r>
              </a:p>
            </p:txBody>
          </p:sp>
        </p:grpSp>
        <p:sp>
          <p:nvSpPr>
            <p:cNvPr id="91" name="Rectangle 90"/>
            <p:cNvSpPr/>
            <p:nvPr/>
          </p:nvSpPr>
          <p:spPr>
            <a:xfrm rot="5400000">
              <a:off x="7409102" y="2148998"/>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19228" y="1743709"/>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9037243" y="1802907"/>
            <a:ext cx="823717" cy="822960"/>
            <a:chOff x="7500542" y="1743709"/>
            <a:chExt cx="823717" cy="822960"/>
          </a:xfrm>
        </p:grpSpPr>
        <p:grpSp>
          <p:nvGrpSpPr>
            <p:cNvPr id="5" name="Group 4"/>
            <p:cNvGrpSpPr/>
            <p:nvPr/>
          </p:nvGrpSpPr>
          <p:grpSpPr>
            <a:xfrm>
              <a:off x="7592739" y="1835149"/>
              <a:ext cx="731520" cy="731520"/>
              <a:chOff x="7520169" y="1835149"/>
              <a:chExt cx="731520" cy="731520"/>
            </a:xfrm>
          </p:grpSpPr>
          <p:sp>
            <p:nvSpPr>
              <p:cNvPr id="17" name="Rectangle 16"/>
              <p:cNvSpPr/>
              <p:nvPr/>
            </p:nvSpPr>
            <p:spPr>
              <a:xfrm>
                <a:off x="7520169" y="1835149"/>
                <a:ext cx="731520" cy="7315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520393" y="2037558"/>
                <a:ext cx="235224" cy="301621"/>
              </a:xfrm>
              <a:prstGeom prst="rect">
                <a:avLst/>
              </a:prstGeom>
              <a:noFill/>
            </p:spPr>
            <p:txBody>
              <a:bodyPr wrap="square" lIns="27432" tIns="27432" rIns="27432" bIns="27432" rtlCol="0">
                <a:spAutoFit/>
              </a:bodyPr>
              <a:lstStyle/>
              <a:p>
                <a:pPr algn="ctr"/>
                <a:r>
                  <a:rPr lang="en-US" sz="1600" dirty="0"/>
                  <a:t>W</a:t>
                </a:r>
              </a:p>
            </p:txBody>
          </p:sp>
          <p:sp>
            <p:nvSpPr>
              <p:cNvPr id="75" name="TextBox 74"/>
              <p:cNvSpPr txBox="1"/>
              <p:nvPr/>
            </p:nvSpPr>
            <p:spPr>
              <a:xfrm>
                <a:off x="7705134" y="1835149"/>
                <a:ext cx="357369" cy="214315"/>
              </a:xfrm>
              <a:prstGeom prst="rect">
                <a:avLst/>
              </a:prstGeom>
              <a:noFill/>
            </p:spPr>
            <p:txBody>
              <a:bodyPr wrap="square" lIns="27432" tIns="9144" rIns="27432" bIns="9144" rtlCol="0" anchor="ctr" anchorCtr="0">
                <a:noAutofit/>
              </a:bodyPr>
              <a:lstStyle/>
              <a:p>
                <a:pPr algn="ctr"/>
                <a:r>
                  <a:rPr lang="en-US" sz="1600" dirty="0"/>
                  <a:t>N</a:t>
                </a:r>
              </a:p>
            </p:txBody>
          </p:sp>
        </p:grpSp>
        <p:sp>
          <p:nvSpPr>
            <p:cNvPr id="86" name="Rectangle 85"/>
            <p:cNvSpPr/>
            <p:nvPr/>
          </p:nvSpPr>
          <p:spPr>
            <a:xfrm rot="5400000">
              <a:off x="7409102" y="2148998"/>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819228" y="1743709"/>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Example tile set</a:t>
            </a:r>
          </a:p>
        </p:txBody>
      </p:sp>
      <p:pic>
        <p:nvPicPr>
          <p:cNvPr id="1922" name="Picture 2" descr="D:\Google Drive\documents\research\tasa\video\tile-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4711" y="5380569"/>
            <a:ext cx="474663" cy="487363"/>
          </a:xfrm>
          <a:prstGeom prst="rect">
            <a:avLst/>
          </a:prstGeom>
          <a:noFill/>
          <a:extLst>
            <a:ext uri="{909E8E84-426E-40DD-AFC4-6F175D3DCCD1}">
              <a14:hiddenFill xmlns:a14="http://schemas.microsoft.com/office/drawing/2010/main">
                <a:solidFill>
                  <a:srgbClr val="FFFFFF"/>
                </a:solidFill>
              </a14:hiddenFill>
            </a:ext>
          </a:extLst>
        </p:spPr>
      </p:pic>
      <p:pic>
        <p:nvPicPr>
          <p:cNvPr id="1924" name="Picture 4" descr="D:\Google Drive\documents\research\tasa\video\til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9368" y="5381624"/>
            <a:ext cx="427038" cy="493712"/>
          </a:xfrm>
          <a:prstGeom prst="rect">
            <a:avLst/>
          </a:prstGeom>
          <a:noFill/>
          <a:extLst>
            <a:ext uri="{909E8E84-426E-40DD-AFC4-6F175D3DCCD1}">
              <a14:hiddenFill xmlns:a14="http://schemas.microsoft.com/office/drawing/2010/main">
                <a:solidFill>
                  <a:srgbClr val="FFFFFF"/>
                </a:solidFill>
              </a14:hiddenFill>
            </a:ext>
          </a:extLst>
        </p:spPr>
      </p:pic>
      <p:pic>
        <p:nvPicPr>
          <p:cNvPr id="1925" name="Picture 5" descr="D:\Google Drive\documents\research\tasa\video\til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0" y="4953794"/>
            <a:ext cx="427038" cy="493712"/>
          </a:xfrm>
          <a:prstGeom prst="rect">
            <a:avLst/>
          </a:prstGeom>
          <a:noFill/>
          <a:extLst>
            <a:ext uri="{909E8E84-426E-40DD-AFC4-6F175D3DCCD1}">
              <a14:hiddenFill xmlns:a14="http://schemas.microsoft.com/office/drawing/2010/main">
                <a:solidFill>
                  <a:srgbClr val="FFFFFF"/>
                </a:solidFill>
              </a14:hiddenFill>
            </a:ext>
          </a:extLst>
        </p:spPr>
      </p:pic>
      <p:pic>
        <p:nvPicPr>
          <p:cNvPr id="1926" name="Picture 6" descr="D:\Google Drive\documents\research\tasa\video\til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0742" y="5811043"/>
            <a:ext cx="487362" cy="427038"/>
          </a:xfrm>
          <a:prstGeom prst="rect">
            <a:avLst/>
          </a:prstGeom>
          <a:noFill/>
          <a:extLst>
            <a:ext uri="{909E8E84-426E-40DD-AFC4-6F175D3DCCD1}">
              <a14:hiddenFill xmlns:a14="http://schemas.microsoft.com/office/drawing/2010/main">
                <a:solidFill>
                  <a:srgbClr val="FFFFFF"/>
                </a:solidFill>
              </a14:hiddenFill>
            </a:ext>
          </a:extLst>
        </p:spPr>
      </p:pic>
      <p:pic>
        <p:nvPicPr>
          <p:cNvPr id="1927" name="Picture 7" descr="D:\Google Drive\documents\research\tasa\video\til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3705" y="5808664"/>
            <a:ext cx="487362" cy="427037"/>
          </a:xfrm>
          <a:prstGeom prst="rect">
            <a:avLst/>
          </a:prstGeom>
          <a:noFill/>
          <a:extLst>
            <a:ext uri="{909E8E84-426E-40DD-AFC4-6F175D3DCCD1}">
              <a14:hiddenFill xmlns:a14="http://schemas.microsoft.com/office/drawing/2010/main">
                <a:solidFill>
                  <a:srgbClr val="FFFFFF"/>
                </a:solidFill>
              </a14:hiddenFill>
            </a:ext>
          </a:extLst>
        </p:spPr>
      </p:pic>
      <p:pic>
        <p:nvPicPr>
          <p:cNvPr id="1928" name="Picture 8" descr="D:\Google Drive\documents\research\tasa\video\til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8257" y="5807869"/>
            <a:ext cx="487363" cy="4270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382000" y="5314778"/>
            <a:ext cx="915034" cy="914400"/>
            <a:chOff x="6858000" y="5180966"/>
            <a:chExt cx="915034" cy="914400"/>
          </a:xfrm>
        </p:grpSpPr>
        <p:sp>
          <p:nvSpPr>
            <p:cNvPr id="11" name="Rectangle 10"/>
            <p:cNvSpPr/>
            <p:nvPr/>
          </p:nvSpPr>
          <p:spPr>
            <a:xfrm>
              <a:off x="6950074" y="5272406"/>
              <a:ext cx="731520" cy="731520"/>
            </a:xfrm>
            <a:prstGeom prst="rect">
              <a:avLst/>
            </a:prstGeom>
            <a:solidFill>
              <a:srgbClr val="ED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269480" y="518096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858000" y="559244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269480" y="600392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681594" y="559244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37149" y="5273040"/>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52" name="TextBox 51"/>
            <p:cNvSpPr txBox="1"/>
            <p:nvPr/>
          </p:nvSpPr>
          <p:spPr>
            <a:xfrm>
              <a:off x="6950074" y="5487355"/>
              <a:ext cx="184741" cy="301621"/>
            </a:xfrm>
            <a:prstGeom prst="rect">
              <a:avLst/>
            </a:prstGeom>
            <a:noFill/>
          </p:spPr>
          <p:txBody>
            <a:bodyPr wrap="square" lIns="27432" tIns="27432" rIns="27432" bIns="27432" rtlCol="0">
              <a:spAutoFit/>
            </a:bodyPr>
            <a:lstStyle/>
            <a:p>
              <a:pPr algn="ctr"/>
              <a:r>
                <a:rPr lang="en-US" sz="1600" dirty="0"/>
                <a:t>0</a:t>
              </a:r>
            </a:p>
          </p:txBody>
        </p:sp>
        <p:sp>
          <p:nvSpPr>
            <p:cNvPr id="53" name="TextBox 52"/>
            <p:cNvSpPr txBox="1"/>
            <p:nvPr/>
          </p:nvSpPr>
          <p:spPr>
            <a:xfrm>
              <a:off x="7137149" y="5788976"/>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54" name="TextBox 53"/>
            <p:cNvSpPr txBox="1"/>
            <p:nvPr/>
          </p:nvSpPr>
          <p:spPr>
            <a:xfrm>
              <a:off x="7496853" y="5487989"/>
              <a:ext cx="184741" cy="301621"/>
            </a:xfrm>
            <a:prstGeom prst="rect">
              <a:avLst/>
            </a:prstGeom>
            <a:noFill/>
          </p:spPr>
          <p:txBody>
            <a:bodyPr wrap="square" lIns="27432" tIns="27432" rIns="27432" bIns="27432" rtlCol="0">
              <a:spAutoFit/>
            </a:bodyPr>
            <a:lstStyle/>
            <a:p>
              <a:pPr algn="ctr"/>
              <a:r>
                <a:rPr lang="en-US" sz="1600" dirty="0"/>
                <a:t>0</a:t>
              </a:r>
            </a:p>
          </p:txBody>
        </p:sp>
      </p:grpSp>
      <p:grpSp>
        <p:nvGrpSpPr>
          <p:cNvPr id="3" name="Group 2"/>
          <p:cNvGrpSpPr/>
          <p:nvPr/>
        </p:nvGrpSpPr>
        <p:grpSpPr>
          <a:xfrm>
            <a:off x="9575073" y="5315412"/>
            <a:ext cx="912653" cy="914400"/>
            <a:chOff x="8051072" y="5181600"/>
            <a:chExt cx="912653" cy="914400"/>
          </a:xfrm>
        </p:grpSpPr>
        <p:sp>
          <p:nvSpPr>
            <p:cNvPr id="47" name="Rectangle 46"/>
            <p:cNvSpPr/>
            <p:nvPr/>
          </p:nvSpPr>
          <p:spPr>
            <a:xfrm>
              <a:off x="8051072" y="559308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43146" y="5272406"/>
              <a:ext cx="731520" cy="731520"/>
            </a:xfrm>
            <a:prstGeom prst="rect">
              <a:avLst/>
            </a:prstGeom>
            <a:solidFill>
              <a:srgbClr val="ED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460171" y="518160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460171" y="600456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872285" y="559308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329587" y="5272722"/>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56" name="TextBox 55"/>
            <p:cNvSpPr txBox="1"/>
            <p:nvPr/>
          </p:nvSpPr>
          <p:spPr>
            <a:xfrm>
              <a:off x="8142512" y="5487037"/>
              <a:ext cx="184741" cy="301621"/>
            </a:xfrm>
            <a:prstGeom prst="rect">
              <a:avLst/>
            </a:prstGeom>
            <a:noFill/>
          </p:spPr>
          <p:txBody>
            <a:bodyPr wrap="square" lIns="27432" tIns="27432" rIns="27432" bIns="27432" rtlCol="0">
              <a:spAutoFit/>
            </a:bodyPr>
            <a:lstStyle/>
            <a:p>
              <a:pPr algn="ctr"/>
              <a:r>
                <a:rPr lang="en-US" sz="1600" dirty="0"/>
                <a:t>0</a:t>
              </a:r>
            </a:p>
          </p:txBody>
        </p:sp>
        <p:sp>
          <p:nvSpPr>
            <p:cNvPr id="57" name="TextBox 56"/>
            <p:cNvSpPr txBox="1"/>
            <p:nvPr/>
          </p:nvSpPr>
          <p:spPr>
            <a:xfrm>
              <a:off x="8329587" y="5788658"/>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58" name="TextBox 57"/>
            <p:cNvSpPr txBox="1"/>
            <p:nvPr/>
          </p:nvSpPr>
          <p:spPr>
            <a:xfrm>
              <a:off x="8689291" y="5487671"/>
              <a:ext cx="184741" cy="301621"/>
            </a:xfrm>
            <a:prstGeom prst="rect">
              <a:avLst/>
            </a:prstGeom>
            <a:noFill/>
          </p:spPr>
          <p:txBody>
            <a:bodyPr wrap="square" lIns="27432" tIns="27432" rIns="27432" bIns="27432" rtlCol="0">
              <a:spAutoFit/>
            </a:bodyPr>
            <a:lstStyle/>
            <a:p>
              <a:pPr algn="ctr"/>
              <a:r>
                <a:rPr lang="en-US" sz="1600" dirty="0"/>
                <a:t>1</a:t>
              </a:r>
            </a:p>
          </p:txBody>
        </p:sp>
      </p:grpSp>
      <p:grpSp>
        <p:nvGrpSpPr>
          <p:cNvPr id="8" name="Group 7"/>
          <p:cNvGrpSpPr/>
          <p:nvPr/>
        </p:nvGrpSpPr>
        <p:grpSpPr>
          <a:xfrm>
            <a:off x="8382634" y="4100904"/>
            <a:ext cx="915034" cy="914400"/>
            <a:chOff x="6886619" y="3889216"/>
            <a:chExt cx="915034" cy="914400"/>
          </a:xfrm>
        </p:grpSpPr>
        <p:sp>
          <p:nvSpPr>
            <p:cNvPr id="18" name="Rectangle 17"/>
            <p:cNvSpPr/>
            <p:nvPr/>
          </p:nvSpPr>
          <p:spPr>
            <a:xfrm>
              <a:off x="6978059" y="3980656"/>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298099" y="388921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86619" y="430069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298099" y="471217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710213" y="430069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165134" y="3981925"/>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60" name="TextBox 59"/>
            <p:cNvSpPr txBox="1"/>
            <p:nvPr/>
          </p:nvSpPr>
          <p:spPr>
            <a:xfrm>
              <a:off x="6978059" y="4196240"/>
              <a:ext cx="184741" cy="301621"/>
            </a:xfrm>
            <a:prstGeom prst="rect">
              <a:avLst/>
            </a:prstGeom>
            <a:noFill/>
          </p:spPr>
          <p:txBody>
            <a:bodyPr wrap="square" lIns="27432" tIns="27432" rIns="27432" bIns="27432" rtlCol="0">
              <a:spAutoFit/>
            </a:bodyPr>
            <a:lstStyle/>
            <a:p>
              <a:pPr algn="ctr"/>
              <a:r>
                <a:rPr lang="en-US" sz="1600" dirty="0"/>
                <a:t>1</a:t>
              </a:r>
            </a:p>
          </p:txBody>
        </p:sp>
        <p:sp>
          <p:nvSpPr>
            <p:cNvPr id="61" name="TextBox 60"/>
            <p:cNvSpPr txBox="1"/>
            <p:nvPr/>
          </p:nvSpPr>
          <p:spPr>
            <a:xfrm>
              <a:off x="7165134" y="4497861"/>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62" name="TextBox 61"/>
            <p:cNvSpPr txBox="1"/>
            <p:nvPr/>
          </p:nvSpPr>
          <p:spPr>
            <a:xfrm>
              <a:off x="7524838" y="4196874"/>
              <a:ext cx="184741" cy="301621"/>
            </a:xfrm>
            <a:prstGeom prst="rect">
              <a:avLst/>
            </a:prstGeom>
            <a:noFill/>
          </p:spPr>
          <p:txBody>
            <a:bodyPr wrap="square" lIns="27432" tIns="27432" rIns="27432" bIns="27432" rtlCol="0">
              <a:spAutoFit/>
            </a:bodyPr>
            <a:lstStyle/>
            <a:p>
              <a:pPr algn="ctr"/>
              <a:r>
                <a:rPr lang="en-US" sz="1600" dirty="0"/>
                <a:t>0</a:t>
              </a:r>
            </a:p>
          </p:txBody>
        </p:sp>
      </p:grpSp>
      <p:grpSp>
        <p:nvGrpSpPr>
          <p:cNvPr id="9" name="Group 8"/>
          <p:cNvGrpSpPr/>
          <p:nvPr/>
        </p:nvGrpSpPr>
        <p:grpSpPr>
          <a:xfrm>
            <a:off x="9575707" y="4101538"/>
            <a:ext cx="912653" cy="914400"/>
            <a:chOff x="7979136" y="3889850"/>
            <a:chExt cx="912653" cy="914400"/>
          </a:xfrm>
        </p:grpSpPr>
        <p:sp>
          <p:nvSpPr>
            <p:cNvPr id="19" name="Rectangle 18"/>
            <p:cNvSpPr/>
            <p:nvPr/>
          </p:nvSpPr>
          <p:spPr>
            <a:xfrm>
              <a:off x="8070576" y="3980656"/>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388235" y="388985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979136" y="430133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388235" y="471281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800349" y="430133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8257651" y="3984940"/>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64" name="TextBox 63"/>
            <p:cNvSpPr txBox="1"/>
            <p:nvPr/>
          </p:nvSpPr>
          <p:spPr>
            <a:xfrm>
              <a:off x="8070576" y="4199255"/>
              <a:ext cx="184741" cy="301621"/>
            </a:xfrm>
            <a:prstGeom prst="rect">
              <a:avLst/>
            </a:prstGeom>
            <a:noFill/>
          </p:spPr>
          <p:txBody>
            <a:bodyPr wrap="square" lIns="27432" tIns="27432" rIns="27432" bIns="27432" rtlCol="0">
              <a:spAutoFit/>
            </a:bodyPr>
            <a:lstStyle/>
            <a:p>
              <a:pPr algn="ctr"/>
              <a:r>
                <a:rPr lang="en-US" sz="1600" dirty="0"/>
                <a:t>1</a:t>
              </a:r>
            </a:p>
          </p:txBody>
        </p:sp>
        <p:sp>
          <p:nvSpPr>
            <p:cNvPr id="65" name="TextBox 64"/>
            <p:cNvSpPr txBox="1"/>
            <p:nvPr/>
          </p:nvSpPr>
          <p:spPr>
            <a:xfrm>
              <a:off x="8257651" y="4500876"/>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66" name="TextBox 65"/>
            <p:cNvSpPr txBox="1"/>
            <p:nvPr/>
          </p:nvSpPr>
          <p:spPr>
            <a:xfrm>
              <a:off x="8617355" y="4199889"/>
              <a:ext cx="184741" cy="301621"/>
            </a:xfrm>
            <a:prstGeom prst="rect">
              <a:avLst/>
            </a:prstGeom>
            <a:noFill/>
          </p:spPr>
          <p:txBody>
            <a:bodyPr wrap="square" lIns="27432" tIns="27432" rIns="27432" bIns="27432" rtlCol="0">
              <a:spAutoFit/>
            </a:bodyPr>
            <a:lstStyle/>
            <a:p>
              <a:pPr algn="ctr"/>
              <a:r>
                <a:rPr lang="en-US" sz="1600" dirty="0"/>
                <a:t>1</a:t>
              </a:r>
            </a:p>
          </p:txBody>
        </p:sp>
      </p:grpSp>
      <p:grpSp>
        <p:nvGrpSpPr>
          <p:cNvPr id="6" name="Group 5"/>
          <p:cNvGrpSpPr/>
          <p:nvPr/>
        </p:nvGrpSpPr>
        <p:grpSpPr>
          <a:xfrm>
            <a:off x="8382634" y="2923542"/>
            <a:ext cx="822960" cy="914400"/>
            <a:chOff x="6886619" y="2854960"/>
            <a:chExt cx="822960" cy="914400"/>
          </a:xfrm>
        </p:grpSpPr>
        <p:sp>
          <p:nvSpPr>
            <p:cNvPr id="20" name="Rectangle 19"/>
            <p:cNvSpPr/>
            <p:nvPr/>
          </p:nvSpPr>
          <p:spPr>
            <a:xfrm>
              <a:off x="6978059" y="2946400"/>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06659" y="285496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206659" y="367792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886619" y="325453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7169577" y="2947669"/>
              <a:ext cx="357369" cy="214315"/>
            </a:xfrm>
            <a:prstGeom prst="rect">
              <a:avLst/>
            </a:prstGeom>
            <a:noFill/>
          </p:spPr>
          <p:txBody>
            <a:bodyPr wrap="square" lIns="27432" tIns="9144" rIns="27432" bIns="9144" rtlCol="0" anchor="ctr" anchorCtr="0">
              <a:noAutofit/>
            </a:bodyPr>
            <a:lstStyle/>
            <a:p>
              <a:pPr algn="ctr"/>
              <a:r>
                <a:rPr lang="en-US" sz="1600" dirty="0"/>
                <a:t>N</a:t>
              </a:r>
            </a:p>
          </p:txBody>
        </p:sp>
        <p:sp>
          <p:nvSpPr>
            <p:cNvPr id="71" name="TextBox 70"/>
            <p:cNvSpPr txBox="1"/>
            <p:nvPr/>
          </p:nvSpPr>
          <p:spPr>
            <a:xfrm>
              <a:off x="7169577" y="3463605"/>
              <a:ext cx="357369" cy="214315"/>
            </a:xfrm>
            <a:prstGeom prst="rect">
              <a:avLst/>
            </a:prstGeom>
            <a:noFill/>
          </p:spPr>
          <p:txBody>
            <a:bodyPr wrap="square" lIns="27432" tIns="9144" rIns="27432" bIns="9144" rtlCol="0" anchor="ctr" anchorCtr="0">
              <a:noAutofit/>
            </a:bodyPr>
            <a:lstStyle/>
            <a:p>
              <a:pPr algn="ctr"/>
              <a:r>
                <a:rPr lang="en-US" sz="1600" dirty="0"/>
                <a:t>N</a:t>
              </a:r>
            </a:p>
          </p:txBody>
        </p:sp>
        <p:sp>
          <p:nvSpPr>
            <p:cNvPr id="72" name="TextBox 71"/>
            <p:cNvSpPr txBox="1"/>
            <p:nvPr/>
          </p:nvSpPr>
          <p:spPr>
            <a:xfrm>
              <a:off x="6978059" y="3170083"/>
              <a:ext cx="184741" cy="301621"/>
            </a:xfrm>
            <a:prstGeom prst="rect">
              <a:avLst/>
            </a:prstGeom>
            <a:noFill/>
          </p:spPr>
          <p:txBody>
            <a:bodyPr wrap="square" lIns="27432" tIns="27432" rIns="27432" bIns="27432" rtlCol="0">
              <a:spAutoFit/>
            </a:bodyPr>
            <a:lstStyle/>
            <a:p>
              <a:pPr algn="ctr"/>
              <a:r>
                <a:rPr lang="en-US" sz="1600" dirty="0"/>
                <a:t>1</a:t>
              </a:r>
            </a:p>
          </p:txBody>
        </p:sp>
      </p:grpSp>
      <p:grpSp>
        <p:nvGrpSpPr>
          <p:cNvPr id="76" name="Group 75"/>
          <p:cNvGrpSpPr/>
          <p:nvPr/>
        </p:nvGrpSpPr>
        <p:grpSpPr>
          <a:xfrm>
            <a:off x="9575706" y="2923542"/>
            <a:ext cx="910654" cy="822960"/>
            <a:chOff x="8051706" y="2854960"/>
            <a:chExt cx="910654" cy="822960"/>
          </a:xfrm>
        </p:grpSpPr>
        <p:sp>
          <p:nvSpPr>
            <p:cNvPr id="21" name="Rectangle 20"/>
            <p:cNvSpPr/>
            <p:nvPr/>
          </p:nvSpPr>
          <p:spPr>
            <a:xfrm>
              <a:off x="8143146" y="2946400"/>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463186" y="285496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143146" y="3148809"/>
              <a:ext cx="235224" cy="301621"/>
            </a:xfrm>
            <a:prstGeom prst="rect">
              <a:avLst/>
            </a:prstGeom>
            <a:noFill/>
          </p:spPr>
          <p:txBody>
            <a:bodyPr wrap="square" lIns="27432" tIns="27432" rIns="27432" bIns="27432" rtlCol="0">
              <a:spAutoFit/>
            </a:bodyPr>
            <a:lstStyle/>
            <a:p>
              <a:pPr algn="ctr"/>
              <a:r>
                <a:rPr lang="en-US" sz="1600" dirty="0"/>
                <a:t>W</a:t>
              </a:r>
            </a:p>
          </p:txBody>
        </p:sp>
        <p:sp>
          <p:nvSpPr>
            <p:cNvPr id="69" name="TextBox 68"/>
            <p:cNvSpPr txBox="1"/>
            <p:nvPr/>
          </p:nvSpPr>
          <p:spPr>
            <a:xfrm>
              <a:off x="8637061" y="3148808"/>
              <a:ext cx="235224" cy="301621"/>
            </a:xfrm>
            <a:prstGeom prst="rect">
              <a:avLst/>
            </a:prstGeom>
            <a:noFill/>
          </p:spPr>
          <p:txBody>
            <a:bodyPr wrap="square" lIns="27432" tIns="27432" rIns="27432" bIns="27432" rtlCol="0">
              <a:spAutoFit/>
            </a:bodyPr>
            <a:lstStyle/>
            <a:p>
              <a:pPr algn="ctr"/>
              <a:r>
                <a:rPr lang="en-US" sz="1600" dirty="0"/>
                <a:t>W</a:t>
              </a:r>
            </a:p>
          </p:txBody>
        </p:sp>
        <p:sp>
          <p:nvSpPr>
            <p:cNvPr id="73" name="TextBox 72"/>
            <p:cNvSpPr txBox="1"/>
            <p:nvPr/>
          </p:nvSpPr>
          <p:spPr>
            <a:xfrm>
              <a:off x="8327887" y="2946400"/>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83" name="Rectangle 8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5400000">
              <a:off x="8779480"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9682900" y="1205696"/>
            <a:ext cx="715766" cy="369332"/>
          </a:xfrm>
          <a:prstGeom prst="rect">
            <a:avLst/>
          </a:prstGeom>
          <a:noFill/>
        </p:spPr>
        <p:txBody>
          <a:bodyPr wrap="square" rtlCol="0">
            <a:spAutoFit/>
          </a:bodyPr>
          <a:lstStyle/>
          <a:p>
            <a:r>
              <a:rPr lang="en-US" dirty="0"/>
              <a:t>seed</a:t>
            </a:r>
          </a:p>
        </p:txBody>
      </p:sp>
      <p:cxnSp>
        <p:nvCxnSpPr>
          <p:cNvPr id="80" name="Straight Arrow Connector 79"/>
          <p:cNvCxnSpPr/>
          <p:nvPr/>
        </p:nvCxnSpPr>
        <p:spPr>
          <a:xfrm flipH="1">
            <a:off x="9717229" y="1560281"/>
            <a:ext cx="151741" cy="2735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073103" y="5226687"/>
            <a:ext cx="777240" cy="776287"/>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017925" y="1654313"/>
            <a:ext cx="3017520" cy="3017520"/>
          </a:xfrm>
          <a:prstGeom prst="ellipse">
            <a:avLst/>
          </a:prstGeom>
          <a:blipFill dpi="0" rotWithShape="1">
            <a:blip r:embed="rId7"/>
            <a:srcRect/>
            <a:tile tx="-984250" ty="-96520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0" name="Group 1919"/>
          <p:cNvGrpSpPr/>
          <p:nvPr/>
        </p:nvGrpSpPr>
        <p:grpSpPr>
          <a:xfrm>
            <a:off x="3017925" y="1654314"/>
            <a:ext cx="4718594" cy="4320243"/>
            <a:chOff x="1493925" y="1654313"/>
            <a:chExt cx="4718594" cy="4320243"/>
          </a:xfrm>
        </p:grpSpPr>
        <p:cxnSp>
          <p:nvCxnSpPr>
            <p:cNvPr id="26" name="Straight Connector 25"/>
            <p:cNvCxnSpPr/>
            <p:nvPr/>
          </p:nvCxnSpPr>
          <p:spPr>
            <a:xfrm>
              <a:off x="2381250" y="4537552"/>
              <a:ext cx="3409950" cy="1437004"/>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endCxn id="13" idx="7"/>
            </p:cNvCxnSpPr>
            <p:nvPr/>
          </p:nvCxnSpPr>
          <p:spPr>
            <a:xfrm>
              <a:off x="4281048" y="2360373"/>
              <a:ext cx="1931471" cy="2979998"/>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1493925" y="1654313"/>
              <a:ext cx="3017520" cy="301752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197600" y="1802908"/>
            <a:ext cx="2185034" cy="954107"/>
          </a:xfrm>
          <a:prstGeom prst="rect">
            <a:avLst/>
          </a:prstGeom>
          <a:noFill/>
        </p:spPr>
        <p:txBody>
          <a:bodyPr wrap="square" rtlCol="0">
            <a:spAutoFit/>
          </a:bodyPr>
          <a:lstStyle/>
          <a:p>
            <a:r>
              <a:rPr lang="en-US" sz="2800" dirty="0"/>
              <a:t>“cooperative binding”</a:t>
            </a:r>
          </a:p>
        </p:txBody>
      </p:sp>
      <p:grpSp>
        <p:nvGrpSpPr>
          <p:cNvPr id="97" name="Group 96"/>
          <p:cNvGrpSpPr/>
          <p:nvPr/>
        </p:nvGrpSpPr>
        <p:grpSpPr>
          <a:xfrm>
            <a:off x="4052780" y="2754804"/>
            <a:ext cx="969480" cy="822960"/>
            <a:chOff x="2077920" y="2770560"/>
            <a:chExt cx="969480" cy="822960"/>
          </a:xfrm>
        </p:grpSpPr>
        <p:sp>
          <p:nvSpPr>
            <p:cNvPr id="98" name="Freeform 97"/>
            <p:cNvSpPr/>
            <p:nvPr/>
          </p:nvSpPr>
          <p:spPr>
            <a:xfrm rot="2705400">
              <a:off x="2249992" y="2921174"/>
              <a:ext cx="470520" cy="203040"/>
            </a:xfrm>
            <a:custGeom>
              <a:avLst/>
              <a:gdLst/>
              <a:ahLst/>
              <a:cxnLst>
                <a:cxn ang="3cd4">
                  <a:pos x="hc" y="t"/>
                </a:cxn>
                <a:cxn ang="cd2">
                  <a:pos x="l" y="vc"/>
                </a:cxn>
                <a:cxn ang="cd4">
                  <a:pos x="hc" y="b"/>
                </a:cxn>
                <a:cxn ang="0">
                  <a:pos x="r" y="vc"/>
                </a:cxn>
              </a:cxnLst>
              <a:rect l="l" t="t" r="r" b="b"/>
              <a:pathLst>
                <a:path w="1308" h="565">
                  <a:moveTo>
                    <a:pt x="1308" y="13"/>
                  </a:moveTo>
                  <a:cubicBezTo>
                    <a:pt x="409" y="-102"/>
                    <a:pt x="0" y="565"/>
                    <a:pt x="0" y="565"/>
                  </a:cubicBezTo>
                </a:path>
              </a:pathLst>
            </a:cu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99" name="Freeform 98"/>
            <p:cNvSpPr/>
            <p:nvPr/>
          </p:nvSpPr>
          <p:spPr>
            <a:xfrm rot="2704200">
              <a:off x="2107047" y="3065446"/>
              <a:ext cx="470520" cy="200520"/>
            </a:xfrm>
            <a:custGeom>
              <a:avLst/>
              <a:gdLst/>
              <a:ahLst/>
              <a:cxnLst>
                <a:cxn ang="3cd4">
                  <a:pos x="hc" y="t"/>
                </a:cxn>
                <a:cxn ang="cd2">
                  <a:pos x="l" y="vc"/>
                </a:cxn>
                <a:cxn ang="cd4">
                  <a:pos x="hc" y="b"/>
                </a:cxn>
                <a:cxn ang="0">
                  <a:pos x="r" y="vc"/>
                </a:cxn>
              </a:cxnLst>
              <a:rect l="l" t="t" r="r" b="b"/>
              <a:pathLst>
                <a:path w="1308" h="558">
                  <a:moveTo>
                    <a:pt x="1308" y="553"/>
                  </a:moveTo>
                  <a:cubicBezTo>
                    <a:pt x="361" y="623"/>
                    <a:pt x="0" y="0"/>
                    <a:pt x="0" y="0"/>
                  </a:cubicBezTo>
                </a:path>
              </a:pathLst>
            </a:cu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100" name="Freeform 99"/>
            <p:cNvSpPr/>
            <p:nvPr/>
          </p:nvSpPr>
          <p:spPr>
            <a:xfrm rot="2706000">
              <a:off x="2519346" y="3037656"/>
              <a:ext cx="70200" cy="397080"/>
            </a:xfrm>
            <a:custGeom>
              <a:avLst/>
              <a:gdLst/>
              <a:ahLst/>
              <a:cxnLst>
                <a:cxn ang="3cd4">
                  <a:pos x="hc" y="t"/>
                </a:cxn>
                <a:cxn ang="cd2">
                  <a:pos x="l" y="vc"/>
                </a:cxn>
                <a:cxn ang="cd4">
                  <a:pos x="hc" y="b"/>
                </a:cxn>
                <a:cxn ang="0">
                  <a:pos x="r" y="vc"/>
                </a:cxn>
              </a:cxnLst>
              <a:rect l="l" t="t" r="r" b="b"/>
              <a:pathLst>
                <a:path w="196" h="1104">
                  <a:moveTo>
                    <a:pt x="196" y="0"/>
                  </a:moveTo>
                  <a:cubicBezTo>
                    <a:pt x="-65" y="276"/>
                    <a:pt x="-65" y="828"/>
                    <a:pt x="196" y="1104"/>
                  </a:cubicBezTo>
                </a:path>
              </a:pathLst>
            </a:cu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101" name="Straight Connector 100"/>
            <p:cNvSpPr/>
            <p:nvPr/>
          </p:nvSpPr>
          <p:spPr>
            <a:xfrm flipH="1" flipV="1">
              <a:off x="2181240" y="2861640"/>
              <a:ext cx="66240" cy="66599"/>
            </a:xfrm>
            <a:prstGeom prst="line">
              <a:avLst/>
            </a:pr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102" name="Straight Connector 101"/>
            <p:cNvSpPr/>
            <p:nvPr/>
          </p:nvSpPr>
          <p:spPr>
            <a:xfrm flipH="1" flipV="1">
              <a:off x="2610360" y="3151800"/>
              <a:ext cx="59400" cy="55080"/>
            </a:xfrm>
            <a:prstGeom prst="line">
              <a:avLst/>
            </a:pr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103" name="Straight Connector 102"/>
            <p:cNvSpPr/>
            <p:nvPr/>
          </p:nvSpPr>
          <p:spPr>
            <a:xfrm flipH="1" flipV="1">
              <a:off x="2470319" y="3293279"/>
              <a:ext cx="79561" cy="79201"/>
            </a:xfrm>
            <a:prstGeom prst="line">
              <a:avLst/>
            </a:pr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104" name="Freeform 103"/>
            <p:cNvSpPr/>
            <p:nvPr/>
          </p:nvSpPr>
          <p:spPr>
            <a:xfrm rot="2709600">
              <a:off x="2547380" y="3067807"/>
              <a:ext cx="70200" cy="397440"/>
            </a:xfrm>
            <a:custGeom>
              <a:avLst/>
              <a:gdLst/>
              <a:ahLst/>
              <a:cxnLst>
                <a:cxn ang="3cd4">
                  <a:pos x="hc" y="t"/>
                </a:cxn>
                <a:cxn ang="cd2">
                  <a:pos x="l" y="vc"/>
                </a:cxn>
                <a:cxn ang="cd4">
                  <a:pos x="hc" y="b"/>
                </a:cxn>
                <a:cxn ang="0">
                  <a:pos x="r" y="vc"/>
                </a:cxn>
              </a:cxnLst>
              <a:rect l="l" t="t" r="r" b="b"/>
              <a:pathLst>
                <a:path w="196" h="1105">
                  <a:moveTo>
                    <a:pt x="196" y="0"/>
                  </a:moveTo>
                  <a:cubicBezTo>
                    <a:pt x="-65" y="277"/>
                    <a:pt x="-65" y="829"/>
                    <a:pt x="195" y="1105"/>
                  </a:cubicBezTo>
                </a:path>
              </a:pathLst>
            </a:cu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105" name="TextBox 104"/>
            <p:cNvSpPr txBox="1"/>
            <p:nvPr/>
          </p:nvSpPr>
          <p:spPr>
            <a:xfrm rot="2705400">
              <a:off x="2234013" y="2998388"/>
              <a:ext cx="353880" cy="206280"/>
            </a:xfrm>
            <a:prstGeom prst="rect">
              <a:avLst/>
            </a:prstGeom>
            <a:noFill/>
            <a:ln>
              <a:noFill/>
            </a:ln>
          </p:spPr>
          <p:txBody>
            <a:bodyPr vert="horz" lIns="18360" tIns="18360" rIns="18360" bIns="18360" anchor="ctr" compatLnSpc="0">
              <a:spAutoFit/>
            </a:bodyPr>
            <a:lstStyle/>
            <a:p>
              <a:pPr hangingPunct="0"/>
              <a:r>
                <a:rPr lang="en-US" sz="1100" b="1" dirty="0">
                  <a:latin typeface="Arial" pitchFamily="18"/>
                  <a:ea typeface="Andale Sans UI" pitchFamily="2"/>
                  <a:cs typeface="Tahoma" pitchFamily="2"/>
                </a:rPr>
                <a:t>XOR</a:t>
              </a:r>
            </a:p>
          </p:txBody>
        </p:sp>
        <p:sp>
          <p:nvSpPr>
            <p:cNvPr id="106" name="Freeform 105"/>
            <p:cNvSpPr/>
            <p:nvPr/>
          </p:nvSpPr>
          <p:spPr>
            <a:xfrm>
              <a:off x="2077920" y="2862720"/>
              <a:ext cx="102240" cy="316440"/>
            </a:xfrm>
            <a:custGeom>
              <a:avLst/>
              <a:gdLst/>
              <a:ahLst/>
              <a:cxnLst>
                <a:cxn ang="3cd4">
                  <a:pos x="hc" y="t"/>
                </a:cxn>
                <a:cxn ang="cd2">
                  <a:pos x="l" y="vc"/>
                </a:cxn>
                <a:cxn ang="cd4">
                  <a:pos x="hc" y="b"/>
                </a:cxn>
                <a:cxn ang="0">
                  <a:pos x="r" y="vc"/>
                </a:cxn>
              </a:cxnLst>
              <a:rect l="l" t="t" r="r" b="b"/>
              <a:pathLst>
                <a:path w="285" h="880" fill="none">
                  <a:moveTo>
                    <a:pt x="285" y="0"/>
                  </a:moveTo>
                  <a:lnTo>
                    <a:pt x="285" y="880"/>
                  </a:lnTo>
                  <a:lnTo>
                    <a:pt x="0" y="880"/>
                  </a:lnTo>
                </a:path>
              </a:pathLst>
            </a:cu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107" name="Freeform 106"/>
            <p:cNvSpPr/>
            <p:nvPr/>
          </p:nvSpPr>
          <p:spPr>
            <a:xfrm>
              <a:off x="2180520" y="2770560"/>
              <a:ext cx="356400" cy="91800"/>
            </a:xfrm>
            <a:custGeom>
              <a:avLst/>
              <a:gdLst/>
              <a:ahLst/>
              <a:cxnLst>
                <a:cxn ang="3cd4">
                  <a:pos x="hc" y="t"/>
                </a:cxn>
                <a:cxn ang="cd2">
                  <a:pos x="l" y="vc"/>
                </a:cxn>
                <a:cxn ang="cd4">
                  <a:pos x="hc" y="b"/>
                </a:cxn>
                <a:cxn ang="0">
                  <a:pos x="r" y="vc"/>
                </a:cxn>
              </a:cxnLst>
              <a:rect l="l" t="t" r="r" b="b"/>
              <a:pathLst>
                <a:path w="991" h="256" fill="none">
                  <a:moveTo>
                    <a:pt x="0" y="256"/>
                  </a:moveTo>
                  <a:lnTo>
                    <a:pt x="991" y="255"/>
                  </a:lnTo>
                  <a:lnTo>
                    <a:pt x="991" y="0"/>
                  </a:lnTo>
                </a:path>
              </a:pathLst>
            </a:cu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108" name="Straight Connector 107"/>
            <p:cNvSpPr/>
            <p:nvPr/>
          </p:nvSpPr>
          <p:spPr>
            <a:xfrm flipH="1">
              <a:off x="2669760" y="3206520"/>
              <a:ext cx="377640" cy="0"/>
            </a:xfrm>
            <a:prstGeom prst="line">
              <a:avLst/>
            </a:pr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sp>
          <p:nvSpPr>
            <p:cNvPr id="109" name="Straight Connector 108"/>
            <p:cNvSpPr/>
            <p:nvPr/>
          </p:nvSpPr>
          <p:spPr>
            <a:xfrm flipV="1">
              <a:off x="2550240" y="3372480"/>
              <a:ext cx="0" cy="221040"/>
            </a:xfrm>
            <a:prstGeom prst="line">
              <a:avLst/>
            </a:prstGeom>
            <a:noFill/>
            <a:ln w="18360">
              <a:solidFill>
                <a:srgbClr val="000000"/>
              </a:solidFill>
              <a:prstDash val="solid"/>
            </a:ln>
          </p:spPr>
          <p:txBody>
            <a:bodyPr vert="horz" lIns="99000" tIns="54000" rIns="99000" bIns="54000" anchor="ctr" anchorCtr="1" compatLnSpc="0"/>
            <a:lstStyle/>
            <a:p>
              <a:pPr hangingPunct="0"/>
              <a:endParaRPr lang="en-US">
                <a:latin typeface="Arial" pitchFamily="18"/>
                <a:ea typeface="Andale Sans UI" pitchFamily="2"/>
                <a:cs typeface="Tahoma" pitchFamily="2"/>
              </a:endParaRPr>
            </a:p>
          </p:txBody>
        </p:sp>
      </p:grpSp>
      <p:grpSp>
        <p:nvGrpSpPr>
          <p:cNvPr id="110" name="Group 109"/>
          <p:cNvGrpSpPr/>
          <p:nvPr/>
        </p:nvGrpSpPr>
        <p:grpSpPr>
          <a:xfrm>
            <a:off x="8634412" y="4369825"/>
            <a:ext cx="405045" cy="384496"/>
            <a:chOff x="7444440" y="5057640"/>
            <a:chExt cx="349200" cy="320040"/>
          </a:xfrm>
        </p:grpSpPr>
        <p:sp>
          <p:nvSpPr>
            <p:cNvPr id="111" name="Freeform 110"/>
            <p:cNvSpPr/>
            <p:nvPr/>
          </p:nvSpPr>
          <p:spPr>
            <a:xfrm rot="2709600">
              <a:off x="7510664" y="5116209"/>
              <a:ext cx="182160" cy="78120"/>
            </a:xfrm>
            <a:custGeom>
              <a:avLst/>
              <a:gdLst/>
              <a:ahLst/>
              <a:cxnLst>
                <a:cxn ang="3cd4">
                  <a:pos x="hc" y="t"/>
                </a:cxn>
                <a:cxn ang="cd2">
                  <a:pos x="l" y="vc"/>
                </a:cxn>
                <a:cxn ang="cd4">
                  <a:pos x="hc" y="b"/>
                </a:cxn>
                <a:cxn ang="0">
                  <a:pos x="r" y="vc"/>
                </a:cxn>
              </a:cxnLst>
              <a:rect l="l" t="t" r="r" b="b"/>
              <a:pathLst>
                <a:path w="507" h="218">
                  <a:moveTo>
                    <a:pt x="507" y="5"/>
                  </a:moveTo>
                  <a:cubicBezTo>
                    <a:pt x="159" y="-40"/>
                    <a:pt x="0" y="218"/>
                    <a:pt x="0" y="21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12" name="Freeform 111"/>
            <p:cNvSpPr/>
            <p:nvPr/>
          </p:nvSpPr>
          <p:spPr>
            <a:xfrm rot="2722800">
              <a:off x="7455329" y="5172365"/>
              <a:ext cx="182160" cy="77040"/>
            </a:xfrm>
            <a:custGeom>
              <a:avLst/>
              <a:gdLst/>
              <a:ahLst/>
              <a:cxnLst>
                <a:cxn ang="3cd4">
                  <a:pos x="hc" y="t"/>
                </a:cxn>
                <a:cxn ang="cd2">
                  <a:pos x="l" y="vc"/>
                </a:cxn>
                <a:cxn ang="cd4">
                  <a:pos x="hc" y="b"/>
                </a:cxn>
                <a:cxn ang="0">
                  <a:pos x="r" y="vc"/>
                </a:cxn>
              </a:cxnLst>
              <a:rect l="l" t="t" r="r" b="b"/>
              <a:pathLst>
                <a:path w="507" h="215">
                  <a:moveTo>
                    <a:pt x="507" y="213"/>
                  </a:moveTo>
                  <a:cubicBezTo>
                    <a:pt x="140" y="241"/>
                    <a:pt x="0" y="0"/>
                    <a:pt x="0" y="0"/>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13" name="Freeform 112"/>
            <p:cNvSpPr/>
            <p:nvPr/>
          </p:nvSpPr>
          <p:spPr>
            <a:xfrm rot="2716200">
              <a:off x="7614946" y="5161676"/>
              <a:ext cx="27360" cy="153720"/>
            </a:xfrm>
            <a:custGeom>
              <a:avLst/>
              <a:gdLst/>
              <a:ahLst/>
              <a:cxnLst>
                <a:cxn ang="3cd4">
                  <a:pos x="hc" y="t"/>
                </a:cxn>
                <a:cxn ang="cd2">
                  <a:pos x="l" y="vc"/>
                </a:cxn>
                <a:cxn ang="cd4">
                  <a:pos x="hc" y="b"/>
                </a:cxn>
                <a:cxn ang="0">
                  <a:pos x="r" y="vc"/>
                </a:cxn>
              </a:cxnLst>
              <a:rect l="l" t="t" r="r" b="b"/>
              <a:pathLst>
                <a:path w="77" h="428">
                  <a:moveTo>
                    <a:pt x="75" y="0"/>
                  </a:moveTo>
                  <a:cubicBezTo>
                    <a:pt x="-26" y="107"/>
                    <a:pt x="-25" y="321"/>
                    <a:pt x="77" y="42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14" name="Straight Connector 113"/>
            <p:cNvSpPr/>
            <p:nvPr/>
          </p:nvSpPr>
          <p:spPr>
            <a:xfrm flipH="1" flipV="1">
              <a:off x="7484400" y="5092919"/>
              <a:ext cx="25560" cy="25921"/>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15" name="Straight Connector 114"/>
            <p:cNvSpPr/>
            <p:nvPr/>
          </p:nvSpPr>
          <p:spPr>
            <a:xfrm flipH="1" flipV="1">
              <a:off x="7650360" y="5205960"/>
              <a:ext cx="23040" cy="2160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16" name="Straight Connector 115"/>
            <p:cNvSpPr/>
            <p:nvPr/>
          </p:nvSpPr>
          <p:spPr>
            <a:xfrm flipH="1" flipV="1">
              <a:off x="7596000" y="5261040"/>
              <a:ext cx="30600" cy="3096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17" name="Freeform 116"/>
            <p:cNvSpPr/>
            <p:nvPr/>
          </p:nvSpPr>
          <p:spPr>
            <a:xfrm rot="2724000">
              <a:off x="7625604" y="5172986"/>
              <a:ext cx="27000" cy="153720"/>
            </a:xfrm>
            <a:custGeom>
              <a:avLst/>
              <a:gdLst/>
              <a:ahLst/>
              <a:cxnLst>
                <a:cxn ang="3cd4">
                  <a:pos x="hc" y="t"/>
                </a:cxn>
                <a:cxn ang="cd2">
                  <a:pos x="l" y="vc"/>
                </a:cxn>
                <a:cxn ang="cd4">
                  <a:pos x="hc" y="b"/>
                </a:cxn>
                <a:cxn ang="0">
                  <a:pos x="r" y="vc"/>
                </a:cxn>
              </a:cxnLst>
              <a:rect l="l" t="t" r="r" b="b"/>
              <a:pathLst>
                <a:path w="76" h="428">
                  <a:moveTo>
                    <a:pt x="76" y="0"/>
                  </a:moveTo>
                  <a:cubicBezTo>
                    <a:pt x="-25" y="108"/>
                    <a:pt x="-25" y="322"/>
                    <a:pt x="75" y="42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18" name="Freeform 117"/>
            <p:cNvSpPr/>
            <p:nvPr/>
          </p:nvSpPr>
          <p:spPr>
            <a:xfrm>
              <a:off x="7444440" y="5093640"/>
              <a:ext cx="39240" cy="122760"/>
            </a:xfrm>
            <a:custGeom>
              <a:avLst/>
              <a:gdLst/>
              <a:ahLst/>
              <a:cxnLst>
                <a:cxn ang="3cd4">
                  <a:pos x="hc" y="t"/>
                </a:cxn>
                <a:cxn ang="cd2">
                  <a:pos x="l" y="vc"/>
                </a:cxn>
                <a:cxn ang="cd4">
                  <a:pos x="hc" y="b"/>
                </a:cxn>
                <a:cxn ang="0">
                  <a:pos x="r" y="vc"/>
                </a:cxn>
              </a:cxnLst>
              <a:rect l="l" t="t" r="r" b="b"/>
              <a:pathLst>
                <a:path w="110" h="342" fill="none">
                  <a:moveTo>
                    <a:pt x="110" y="0"/>
                  </a:moveTo>
                  <a:lnTo>
                    <a:pt x="110" y="342"/>
                  </a:lnTo>
                  <a:lnTo>
                    <a:pt x="0" y="342"/>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19" name="Freeform 118"/>
            <p:cNvSpPr/>
            <p:nvPr/>
          </p:nvSpPr>
          <p:spPr>
            <a:xfrm>
              <a:off x="7484039" y="5057640"/>
              <a:ext cx="137520" cy="35640"/>
            </a:xfrm>
            <a:custGeom>
              <a:avLst/>
              <a:gdLst/>
              <a:ahLst/>
              <a:cxnLst>
                <a:cxn ang="3cd4">
                  <a:pos x="hc" y="t"/>
                </a:cxn>
                <a:cxn ang="cd2">
                  <a:pos x="l" y="vc"/>
                </a:cxn>
                <a:cxn ang="cd4">
                  <a:pos x="hc" y="b"/>
                </a:cxn>
                <a:cxn ang="0">
                  <a:pos x="r" y="vc"/>
                </a:cxn>
              </a:cxnLst>
              <a:rect l="l" t="t" r="r" b="b"/>
              <a:pathLst>
                <a:path w="383" h="100" fill="none">
                  <a:moveTo>
                    <a:pt x="0" y="100"/>
                  </a:moveTo>
                  <a:lnTo>
                    <a:pt x="383" y="99"/>
                  </a:lnTo>
                  <a:lnTo>
                    <a:pt x="383" y="0"/>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20" name="Straight Connector 119"/>
            <p:cNvSpPr/>
            <p:nvPr/>
          </p:nvSpPr>
          <p:spPr>
            <a:xfrm flipH="1">
              <a:off x="7673400" y="5227200"/>
              <a:ext cx="120240" cy="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22" name="Straight Connector 121"/>
            <p:cNvSpPr/>
            <p:nvPr/>
          </p:nvSpPr>
          <p:spPr>
            <a:xfrm flipV="1">
              <a:off x="7626960" y="5291640"/>
              <a:ext cx="0" cy="8604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grpSp>
      <p:grpSp>
        <p:nvGrpSpPr>
          <p:cNvPr id="125" name="Group 124"/>
          <p:cNvGrpSpPr/>
          <p:nvPr/>
        </p:nvGrpSpPr>
        <p:grpSpPr>
          <a:xfrm>
            <a:off x="9827369" y="4377579"/>
            <a:ext cx="405045" cy="384496"/>
            <a:chOff x="7444440" y="5057640"/>
            <a:chExt cx="349200" cy="320040"/>
          </a:xfrm>
        </p:grpSpPr>
        <p:sp>
          <p:nvSpPr>
            <p:cNvPr id="126" name="Freeform 125"/>
            <p:cNvSpPr/>
            <p:nvPr/>
          </p:nvSpPr>
          <p:spPr>
            <a:xfrm rot="2709600">
              <a:off x="7510664" y="5116209"/>
              <a:ext cx="182160" cy="78120"/>
            </a:xfrm>
            <a:custGeom>
              <a:avLst/>
              <a:gdLst/>
              <a:ahLst/>
              <a:cxnLst>
                <a:cxn ang="3cd4">
                  <a:pos x="hc" y="t"/>
                </a:cxn>
                <a:cxn ang="cd2">
                  <a:pos x="l" y="vc"/>
                </a:cxn>
                <a:cxn ang="cd4">
                  <a:pos x="hc" y="b"/>
                </a:cxn>
                <a:cxn ang="0">
                  <a:pos x="r" y="vc"/>
                </a:cxn>
              </a:cxnLst>
              <a:rect l="l" t="t" r="r" b="b"/>
              <a:pathLst>
                <a:path w="507" h="218">
                  <a:moveTo>
                    <a:pt x="507" y="5"/>
                  </a:moveTo>
                  <a:cubicBezTo>
                    <a:pt x="159" y="-40"/>
                    <a:pt x="0" y="218"/>
                    <a:pt x="0" y="21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27" name="Freeform 126"/>
            <p:cNvSpPr/>
            <p:nvPr/>
          </p:nvSpPr>
          <p:spPr>
            <a:xfrm rot="2722800">
              <a:off x="7455329" y="5172365"/>
              <a:ext cx="182160" cy="77040"/>
            </a:xfrm>
            <a:custGeom>
              <a:avLst/>
              <a:gdLst/>
              <a:ahLst/>
              <a:cxnLst>
                <a:cxn ang="3cd4">
                  <a:pos x="hc" y="t"/>
                </a:cxn>
                <a:cxn ang="cd2">
                  <a:pos x="l" y="vc"/>
                </a:cxn>
                <a:cxn ang="cd4">
                  <a:pos x="hc" y="b"/>
                </a:cxn>
                <a:cxn ang="0">
                  <a:pos x="r" y="vc"/>
                </a:cxn>
              </a:cxnLst>
              <a:rect l="l" t="t" r="r" b="b"/>
              <a:pathLst>
                <a:path w="507" h="215">
                  <a:moveTo>
                    <a:pt x="507" y="213"/>
                  </a:moveTo>
                  <a:cubicBezTo>
                    <a:pt x="140" y="241"/>
                    <a:pt x="0" y="0"/>
                    <a:pt x="0" y="0"/>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28" name="Freeform 127"/>
            <p:cNvSpPr/>
            <p:nvPr/>
          </p:nvSpPr>
          <p:spPr>
            <a:xfrm rot="2716200">
              <a:off x="7614946" y="5161676"/>
              <a:ext cx="27360" cy="153720"/>
            </a:xfrm>
            <a:custGeom>
              <a:avLst/>
              <a:gdLst/>
              <a:ahLst/>
              <a:cxnLst>
                <a:cxn ang="3cd4">
                  <a:pos x="hc" y="t"/>
                </a:cxn>
                <a:cxn ang="cd2">
                  <a:pos x="l" y="vc"/>
                </a:cxn>
                <a:cxn ang="cd4">
                  <a:pos x="hc" y="b"/>
                </a:cxn>
                <a:cxn ang="0">
                  <a:pos x="r" y="vc"/>
                </a:cxn>
              </a:cxnLst>
              <a:rect l="l" t="t" r="r" b="b"/>
              <a:pathLst>
                <a:path w="77" h="428">
                  <a:moveTo>
                    <a:pt x="75" y="0"/>
                  </a:moveTo>
                  <a:cubicBezTo>
                    <a:pt x="-26" y="107"/>
                    <a:pt x="-25" y="321"/>
                    <a:pt x="77" y="42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29" name="Straight Connector 128"/>
            <p:cNvSpPr/>
            <p:nvPr/>
          </p:nvSpPr>
          <p:spPr>
            <a:xfrm flipH="1" flipV="1">
              <a:off x="7484400" y="5092919"/>
              <a:ext cx="25560" cy="25921"/>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30" name="Straight Connector 129"/>
            <p:cNvSpPr/>
            <p:nvPr/>
          </p:nvSpPr>
          <p:spPr>
            <a:xfrm flipH="1" flipV="1">
              <a:off x="7650360" y="5205960"/>
              <a:ext cx="23040" cy="2160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31" name="Straight Connector 130"/>
            <p:cNvSpPr/>
            <p:nvPr/>
          </p:nvSpPr>
          <p:spPr>
            <a:xfrm flipH="1" flipV="1">
              <a:off x="7596000" y="5261040"/>
              <a:ext cx="30600" cy="3096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32" name="Freeform 131"/>
            <p:cNvSpPr/>
            <p:nvPr/>
          </p:nvSpPr>
          <p:spPr>
            <a:xfrm rot="2724000">
              <a:off x="7625604" y="5172986"/>
              <a:ext cx="27000" cy="153720"/>
            </a:xfrm>
            <a:custGeom>
              <a:avLst/>
              <a:gdLst/>
              <a:ahLst/>
              <a:cxnLst>
                <a:cxn ang="3cd4">
                  <a:pos x="hc" y="t"/>
                </a:cxn>
                <a:cxn ang="cd2">
                  <a:pos x="l" y="vc"/>
                </a:cxn>
                <a:cxn ang="cd4">
                  <a:pos x="hc" y="b"/>
                </a:cxn>
                <a:cxn ang="0">
                  <a:pos x="r" y="vc"/>
                </a:cxn>
              </a:cxnLst>
              <a:rect l="l" t="t" r="r" b="b"/>
              <a:pathLst>
                <a:path w="76" h="428">
                  <a:moveTo>
                    <a:pt x="76" y="0"/>
                  </a:moveTo>
                  <a:cubicBezTo>
                    <a:pt x="-25" y="108"/>
                    <a:pt x="-25" y="322"/>
                    <a:pt x="75" y="42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33" name="Freeform 132"/>
            <p:cNvSpPr/>
            <p:nvPr/>
          </p:nvSpPr>
          <p:spPr>
            <a:xfrm>
              <a:off x="7444440" y="5093640"/>
              <a:ext cx="39240" cy="122760"/>
            </a:xfrm>
            <a:custGeom>
              <a:avLst/>
              <a:gdLst/>
              <a:ahLst/>
              <a:cxnLst>
                <a:cxn ang="3cd4">
                  <a:pos x="hc" y="t"/>
                </a:cxn>
                <a:cxn ang="cd2">
                  <a:pos x="l" y="vc"/>
                </a:cxn>
                <a:cxn ang="cd4">
                  <a:pos x="hc" y="b"/>
                </a:cxn>
                <a:cxn ang="0">
                  <a:pos x="r" y="vc"/>
                </a:cxn>
              </a:cxnLst>
              <a:rect l="l" t="t" r="r" b="b"/>
              <a:pathLst>
                <a:path w="110" h="342" fill="none">
                  <a:moveTo>
                    <a:pt x="110" y="0"/>
                  </a:moveTo>
                  <a:lnTo>
                    <a:pt x="110" y="342"/>
                  </a:lnTo>
                  <a:lnTo>
                    <a:pt x="0" y="342"/>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34" name="Freeform 133"/>
            <p:cNvSpPr/>
            <p:nvPr/>
          </p:nvSpPr>
          <p:spPr>
            <a:xfrm>
              <a:off x="7484039" y="5057640"/>
              <a:ext cx="137520" cy="35640"/>
            </a:xfrm>
            <a:custGeom>
              <a:avLst/>
              <a:gdLst/>
              <a:ahLst/>
              <a:cxnLst>
                <a:cxn ang="3cd4">
                  <a:pos x="hc" y="t"/>
                </a:cxn>
                <a:cxn ang="cd2">
                  <a:pos x="l" y="vc"/>
                </a:cxn>
                <a:cxn ang="cd4">
                  <a:pos x="hc" y="b"/>
                </a:cxn>
                <a:cxn ang="0">
                  <a:pos x="r" y="vc"/>
                </a:cxn>
              </a:cxnLst>
              <a:rect l="l" t="t" r="r" b="b"/>
              <a:pathLst>
                <a:path w="383" h="100" fill="none">
                  <a:moveTo>
                    <a:pt x="0" y="100"/>
                  </a:moveTo>
                  <a:lnTo>
                    <a:pt x="383" y="99"/>
                  </a:lnTo>
                  <a:lnTo>
                    <a:pt x="383" y="0"/>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35" name="Straight Connector 134"/>
            <p:cNvSpPr/>
            <p:nvPr/>
          </p:nvSpPr>
          <p:spPr>
            <a:xfrm flipH="1">
              <a:off x="7673400" y="5227200"/>
              <a:ext cx="120240" cy="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36" name="Straight Connector 135"/>
            <p:cNvSpPr/>
            <p:nvPr/>
          </p:nvSpPr>
          <p:spPr>
            <a:xfrm flipV="1">
              <a:off x="7626960" y="5291640"/>
              <a:ext cx="0" cy="8604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grpSp>
      <p:grpSp>
        <p:nvGrpSpPr>
          <p:cNvPr id="139" name="Group 138"/>
          <p:cNvGrpSpPr/>
          <p:nvPr/>
        </p:nvGrpSpPr>
        <p:grpSpPr>
          <a:xfrm>
            <a:off x="8637334" y="5581318"/>
            <a:ext cx="405045" cy="384496"/>
            <a:chOff x="7444440" y="5057640"/>
            <a:chExt cx="349200" cy="320040"/>
          </a:xfrm>
        </p:grpSpPr>
        <p:sp>
          <p:nvSpPr>
            <p:cNvPr id="140" name="Freeform 139"/>
            <p:cNvSpPr/>
            <p:nvPr/>
          </p:nvSpPr>
          <p:spPr>
            <a:xfrm rot="2709600">
              <a:off x="7510664" y="5116209"/>
              <a:ext cx="182160" cy="78120"/>
            </a:xfrm>
            <a:custGeom>
              <a:avLst/>
              <a:gdLst/>
              <a:ahLst/>
              <a:cxnLst>
                <a:cxn ang="3cd4">
                  <a:pos x="hc" y="t"/>
                </a:cxn>
                <a:cxn ang="cd2">
                  <a:pos x="l" y="vc"/>
                </a:cxn>
                <a:cxn ang="cd4">
                  <a:pos x="hc" y="b"/>
                </a:cxn>
                <a:cxn ang="0">
                  <a:pos x="r" y="vc"/>
                </a:cxn>
              </a:cxnLst>
              <a:rect l="l" t="t" r="r" b="b"/>
              <a:pathLst>
                <a:path w="507" h="218">
                  <a:moveTo>
                    <a:pt x="507" y="5"/>
                  </a:moveTo>
                  <a:cubicBezTo>
                    <a:pt x="159" y="-40"/>
                    <a:pt x="0" y="218"/>
                    <a:pt x="0" y="21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1" name="Freeform 140"/>
            <p:cNvSpPr/>
            <p:nvPr/>
          </p:nvSpPr>
          <p:spPr>
            <a:xfrm rot="2722800">
              <a:off x="7455329" y="5172365"/>
              <a:ext cx="182160" cy="77040"/>
            </a:xfrm>
            <a:custGeom>
              <a:avLst/>
              <a:gdLst/>
              <a:ahLst/>
              <a:cxnLst>
                <a:cxn ang="3cd4">
                  <a:pos x="hc" y="t"/>
                </a:cxn>
                <a:cxn ang="cd2">
                  <a:pos x="l" y="vc"/>
                </a:cxn>
                <a:cxn ang="cd4">
                  <a:pos x="hc" y="b"/>
                </a:cxn>
                <a:cxn ang="0">
                  <a:pos x="r" y="vc"/>
                </a:cxn>
              </a:cxnLst>
              <a:rect l="l" t="t" r="r" b="b"/>
              <a:pathLst>
                <a:path w="507" h="215">
                  <a:moveTo>
                    <a:pt x="507" y="213"/>
                  </a:moveTo>
                  <a:cubicBezTo>
                    <a:pt x="140" y="241"/>
                    <a:pt x="0" y="0"/>
                    <a:pt x="0" y="0"/>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2" name="Freeform 141"/>
            <p:cNvSpPr/>
            <p:nvPr/>
          </p:nvSpPr>
          <p:spPr>
            <a:xfrm rot="2716200">
              <a:off x="7614946" y="5161676"/>
              <a:ext cx="27360" cy="153720"/>
            </a:xfrm>
            <a:custGeom>
              <a:avLst/>
              <a:gdLst/>
              <a:ahLst/>
              <a:cxnLst>
                <a:cxn ang="3cd4">
                  <a:pos x="hc" y="t"/>
                </a:cxn>
                <a:cxn ang="cd2">
                  <a:pos x="l" y="vc"/>
                </a:cxn>
                <a:cxn ang="cd4">
                  <a:pos x="hc" y="b"/>
                </a:cxn>
                <a:cxn ang="0">
                  <a:pos x="r" y="vc"/>
                </a:cxn>
              </a:cxnLst>
              <a:rect l="l" t="t" r="r" b="b"/>
              <a:pathLst>
                <a:path w="77" h="428">
                  <a:moveTo>
                    <a:pt x="75" y="0"/>
                  </a:moveTo>
                  <a:cubicBezTo>
                    <a:pt x="-26" y="107"/>
                    <a:pt x="-25" y="321"/>
                    <a:pt x="77" y="42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3" name="Straight Connector 142"/>
            <p:cNvSpPr/>
            <p:nvPr/>
          </p:nvSpPr>
          <p:spPr>
            <a:xfrm flipH="1" flipV="1">
              <a:off x="7484400" y="5092919"/>
              <a:ext cx="25560" cy="25921"/>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4" name="Straight Connector 143"/>
            <p:cNvSpPr/>
            <p:nvPr/>
          </p:nvSpPr>
          <p:spPr>
            <a:xfrm flipH="1" flipV="1">
              <a:off x="7650360" y="5205960"/>
              <a:ext cx="23040" cy="2160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5" name="Straight Connector 144"/>
            <p:cNvSpPr/>
            <p:nvPr/>
          </p:nvSpPr>
          <p:spPr>
            <a:xfrm flipH="1" flipV="1">
              <a:off x="7596000" y="5261040"/>
              <a:ext cx="30600" cy="3096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6" name="Freeform 145"/>
            <p:cNvSpPr/>
            <p:nvPr/>
          </p:nvSpPr>
          <p:spPr>
            <a:xfrm rot="2724000">
              <a:off x="7625604" y="5172986"/>
              <a:ext cx="27000" cy="153720"/>
            </a:xfrm>
            <a:custGeom>
              <a:avLst/>
              <a:gdLst/>
              <a:ahLst/>
              <a:cxnLst>
                <a:cxn ang="3cd4">
                  <a:pos x="hc" y="t"/>
                </a:cxn>
                <a:cxn ang="cd2">
                  <a:pos x="l" y="vc"/>
                </a:cxn>
                <a:cxn ang="cd4">
                  <a:pos x="hc" y="b"/>
                </a:cxn>
                <a:cxn ang="0">
                  <a:pos x="r" y="vc"/>
                </a:cxn>
              </a:cxnLst>
              <a:rect l="l" t="t" r="r" b="b"/>
              <a:pathLst>
                <a:path w="76" h="428">
                  <a:moveTo>
                    <a:pt x="76" y="0"/>
                  </a:moveTo>
                  <a:cubicBezTo>
                    <a:pt x="-25" y="108"/>
                    <a:pt x="-25" y="322"/>
                    <a:pt x="75" y="42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7" name="Freeform 146"/>
            <p:cNvSpPr/>
            <p:nvPr/>
          </p:nvSpPr>
          <p:spPr>
            <a:xfrm>
              <a:off x="7444440" y="5093640"/>
              <a:ext cx="39240" cy="122760"/>
            </a:xfrm>
            <a:custGeom>
              <a:avLst/>
              <a:gdLst/>
              <a:ahLst/>
              <a:cxnLst>
                <a:cxn ang="3cd4">
                  <a:pos x="hc" y="t"/>
                </a:cxn>
                <a:cxn ang="cd2">
                  <a:pos x="l" y="vc"/>
                </a:cxn>
                <a:cxn ang="cd4">
                  <a:pos x="hc" y="b"/>
                </a:cxn>
                <a:cxn ang="0">
                  <a:pos x="r" y="vc"/>
                </a:cxn>
              </a:cxnLst>
              <a:rect l="l" t="t" r="r" b="b"/>
              <a:pathLst>
                <a:path w="110" h="342" fill="none">
                  <a:moveTo>
                    <a:pt x="110" y="0"/>
                  </a:moveTo>
                  <a:lnTo>
                    <a:pt x="110" y="342"/>
                  </a:lnTo>
                  <a:lnTo>
                    <a:pt x="0" y="342"/>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8" name="Freeform 147"/>
            <p:cNvSpPr/>
            <p:nvPr/>
          </p:nvSpPr>
          <p:spPr>
            <a:xfrm>
              <a:off x="7484039" y="5057640"/>
              <a:ext cx="137520" cy="35640"/>
            </a:xfrm>
            <a:custGeom>
              <a:avLst/>
              <a:gdLst/>
              <a:ahLst/>
              <a:cxnLst>
                <a:cxn ang="3cd4">
                  <a:pos x="hc" y="t"/>
                </a:cxn>
                <a:cxn ang="cd2">
                  <a:pos x="l" y="vc"/>
                </a:cxn>
                <a:cxn ang="cd4">
                  <a:pos x="hc" y="b"/>
                </a:cxn>
                <a:cxn ang="0">
                  <a:pos x="r" y="vc"/>
                </a:cxn>
              </a:cxnLst>
              <a:rect l="l" t="t" r="r" b="b"/>
              <a:pathLst>
                <a:path w="383" h="100" fill="none">
                  <a:moveTo>
                    <a:pt x="0" y="100"/>
                  </a:moveTo>
                  <a:lnTo>
                    <a:pt x="383" y="99"/>
                  </a:lnTo>
                  <a:lnTo>
                    <a:pt x="383" y="0"/>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9" name="Straight Connector 148"/>
            <p:cNvSpPr/>
            <p:nvPr/>
          </p:nvSpPr>
          <p:spPr>
            <a:xfrm flipH="1">
              <a:off x="7673400" y="5227200"/>
              <a:ext cx="120240" cy="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0" name="Straight Connector 149"/>
            <p:cNvSpPr/>
            <p:nvPr/>
          </p:nvSpPr>
          <p:spPr>
            <a:xfrm flipV="1">
              <a:off x="7626960" y="5291640"/>
              <a:ext cx="0" cy="8604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grpSp>
      <p:grpSp>
        <p:nvGrpSpPr>
          <p:cNvPr id="152" name="Group 151"/>
          <p:cNvGrpSpPr/>
          <p:nvPr/>
        </p:nvGrpSpPr>
        <p:grpSpPr>
          <a:xfrm>
            <a:off x="9823154" y="5583686"/>
            <a:ext cx="405045" cy="384496"/>
            <a:chOff x="7444440" y="5057640"/>
            <a:chExt cx="349200" cy="320040"/>
          </a:xfrm>
        </p:grpSpPr>
        <p:sp>
          <p:nvSpPr>
            <p:cNvPr id="153" name="Freeform 152"/>
            <p:cNvSpPr/>
            <p:nvPr/>
          </p:nvSpPr>
          <p:spPr>
            <a:xfrm rot="2709600">
              <a:off x="7510664" y="5116209"/>
              <a:ext cx="182160" cy="78120"/>
            </a:xfrm>
            <a:custGeom>
              <a:avLst/>
              <a:gdLst/>
              <a:ahLst/>
              <a:cxnLst>
                <a:cxn ang="3cd4">
                  <a:pos x="hc" y="t"/>
                </a:cxn>
                <a:cxn ang="cd2">
                  <a:pos x="l" y="vc"/>
                </a:cxn>
                <a:cxn ang="cd4">
                  <a:pos x="hc" y="b"/>
                </a:cxn>
                <a:cxn ang="0">
                  <a:pos x="r" y="vc"/>
                </a:cxn>
              </a:cxnLst>
              <a:rect l="l" t="t" r="r" b="b"/>
              <a:pathLst>
                <a:path w="507" h="218">
                  <a:moveTo>
                    <a:pt x="507" y="5"/>
                  </a:moveTo>
                  <a:cubicBezTo>
                    <a:pt x="159" y="-40"/>
                    <a:pt x="0" y="218"/>
                    <a:pt x="0" y="21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4" name="Freeform 153"/>
            <p:cNvSpPr/>
            <p:nvPr/>
          </p:nvSpPr>
          <p:spPr>
            <a:xfrm rot="2722800">
              <a:off x="7455329" y="5172365"/>
              <a:ext cx="182160" cy="77040"/>
            </a:xfrm>
            <a:custGeom>
              <a:avLst/>
              <a:gdLst/>
              <a:ahLst/>
              <a:cxnLst>
                <a:cxn ang="3cd4">
                  <a:pos x="hc" y="t"/>
                </a:cxn>
                <a:cxn ang="cd2">
                  <a:pos x="l" y="vc"/>
                </a:cxn>
                <a:cxn ang="cd4">
                  <a:pos x="hc" y="b"/>
                </a:cxn>
                <a:cxn ang="0">
                  <a:pos x="r" y="vc"/>
                </a:cxn>
              </a:cxnLst>
              <a:rect l="l" t="t" r="r" b="b"/>
              <a:pathLst>
                <a:path w="507" h="215">
                  <a:moveTo>
                    <a:pt x="507" y="213"/>
                  </a:moveTo>
                  <a:cubicBezTo>
                    <a:pt x="140" y="241"/>
                    <a:pt x="0" y="0"/>
                    <a:pt x="0" y="0"/>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5" name="Freeform 154"/>
            <p:cNvSpPr/>
            <p:nvPr/>
          </p:nvSpPr>
          <p:spPr>
            <a:xfrm rot="2716200">
              <a:off x="7614946" y="5161676"/>
              <a:ext cx="27360" cy="153720"/>
            </a:xfrm>
            <a:custGeom>
              <a:avLst/>
              <a:gdLst/>
              <a:ahLst/>
              <a:cxnLst>
                <a:cxn ang="3cd4">
                  <a:pos x="hc" y="t"/>
                </a:cxn>
                <a:cxn ang="cd2">
                  <a:pos x="l" y="vc"/>
                </a:cxn>
                <a:cxn ang="cd4">
                  <a:pos x="hc" y="b"/>
                </a:cxn>
                <a:cxn ang="0">
                  <a:pos x="r" y="vc"/>
                </a:cxn>
              </a:cxnLst>
              <a:rect l="l" t="t" r="r" b="b"/>
              <a:pathLst>
                <a:path w="77" h="428">
                  <a:moveTo>
                    <a:pt x="75" y="0"/>
                  </a:moveTo>
                  <a:cubicBezTo>
                    <a:pt x="-26" y="107"/>
                    <a:pt x="-25" y="321"/>
                    <a:pt x="77" y="42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6" name="Straight Connector 155"/>
            <p:cNvSpPr/>
            <p:nvPr/>
          </p:nvSpPr>
          <p:spPr>
            <a:xfrm flipH="1" flipV="1">
              <a:off x="7484400" y="5092919"/>
              <a:ext cx="25560" cy="25921"/>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7" name="Straight Connector 156"/>
            <p:cNvSpPr/>
            <p:nvPr/>
          </p:nvSpPr>
          <p:spPr>
            <a:xfrm flipH="1" flipV="1">
              <a:off x="7650360" y="5205960"/>
              <a:ext cx="23040" cy="2160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8" name="Straight Connector 157"/>
            <p:cNvSpPr/>
            <p:nvPr/>
          </p:nvSpPr>
          <p:spPr>
            <a:xfrm flipH="1" flipV="1">
              <a:off x="7596000" y="5261040"/>
              <a:ext cx="30600" cy="3096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9" name="Freeform 158"/>
            <p:cNvSpPr/>
            <p:nvPr/>
          </p:nvSpPr>
          <p:spPr>
            <a:xfrm rot="2724000">
              <a:off x="7625604" y="5172986"/>
              <a:ext cx="27000" cy="153720"/>
            </a:xfrm>
            <a:custGeom>
              <a:avLst/>
              <a:gdLst/>
              <a:ahLst/>
              <a:cxnLst>
                <a:cxn ang="3cd4">
                  <a:pos x="hc" y="t"/>
                </a:cxn>
                <a:cxn ang="cd2">
                  <a:pos x="l" y="vc"/>
                </a:cxn>
                <a:cxn ang="cd4">
                  <a:pos x="hc" y="b"/>
                </a:cxn>
                <a:cxn ang="0">
                  <a:pos x="r" y="vc"/>
                </a:cxn>
              </a:cxnLst>
              <a:rect l="l" t="t" r="r" b="b"/>
              <a:pathLst>
                <a:path w="76" h="428">
                  <a:moveTo>
                    <a:pt x="76" y="0"/>
                  </a:moveTo>
                  <a:cubicBezTo>
                    <a:pt x="-25" y="108"/>
                    <a:pt x="-25" y="322"/>
                    <a:pt x="75" y="428"/>
                  </a:cubicBez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0" name="Freeform 159"/>
            <p:cNvSpPr/>
            <p:nvPr/>
          </p:nvSpPr>
          <p:spPr>
            <a:xfrm>
              <a:off x="7444440" y="5093640"/>
              <a:ext cx="39240" cy="122760"/>
            </a:xfrm>
            <a:custGeom>
              <a:avLst/>
              <a:gdLst/>
              <a:ahLst/>
              <a:cxnLst>
                <a:cxn ang="3cd4">
                  <a:pos x="hc" y="t"/>
                </a:cxn>
                <a:cxn ang="cd2">
                  <a:pos x="l" y="vc"/>
                </a:cxn>
                <a:cxn ang="cd4">
                  <a:pos x="hc" y="b"/>
                </a:cxn>
                <a:cxn ang="0">
                  <a:pos x="r" y="vc"/>
                </a:cxn>
              </a:cxnLst>
              <a:rect l="l" t="t" r="r" b="b"/>
              <a:pathLst>
                <a:path w="110" h="342" fill="none">
                  <a:moveTo>
                    <a:pt x="110" y="0"/>
                  </a:moveTo>
                  <a:lnTo>
                    <a:pt x="110" y="342"/>
                  </a:lnTo>
                  <a:lnTo>
                    <a:pt x="0" y="342"/>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1" name="Freeform 160"/>
            <p:cNvSpPr/>
            <p:nvPr/>
          </p:nvSpPr>
          <p:spPr>
            <a:xfrm>
              <a:off x="7484039" y="5057640"/>
              <a:ext cx="137520" cy="35640"/>
            </a:xfrm>
            <a:custGeom>
              <a:avLst/>
              <a:gdLst/>
              <a:ahLst/>
              <a:cxnLst>
                <a:cxn ang="3cd4">
                  <a:pos x="hc" y="t"/>
                </a:cxn>
                <a:cxn ang="cd2">
                  <a:pos x="l" y="vc"/>
                </a:cxn>
                <a:cxn ang="cd4">
                  <a:pos x="hc" y="b"/>
                </a:cxn>
                <a:cxn ang="0">
                  <a:pos x="r" y="vc"/>
                </a:cxn>
              </a:cxnLst>
              <a:rect l="l" t="t" r="r" b="b"/>
              <a:pathLst>
                <a:path w="383" h="100" fill="none">
                  <a:moveTo>
                    <a:pt x="0" y="100"/>
                  </a:moveTo>
                  <a:lnTo>
                    <a:pt x="383" y="99"/>
                  </a:lnTo>
                  <a:lnTo>
                    <a:pt x="383" y="0"/>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2" name="Straight Connector 161"/>
            <p:cNvSpPr/>
            <p:nvPr/>
          </p:nvSpPr>
          <p:spPr>
            <a:xfrm flipH="1">
              <a:off x="7673400" y="5227200"/>
              <a:ext cx="120240" cy="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3" name="Straight Connector 162"/>
            <p:cNvSpPr/>
            <p:nvPr/>
          </p:nvSpPr>
          <p:spPr>
            <a:xfrm flipV="1">
              <a:off x="7626960" y="5291640"/>
              <a:ext cx="0" cy="8604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grpSp>
      <p:sp>
        <p:nvSpPr>
          <p:cNvPr id="165" name="Oval 164"/>
          <p:cNvSpPr/>
          <p:nvPr/>
        </p:nvSpPr>
        <p:spPr>
          <a:xfrm>
            <a:off x="8724228" y="4705421"/>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8998923" y="4446259"/>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9914298" y="4710183"/>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0188993" y="4451021"/>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8724228" y="5920252"/>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8998923" y="5661090"/>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9919935" y="5915327"/>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10194630" y="5656165"/>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Google Drive\documents\research\tasa\video\tile-seed-out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9767" y="1997076"/>
            <a:ext cx="433387" cy="433387"/>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8286750" y="4014788"/>
            <a:ext cx="2280889" cy="22860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6A995154-0473-4D3E-9D27-8B1D4B6CEBB6}" type="slidenum">
              <a:rPr lang="en-US" smtClean="0"/>
              <a:t>10</a:t>
            </a:fld>
            <a:endParaRPr lang="en-US"/>
          </a:p>
        </p:txBody>
      </p:sp>
    </p:spTree>
    <p:custDataLst>
      <p:tags r:id="rId1"/>
    </p:custDataLst>
    <p:extLst>
      <p:ext uri="{BB962C8B-B14F-4D97-AF65-F5344CB8AC3E}">
        <p14:creationId xmlns:p14="http://schemas.microsoft.com/office/powerpoint/2010/main" val="3686203883"/>
      </p:ext>
    </p:extLst>
  </p:cSld>
  <p:clrMapOvr>
    <a:masterClrMapping/>
  </p:clrMapOvr>
  <mc:AlternateContent xmlns:mc="http://schemas.openxmlformats.org/markup-compatibility/2006" xmlns:p14="http://schemas.microsoft.com/office/powerpoint/2010/main">
    <mc:Choice Requires="p14">
      <p:transition p14:dur="0" advTm="48884"/>
    </mc:Choice>
    <mc:Fallback xmlns="">
      <p:transition advTm="488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7"/>
                                        </p:tgtEl>
                                      </p:cBhvr>
                                      <p:by x="50000" y="50000"/>
                                    </p:animScale>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par>
                          <p:cTn id="10" fill="hold">
                            <p:stCondLst>
                              <p:cond delay="500"/>
                            </p:stCondLst>
                            <p:childTnLst>
                              <p:par>
                                <p:cTn id="11" presetID="37" presetClass="path" presetSubtype="0" accel="50000" decel="50000" fill="hold" nodeType="afterEffect">
                                  <p:stCondLst>
                                    <p:cond delay="0"/>
                                  </p:stCondLst>
                                  <p:childTnLst>
                                    <p:animMotion origin="layout" path="M 4.16667E-7 -0.00024 L -0.00911 -0.00047 C -0.13529 0.00601 -0.12552 0.43171 -0.12956 0.55555 " pathEditMode="relative" rAng="0" ptsTypes="AAA">
                                      <p:cBhvr>
                                        <p:cTn id="12" dur="1000" fill="hold"/>
                                        <p:tgtEl>
                                          <p:spTgt spid="1026"/>
                                        </p:tgtEl>
                                        <p:attrNameLst>
                                          <p:attrName>ppt_x</p:attrName>
                                          <p:attrName>ppt_y</p:attrName>
                                        </p:attrNameLst>
                                      </p:cBhvr>
                                      <p:rCtr x="-6484" y="27778"/>
                                    </p:animMotion>
                                  </p:childTnLst>
                                </p:cTn>
                              </p:par>
                              <p:par>
                                <p:cTn id="13" presetID="1" presetClass="exit" presetSubtype="0" fill="hold" nodeType="withEffect">
                                  <p:stCondLst>
                                    <p:cond delay="0"/>
                                  </p:stCondLst>
                                  <p:childTnLst>
                                    <p:set>
                                      <p:cBhvr>
                                        <p:cTn id="14" dur="1" fill="hold">
                                          <p:stCondLst>
                                            <p:cond delay="0"/>
                                          </p:stCondLst>
                                        </p:cTn>
                                        <p:tgtEl>
                                          <p:spTgt spid="7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26"/>
                                        </p:tgtEl>
                                        <p:attrNameLst>
                                          <p:attrName>style.visibility</p:attrName>
                                        </p:attrNameLst>
                                      </p:cBhvr>
                                      <p:to>
                                        <p:strVal val="visible"/>
                                      </p:to>
                                    </p:set>
                                    <p:anim calcmode="lin" valueType="num">
                                      <p:cBhvr additive="base">
                                        <p:cTn id="19" dur="500" fill="hold"/>
                                        <p:tgtEl>
                                          <p:spTgt spid="1926"/>
                                        </p:tgtEl>
                                        <p:attrNameLst>
                                          <p:attrName>ppt_x</p:attrName>
                                        </p:attrNameLst>
                                      </p:cBhvr>
                                      <p:tavLst>
                                        <p:tav tm="0">
                                          <p:val>
                                            <p:strVal val="0-#ppt_w/2"/>
                                          </p:val>
                                        </p:tav>
                                        <p:tav tm="100000">
                                          <p:val>
                                            <p:strVal val="#ppt_x"/>
                                          </p:val>
                                        </p:tav>
                                      </p:tavLst>
                                    </p:anim>
                                    <p:anim calcmode="lin" valueType="num">
                                      <p:cBhvr additive="base">
                                        <p:cTn id="20" dur="500" fill="hold"/>
                                        <p:tgtEl>
                                          <p:spTgt spid="192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1927"/>
                                        </p:tgtEl>
                                        <p:attrNameLst>
                                          <p:attrName>style.visibility</p:attrName>
                                        </p:attrNameLst>
                                      </p:cBhvr>
                                      <p:to>
                                        <p:strVal val="visible"/>
                                      </p:to>
                                    </p:set>
                                    <p:anim calcmode="lin" valueType="num">
                                      <p:cBhvr additive="base">
                                        <p:cTn id="24" dur="500" fill="hold"/>
                                        <p:tgtEl>
                                          <p:spTgt spid="1927"/>
                                        </p:tgtEl>
                                        <p:attrNameLst>
                                          <p:attrName>ppt_x</p:attrName>
                                        </p:attrNameLst>
                                      </p:cBhvr>
                                      <p:tavLst>
                                        <p:tav tm="0">
                                          <p:val>
                                            <p:strVal val="0-#ppt_w/2"/>
                                          </p:val>
                                        </p:tav>
                                        <p:tav tm="100000">
                                          <p:val>
                                            <p:strVal val="#ppt_x"/>
                                          </p:val>
                                        </p:tav>
                                      </p:tavLst>
                                    </p:anim>
                                    <p:anim calcmode="lin" valueType="num">
                                      <p:cBhvr additive="base">
                                        <p:cTn id="25" dur="500" fill="hold"/>
                                        <p:tgtEl>
                                          <p:spTgt spid="1927"/>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1" fill="hold" nodeType="afterEffect">
                                  <p:stCondLst>
                                    <p:cond delay="0"/>
                                  </p:stCondLst>
                                  <p:childTnLst>
                                    <p:set>
                                      <p:cBhvr>
                                        <p:cTn id="28" dur="1" fill="hold">
                                          <p:stCondLst>
                                            <p:cond delay="0"/>
                                          </p:stCondLst>
                                        </p:cTn>
                                        <p:tgtEl>
                                          <p:spTgt spid="1924"/>
                                        </p:tgtEl>
                                        <p:attrNameLst>
                                          <p:attrName>style.visibility</p:attrName>
                                        </p:attrNameLst>
                                      </p:cBhvr>
                                      <p:to>
                                        <p:strVal val="visible"/>
                                      </p:to>
                                    </p:set>
                                    <p:anim calcmode="lin" valueType="num">
                                      <p:cBhvr additive="base">
                                        <p:cTn id="29" dur="500" fill="hold"/>
                                        <p:tgtEl>
                                          <p:spTgt spid="1924"/>
                                        </p:tgtEl>
                                        <p:attrNameLst>
                                          <p:attrName>ppt_x</p:attrName>
                                        </p:attrNameLst>
                                      </p:cBhvr>
                                      <p:tavLst>
                                        <p:tav tm="0">
                                          <p:val>
                                            <p:strVal val="#ppt_x"/>
                                          </p:val>
                                        </p:tav>
                                        <p:tav tm="100000">
                                          <p:val>
                                            <p:strVal val="#ppt_x"/>
                                          </p:val>
                                        </p:tav>
                                      </p:tavLst>
                                    </p:anim>
                                    <p:anim calcmode="lin" valueType="num">
                                      <p:cBhvr additive="base">
                                        <p:cTn id="30" dur="500" fill="hold"/>
                                        <p:tgtEl>
                                          <p:spTgt spid="1924"/>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1928"/>
                                        </p:tgtEl>
                                        <p:attrNameLst>
                                          <p:attrName>style.visibility</p:attrName>
                                        </p:attrNameLst>
                                      </p:cBhvr>
                                      <p:to>
                                        <p:strVal val="visible"/>
                                      </p:to>
                                    </p:set>
                                    <p:anim calcmode="lin" valueType="num">
                                      <p:cBhvr additive="base">
                                        <p:cTn id="34" dur="500" fill="hold"/>
                                        <p:tgtEl>
                                          <p:spTgt spid="1928"/>
                                        </p:tgtEl>
                                        <p:attrNameLst>
                                          <p:attrName>ppt_x</p:attrName>
                                        </p:attrNameLst>
                                      </p:cBhvr>
                                      <p:tavLst>
                                        <p:tav tm="0">
                                          <p:val>
                                            <p:strVal val="0-#ppt_w/2"/>
                                          </p:val>
                                        </p:tav>
                                        <p:tav tm="100000">
                                          <p:val>
                                            <p:strVal val="#ppt_x"/>
                                          </p:val>
                                        </p:tav>
                                      </p:tavLst>
                                    </p:anim>
                                    <p:anim calcmode="lin" valueType="num">
                                      <p:cBhvr additive="base">
                                        <p:cTn id="35" dur="500" fill="hold"/>
                                        <p:tgtEl>
                                          <p:spTgt spid="192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1" fill="hold" nodeType="afterEffect">
                                  <p:stCondLst>
                                    <p:cond delay="0"/>
                                  </p:stCondLst>
                                  <p:childTnLst>
                                    <p:set>
                                      <p:cBhvr>
                                        <p:cTn id="38" dur="1" fill="hold">
                                          <p:stCondLst>
                                            <p:cond delay="0"/>
                                          </p:stCondLst>
                                        </p:cTn>
                                        <p:tgtEl>
                                          <p:spTgt spid="1925"/>
                                        </p:tgtEl>
                                        <p:attrNameLst>
                                          <p:attrName>style.visibility</p:attrName>
                                        </p:attrNameLst>
                                      </p:cBhvr>
                                      <p:to>
                                        <p:strVal val="visible"/>
                                      </p:to>
                                    </p:set>
                                    <p:anim calcmode="lin" valueType="num">
                                      <p:cBhvr additive="base">
                                        <p:cTn id="39" dur="500" fill="hold"/>
                                        <p:tgtEl>
                                          <p:spTgt spid="1925"/>
                                        </p:tgtEl>
                                        <p:attrNameLst>
                                          <p:attrName>ppt_x</p:attrName>
                                        </p:attrNameLst>
                                      </p:cBhvr>
                                      <p:tavLst>
                                        <p:tav tm="0">
                                          <p:val>
                                            <p:strVal val="#ppt_x"/>
                                          </p:val>
                                        </p:tav>
                                        <p:tav tm="100000">
                                          <p:val>
                                            <p:strVal val="#ppt_x"/>
                                          </p:val>
                                        </p:tav>
                                      </p:tavLst>
                                    </p:anim>
                                    <p:anim calcmode="lin" valueType="num">
                                      <p:cBhvr additive="base">
                                        <p:cTn id="40" dur="500" fill="hold"/>
                                        <p:tgtEl>
                                          <p:spTgt spid="1925"/>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nodeType="clickEffect">
                                  <p:stCondLst>
                                    <p:cond delay="0"/>
                                  </p:stCondLst>
                                  <p:childTnLst>
                                    <p:set>
                                      <p:cBhvr>
                                        <p:cTn id="44" dur="1" fill="hold">
                                          <p:stCondLst>
                                            <p:cond delay="0"/>
                                          </p:stCondLst>
                                        </p:cTn>
                                        <p:tgtEl>
                                          <p:spTgt spid="1922"/>
                                        </p:tgtEl>
                                        <p:attrNameLst>
                                          <p:attrName>style.visibility</p:attrName>
                                        </p:attrNameLst>
                                      </p:cBhvr>
                                      <p:to>
                                        <p:strVal val="visible"/>
                                      </p:to>
                                    </p:set>
                                    <p:anim calcmode="lin" valueType="num">
                                      <p:cBhvr additive="base">
                                        <p:cTn id="45" dur="500" fill="hold"/>
                                        <p:tgtEl>
                                          <p:spTgt spid="1922"/>
                                        </p:tgtEl>
                                        <p:attrNameLst>
                                          <p:attrName>ppt_x</p:attrName>
                                        </p:attrNameLst>
                                      </p:cBhvr>
                                      <p:tavLst>
                                        <p:tav tm="0">
                                          <p:val>
                                            <p:strVal val="0-#ppt_w/2"/>
                                          </p:val>
                                        </p:tav>
                                        <p:tav tm="100000">
                                          <p:val>
                                            <p:strVal val="#ppt_x"/>
                                          </p:val>
                                        </p:tav>
                                      </p:tavLst>
                                    </p:anim>
                                    <p:anim calcmode="lin" valueType="num">
                                      <p:cBhvr additive="base">
                                        <p:cTn id="46" dur="500" fill="hold"/>
                                        <p:tgtEl>
                                          <p:spTgt spid="1922"/>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25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1250"/>
                            </p:stCondLst>
                            <p:childTnLst>
                              <p:par>
                                <p:cTn id="54" presetID="10" presetClass="entr" presetSubtype="0" fill="hold" nodeType="afterEffect">
                                  <p:stCondLst>
                                    <p:cond delay="500"/>
                                  </p:stCondLst>
                                  <p:childTnLst>
                                    <p:set>
                                      <p:cBhvr>
                                        <p:cTn id="55" dur="1" fill="hold">
                                          <p:stCondLst>
                                            <p:cond delay="0"/>
                                          </p:stCondLst>
                                        </p:cTn>
                                        <p:tgtEl>
                                          <p:spTgt spid="1920"/>
                                        </p:tgtEl>
                                        <p:attrNameLst>
                                          <p:attrName>style.visibility</p:attrName>
                                        </p:attrNameLst>
                                      </p:cBhvr>
                                      <p:to>
                                        <p:strVal val="visible"/>
                                      </p:to>
                                    </p:set>
                                    <p:animEffect transition="in" filter="fade">
                                      <p:cBhvr>
                                        <p:cTn id="56" dur="500"/>
                                        <p:tgtEl>
                                          <p:spTgt spid="192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500"/>
                                        <p:tgtEl>
                                          <p:spTgt spid="121"/>
                                        </p:tgtEl>
                                      </p:cBhvr>
                                    </p:animEffect>
                                  </p:childTnLst>
                                </p:cTn>
                              </p:par>
                            </p:childTnLst>
                          </p:cTn>
                        </p:par>
                        <p:par>
                          <p:cTn id="60" fill="hold">
                            <p:stCondLst>
                              <p:cond delay="2250"/>
                            </p:stCondLst>
                            <p:childTnLst>
                              <p:par>
                                <p:cTn id="61" presetID="10"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32" fill="hold" nodeType="clickEffect">
                                  <p:stCondLst>
                                    <p:cond delay="0"/>
                                  </p:stCondLst>
                                  <p:childTnLst>
                                    <p:set>
                                      <p:cBhvr>
                                        <p:cTn id="67" dur="1" fill="hold">
                                          <p:stCondLst>
                                            <p:cond delay="0"/>
                                          </p:stCondLst>
                                        </p:cTn>
                                        <p:tgtEl>
                                          <p:spTgt spid="139"/>
                                        </p:tgtEl>
                                        <p:attrNameLst>
                                          <p:attrName>style.visibility</p:attrName>
                                        </p:attrNameLst>
                                      </p:cBhvr>
                                      <p:to>
                                        <p:strVal val="visible"/>
                                      </p:to>
                                    </p:set>
                                    <p:animEffect transition="in" filter="circle(out)">
                                      <p:cBhvr>
                                        <p:cTn id="68" dur="2000"/>
                                        <p:tgtEl>
                                          <p:spTgt spid="139"/>
                                        </p:tgtEl>
                                      </p:cBhvr>
                                    </p:animEffect>
                                  </p:childTnLst>
                                </p:cTn>
                              </p:par>
                              <p:par>
                                <p:cTn id="69" presetID="6" presetClass="entr" presetSubtype="32" fill="hold" nodeType="withEffect">
                                  <p:stCondLst>
                                    <p:cond delay="0"/>
                                  </p:stCondLst>
                                  <p:childTnLst>
                                    <p:set>
                                      <p:cBhvr>
                                        <p:cTn id="70" dur="1" fill="hold">
                                          <p:stCondLst>
                                            <p:cond delay="0"/>
                                          </p:stCondLst>
                                        </p:cTn>
                                        <p:tgtEl>
                                          <p:spTgt spid="152"/>
                                        </p:tgtEl>
                                        <p:attrNameLst>
                                          <p:attrName>style.visibility</p:attrName>
                                        </p:attrNameLst>
                                      </p:cBhvr>
                                      <p:to>
                                        <p:strVal val="visible"/>
                                      </p:to>
                                    </p:set>
                                    <p:animEffect transition="in" filter="circle(out)">
                                      <p:cBhvr>
                                        <p:cTn id="71" dur="2000"/>
                                        <p:tgtEl>
                                          <p:spTgt spid="152"/>
                                        </p:tgtEl>
                                      </p:cBhvr>
                                    </p:animEffect>
                                  </p:childTnLst>
                                </p:cTn>
                              </p:par>
                              <p:par>
                                <p:cTn id="72" presetID="6" presetClass="entr" presetSubtype="32" fill="hold" nodeType="withEffect">
                                  <p:stCondLst>
                                    <p:cond delay="0"/>
                                  </p:stCondLst>
                                  <p:childTnLst>
                                    <p:set>
                                      <p:cBhvr>
                                        <p:cTn id="73" dur="1" fill="hold">
                                          <p:stCondLst>
                                            <p:cond delay="0"/>
                                          </p:stCondLst>
                                        </p:cTn>
                                        <p:tgtEl>
                                          <p:spTgt spid="125"/>
                                        </p:tgtEl>
                                        <p:attrNameLst>
                                          <p:attrName>style.visibility</p:attrName>
                                        </p:attrNameLst>
                                      </p:cBhvr>
                                      <p:to>
                                        <p:strVal val="visible"/>
                                      </p:to>
                                    </p:set>
                                    <p:animEffect transition="in" filter="circle(out)">
                                      <p:cBhvr>
                                        <p:cTn id="74" dur="2000"/>
                                        <p:tgtEl>
                                          <p:spTgt spid="125"/>
                                        </p:tgtEl>
                                      </p:cBhvr>
                                    </p:animEffect>
                                  </p:childTnLst>
                                </p:cTn>
                              </p:par>
                              <p:par>
                                <p:cTn id="75" presetID="6" presetClass="entr" presetSubtype="32" fill="hold" nodeType="with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circle(out)">
                                      <p:cBhvr>
                                        <p:cTn id="77" dur="2000"/>
                                        <p:tgtEl>
                                          <p:spTgt spid="110"/>
                                        </p:tgtEl>
                                      </p:cBhvr>
                                    </p:animEffect>
                                  </p:childTnLst>
                                </p:cTn>
                              </p:par>
                              <p:par>
                                <p:cTn id="78" presetID="6" presetClass="entr" presetSubtype="32" fill="hold" nodeType="with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circle(out)">
                                      <p:cBhvr>
                                        <p:cTn id="80" dur="2000"/>
                                        <p:tgtEl>
                                          <p:spTgt spid="9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165"/>
                                        </p:tgtEl>
                                        <p:attrNameLst>
                                          <p:attrName>style.visibility</p:attrName>
                                        </p:attrNameLst>
                                      </p:cBhvr>
                                      <p:to>
                                        <p:strVal val="visible"/>
                                      </p:to>
                                    </p:set>
                                    <p:anim calcmode="lin" valueType="num">
                                      <p:cBhvr>
                                        <p:cTn id="91" dur="500" fill="hold"/>
                                        <p:tgtEl>
                                          <p:spTgt spid="165"/>
                                        </p:tgtEl>
                                        <p:attrNameLst>
                                          <p:attrName>ppt_w</p:attrName>
                                        </p:attrNameLst>
                                      </p:cBhvr>
                                      <p:tavLst>
                                        <p:tav tm="0">
                                          <p:val>
                                            <p:fltVal val="0"/>
                                          </p:val>
                                        </p:tav>
                                        <p:tav tm="100000">
                                          <p:val>
                                            <p:strVal val="#ppt_w"/>
                                          </p:val>
                                        </p:tav>
                                      </p:tavLst>
                                    </p:anim>
                                    <p:anim calcmode="lin" valueType="num">
                                      <p:cBhvr>
                                        <p:cTn id="92" dur="500" fill="hold"/>
                                        <p:tgtEl>
                                          <p:spTgt spid="165"/>
                                        </p:tgtEl>
                                        <p:attrNameLst>
                                          <p:attrName>ppt_h</p:attrName>
                                        </p:attrNameLst>
                                      </p:cBhvr>
                                      <p:tavLst>
                                        <p:tav tm="0">
                                          <p:val>
                                            <p:fltVal val="0"/>
                                          </p:val>
                                        </p:tav>
                                        <p:tav tm="100000">
                                          <p:val>
                                            <p:strVal val="#ppt_h"/>
                                          </p:val>
                                        </p:tav>
                                      </p:tavLst>
                                    </p:anim>
                                    <p:animEffect transition="in" filter="fade">
                                      <p:cBhvr>
                                        <p:cTn id="93" dur="500"/>
                                        <p:tgtEl>
                                          <p:spTgt spid="16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68"/>
                                        </p:tgtEl>
                                        <p:attrNameLst>
                                          <p:attrName>style.visibility</p:attrName>
                                        </p:attrNameLst>
                                      </p:cBhvr>
                                      <p:to>
                                        <p:strVal val="visible"/>
                                      </p:to>
                                    </p:set>
                                    <p:anim calcmode="lin" valueType="num">
                                      <p:cBhvr>
                                        <p:cTn id="96" dur="500" fill="hold"/>
                                        <p:tgtEl>
                                          <p:spTgt spid="168"/>
                                        </p:tgtEl>
                                        <p:attrNameLst>
                                          <p:attrName>ppt_w</p:attrName>
                                        </p:attrNameLst>
                                      </p:cBhvr>
                                      <p:tavLst>
                                        <p:tav tm="0">
                                          <p:val>
                                            <p:fltVal val="0"/>
                                          </p:val>
                                        </p:tav>
                                        <p:tav tm="100000">
                                          <p:val>
                                            <p:strVal val="#ppt_w"/>
                                          </p:val>
                                        </p:tav>
                                      </p:tavLst>
                                    </p:anim>
                                    <p:anim calcmode="lin" valueType="num">
                                      <p:cBhvr>
                                        <p:cTn id="97" dur="500" fill="hold"/>
                                        <p:tgtEl>
                                          <p:spTgt spid="168"/>
                                        </p:tgtEl>
                                        <p:attrNameLst>
                                          <p:attrName>ppt_h</p:attrName>
                                        </p:attrNameLst>
                                      </p:cBhvr>
                                      <p:tavLst>
                                        <p:tav tm="0">
                                          <p:val>
                                            <p:fltVal val="0"/>
                                          </p:val>
                                        </p:tav>
                                        <p:tav tm="100000">
                                          <p:val>
                                            <p:strVal val="#ppt_h"/>
                                          </p:val>
                                        </p:tav>
                                      </p:tavLst>
                                    </p:anim>
                                    <p:animEffect transition="in" filter="fade">
                                      <p:cBhvr>
                                        <p:cTn id="98" dur="500"/>
                                        <p:tgtEl>
                                          <p:spTgt spid="16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p:cTn id="101" dur="500" fill="hold"/>
                                        <p:tgtEl>
                                          <p:spTgt spid="169"/>
                                        </p:tgtEl>
                                        <p:attrNameLst>
                                          <p:attrName>ppt_w</p:attrName>
                                        </p:attrNameLst>
                                      </p:cBhvr>
                                      <p:tavLst>
                                        <p:tav tm="0">
                                          <p:val>
                                            <p:fltVal val="0"/>
                                          </p:val>
                                        </p:tav>
                                        <p:tav tm="100000">
                                          <p:val>
                                            <p:strVal val="#ppt_w"/>
                                          </p:val>
                                        </p:tav>
                                      </p:tavLst>
                                    </p:anim>
                                    <p:anim calcmode="lin" valueType="num">
                                      <p:cBhvr>
                                        <p:cTn id="102" dur="500" fill="hold"/>
                                        <p:tgtEl>
                                          <p:spTgt spid="169"/>
                                        </p:tgtEl>
                                        <p:attrNameLst>
                                          <p:attrName>ppt_h</p:attrName>
                                        </p:attrNameLst>
                                      </p:cBhvr>
                                      <p:tavLst>
                                        <p:tav tm="0">
                                          <p:val>
                                            <p:fltVal val="0"/>
                                          </p:val>
                                        </p:tav>
                                        <p:tav tm="100000">
                                          <p:val>
                                            <p:strVal val="#ppt_h"/>
                                          </p:val>
                                        </p:tav>
                                      </p:tavLst>
                                    </p:anim>
                                    <p:animEffect transition="in" filter="fade">
                                      <p:cBhvr>
                                        <p:cTn id="103" dur="500"/>
                                        <p:tgtEl>
                                          <p:spTgt spid="169"/>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70"/>
                                        </p:tgtEl>
                                        <p:attrNameLst>
                                          <p:attrName>style.visibility</p:attrName>
                                        </p:attrNameLst>
                                      </p:cBhvr>
                                      <p:to>
                                        <p:strVal val="visible"/>
                                      </p:to>
                                    </p:set>
                                    <p:anim calcmode="lin" valueType="num">
                                      <p:cBhvr>
                                        <p:cTn id="106" dur="500" fill="hold"/>
                                        <p:tgtEl>
                                          <p:spTgt spid="170"/>
                                        </p:tgtEl>
                                        <p:attrNameLst>
                                          <p:attrName>ppt_w</p:attrName>
                                        </p:attrNameLst>
                                      </p:cBhvr>
                                      <p:tavLst>
                                        <p:tav tm="0">
                                          <p:val>
                                            <p:fltVal val="0"/>
                                          </p:val>
                                        </p:tav>
                                        <p:tav tm="100000">
                                          <p:val>
                                            <p:strVal val="#ppt_w"/>
                                          </p:val>
                                        </p:tav>
                                      </p:tavLst>
                                    </p:anim>
                                    <p:anim calcmode="lin" valueType="num">
                                      <p:cBhvr>
                                        <p:cTn id="107" dur="500" fill="hold"/>
                                        <p:tgtEl>
                                          <p:spTgt spid="170"/>
                                        </p:tgtEl>
                                        <p:attrNameLst>
                                          <p:attrName>ppt_h</p:attrName>
                                        </p:attrNameLst>
                                      </p:cBhvr>
                                      <p:tavLst>
                                        <p:tav tm="0">
                                          <p:val>
                                            <p:fltVal val="0"/>
                                          </p:val>
                                        </p:tav>
                                        <p:tav tm="100000">
                                          <p:val>
                                            <p:strVal val="#ppt_h"/>
                                          </p:val>
                                        </p:tav>
                                      </p:tavLst>
                                    </p:anim>
                                    <p:animEffect transition="in" filter="fade">
                                      <p:cBhvr>
                                        <p:cTn id="108" dur="500"/>
                                        <p:tgtEl>
                                          <p:spTgt spid="17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71"/>
                                        </p:tgtEl>
                                        <p:attrNameLst>
                                          <p:attrName>style.visibility</p:attrName>
                                        </p:attrNameLst>
                                      </p:cBhvr>
                                      <p:to>
                                        <p:strVal val="visible"/>
                                      </p:to>
                                    </p:set>
                                    <p:anim calcmode="lin" valueType="num">
                                      <p:cBhvr>
                                        <p:cTn id="111" dur="500" fill="hold"/>
                                        <p:tgtEl>
                                          <p:spTgt spid="171"/>
                                        </p:tgtEl>
                                        <p:attrNameLst>
                                          <p:attrName>ppt_w</p:attrName>
                                        </p:attrNameLst>
                                      </p:cBhvr>
                                      <p:tavLst>
                                        <p:tav tm="0">
                                          <p:val>
                                            <p:fltVal val="0"/>
                                          </p:val>
                                        </p:tav>
                                        <p:tav tm="100000">
                                          <p:val>
                                            <p:strVal val="#ppt_w"/>
                                          </p:val>
                                        </p:tav>
                                      </p:tavLst>
                                    </p:anim>
                                    <p:anim calcmode="lin" valueType="num">
                                      <p:cBhvr>
                                        <p:cTn id="112" dur="500" fill="hold"/>
                                        <p:tgtEl>
                                          <p:spTgt spid="171"/>
                                        </p:tgtEl>
                                        <p:attrNameLst>
                                          <p:attrName>ppt_h</p:attrName>
                                        </p:attrNameLst>
                                      </p:cBhvr>
                                      <p:tavLst>
                                        <p:tav tm="0">
                                          <p:val>
                                            <p:fltVal val="0"/>
                                          </p:val>
                                        </p:tav>
                                        <p:tav tm="100000">
                                          <p:val>
                                            <p:strVal val="#ppt_h"/>
                                          </p:val>
                                        </p:tav>
                                      </p:tavLst>
                                    </p:anim>
                                    <p:animEffect transition="in" filter="fade">
                                      <p:cBhvr>
                                        <p:cTn id="113" dur="500"/>
                                        <p:tgtEl>
                                          <p:spTgt spid="17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172"/>
                                        </p:tgtEl>
                                        <p:attrNameLst>
                                          <p:attrName>style.visibility</p:attrName>
                                        </p:attrNameLst>
                                      </p:cBhvr>
                                      <p:to>
                                        <p:strVal val="visible"/>
                                      </p:to>
                                    </p:set>
                                    <p:anim calcmode="lin" valueType="num">
                                      <p:cBhvr>
                                        <p:cTn id="116" dur="500" fill="hold"/>
                                        <p:tgtEl>
                                          <p:spTgt spid="172"/>
                                        </p:tgtEl>
                                        <p:attrNameLst>
                                          <p:attrName>ppt_w</p:attrName>
                                        </p:attrNameLst>
                                      </p:cBhvr>
                                      <p:tavLst>
                                        <p:tav tm="0">
                                          <p:val>
                                            <p:fltVal val="0"/>
                                          </p:val>
                                        </p:tav>
                                        <p:tav tm="100000">
                                          <p:val>
                                            <p:strVal val="#ppt_w"/>
                                          </p:val>
                                        </p:tav>
                                      </p:tavLst>
                                    </p:anim>
                                    <p:anim calcmode="lin" valueType="num">
                                      <p:cBhvr>
                                        <p:cTn id="117" dur="500" fill="hold"/>
                                        <p:tgtEl>
                                          <p:spTgt spid="172"/>
                                        </p:tgtEl>
                                        <p:attrNameLst>
                                          <p:attrName>ppt_h</p:attrName>
                                        </p:attrNameLst>
                                      </p:cBhvr>
                                      <p:tavLst>
                                        <p:tav tm="0">
                                          <p:val>
                                            <p:fltVal val="0"/>
                                          </p:val>
                                        </p:tav>
                                        <p:tav tm="100000">
                                          <p:val>
                                            <p:strVal val="#ppt_h"/>
                                          </p:val>
                                        </p:tav>
                                      </p:tavLst>
                                    </p:anim>
                                    <p:animEffect transition="in" filter="fade">
                                      <p:cBhvr>
                                        <p:cTn id="118" dur="500"/>
                                        <p:tgtEl>
                                          <p:spTgt spid="17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173"/>
                                        </p:tgtEl>
                                        <p:attrNameLst>
                                          <p:attrName>style.visibility</p:attrName>
                                        </p:attrNameLst>
                                      </p:cBhvr>
                                      <p:to>
                                        <p:strVal val="visible"/>
                                      </p:to>
                                    </p:set>
                                    <p:anim calcmode="lin" valueType="num">
                                      <p:cBhvr>
                                        <p:cTn id="121" dur="500" fill="hold"/>
                                        <p:tgtEl>
                                          <p:spTgt spid="173"/>
                                        </p:tgtEl>
                                        <p:attrNameLst>
                                          <p:attrName>ppt_w</p:attrName>
                                        </p:attrNameLst>
                                      </p:cBhvr>
                                      <p:tavLst>
                                        <p:tav tm="0">
                                          <p:val>
                                            <p:fltVal val="0"/>
                                          </p:val>
                                        </p:tav>
                                        <p:tav tm="100000">
                                          <p:val>
                                            <p:strVal val="#ppt_w"/>
                                          </p:val>
                                        </p:tav>
                                      </p:tavLst>
                                    </p:anim>
                                    <p:anim calcmode="lin" valueType="num">
                                      <p:cBhvr>
                                        <p:cTn id="122" dur="500" fill="hold"/>
                                        <p:tgtEl>
                                          <p:spTgt spid="173"/>
                                        </p:tgtEl>
                                        <p:attrNameLst>
                                          <p:attrName>ppt_h</p:attrName>
                                        </p:attrNameLst>
                                      </p:cBhvr>
                                      <p:tavLst>
                                        <p:tav tm="0">
                                          <p:val>
                                            <p:fltVal val="0"/>
                                          </p:val>
                                        </p:tav>
                                        <p:tav tm="100000">
                                          <p:val>
                                            <p:strVal val="#ppt_h"/>
                                          </p:val>
                                        </p:tav>
                                      </p:tavLst>
                                    </p:anim>
                                    <p:animEffect transition="in" filter="fade">
                                      <p:cBhvr>
                                        <p:cTn id="123" dur="500"/>
                                        <p:tgtEl>
                                          <p:spTgt spid="173"/>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174"/>
                                        </p:tgtEl>
                                        <p:attrNameLst>
                                          <p:attrName>style.visibility</p:attrName>
                                        </p:attrNameLst>
                                      </p:cBhvr>
                                      <p:to>
                                        <p:strVal val="visible"/>
                                      </p:to>
                                    </p:set>
                                    <p:anim calcmode="lin" valueType="num">
                                      <p:cBhvr>
                                        <p:cTn id="126" dur="500" fill="hold"/>
                                        <p:tgtEl>
                                          <p:spTgt spid="174"/>
                                        </p:tgtEl>
                                        <p:attrNameLst>
                                          <p:attrName>ppt_w</p:attrName>
                                        </p:attrNameLst>
                                      </p:cBhvr>
                                      <p:tavLst>
                                        <p:tav tm="0">
                                          <p:val>
                                            <p:fltVal val="0"/>
                                          </p:val>
                                        </p:tav>
                                        <p:tav tm="100000">
                                          <p:val>
                                            <p:strVal val="#ppt_w"/>
                                          </p:val>
                                        </p:tav>
                                      </p:tavLst>
                                    </p:anim>
                                    <p:anim calcmode="lin" valueType="num">
                                      <p:cBhvr>
                                        <p:cTn id="127" dur="500" fill="hold"/>
                                        <p:tgtEl>
                                          <p:spTgt spid="174"/>
                                        </p:tgtEl>
                                        <p:attrNameLst>
                                          <p:attrName>ppt_h</p:attrName>
                                        </p:attrNameLst>
                                      </p:cBhvr>
                                      <p:tavLst>
                                        <p:tav tm="0">
                                          <p:val>
                                            <p:fltVal val="0"/>
                                          </p:val>
                                        </p:tav>
                                        <p:tav tm="100000">
                                          <p:val>
                                            <p:strVal val="#ppt_h"/>
                                          </p:val>
                                        </p:tav>
                                      </p:tavLst>
                                    </p:anim>
                                    <p:animEffect transition="in" filter="fade">
                                      <p:cBhvr>
                                        <p:cTn id="128" dur="500"/>
                                        <p:tgtEl>
                                          <p:spTgt spid="174"/>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path" presetSubtype="0" accel="50000" decel="50000" fill="hold" grpId="1" nodeType="clickEffect">
                                  <p:stCondLst>
                                    <p:cond delay="0"/>
                                  </p:stCondLst>
                                  <p:childTnLst>
                                    <p:animMotion origin="layout" path="M 0 4.44444E-6 L -0.00017 -0.07385 " pathEditMode="relative" rAng="0" ptsTypes="AA">
                                      <p:cBhvr>
                                        <p:cTn id="132" dur="2000" fill="hold"/>
                                        <p:tgtEl>
                                          <p:spTgt spid="165"/>
                                        </p:tgtEl>
                                        <p:attrNameLst>
                                          <p:attrName>ppt_x</p:attrName>
                                          <p:attrName>ppt_y</p:attrName>
                                        </p:attrNameLst>
                                      </p:cBhvr>
                                      <p:rCtr x="-17" y="-3704"/>
                                    </p:animMotion>
                                  </p:childTnLst>
                                </p:cTn>
                              </p:par>
                              <p:par>
                                <p:cTn id="133" presetID="42" presetClass="path" presetSubtype="0" accel="50000" decel="50000" fill="hold" grpId="1" nodeType="withEffect">
                                  <p:stCondLst>
                                    <p:cond delay="0"/>
                                  </p:stCondLst>
                                  <p:childTnLst>
                                    <p:animMotion origin="layout" path="M 3.95833E-6 3.7037E-6 L -0.04467 0.00023 " pathEditMode="relative" rAng="0" ptsTypes="AA">
                                      <p:cBhvr>
                                        <p:cTn id="134" dur="2000" fill="hold"/>
                                        <p:tgtEl>
                                          <p:spTgt spid="168"/>
                                        </p:tgtEl>
                                        <p:attrNameLst>
                                          <p:attrName>ppt_x</p:attrName>
                                          <p:attrName>ppt_y</p:attrName>
                                        </p:attrNameLst>
                                      </p:cBhvr>
                                      <p:rCtr x="-2240" y="0"/>
                                    </p:animMotion>
                                  </p:childTnLst>
                                </p:cTn>
                              </p:par>
                              <p:par>
                                <p:cTn id="135" presetID="42" presetClass="path" presetSubtype="0" accel="50000" decel="50000" fill="hold" grpId="1" nodeType="withEffect">
                                  <p:stCondLst>
                                    <p:cond delay="0"/>
                                  </p:stCondLst>
                                  <p:childTnLst>
                                    <p:animMotion origin="layout" path="M 0 4.44444E-6 L -0.00017 -0.07385 " pathEditMode="relative" rAng="0" ptsTypes="AA">
                                      <p:cBhvr>
                                        <p:cTn id="136" dur="2000" fill="hold"/>
                                        <p:tgtEl>
                                          <p:spTgt spid="169"/>
                                        </p:tgtEl>
                                        <p:attrNameLst>
                                          <p:attrName>ppt_x</p:attrName>
                                          <p:attrName>ppt_y</p:attrName>
                                        </p:attrNameLst>
                                      </p:cBhvr>
                                      <p:rCtr x="-17" y="-3704"/>
                                    </p:animMotion>
                                  </p:childTnLst>
                                </p:cTn>
                              </p:par>
                              <p:par>
                                <p:cTn id="137" presetID="42" presetClass="path" presetSubtype="0" accel="50000" decel="50000" fill="hold" grpId="1" nodeType="withEffect">
                                  <p:stCondLst>
                                    <p:cond delay="0"/>
                                  </p:stCondLst>
                                  <p:childTnLst>
                                    <p:animMotion origin="layout" path="M -2.08333E-6 -7.40741E-7 L -0.04505 -0.00069 " pathEditMode="relative" rAng="0" ptsTypes="AA">
                                      <p:cBhvr>
                                        <p:cTn id="138" dur="2000" fill="hold"/>
                                        <p:tgtEl>
                                          <p:spTgt spid="170"/>
                                        </p:tgtEl>
                                        <p:attrNameLst>
                                          <p:attrName>ppt_x</p:attrName>
                                          <p:attrName>ppt_y</p:attrName>
                                        </p:attrNameLst>
                                      </p:cBhvr>
                                      <p:rCtr x="-2253" y="-46"/>
                                    </p:animMotion>
                                  </p:childTnLst>
                                </p:cTn>
                              </p:par>
                              <p:par>
                                <p:cTn id="139" presetID="42" presetClass="path" presetSubtype="0" accel="50000" decel="50000" fill="hold" grpId="1" nodeType="withEffect">
                                  <p:stCondLst>
                                    <p:cond delay="0"/>
                                  </p:stCondLst>
                                  <p:childTnLst>
                                    <p:animMotion origin="layout" path="M 0 3.33333E-6 L 0 -0.07523 " pathEditMode="relative" rAng="0" ptsTypes="AA">
                                      <p:cBhvr>
                                        <p:cTn id="140" dur="2000" fill="hold"/>
                                        <p:tgtEl>
                                          <p:spTgt spid="171"/>
                                        </p:tgtEl>
                                        <p:attrNameLst>
                                          <p:attrName>ppt_x</p:attrName>
                                          <p:attrName>ppt_y</p:attrName>
                                        </p:attrNameLst>
                                      </p:cBhvr>
                                      <p:rCtr x="0" y="-3773"/>
                                    </p:animMotion>
                                  </p:childTnLst>
                                </p:cTn>
                              </p:par>
                              <p:par>
                                <p:cTn id="141" presetID="42" presetClass="path" presetSubtype="0" accel="50000" decel="50000" fill="hold" grpId="1" nodeType="withEffect">
                                  <p:stCondLst>
                                    <p:cond delay="0"/>
                                  </p:stCondLst>
                                  <p:childTnLst>
                                    <p:animMotion origin="layout" path="M 3.95833E-6 3.7037E-7 L -0.04545 -0.00093 " pathEditMode="relative" rAng="0" ptsTypes="AA">
                                      <p:cBhvr>
                                        <p:cTn id="142" dur="2000" fill="hold"/>
                                        <p:tgtEl>
                                          <p:spTgt spid="172"/>
                                        </p:tgtEl>
                                        <p:attrNameLst>
                                          <p:attrName>ppt_x</p:attrName>
                                          <p:attrName>ppt_y</p:attrName>
                                        </p:attrNameLst>
                                      </p:cBhvr>
                                      <p:rCtr x="-2279" y="-46"/>
                                    </p:animMotion>
                                  </p:childTnLst>
                                </p:cTn>
                              </p:par>
                              <p:par>
                                <p:cTn id="143" presetID="42" presetClass="path" presetSubtype="0" accel="50000" decel="50000" fill="hold" grpId="1" nodeType="withEffect">
                                  <p:stCondLst>
                                    <p:cond delay="0"/>
                                  </p:stCondLst>
                                  <p:childTnLst>
                                    <p:animMotion origin="layout" path="M 8.33333E-7 -2.22222E-6 L 8.33333E-7 -0.07477 " pathEditMode="relative" rAng="0" ptsTypes="AA">
                                      <p:cBhvr>
                                        <p:cTn id="144" dur="2000" fill="hold"/>
                                        <p:tgtEl>
                                          <p:spTgt spid="173"/>
                                        </p:tgtEl>
                                        <p:attrNameLst>
                                          <p:attrName>ppt_x</p:attrName>
                                          <p:attrName>ppt_y</p:attrName>
                                        </p:attrNameLst>
                                      </p:cBhvr>
                                      <p:rCtr x="0" y="-3750"/>
                                    </p:animMotion>
                                  </p:childTnLst>
                                </p:cTn>
                              </p:par>
                              <p:par>
                                <p:cTn id="145" presetID="42" presetClass="path" presetSubtype="0" accel="50000" decel="50000" fill="hold" grpId="1" nodeType="withEffect">
                                  <p:stCondLst>
                                    <p:cond delay="0"/>
                                  </p:stCondLst>
                                  <p:childTnLst>
                                    <p:animMotion origin="layout" path="M -2.91667E-6 4.81481E-6 L -0.04544 0.00092 " pathEditMode="relative" rAng="0" ptsTypes="AA">
                                      <p:cBhvr>
                                        <p:cTn id="146" dur="2000" fill="hold"/>
                                        <p:tgtEl>
                                          <p:spTgt spid="174"/>
                                        </p:tgtEl>
                                        <p:attrNameLst>
                                          <p:attrName>ppt_x</p:attrName>
                                          <p:attrName>ppt_y</p:attrName>
                                        </p:attrNameLst>
                                      </p:cBhvr>
                                      <p:rCtr x="-2279" y="4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13"/>
                                        </p:tgtEl>
                                      </p:cBhvr>
                                    </p:animEffect>
                                    <p:set>
                                      <p:cBhvr>
                                        <p:cTn id="151" dur="1" fill="hold">
                                          <p:stCondLst>
                                            <p:cond delay="499"/>
                                          </p:stCondLst>
                                        </p:cTn>
                                        <p:tgtEl>
                                          <p:spTgt spid="1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1920"/>
                                        </p:tgtEl>
                                      </p:cBhvr>
                                    </p:animEffect>
                                    <p:set>
                                      <p:cBhvr>
                                        <p:cTn id="154" dur="1" fill="hold">
                                          <p:stCondLst>
                                            <p:cond delay="499"/>
                                          </p:stCondLst>
                                        </p:cTn>
                                        <p:tgtEl>
                                          <p:spTgt spid="1920"/>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121"/>
                                        </p:tgtEl>
                                      </p:cBhvr>
                                    </p:animEffect>
                                    <p:set>
                                      <p:cBhvr>
                                        <p:cTn id="157" dur="1" fill="hold">
                                          <p:stCondLst>
                                            <p:cond delay="499"/>
                                          </p:stCondLst>
                                        </p:cTn>
                                        <p:tgtEl>
                                          <p:spTgt spid="121"/>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139"/>
                                        </p:tgtEl>
                                      </p:cBhvr>
                                    </p:animEffect>
                                    <p:set>
                                      <p:cBhvr>
                                        <p:cTn id="160" dur="1" fill="hold">
                                          <p:stCondLst>
                                            <p:cond delay="499"/>
                                          </p:stCondLst>
                                        </p:cTn>
                                        <p:tgtEl>
                                          <p:spTgt spid="139"/>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52"/>
                                        </p:tgtEl>
                                      </p:cBhvr>
                                    </p:animEffect>
                                    <p:set>
                                      <p:cBhvr>
                                        <p:cTn id="163" dur="1" fill="hold">
                                          <p:stCondLst>
                                            <p:cond delay="499"/>
                                          </p:stCondLst>
                                        </p:cTn>
                                        <p:tgtEl>
                                          <p:spTgt spid="152"/>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125"/>
                                        </p:tgtEl>
                                      </p:cBhvr>
                                    </p:animEffect>
                                    <p:set>
                                      <p:cBhvr>
                                        <p:cTn id="166" dur="1" fill="hold">
                                          <p:stCondLst>
                                            <p:cond delay="499"/>
                                          </p:stCondLst>
                                        </p:cTn>
                                        <p:tgtEl>
                                          <p:spTgt spid="125"/>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10"/>
                                        </p:tgtEl>
                                      </p:cBhvr>
                                    </p:animEffect>
                                    <p:set>
                                      <p:cBhvr>
                                        <p:cTn id="169" dur="1" fill="hold">
                                          <p:stCondLst>
                                            <p:cond delay="499"/>
                                          </p:stCondLst>
                                        </p:cTn>
                                        <p:tgtEl>
                                          <p:spTgt spid="110"/>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97"/>
                                        </p:tgtEl>
                                      </p:cBhvr>
                                    </p:animEffect>
                                    <p:set>
                                      <p:cBhvr>
                                        <p:cTn id="172" dur="1" fill="hold">
                                          <p:stCondLst>
                                            <p:cond delay="499"/>
                                          </p:stCondLst>
                                        </p:cTn>
                                        <p:tgtEl>
                                          <p:spTgt spid="97"/>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10"/>
                                        </p:tgtEl>
                                      </p:cBhvr>
                                    </p:animEffect>
                                    <p:set>
                                      <p:cBhvr>
                                        <p:cTn id="175" dur="1" fill="hold">
                                          <p:stCondLst>
                                            <p:cond delay="499"/>
                                          </p:stCondLst>
                                        </p:cTn>
                                        <p:tgtEl>
                                          <p:spTgt spid="10"/>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500"/>
                                        <p:tgtEl>
                                          <p:spTgt spid="165"/>
                                        </p:tgtEl>
                                      </p:cBhvr>
                                    </p:animEffect>
                                    <p:set>
                                      <p:cBhvr>
                                        <p:cTn id="178" dur="1" fill="hold">
                                          <p:stCondLst>
                                            <p:cond delay="499"/>
                                          </p:stCondLst>
                                        </p:cTn>
                                        <p:tgtEl>
                                          <p:spTgt spid="165"/>
                                        </p:tgtEl>
                                        <p:attrNameLst>
                                          <p:attrName>style.visibility</p:attrName>
                                        </p:attrNameLst>
                                      </p:cBhvr>
                                      <p:to>
                                        <p:strVal val="hidden"/>
                                      </p:to>
                                    </p:set>
                                  </p:childTnLst>
                                </p:cTn>
                              </p:par>
                              <p:par>
                                <p:cTn id="179" presetID="10" presetClass="exit" presetSubtype="0" fill="hold" grpId="2" nodeType="withEffect">
                                  <p:stCondLst>
                                    <p:cond delay="0"/>
                                  </p:stCondLst>
                                  <p:childTnLst>
                                    <p:animEffect transition="out" filter="fade">
                                      <p:cBhvr>
                                        <p:cTn id="180" dur="500"/>
                                        <p:tgtEl>
                                          <p:spTgt spid="168"/>
                                        </p:tgtEl>
                                      </p:cBhvr>
                                    </p:animEffect>
                                    <p:set>
                                      <p:cBhvr>
                                        <p:cTn id="181" dur="1" fill="hold">
                                          <p:stCondLst>
                                            <p:cond delay="499"/>
                                          </p:stCondLst>
                                        </p:cTn>
                                        <p:tgtEl>
                                          <p:spTgt spid="168"/>
                                        </p:tgtEl>
                                        <p:attrNameLst>
                                          <p:attrName>style.visibility</p:attrName>
                                        </p:attrNameLst>
                                      </p:cBhvr>
                                      <p:to>
                                        <p:strVal val="hidden"/>
                                      </p:to>
                                    </p:set>
                                  </p:childTnLst>
                                </p:cTn>
                              </p:par>
                              <p:par>
                                <p:cTn id="182" presetID="10" presetClass="exit" presetSubtype="0" fill="hold" grpId="2" nodeType="withEffect">
                                  <p:stCondLst>
                                    <p:cond delay="0"/>
                                  </p:stCondLst>
                                  <p:childTnLst>
                                    <p:animEffect transition="out" filter="fade">
                                      <p:cBhvr>
                                        <p:cTn id="183" dur="500"/>
                                        <p:tgtEl>
                                          <p:spTgt spid="169"/>
                                        </p:tgtEl>
                                      </p:cBhvr>
                                    </p:animEffect>
                                    <p:set>
                                      <p:cBhvr>
                                        <p:cTn id="184" dur="1" fill="hold">
                                          <p:stCondLst>
                                            <p:cond delay="499"/>
                                          </p:stCondLst>
                                        </p:cTn>
                                        <p:tgtEl>
                                          <p:spTgt spid="169"/>
                                        </p:tgtEl>
                                        <p:attrNameLst>
                                          <p:attrName>style.visibility</p:attrName>
                                        </p:attrNameLst>
                                      </p:cBhvr>
                                      <p:to>
                                        <p:strVal val="hidden"/>
                                      </p:to>
                                    </p:set>
                                  </p:childTnLst>
                                </p:cTn>
                              </p:par>
                              <p:par>
                                <p:cTn id="185" presetID="10" presetClass="exit" presetSubtype="0" fill="hold" grpId="2" nodeType="withEffect">
                                  <p:stCondLst>
                                    <p:cond delay="0"/>
                                  </p:stCondLst>
                                  <p:childTnLst>
                                    <p:animEffect transition="out" filter="fade">
                                      <p:cBhvr>
                                        <p:cTn id="186" dur="500"/>
                                        <p:tgtEl>
                                          <p:spTgt spid="170"/>
                                        </p:tgtEl>
                                      </p:cBhvr>
                                    </p:animEffect>
                                    <p:set>
                                      <p:cBhvr>
                                        <p:cTn id="187" dur="1" fill="hold">
                                          <p:stCondLst>
                                            <p:cond delay="499"/>
                                          </p:stCondLst>
                                        </p:cTn>
                                        <p:tgtEl>
                                          <p:spTgt spid="170"/>
                                        </p:tgtEl>
                                        <p:attrNameLst>
                                          <p:attrName>style.visibility</p:attrName>
                                        </p:attrNameLst>
                                      </p:cBhvr>
                                      <p:to>
                                        <p:strVal val="hidden"/>
                                      </p:to>
                                    </p:set>
                                  </p:childTnLst>
                                </p:cTn>
                              </p:par>
                              <p:par>
                                <p:cTn id="188" presetID="10" presetClass="exit" presetSubtype="0" fill="hold" grpId="2" nodeType="withEffect">
                                  <p:stCondLst>
                                    <p:cond delay="0"/>
                                  </p:stCondLst>
                                  <p:childTnLst>
                                    <p:animEffect transition="out" filter="fade">
                                      <p:cBhvr>
                                        <p:cTn id="189" dur="500"/>
                                        <p:tgtEl>
                                          <p:spTgt spid="171"/>
                                        </p:tgtEl>
                                      </p:cBhvr>
                                    </p:animEffect>
                                    <p:set>
                                      <p:cBhvr>
                                        <p:cTn id="190" dur="1" fill="hold">
                                          <p:stCondLst>
                                            <p:cond delay="499"/>
                                          </p:stCondLst>
                                        </p:cTn>
                                        <p:tgtEl>
                                          <p:spTgt spid="171"/>
                                        </p:tgtEl>
                                        <p:attrNameLst>
                                          <p:attrName>style.visibility</p:attrName>
                                        </p:attrNameLst>
                                      </p:cBhvr>
                                      <p:to>
                                        <p:strVal val="hidden"/>
                                      </p:to>
                                    </p:set>
                                  </p:childTnLst>
                                </p:cTn>
                              </p:par>
                              <p:par>
                                <p:cTn id="191" presetID="10" presetClass="exit" presetSubtype="0" fill="hold" grpId="2" nodeType="withEffect">
                                  <p:stCondLst>
                                    <p:cond delay="0"/>
                                  </p:stCondLst>
                                  <p:childTnLst>
                                    <p:animEffect transition="out" filter="fade">
                                      <p:cBhvr>
                                        <p:cTn id="192" dur="500"/>
                                        <p:tgtEl>
                                          <p:spTgt spid="172"/>
                                        </p:tgtEl>
                                      </p:cBhvr>
                                    </p:animEffect>
                                    <p:set>
                                      <p:cBhvr>
                                        <p:cTn id="193" dur="1" fill="hold">
                                          <p:stCondLst>
                                            <p:cond delay="499"/>
                                          </p:stCondLst>
                                        </p:cTn>
                                        <p:tgtEl>
                                          <p:spTgt spid="172"/>
                                        </p:tgtEl>
                                        <p:attrNameLst>
                                          <p:attrName>style.visibility</p:attrName>
                                        </p:attrNameLst>
                                      </p:cBhvr>
                                      <p:to>
                                        <p:strVal val="hidden"/>
                                      </p:to>
                                    </p:set>
                                  </p:childTnLst>
                                </p:cTn>
                              </p:par>
                              <p:par>
                                <p:cTn id="194" presetID="10" presetClass="exit" presetSubtype="0" fill="hold" grpId="2" nodeType="withEffect">
                                  <p:stCondLst>
                                    <p:cond delay="0"/>
                                  </p:stCondLst>
                                  <p:childTnLst>
                                    <p:animEffect transition="out" filter="fade">
                                      <p:cBhvr>
                                        <p:cTn id="195" dur="500"/>
                                        <p:tgtEl>
                                          <p:spTgt spid="173"/>
                                        </p:tgtEl>
                                      </p:cBhvr>
                                    </p:animEffect>
                                    <p:set>
                                      <p:cBhvr>
                                        <p:cTn id="196" dur="1" fill="hold">
                                          <p:stCondLst>
                                            <p:cond delay="499"/>
                                          </p:stCondLst>
                                        </p:cTn>
                                        <p:tgtEl>
                                          <p:spTgt spid="173"/>
                                        </p:tgtEl>
                                        <p:attrNameLst>
                                          <p:attrName>style.visibility</p:attrName>
                                        </p:attrNameLst>
                                      </p:cBhvr>
                                      <p:to>
                                        <p:strVal val="hidden"/>
                                      </p:to>
                                    </p:set>
                                  </p:childTnLst>
                                </p:cTn>
                              </p:par>
                              <p:par>
                                <p:cTn id="197" presetID="10" presetClass="exit" presetSubtype="0" fill="hold" grpId="2" nodeType="withEffect">
                                  <p:stCondLst>
                                    <p:cond delay="0"/>
                                  </p:stCondLst>
                                  <p:childTnLst>
                                    <p:animEffect transition="out" filter="fade">
                                      <p:cBhvr>
                                        <p:cTn id="198" dur="500"/>
                                        <p:tgtEl>
                                          <p:spTgt spid="174"/>
                                        </p:tgtEl>
                                      </p:cBhvr>
                                    </p:animEffect>
                                    <p:set>
                                      <p:cBhvr>
                                        <p:cTn id="199" dur="1" fill="hold">
                                          <p:stCondLst>
                                            <p:cond delay="499"/>
                                          </p:stCondLst>
                                        </p:cTn>
                                        <p:tgtEl>
                                          <p:spTgt spid="174"/>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4"/>
                                        </p:tgtEl>
                                      </p:cBhvr>
                                    </p:animEffect>
                                    <p:set>
                                      <p:cBhvr>
                                        <p:cTn id="20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1" grpId="0" animBg="1"/>
      <p:bldP spid="121" grpId="1" animBg="1"/>
      <p:bldP spid="10" grpId="0"/>
      <p:bldP spid="10" grpId="1"/>
      <p:bldP spid="165" grpId="0" animBg="1"/>
      <p:bldP spid="165" grpId="1" animBg="1"/>
      <p:bldP spid="165" grpId="2" animBg="1"/>
      <p:bldP spid="168" grpId="0" animBg="1"/>
      <p:bldP spid="168" grpId="1" animBg="1"/>
      <p:bldP spid="168" grpId="2" animBg="1"/>
      <p:bldP spid="169" grpId="0" animBg="1"/>
      <p:bldP spid="169" grpId="1" animBg="1"/>
      <p:bldP spid="169" grpId="2" animBg="1"/>
      <p:bldP spid="170" grpId="0" animBg="1"/>
      <p:bldP spid="170" grpId="1" animBg="1"/>
      <p:bldP spid="170" grpId="2" animBg="1"/>
      <p:bldP spid="171" grpId="0" animBg="1"/>
      <p:bldP spid="171" grpId="1" animBg="1"/>
      <p:bldP spid="171" grpId="2" animBg="1"/>
      <p:bldP spid="172" grpId="0" animBg="1"/>
      <p:bldP spid="172" grpId="1" animBg="1"/>
      <p:bldP spid="172" grpId="2" animBg="1"/>
      <p:bldP spid="173" grpId="0" animBg="1"/>
      <p:bldP spid="173" grpId="1" animBg="1"/>
      <p:bldP spid="173" grpId="2" animBg="1"/>
      <p:bldP spid="174" grpId="0" animBg="1"/>
      <p:bldP spid="174" grpId="1" animBg="1"/>
      <p:bldP spid="174" grpId="2" animBg="1"/>
      <p:bldP spid="14" grpId="0" animBg="1"/>
      <p:bldP spid="14" grpId="1" animBg="1"/>
    </p:bld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tile set</a:t>
            </a:r>
          </a:p>
        </p:txBody>
      </p:sp>
      <p:pic>
        <p:nvPicPr>
          <p:cNvPr id="3077" name="Picture 5" descr="D:\Google Drive\documents\research\tasa\video\sierpinsk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574" y="-161925"/>
            <a:ext cx="427038"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Google Drive\documents\research\tasa\video\tile-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711" y="5380569"/>
            <a:ext cx="474663" cy="4873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Google Drive\documents\research\tasa\video\til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9368" y="5381624"/>
            <a:ext cx="427038" cy="4937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oogle Drive\documents\research\tasa\video\til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750" y="4953794"/>
            <a:ext cx="427038" cy="4937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Google Drive\documents\research\tasa\video\til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0742" y="5811043"/>
            <a:ext cx="487362" cy="4270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D:\Google Drive\documents\research\tasa\video\til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3705" y="5808664"/>
            <a:ext cx="487362" cy="4270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D:\Google Drive\documents\research\tasa\video\til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8257" y="5807869"/>
            <a:ext cx="487363" cy="4270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9037243" y="1802907"/>
            <a:ext cx="823717" cy="822960"/>
            <a:chOff x="7500542" y="1743709"/>
            <a:chExt cx="823717" cy="822960"/>
          </a:xfrm>
        </p:grpSpPr>
        <p:grpSp>
          <p:nvGrpSpPr>
            <p:cNvPr id="21" name="Group 20"/>
            <p:cNvGrpSpPr/>
            <p:nvPr/>
          </p:nvGrpSpPr>
          <p:grpSpPr>
            <a:xfrm>
              <a:off x="7592739" y="1835149"/>
              <a:ext cx="731520" cy="731520"/>
              <a:chOff x="7520169" y="1835149"/>
              <a:chExt cx="731520" cy="731520"/>
            </a:xfrm>
          </p:grpSpPr>
          <p:sp>
            <p:nvSpPr>
              <p:cNvPr id="24" name="Rectangle 23"/>
              <p:cNvSpPr/>
              <p:nvPr/>
            </p:nvSpPr>
            <p:spPr>
              <a:xfrm>
                <a:off x="7520169" y="1835149"/>
                <a:ext cx="731520" cy="7315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20393" y="2037558"/>
                <a:ext cx="235224" cy="301621"/>
              </a:xfrm>
              <a:prstGeom prst="rect">
                <a:avLst/>
              </a:prstGeom>
              <a:noFill/>
            </p:spPr>
            <p:txBody>
              <a:bodyPr wrap="square" lIns="27432" tIns="27432" rIns="27432" bIns="27432" rtlCol="0">
                <a:spAutoFit/>
              </a:bodyPr>
              <a:lstStyle/>
              <a:p>
                <a:pPr algn="ctr"/>
                <a:r>
                  <a:rPr lang="en-US" sz="1600" dirty="0"/>
                  <a:t>W</a:t>
                </a:r>
              </a:p>
            </p:txBody>
          </p:sp>
          <p:sp>
            <p:nvSpPr>
              <p:cNvPr id="26" name="TextBox 25"/>
              <p:cNvSpPr txBox="1"/>
              <p:nvPr/>
            </p:nvSpPr>
            <p:spPr>
              <a:xfrm>
                <a:off x="7705134" y="1835149"/>
                <a:ext cx="357369" cy="214315"/>
              </a:xfrm>
              <a:prstGeom prst="rect">
                <a:avLst/>
              </a:prstGeom>
              <a:noFill/>
            </p:spPr>
            <p:txBody>
              <a:bodyPr wrap="square" lIns="27432" tIns="9144" rIns="27432" bIns="9144" rtlCol="0" anchor="ctr" anchorCtr="0">
                <a:noAutofit/>
              </a:bodyPr>
              <a:lstStyle/>
              <a:p>
                <a:pPr algn="ctr"/>
                <a:r>
                  <a:rPr lang="en-US" sz="1600" dirty="0"/>
                  <a:t>N</a:t>
                </a:r>
              </a:p>
            </p:txBody>
          </p:sp>
        </p:grpSp>
        <p:sp>
          <p:nvSpPr>
            <p:cNvPr id="22" name="Rectangle 21"/>
            <p:cNvSpPr/>
            <p:nvPr/>
          </p:nvSpPr>
          <p:spPr>
            <a:xfrm rot="5400000">
              <a:off x="7409102" y="2148998"/>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819228" y="1743709"/>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9682900" y="1205696"/>
            <a:ext cx="715766" cy="369332"/>
          </a:xfrm>
          <a:prstGeom prst="rect">
            <a:avLst/>
          </a:prstGeom>
          <a:noFill/>
        </p:spPr>
        <p:txBody>
          <a:bodyPr wrap="square" rtlCol="0">
            <a:spAutoFit/>
          </a:bodyPr>
          <a:lstStyle/>
          <a:p>
            <a:r>
              <a:rPr lang="en-US" dirty="0"/>
              <a:t>seed</a:t>
            </a:r>
          </a:p>
        </p:txBody>
      </p:sp>
      <p:cxnSp>
        <p:nvCxnSpPr>
          <p:cNvPr id="84" name="Straight Arrow Connector 83"/>
          <p:cNvCxnSpPr/>
          <p:nvPr/>
        </p:nvCxnSpPr>
        <p:spPr>
          <a:xfrm flipH="1">
            <a:off x="9717229" y="1560281"/>
            <a:ext cx="151741" cy="2735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8382634" y="4100904"/>
            <a:ext cx="915034" cy="914400"/>
            <a:chOff x="6886619" y="3889216"/>
            <a:chExt cx="915034" cy="914400"/>
          </a:xfrm>
        </p:grpSpPr>
        <p:sp>
          <p:nvSpPr>
            <p:cNvPr id="106" name="Rectangle 105"/>
            <p:cNvSpPr/>
            <p:nvPr/>
          </p:nvSpPr>
          <p:spPr>
            <a:xfrm>
              <a:off x="6978059" y="3980656"/>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298099" y="388921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886619" y="430069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298099" y="471217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710213" y="430069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7165134" y="3981925"/>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112" name="TextBox 111"/>
            <p:cNvSpPr txBox="1"/>
            <p:nvPr/>
          </p:nvSpPr>
          <p:spPr>
            <a:xfrm>
              <a:off x="6978059" y="4196240"/>
              <a:ext cx="184741" cy="301621"/>
            </a:xfrm>
            <a:prstGeom prst="rect">
              <a:avLst/>
            </a:prstGeom>
            <a:noFill/>
          </p:spPr>
          <p:txBody>
            <a:bodyPr wrap="square" lIns="27432" tIns="27432" rIns="27432" bIns="27432" rtlCol="0">
              <a:spAutoFit/>
            </a:bodyPr>
            <a:lstStyle/>
            <a:p>
              <a:pPr algn="ctr"/>
              <a:r>
                <a:rPr lang="en-US" sz="1600" dirty="0"/>
                <a:t>1</a:t>
              </a:r>
            </a:p>
          </p:txBody>
        </p:sp>
        <p:sp>
          <p:nvSpPr>
            <p:cNvPr id="113" name="TextBox 112"/>
            <p:cNvSpPr txBox="1"/>
            <p:nvPr/>
          </p:nvSpPr>
          <p:spPr>
            <a:xfrm>
              <a:off x="7165134" y="4497861"/>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114" name="TextBox 113"/>
            <p:cNvSpPr txBox="1"/>
            <p:nvPr/>
          </p:nvSpPr>
          <p:spPr>
            <a:xfrm>
              <a:off x="7524838" y="4196874"/>
              <a:ext cx="184741" cy="301621"/>
            </a:xfrm>
            <a:prstGeom prst="rect">
              <a:avLst/>
            </a:prstGeom>
            <a:noFill/>
          </p:spPr>
          <p:txBody>
            <a:bodyPr wrap="square" lIns="27432" tIns="27432" rIns="27432" bIns="27432" rtlCol="0">
              <a:spAutoFit/>
            </a:bodyPr>
            <a:lstStyle/>
            <a:p>
              <a:pPr algn="ctr"/>
              <a:r>
                <a:rPr lang="en-US" sz="1600" dirty="0"/>
                <a:t>0</a:t>
              </a:r>
            </a:p>
          </p:txBody>
        </p:sp>
      </p:grpSp>
      <p:grpSp>
        <p:nvGrpSpPr>
          <p:cNvPr id="115" name="Group 114"/>
          <p:cNvGrpSpPr/>
          <p:nvPr/>
        </p:nvGrpSpPr>
        <p:grpSpPr>
          <a:xfrm>
            <a:off x="9575707" y="4101538"/>
            <a:ext cx="912653" cy="914400"/>
            <a:chOff x="7979136" y="3889850"/>
            <a:chExt cx="912653" cy="914400"/>
          </a:xfrm>
        </p:grpSpPr>
        <p:sp>
          <p:nvSpPr>
            <p:cNvPr id="116" name="Rectangle 115"/>
            <p:cNvSpPr/>
            <p:nvPr/>
          </p:nvSpPr>
          <p:spPr>
            <a:xfrm>
              <a:off x="8070576" y="3980656"/>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388235" y="388985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979136" y="430133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8388235" y="471281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800349" y="430133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8257651" y="3984940"/>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122" name="TextBox 121"/>
            <p:cNvSpPr txBox="1"/>
            <p:nvPr/>
          </p:nvSpPr>
          <p:spPr>
            <a:xfrm>
              <a:off x="8070576" y="4199255"/>
              <a:ext cx="184741" cy="301621"/>
            </a:xfrm>
            <a:prstGeom prst="rect">
              <a:avLst/>
            </a:prstGeom>
            <a:noFill/>
          </p:spPr>
          <p:txBody>
            <a:bodyPr wrap="square" lIns="27432" tIns="27432" rIns="27432" bIns="27432" rtlCol="0">
              <a:spAutoFit/>
            </a:bodyPr>
            <a:lstStyle/>
            <a:p>
              <a:pPr algn="ctr"/>
              <a:r>
                <a:rPr lang="en-US" sz="1600" dirty="0"/>
                <a:t>1</a:t>
              </a:r>
            </a:p>
          </p:txBody>
        </p:sp>
        <p:sp>
          <p:nvSpPr>
            <p:cNvPr id="123" name="TextBox 122"/>
            <p:cNvSpPr txBox="1"/>
            <p:nvPr/>
          </p:nvSpPr>
          <p:spPr>
            <a:xfrm>
              <a:off x="8257651" y="4500876"/>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124" name="TextBox 123"/>
            <p:cNvSpPr txBox="1"/>
            <p:nvPr/>
          </p:nvSpPr>
          <p:spPr>
            <a:xfrm>
              <a:off x="8617355" y="4199889"/>
              <a:ext cx="184741" cy="301621"/>
            </a:xfrm>
            <a:prstGeom prst="rect">
              <a:avLst/>
            </a:prstGeom>
            <a:noFill/>
          </p:spPr>
          <p:txBody>
            <a:bodyPr wrap="square" lIns="27432" tIns="27432" rIns="27432" bIns="27432" rtlCol="0">
              <a:spAutoFit/>
            </a:bodyPr>
            <a:lstStyle/>
            <a:p>
              <a:pPr algn="ctr"/>
              <a:r>
                <a:rPr lang="en-US" sz="1600" dirty="0"/>
                <a:t>1</a:t>
              </a:r>
            </a:p>
          </p:txBody>
        </p:sp>
      </p:grpSp>
      <p:grpSp>
        <p:nvGrpSpPr>
          <p:cNvPr id="125" name="Group 124"/>
          <p:cNvGrpSpPr/>
          <p:nvPr/>
        </p:nvGrpSpPr>
        <p:grpSpPr>
          <a:xfrm>
            <a:off x="8382634" y="2923542"/>
            <a:ext cx="822960" cy="914400"/>
            <a:chOff x="6886619" y="2854960"/>
            <a:chExt cx="822960" cy="914400"/>
          </a:xfrm>
        </p:grpSpPr>
        <p:sp>
          <p:nvSpPr>
            <p:cNvPr id="126" name="Rectangle 125"/>
            <p:cNvSpPr/>
            <p:nvPr/>
          </p:nvSpPr>
          <p:spPr>
            <a:xfrm>
              <a:off x="6978059" y="2946400"/>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7206659" y="285496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206659" y="367792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6886619" y="325453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7169577" y="2947669"/>
              <a:ext cx="357369" cy="214315"/>
            </a:xfrm>
            <a:prstGeom prst="rect">
              <a:avLst/>
            </a:prstGeom>
            <a:noFill/>
          </p:spPr>
          <p:txBody>
            <a:bodyPr wrap="square" lIns="27432" tIns="9144" rIns="27432" bIns="9144" rtlCol="0" anchor="ctr" anchorCtr="0">
              <a:noAutofit/>
            </a:bodyPr>
            <a:lstStyle/>
            <a:p>
              <a:pPr algn="ctr"/>
              <a:r>
                <a:rPr lang="en-US" sz="1600" dirty="0"/>
                <a:t>N</a:t>
              </a:r>
            </a:p>
          </p:txBody>
        </p:sp>
        <p:sp>
          <p:nvSpPr>
            <p:cNvPr id="131" name="TextBox 130"/>
            <p:cNvSpPr txBox="1"/>
            <p:nvPr/>
          </p:nvSpPr>
          <p:spPr>
            <a:xfrm>
              <a:off x="7169577" y="3463605"/>
              <a:ext cx="357369" cy="214315"/>
            </a:xfrm>
            <a:prstGeom prst="rect">
              <a:avLst/>
            </a:prstGeom>
            <a:noFill/>
          </p:spPr>
          <p:txBody>
            <a:bodyPr wrap="square" lIns="27432" tIns="9144" rIns="27432" bIns="9144" rtlCol="0" anchor="ctr" anchorCtr="0">
              <a:noAutofit/>
            </a:bodyPr>
            <a:lstStyle/>
            <a:p>
              <a:pPr algn="ctr"/>
              <a:r>
                <a:rPr lang="en-US" sz="1600" dirty="0"/>
                <a:t>N</a:t>
              </a:r>
            </a:p>
          </p:txBody>
        </p:sp>
        <p:sp>
          <p:nvSpPr>
            <p:cNvPr id="132" name="TextBox 131"/>
            <p:cNvSpPr txBox="1"/>
            <p:nvPr/>
          </p:nvSpPr>
          <p:spPr>
            <a:xfrm>
              <a:off x="6978059" y="3170083"/>
              <a:ext cx="184741" cy="301621"/>
            </a:xfrm>
            <a:prstGeom prst="rect">
              <a:avLst/>
            </a:prstGeom>
            <a:noFill/>
          </p:spPr>
          <p:txBody>
            <a:bodyPr wrap="square" lIns="27432" tIns="27432" rIns="27432" bIns="27432" rtlCol="0">
              <a:spAutoFit/>
            </a:bodyPr>
            <a:lstStyle/>
            <a:p>
              <a:pPr algn="ctr"/>
              <a:r>
                <a:rPr lang="en-US" sz="1600" dirty="0"/>
                <a:t>1</a:t>
              </a:r>
            </a:p>
          </p:txBody>
        </p:sp>
      </p:grpSp>
      <p:grpSp>
        <p:nvGrpSpPr>
          <p:cNvPr id="133" name="Group 132"/>
          <p:cNvGrpSpPr/>
          <p:nvPr/>
        </p:nvGrpSpPr>
        <p:grpSpPr>
          <a:xfrm>
            <a:off x="9575706" y="2923542"/>
            <a:ext cx="910654" cy="822960"/>
            <a:chOff x="8051706" y="2854960"/>
            <a:chExt cx="910654" cy="822960"/>
          </a:xfrm>
        </p:grpSpPr>
        <p:sp>
          <p:nvSpPr>
            <p:cNvPr id="134" name="Rectangle 133"/>
            <p:cNvSpPr/>
            <p:nvPr/>
          </p:nvSpPr>
          <p:spPr>
            <a:xfrm>
              <a:off x="8143146" y="2946400"/>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8463186" y="285496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8143146" y="3148809"/>
              <a:ext cx="235224" cy="301621"/>
            </a:xfrm>
            <a:prstGeom prst="rect">
              <a:avLst/>
            </a:prstGeom>
            <a:noFill/>
          </p:spPr>
          <p:txBody>
            <a:bodyPr wrap="square" lIns="27432" tIns="27432" rIns="27432" bIns="27432" rtlCol="0">
              <a:spAutoFit/>
            </a:bodyPr>
            <a:lstStyle/>
            <a:p>
              <a:pPr algn="ctr"/>
              <a:r>
                <a:rPr lang="en-US" sz="1600" dirty="0"/>
                <a:t>W</a:t>
              </a:r>
            </a:p>
          </p:txBody>
        </p:sp>
        <p:sp>
          <p:nvSpPr>
            <p:cNvPr id="137" name="TextBox 136"/>
            <p:cNvSpPr txBox="1"/>
            <p:nvPr/>
          </p:nvSpPr>
          <p:spPr>
            <a:xfrm>
              <a:off x="8637061" y="3148808"/>
              <a:ext cx="235224" cy="301621"/>
            </a:xfrm>
            <a:prstGeom prst="rect">
              <a:avLst/>
            </a:prstGeom>
            <a:noFill/>
          </p:spPr>
          <p:txBody>
            <a:bodyPr wrap="square" lIns="27432" tIns="27432" rIns="27432" bIns="27432" rtlCol="0">
              <a:spAutoFit/>
            </a:bodyPr>
            <a:lstStyle/>
            <a:p>
              <a:pPr algn="ctr"/>
              <a:r>
                <a:rPr lang="en-US" sz="1600" dirty="0"/>
                <a:t>W</a:t>
              </a:r>
            </a:p>
          </p:txBody>
        </p:sp>
        <p:sp>
          <p:nvSpPr>
            <p:cNvPr id="138" name="TextBox 137"/>
            <p:cNvSpPr txBox="1"/>
            <p:nvPr/>
          </p:nvSpPr>
          <p:spPr>
            <a:xfrm>
              <a:off x="8327887" y="2946400"/>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139" name="Rectangle 138"/>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5400000">
              <a:off x="8779480"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8382000" y="5314778"/>
            <a:ext cx="915034" cy="914400"/>
            <a:chOff x="6858000" y="5180966"/>
            <a:chExt cx="915034" cy="914400"/>
          </a:xfrm>
        </p:grpSpPr>
        <p:sp>
          <p:nvSpPr>
            <p:cNvPr id="142" name="Rectangle 141"/>
            <p:cNvSpPr/>
            <p:nvPr/>
          </p:nvSpPr>
          <p:spPr>
            <a:xfrm>
              <a:off x="6950074" y="5272406"/>
              <a:ext cx="731520" cy="731520"/>
            </a:xfrm>
            <a:prstGeom prst="rect">
              <a:avLst/>
            </a:prstGeom>
            <a:solidFill>
              <a:srgbClr val="ED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7269480" y="518096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6858000" y="559244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7269480" y="600392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681594" y="559244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7137149" y="5273040"/>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148" name="TextBox 147"/>
            <p:cNvSpPr txBox="1"/>
            <p:nvPr/>
          </p:nvSpPr>
          <p:spPr>
            <a:xfrm>
              <a:off x="6950074" y="5487355"/>
              <a:ext cx="184741" cy="301621"/>
            </a:xfrm>
            <a:prstGeom prst="rect">
              <a:avLst/>
            </a:prstGeom>
            <a:noFill/>
          </p:spPr>
          <p:txBody>
            <a:bodyPr wrap="square" lIns="27432" tIns="27432" rIns="27432" bIns="27432" rtlCol="0">
              <a:spAutoFit/>
            </a:bodyPr>
            <a:lstStyle/>
            <a:p>
              <a:pPr algn="ctr"/>
              <a:r>
                <a:rPr lang="en-US" sz="1600" dirty="0"/>
                <a:t>0</a:t>
              </a:r>
            </a:p>
          </p:txBody>
        </p:sp>
        <p:sp>
          <p:nvSpPr>
            <p:cNvPr id="149" name="TextBox 148"/>
            <p:cNvSpPr txBox="1"/>
            <p:nvPr/>
          </p:nvSpPr>
          <p:spPr>
            <a:xfrm>
              <a:off x="7137149" y="5788976"/>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150" name="TextBox 149"/>
            <p:cNvSpPr txBox="1"/>
            <p:nvPr/>
          </p:nvSpPr>
          <p:spPr>
            <a:xfrm>
              <a:off x="7496853" y="5487989"/>
              <a:ext cx="184741" cy="301621"/>
            </a:xfrm>
            <a:prstGeom prst="rect">
              <a:avLst/>
            </a:prstGeom>
            <a:noFill/>
          </p:spPr>
          <p:txBody>
            <a:bodyPr wrap="square" lIns="27432" tIns="27432" rIns="27432" bIns="27432" rtlCol="0">
              <a:spAutoFit/>
            </a:bodyPr>
            <a:lstStyle/>
            <a:p>
              <a:pPr algn="ctr"/>
              <a:r>
                <a:rPr lang="en-US" sz="1600" dirty="0"/>
                <a:t>0</a:t>
              </a:r>
            </a:p>
          </p:txBody>
        </p:sp>
      </p:grpSp>
      <p:grpSp>
        <p:nvGrpSpPr>
          <p:cNvPr id="151" name="Group 150"/>
          <p:cNvGrpSpPr/>
          <p:nvPr/>
        </p:nvGrpSpPr>
        <p:grpSpPr>
          <a:xfrm>
            <a:off x="9575073" y="5315412"/>
            <a:ext cx="912653" cy="914400"/>
            <a:chOff x="8051072" y="5181600"/>
            <a:chExt cx="912653" cy="914400"/>
          </a:xfrm>
        </p:grpSpPr>
        <p:sp>
          <p:nvSpPr>
            <p:cNvPr id="152" name="Rectangle 151"/>
            <p:cNvSpPr/>
            <p:nvPr/>
          </p:nvSpPr>
          <p:spPr>
            <a:xfrm>
              <a:off x="8051072" y="559308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8143146" y="5272406"/>
              <a:ext cx="731520" cy="731520"/>
            </a:xfrm>
            <a:prstGeom prst="rect">
              <a:avLst/>
            </a:prstGeom>
            <a:solidFill>
              <a:srgbClr val="ED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8460171" y="518160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8460171" y="600456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8872285" y="559308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8329587" y="5272722"/>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158" name="TextBox 157"/>
            <p:cNvSpPr txBox="1"/>
            <p:nvPr/>
          </p:nvSpPr>
          <p:spPr>
            <a:xfrm>
              <a:off x="8142512" y="5487037"/>
              <a:ext cx="184741" cy="301621"/>
            </a:xfrm>
            <a:prstGeom prst="rect">
              <a:avLst/>
            </a:prstGeom>
            <a:noFill/>
          </p:spPr>
          <p:txBody>
            <a:bodyPr wrap="square" lIns="27432" tIns="27432" rIns="27432" bIns="27432" rtlCol="0">
              <a:spAutoFit/>
            </a:bodyPr>
            <a:lstStyle/>
            <a:p>
              <a:pPr algn="ctr"/>
              <a:r>
                <a:rPr lang="en-US" sz="1600" dirty="0"/>
                <a:t>0</a:t>
              </a:r>
            </a:p>
          </p:txBody>
        </p:sp>
        <p:sp>
          <p:nvSpPr>
            <p:cNvPr id="159" name="TextBox 158"/>
            <p:cNvSpPr txBox="1"/>
            <p:nvPr/>
          </p:nvSpPr>
          <p:spPr>
            <a:xfrm>
              <a:off x="8329587" y="5788658"/>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160" name="TextBox 159"/>
            <p:cNvSpPr txBox="1"/>
            <p:nvPr/>
          </p:nvSpPr>
          <p:spPr>
            <a:xfrm>
              <a:off x="8689291" y="5487671"/>
              <a:ext cx="184741" cy="301621"/>
            </a:xfrm>
            <a:prstGeom prst="rect">
              <a:avLst/>
            </a:prstGeom>
            <a:noFill/>
          </p:spPr>
          <p:txBody>
            <a:bodyPr wrap="square" lIns="27432" tIns="27432" rIns="27432" bIns="27432" rtlCol="0">
              <a:spAutoFit/>
            </a:bodyPr>
            <a:lstStyle/>
            <a:p>
              <a:pPr algn="ctr"/>
              <a:r>
                <a:rPr lang="en-US" sz="1600" dirty="0"/>
                <a:t>1</a:t>
              </a:r>
            </a:p>
          </p:txBody>
        </p:sp>
      </p:grpSp>
      <p:pic>
        <p:nvPicPr>
          <p:cNvPr id="2050" name="Picture 2" descr="D:\Google Drive\documents\research\tasa\video\tile-seed-out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9367" y="5810248"/>
            <a:ext cx="433388" cy="4333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A995154-0473-4D3E-9D27-8B1D4B6CEBB6}" type="slidenum">
              <a:rPr lang="en-US" smtClean="0"/>
              <a:t>11</a:t>
            </a:fld>
            <a:endParaRPr lang="en-US"/>
          </a:p>
        </p:txBody>
      </p:sp>
      <p:grpSp>
        <p:nvGrpSpPr>
          <p:cNvPr id="3" name="Group 2">
            <a:extLst>
              <a:ext uri="{FF2B5EF4-FFF2-40B4-BE49-F238E27FC236}">
                <a16:creationId xmlns:a16="http://schemas.microsoft.com/office/drawing/2014/main" id="{56DD52CA-28D4-4EBC-879F-E77899F88D91}"/>
              </a:ext>
            </a:extLst>
          </p:cNvPr>
          <p:cNvGrpSpPr/>
          <p:nvPr/>
        </p:nvGrpSpPr>
        <p:grpSpPr>
          <a:xfrm>
            <a:off x="-176689" y="5808662"/>
            <a:ext cx="6602889" cy="422274"/>
            <a:chOff x="-176689" y="5808662"/>
            <a:chExt cx="6602889" cy="422274"/>
          </a:xfrm>
        </p:grpSpPr>
        <p:pic>
          <p:nvPicPr>
            <p:cNvPr id="3076" name="Picture 4" descr="D:\Google Drive\documents\research\tasa\video\sierpinski-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7300" y="5808662"/>
              <a:ext cx="5168900" cy="42068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D:\Google Drive\documents\research\tasa\video\sierpinski-W.png">
              <a:extLst>
                <a:ext uri="{FF2B5EF4-FFF2-40B4-BE49-F238E27FC236}">
                  <a16:creationId xmlns:a16="http://schemas.microsoft.com/office/drawing/2014/main" id="{70407036-0F28-47E0-BDD3-735E8A6396A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1044"/>
            <a:stretch/>
          </p:blipFill>
          <p:spPr bwMode="auto">
            <a:xfrm>
              <a:off x="-176689" y="5810248"/>
              <a:ext cx="1496695" cy="420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80065EA5-11D7-4D2D-85AA-B7AE8F61A7D2}"/>
              </a:ext>
            </a:extLst>
          </p:cNvPr>
          <p:cNvGrpSpPr/>
          <p:nvPr/>
        </p:nvGrpSpPr>
        <p:grpSpPr>
          <a:xfrm>
            <a:off x="-135227" y="-147639"/>
            <a:ext cx="7832220" cy="6029629"/>
            <a:chOff x="-135227" y="-147639"/>
            <a:chExt cx="7832220" cy="6029629"/>
          </a:xfrm>
        </p:grpSpPr>
        <p:pic>
          <p:nvPicPr>
            <p:cNvPr id="3078" name="Picture 6" descr="D:\Google Drive\documents\research\tasa\video\sierpinski-fill-tile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681" y="-147639"/>
              <a:ext cx="6437312" cy="601662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D:\Google Drive\documents\research\tasa\video\sierpinski-fill-tiles.png">
              <a:extLst>
                <a:ext uri="{FF2B5EF4-FFF2-40B4-BE49-F238E27FC236}">
                  <a16:creationId xmlns:a16="http://schemas.microsoft.com/office/drawing/2014/main" id="{BF5C83C7-1CF9-49CA-9CBC-B1D6FC03038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4098"/>
            <a:stretch/>
          </p:blipFill>
          <p:spPr bwMode="auto">
            <a:xfrm>
              <a:off x="-135227" y="-145418"/>
              <a:ext cx="1023674" cy="601662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D:\Google Drive\documents\research\tasa\video\tile-11.png">
              <a:extLst>
                <a:ext uri="{FF2B5EF4-FFF2-40B4-BE49-F238E27FC236}">
                  <a16:creationId xmlns:a16="http://schemas.microsoft.com/office/drawing/2014/main" id="{DF6036B7-E570-4777-A117-4798EA4B6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59" y="5380569"/>
              <a:ext cx="474663" cy="4873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4B1D67B-49FF-4E3F-A5CC-36147F8DE2C2}"/>
                </a:ext>
              </a:extLst>
            </p:cNvPr>
            <p:cNvPicPr>
              <a:picLocks noChangeAspect="1"/>
            </p:cNvPicPr>
            <p:nvPr/>
          </p:nvPicPr>
          <p:blipFill>
            <a:blip r:embed="rId11"/>
            <a:stretch>
              <a:fillRect/>
            </a:stretch>
          </p:blipFill>
          <p:spPr>
            <a:xfrm>
              <a:off x="843697" y="5380544"/>
              <a:ext cx="472883" cy="501446"/>
            </a:xfrm>
            <a:prstGeom prst="rect">
              <a:avLst/>
            </a:prstGeom>
          </p:spPr>
        </p:pic>
        <p:pic>
          <p:nvPicPr>
            <p:cNvPr id="185" name="Picture 184">
              <a:extLst>
                <a:ext uri="{FF2B5EF4-FFF2-40B4-BE49-F238E27FC236}">
                  <a16:creationId xmlns:a16="http://schemas.microsoft.com/office/drawing/2014/main" id="{7FBCA5F1-9E42-48DB-B8A0-FD0704D13B09}"/>
                </a:ext>
              </a:extLst>
            </p:cNvPr>
            <p:cNvPicPr>
              <a:picLocks noChangeAspect="1"/>
            </p:cNvPicPr>
            <p:nvPr/>
          </p:nvPicPr>
          <p:blipFill>
            <a:blip r:embed="rId11"/>
            <a:stretch>
              <a:fillRect/>
            </a:stretch>
          </p:blipFill>
          <p:spPr>
            <a:xfrm>
              <a:off x="844636" y="4960651"/>
              <a:ext cx="472883" cy="501446"/>
            </a:xfrm>
            <a:prstGeom prst="rect">
              <a:avLst/>
            </a:prstGeom>
          </p:spPr>
        </p:pic>
        <p:pic>
          <p:nvPicPr>
            <p:cNvPr id="186" name="Picture 185">
              <a:extLst>
                <a:ext uri="{FF2B5EF4-FFF2-40B4-BE49-F238E27FC236}">
                  <a16:creationId xmlns:a16="http://schemas.microsoft.com/office/drawing/2014/main" id="{3A599795-DF5C-4CB5-929D-9C9734070114}"/>
                </a:ext>
              </a:extLst>
            </p:cNvPr>
            <p:cNvPicPr>
              <a:picLocks noChangeAspect="1"/>
            </p:cNvPicPr>
            <p:nvPr/>
          </p:nvPicPr>
          <p:blipFill>
            <a:blip r:embed="rId11"/>
            <a:stretch>
              <a:fillRect/>
            </a:stretch>
          </p:blipFill>
          <p:spPr>
            <a:xfrm>
              <a:off x="839761" y="4533472"/>
              <a:ext cx="472883" cy="501446"/>
            </a:xfrm>
            <a:prstGeom prst="rect">
              <a:avLst/>
            </a:prstGeom>
          </p:spPr>
        </p:pic>
        <p:pic>
          <p:nvPicPr>
            <p:cNvPr id="187" name="Picture 186">
              <a:extLst>
                <a:ext uri="{FF2B5EF4-FFF2-40B4-BE49-F238E27FC236}">
                  <a16:creationId xmlns:a16="http://schemas.microsoft.com/office/drawing/2014/main" id="{5D36A9CD-7E54-485C-AF0C-8FB2FC583766}"/>
                </a:ext>
              </a:extLst>
            </p:cNvPr>
            <p:cNvPicPr>
              <a:picLocks noChangeAspect="1"/>
            </p:cNvPicPr>
            <p:nvPr/>
          </p:nvPicPr>
          <p:blipFill>
            <a:blip r:embed="rId11"/>
            <a:stretch>
              <a:fillRect/>
            </a:stretch>
          </p:blipFill>
          <p:spPr>
            <a:xfrm>
              <a:off x="842522" y="4100735"/>
              <a:ext cx="472883" cy="501446"/>
            </a:xfrm>
            <a:prstGeom prst="rect">
              <a:avLst/>
            </a:prstGeom>
          </p:spPr>
        </p:pic>
        <p:pic>
          <p:nvPicPr>
            <p:cNvPr id="188" name="Picture 187">
              <a:extLst>
                <a:ext uri="{FF2B5EF4-FFF2-40B4-BE49-F238E27FC236}">
                  <a16:creationId xmlns:a16="http://schemas.microsoft.com/office/drawing/2014/main" id="{3011CB15-85CD-45AD-82AF-08149074705F}"/>
                </a:ext>
              </a:extLst>
            </p:cNvPr>
            <p:cNvPicPr>
              <a:picLocks noChangeAspect="1"/>
            </p:cNvPicPr>
            <p:nvPr/>
          </p:nvPicPr>
          <p:blipFill>
            <a:blip r:embed="rId11"/>
            <a:stretch>
              <a:fillRect/>
            </a:stretch>
          </p:blipFill>
          <p:spPr>
            <a:xfrm>
              <a:off x="843461" y="3680842"/>
              <a:ext cx="472883" cy="501446"/>
            </a:xfrm>
            <a:prstGeom prst="rect">
              <a:avLst/>
            </a:prstGeom>
          </p:spPr>
        </p:pic>
        <p:pic>
          <p:nvPicPr>
            <p:cNvPr id="189" name="Picture 188">
              <a:extLst>
                <a:ext uri="{FF2B5EF4-FFF2-40B4-BE49-F238E27FC236}">
                  <a16:creationId xmlns:a16="http://schemas.microsoft.com/office/drawing/2014/main" id="{18E7B1A0-4B68-47E4-9A33-5C1EF1F81724}"/>
                </a:ext>
              </a:extLst>
            </p:cNvPr>
            <p:cNvPicPr>
              <a:picLocks noChangeAspect="1"/>
            </p:cNvPicPr>
            <p:nvPr/>
          </p:nvPicPr>
          <p:blipFill>
            <a:blip r:embed="rId11"/>
            <a:stretch>
              <a:fillRect/>
            </a:stretch>
          </p:blipFill>
          <p:spPr>
            <a:xfrm>
              <a:off x="838586" y="3253663"/>
              <a:ext cx="472883" cy="501446"/>
            </a:xfrm>
            <a:prstGeom prst="rect">
              <a:avLst/>
            </a:prstGeom>
          </p:spPr>
        </p:pic>
        <p:pic>
          <p:nvPicPr>
            <p:cNvPr id="190" name="Picture 189">
              <a:extLst>
                <a:ext uri="{FF2B5EF4-FFF2-40B4-BE49-F238E27FC236}">
                  <a16:creationId xmlns:a16="http://schemas.microsoft.com/office/drawing/2014/main" id="{F86D22F9-BDF9-4741-888A-6168DE7209C1}"/>
                </a:ext>
              </a:extLst>
            </p:cNvPr>
            <p:cNvPicPr>
              <a:picLocks noChangeAspect="1"/>
            </p:cNvPicPr>
            <p:nvPr/>
          </p:nvPicPr>
          <p:blipFill>
            <a:blip r:embed="rId11"/>
            <a:stretch>
              <a:fillRect/>
            </a:stretch>
          </p:blipFill>
          <p:spPr>
            <a:xfrm>
              <a:off x="838080" y="2824246"/>
              <a:ext cx="472883" cy="501446"/>
            </a:xfrm>
            <a:prstGeom prst="rect">
              <a:avLst/>
            </a:prstGeom>
          </p:spPr>
        </p:pic>
        <p:pic>
          <p:nvPicPr>
            <p:cNvPr id="191" name="Picture 190">
              <a:extLst>
                <a:ext uri="{FF2B5EF4-FFF2-40B4-BE49-F238E27FC236}">
                  <a16:creationId xmlns:a16="http://schemas.microsoft.com/office/drawing/2014/main" id="{B5518364-3CA3-41DF-A998-CB3F609FFA0D}"/>
                </a:ext>
              </a:extLst>
            </p:cNvPr>
            <p:cNvPicPr>
              <a:picLocks noChangeAspect="1"/>
            </p:cNvPicPr>
            <p:nvPr/>
          </p:nvPicPr>
          <p:blipFill>
            <a:blip r:embed="rId11"/>
            <a:stretch>
              <a:fillRect/>
            </a:stretch>
          </p:blipFill>
          <p:spPr>
            <a:xfrm>
              <a:off x="839019" y="2404353"/>
              <a:ext cx="472883" cy="501446"/>
            </a:xfrm>
            <a:prstGeom prst="rect">
              <a:avLst/>
            </a:prstGeom>
          </p:spPr>
        </p:pic>
        <p:pic>
          <p:nvPicPr>
            <p:cNvPr id="192" name="Picture 191">
              <a:extLst>
                <a:ext uri="{FF2B5EF4-FFF2-40B4-BE49-F238E27FC236}">
                  <a16:creationId xmlns:a16="http://schemas.microsoft.com/office/drawing/2014/main" id="{750B105D-EC1F-4A8A-A989-165C6F82AAAE}"/>
                </a:ext>
              </a:extLst>
            </p:cNvPr>
            <p:cNvPicPr>
              <a:picLocks noChangeAspect="1"/>
            </p:cNvPicPr>
            <p:nvPr/>
          </p:nvPicPr>
          <p:blipFill>
            <a:blip r:embed="rId11"/>
            <a:stretch>
              <a:fillRect/>
            </a:stretch>
          </p:blipFill>
          <p:spPr>
            <a:xfrm>
              <a:off x="834144" y="1977174"/>
              <a:ext cx="472883" cy="501446"/>
            </a:xfrm>
            <a:prstGeom prst="rect">
              <a:avLst/>
            </a:prstGeom>
          </p:spPr>
        </p:pic>
        <p:pic>
          <p:nvPicPr>
            <p:cNvPr id="193" name="Picture 192">
              <a:extLst>
                <a:ext uri="{FF2B5EF4-FFF2-40B4-BE49-F238E27FC236}">
                  <a16:creationId xmlns:a16="http://schemas.microsoft.com/office/drawing/2014/main" id="{1F8A5450-9B58-4540-881C-9BD9FC1BBEDB}"/>
                </a:ext>
              </a:extLst>
            </p:cNvPr>
            <p:cNvPicPr>
              <a:picLocks noChangeAspect="1"/>
            </p:cNvPicPr>
            <p:nvPr/>
          </p:nvPicPr>
          <p:blipFill>
            <a:blip r:embed="rId11"/>
            <a:stretch>
              <a:fillRect/>
            </a:stretch>
          </p:blipFill>
          <p:spPr>
            <a:xfrm>
              <a:off x="836905" y="1544437"/>
              <a:ext cx="472883" cy="501446"/>
            </a:xfrm>
            <a:prstGeom prst="rect">
              <a:avLst/>
            </a:prstGeom>
          </p:spPr>
        </p:pic>
        <p:pic>
          <p:nvPicPr>
            <p:cNvPr id="194" name="Picture 193">
              <a:extLst>
                <a:ext uri="{FF2B5EF4-FFF2-40B4-BE49-F238E27FC236}">
                  <a16:creationId xmlns:a16="http://schemas.microsoft.com/office/drawing/2014/main" id="{D2C1ADD8-EFB6-427A-BF30-E170FF3A8534}"/>
                </a:ext>
              </a:extLst>
            </p:cNvPr>
            <p:cNvPicPr>
              <a:picLocks noChangeAspect="1"/>
            </p:cNvPicPr>
            <p:nvPr/>
          </p:nvPicPr>
          <p:blipFill>
            <a:blip r:embed="rId11"/>
            <a:stretch>
              <a:fillRect/>
            </a:stretch>
          </p:blipFill>
          <p:spPr>
            <a:xfrm>
              <a:off x="837844" y="1124544"/>
              <a:ext cx="472883" cy="501446"/>
            </a:xfrm>
            <a:prstGeom prst="rect">
              <a:avLst/>
            </a:prstGeom>
          </p:spPr>
        </p:pic>
        <p:pic>
          <p:nvPicPr>
            <p:cNvPr id="195" name="Picture 194">
              <a:extLst>
                <a:ext uri="{FF2B5EF4-FFF2-40B4-BE49-F238E27FC236}">
                  <a16:creationId xmlns:a16="http://schemas.microsoft.com/office/drawing/2014/main" id="{89A671C0-BD44-4FAA-9758-D1DCD962FC59}"/>
                </a:ext>
              </a:extLst>
            </p:cNvPr>
            <p:cNvPicPr>
              <a:picLocks noChangeAspect="1"/>
            </p:cNvPicPr>
            <p:nvPr/>
          </p:nvPicPr>
          <p:blipFill>
            <a:blip r:embed="rId11"/>
            <a:stretch>
              <a:fillRect/>
            </a:stretch>
          </p:blipFill>
          <p:spPr>
            <a:xfrm>
              <a:off x="832969" y="697365"/>
              <a:ext cx="472883" cy="501446"/>
            </a:xfrm>
            <a:prstGeom prst="rect">
              <a:avLst/>
            </a:prstGeom>
          </p:spPr>
        </p:pic>
        <p:pic>
          <p:nvPicPr>
            <p:cNvPr id="196" name="Picture 195">
              <a:extLst>
                <a:ext uri="{FF2B5EF4-FFF2-40B4-BE49-F238E27FC236}">
                  <a16:creationId xmlns:a16="http://schemas.microsoft.com/office/drawing/2014/main" id="{CB288D75-3ABA-4BD0-BEE9-37221D4BAF90}"/>
                </a:ext>
              </a:extLst>
            </p:cNvPr>
            <p:cNvPicPr>
              <a:picLocks noChangeAspect="1"/>
            </p:cNvPicPr>
            <p:nvPr/>
          </p:nvPicPr>
          <p:blipFill>
            <a:blip r:embed="rId11"/>
            <a:stretch>
              <a:fillRect/>
            </a:stretch>
          </p:blipFill>
          <p:spPr>
            <a:xfrm>
              <a:off x="834392" y="284154"/>
              <a:ext cx="472883" cy="501446"/>
            </a:xfrm>
            <a:prstGeom prst="rect">
              <a:avLst/>
            </a:prstGeom>
          </p:spPr>
        </p:pic>
        <p:pic>
          <p:nvPicPr>
            <p:cNvPr id="197" name="Picture 196">
              <a:extLst>
                <a:ext uri="{FF2B5EF4-FFF2-40B4-BE49-F238E27FC236}">
                  <a16:creationId xmlns:a16="http://schemas.microsoft.com/office/drawing/2014/main" id="{9B131094-E8B4-4466-A109-6A892AD04BC0}"/>
                </a:ext>
              </a:extLst>
            </p:cNvPr>
            <p:cNvPicPr>
              <a:picLocks noChangeAspect="1"/>
            </p:cNvPicPr>
            <p:nvPr/>
          </p:nvPicPr>
          <p:blipFill>
            <a:blip r:embed="rId11"/>
            <a:stretch>
              <a:fillRect/>
            </a:stretch>
          </p:blipFill>
          <p:spPr>
            <a:xfrm>
              <a:off x="829517" y="-143025"/>
              <a:ext cx="472883" cy="501446"/>
            </a:xfrm>
            <a:prstGeom prst="rect">
              <a:avLst/>
            </a:prstGeom>
          </p:spPr>
        </p:pic>
      </p:grpSp>
    </p:spTree>
    <p:custDataLst>
      <p:tags r:id="rId1"/>
    </p:custDataLst>
    <p:extLst>
      <p:ext uri="{BB962C8B-B14F-4D97-AF65-F5344CB8AC3E}">
        <p14:creationId xmlns:p14="http://schemas.microsoft.com/office/powerpoint/2010/main" val="1670937373"/>
      </p:ext>
    </p:extLst>
  </p:cSld>
  <p:clrMapOvr>
    <a:masterClrMapping/>
  </p:clrMapOvr>
  <mc:AlternateContent xmlns:mc="http://schemas.openxmlformats.org/markup-compatibility/2006" xmlns:p14="http://schemas.microsoft.com/office/powerpoint/2010/main">
    <mc:Choice Requires="p14">
      <p:transition p14:dur="0" advTm="23625"/>
    </mc:Choice>
    <mc:Fallback xmlns="">
      <p:transition advTm="236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down)">
                                      <p:cBhvr>
                                        <p:cTn id="7" dur="500"/>
                                        <p:tgtEl>
                                          <p:spTgt spid="3077"/>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245" descr="D:\Google Drive\documents\research\tasa\video\counter.png">
            <a:extLst>
              <a:ext uri="{FF2B5EF4-FFF2-40B4-BE49-F238E27FC236}">
                <a16:creationId xmlns:a16="http://schemas.microsoft.com/office/drawing/2014/main" id="{57C39EC1-B507-4D8C-A00E-C3F2A4CC90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205"/>
          <a:stretch/>
        </p:blipFill>
        <p:spPr bwMode="auto">
          <a:xfrm>
            <a:off x="-7438" y="-174624"/>
            <a:ext cx="1282993" cy="640080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11" descr="D:\Google Drive\documents\research\tasa\video\coun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923" y="-164305"/>
            <a:ext cx="6826250" cy="6400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037243" y="1802907"/>
            <a:ext cx="823717" cy="822960"/>
            <a:chOff x="7500542" y="1743709"/>
            <a:chExt cx="823717" cy="822960"/>
          </a:xfrm>
        </p:grpSpPr>
        <p:grpSp>
          <p:nvGrpSpPr>
            <p:cNvPr id="3" name="Group 2"/>
            <p:cNvGrpSpPr/>
            <p:nvPr/>
          </p:nvGrpSpPr>
          <p:grpSpPr>
            <a:xfrm>
              <a:off x="7592739" y="1835149"/>
              <a:ext cx="731520" cy="731520"/>
              <a:chOff x="7520169" y="1835149"/>
              <a:chExt cx="731520" cy="731520"/>
            </a:xfrm>
          </p:grpSpPr>
          <p:sp>
            <p:nvSpPr>
              <p:cNvPr id="6" name="Rectangle 5"/>
              <p:cNvSpPr/>
              <p:nvPr/>
            </p:nvSpPr>
            <p:spPr>
              <a:xfrm>
                <a:off x="7520169" y="1835149"/>
                <a:ext cx="731520" cy="7315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0393" y="2037558"/>
                <a:ext cx="235224" cy="301621"/>
              </a:xfrm>
              <a:prstGeom prst="rect">
                <a:avLst/>
              </a:prstGeom>
              <a:noFill/>
            </p:spPr>
            <p:txBody>
              <a:bodyPr wrap="square" lIns="27432" tIns="27432" rIns="27432" bIns="27432" rtlCol="0">
                <a:spAutoFit/>
              </a:bodyPr>
              <a:lstStyle/>
              <a:p>
                <a:pPr algn="ctr"/>
                <a:r>
                  <a:rPr lang="en-US" sz="1600" dirty="0"/>
                  <a:t>W</a:t>
                </a:r>
              </a:p>
            </p:txBody>
          </p:sp>
          <p:sp>
            <p:nvSpPr>
              <p:cNvPr id="8" name="TextBox 7"/>
              <p:cNvSpPr txBox="1"/>
              <p:nvPr/>
            </p:nvSpPr>
            <p:spPr>
              <a:xfrm>
                <a:off x="7705134" y="1835149"/>
                <a:ext cx="357369" cy="214315"/>
              </a:xfrm>
              <a:prstGeom prst="rect">
                <a:avLst/>
              </a:prstGeom>
              <a:noFill/>
            </p:spPr>
            <p:txBody>
              <a:bodyPr wrap="square" lIns="27432" tIns="9144" rIns="27432" bIns="9144" rtlCol="0" anchor="ctr" anchorCtr="0">
                <a:noAutofit/>
              </a:bodyPr>
              <a:lstStyle/>
              <a:p>
                <a:pPr algn="ctr"/>
                <a:r>
                  <a:rPr lang="en-US" sz="1600" dirty="0"/>
                  <a:t>N</a:t>
                </a:r>
              </a:p>
            </p:txBody>
          </p:sp>
        </p:grpSp>
        <p:sp>
          <p:nvSpPr>
            <p:cNvPr id="4" name="Rectangle 3"/>
            <p:cNvSpPr/>
            <p:nvPr/>
          </p:nvSpPr>
          <p:spPr>
            <a:xfrm rot="5400000">
              <a:off x="7409102" y="2148998"/>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19228" y="1743709"/>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9037243" y="1802907"/>
            <a:ext cx="823717" cy="822960"/>
            <a:chOff x="7500542" y="1743709"/>
            <a:chExt cx="823717" cy="822960"/>
          </a:xfrm>
        </p:grpSpPr>
        <p:grpSp>
          <p:nvGrpSpPr>
            <p:cNvPr id="10" name="Group 9"/>
            <p:cNvGrpSpPr/>
            <p:nvPr/>
          </p:nvGrpSpPr>
          <p:grpSpPr>
            <a:xfrm>
              <a:off x="7592739" y="1835149"/>
              <a:ext cx="731520" cy="731520"/>
              <a:chOff x="7520169" y="1835149"/>
              <a:chExt cx="731520" cy="731520"/>
            </a:xfrm>
          </p:grpSpPr>
          <p:sp>
            <p:nvSpPr>
              <p:cNvPr id="13" name="Rectangle 12"/>
              <p:cNvSpPr/>
              <p:nvPr/>
            </p:nvSpPr>
            <p:spPr>
              <a:xfrm>
                <a:off x="7520169" y="1835149"/>
                <a:ext cx="731520" cy="7315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20393" y="2037558"/>
                <a:ext cx="235224" cy="301621"/>
              </a:xfrm>
              <a:prstGeom prst="rect">
                <a:avLst/>
              </a:prstGeom>
              <a:noFill/>
            </p:spPr>
            <p:txBody>
              <a:bodyPr wrap="square" lIns="27432" tIns="27432" rIns="27432" bIns="27432" rtlCol="0">
                <a:spAutoFit/>
              </a:bodyPr>
              <a:lstStyle/>
              <a:p>
                <a:pPr algn="ctr"/>
                <a:r>
                  <a:rPr lang="en-US" sz="1600" dirty="0"/>
                  <a:t>W</a:t>
                </a:r>
              </a:p>
            </p:txBody>
          </p:sp>
          <p:sp>
            <p:nvSpPr>
              <p:cNvPr id="15" name="TextBox 14"/>
              <p:cNvSpPr txBox="1"/>
              <p:nvPr/>
            </p:nvSpPr>
            <p:spPr>
              <a:xfrm>
                <a:off x="7705134" y="1835149"/>
                <a:ext cx="357369" cy="214315"/>
              </a:xfrm>
              <a:prstGeom prst="rect">
                <a:avLst/>
              </a:prstGeom>
              <a:noFill/>
            </p:spPr>
            <p:txBody>
              <a:bodyPr wrap="square" lIns="27432" tIns="9144" rIns="27432" bIns="9144" rtlCol="0" anchor="ctr" anchorCtr="0">
                <a:noAutofit/>
              </a:bodyPr>
              <a:lstStyle/>
              <a:p>
                <a:pPr algn="ctr"/>
                <a:r>
                  <a:rPr lang="en-US" sz="1600" dirty="0"/>
                  <a:t>N</a:t>
                </a:r>
              </a:p>
            </p:txBody>
          </p:sp>
        </p:grpSp>
        <p:sp>
          <p:nvSpPr>
            <p:cNvPr id="11" name="Rectangle 10"/>
            <p:cNvSpPr/>
            <p:nvPr/>
          </p:nvSpPr>
          <p:spPr>
            <a:xfrm rot="5400000">
              <a:off x="7409102" y="2148998"/>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19228" y="1743709"/>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382000" y="5314778"/>
            <a:ext cx="915034" cy="914400"/>
            <a:chOff x="6858000" y="5180966"/>
            <a:chExt cx="915034" cy="914400"/>
          </a:xfrm>
        </p:grpSpPr>
        <p:sp>
          <p:nvSpPr>
            <p:cNvPr id="17" name="Rectangle 16"/>
            <p:cNvSpPr/>
            <p:nvPr/>
          </p:nvSpPr>
          <p:spPr>
            <a:xfrm>
              <a:off x="6950074" y="5272406"/>
              <a:ext cx="731520" cy="731520"/>
            </a:xfrm>
            <a:prstGeom prst="rect">
              <a:avLst/>
            </a:prstGeom>
            <a:solidFill>
              <a:srgbClr val="ED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69480" y="518096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58000" y="559244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269480" y="600392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81594" y="559244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137149" y="5273040"/>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23" name="TextBox 22"/>
            <p:cNvSpPr txBox="1"/>
            <p:nvPr/>
          </p:nvSpPr>
          <p:spPr>
            <a:xfrm>
              <a:off x="6950074" y="5487355"/>
              <a:ext cx="184741" cy="301621"/>
            </a:xfrm>
            <a:prstGeom prst="rect">
              <a:avLst/>
            </a:prstGeom>
            <a:noFill/>
          </p:spPr>
          <p:txBody>
            <a:bodyPr wrap="square" lIns="27432" tIns="27432" rIns="27432" bIns="27432" rtlCol="0">
              <a:spAutoFit/>
            </a:bodyPr>
            <a:lstStyle/>
            <a:p>
              <a:pPr algn="ctr"/>
              <a:r>
                <a:rPr lang="en-US" sz="1600" dirty="0"/>
                <a:t>0</a:t>
              </a:r>
            </a:p>
          </p:txBody>
        </p:sp>
        <p:sp>
          <p:nvSpPr>
            <p:cNvPr id="24" name="TextBox 23"/>
            <p:cNvSpPr txBox="1"/>
            <p:nvPr/>
          </p:nvSpPr>
          <p:spPr>
            <a:xfrm>
              <a:off x="7137149" y="5788976"/>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25" name="TextBox 24"/>
            <p:cNvSpPr txBox="1"/>
            <p:nvPr/>
          </p:nvSpPr>
          <p:spPr>
            <a:xfrm>
              <a:off x="7496853" y="5487989"/>
              <a:ext cx="184741" cy="301621"/>
            </a:xfrm>
            <a:prstGeom prst="rect">
              <a:avLst/>
            </a:prstGeom>
            <a:noFill/>
          </p:spPr>
          <p:txBody>
            <a:bodyPr wrap="square" lIns="27432" tIns="27432" rIns="27432" bIns="27432" rtlCol="0">
              <a:spAutoFit/>
            </a:bodyPr>
            <a:lstStyle/>
            <a:p>
              <a:pPr algn="ctr"/>
              <a:r>
                <a:rPr lang="en-US" sz="1600" dirty="0"/>
                <a:t>0</a:t>
              </a:r>
            </a:p>
          </p:txBody>
        </p:sp>
      </p:grpSp>
      <p:grpSp>
        <p:nvGrpSpPr>
          <p:cNvPr id="26" name="Group 25"/>
          <p:cNvGrpSpPr/>
          <p:nvPr/>
        </p:nvGrpSpPr>
        <p:grpSpPr>
          <a:xfrm>
            <a:off x="9575073" y="5315412"/>
            <a:ext cx="912653" cy="914400"/>
            <a:chOff x="8051072" y="5181600"/>
            <a:chExt cx="912653" cy="914400"/>
          </a:xfrm>
        </p:grpSpPr>
        <p:sp>
          <p:nvSpPr>
            <p:cNvPr id="27" name="Rectangle 26"/>
            <p:cNvSpPr/>
            <p:nvPr/>
          </p:nvSpPr>
          <p:spPr>
            <a:xfrm>
              <a:off x="8051072" y="559308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143146" y="5272406"/>
              <a:ext cx="731520" cy="731520"/>
            </a:xfrm>
            <a:prstGeom prst="rect">
              <a:avLst/>
            </a:prstGeom>
            <a:solidFill>
              <a:srgbClr val="ED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460171" y="518160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460171" y="600456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872285" y="559308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329587" y="5272722"/>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33" name="TextBox 32"/>
            <p:cNvSpPr txBox="1"/>
            <p:nvPr/>
          </p:nvSpPr>
          <p:spPr>
            <a:xfrm>
              <a:off x="8142512" y="5487037"/>
              <a:ext cx="184741" cy="301621"/>
            </a:xfrm>
            <a:prstGeom prst="rect">
              <a:avLst/>
            </a:prstGeom>
            <a:noFill/>
          </p:spPr>
          <p:txBody>
            <a:bodyPr wrap="square" lIns="27432" tIns="27432" rIns="27432" bIns="27432" rtlCol="0">
              <a:spAutoFit/>
            </a:bodyPr>
            <a:lstStyle/>
            <a:p>
              <a:pPr algn="ctr"/>
              <a:r>
                <a:rPr lang="en-US" sz="1600" dirty="0"/>
                <a:t>1</a:t>
              </a:r>
            </a:p>
          </p:txBody>
        </p:sp>
        <p:sp>
          <p:nvSpPr>
            <p:cNvPr id="34" name="TextBox 33"/>
            <p:cNvSpPr txBox="1"/>
            <p:nvPr/>
          </p:nvSpPr>
          <p:spPr>
            <a:xfrm>
              <a:off x="8329587" y="5788658"/>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35" name="TextBox 34"/>
            <p:cNvSpPr txBox="1"/>
            <p:nvPr/>
          </p:nvSpPr>
          <p:spPr>
            <a:xfrm>
              <a:off x="8689291" y="5487671"/>
              <a:ext cx="184741" cy="301621"/>
            </a:xfrm>
            <a:prstGeom prst="rect">
              <a:avLst/>
            </a:prstGeom>
            <a:noFill/>
          </p:spPr>
          <p:txBody>
            <a:bodyPr wrap="square" lIns="27432" tIns="27432" rIns="27432" bIns="27432" rtlCol="0">
              <a:spAutoFit/>
            </a:bodyPr>
            <a:lstStyle/>
            <a:p>
              <a:pPr algn="ctr"/>
              <a:r>
                <a:rPr lang="en-US" sz="1600" dirty="0"/>
                <a:t>1</a:t>
              </a:r>
            </a:p>
          </p:txBody>
        </p:sp>
      </p:grpSp>
      <p:grpSp>
        <p:nvGrpSpPr>
          <p:cNvPr id="36" name="Group 35"/>
          <p:cNvGrpSpPr/>
          <p:nvPr/>
        </p:nvGrpSpPr>
        <p:grpSpPr>
          <a:xfrm>
            <a:off x="8382634" y="4100904"/>
            <a:ext cx="915034" cy="914400"/>
            <a:chOff x="6886619" y="3889216"/>
            <a:chExt cx="915034" cy="914400"/>
          </a:xfrm>
        </p:grpSpPr>
        <p:sp>
          <p:nvSpPr>
            <p:cNvPr id="37" name="Rectangle 36"/>
            <p:cNvSpPr/>
            <p:nvPr/>
          </p:nvSpPr>
          <p:spPr>
            <a:xfrm>
              <a:off x="6978059" y="3980656"/>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98099" y="388921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86619" y="430069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98099" y="471217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710213" y="4300696"/>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165134" y="3981925"/>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43" name="TextBox 42"/>
            <p:cNvSpPr txBox="1"/>
            <p:nvPr/>
          </p:nvSpPr>
          <p:spPr>
            <a:xfrm>
              <a:off x="6978059" y="4196240"/>
              <a:ext cx="184741" cy="301621"/>
            </a:xfrm>
            <a:prstGeom prst="rect">
              <a:avLst/>
            </a:prstGeom>
            <a:noFill/>
          </p:spPr>
          <p:txBody>
            <a:bodyPr wrap="square" lIns="27432" tIns="27432" rIns="27432" bIns="27432" rtlCol="0">
              <a:spAutoFit/>
            </a:bodyPr>
            <a:lstStyle/>
            <a:p>
              <a:pPr algn="ctr"/>
              <a:r>
                <a:rPr lang="en-US" sz="1600" dirty="0"/>
                <a:t>0</a:t>
              </a:r>
            </a:p>
          </p:txBody>
        </p:sp>
        <p:sp>
          <p:nvSpPr>
            <p:cNvPr id="44" name="TextBox 43"/>
            <p:cNvSpPr txBox="1"/>
            <p:nvPr/>
          </p:nvSpPr>
          <p:spPr>
            <a:xfrm>
              <a:off x="7165134" y="4497861"/>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45" name="TextBox 44"/>
            <p:cNvSpPr txBox="1"/>
            <p:nvPr/>
          </p:nvSpPr>
          <p:spPr>
            <a:xfrm>
              <a:off x="7524838" y="4196874"/>
              <a:ext cx="184741" cy="301621"/>
            </a:xfrm>
            <a:prstGeom prst="rect">
              <a:avLst/>
            </a:prstGeom>
            <a:noFill/>
          </p:spPr>
          <p:txBody>
            <a:bodyPr wrap="square" lIns="27432" tIns="27432" rIns="27432" bIns="27432" rtlCol="0">
              <a:spAutoFit/>
            </a:bodyPr>
            <a:lstStyle/>
            <a:p>
              <a:pPr algn="ctr"/>
              <a:r>
                <a:rPr lang="en-US" sz="1600" dirty="0"/>
                <a:t>0</a:t>
              </a:r>
            </a:p>
          </p:txBody>
        </p:sp>
      </p:grpSp>
      <p:grpSp>
        <p:nvGrpSpPr>
          <p:cNvPr id="46" name="Group 45"/>
          <p:cNvGrpSpPr/>
          <p:nvPr/>
        </p:nvGrpSpPr>
        <p:grpSpPr>
          <a:xfrm>
            <a:off x="9575707" y="4101538"/>
            <a:ext cx="912653" cy="914400"/>
            <a:chOff x="7979136" y="3889850"/>
            <a:chExt cx="912653" cy="914400"/>
          </a:xfrm>
        </p:grpSpPr>
        <p:sp>
          <p:nvSpPr>
            <p:cNvPr id="47" name="Rectangle 46"/>
            <p:cNvSpPr/>
            <p:nvPr/>
          </p:nvSpPr>
          <p:spPr>
            <a:xfrm>
              <a:off x="8070576" y="3980656"/>
              <a:ext cx="731520" cy="73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388235" y="388985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979136" y="430133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388235" y="471281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800349" y="430133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257651" y="3984940"/>
              <a:ext cx="357369" cy="214315"/>
            </a:xfrm>
            <a:prstGeom prst="rect">
              <a:avLst/>
            </a:prstGeom>
            <a:noFill/>
          </p:spPr>
          <p:txBody>
            <a:bodyPr wrap="square" lIns="27432" tIns="9144" rIns="27432" bIns="9144" rtlCol="0" anchor="ctr" anchorCtr="0">
              <a:noAutofit/>
            </a:bodyPr>
            <a:lstStyle/>
            <a:p>
              <a:pPr algn="ctr"/>
              <a:r>
                <a:rPr lang="en-US" sz="1600" dirty="0"/>
                <a:t>1</a:t>
              </a:r>
            </a:p>
          </p:txBody>
        </p:sp>
        <p:sp>
          <p:nvSpPr>
            <p:cNvPr id="53" name="TextBox 52"/>
            <p:cNvSpPr txBox="1"/>
            <p:nvPr/>
          </p:nvSpPr>
          <p:spPr>
            <a:xfrm>
              <a:off x="8070576" y="4199255"/>
              <a:ext cx="184741" cy="301621"/>
            </a:xfrm>
            <a:prstGeom prst="rect">
              <a:avLst/>
            </a:prstGeom>
            <a:noFill/>
          </p:spPr>
          <p:txBody>
            <a:bodyPr wrap="square" lIns="27432" tIns="27432" rIns="27432" bIns="27432" rtlCol="0">
              <a:spAutoFit/>
            </a:bodyPr>
            <a:lstStyle/>
            <a:p>
              <a:pPr algn="ctr"/>
              <a:r>
                <a:rPr lang="en-US" sz="1600" dirty="0"/>
                <a:t>0</a:t>
              </a:r>
            </a:p>
          </p:txBody>
        </p:sp>
        <p:sp>
          <p:nvSpPr>
            <p:cNvPr id="54" name="TextBox 53"/>
            <p:cNvSpPr txBox="1"/>
            <p:nvPr/>
          </p:nvSpPr>
          <p:spPr>
            <a:xfrm>
              <a:off x="8257651" y="4500876"/>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55" name="TextBox 54"/>
            <p:cNvSpPr txBox="1"/>
            <p:nvPr/>
          </p:nvSpPr>
          <p:spPr>
            <a:xfrm>
              <a:off x="8617355" y="4199889"/>
              <a:ext cx="184741" cy="301621"/>
            </a:xfrm>
            <a:prstGeom prst="rect">
              <a:avLst/>
            </a:prstGeom>
            <a:noFill/>
          </p:spPr>
          <p:txBody>
            <a:bodyPr wrap="square" lIns="27432" tIns="27432" rIns="27432" bIns="27432" rtlCol="0">
              <a:spAutoFit/>
            </a:bodyPr>
            <a:lstStyle/>
            <a:p>
              <a:pPr algn="ctr"/>
              <a:r>
                <a:rPr lang="en-US" sz="1600" dirty="0"/>
                <a:t>1</a:t>
              </a:r>
            </a:p>
          </p:txBody>
        </p:sp>
      </p:grpSp>
      <p:grpSp>
        <p:nvGrpSpPr>
          <p:cNvPr id="56" name="Group 55"/>
          <p:cNvGrpSpPr/>
          <p:nvPr/>
        </p:nvGrpSpPr>
        <p:grpSpPr>
          <a:xfrm>
            <a:off x="8382634" y="2923542"/>
            <a:ext cx="822960" cy="914400"/>
            <a:chOff x="6886619" y="2854960"/>
            <a:chExt cx="822960" cy="914400"/>
          </a:xfrm>
        </p:grpSpPr>
        <p:sp>
          <p:nvSpPr>
            <p:cNvPr id="57" name="Rectangle 56"/>
            <p:cNvSpPr/>
            <p:nvPr/>
          </p:nvSpPr>
          <p:spPr>
            <a:xfrm>
              <a:off x="6978059" y="2946400"/>
              <a:ext cx="73152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206659" y="285496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206659" y="367792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886619" y="325453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7169577" y="2947669"/>
              <a:ext cx="357369" cy="214315"/>
            </a:xfrm>
            <a:prstGeom prst="rect">
              <a:avLst/>
            </a:prstGeom>
            <a:noFill/>
          </p:spPr>
          <p:txBody>
            <a:bodyPr wrap="square" lIns="27432" tIns="9144" rIns="27432" bIns="9144" rtlCol="0" anchor="ctr" anchorCtr="0">
              <a:noAutofit/>
            </a:bodyPr>
            <a:lstStyle/>
            <a:p>
              <a:pPr algn="ctr"/>
              <a:r>
                <a:rPr lang="en-US" sz="1600" dirty="0"/>
                <a:t>N</a:t>
              </a:r>
            </a:p>
          </p:txBody>
        </p:sp>
        <p:sp>
          <p:nvSpPr>
            <p:cNvPr id="62" name="TextBox 61"/>
            <p:cNvSpPr txBox="1"/>
            <p:nvPr/>
          </p:nvSpPr>
          <p:spPr>
            <a:xfrm>
              <a:off x="7169577" y="3463605"/>
              <a:ext cx="357369" cy="214315"/>
            </a:xfrm>
            <a:prstGeom prst="rect">
              <a:avLst/>
            </a:prstGeom>
            <a:noFill/>
          </p:spPr>
          <p:txBody>
            <a:bodyPr wrap="square" lIns="27432" tIns="9144" rIns="27432" bIns="9144" rtlCol="0" anchor="ctr" anchorCtr="0">
              <a:noAutofit/>
            </a:bodyPr>
            <a:lstStyle/>
            <a:p>
              <a:pPr algn="ctr"/>
              <a:r>
                <a:rPr lang="en-US" sz="1600" dirty="0"/>
                <a:t>N</a:t>
              </a:r>
            </a:p>
          </p:txBody>
        </p:sp>
        <p:sp>
          <p:nvSpPr>
            <p:cNvPr id="63" name="TextBox 62"/>
            <p:cNvSpPr txBox="1"/>
            <p:nvPr/>
          </p:nvSpPr>
          <p:spPr>
            <a:xfrm>
              <a:off x="6978059" y="3170083"/>
              <a:ext cx="184741" cy="301621"/>
            </a:xfrm>
            <a:prstGeom prst="rect">
              <a:avLst/>
            </a:prstGeom>
            <a:noFill/>
          </p:spPr>
          <p:txBody>
            <a:bodyPr wrap="square" lIns="27432" tIns="27432" rIns="27432" bIns="27432" rtlCol="0">
              <a:spAutoFit/>
            </a:bodyPr>
            <a:lstStyle/>
            <a:p>
              <a:pPr algn="ctr"/>
              <a:r>
                <a:rPr lang="en-US" sz="1600" dirty="0"/>
                <a:t>1</a:t>
              </a:r>
            </a:p>
          </p:txBody>
        </p:sp>
      </p:grpSp>
      <p:grpSp>
        <p:nvGrpSpPr>
          <p:cNvPr id="64" name="Group 63"/>
          <p:cNvGrpSpPr/>
          <p:nvPr/>
        </p:nvGrpSpPr>
        <p:grpSpPr>
          <a:xfrm>
            <a:off x="9575706" y="2923542"/>
            <a:ext cx="910654" cy="822960"/>
            <a:chOff x="8051706" y="2854960"/>
            <a:chExt cx="910654" cy="822960"/>
          </a:xfrm>
        </p:grpSpPr>
        <p:sp>
          <p:nvSpPr>
            <p:cNvPr id="65" name="Rectangle 64"/>
            <p:cNvSpPr/>
            <p:nvPr/>
          </p:nvSpPr>
          <p:spPr>
            <a:xfrm>
              <a:off x="8143146" y="2946400"/>
              <a:ext cx="731520" cy="731520"/>
            </a:xfrm>
            <a:prstGeom prst="rect">
              <a:avLst/>
            </a:prstGeom>
            <a:solidFill>
              <a:srgbClr val="ED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463186" y="285496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143146" y="3148809"/>
              <a:ext cx="235224" cy="301621"/>
            </a:xfrm>
            <a:prstGeom prst="rect">
              <a:avLst/>
            </a:prstGeom>
            <a:noFill/>
          </p:spPr>
          <p:txBody>
            <a:bodyPr wrap="square" lIns="27432" tIns="27432" rIns="27432" bIns="27432" rtlCol="0">
              <a:spAutoFit/>
            </a:bodyPr>
            <a:lstStyle/>
            <a:p>
              <a:pPr algn="ctr"/>
              <a:r>
                <a:rPr lang="en-US" sz="1600" dirty="0"/>
                <a:t>W</a:t>
              </a:r>
            </a:p>
          </p:txBody>
        </p:sp>
        <p:sp>
          <p:nvSpPr>
            <p:cNvPr id="68" name="TextBox 67"/>
            <p:cNvSpPr txBox="1"/>
            <p:nvPr/>
          </p:nvSpPr>
          <p:spPr>
            <a:xfrm>
              <a:off x="8637061" y="3148808"/>
              <a:ext cx="235224" cy="301621"/>
            </a:xfrm>
            <a:prstGeom prst="rect">
              <a:avLst/>
            </a:prstGeom>
            <a:noFill/>
          </p:spPr>
          <p:txBody>
            <a:bodyPr wrap="square" lIns="27432" tIns="27432" rIns="27432" bIns="27432" rtlCol="0">
              <a:spAutoFit/>
            </a:bodyPr>
            <a:lstStyle/>
            <a:p>
              <a:pPr algn="ctr"/>
              <a:r>
                <a:rPr lang="en-US" sz="1600" dirty="0"/>
                <a:t>W</a:t>
              </a:r>
            </a:p>
          </p:txBody>
        </p:sp>
        <p:sp>
          <p:nvSpPr>
            <p:cNvPr id="69" name="TextBox 68"/>
            <p:cNvSpPr txBox="1"/>
            <p:nvPr/>
          </p:nvSpPr>
          <p:spPr>
            <a:xfrm>
              <a:off x="8327887" y="2946400"/>
              <a:ext cx="357369" cy="214315"/>
            </a:xfrm>
            <a:prstGeom prst="rect">
              <a:avLst/>
            </a:prstGeom>
            <a:noFill/>
          </p:spPr>
          <p:txBody>
            <a:bodyPr wrap="square" lIns="27432" tIns="9144" rIns="27432" bIns="9144" rtlCol="0" anchor="ctr" anchorCtr="0">
              <a:noAutofit/>
            </a:bodyPr>
            <a:lstStyle/>
            <a:p>
              <a:pPr algn="ctr"/>
              <a:r>
                <a:rPr lang="en-US" sz="1600" dirty="0"/>
                <a:t>0</a:t>
              </a:r>
            </a:p>
          </p:txBody>
        </p:sp>
        <p:sp>
          <p:nvSpPr>
            <p:cNvPr id="70" name="Rectangle 69"/>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5400000">
              <a:off x="8779480"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9682900" y="1205696"/>
            <a:ext cx="715766" cy="369332"/>
          </a:xfrm>
          <a:prstGeom prst="rect">
            <a:avLst/>
          </a:prstGeom>
          <a:noFill/>
        </p:spPr>
        <p:txBody>
          <a:bodyPr wrap="square" rtlCol="0">
            <a:spAutoFit/>
          </a:bodyPr>
          <a:lstStyle/>
          <a:p>
            <a:r>
              <a:rPr lang="en-US" dirty="0"/>
              <a:t>seed</a:t>
            </a:r>
          </a:p>
        </p:txBody>
      </p:sp>
      <p:cxnSp>
        <p:nvCxnSpPr>
          <p:cNvPr id="73" name="Straight Arrow Connector 72"/>
          <p:cNvCxnSpPr/>
          <p:nvPr/>
        </p:nvCxnSpPr>
        <p:spPr>
          <a:xfrm flipH="1">
            <a:off x="9717229" y="1560281"/>
            <a:ext cx="151741" cy="2735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8580762" y="4292849"/>
            <a:ext cx="444357" cy="457182"/>
            <a:chOff x="7056761" y="4225943"/>
            <a:chExt cx="444357" cy="457182"/>
          </a:xfrm>
        </p:grpSpPr>
        <p:sp>
          <p:nvSpPr>
            <p:cNvPr id="147" name="Straight Connector 146"/>
            <p:cNvSpPr/>
            <p:nvPr/>
          </p:nvSpPr>
          <p:spPr>
            <a:xfrm flipH="1" flipV="1">
              <a:off x="7404637" y="4491447"/>
              <a:ext cx="15121" cy="1368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8" name="Freeform 147"/>
            <p:cNvSpPr/>
            <p:nvPr/>
          </p:nvSpPr>
          <p:spPr>
            <a:xfrm>
              <a:off x="7176872" y="4225943"/>
              <a:ext cx="75240" cy="72360"/>
            </a:xfrm>
            <a:custGeom>
              <a:avLst/>
              <a:gdLst/>
              <a:ahLst/>
              <a:cxnLst>
                <a:cxn ang="3cd4">
                  <a:pos x="hc" y="t"/>
                </a:cxn>
                <a:cxn ang="cd2">
                  <a:pos x="l" y="vc"/>
                </a:cxn>
                <a:cxn ang="cd4">
                  <a:pos x="hc" y="b"/>
                </a:cxn>
                <a:cxn ang="0">
                  <a:pos x="r" y="vc"/>
                </a:cxn>
              </a:cxnLst>
              <a:rect l="l" t="t" r="r" b="b"/>
              <a:pathLst>
                <a:path w="210" h="202" fill="none">
                  <a:moveTo>
                    <a:pt x="95" y="202"/>
                  </a:moveTo>
                  <a:lnTo>
                    <a:pt x="0" y="83"/>
                  </a:lnTo>
                  <a:lnTo>
                    <a:pt x="79" y="0"/>
                  </a:lnTo>
                  <a:lnTo>
                    <a:pt x="210" y="0"/>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49" name="Straight Connector 148"/>
            <p:cNvSpPr/>
            <p:nvPr/>
          </p:nvSpPr>
          <p:spPr>
            <a:xfrm flipH="1">
              <a:off x="7419758" y="4505127"/>
              <a:ext cx="81360" cy="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0" name="Straight Connector 149"/>
            <p:cNvSpPr/>
            <p:nvPr/>
          </p:nvSpPr>
          <p:spPr>
            <a:xfrm flipV="1">
              <a:off x="7312729" y="4623559"/>
              <a:ext cx="0" cy="59566"/>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1" name="Straight Connector 150"/>
            <p:cNvSpPr/>
            <p:nvPr/>
          </p:nvSpPr>
          <p:spPr>
            <a:xfrm flipH="1" flipV="1">
              <a:off x="7294729" y="4604120"/>
              <a:ext cx="18000" cy="1944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2" name="Freeform 151"/>
            <p:cNvSpPr/>
            <p:nvPr/>
          </p:nvSpPr>
          <p:spPr>
            <a:xfrm rot="18900000" flipH="1">
              <a:off x="7126639" y="4317581"/>
              <a:ext cx="255600" cy="2699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000">
              <a:solidFill>
                <a:srgbClr val="000000"/>
              </a:solidFill>
              <a:prstDash val="solid"/>
            </a:ln>
          </p:spPr>
          <p:txBody>
            <a:bodyPr vert="horz" lIns="4320" tIns="4320" rIns="0" bIns="4320" anchor="ctr" anchorCtr="0" compatLnSpc="0"/>
            <a:lstStyle/>
            <a:p>
              <a:pPr hangingPunct="0"/>
              <a:endParaRPr lang="en-US">
                <a:latin typeface="Arial" pitchFamily="18"/>
                <a:ea typeface="Andale Sans UI" pitchFamily="2"/>
                <a:cs typeface="Tahoma" pitchFamily="2"/>
              </a:endParaRPr>
            </a:p>
          </p:txBody>
        </p:sp>
        <p:sp>
          <p:nvSpPr>
            <p:cNvPr id="153" name="Freeform 152"/>
            <p:cNvSpPr/>
            <p:nvPr/>
          </p:nvSpPr>
          <p:spPr>
            <a:xfrm>
              <a:off x="7056761" y="4365399"/>
              <a:ext cx="63720" cy="55800"/>
            </a:xfrm>
            <a:custGeom>
              <a:avLst/>
              <a:gdLst/>
              <a:ahLst/>
              <a:cxnLst>
                <a:cxn ang="3cd4">
                  <a:pos x="hc" y="t"/>
                </a:cxn>
                <a:cxn ang="cd2">
                  <a:pos x="l" y="vc"/>
                </a:cxn>
                <a:cxn ang="cd4">
                  <a:pos x="hc" y="b"/>
                </a:cxn>
                <a:cxn ang="0">
                  <a:pos x="r" y="vc"/>
                </a:cxn>
              </a:cxnLst>
              <a:rect l="l" t="t" r="r" b="b"/>
              <a:pathLst>
                <a:path w="178" h="156" fill="none">
                  <a:moveTo>
                    <a:pt x="178" y="58"/>
                  </a:moveTo>
                  <a:lnTo>
                    <a:pt x="119" y="0"/>
                  </a:lnTo>
                  <a:lnTo>
                    <a:pt x="0" y="116"/>
                  </a:lnTo>
                  <a:lnTo>
                    <a:pt x="1" y="156"/>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54" name="TextBox 153"/>
            <p:cNvSpPr txBox="1"/>
            <p:nvPr/>
          </p:nvSpPr>
          <p:spPr>
            <a:xfrm rot="2700000">
              <a:off x="7133905" y="4378051"/>
              <a:ext cx="57240" cy="78840"/>
            </a:xfrm>
            <a:prstGeom prst="rect">
              <a:avLst/>
            </a:prstGeom>
            <a:noFill/>
            <a:ln>
              <a:noFill/>
            </a:ln>
          </p:spPr>
          <p:txBody>
            <a:bodyPr vert="horz" lIns="0" tIns="0" rIns="0" bIns="0" anchor="ctr" compatLnSpc="0"/>
            <a:lstStyle/>
            <a:p>
              <a:pPr hangingPunct="0"/>
              <a:r>
                <a:rPr lang="en-US" sz="800" b="1">
                  <a:latin typeface="Arial" pitchFamily="18"/>
                  <a:ea typeface="Andale Sans UI" pitchFamily="2"/>
                  <a:cs typeface="Tahoma" pitchFamily="2"/>
                </a:rPr>
                <a:t>c</a:t>
              </a:r>
            </a:p>
          </p:txBody>
        </p:sp>
        <p:sp>
          <p:nvSpPr>
            <p:cNvPr id="155" name="TextBox 154"/>
            <p:cNvSpPr txBox="1"/>
            <p:nvPr/>
          </p:nvSpPr>
          <p:spPr>
            <a:xfrm rot="2700000">
              <a:off x="7191818" y="4312907"/>
              <a:ext cx="57960" cy="87840"/>
            </a:xfrm>
            <a:prstGeom prst="rect">
              <a:avLst/>
            </a:prstGeom>
            <a:noFill/>
            <a:ln>
              <a:noFill/>
            </a:ln>
          </p:spPr>
          <p:txBody>
            <a:bodyPr vert="horz" lIns="0" tIns="0" rIns="0" bIns="0" anchor="ctr" compatLnSpc="0"/>
            <a:lstStyle/>
            <a:p>
              <a:pPr hangingPunct="0"/>
              <a:r>
                <a:rPr lang="en-US" sz="800" b="1" dirty="0">
                  <a:latin typeface="Arial" pitchFamily="34"/>
                  <a:ea typeface="Arial" pitchFamily="34"/>
                  <a:cs typeface="Arial" pitchFamily="34"/>
                </a:rPr>
                <a:t>Σ</a:t>
              </a:r>
            </a:p>
          </p:txBody>
        </p:sp>
        <p:sp>
          <p:nvSpPr>
            <p:cNvPr id="156" name="TextBox 155"/>
            <p:cNvSpPr txBox="1"/>
            <p:nvPr/>
          </p:nvSpPr>
          <p:spPr>
            <a:xfrm rot="2700000">
              <a:off x="7197091" y="4432302"/>
              <a:ext cx="164520" cy="87840"/>
            </a:xfrm>
            <a:prstGeom prst="rect">
              <a:avLst/>
            </a:prstGeom>
            <a:noFill/>
            <a:ln>
              <a:noFill/>
            </a:ln>
          </p:spPr>
          <p:txBody>
            <a:bodyPr vert="horz" lIns="0" tIns="0" rIns="0" bIns="0" anchor="ctr" compatLnSpc="0"/>
            <a:lstStyle/>
            <a:p>
              <a:pPr hangingPunct="0"/>
              <a:r>
                <a:rPr lang="en-US" sz="800" b="1" dirty="0">
                  <a:latin typeface="Arial" pitchFamily="34"/>
                  <a:ea typeface="Arial" pitchFamily="34"/>
                  <a:cs typeface="Arial" pitchFamily="34"/>
                </a:rPr>
                <a:t>HA</a:t>
              </a:r>
            </a:p>
          </p:txBody>
        </p:sp>
      </p:grpSp>
      <p:sp>
        <p:nvSpPr>
          <p:cNvPr id="143" name="Oval 142"/>
          <p:cNvSpPr/>
          <p:nvPr/>
        </p:nvSpPr>
        <p:spPr>
          <a:xfrm>
            <a:off x="8450855" y="4443804"/>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158" name="Group 157"/>
          <p:cNvGrpSpPr/>
          <p:nvPr/>
        </p:nvGrpSpPr>
        <p:grpSpPr>
          <a:xfrm>
            <a:off x="9782813" y="4289018"/>
            <a:ext cx="444357" cy="457182"/>
            <a:chOff x="7056761" y="4225943"/>
            <a:chExt cx="444357" cy="457182"/>
          </a:xfrm>
        </p:grpSpPr>
        <p:sp>
          <p:nvSpPr>
            <p:cNvPr id="159" name="Straight Connector 158"/>
            <p:cNvSpPr/>
            <p:nvPr/>
          </p:nvSpPr>
          <p:spPr>
            <a:xfrm flipH="1" flipV="1">
              <a:off x="7404637" y="4491447"/>
              <a:ext cx="15121" cy="1368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0" name="Freeform 159"/>
            <p:cNvSpPr/>
            <p:nvPr/>
          </p:nvSpPr>
          <p:spPr>
            <a:xfrm>
              <a:off x="7176872" y="4225943"/>
              <a:ext cx="75240" cy="72360"/>
            </a:xfrm>
            <a:custGeom>
              <a:avLst/>
              <a:gdLst/>
              <a:ahLst/>
              <a:cxnLst>
                <a:cxn ang="3cd4">
                  <a:pos x="hc" y="t"/>
                </a:cxn>
                <a:cxn ang="cd2">
                  <a:pos x="l" y="vc"/>
                </a:cxn>
                <a:cxn ang="cd4">
                  <a:pos x="hc" y="b"/>
                </a:cxn>
                <a:cxn ang="0">
                  <a:pos x="r" y="vc"/>
                </a:cxn>
              </a:cxnLst>
              <a:rect l="l" t="t" r="r" b="b"/>
              <a:pathLst>
                <a:path w="210" h="202" fill="none">
                  <a:moveTo>
                    <a:pt x="95" y="202"/>
                  </a:moveTo>
                  <a:lnTo>
                    <a:pt x="0" y="83"/>
                  </a:lnTo>
                  <a:lnTo>
                    <a:pt x="79" y="0"/>
                  </a:lnTo>
                  <a:lnTo>
                    <a:pt x="210" y="0"/>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1" name="Straight Connector 160"/>
            <p:cNvSpPr/>
            <p:nvPr/>
          </p:nvSpPr>
          <p:spPr>
            <a:xfrm flipH="1">
              <a:off x="7419758" y="4505127"/>
              <a:ext cx="81360" cy="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2" name="Straight Connector 161"/>
            <p:cNvSpPr/>
            <p:nvPr/>
          </p:nvSpPr>
          <p:spPr>
            <a:xfrm flipV="1">
              <a:off x="7312729" y="4623559"/>
              <a:ext cx="0" cy="59566"/>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3" name="Straight Connector 162"/>
            <p:cNvSpPr/>
            <p:nvPr/>
          </p:nvSpPr>
          <p:spPr>
            <a:xfrm flipH="1" flipV="1">
              <a:off x="7294729" y="4604120"/>
              <a:ext cx="18000" cy="1944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4" name="Freeform 163"/>
            <p:cNvSpPr/>
            <p:nvPr/>
          </p:nvSpPr>
          <p:spPr>
            <a:xfrm rot="18900000" flipH="1">
              <a:off x="7126639" y="4317581"/>
              <a:ext cx="255600" cy="2699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000">
              <a:solidFill>
                <a:srgbClr val="000000"/>
              </a:solidFill>
              <a:prstDash val="solid"/>
            </a:ln>
          </p:spPr>
          <p:txBody>
            <a:bodyPr vert="horz" lIns="4320" tIns="4320" rIns="0" bIns="4320" anchor="ctr" anchorCtr="0" compatLnSpc="0"/>
            <a:lstStyle/>
            <a:p>
              <a:pPr hangingPunct="0"/>
              <a:endParaRPr lang="en-US">
                <a:latin typeface="Arial" pitchFamily="18"/>
                <a:ea typeface="Andale Sans UI" pitchFamily="2"/>
                <a:cs typeface="Tahoma" pitchFamily="2"/>
              </a:endParaRPr>
            </a:p>
          </p:txBody>
        </p:sp>
        <p:sp>
          <p:nvSpPr>
            <p:cNvPr id="165" name="Freeform 164"/>
            <p:cNvSpPr/>
            <p:nvPr/>
          </p:nvSpPr>
          <p:spPr>
            <a:xfrm>
              <a:off x="7056761" y="4365399"/>
              <a:ext cx="63720" cy="55800"/>
            </a:xfrm>
            <a:custGeom>
              <a:avLst/>
              <a:gdLst/>
              <a:ahLst/>
              <a:cxnLst>
                <a:cxn ang="3cd4">
                  <a:pos x="hc" y="t"/>
                </a:cxn>
                <a:cxn ang="cd2">
                  <a:pos x="l" y="vc"/>
                </a:cxn>
                <a:cxn ang="cd4">
                  <a:pos x="hc" y="b"/>
                </a:cxn>
                <a:cxn ang="0">
                  <a:pos x="r" y="vc"/>
                </a:cxn>
              </a:cxnLst>
              <a:rect l="l" t="t" r="r" b="b"/>
              <a:pathLst>
                <a:path w="178" h="156" fill="none">
                  <a:moveTo>
                    <a:pt x="178" y="58"/>
                  </a:moveTo>
                  <a:lnTo>
                    <a:pt x="119" y="0"/>
                  </a:lnTo>
                  <a:lnTo>
                    <a:pt x="0" y="116"/>
                  </a:lnTo>
                  <a:lnTo>
                    <a:pt x="1" y="156"/>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66" name="TextBox 165"/>
            <p:cNvSpPr txBox="1"/>
            <p:nvPr/>
          </p:nvSpPr>
          <p:spPr>
            <a:xfrm rot="2700000">
              <a:off x="7133905" y="4378051"/>
              <a:ext cx="57240" cy="78840"/>
            </a:xfrm>
            <a:prstGeom prst="rect">
              <a:avLst/>
            </a:prstGeom>
            <a:noFill/>
            <a:ln>
              <a:noFill/>
            </a:ln>
          </p:spPr>
          <p:txBody>
            <a:bodyPr vert="horz" lIns="0" tIns="0" rIns="0" bIns="0" anchor="ctr" compatLnSpc="0"/>
            <a:lstStyle/>
            <a:p>
              <a:pPr hangingPunct="0"/>
              <a:r>
                <a:rPr lang="en-US" sz="800" b="1">
                  <a:latin typeface="Arial" pitchFamily="18"/>
                  <a:ea typeface="Andale Sans UI" pitchFamily="2"/>
                  <a:cs typeface="Tahoma" pitchFamily="2"/>
                </a:rPr>
                <a:t>c</a:t>
              </a:r>
            </a:p>
          </p:txBody>
        </p:sp>
        <p:sp>
          <p:nvSpPr>
            <p:cNvPr id="167" name="TextBox 166"/>
            <p:cNvSpPr txBox="1"/>
            <p:nvPr/>
          </p:nvSpPr>
          <p:spPr>
            <a:xfrm rot="2700000">
              <a:off x="7191818" y="4312907"/>
              <a:ext cx="57960" cy="87840"/>
            </a:xfrm>
            <a:prstGeom prst="rect">
              <a:avLst/>
            </a:prstGeom>
            <a:noFill/>
            <a:ln>
              <a:noFill/>
            </a:ln>
          </p:spPr>
          <p:txBody>
            <a:bodyPr vert="horz" lIns="0" tIns="0" rIns="0" bIns="0" anchor="ctr" compatLnSpc="0"/>
            <a:lstStyle/>
            <a:p>
              <a:pPr hangingPunct="0"/>
              <a:r>
                <a:rPr lang="en-US" sz="800" b="1">
                  <a:latin typeface="Arial" pitchFamily="34"/>
                  <a:ea typeface="Arial" pitchFamily="34"/>
                  <a:cs typeface="Arial" pitchFamily="34"/>
                </a:rPr>
                <a:t>Σ</a:t>
              </a:r>
            </a:p>
          </p:txBody>
        </p:sp>
        <p:sp>
          <p:nvSpPr>
            <p:cNvPr id="168" name="TextBox 167"/>
            <p:cNvSpPr txBox="1"/>
            <p:nvPr/>
          </p:nvSpPr>
          <p:spPr>
            <a:xfrm rot="2700000">
              <a:off x="7197091" y="4432302"/>
              <a:ext cx="164520" cy="87840"/>
            </a:xfrm>
            <a:prstGeom prst="rect">
              <a:avLst/>
            </a:prstGeom>
            <a:noFill/>
            <a:ln>
              <a:noFill/>
            </a:ln>
          </p:spPr>
          <p:txBody>
            <a:bodyPr vert="horz" lIns="0" tIns="0" rIns="0" bIns="0" anchor="ctr" compatLnSpc="0"/>
            <a:lstStyle/>
            <a:p>
              <a:pPr hangingPunct="0"/>
              <a:r>
                <a:rPr lang="en-US" sz="800" b="1" dirty="0">
                  <a:latin typeface="Arial" pitchFamily="34"/>
                  <a:ea typeface="Arial" pitchFamily="34"/>
                  <a:cs typeface="Arial" pitchFamily="34"/>
                </a:rPr>
                <a:t>HA</a:t>
              </a:r>
            </a:p>
          </p:txBody>
        </p:sp>
      </p:grpSp>
      <p:sp>
        <p:nvSpPr>
          <p:cNvPr id="144" name="Oval 143"/>
          <p:cNvSpPr/>
          <p:nvPr/>
        </p:nvSpPr>
        <p:spPr>
          <a:xfrm>
            <a:off x="9644582" y="4447453"/>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9776220" y="5509615"/>
            <a:ext cx="444357" cy="457182"/>
            <a:chOff x="7056761" y="4225943"/>
            <a:chExt cx="444357" cy="457182"/>
          </a:xfrm>
        </p:grpSpPr>
        <p:sp>
          <p:nvSpPr>
            <p:cNvPr id="170" name="Straight Connector 169"/>
            <p:cNvSpPr/>
            <p:nvPr/>
          </p:nvSpPr>
          <p:spPr>
            <a:xfrm flipH="1" flipV="1">
              <a:off x="7404637" y="4491447"/>
              <a:ext cx="15121" cy="1368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71" name="Freeform 170"/>
            <p:cNvSpPr/>
            <p:nvPr/>
          </p:nvSpPr>
          <p:spPr>
            <a:xfrm>
              <a:off x="7176872" y="4225943"/>
              <a:ext cx="75240" cy="72360"/>
            </a:xfrm>
            <a:custGeom>
              <a:avLst/>
              <a:gdLst/>
              <a:ahLst/>
              <a:cxnLst>
                <a:cxn ang="3cd4">
                  <a:pos x="hc" y="t"/>
                </a:cxn>
                <a:cxn ang="cd2">
                  <a:pos x="l" y="vc"/>
                </a:cxn>
                <a:cxn ang="cd4">
                  <a:pos x="hc" y="b"/>
                </a:cxn>
                <a:cxn ang="0">
                  <a:pos x="r" y="vc"/>
                </a:cxn>
              </a:cxnLst>
              <a:rect l="l" t="t" r="r" b="b"/>
              <a:pathLst>
                <a:path w="210" h="202" fill="none">
                  <a:moveTo>
                    <a:pt x="95" y="202"/>
                  </a:moveTo>
                  <a:lnTo>
                    <a:pt x="0" y="83"/>
                  </a:lnTo>
                  <a:lnTo>
                    <a:pt x="79" y="0"/>
                  </a:lnTo>
                  <a:lnTo>
                    <a:pt x="210" y="0"/>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72" name="Straight Connector 171"/>
            <p:cNvSpPr/>
            <p:nvPr/>
          </p:nvSpPr>
          <p:spPr>
            <a:xfrm flipH="1">
              <a:off x="7419758" y="4505127"/>
              <a:ext cx="81360" cy="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73" name="Straight Connector 172"/>
            <p:cNvSpPr/>
            <p:nvPr/>
          </p:nvSpPr>
          <p:spPr>
            <a:xfrm flipV="1">
              <a:off x="7312729" y="4623559"/>
              <a:ext cx="0" cy="59566"/>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74" name="Straight Connector 173"/>
            <p:cNvSpPr/>
            <p:nvPr/>
          </p:nvSpPr>
          <p:spPr>
            <a:xfrm flipH="1" flipV="1">
              <a:off x="7294729" y="4604120"/>
              <a:ext cx="18000" cy="1944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75" name="Freeform 174"/>
            <p:cNvSpPr/>
            <p:nvPr/>
          </p:nvSpPr>
          <p:spPr>
            <a:xfrm rot="18900000" flipH="1">
              <a:off x="7126639" y="4317581"/>
              <a:ext cx="255600" cy="2699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000">
              <a:solidFill>
                <a:srgbClr val="000000"/>
              </a:solidFill>
              <a:prstDash val="solid"/>
            </a:ln>
          </p:spPr>
          <p:txBody>
            <a:bodyPr vert="horz" lIns="4320" tIns="4320" rIns="0" bIns="4320" anchor="ctr" anchorCtr="0" compatLnSpc="0"/>
            <a:lstStyle/>
            <a:p>
              <a:pPr hangingPunct="0"/>
              <a:endParaRPr lang="en-US">
                <a:latin typeface="Arial" pitchFamily="18"/>
                <a:ea typeface="Andale Sans UI" pitchFamily="2"/>
                <a:cs typeface="Tahoma" pitchFamily="2"/>
              </a:endParaRPr>
            </a:p>
          </p:txBody>
        </p:sp>
        <p:sp>
          <p:nvSpPr>
            <p:cNvPr id="176" name="Freeform 175"/>
            <p:cNvSpPr/>
            <p:nvPr/>
          </p:nvSpPr>
          <p:spPr>
            <a:xfrm>
              <a:off x="7056761" y="4365399"/>
              <a:ext cx="63720" cy="55800"/>
            </a:xfrm>
            <a:custGeom>
              <a:avLst/>
              <a:gdLst/>
              <a:ahLst/>
              <a:cxnLst>
                <a:cxn ang="3cd4">
                  <a:pos x="hc" y="t"/>
                </a:cxn>
                <a:cxn ang="cd2">
                  <a:pos x="l" y="vc"/>
                </a:cxn>
                <a:cxn ang="cd4">
                  <a:pos x="hc" y="b"/>
                </a:cxn>
                <a:cxn ang="0">
                  <a:pos x="r" y="vc"/>
                </a:cxn>
              </a:cxnLst>
              <a:rect l="l" t="t" r="r" b="b"/>
              <a:pathLst>
                <a:path w="178" h="156" fill="none">
                  <a:moveTo>
                    <a:pt x="178" y="58"/>
                  </a:moveTo>
                  <a:lnTo>
                    <a:pt x="119" y="0"/>
                  </a:lnTo>
                  <a:lnTo>
                    <a:pt x="0" y="116"/>
                  </a:lnTo>
                  <a:lnTo>
                    <a:pt x="1" y="156"/>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77" name="TextBox 176"/>
            <p:cNvSpPr txBox="1"/>
            <p:nvPr/>
          </p:nvSpPr>
          <p:spPr>
            <a:xfrm rot="2700000">
              <a:off x="7133905" y="4378051"/>
              <a:ext cx="57240" cy="78840"/>
            </a:xfrm>
            <a:prstGeom prst="rect">
              <a:avLst/>
            </a:prstGeom>
            <a:noFill/>
            <a:ln>
              <a:noFill/>
            </a:ln>
          </p:spPr>
          <p:txBody>
            <a:bodyPr vert="horz" lIns="0" tIns="0" rIns="0" bIns="0" anchor="ctr" compatLnSpc="0"/>
            <a:lstStyle/>
            <a:p>
              <a:pPr hangingPunct="0"/>
              <a:r>
                <a:rPr lang="en-US" sz="800" b="1">
                  <a:latin typeface="Arial" pitchFamily="18"/>
                  <a:ea typeface="Andale Sans UI" pitchFamily="2"/>
                  <a:cs typeface="Tahoma" pitchFamily="2"/>
                </a:rPr>
                <a:t>c</a:t>
              </a:r>
            </a:p>
          </p:txBody>
        </p:sp>
        <p:sp>
          <p:nvSpPr>
            <p:cNvPr id="178" name="TextBox 177"/>
            <p:cNvSpPr txBox="1"/>
            <p:nvPr/>
          </p:nvSpPr>
          <p:spPr>
            <a:xfrm rot="2700000">
              <a:off x="7191818" y="4312907"/>
              <a:ext cx="57960" cy="87840"/>
            </a:xfrm>
            <a:prstGeom prst="rect">
              <a:avLst/>
            </a:prstGeom>
            <a:noFill/>
            <a:ln>
              <a:noFill/>
            </a:ln>
          </p:spPr>
          <p:txBody>
            <a:bodyPr vert="horz" lIns="0" tIns="0" rIns="0" bIns="0" anchor="ctr" compatLnSpc="0"/>
            <a:lstStyle/>
            <a:p>
              <a:pPr hangingPunct="0"/>
              <a:r>
                <a:rPr lang="en-US" sz="800" b="1" dirty="0">
                  <a:latin typeface="Arial" pitchFamily="34"/>
                  <a:ea typeface="Arial" pitchFamily="34"/>
                  <a:cs typeface="Arial" pitchFamily="34"/>
                </a:rPr>
                <a:t>Σ</a:t>
              </a:r>
            </a:p>
          </p:txBody>
        </p:sp>
        <p:sp>
          <p:nvSpPr>
            <p:cNvPr id="179" name="TextBox 178"/>
            <p:cNvSpPr txBox="1"/>
            <p:nvPr/>
          </p:nvSpPr>
          <p:spPr>
            <a:xfrm rot="2700000">
              <a:off x="7197091" y="4432302"/>
              <a:ext cx="164520" cy="87840"/>
            </a:xfrm>
            <a:prstGeom prst="rect">
              <a:avLst/>
            </a:prstGeom>
            <a:noFill/>
            <a:ln>
              <a:noFill/>
            </a:ln>
          </p:spPr>
          <p:txBody>
            <a:bodyPr vert="horz" lIns="0" tIns="0" rIns="0" bIns="0" anchor="ctr" compatLnSpc="0"/>
            <a:lstStyle/>
            <a:p>
              <a:pPr hangingPunct="0"/>
              <a:r>
                <a:rPr lang="en-US" sz="800" b="1" dirty="0">
                  <a:latin typeface="Arial" pitchFamily="34"/>
                  <a:ea typeface="Arial" pitchFamily="34"/>
                  <a:cs typeface="Arial" pitchFamily="34"/>
                </a:rPr>
                <a:t>HA</a:t>
              </a:r>
            </a:p>
          </p:txBody>
        </p:sp>
      </p:grpSp>
      <p:sp>
        <p:nvSpPr>
          <p:cNvPr id="145" name="Oval 144"/>
          <p:cNvSpPr/>
          <p:nvPr/>
        </p:nvSpPr>
        <p:spPr>
          <a:xfrm>
            <a:off x="9644582" y="5657359"/>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a:off x="8581991" y="5498301"/>
            <a:ext cx="444357" cy="457182"/>
            <a:chOff x="7056761" y="4225943"/>
            <a:chExt cx="444357" cy="457182"/>
          </a:xfrm>
        </p:grpSpPr>
        <p:sp>
          <p:nvSpPr>
            <p:cNvPr id="182" name="Straight Connector 181"/>
            <p:cNvSpPr/>
            <p:nvPr/>
          </p:nvSpPr>
          <p:spPr>
            <a:xfrm flipH="1" flipV="1">
              <a:off x="7404637" y="4491447"/>
              <a:ext cx="15121" cy="1368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83" name="Freeform 182"/>
            <p:cNvSpPr/>
            <p:nvPr/>
          </p:nvSpPr>
          <p:spPr>
            <a:xfrm>
              <a:off x="7176872" y="4225943"/>
              <a:ext cx="75240" cy="72360"/>
            </a:xfrm>
            <a:custGeom>
              <a:avLst/>
              <a:gdLst/>
              <a:ahLst/>
              <a:cxnLst>
                <a:cxn ang="3cd4">
                  <a:pos x="hc" y="t"/>
                </a:cxn>
                <a:cxn ang="cd2">
                  <a:pos x="l" y="vc"/>
                </a:cxn>
                <a:cxn ang="cd4">
                  <a:pos x="hc" y="b"/>
                </a:cxn>
                <a:cxn ang="0">
                  <a:pos x="r" y="vc"/>
                </a:cxn>
              </a:cxnLst>
              <a:rect l="l" t="t" r="r" b="b"/>
              <a:pathLst>
                <a:path w="210" h="202" fill="none">
                  <a:moveTo>
                    <a:pt x="95" y="202"/>
                  </a:moveTo>
                  <a:lnTo>
                    <a:pt x="0" y="83"/>
                  </a:lnTo>
                  <a:lnTo>
                    <a:pt x="79" y="0"/>
                  </a:lnTo>
                  <a:lnTo>
                    <a:pt x="210" y="0"/>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84" name="Straight Connector 183"/>
            <p:cNvSpPr/>
            <p:nvPr/>
          </p:nvSpPr>
          <p:spPr>
            <a:xfrm flipH="1">
              <a:off x="7419758" y="4505127"/>
              <a:ext cx="81360" cy="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85" name="Straight Connector 184"/>
            <p:cNvSpPr/>
            <p:nvPr/>
          </p:nvSpPr>
          <p:spPr>
            <a:xfrm flipV="1">
              <a:off x="7312729" y="4623559"/>
              <a:ext cx="0" cy="59566"/>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86" name="Straight Connector 185"/>
            <p:cNvSpPr/>
            <p:nvPr/>
          </p:nvSpPr>
          <p:spPr>
            <a:xfrm flipH="1" flipV="1">
              <a:off x="7294729" y="4604120"/>
              <a:ext cx="18000" cy="19440"/>
            </a:xfrm>
            <a:prstGeom prst="line">
              <a:avLst/>
            </a:pr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87" name="Freeform 186"/>
            <p:cNvSpPr/>
            <p:nvPr/>
          </p:nvSpPr>
          <p:spPr>
            <a:xfrm rot="18900000" flipH="1">
              <a:off x="7126639" y="4317581"/>
              <a:ext cx="255600" cy="2699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000">
              <a:solidFill>
                <a:srgbClr val="000000"/>
              </a:solidFill>
              <a:prstDash val="solid"/>
            </a:ln>
          </p:spPr>
          <p:txBody>
            <a:bodyPr vert="horz" lIns="4320" tIns="4320" rIns="0" bIns="4320" anchor="ctr" anchorCtr="0" compatLnSpc="0"/>
            <a:lstStyle/>
            <a:p>
              <a:pPr hangingPunct="0"/>
              <a:endParaRPr lang="en-US">
                <a:latin typeface="Arial" pitchFamily="18"/>
                <a:ea typeface="Andale Sans UI" pitchFamily="2"/>
                <a:cs typeface="Tahoma" pitchFamily="2"/>
              </a:endParaRPr>
            </a:p>
          </p:txBody>
        </p:sp>
        <p:sp>
          <p:nvSpPr>
            <p:cNvPr id="188" name="Freeform 187"/>
            <p:cNvSpPr/>
            <p:nvPr/>
          </p:nvSpPr>
          <p:spPr>
            <a:xfrm>
              <a:off x="7056761" y="4365399"/>
              <a:ext cx="63720" cy="55800"/>
            </a:xfrm>
            <a:custGeom>
              <a:avLst/>
              <a:gdLst/>
              <a:ahLst/>
              <a:cxnLst>
                <a:cxn ang="3cd4">
                  <a:pos x="hc" y="t"/>
                </a:cxn>
                <a:cxn ang="cd2">
                  <a:pos x="l" y="vc"/>
                </a:cxn>
                <a:cxn ang="cd4">
                  <a:pos x="hc" y="b"/>
                </a:cxn>
                <a:cxn ang="0">
                  <a:pos x="r" y="vc"/>
                </a:cxn>
              </a:cxnLst>
              <a:rect l="l" t="t" r="r" b="b"/>
              <a:pathLst>
                <a:path w="178" h="156" fill="none">
                  <a:moveTo>
                    <a:pt x="178" y="58"/>
                  </a:moveTo>
                  <a:lnTo>
                    <a:pt x="119" y="0"/>
                  </a:lnTo>
                  <a:lnTo>
                    <a:pt x="0" y="116"/>
                  </a:lnTo>
                  <a:lnTo>
                    <a:pt x="1" y="156"/>
                  </a:lnTo>
                </a:path>
              </a:pathLst>
            </a:custGeom>
            <a:noFill/>
            <a:ln w="9000">
              <a:solidFill>
                <a:srgbClr val="000000"/>
              </a:solidFill>
              <a:prstDash val="solid"/>
            </a:ln>
          </p:spPr>
          <p:txBody>
            <a:bodyPr vert="horz" lIns="94320" tIns="49320" rIns="94320" bIns="49320" anchor="ctr" anchorCtr="1" compatLnSpc="0"/>
            <a:lstStyle/>
            <a:p>
              <a:pPr hangingPunct="0"/>
              <a:endParaRPr lang="en-US">
                <a:latin typeface="Arial" pitchFamily="18"/>
                <a:ea typeface="Andale Sans UI" pitchFamily="2"/>
                <a:cs typeface="Tahoma" pitchFamily="2"/>
              </a:endParaRPr>
            </a:p>
          </p:txBody>
        </p:sp>
        <p:sp>
          <p:nvSpPr>
            <p:cNvPr id="189" name="TextBox 188"/>
            <p:cNvSpPr txBox="1"/>
            <p:nvPr/>
          </p:nvSpPr>
          <p:spPr>
            <a:xfrm rot="2700000">
              <a:off x="7133905" y="4378051"/>
              <a:ext cx="57240" cy="78840"/>
            </a:xfrm>
            <a:prstGeom prst="rect">
              <a:avLst/>
            </a:prstGeom>
            <a:noFill/>
            <a:ln>
              <a:noFill/>
            </a:ln>
          </p:spPr>
          <p:txBody>
            <a:bodyPr vert="horz" lIns="0" tIns="0" rIns="0" bIns="0" anchor="ctr" compatLnSpc="0"/>
            <a:lstStyle/>
            <a:p>
              <a:pPr hangingPunct="0"/>
              <a:r>
                <a:rPr lang="en-US" sz="800" b="1">
                  <a:latin typeface="Arial" pitchFamily="18"/>
                  <a:ea typeface="Andale Sans UI" pitchFamily="2"/>
                  <a:cs typeface="Tahoma" pitchFamily="2"/>
                </a:rPr>
                <a:t>c</a:t>
              </a:r>
            </a:p>
          </p:txBody>
        </p:sp>
        <p:sp>
          <p:nvSpPr>
            <p:cNvPr id="190" name="TextBox 189"/>
            <p:cNvSpPr txBox="1"/>
            <p:nvPr/>
          </p:nvSpPr>
          <p:spPr>
            <a:xfrm rot="2700000">
              <a:off x="7191818" y="4312907"/>
              <a:ext cx="57960" cy="87840"/>
            </a:xfrm>
            <a:prstGeom prst="rect">
              <a:avLst/>
            </a:prstGeom>
            <a:noFill/>
            <a:ln>
              <a:noFill/>
            </a:ln>
          </p:spPr>
          <p:txBody>
            <a:bodyPr vert="horz" lIns="0" tIns="0" rIns="0" bIns="0" anchor="ctr" compatLnSpc="0"/>
            <a:lstStyle/>
            <a:p>
              <a:pPr hangingPunct="0"/>
              <a:r>
                <a:rPr lang="en-US" sz="800" b="1" dirty="0">
                  <a:latin typeface="Arial" pitchFamily="34"/>
                  <a:ea typeface="Arial" pitchFamily="34"/>
                  <a:cs typeface="Arial" pitchFamily="34"/>
                </a:rPr>
                <a:t>Σ</a:t>
              </a:r>
            </a:p>
          </p:txBody>
        </p:sp>
        <p:sp>
          <p:nvSpPr>
            <p:cNvPr id="191" name="TextBox 190"/>
            <p:cNvSpPr txBox="1"/>
            <p:nvPr/>
          </p:nvSpPr>
          <p:spPr>
            <a:xfrm rot="2700000">
              <a:off x="7197091" y="4432302"/>
              <a:ext cx="164520" cy="87840"/>
            </a:xfrm>
            <a:prstGeom prst="rect">
              <a:avLst/>
            </a:prstGeom>
            <a:noFill/>
            <a:ln>
              <a:noFill/>
            </a:ln>
          </p:spPr>
          <p:txBody>
            <a:bodyPr vert="horz" lIns="0" tIns="0" rIns="0" bIns="0" anchor="ctr" compatLnSpc="0"/>
            <a:lstStyle/>
            <a:p>
              <a:pPr hangingPunct="0"/>
              <a:r>
                <a:rPr lang="en-US" sz="800" b="1" dirty="0">
                  <a:latin typeface="Arial" pitchFamily="34"/>
                  <a:ea typeface="Arial" pitchFamily="34"/>
                  <a:cs typeface="Arial" pitchFamily="34"/>
                </a:rPr>
                <a:t>HA</a:t>
              </a:r>
            </a:p>
          </p:txBody>
        </p:sp>
      </p:grpSp>
      <p:sp>
        <p:nvSpPr>
          <p:cNvPr id="192" name="TextBox 191"/>
          <p:cNvSpPr txBox="1"/>
          <p:nvPr/>
        </p:nvSpPr>
        <p:spPr>
          <a:xfrm>
            <a:off x="8382634" y="5019676"/>
            <a:ext cx="2103726" cy="276999"/>
          </a:xfrm>
          <a:prstGeom prst="rect">
            <a:avLst/>
          </a:prstGeom>
          <a:noFill/>
        </p:spPr>
        <p:txBody>
          <a:bodyPr wrap="square" rtlCol="0">
            <a:spAutoFit/>
          </a:bodyPr>
          <a:lstStyle/>
          <a:p>
            <a:pPr algn="ctr"/>
            <a:r>
              <a:rPr lang="en-US" sz="1200" dirty="0"/>
              <a:t>change function to </a:t>
            </a:r>
            <a:r>
              <a:rPr lang="en-US" sz="1200" b="1" dirty="0"/>
              <a:t>half-adder</a:t>
            </a:r>
          </a:p>
        </p:txBody>
      </p:sp>
      <p:cxnSp>
        <p:nvCxnSpPr>
          <p:cNvPr id="194" name="Straight Arrow Connector 193"/>
          <p:cNvCxnSpPr/>
          <p:nvPr/>
        </p:nvCxnSpPr>
        <p:spPr>
          <a:xfrm flipH="1" flipV="1">
            <a:off x="9206228" y="4924498"/>
            <a:ext cx="128272" cy="1570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9546432" y="4923864"/>
            <a:ext cx="120715" cy="1577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a:off x="9204866" y="5233988"/>
            <a:ext cx="129635" cy="1728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9529764" y="5233988"/>
            <a:ext cx="138400" cy="1722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3" name="Group 232"/>
          <p:cNvGrpSpPr/>
          <p:nvPr/>
        </p:nvGrpSpPr>
        <p:grpSpPr>
          <a:xfrm>
            <a:off x="8067281" y="-98902"/>
            <a:ext cx="507505" cy="6336165"/>
            <a:chOff x="6543280" y="-98902"/>
            <a:chExt cx="507505" cy="6336165"/>
          </a:xfrm>
        </p:grpSpPr>
        <p:sp>
          <p:nvSpPr>
            <p:cNvPr id="213" name="TextBox 212"/>
            <p:cNvSpPr txBox="1"/>
            <p:nvPr/>
          </p:nvSpPr>
          <p:spPr>
            <a:xfrm>
              <a:off x="6558755" y="5867931"/>
              <a:ext cx="299245" cy="369332"/>
            </a:xfrm>
            <a:prstGeom prst="rect">
              <a:avLst/>
            </a:prstGeom>
            <a:noFill/>
          </p:spPr>
          <p:txBody>
            <a:bodyPr wrap="square" rtlCol="0">
              <a:spAutoFit/>
            </a:bodyPr>
            <a:lstStyle/>
            <a:p>
              <a:r>
                <a:rPr lang="en-US" dirty="0">
                  <a:solidFill>
                    <a:srgbClr val="C00000"/>
                  </a:solidFill>
                </a:rPr>
                <a:t>0</a:t>
              </a:r>
            </a:p>
          </p:txBody>
        </p:sp>
        <p:sp>
          <p:nvSpPr>
            <p:cNvPr id="214" name="TextBox 213"/>
            <p:cNvSpPr txBox="1"/>
            <p:nvPr/>
          </p:nvSpPr>
          <p:spPr>
            <a:xfrm>
              <a:off x="6552406" y="5439331"/>
              <a:ext cx="299245" cy="369332"/>
            </a:xfrm>
            <a:prstGeom prst="rect">
              <a:avLst/>
            </a:prstGeom>
            <a:noFill/>
          </p:spPr>
          <p:txBody>
            <a:bodyPr wrap="square" rtlCol="0">
              <a:spAutoFit/>
            </a:bodyPr>
            <a:lstStyle/>
            <a:p>
              <a:r>
                <a:rPr lang="en-US" dirty="0">
                  <a:solidFill>
                    <a:srgbClr val="C00000"/>
                  </a:solidFill>
                </a:rPr>
                <a:t>1</a:t>
              </a:r>
            </a:p>
          </p:txBody>
        </p:sp>
        <p:sp>
          <p:nvSpPr>
            <p:cNvPr id="215" name="TextBox 214"/>
            <p:cNvSpPr txBox="1"/>
            <p:nvPr/>
          </p:nvSpPr>
          <p:spPr>
            <a:xfrm>
              <a:off x="6561532" y="5011236"/>
              <a:ext cx="299245" cy="369332"/>
            </a:xfrm>
            <a:prstGeom prst="rect">
              <a:avLst/>
            </a:prstGeom>
            <a:noFill/>
          </p:spPr>
          <p:txBody>
            <a:bodyPr wrap="square" rtlCol="0">
              <a:spAutoFit/>
            </a:bodyPr>
            <a:lstStyle/>
            <a:p>
              <a:r>
                <a:rPr lang="en-US" dirty="0">
                  <a:solidFill>
                    <a:srgbClr val="C00000"/>
                  </a:solidFill>
                </a:rPr>
                <a:t>2</a:t>
              </a:r>
            </a:p>
          </p:txBody>
        </p:sp>
        <p:sp>
          <p:nvSpPr>
            <p:cNvPr id="216" name="TextBox 215"/>
            <p:cNvSpPr txBox="1"/>
            <p:nvPr/>
          </p:nvSpPr>
          <p:spPr>
            <a:xfrm>
              <a:off x="6558754" y="4584462"/>
              <a:ext cx="299245" cy="369332"/>
            </a:xfrm>
            <a:prstGeom prst="rect">
              <a:avLst/>
            </a:prstGeom>
            <a:noFill/>
          </p:spPr>
          <p:txBody>
            <a:bodyPr wrap="square" rtlCol="0">
              <a:spAutoFit/>
            </a:bodyPr>
            <a:lstStyle/>
            <a:p>
              <a:r>
                <a:rPr lang="en-US" dirty="0">
                  <a:solidFill>
                    <a:srgbClr val="C00000"/>
                  </a:solidFill>
                </a:rPr>
                <a:t>3</a:t>
              </a:r>
            </a:p>
          </p:txBody>
        </p:sp>
        <p:sp>
          <p:nvSpPr>
            <p:cNvPr id="217" name="TextBox 216"/>
            <p:cNvSpPr txBox="1"/>
            <p:nvPr/>
          </p:nvSpPr>
          <p:spPr>
            <a:xfrm>
              <a:off x="6558755" y="4163157"/>
              <a:ext cx="299245" cy="369332"/>
            </a:xfrm>
            <a:prstGeom prst="rect">
              <a:avLst/>
            </a:prstGeom>
            <a:noFill/>
          </p:spPr>
          <p:txBody>
            <a:bodyPr wrap="square" rtlCol="0">
              <a:spAutoFit/>
            </a:bodyPr>
            <a:lstStyle/>
            <a:p>
              <a:r>
                <a:rPr lang="en-US" dirty="0">
                  <a:solidFill>
                    <a:srgbClr val="C00000"/>
                  </a:solidFill>
                </a:rPr>
                <a:t>4</a:t>
              </a:r>
            </a:p>
          </p:txBody>
        </p:sp>
        <p:sp>
          <p:nvSpPr>
            <p:cNvPr id="218" name="TextBox 217"/>
            <p:cNvSpPr txBox="1"/>
            <p:nvPr/>
          </p:nvSpPr>
          <p:spPr>
            <a:xfrm>
              <a:off x="6552406" y="3734557"/>
              <a:ext cx="299245" cy="369332"/>
            </a:xfrm>
            <a:prstGeom prst="rect">
              <a:avLst/>
            </a:prstGeom>
            <a:noFill/>
          </p:spPr>
          <p:txBody>
            <a:bodyPr wrap="square" rtlCol="0">
              <a:spAutoFit/>
            </a:bodyPr>
            <a:lstStyle/>
            <a:p>
              <a:r>
                <a:rPr lang="en-US" dirty="0">
                  <a:solidFill>
                    <a:srgbClr val="C00000"/>
                  </a:solidFill>
                </a:rPr>
                <a:t>5</a:t>
              </a:r>
            </a:p>
          </p:txBody>
        </p:sp>
        <p:sp>
          <p:nvSpPr>
            <p:cNvPr id="219" name="TextBox 218"/>
            <p:cNvSpPr txBox="1"/>
            <p:nvPr/>
          </p:nvSpPr>
          <p:spPr>
            <a:xfrm>
              <a:off x="6561532" y="3306462"/>
              <a:ext cx="299245" cy="369332"/>
            </a:xfrm>
            <a:prstGeom prst="rect">
              <a:avLst/>
            </a:prstGeom>
            <a:noFill/>
          </p:spPr>
          <p:txBody>
            <a:bodyPr wrap="square" rtlCol="0">
              <a:spAutoFit/>
            </a:bodyPr>
            <a:lstStyle/>
            <a:p>
              <a:r>
                <a:rPr lang="en-US" dirty="0">
                  <a:solidFill>
                    <a:srgbClr val="C00000"/>
                  </a:solidFill>
                </a:rPr>
                <a:t>6</a:t>
              </a:r>
            </a:p>
          </p:txBody>
        </p:sp>
        <p:sp>
          <p:nvSpPr>
            <p:cNvPr id="220" name="TextBox 219"/>
            <p:cNvSpPr txBox="1"/>
            <p:nvPr/>
          </p:nvSpPr>
          <p:spPr>
            <a:xfrm>
              <a:off x="6558754" y="2879688"/>
              <a:ext cx="299245" cy="369332"/>
            </a:xfrm>
            <a:prstGeom prst="rect">
              <a:avLst/>
            </a:prstGeom>
            <a:noFill/>
          </p:spPr>
          <p:txBody>
            <a:bodyPr wrap="square" rtlCol="0">
              <a:spAutoFit/>
            </a:bodyPr>
            <a:lstStyle/>
            <a:p>
              <a:r>
                <a:rPr lang="en-US" dirty="0">
                  <a:solidFill>
                    <a:srgbClr val="C00000"/>
                  </a:solidFill>
                </a:rPr>
                <a:t>7</a:t>
              </a:r>
            </a:p>
          </p:txBody>
        </p:sp>
        <p:sp>
          <p:nvSpPr>
            <p:cNvPr id="221" name="TextBox 220"/>
            <p:cNvSpPr txBox="1"/>
            <p:nvPr/>
          </p:nvSpPr>
          <p:spPr>
            <a:xfrm>
              <a:off x="6549629" y="2448442"/>
              <a:ext cx="299245" cy="369332"/>
            </a:xfrm>
            <a:prstGeom prst="rect">
              <a:avLst/>
            </a:prstGeom>
            <a:noFill/>
          </p:spPr>
          <p:txBody>
            <a:bodyPr wrap="square" rtlCol="0">
              <a:spAutoFit/>
            </a:bodyPr>
            <a:lstStyle/>
            <a:p>
              <a:r>
                <a:rPr lang="en-US" dirty="0">
                  <a:solidFill>
                    <a:srgbClr val="C00000"/>
                  </a:solidFill>
                </a:rPr>
                <a:t>8</a:t>
              </a:r>
            </a:p>
          </p:txBody>
        </p:sp>
        <p:sp>
          <p:nvSpPr>
            <p:cNvPr id="222" name="TextBox 221"/>
            <p:cNvSpPr txBox="1"/>
            <p:nvPr/>
          </p:nvSpPr>
          <p:spPr>
            <a:xfrm>
              <a:off x="6543280" y="2019842"/>
              <a:ext cx="299245" cy="369332"/>
            </a:xfrm>
            <a:prstGeom prst="rect">
              <a:avLst/>
            </a:prstGeom>
            <a:noFill/>
          </p:spPr>
          <p:txBody>
            <a:bodyPr wrap="square" rtlCol="0">
              <a:spAutoFit/>
            </a:bodyPr>
            <a:lstStyle/>
            <a:p>
              <a:r>
                <a:rPr lang="en-US" dirty="0">
                  <a:solidFill>
                    <a:srgbClr val="C00000"/>
                  </a:solidFill>
                </a:rPr>
                <a:t>9</a:t>
              </a:r>
            </a:p>
          </p:txBody>
        </p:sp>
        <p:sp>
          <p:nvSpPr>
            <p:cNvPr id="223" name="TextBox 222"/>
            <p:cNvSpPr txBox="1"/>
            <p:nvPr/>
          </p:nvSpPr>
          <p:spPr>
            <a:xfrm>
              <a:off x="6552406" y="1591747"/>
              <a:ext cx="488749" cy="369332"/>
            </a:xfrm>
            <a:prstGeom prst="rect">
              <a:avLst/>
            </a:prstGeom>
            <a:noFill/>
          </p:spPr>
          <p:txBody>
            <a:bodyPr wrap="square" rtlCol="0">
              <a:spAutoFit/>
            </a:bodyPr>
            <a:lstStyle/>
            <a:p>
              <a:r>
                <a:rPr lang="en-US" dirty="0">
                  <a:solidFill>
                    <a:srgbClr val="C00000"/>
                  </a:solidFill>
                </a:rPr>
                <a:t>10</a:t>
              </a:r>
            </a:p>
          </p:txBody>
        </p:sp>
        <p:sp>
          <p:nvSpPr>
            <p:cNvPr id="229" name="TextBox 228"/>
            <p:cNvSpPr txBox="1"/>
            <p:nvPr/>
          </p:nvSpPr>
          <p:spPr>
            <a:xfrm>
              <a:off x="6562036" y="1164579"/>
              <a:ext cx="488749" cy="369332"/>
            </a:xfrm>
            <a:prstGeom prst="rect">
              <a:avLst/>
            </a:prstGeom>
            <a:noFill/>
          </p:spPr>
          <p:txBody>
            <a:bodyPr wrap="square" rtlCol="0">
              <a:spAutoFit/>
            </a:bodyPr>
            <a:lstStyle/>
            <a:p>
              <a:r>
                <a:rPr lang="en-US" dirty="0">
                  <a:solidFill>
                    <a:srgbClr val="C00000"/>
                  </a:solidFill>
                </a:rPr>
                <a:t>11</a:t>
              </a:r>
            </a:p>
          </p:txBody>
        </p:sp>
        <p:sp>
          <p:nvSpPr>
            <p:cNvPr id="230" name="TextBox 229"/>
            <p:cNvSpPr txBox="1"/>
            <p:nvPr/>
          </p:nvSpPr>
          <p:spPr>
            <a:xfrm>
              <a:off x="6561931" y="759353"/>
              <a:ext cx="488749" cy="369332"/>
            </a:xfrm>
            <a:prstGeom prst="rect">
              <a:avLst/>
            </a:prstGeom>
            <a:noFill/>
          </p:spPr>
          <p:txBody>
            <a:bodyPr wrap="square" rtlCol="0">
              <a:spAutoFit/>
            </a:bodyPr>
            <a:lstStyle/>
            <a:p>
              <a:r>
                <a:rPr lang="en-US" dirty="0">
                  <a:solidFill>
                    <a:srgbClr val="C00000"/>
                  </a:solidFill>
                </a:rPr>
                <a:t>12</a:t>
              </a:r>
            </a:p>
          </p:txBody>
        </p:sp>
        <p:sp>
          <p:nvSpPr>
            <p:cNvPr id="231" name="TextBox 230"/>
            <p:cNvSpPr txBox="1"/>
            <p:nvPr/>
          </p:nvSpPr>
          <p:spPr>
            <a:xfrm>
              <a:off x="6561931" y="315397"/>
              <a:ext cx="488749" cy="369332"/>
            </a:xfrm>
            <a:prstGeom prst="rect">
              <a:avLst/>
            </a:prstGeom>
            <a:noFill/>
          </p:spPr>
          <p:txBody>
            <a:bodyPr wrap="square" rtlCol="0">
              <a:spAutoFit/>
            </a:bodyPr>
            <a:lstStyle/>
            <a:p>
              <a:r>
                <a:rPr lang="en-US" dirty="0">
                  <a:solidFill>
                    <a:srgbClr val="C00000"/>
                  </a:solidFill>
                </a:rPr>
                <a:t>13</a:t>
              </a:r>
            </a:p>
          </p:txBody>
        </p:sp>
        <p:sp>
          <p:nvSpPr>
            <p:cNvPr id="232" name="TextBox 231"/>
            <p:cNvSpPr txBox="1"/>
            <p:nvPr/>
          </p:nvSpPr>
          <p:spPr>
            <a:xfrm>
              <a:off x="6561931" y="-98902"/>
              <a:ext cx="488749" cy="369332"/>
            </a:xfrm>
            <a:prstGeom prst="rect">
              <a:avLst/>
            </a:prstGeom>
            <a:noFill/>
          </p:spPr>
          <p:txBody>
            <a:bodyPr wrap="square" rtlCol="0">
              <a:spAutoFit/>
            </a:bodyPr>
            <a:lstStyle/>
            <a:p>
              <a:r>
                <a:rPr lang="en-US" dirty="0">
                  <a:solidFill>
                    <a:srgbClr val="C00000"/>
                  </a:solidFill>
                </a:rPr>
                <a:t>14</a:t>
              </a:r>
            </a:p>
          </p:txBody>
        </p:sp>
      </p:grpSp>
      <p:sp>
        <p:nvSpPr>
          <p:cNvPr id="180" name="Oval 179"/>
          <p:cNvSpPr/>
          <p:nvPr/>
        </p:nvSpPr>
        <p:spPr>
          <a:xfrm>
            <a:off x="8450855" y="5663185"/>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4" name="Slide Number Placeholder 223"/>
          <p:cNvSpPr>
            <a:spLocks noGrp="1"/>
          </p:cNvSpPr>
          <p:nvPr>
            <p:ph type="sldNum" sz="quarter" idx="12"/>
          </p:nvPr>
        </p:nvSpPr>
        <p:spPr/>
        <p:txBody>
          <a:bodyPr/>
          <a:lstStyle/>
          <a:p>
            <a:fld id="{6A995154-0473-4D3E-9D27-8B1D4B6CEBB6}" type="slidenum">
              <a:rPr lang="en-US" smtClean="0"/>
              <a:t>12</a:t>
            </a:fld>
            <a:endParaRPr lang="en-US"/>
          </a:p>
        </p:txBody>
      </p:sp>
      <p:grpSp>
        <p:nvGrpSpPr>
          <p:cNvPr id="244" name="Group 243">
            <a:extLst>
              <a:ext uri="{FF2B5EF4-FFF2-40B4-BE49-F238E27FC236}">
                <a16:creationId xmlns:a16="http://schemas.microsoft.com/office/drawing/2014/main" id="{84A241DD-1B86-4B26-94C3-D8F863ACB60B}"/>
              </a:ext>
            </a:extLst>
          </p:cNvPr>
          <p:cNvGrpSpPr/>
          <p:nvPr/>
        </p:nvGrpSpPr>
        <p:grpSpPr>
          <a:xfrm>
            <a:off x="-176689" y="-161925"/>
            <a:ext cx="8259444" cy="6405561"/>
            <a:chOff x="-176689" y="-161925"/>
            <a:chExt cx="8259444" cy="6405561"/>
          </a:xfrm>
        </p:grpSpPr>
        <p:pic>
          <p:nvPicPr>
            <p:cNvPr id="193" name="Picture 5" descr="D:\Google Drive\documents\research\tasa\video\sierpinski-N.png">
              <a:extLst>
                <a:ext uri="{FF2B5EF4-FFF2-40B4-BE49-F238E27FC236}">
                  <a16:creationId xmlns:a16="http://schemas.microsoft.com/office/drawing/2014/main" id="{26618C32-E929-4E2A-842E-219053701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574" y="-161925"/>
              <a:ext cx="427038"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descr="D:\Google Drive\documents\research\tasa\video\tile-11.png">
              <a:extLst>
                <a:ext uri="{FF2B5EF4-FFF2-40B4-BE49-F238E27FC236}">
                  <a16:creationId xmlns:a16="http://schemas.microsoft.com/office/drawing/2014/main" id="{DFF36F62-924F-47D1-9172-631A381686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711" y="5380569"/>
              <a:ext cx="474663" cy="487363"/>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D:\Google Drive\documents\research\tasa\video\tile-N.png">
              <a:extLst>
                <a:ext uri="{FF2B5EF4-FFF2-40B4-BE49-F238E27FC236}">
                  <a16:creationId xmlns:a16="http://schemas.microsoft.com/office/drawing/2014/main" id="{23D433D6-6066-4CD3-B6E3-EF3D0C97FC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9368" y="5381624"/>
              <a:ext cx="427038" cy="493712"/>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5" descr="D:\Google Drive\documents\research\tasa\video\tile-N.png">
              <a:extLst>
                <a:ext uri="{FF2B5EF4-FFF2-40B4-BE49-F238E27FC236}">
                  <a16:creationId xmlns:a16="http://schemas.microsoft.com/office/drawing/2014/main" id="{F092F08C-B14D-45EE-B6A4-43744BCE08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1750" y="4953794"/>
              <a:ext cx="427038" cy="493712"/>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6" descr="D:\Google Drive\documents\research\tasa\video\tile-W.png">
              <a:extLst>
                <a:ext uri="{FF2B5EF4-FFF2-40B4-BE49-F238E27FC236}">
                  <a16:creationId xmlns:a16="http://schemas.microsoft.com/office/drawing/2014/main" id="{4AB262D2-801E-47B5-85FF-3F009B302E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0742" y="5811043"/>
              <a:ext cx="487362" cy="427038"/>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7" descr="D:\Google Drive\documents\research\tasa\video\tile-W.png">
              <a:extLst>
                <a:ext uri="{FF2B5EF4-FFF2-40B4-BE49-F238E27FC236}">
                  <a16:creationId xmlns:a16="http://schemas.microsoft.com/office/drawing/2014/main" id="{BF4076ED-A3AE-43DC-8E50-39228BD500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705" y="5808664"/>
              <a:ext cx="487362" cy="427037"/>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8" descr="D:\Google Drive\documents\research\tasa\video\tile-W.png">
              <a:extLst>
                <a:ext uri="{FF2B5EF4-FFF2-40B4-BE49-F238E27FC236}">
                  <a16:creationId xmlns:a16="http://schemas.microsoft.com/office/drawing/2014/main" id="{0505A7AE-12AE-4FCB-BBB7-5BCA995F7F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8257" y="5807869"/>
              <a:ext cx="487363" cy="427037"/>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2" descr="D:\Google Drive\documents\research\tasa\video\tile-seed-outline.png">
              <a:extLst>
                <a:ext uri="{FF2B5EF4-FFF2-40B4-BE49-F238E27FC236}">
                  <a16:creationId xmlns:a16="http://schemas.microsoft.com/office/drawing/2014/main" id="{452C4128-926B-4AAE-83FB-652B1832D9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9367" y="5810248"/>
              <a:ext cx="433388" cy="433388"/>
            </a:xfrm>
            <a:prstGeom prst="rect">
              <a:avLst/>
            </a:prstGeom>
            <a:noFill/>
            <a:extLst>
              <a:ext uri="{909E8E84-426E-40DD-AFC4-6F175D3DCCD1}">
                <a14:hiddenFill xmlns:a14="http://schemas.microsoft.com/office/drawing/2010/main">
                  <a:solidFill>
                    <a:srgbClr val="FFFFFF"/>
                  </a:solidFill>
                </a14:hiddenFill>
              </a:ext>
            </a:extLst>
          </p:spPr>
        </p:pic>
        <p:grpSp>
          <p:nvGrpSpPr>
            <p:cNvPr id="205" name="Group 204">
              <a:extLst>
                <a:ext uri="{FF2B5EF4-FFF2-40B4-BE49-F238E27FC236}">
                  <a16:creationId xmlns:a16="http://schemas.microsoft.com/office/drawing/2014/main" id="{ED855194-3F6A-45EA-A721-DC525EF3D212}"/>
                </a:ext>
              </a:extLst>
            </p:cNvPr>
            <p:cNvGrpSpPr/>
            <p:nvPr/>
          </p:nvGrpSpPr>
          <p:grpSpPr>
            <a:xfrm>
              <a:off x="-176689" y="5808662"/>
              <a:ext cx="6602889" cy="422274"/>
              <a:chOff x="-176689" y="5808662"/>
              <a:chExt cx="6602889" cy="422274"/>
            </a:xfrm>
          </p:grpSpPr>
          <p:pic>
            <p:nvPicPr>
              <p:cNvPr id="206" name="Picture 4" descr="D:\Google Drive\documents\research\tasa\video\sierpinski-W.png">
                <a:extLst>
                  <a:ext uri="{FF2B5EF4-FFF2-40B4-BE49-F238E27FC236}">
                    <a16:creationId xmlns:a16="http://schemas.microsoft.com/office/drawing/2014/main" id="{F67BE5D1-14AC-4C47-B47E-7EFAC3183D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7300" y="5808662"/>
                <a:ext cx="5168900" cy="420688"/>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4" descr="D:\Google Drive\documents\research\tasa\video\sierpinski-W.png">
                <a:extLst>
                  <a:ext uri="{FF2B5EF4-FFF2-40B4-BE49-F238E27FC236}">
                    <a16:creationId xmlns:a16="http://schemas.microsoft.com/office/drawing/2014/main" id="{51E26A35-814D-4021-B744-F0B90F64DDD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1044"/>
              <a:stretch/>
            </p:blipFill>
            <p:spPr bwMode="auto">
              <a:xfrm>
                <a:off x="-176689" y="5810248"/>
                <a:ext cx="1496695" cy="420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8" name="Group 207">
              <a:extLst>
                <a:ext uri="{FF2B5EF4-FFF2-40B4-BE49-F238E27FC236}">
                  <a16:creationId xmlns:a16="http://schemas.microsoft.com/office/drawing/2014/main" id="{5517C3C0-4BF3-46E8-9651-4AF01F7ADD0D}"/>
                </a:ext>
              </a:extLst>
            </p:cNvPr>
            <p:cNvGrpSpPr/>
            <p:nvPr/>
          </p:nvGrpSpPr>
          <p:grpSpPr>
            <a:xfrm>
              <a:off x="-135227" y="-147639"/>
              <a:ext cx="7832220" cy="6029629"/>
              <a:chOff x="-135227" y="-147639"/>
              <a:chExt cx="7832220" cy="6029629"/>
            </a:xfrm>
          </p:grpSpPr>
          <p:pic>
            <p:nvPicPr>
              <p:cNvPr id="209" name="Picture 6" descr="D:\Google Drive\documents\research\tasa\video\sierpinski-fill-tiles.png">
                <a:extLst>
                  <a:ext uri="{FF2B5EF4-FFF2-40B4-BE49-F238E27FC236}">
                    <a16:creationId xmlns:a16="http://schemas.microsoft.com/office/drawing/2014/main" id="{F9847E72-FCDA-4AF7-983C-8671C1369A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9681" y="-147639"/>
                <a:ext cx="6437312" cy="6016625"/>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6" descr="D:\Google Drive\documents\research\tasa\video\sierpinski-fill-tiles.png">
                <a:extLst>
                  <a:ext uri="{FF2B5EF4-FFF2-40B4-BE49-F238E27FC236}">
                    <a16:creationId xmlns:a16="http://schemas.microsoft.com/office/drawing/2014/main" id="{3D45AD2E-8B3D-4FE2-901B-7333C8515C4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4098"/>
              <a:stretch/>
            </p:blipFill>
            <p:spPr bwMode="auto">
              <a:xfrm>
                <a:off x="-135227" y="-145418"/>
                <a:ext cx="1023674" cy="6016625"/>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descr="D:\Google Drive\documents\research\tasa\video\tile-11.png">
                <a:extLst>
                  <a:ext uri="{FF2B5EF4-FFF2-40B4-BE49-F238E27FC236}">
                    <a16:creationId xmlns:a16="http://schemas.microsoft.com/office/drawing/2014/main" id="{E6FD319F-79EC-4050-B670-A07A5E813F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959" y="5380569"/>
                <a:ext cx="474663" cy="487363"/>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24">
                <a:extLst>
                  <a:ext uri="{FF2B5EF4-FFF2-40B4-BE49-F238E27FC236}">
                    <a16:creationId xmlns:a16="http://schemas.microsoft.com/office/drawing/2014/main" id="{62EAD562-79D7-4448-A904-D8F8917FF5A6}"/>
                  </a:ext>
                </a:extLst>
              </p:cNvPr>
              <p:cNvPicPr>
                <a:picLocks noChangeAspect="1"/>
              </p:cNvPicPr>
              <p:nvPr/>
            </p:nvPicPr>
            <p:blipFill>
              <a:blip r:embed="rId12"/>
              <a:stretch>
                <a:fillRect/>
              </a:stretch>
            </p:blipFill>
            <p:spPr>
              <a:xfrm>
                <a:off x="843697" y="5380544"/>
                <a:ext cx="472883" cy="501446"/>
              </a:xfrm>
              <a:prstGeom prst="rect">
                <a:avLst/>
              </a:prstGeom>
            </p:spPr>
          </p:pic>
          <p:pic>
            <p:nvPicPr>
              <p:cNvPr id="226" name="Picture 225">
                <a:extLst>
                  <a:ext uri="{FF2B5EF4-FFF2-40B4-BE49-F238E27FC236}">
                    <a16:creationId xmlns:a16="http://schemas.microsoft.com/office/drawing/2014/main" id="{7007967B-01DB-4C9B-9F2F-5DA2A7B2E1D2}"/>
                  </a:ext>
                </a:extLst>
              </p:cNvPr>
              <p:cNvPicPr>
                <a:picLocks noChangeAspect="1"/>
              </p:cNvPicPr>
              <p:nvPr/>
            </p:nvPicPr>
            <p:blipFill>
              <a:blip r:embed="rId12"/>
              <a:stretch>
                <a:fillRect/>
              </a:stretch>
            </p:blipFill>
            <p:spPr>
              <a:xfrm>
                <a:off x="844636" y="4960651"/>
                <a:ext cx="472883" cy="501446"/>
              </a:xfrm>
              <a:prstGeom prst="rect">
                <a:avLst/>
              </a:prstGeom>
            </p:spPr>
          </p:pic>
          <p:pic>
            <p:nvPicPr>
              <p:cNvPr id="227" name="Picture 226">
                <a:extLst>
                  <a:ext uri="{FF2B5EF4-FFF2-40B4-BE49-F238E27FC236}">
                    <a16:creationId xmlns:a16="http://schemas.microsoft.com/office/drawing/2014/main" id="{4E1610C5-7ED3-4278-8D36-26C7823C84F4}"/>
                  </a:ext>
                </a:extLst>
              </p:cNvPr>
              <p:cNvPicPr>
                <a:picLocks noChangeAspect="1"/>
              </p:cNvPicPr>
              <p:nvPr/>
            </p:nvPicPr>
            <p:blipFill>
              <a:blip r:embed="rId12"/>
              <a:stretch>
                <a:fillRect/>
              </a:stretch>
            </p:blipFill>
            <p:spPr>
              <a:xfrm>
                <a:off x="839761" y="4533472"/>
                <a:ext cx="472883" cy="501446"/>
              </a:xfrm>
              <a:prstGeom prst="rect">
                <a:avLst/>
              </a:prstGeom>
            </p:spPr>
          </p:pic>
          <p:pic>
            <p:nvPicPr>
              <p:cNvPr id="228" name="Picture 227">
                <a:extLst>
                  <a:ext uri="{FF2B5EF4-FFF2-40B4-BE49-F238E27FC236}">
                    <a16:creationId xmlns:a16="http://schemas.microsoft.com/office/drawing/2014/main" id="{E0EBA859-4C07-4A71-8299-71FEC8776097}"/>
                  </a:ext>
                </a:extLst>
              </p:cNvPr>
              <p:cNvPicPr>
                <a:picLocks noChangeAspect="1"/>
              </p:cNvPicPr>
              <p:nvPr/>
            </p:nvPicPr>
            <p:blipFill>
              <a:blip r:embed="rId12"/>
              <a:stretch>
                <a:fillRect/>
              </a:stretch>
            </p:blipFill>
            <p:spPr>
              <a:xfrm>
                <a:off x="842522" y="4100735"/>
                <a:ext cx="472883" cy="501446"/>
              </a:xfrm>
              <a:prstGeom prst="rect">
                <a:avLst/>
              </a:prstGeom>
            </p:spPr>
          </p:pic>
          <p:pic>
            <p:nvPicPr>
              <p:cNvPr id="234" name="Picture 233">
                <a:extLst>
                  <a:ext uri="{FF2B5EF4-FFF2-40B4-BE49-F238E27FC236}">
                    <a16:creationId xmlns:a16="http://schemas.microsoft.com/office/drawing/2014/main" id="{958B1D77-22B8-461B-8F7B-0CDD287DEBB2}"/>
                  </a:ext>
                </a:extLst>
              </p:cNvPr>
              <p:cNvPicPr>
                <a:picLocks noChangeAspect="1"/>
              </p:cNvPicPr>
              <p:nvPr/>
            </p:nvPicPr>
            <p:blipFill>
              <a:blip r:embed="rId12"/>
              <a:stretch>
                <a:fillRect/>
              </a:stretch>
            </p:blipFill>
            <p:spPr>
              <a:xfrm>
                <a:off x="843461" y="3680842"/>
                <a:ext cx="472883" cy="501446"/>
              </a:xfrm>
              <a:prstGeom prst="rect">
                <a:avLst/>
              </a:prstGeom>
            </p:spPr>
          </p:pic>
          <p:pic>
            <p:nvPicPr>
              <p:cNvPr id="235" name="Picture 234">
                <a:extLst>
                  <a:ext uri="{FF2B5EF4-FFF2-40B4-BE49-F238E27FC236}">
                    <a16:creationId xmlns:a16="http://schemas.microsoft.com/office/drawing/2014/main" id="{3BD56164-D4E7-4917-A092-2189BEFD13FB}"/>
                  </a:ext>
                </a:extLst>
              </p:cNvPr>
              <p:cNvPicPr>
                <a:picLocks noChangeAspect="1"/>
              </p:cNvPicPr>
              <p:nvPr/>
            </p:nvPicPr>
            <p:blipFill>
              <a:blip r:embed="rId12"/>
              <a:stretch>
                <a:fillRect/>
              </a:stretch>
            </p:blipFill>
            <p:spPr>
              <a:xfrm>
                <a:off x="838586" y="3253663"/>
                <a:ext cx="472883" cy="501446"/>
              </a:xfrm>
              <a:prstGeom prst="rect">
                <a:avLst/>
              </a:prstGeom>
            </p:spPr>
          </p:pic>
          <p:pic>
            <p:nvPicPr>
              <p:cNvPr id="236" name="Picture 235">
                <a:extLst>
                  <a:ext uri="{FF2B5EF4-FFF2-40B4-BE49-F238E27FC236}">
                    <a16:creationId xmlns:a16="http://schemas.microsoft.com/office/drawing/2014/main" id="{81E0CAC0-9829-4581-9EBD-C885D4DCA5F3}"/>
                  </a:ext>
                </a:extLst>
              </p:cNvPr>
              <p:cNvPicPr>
                <a:picLocks noChangeAspect="1"/>
              </p:cNvPicPr>
              <p:nvPr/>
            </p:nvPicPr>
            <p:blipFill>
              <a:blip r:embed="rId12"/>
              <a:stretch>
                <a:fillRect/>
              </a:stretch>
            </p:blipFill>
            <p:spPr>
              <a:xfrm>
                <a:off x="838080" y="2824246"/>
                <a:ext cx="472883" cy="501446"/>
              </a:xfrm>
              <a:prstGeom prst="rect">
                <a:avLst/>
              </a:prstGeom>
            </p:spPr>
          </p:pic>
          <p:pic>
            <p:nvPicPr>
              <p:cNvPr id="237" name="Picture 236">
                <a:extLst>
                  <a:ext uri="{FF2B5EF4-FFF2-40B4-BE49-F238E27FC236}">
                    <a16:creationId xmlns:a16="http://schemas.microsoft.com/office/drawing/2014/main" id="{E378DD96-20F4-42FB-AFAB-95AAB9F7DE2D}"/>
                  </a:ext>
                </a:extLst>
              </p:cNvPr>
              <p:cNvPicPr>
                <a:picLocks noChangeAspect="1"/>
              </p:cNvPicPr>
              <p:nvPr/>
            </p:nvPicPr>
            <p:blipFill>
              <a:blip r:embed="rId12"/>
              <a:stretch>
                <a:fillRect/>
              </a:stretch>
            </p:blipFill>
            <p:spPr>
              <a:xfrm>
                <a:off x="839019" y="2404353"/>
                <a:ext cx="472883" cy="501446"/>
              </a:xfrm>
              <a:prstGeom prst="rect">
                <a:avLst/>
              </a:prstGeom>
            </p:spPr>
          </p:pic>
          <p:pic>
            <p:nvPicPr>
              <p:cNvPr id="238" name="Picture 237">
                <a:extLst>
                  <a:ext uri="{FF2B5EF4-FFF2-40B4-BE49-F238E27FC236}">
                    <a16:creationId xmlns:a16="http://schemas.microsoft.com/office/drawing/2014/main" id="{5CA54874-1CCA-470C-82AA-5B505A599FAD}"/>
                  </a:ext>
                </a:extLst>
              </p:cNvPr>
              <p:cNvPicPr>
                <a:picLocks noChangeAspect="1"/>
              </p:cNvPicPr>
              <p:nvPr/>
            </p:nvPicPr>
            <p:blipFill>
              <a:blip r:embed="rId12"/>
              <a:stretch>
                <a:fillRect/>
              </a:stretch>
            </p:blipFill>
            <p:spPr>
              <a:xfrm>
                <a:off x="834144" y="1977174"/>
                <a:ext cx="472883" cy="501446"/>
              </a:xfrm>
              <a:prstGeom prst="rect">
                <a:avLst/>
              </a:prstGeom>
            </p:spPr>
          </p:pic>
          <p:pic>
            <p:nvPicPr>
              <p:cNvPr id="239" name="Picture 238">
                <a:extLst>
                  <a:ext uri="{FF2B5EF4-FFF2-40B4-BE49-F238E27FC236}">
                    <a16:creationId xmlns:a16="http://schemas.microsoft.com/office/drawing/2014/main" id="{6B958BBD-BFDA-4828-815D-68743D68D52D}"/>
                  </a:ext>
                </a:extLst>
              </p:cNvPr>
              <p:cNvPicPr>
                <a:picLocks noChangeAspect="1"/>
              </p:cNvPicPr>
              <p:nvPr/>
            </p:nvPicPr>
            <p:blipFill>
              <a:blip r:embed="rId12"/>
              <a:stretch>
                <a:fillRect/>
              </a:stretch>
            </p:blipFill>
            <p:spPr>
              <a:xfrm>
                <a:off x="836905" y="1544437"/>
                <a:ext cx="472883" cy="501446"/>
              </a:xfrm>
              <a:prstGeom prst="rect">
                <a:avLst/>
              </a:prstGeom>
            </p:spPr>
          </p:pic>
          <p:pic>
            <p:nvPicPr>
              <p:cNvPr id="240" name="Picture 239">
                <a:extLst>
                  <a:ext uri="{FF2B5EF4-FFF2-40B4-BE49-F238E27FC236}">
                    <a16:creationId xmlns:a16="http://schemas.microsoft.com/office/drawing/2014/main" id="{0E9E0681-F76F-442C-9442-0BC5221DD5B0}"/>
                  </a:ext>
                </a:extLst>
              </p:cNvPr>
              <p:cNvPicPr>
                <a:picLocks noChangeAspect="1"/>
              </p:cNvPicPr>
              <p:nvPr/>
            </p:nvPicPr>
            <p:blipFill>
              <a:blip r:embed="rId12"/>
              <a:stretch>
                <a:fillRect/>
              </a:stretch>
            </p:blipFill>
            <p:spPr>
              <a:xfrm>
                <a:off x="837844" y="1124544"/>
                <a:ext cx="472883" cy="501446"/>
              </a:xfrm>
              <a:prstGeom prst="rect">
                <a:avLst/>
              </a:prstGeom>
            </p:spPr>
          </p:pic>
          <p:pic>
            <p:nvPicPr>
              <p:cNvPr id="241" name="Picture 240">
                <a:extLst>
                  <a:ext uri="{FF2B5EF4-FFF2-40B4-BE49-F238E27FC236}">
                    <a16:creationId xmlns:a16="http://schemas.microsoft.com/office/drawing/2014/main" id="{7D373407-6C46-44A9-8C87-ED662CFEDC45}"/>
                  </a:ext>
                </a:extLst>
              </p:cNvPr>
              <p:cNvPicPr>
                <a:picLocks noChangeAspect="1"/>
              </p:cNvPicPr>
              <p:nvPr/>
            </p:nvPicPr>
            <p:blipFill>
              <a:blip r:embed="rId12"/>
              <a:stretch>
                <a:fillRect/>
              </a:stretch>
            </p:blipFill>
            <p:spPr>
              <a:xfrm>
                <a:off x="832969" y="697365"/>
                <a:ext cx="472883" cy="501446"/>
              </a:xfrm>
              <a:prstGeom prst="rect">
                <a:avLst/>
              </a:prstGeom>
            </p:spPr>
          </p:pic>
          <p:pic>
            <p:nvPicPr>
              <p:cNvPr id="242" name="Picture 241">
                <a:extLst>
                  <a:ext uri="{FF2B5EF4-FFF2-40B4-BE49-F238E27FC236}">
                    <a16:creationId xmlns:a16="http://schemas.microsoft.com/office/drawing/2014/main" id="{839B788E-2763-42D4-ABCD-03B95FAA20DA}"/>
                  </a:ext>
                </a:extLst>
              </p:cNvPr>
              <p:cNvPicPr>
                <a:picLocks noChangeAspect="1"/>
              </p:cNvPicPr>
              <p:nvPr/>
            </p:nvPicPr>
            <p:blipFill>
              <a:blip r:embed="rId12"/>
              <a:stretch>
                <a:fillRect/>
              </a:stretch>
            </p:blipFill>
            <p:spPr>
              <a:xfrm>
                <a:off x="834392" y="284154"/>
                <a:ext cx="472883" cy="501446"/>
              </a:xfrm>
              <a:prstGeom prst="rect">
                <a:avLst/>
              </a:prstGeom>
            </p:spPr>
          </p:pic>
          <p:pic>
            <p:nvPicPr>
              <p:cNvPr id="243" name="Picture 242">
                <a:extLst>
                  <a:ext uri="{FF2B5EF4-FFF2-40B4-BE49-F238E27FC236}">
                    <a16:creationId xmlns:a16="http://schemas.microsoft.com/office/drawing/2014/main" id="{5745321E-5243-49CA-8ADE-6464113DF4CC}"/>
                  </a:ext>
                </a:extLst>
              </p:cNvPr>
              <p:cNvPicPr>
                <a:picLocks noChangeAspect="1"/>
              </p:cNvPicPr>
              <p:nvPr/>
            </p:nvPicPr>
            <p:blipFill>
              <a:blip r:embed="rId12"/>
              <a:stretch>
                <a:fillRect/>
              </a:stretch>
            </p:blipFill>
            <p:spPr>
              <a:xfrm>
                <a:off x="829517" y="-143025"/>
                <a:ext cx="472883" cy="501446"/>
              </a:xfrm>
              <a:prstGeom prst="rect">
                <a:avLst/>
              </a:prstGeom>
            </p:spPr>
          </p:pic>
        </p:grpSp>
      </p:grpSp>
    </p:spTree>
    <p:custDataLst>
      <p:tags r:id="rId1"/>
    </p:custDataLst>
    <p:extLst>
      <p:ext uri="{BB962C8B-B14F-4D97-AF65-F5344CB8AC3E}">
        <p14:creationId xmlns:p14="http://schemas.microsoft.com/office/powerpoint/2010/main" val="1177379743"/>
      </p:ext>
    </p:extLst>
  </p:cSld>
  <p:clrMapOvr>
    <a:masterClrMapping/>
  </p:clrMapOvr>
  <mc:AlternateContent xmlns:mc="http://schemas.openxmlformats.org/markup-compatibility/2006" xmlns:p14="http://schemas.microsoft.com/office/powerpoint/2010/main">
    <mc:Choice Requires="p14">
      <p:transition p14:dur="0" advTm="19643"/>
    </mc:Choice>
    <mc:Fallback xmlns="">
      <p:transition advTm="19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animEffect transition="in" filter="fade">
                                      <p:cBhvr>
                                        <p:cTn id="9" dur="500"/>
                                        <p:tgtEl>
                                          <p:spTgt spid="1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p:cTn id="12" dur="500" fill="hold"/>
                                        <p:tgtEl>
                                          <p:spTgt spid="144"/>
                                        </p:tgtEl>
                                        <p:attrNameLst>
                                          <p:attrName>ppt_w</p:attrName>
                                        </p:attrNameLst>
                                      </p:cBhvr>
                                      <p:tavLst>
                                        <p:tav tm="0">
                                          <p:val>
                                            <p:fltVal val="0"/>
                                          </p:val>
                                        </p:tav>
                                        <p:tav tm="100000">
                                          <p:val>
                                            <p:strVal val="#ppt_w"/>
                                          </p:val>
                                        </p:tav>
                                      </p:tavLst>
                                    </p:anim>
                                    <p:anim calcmode="lin" valueType="num">
                                      <p:cBhvr>
                                        <p:cTn id="13" dur="500" fill="hold"/>
                                        <p:tgtEl>
                                          <p:spTgt spid="144"/>
                                        </p:tgtEl>
                                        <p:attrNameLst>
                                          <p:attrName>ppt_h</p:attrName>
                                        </p:attrNameLst>
                                      </p:cBhvr>
                                      <p:tavLst>
                                        <p:tav tm="0">
                                          <p:val>
                                            <p:fltVal val="0"/>
                                          </p:val>
                                        </p:tav>
                                        <p:tav tm="100000">
                                          <p:val>
                                            <p:strVal val="#ppt_h"/>
                                          </p:val>
                                        </p:tav>
                                      </p:tavLst>
                                    </p:anim>
                                    <p:animEffect transition="in" filter="fade">
                                      <p:cBhvr>
                                        <p:cTn id="14" dur="500"/>
                                        <p:tgtEl>
                                          <p:spTgt spid="1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3"/>
                                        </p:tgtEl>
                                        <p:attrNameLst>
                                          <p:attrName>style.visibility</p:attrName>
                                        </p:attrNameLst>
                                      </p:cBhvr>
                                      <p:to>
                                        <p:strVal val="visible"/>
                                      </p:to>
                                    </p:set>
                                    <p:anim calcmode="lin" valueType="num">
                                      <p:cBhvr>
                                        <p:cTn id="17" dur="500" fill="hold"/>
                                        <p:tgtEl>
                                          <p:spTgt spid="143"/>
                                        </p:tgtEl>
                                        <p:attrNameLst>
                                          <p:attrName>ppt_w</p:attrName>
                                        </p:attrNameLst>
                                      </p:cBhvr>
                                      <p:tavLst>
                                        <p:tav tm="0">
                                          <p:val>
                                            <p:fltVal val="0"/>
                                          </p:val>
                                        </p:tav>
                                        <p:tav tm="100000">
                                          <p:val>
                                            <p:strVal val="#ppt_w"/>
                                          </p:val>
                                        </p:tav>
                                      </p:tavLst>
                                    </p:anim>
                                    <p:anim calcmode="lin" valueType="num">
                                      <p:cBhvr>
                                        <p:cTn id="18" dur="500" fill="hold"/>
                                        <p:tgtEl>
                                          <p:spTgt spid="143"/>
                                        </p:tgtEl>
                                        <p:attrNameLst>
                                          <p:attrName>ppt_h</p:attrName>
                                        </p:attrNameLst>
                                      </p:cBhvr>
                                      <p:tavLst>
                                        <p:tav tm="0">
                                          <p:val>
                                            <p:fltVal val="0"/>
                                          </p:val>
                                        </p:tav>
                                        <p:tav tm="100000">
                                          <p:val>
                                            <p:strVal val="#ppt_h"/>
                                          </p:val>
                                        </p:tav>
                                      </p:tavLst>
                                    </p:anim>
                                    <p:animEffect transition="in" filter="fade">
                                      <p:cBhvr>
                                        <p:cTn id="19" dur="500"/>
                                        <p:tgtEl>
                                          <p:spTgt spid="14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0"/>
                                        </p:tgtEl>
                                        <p:attrNameLst>
                                          <p:attrName>style.visibility</p:attrName>
                                        </p:attrNameLst>
                                      </p:cBhvr>
                                      <p:to>
                                        <p:strVal val="visible"/>
                                      </p:to>
                                    </p:set>
                                    <p:anim calcmode="lin" valueType="num">
                                      <p:cBhvr>
                                        <p:cTn id="22" dur="500" fill="hold"/>
                                        <p:tgtEl>
                                          <p:spTgt spid="180"/>
                                        </p:tgtEl>
                                        <p:attrNameLst>
                                          <p:attrName>ppt_w</p:attrName>
                                        </p:attrNameLst>
                                      </p:cBhvr>
                                      <p:tavLst>
                                        <p:tav tm="0">
                                          <p:val>
                                            <p:fltVal val="0"/>
                                          </p:val>
                                        </p:tav>
                                        <p:tav tm="100000">
                                          <p:val>
                                            <p:strVal val="#ppt_w"/>
                                          </p:val>
                                        </p:tav>
                                      </p:tavLst>
                                    </p:anim>
                                    <p:anim calcmode="lin" valueType="num">
                                      <p:cBhvr>
                                        <p:cTn id="23" dur="500" fill="hold"/>
                                        <p:tgtEl>
                                          <p:spTgt spid="180"/>
                                        </p:tgtEl>
                                        <p:attrNameLst>
                                          <p:attrName>ppt_h</p:attrName>
                                        </p:attrNameLst>
                                      </p:cBhvr>
                                      <p:tavLst>
                                        <p:tav tm="0">
                                          <p:val>
                                            <p:fltVal val="0"/>
                                          </p:val>
                                        </p:tav>
                                        <p:tav tm="100000">
                                          <p:val>
                                            <p:strVal val="#ppt_h"/>
                                          </p:val>
                                        </p:tav>
                                      </p:tavLst>
                                    </p:anim>
                                    <p:animEffect transition="in" filter="fade">
                                      <p:cBhvr>
                                        <p:cTn id="24" dur="500"/>
                                        <p:tgtEl>
                                          <p:spTgt spid="18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4"/>
                                        </p:tgtEl>
                                      </p:cBhvr>
                                    </p:animEffect>
                                    <p:set>
                                      <p:cBhvr>
                                        <p:cTn id="29" dur="1" fill="hold">
                                          <p:stCondLst>
                                            <p:cond delay="499"/>
                                          </p:stCondLst>
                                        </p:cTn>
                                        <p:tgtEl>
                                          <p:spTgt spid="244"/>
                                        </p:tgtEl>
                                        <p:attrNameLst>
                                          <p:attrName>style.visibility</p:attrName>
                                        </p:attrNameLst>
                                      </p:cBhvr>
                                      <p:to>
                                        <p:strVal val="hidden"/>
                                      </p:to>
                                    </p:se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233"/>
                                        </p:tgtEl>
                                        <p:attrNameLst>
                                          <p:attrName>style.visibility</p:attrName>
                                        </p:attrNameLst>
                                      </p:cBhvr>
                                      <p:to>
                                        <p:strVal val="visible"/>
                                      </p:to>
                                    </p:set>
                                    <p:animEffect transition="in" filter="wipe(down)">
                                      <p:cBhvr>
                                        <p:cTn id="33"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5" grpId="0" animBg="1"/>
      <p:bldP spid="180" grpId="0" animBg="1"/>
    </p:bld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8288" r="43474" b="10395"/>
          <a:stretch/>
        </p:blipFill>
        <p:spPr>
          <a:xfrm rot="16200000">
            <a:off x="-1044623" y="3517952"/>
            <a:ext cx="4377953" cy="925553"/>
          </a:xfrm>
          <a:prstGeom prst="rect">
            <a:avLst/>
          </a:prstGeom>
        </p:spPr>
      </p:pic>
      <p:sp>
        <p:nvSpPr>
          <p:cNvPr id="2" name="Title 1"/>
          <p:cNvSpPr>
            <a:spLocks noGrp="1"/>
          </p:cNvSpPr>
          <p:nvPr>
            <p:ph type="title"/>
          </p:nvPr>
        </p:nvSpPr>
        <p:spPr>
          <a:xfrm>
            <a:off x="844571" y="197708"/>
            <a:ext cx="5514008" cy="1325564"/>
          </a:xfrm>
        </p:spPr>
        <p:txBody>
          <a:bodyPr>
            <a:normAutofit/>
          </a:bodyPr>
          <a:lstStyle/>
          <a:p>
            <a:r>
              <a:rPr lang="en-US" sz="4000" dirty="0"/>
              <a:t>Algorithmic self-assembly in action</a:t>
            </a:r>
          </a:p>
        </p:txBody>
      </p:sp>
      <p:sp>
        <p:nvSpPr>
          <p:cNvPr id="5" name="Slide Number Placeholder 4"/>
          <p:cNvSpPr>
            <a:spLocks noGrp="1"/>
          </p:cNvSpPr>
          <p:nvPr>
            <p:ph type="sldNum" sz="quarter" idx="12"/>
          </p:nvPr>
        </p:nvSpPr>
        <p:spPr/>
        <p:txBody>
          <a:bodyPr/>
          <a:lstStyle/>
          <a:p>
            <a:fld id="{6A995154-0473-4D3E-9D27-8B1D4B6CEBB6}" type="slidenum">
              <a:rPr lang="en-US" smtClean="0"/>
              <a:t>13</a:t>
            </a:fld>
            <a:endParaRPr lang="en-US"/>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1095"/>
          <a:stretch/>
        </p:blipFill>
        <p:spPr>
          <a:xfrm>
            <a:off x="3418468" y="1791752"/>
            <a:ext cx="1061948" cy="4412880"/>
          </a:xfrm>
          <a:prstGeom prst="rect">
            <a:avLst/>
          </a:prstGeom>
        </p:spPr>
      </p:pic>
      <p:sp>
        <p:nvSpPr>
          <p:cNvPr id="11" name="Parallelogram 10"/>
          <p:cNvSpPr/>
          <p:nvPr/>
        </p:nvSpPr>
        <p:spPr>
          <a:xfrm rot="5400000">
            <a:off x="-1259044" y="3620279"/>
            <a:ext cx="4721054" cy="650313"/>
          </a:xfrm>
          <a:prstGeom prst="parallelogram">
            <a:avLst>
              <a:gd name="adj" fmla="val 126563"/>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3541593" y="1710810"/>
            <a:ext cx="709739" cy="455281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887053" y="1427763"/>
            <a:ext cx="1645920" cy="369332"/>
          </a:xfrm>
          <a:prstGeom prst="rect">
            <a:avLst/>
          </a:prstGeom>
          <a:noFill/>
        </p:spPr>
        <p:txBody>
          <a:bodyPr wrap="square" rtlCol="0">
            <a:spAutoFit/>
          </a:bodyPr>
          <a:lstStyle/>
          <a:p>
            <a:r>
              <a:rPr lang="en-US" dirty="0"/>
              <a:t>raw AFM image</a:t>
            </a:r>
          </a:p>
        </p:txBody>
      </p:sp>
      <p:sp>
        <p:nvSpPr>
          <p:cNvPr id="20" name="Arrow: Right 19"/>
          <p:cNvSpPr/>
          <p:nvPr/>
        </p:nvSpPr>
        <p:spPr>
          <a:xfrm>
            <a:off x="1903610" y="3460935"/>
            <a:ext cx="1106023" cy="780521"/>
          </a:xfrm>
          <a:prstGeom prst="rightArrow">
            <a:avLst>
              <a:gd name="adj1" fmla="val 45303"/>
              <a:gd name="adj2" fmla="val 30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shearing</a:t>
            </a:r>
          </a:p>
        </p:txBody>
      </p:sp>
      <p:sp>
        <p:nvSpPr>
          <p:cNvPr id="21" name="Rectangle 20"/>
          <p:cNvSpPr/>
          <p:nvPr/>
        </p:nvSpPr>
        <p:spPr>
          <a:xfrm>
            <a:off x="255097" y="6235609"/>
            <a:ext cx="6148388" cy="461665"/>
          </a:xfrm>
          <a:prstGeom prst="rect">
            <a:avLst/>
          </a:prstGeom>
        </p:spPr>
        <p:txBody>
          <a:bodyPr wrap="square">
            <a:spAutoFit/>
          </a:bodyPr>
          <a:lstStyle/>
          <a:p>
            <a:r>
              <a:rPr lang="en-US" sz="1200" dirty="0"/>
              <a:t>[</a:t>
            </a:r>
            <a:r>
              <a:rPr lang="en-US" sz="1200" i="1" dirty="0"/>
              <a:t>Crystals that count! Physical principles and experimental investigations of DNA tile self-assembly</a:t>
            </a:r>
            <a:r>
              <a:rPr lang="en-US" sz="1200" dirty="0"/>
              <a:t>, Constantine Evans, Ph.D. thesis, Caltech, 2014]</a:t>
            </a:r>
          </a:p>
        </p:txBody>
      </p:sp>
      <p:sp>
        <p:nvSpPr>
          <p:cNvPr id="68" name="Text Box 2"/>
          <p:cNvSpPr txBox="1">
            <a:spLocks noChangeArrowheads="1"/>
          </p:cNvSpPr>
          <p:nvPr/>
        </p:nvSpPr>
        <p:spPr bwMode="auto">
          <a:xfrm>
            <a:off x="2061163" y="5685634"/>
            <a:ext cx="888365" cy="264442"/>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gn="ctr">
              <a:lnSpc>
                <a:spcPct val="115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80 nm</a:t>
            </a:r>
          </a:p>
        </p:txBody>
      </p:sp>
      <p:cxnSp>
        <p:nvCxnSpPr>
          <p:cNvPr id="69" name="Straight Connector 68"/>
          <p:cNvCxnSpPr/>
          <p:nvPr/>
        </p:nvCxnSpPr>
        <p:spPr>
          <a:xfrm>
            <a:off x="2061163" y="5664701"/>
            <a:ext cx="893254" cy="0"/>
          </a:xfrm>
          <a:prstGeom prst="line">
            <a:avLst/>
          </a:prstGeom>
          <a:ln w="38100"/>
        </p:spPr>
        <p:style>
          <a:lnRef idx="3">
            <a:schemeClr val="dk1"/>
          </a:lnRef>
          <a:fillRef idx="0">
            <a:schemeClr val="dk1"/>
          </a:fillRef>
          <a:effectRef idx="2">
            <a:schemeClr val="dk1"/>
          </a:effectRef>
          <a:fontRef idx="minor">
            <a:schemeClr val="tx1"/>
          </a:fontRef>
        </p:style>
      </p:cxnSp>
      <p:sp>
        <p:nvSpPr>
          <p:cNvPr id="55" name="TextBox 54"/>
          <p:cNvSpPr txBox="1"/>
          <p:nvPr/>
        </p:nvSpPr>
        <p:spPr>
          <a:xfrm>
            <a:off x="3091266" y="1362152"/>
            <a:ext cx="1645920" cy="369332"/>
          </a:xfrm>
          <a:prstGeom prst="rect">
            <a:avLst/>
          </a:prstGeom>
          <a:noFill/>
        </p:spPr>
        <p:txBody>
          <a:bodyPr wrap="square" rtlCol="0">
            <a:spAutoFit/>
          </a:bodyPr>
          <a:lstStyle/>
          <a:p>
            <a:r>
              <a:rPr lang="en-US" dirty="0"/>
              <a:t>sheared image</a:t>
            </a:r>
          </a:p>
        </p:txBody>
      </p:sp>
      <p:grpSp>
        <p:nvGrpSpPr>
          <p:cNvPr id="16" name="Group 15">
            <a:extLst>
              <a:ext uri="{FF2B5EF4-FFF2-40B4-BE49-F238E27FC236}">
                <a16:creationId xmlns:a16="http://schemas.microsoft.com/office/drawing/2014/main" id="{58551C3B-FC48-4D63-92C7-56648C12F860}"/>
              </a:ext>
            </a:extLst>
          </p:cNvPr>
          <p:cNvGrpSpPr/>
          <p:nvPr/>
        </p:nvGrpSpPr>
        <p:grpSpPr>
          <a:xfrm>
            <a:off x="5990331" y="321533"/>
            <a:ext cx="5934199" cy="6349809"/>
            <a:chOff x="5731845" y="180828"/>
            <a:chExt cx="5934199" cy="6349809"/>
          </a:xfrm>
        </p:grpSpPr>
        <p:sp>
          <p:nvSpPr>
            <p:cNvPr id="22" name="Rectangle 21"/>
            <p:cNvSpPr/>
            <p:nvPr/>
          </p:nvSpPr>
          <p:spPr>
            <a:xfrm>
              <a:off x="6712367" y="180828"/>
              <a:ext cx="4752258" cy="338554"/>
            </a:xfrm>
            <a:prstGeom prst="rect">
              <a:avLst/>
            </a:prstGeom>
          </p:spPr>
          <p:txBody>
            <a:bodyPr wrap="square">
              <a:spAutoFit/>
            </a:bodyPr>
            <a:lstStyle/>
            <a:p>
              <a:r>
                <a:rPr lang="en-US" sz="1600" b="1" dirty="0">
                  <a:solidFill>
                    <a:srgbClr val="C00000"/>
                  </a:solidFill>
                </a:rPr>
                <a:t>Track B talk by Damien Woods at 11:30am tomorrow!</a:t>
              </a:r>
            </a:p>
          </p:txBody>
        </p:sp>
        <p:sp>
          <p:nvSpPr>
            <p:cNvPr id="32" name="Shape 3931"/>
            <p:cNvSpPr/>
            <p:nvPr/>
          </p:nvSpPr>
          <p:spPr>
            <a:xfrm>
              <a:off x="10048830" y="1791752"/>
              <a:ext cx="211597" cy="26603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nSpc>
                  <a:spcPct val="90000"/>
                </a:lnSpc>
                <a:defRPr sz="1400" b="1">
                  <a:solidFill>
                    <a:srgbClr val="FFFFFF"/>
                  </a:solidFill>
                  <a:latin typeface="Arial"/>
                  <a:ea typeface="Arial"/>
                  <a:cs typeface="Arial"/>
                  <a:sym typeface="Arial"/>
                </a:defRPr>
              </a:lvl1pPr>
            </a:lstStyle>
            <a:p>
              <a:r>
                <a:t>w</a:t>
              </a:r>
            </a:p>
          </p:txBody>
        </p:sp>
        <p:sp>
          <p:nvSpPr>
            <p:cNvPr id="48" name="TextBox 47"/>
            <p:cNvSpPr txBox="1"/>
            <p:nvPr/>
          </p:nvSpPr>
          <p:spPr>
            <a:xfrm>
              <a:off x="5927749" y="3522133"/>
              <a:ext cx="782634" cy="369332"/>
            </a:xfrm>
            <a:prstGeom prst="rect">
              <a:avLst/>
            </a:prstGeom>
            <a:noFill/>
          </p:spPr>
          <p:txBody>
            <a:bodyPr wrap="square" rtlCol="0">
              <a:spAutoFit/>
            </a:bodyPr>
            <a:lstStyle/>
            <a:p>
              <a:r>
                <a:rPr lang="en-US" dirty="0"/>
                <a:t>parity</a:t>
              </a:r>
            </a:p>
          </p:txBody>
        </p:sp>
        <p:sp>
          <p:nvSpPr>
            <p:cNvPr id="50" name="TextBox 49"/>
            <p:cNvSpPr txBox="1"/>
            <p:nvPr/>
          </p:nvSpPr>
          <p:spPr>
            <a:xfrm>
              <a:off x="5809703" y="1387629"/>
              <a:ext cx="845645" cy="369332"/>
            </a:xfrm>
            <a:prstGeom prst="rect">
              <a:avLst/>
            </a:prstGeom>
            <a:noFill/>
          </p:spPr>
          <p:txBody>
            <a:bodyPr wrap="square" rtlCol="0">
              <a:spAutoFit/>
            </a:bodyPr>
            <a:lstStyle/>
            <a:p>
              <a:r>
                <a:rPr lang="en-US" dirty="0"/>
                <a:t>sorting</a:t>
              </a:r>
              <a:endParaRPr lang="en-US" sz="1400" dirty="0"/>
            </a:p>
          </p:txBody>
        </p:sp>
        <p:sp>
          <p:nvSpPr>
            <p:cNvPr id="51" name="Left Brace 50"/>
            <p:cNvSpPr/>
            <p:nvPr/>
          </p:nvSpPr>
          <p:spPr>
            <a:xfrm>
              <a:off x="6771604" y="639220"/>
              <a:ext cx="279080" cy="1875951"/>
            </a:xfrm>
            <a:prstGeom prst="leftBrace">
              <a:avLst>
                <a:gd name="adj1" fmla="val 11180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Left Brace 51"/>
            <p:cNvSpPr/>
            <p:nvPr/>
          </p:nvSpPr>
          <p:spPr>
            <a:xfrm>
              <a:off x="6771604" y="2692366"/>
              <a:ext cx="282260" cy="2055782"/>
            </a:xfrm>
            <a:prstGeom prst="leftBrace">
              <a:avLst>
                <a:gd name="adj1" fmla="val 11180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10248595" y="696393"/>
              <a:ext cx="1417449" cy="369332"/>
            </a:xfrm>
            <a:prstGeom prst="rect">
              <a:avLst/>
            </a:prstGeom>
            <a:noFill/>
          </p:spPr>
          <p:txBody>
            <a:bodyPr wrap="square" rtlCol="0">
              <a:spAutoFit/>
            </a:bodyPr>
            <a:lstStyle/>
            <a:p>
              <a:r>
                <a:rPr lang="en-US" dirty="0"/>
                <a:t>simulation</a:t>
              </a:r>
            </a:p>
          </p:txBody>
        </p:sp>
        <p:sp>
          <p:nvSpPr>
            <p:cNvPr id="54" name="TextBox 53"/>
            <p:cNvSpPr txBox="1"/>
            <p:nvPr/>
          </p:nvSpPr>
          <p:spPr>
            <a:xfrm>
              <a:off x="10245082" y="1140008"/>
              <a:ext cx="1417449" cy="369332"/>
            </a:xfrm>
            <a:prstGeom prst="rect">
              <a:avLst/>
            </a:prstGeom>
            <a:noFill/>
          </p:spPr>
          <p:txBody>
            <a:bodyPr wrap="square" rtlCol="0">
              <a:spAutoFit/>
            </a:bodyPr>
            <a:lstStyle/>
            <a:p>
              <a:r>
                <a:rPr lang="en-US" dirty="0"/>
                <a:t>AFM image</a:t>
              </a:r>
            </a:p>
          </p:txBody>
        </p:sp>
        <p:sp>
          <p:nvSpPr>
            <p:cNvPr id="65" name="TextBox 64"/>
            <p:cNvSpPr txBox="1"/>
            <p:nvPr/>
          </p:nvSpPr>
          <p:spPr>
            <a:xfrm>
              <a:off x="5731845" y="4729421"/>
              <a:ext cx="1266404" cy="923330"/>
            </a:xfrm>
            <a:prstGeom prst="rect">
              <a:avLst/>
            </a:prstGeom>
            <a:noFill/>
          </p:spPr>
          <p:txBody>
            <a:bodyPr wrap="square" rtlCol="0">
              <a:spAutoFit/>
            </a:bodyPr>
            <a:lstStyle/>
            <a:p>
              <a:r>
                <a:rPr lang="en-US" dirty="0"/>
                <a:t>cellular automaton</a:t>
              </a:r>
            </a:p>
            <a:p>
              <a:r>
                <a:rPr lang="en-US" dirty="0"/>
                <a:t>rule 110</a:t>
              </a:r>
            </a:p>
          </p:txBody>
        </p:sp>
        <p:sp>
          <p:nvSpPr>
            <p:cNvPr id="66" name="Left Brace 65"/>
            <p:cNvSpPr/>
            <p:nvPr/>
          </p:nvSpPr>
          <p:spPr>
            <a:xfrm>
              <a:off x="6832009" y="4881563"/>
              <a:ext cx="218107" cy="1171363"/>
            </a:xfrm>
            <a:prstGeom prst="leftBrace">
              <a:avLst>
                <a:gd name="adj1" fmla="val 9918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 Box 2"/>
            <p:cNvSpPr txBox="1">
              <a:spLocks noChangeArrowheads="1"/>
            </p:cNvSpPr>
            <p:nvPr/>
          </p:nvSpPr>
          <p:spPr bwMode="auto">
            <a:xfrm>
              <a:off x="10281309" y="2004268"/>
              <a:ext cx="888365" cy="264442"/>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gn="ctr">
                <a:lnSpc>
                  <a:spcPct val="115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100 nm</a:t>
              </a:r>
            </a:p>
          </p:txBody>
        </p:sp>
        <p:cxnSp>
          <p:nvCxnSpPr>
            <p:cNvPr id="74" name="Straight Connector 73"/>
            <p:cNvCxnSpPr>
              <a:cxnSpLocks/>
              <a:stCxn id="53" idx="1"/>
            </p:cNvCxnSpPr>
            <p:nvPr/>
          </p:nvCxnSpPr>
          <p:spPr>
            <a:xfrm flipH="1" flipV="1">
              <a:off x="9719264" y="878624"/>
              <a:ext cx="529331" cy="3023"/>
            </a:xfrm>
            <a:prstGeom prst="line">
              <a:avLst/>
            </a:prstGeom>
            <a:ln w="28575">
              <a:tailEnd type="arrow"/>
            </a:ln>
          </p:spPr>
          <p:style>
            <a:lnRef idx="3">
              <a:schemeClr val="dk1"/>
            </a:lnRef>
            <a:fillRef idx="0">
              <a:schemeClr val="dk1"/>
            </a:fillRef>
            <a:effectRef idx="2">
              <a:schemeClr val="dk1"/>
            </a:effectRef>
            <a:fontRef idx="minor">
              <a:schemeClr val="tx1"/>
            </a:fontRef>
          </p:style>
        </p:cxnSp>
        <p:cxnSp>
          <p:nvCxnSpPr>
            <p:cNvPr id="82" name="Straight Connector 81"/>
            <p:cNvCxnSpPr>
              <a:cxnSpLocks/>
              <a:stCxn id="54" idx="1"/>
            </p:cNvCxnSpPr>
            <p:nvPr/>
          </p:nvCxnSpPr>
          <p:spPr>
            <a:xfrm flipH="1" flipV="1">
              <a:off x="9730764" y="1319832"/>
              <a:ext cx="514318" cy="4842"/>
            </a:xfrm>
            <a:prstGeom prst="line">
              <a:avLst/>
            </a:prstGeom>
            <a:ln w="28575">
              <a:tailEnd type="arrow"/>
            </a:ln>
          </p:spPr>
          <p:style>
            <a:lnRef idx="3">
              <a:schemeClr val="dk1"/>
            </a:lnRef>
            <a:fillRef idx="0">
              <a:schemeClr val="dk1"/>
            </a:fillRef>
            <a:effectRef idx="2">
              <a:schemeClr val="dk1"/>
            </a:effectRef>
            <a:fontRef idx="minor">
              <a:schemeClr val="tx1"/>
            </a:fontRef>
          </p:style>
        </p:cxnSp>
        <p:pic>
          <p:nvPicPr>
            <p:cNvPr id="83" name="Picture 82">
              <a:extLst>
                <a:ext uri="{FF2B5EF4-FFF2-40B4-BE49-F238E27FC236}">
                  <a16:creationId xmlns:a16="http://schemas.microsoft.com/office/drawing/2014/main" id="{F276330C-8ED4-4AF7-A300-A8CCB481B29C}"/>
                </a:ext>
              </a:extLst>
            </p:cNvPr>
            <p:cNvPicPr>
              <a:picLocks noChangeAspect="1"/>
            </p:cNvPicPr>
            <p:nvPr/>
          </p:nvPicPr>
          <p:blipFill>
            <a:blip r:embed="rId6"/>
            <a:stretch>
              <a:fillRect/>
            </a:stretch>
          </p:blipFill>
          <p:spPr>
            <a:xfrm>
              <a:off x="7109515" y="712123"/>
              <a:ext cx="2595883" cy="339804"/>
            </a:xfrm>
            <a:prstGeom prst="rect">
              <a:avLst/>
            </a:prstGeom>
          </p:spPr>
        </p:pic>
        <p:pic>
          <p:nvPicPr>
            <p:cNvPr id="84" name="Picture 83">
              <a:extLst>
                <a:ext uri="{FF2B5EF4-FFF2-40B4-BE49-F238E27FC236}">
                  <a16:creationId xmlns:a16="http://schemas.microsoft.com/office/drawing/2014/main" id="{641435CD-E288-4A33-9FFF-93614426D90D}"/>
                </a:ext>
              </a:extLst>
            </p:cNvPr>
            <p:cNvPicPr>
              <a:picLocks noChangeAspect="1"/>
            </p:cNvPicPr>
            <p:nvPr/>
          </p:nvPicPr>
          <p:blipFill>
            <a:blip r:embed="rId7"/>
            <a:stretch>
              <a:fillRect/>
            </a:stretch>
          </p:blipFill>
          <p:spPr>
            <a:xfrm>
              <a:off x="7118093" y="1035977"/>
              <a:ext cx="2595883" cy="509705"/>
            </a:xfrm>
            <a:prstGeom prst="rect">
              <a:avLst/>
            </a:prstGeom>
          </p:spPr>
        </p:pic>
        <p:pic>
          <p:nvPicPr>
            <p:cNvPr id="87" name="Picture 86">
              <a:extLst>
                <a:ext uri="{FF2B5EF4-FFF2-40B4-BE49-F238E27FC236}">
                  <a16:creationId xmlns:a16="http://schemas.microsoft.com/office/drawing/2014/main" id="{86D9CB18-1FE5-48C4-A83D-5AF1F1EC6DEF}"/>
                </a:ext>
              </a:extLst>
            </p:cNvPr>
            <p:cNvPicPr>
              <a:picLocks noChangeAspect="1"/>
            </p:cNvPicPr>
            <p:nvPr/>
          </p:nvPicPr>
          <p:blipFill>
            <a:blip r:embed="rId8"/>
            <a:stretch>
              <a:fillRect/>
            </a:stretch>
          </p:blipFill>
          <p:spPr>
            <a:xfrm>
              <a:off x="7100811" y="1687765"/>
              <a:ext cx="2595883" cy="339804"/>
            </a:xfrm>
            <a:prstGeom prst="rect">
              <a:avLst/>
            </a:prstGeom>
          </p:spPr>
        </p:pic>
        <p:pic>
          <p:nvPicPr>
            <p:cNvPr id="89" name="Picture 88">
              <a:extLst>
                <a:ext uri="{FF2B5EF4-FFF2-40B4-BE49-F238E27FC236}">
                  <a16:creationId xmlns:a16="http://schemas.microsoft.com/office/drawing/2014/main" id="{B749A9E1-C1F4-44B5-BF99-30082E43A057}"/>
                </a:ext>
              </a:extLst>
            </p:cNvPr>
            <p:cNvPicPr>
              <a:picLocks noChangeAspect="1"/>
            </p:cNvPicPr>
            <p:nvPr/>
          </p:nvPicPr>
          <p:blipFill>
            <a:blip r:embed="rId9"/>
            <a:stretch>
              <a:fillRect/>
            </a:stretch>
          </p:blipFill>
          <p:spPr>
            <a:xfrm>
              <a:off x="7088500" y="2032114"/>
              <a:ext cx="2591844" cy="437969"/>
            </a:xfrm>
            <a:prstGeom prst="rect">
              <a:avLst/>
            </a:prstGeom>
          </p:spPr>
        </p:pic>
        <p:sp>
          <p:nvSpPr>
            <p:cNvPr id="90" name="Rectangle 89">
              <a:extLst>
                <a:ext uri="{FF2B5EF4-FFF2-40B4-BE49-F238E27FC236}">
                  <a16:creationId xmlns:a16="http://schemas.microsoft.com/office/drawing/2014/main" id="{C44F4E7F-C70C-4614-BE7F-115B799A1F61}"/>
                </a:ext>
              </a:extLst>
            </p:cNvPr>
            <p:cNvSpPr/>
            <p:nvPr/>
          </p:nvSpPr>
          <p:spPr>
            <a:xfrm>
              <a:off x="6652968" y="6068972"/>
              <a:ext cx="4752258" cy="461665"/>
            </a:xfrm>
            <a:prstGeom prst="rect">
              <a:avLst/>
            </a:prstGeom>
          </p:spPr>
          <p:txBody>
            <a:bodyPr wrap="square">
              <a:spAutoFit/>
            </a:bodyPr>
            <a:lstStyle/>
            <a:p>
              <a:r>
                <a:rPr lang="en-US" sz="1200" dirty="0"/>
                <a:t>[</a:t>
              </a:r>
              <a:r>
                <a:rPr lang="en-US" sz="1200" i="1" dirty="0"/>
                <a:t>Iterated Boolean circuit computation via a programmable DNA tile array</a:t>
              </a:r>
              <a:r>
                <a:rPr lang="en-US" sz="1200" dirty="0"/>
                <a:t>. Woods, Doty, </a:t>
              </a:r>
              <a:r>
                <a:rPr lang="en-US" sz="1200" dirty="0" err="1"/>
                <a:t>Myhrvold</a:t>
              </a:r>
              <a:r>
                <a:rPr lang="en-US" sz="1200" dirty="0"/>
                <a:t>, Hui, Wu, Yin, </a:t>
              </a:r>
              <a:r>
                <a:rPr lang="en-US" sz="1200" dirty="0" err="1"/>
                <a:t>Winfree</a:t>
              </a:r>
              <a:r>
                <a:rPr lang="en-US" sz="1200" dirty="0"/>
                <a:t>, </a:t>
              </a:r>
              <a:r>
                <a:rPr lang="en-US" sz="1200" u="sng" dirty="0"/>
                <a:t>in preparation</a:t>
              </a:r>
              <a:r>
                <a:rPr lang="en-US" sz="1200" dirty="0"/>
                <a:t>]</a:t>
              </a:r>
            </a:p>
          </p:txBody>
        </p:sp>
        <p:pic>
          <p:nvPicPr>
            <p:cNvPr id="100" name="Picture 99">
              <a:extLst>
                <a:ext uri="{FF2B5EF4-FFF2-40B4-BE49-F238E27FC236}">
                  <a16:creationId xmlns:a16="http://schemas.microsoft.com/office/drawing/2014/main" id="{A599AB6C-1961-4AE7-AFC5-6DD9EE38ABCD}"/>
                </a:ext>
              </a:extLst>
            </p:cNvPr>
            <p:cNvPicPr>
              <a:picLocks noChangeAspect="1"/>
            </p:cNvPicPr>
            <p:nvPr/>
          </p:nvPicPr>
          <p:blipFill rotWithShape="1">
            <a:blip r:embed="rId10">
              <a:extLst>
                <a:ext uri="{28A0092B-C50C-407E-A947-70E740481C1C}">
                  <a14:useLocalDpi xmlns:a14="http://schemas.microsoft.com/office/drawing/2010/main" val="0"/>
                </a:ext>
              </a:extLst>
            </a:blip>
            <a:srcRect l="1569"/>
            <a:stretch/>
          </p:blipFill>
          <p:spPr>
            <a:xfrm>
              <a:off x="7050684" y="5406699"/>
              <a:ext cx="3587980" cy="526674"/>
            </a:xfrm>
            <a:prstGeom prst="rect">
              <a:avLst/>
            </a:prstGeom>
          </p:spPr>
        </p:pic>
        <p:pic>
          <p:nvPicPr>
            <p:cNvPr id="103" name="Picture 102">
              <a:extLst>
                <a:ext uri="{FF2B5EF4-FFF2-40B4-BE49-F238E27FC236}">
                  <a16:creationId xmlns:a16="http://schemas.microsoft.com/office/drawing/2014/main" id="{CDF9EC98-EEE5-4F9A-A1F6-A4D35940A138}"/>
                </a:ext>
              </a:extLst>
            </p:cNvPr>
            <p:cNvPicPr>
              <a:picLocks noChangeAspect="1"/>
            </p:cNvPicPr>
            <p:nvPr/>
          </p:nvPicPr>
          <p:blipFill rotWithShape="1">
            <a:blip r:embed="rId11"/>
            <a:srcRect t="4696"/>
            <a:stretch/>
          </p:blipFill>
          <p:spPr>
            <a:xfrm>
              <a:off x="7050684" y="5019356"/>
              <a:ext cx="3587980" cy="335468"/>
            </a:xfrm>
            <a:prstGeom prst="rect">
              <a:avLst/>
            </a:prstGeom>
          </p:spPr>
        </p:pic>
        <p:pic>
          <p:nvPicPr>
            <p:cNvPr id="3" name="Picture 2">
              <a:extLst>
                <a:ext uri="{FF2B5EF4-FFF2-40B4-BE49-F238E27FC236}">
                  <a16:creationId xmlns:a16="http://schemas.microsoft.com/office/drawing/2014/main" id="{BCE65FF9-F3F2-4577-9AD6-9A75F4A87DBE}"/>
                </a:ext>
              </a:extLst>
            </p:cNvPr>
            <p:cNvPicPr>
              <a:picLocks noChangeAspect="1"/>
            </p:cNvPicPr>
            <p:nvPr/>
          </p:nvPicPr>
          <p:blipFill rotWithShape="1">
            <a:blip r:embed="rId12"/>
            <a:srcRect r="3236"/>
            <a:stretch/>
          </p:blipFill>
          <p:spPr>
            <a:xfrm>
              <a:off x="7087907" y="2757240"/>
              <a:ext cx="3637585" cy="348310"/>
            </a:xfrm>
            <a:prstGeom prst="rect">
              <a:avLst/>
            </a:prstGeom>
          </p:spPr>
        </p:pic>
        <p:pic>
          <p:nvPicPr>
            <p:cNvPr id="7" name="Picture 6">
              <a:extLst>
                <a:ext uri="{FF2B5EF4-FFF2-40B4-BE49-F238E27FC236}">
                  <a16:creationId xmlns:a16="http://schemas.microsoft.com/office/drawing/2014/main" id="{D292EF8A-321B-424A-9102-C239AC3B45D6}"/>
                </a:ext>
              </a:extLst>
            </p:cNvPr>
            <p:cNvPicPr>
              <a:picLocks noChangeAspect="1"/>
            </p:cNvPicPr>
            <p:nvPr/>
          </p:nvPicPr>
          <p:blipFill rotWithShape="1">
            <a:blip r:embed="rId13">
              <a:extLst>
                <a:ext uri="{28A0092B-C50C-407E-A947-70E740481C1C}">
                  <a14:useLocalDpi xmlns:a14="http://schemas.microsoft.com/office/drawing/2010/main" val="0"/>
                </a:ext>
              </a:extLst>
            </a:blip>
            <a:srcRect t="16711"/>
            <a:stretch/>
          </p:blipFill>
          <p:spPr>
            <a:xfrm>
              <a:off x="7085120" y="3105550"/>
              <a:ext cx="3630223" cy="458164"/>
            </a:xfrm>
            <a:prstGeom prst="rect">
              <a:avLst/>
            </a:prstGeom>
          </p:spPr>
        </p:pic>
        <p:pic>
          <p:nvPicPr>
            <p:cNvPr id="9" name="Picture 8">
              <a:extLst>
                <a:ext uri="{FF2B5EF4-FFF2-40B4-BE49-F238E27FC236}">
                  <a16:creationId xmlns:a16="http://schemas.microsoft.com/office/drawing/2014/main" id="{A4FA0866-97D6-4890-9D72-6A0C57DDD7F2}"/>
                </a:ext>
              </a:extLst>
            </p:cNvPr>
            <p:cNvPicPr>
              <a:picLocks noChangeAspect="1"/>
            </p:cNvPicPr>
            <p:nvPr/>
          </p:nvPicPr>
          <p:blipFill rotWithShape="1">
            <a:blip r:embed="rId14">
              <a:extLst>
                <a:ext uri="{28A0092B-C50C-407E-A947-70E740481C1C}">
                  <a14:useLocalDpi xmlns:a14="http://schemas.microsoft.com/office/drawing/2010/main" val="0"/>
                </a:ext>
              </a:extLst>
            </a:blip>
            <a:srcRect t="13810" r="7512"/>
            <a:stretch/>
          </p:blipFill>
          <p:spPr>
            <a:xfrm>
              <a:off x="7085120" y="4183765"/>
              <a:ext cx="3629496" cy="513276"/>
            </a:xfrm>
            <a:prstGeom prst="rect">
              <a:avLst/>
            </a:prstGeom>
          </p:spPr>
        </p:pic>
        <p:cxnSp>
          <p:nvCxnSpPr>
            <p:cNvPr id="72" name="Straight Connector 71"/>
            <p:cNvCxnSpPr>
              <a:cxnSpLocks/>
            </p:cNvCxnSpPr>
            <p:nvPr/>
          </p:nvCxnSpPr>
          <p:spPr>
            <a:xfrm>
              <a:off x="10324832" y="2005523"/>
              <a:ext cx="769143" cy="1"/>
            </a:xfrm>
            <a:prstGeom prst="line">
              <a:avLst/>
            </a:prstGeom>
            <a:ln w="38100"/>
          </p:spPr>
          <p:style>
            <a:lnRef idx="3">
              <a:schemeClr val="dk1"/>
            </a:lnRef>
            <a:fillRef idx="0">
              <a:schemeClr val="dk1"/>
            </a:fillRef>
            <a:effectRef idx="2">
              <a:schemeClr val="dk1"/>
            </a:effectRef>
            <a:fontRef idx="minor">
              <a:schemeClr val="tx1"/>
            </a:fontRef>
          </p:style>
        </p:cxnSp>
        <p:pic>
          <p:nvPicPr>
            <p:cNvPr id="15" name="Picture 14">
              <a:extLst>
                <a:ext uri="{FF2B5EF4-FFF2-40B4-BE49-F238E27FC236}">
                  <a16:creationId xmlns:a16="http://schemas.microsoft.com/office/drawing/2014/main" id="{4D2CF7AF-39BB-4B00-A319-06E3F4158331}"/>
                </a:ext>
              </a:extLst>
            </p:cNvPr>
            <p:cNvPicPr>
              <a:picLocks noChangeAspect="1"/>
            </p:cNvPicPr>
            <p:nvPr/>
          </p:nvPicPr>
          <p:blipFill rotWithShape="1">
            <a:blip r:embed="rId15"/>
            <a:srcRect r="10309"/>
            <a:stretch/>
          </p:blipFill>
          <p:spPr>
            <a:xfrm>
              <a:off x="7085121" y="3791838"/>
              <a:ext cx="3629496" cy="387849"/>
            </a:xfrm>
            <a:prstGeom prst="rect">
              <a:avLst/>
            </a:prstGeom>
          </p:spPr>
        </p:pic>
      </p:grpSp>
      <p:pic>
        <p:nvPicPr>
          <p:cNvPr id="10" name="Picture 9"/>
          <p:cNvPicPr>
            <a:picLocks noChangeAspect="1"/>
          </p:cNvPicPr>
          <p:nvPr/>
        </p:nvPicPr>
        <p:blipFill>
          <a:blip r:embed="rId16"/>
          <a:stretch>
            <a:fillRect/>
          </a:stretch>
        </p:blipFill>
        <p:spPr>
          <a:xfrm>
            <a:off x="4513057" y="1791752"/>
            <a:ext cx="629995" cy="4412880"/>
          </a:xfrm>
          <a:prstGeom prst="rect">
            <a:avLst/>
          </a:prstGeom>
        </p:spPr>
      </p:pic>
    </p:spTree>
    <p:custDataLst>
      <p:tags r:id="rId1"/>
    </p:custDataLst>
    <p:extLst>
      <p:ext uri="{BB962C8B-B14F-4D97-AF65-F5344CB8AC3E}">
        <p14:creationId xmlns:p14="http://schemas.microsoft.com/office/powerpoint/2010/main" val="3687790695"/>
      </p:ext>
    </p:extLst>
  </p:cSld>
  <p:clrMapOvr>
    <a:masterClrMapping/>
  </p:clrMapOvr>
  <mc:AlternateContent xmlns:mc="http://schemas.openxmlformats.org/markup-compatibility/2006" xmlns:p14="http://schemas.microsoft.com/office/powerpoint/2010/main">
    <mc:Choice Requires="p14">
      <p:transition p14:dur="0" advTm="15543"/>
    </mc:Choice>
    <mc:Fallback xmlns="">
      <p:transition advTm="155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computationally powerful are self-assembling tiles?</a:t>
            </a:r>
          </a:p>
        </p:txBody>
      </p:sp>
      <p:sp>
        <p:nvSpPr>
          <p:cNvPr id="5" name="Text Placeholder 4"/>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6A995154-0473-4D3E-9D27-8B1D4B6CEBB6}" type="slidenum">
              <a:rPr lang="en-US" smtClean="0"/>
              <a:t>14</a:t>
            </a:fld>
            <a:endParaRPr lang="en-US"/>
          </a:p>
        </p:txBody>
      </p:sp>
    </p:spTree>
    <p:extLst>
      <p:ext uri="{BB962C8B-B14F-4D97-AF65-F5344CB8AC3E}">
        <p14:creationId xmlns:p14="http://schemas.microsoft.com/office/powerpoint/2010/main" val="313297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588933" cy="1325563"/>
          </a:xfrm>
        </p:spPr>
        <p:txBody>
          <a:bodyPr/>
          <a:lstStyle/>
          <a:p>
            <a:r>
              <a:rPr lang="en-US" dirty="0"/>
              <a:t>Turing machines</a:t>
            </a:r>
          </a:p>
        </p:txBody>
      </p:sp>
      <p:sp>
        <p:nvSpPr>
          <p:cNvPr id="3" name="Slide Number Placeholder 2"/>
          <p:cNvSpPr>
            <a:spLocks noGrp="1"/>
          </p:cNvSpPr>
          <p:nvPr>
            <p:ph type="sldNum" sz="quarter" idx="12"/>
          </p:nvPr>
        </p:nvSpPr>
        <p:spPr/>
        <p:txBody>
          <a:bodyPr/>
          <a:lstStyle/>
          <a:p>
            <a:fld id="{6A995154-0473-4D3E-9D27-8B1D4B6CEBB6}" type="slidenum">
              <a:rPr lang="en-US" smtClean="0"/>
              <a:t>15</a:t>
            </a:fld>
            <a:endParaRPr lang="en-US"/>
          </a:p>
        </p:txBody>
      </p:sp>
      <p:sp>
        <p:nvSpPr>
          <p:cNvPr id="4" name="TextBox 3">
            <a:extLst>
              <a:ext uri="{FF2B5EF4-FFF2-40B4-BE49-F238E27FC236}">
                <a16:creationId xmlns:a16="http://schemas.microsoft.com/office/drawing/2014/main" id="{38DE19E2-25E8-4D1B-B370-D05E1579A93A}"/>
              </a:ext>
            </a:extLst>
          </p:cNvPr>
          <p:cNvSpPr txBox="1"/>
          <p:nvPr/>
        </p:nvSpPr>
        <p:spPr>
          <a:xfrm>
            <a:off x="1815765" y="3109021"/>
            <a:ext cx="1635011" cy="461665"/>
          </a:xfrm>
          <a:prstGeom prst="rect">
            <a:avLst/>
          </a:prstGeom>
          <a:noFill/>
        </p:spPr>
        <p:txBody>
          <a:bodyPr wrap="square" rtlCol="0">
            <a:spAutoFit/>
          </a:bodyPr>
          <a:lstStyle/>
          <a:p>
            <a:r>
              <a:rPr lang="en-US" sz="2400" dirty="0"/>
              <a:t>s,0:   q,0,→</a:t>
            </a:r>
          </a:p>
        </p:txBody>
      </p:sp>
      <p:sp>
        <p:nvSpPr>
          <p:cNvPr id="5" name="TextBox 4">
            <a:extLst>
              <a:ext uri="{FF2B5EF4-FFF2-40B4-BE49-F238E27FC236}">
                <a16:creationId xmlns:a16="http://schemas.microsoft.com/office/drawing/2014/main" id="{5ED7F9A7-B523-497A-8BBC-E18057FBC8B9}"/>
              </a:ext>
            </a:extLst>
          </p:cNvPr>
          <p:cNvSpPr txBox="1"/>
          <p:nvPr/>
        </p:nvSpPr>
        <p:spPr>
          <a:xfrm>
            <a:off x="1816176" y="3587453"/>
            <a:ext cx="1750209" cy="461665"/>
          </a:xfrm>
          <a:prstGeom prst="rect">
            <a:avLst/>
          </a:prstGeom>
          <a:noFill/>
        </p:spPr>
        <p:txBody>
          <a:bodyPr wrap="square" rtlCol="0">
            <a:spAutoFit/>
          </a:bodyPr>
          <a:lstStyle/>
          <a:p>
            <a:r>
              <a:rPr lang="en-US" sz="2400" dirty="0"/>
              <a:t>q,0:   t,1,←</a:t>
            </a:r>
          </a:p>
        </p:txBody>
      </p:sp>
      <p:sp>
        <p:nvSpPr>
          <p:cNvPr id="6" name="TextBox 5">
            <a:extLst>
              <a:ext uri="{FF2B5EF4-FFF2-40B4-BE49-F238E27FC236}">
                <a16:creationId xmlns:a16="http://schemas.microsoft.com/office/drawing/2014/main" id="{A6A4F9B5-69D5-4822-A52E-ADF4945F29C1}"/>
              </a:ext>
            </a:extLst>
          </p:cNvPr>
          <p:cNvSpPr txBox="1"/>
          <p:nvPr/>
        </p:nvSpPr>
        <p:spPr>
          <a:xfrm>
            <a:off x="1816234" y="4065788"/>
            <a:ext cx="1757679" cy="461665"/>
          </a:xfrm>
          <a:prstGeom prst="rect">
            <a:avLst/>
          </a:prstGeom>
          <a:noFill/>
        </p:spPr>
        <p:txBody>
          <a:bodyPr wrap="square" rtlCol="0">
            <a:spAutoFit/>
          </a:bodyPr>
          <a:lstStyle/>
          <a:p>
            <a:r>
              <a:rPr lang="en-US" sz="2400" dirty="0"/>
              <a:t>q,1:   s,0,→</a:t>
            </a:r>
          </a:p>
        </p:txBody>
      </p:sp>
      <p:sp>
        <p:nvSpPr>
          <p:cNvPr id="7" name="TextBox 6">
            <a:extLst>
              <a:ext uri="{FF2B5EF4-FFF2-40B4-BE49-F238E27FC236}">
                <a16:creationId xmlns:a16="http://schemas.microsoft.com/office/drawing/2014/main" id="{5FAB52FD-7498-43D9-BA9A-611AC08E1EC8}"/>
              </a:ext>
            </a:extLst>
          </p:cNvPr>
          <p:cNvSpPr txBox="1"/>
          <p:nvPr/>
        </p:nvSpPr>
        <p:spPr>
          <a:xfrm>
            <a:off x="1816234" y="4544123"/>
            <a:ext cx="1750151" cy="461665"/>
          </a:xfrm>
          <a:prstGeom prst="rect">
            <a:avLst/>
          </a:prstGeom>
          <a:noFill/>
        </p:spPr>
        <p:txBody>
          <a:bodyPr wrap="square" rtlCol="0">
            <a:spAutoFit/>
          </a:bodyPr>
          <a:lstStyle/>
          <a:p>
            <a:r>
              <a:rPr lang="en-US" sz="2400" dirty="0"/>
              <a:t>t,0:   u,1,→</a:t>
            </a:r>
          </a:p>
        </p:txBody>
      </p:sp>
      <p:sp>
        <p:nvSpPr>
          <p:cNvPr id="8" name="TextBox 7">
            <a:extLst>
              <a:ext uri="{FF2B5EF4-FFF2-40B4-BE49-F238E27FC236}">
                <a16:creationId xmlns:a16="http://schemas.microsoft.com/office/drawing/2014/main" id="{4F44B888-C9AC-4C78-8173-5550EA0AB92C}"/>
              </a:ext>
            </a:extLst>
          </p:cNvPr>
          <p:cNvSpPr txBox="1"/>
          <p:nvPr/>
        </p:nvSpPr>
        <p:spPr>
          <a:xfrm>
            <a:off x="1816234" y="5022458"/>
            <a:ext cx="1635011" cy="461665"/>
          </a:xfrm>
          <a:prstGeom prst="rect">
            <a:avLst/>
          </a:prstGeom>
          <a:noFill/>
        </p:spPr>
        <p:txBody>
          <a:bodyPr wrap="square" rtlCol="0">
            <a:spAutoFit/>
          </a:bodyPr>
          <a:lstStyle/>
          <a:p>
            <a:r>
              <a:rPr lang="en-US" sz="2400" dirty="0"/>
              <a:t>u,1:   HALT</a:t>
            </a:r>
          </a:p>
        </p:txBody>
      </p:sp>
      <p:sp>
        <p:nvSpPr>
          <p:cNvPr id="9" name="Oval 8">
            <a:extLst>
              <a:ext uri="{FF2B5EF4-FFF2-40B4-BE49-F238E27FC236}">
                <a16:creationId xmlns:a16="http://schemas.microsoft.com/office/drawing/2014/main" id="{F3258156-3405-426B-A3CE-CBB2A500DABF}"/>
              </a:ext>
            </a:extLst>
          </p:cNvPr>
          <p:cNvSpPr>
            <a:spLocks noChangeAspect="1"/>
          </p:cNvSpPr>
          <p:nvPr/>
        </p:nvSpPr>
        <p:spPr>
          <a:xfrm>
            <a:off x="1785939" y="3164978"/>
            <a:ext cx="365760" cy="36576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55197C5-1826-48D3-9047-04DFCC2AB46A}"/>
              </a:ext>
            </a:extLst>
          </p:cNvPr>
          <p:cNvSpPr>
            <a:spLocks noChangeAspect="1"/>
          </p:cNvSpPr>
          <p:nvPr/>
        </p:nvSpPr>
        <p:spPr>
          <a:xfrm>
            <a:off x="1993794" y="3164978"/>
            <a:ext cx="365760" cy="36576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56D8FB-1B1B-496F-835D-503A8CDCB593}"/>
              </a:ext>
            </a:extLst>
          </p:cNvPr>
          <p:cNvSpPr>
            <a:spLocks noChangeAspect="1"/>
          </p:cNvSpPr>
          <p:nvPr/>
        </p:nvSpPr>
        <p:spPr>
          <a:xfrm>
            <a:off x="2444820" y="3165307"/>
            <a:ext cx="365760" cy="36576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25CE50E-A47F-49FB-8311-8A54C8F0622E}"/>
              </a:ext>
            </a:extLst>
          </p:cNvPr>
          <p:cNvSpPr>
            <a:spLocks noChangeAspect="1"/>
          </p:cNvSpPr>
          <p:nvPr/>
        </p:nvSpPr>
        <p:spPr>
          <a:xfrm>
            <a:off x="2687373" y="3165307"/>
            <a:ext cx="365760" cy="36576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2383A8-217A-4195-B1D6-E149399A6E53}"/>
              </a:ext>
            </a:extLst>
          </p:cNvPr>
          <p:cNvSpPr>
            <a:spLocks noChangeAspect="1"/>
          </p:cNvSpPr>
          <p:nvPr/>
        </p:nvSpPr>
        <p:spPr>
          <a:xfrm>
            <a:off x="2956126" y="3165307"/>
            <a:ext cx="365760" cy="36576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4364094" y="3045307"/>
            <a:ext cx="548640" cy="1145318"/>
            <a:chOff x="1241426" y="2425464"/>
            <a:chExt cx="548640" cy="1145318"/>
          </a:xfrm>
        </p:grpSpPr>
        <p:sp>
          <p:nvSpPr>
            <p:cNvPr id="29" name="Arrow: Down 28"/>
            <p:cNvSpPr/>
            <p:nvPr/>
          </p:nvSpPr>
          <p:spPr>
            <a:xfrm>
              <a:off x="1404910" y="2974109"/>
              <a:ext cx="221673" cy="59667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Oval 29"/>
            <p:cNvSpPr/>
            <p:nvPr/>
          </p:nvSpPr>
          <p:spPr>
            <a:xfrm>
              <a:off x="1241426" y="2425464"/>
              <a:ext cx="548640" cy="5486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s</a:t>
              </a:r>
            </a:p>
          </p:txBody>
        </p:sp>
      </p:grpSp>
      <p:grpSp>
        <p:nvGrpSpPr>
          <p:cNvPr id="32" name="Group 31"/>
          <p:cNvGrpSpPr/>
          <p:nvPr/>
        </p:nvGrpSpPr>
        <p:grpSpPr>
          <a:xfrm>
            <a:off x="5122407" y="3045307"/>
            <a:ext cx="548640" cy="1145318"/>
            <a:chOff x="1241426" y="2425464"/>
            <a:chExt cx="548640" cy="1145318"/>
          </a:xfrm>
        </p:grpSpPr>
        <p:sp>
          <p:nvSpPr>
            <p:cNvPr id="33" name="Arrow: Down 32"/>
            <p:cNvSpPr/>
            <p:nvPr/>
          </p:nvSpPr>
          <p:spPr>
            <a:xfrm>
              <a:off x="1404910" y="2974109"/>
              <a:ext cx="221673" cy="59667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Oval 33"/>
            <p:cNvSpPr/>
            <p:nvPr/>
          </p:nvSpPr>
          <p:spPr>
            <a:xfrm>
              <a:off x="1241426" y="2425464"/>
              <a:ext cx="548640" cy="5486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q</a:t>
              </a:r>
            </a:p>
          </p:txBody>
        </p:sp>
      </p:grpSp>
      <p:grpSp>
        <p:nvGrpSpPr>
          <p:cNvPr id="35" name="Group 34"/>
          <p:cNvGrpSpPr/>
          <p:nvPr/>
        </p:nvGrpSpPr>
        <p:grpSpPr>
          <a:xfrm>
            <a:off x="5880718" y="3045307"/>
            <a:ext cx="548640" cy="1145318"/>
            <a:chOff x="1241426" y="2425464"/>
            <a:chExt cx="548640" cy="1145318"/>
          </a:xfrm>
        </p:grpSpPr>
        <p:sp>
          <p:nvSpPr>
            <p:cNvPr id="36" name="Arrow: Down 35"/>
            <p:cNvSpPr/>
            <p:nvPr/>
          </p:nvSpPr>
          <p:spPr>
            <a:xfrm>
              <a:off x="1404910" y="2974109"/>
              <a:ext cx="221673" cy="59667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 name="Oval 36"/>
            <p:cNvSpPr/>
            <p:nvPr/>
          </p:nvSpPr>
          <p:spPr>
            <a:xfrm>
              <a:off x="1241426" y="2425464"/>
              <a:ext cx="548640" cy="5486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s</a:t>
              </a:r>
            </a:p>
          </p:txBody>
        </p:sp>
      </p:grpSp>
      <p:grpSp>
        <p:nvGrpSpPr>
          <p:cNvPr id="38" name="Group 37"/>
          <p:cNvGrpSpPr/>
          <p:nvPr/>
        </p:nvGrpSpPr>
        <p:grpSpPr>
          <a:xfrm>
            <a:off x="6627736" y="3036877"/>
            <a:ext cx="548640" cy="1145318"/>
            <a:chOff x="1241426" y="2425464"/>
            <a:chExt cx="548640" cy="1145318"/>
          </a:xfrm>
        </p:grpSpPr>
        <p:sp>
          <p:nvSpPr>
            <p:cNvPr id="39" name="Arrow: Down 38"/>
            <p:cNvSpPr/>
            <p:nvPr/>
          </p:nvSpPr>
          <p:spPr>
            <a:xfrm>
              <a:off x="1404910" y="2974109"/>
              <a:ext cx="221673" cy="59667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0" name="Oval 39"/>
            <p:cNvSpPr/>
            <p:nvPr/>
          </p:nvSpPr>
          <p:spPr>
            <a:xfrm>
              <a:off x="1241426" y="2425464"/>
              <a:ext cx="548640" cy="5486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q</a:t>
              </a:r>
            </a:p>
          </p:txBody>
        </p:sp>
      </p:grpSp>
      <p:grpSp>
        <p:nvGrpSpPr>
          <p:cNvPr id="41" name="Group 40"/>
          <p:cNvGrpSpPr/>
          <p:nvPr/>
        </p:nvGrpSpPr>
        <p:grpSpPr>
          <a:xfrm>
            <a:off x="5880718" y="3037158"/>
            <a:ext cx="548640" cy="1145318"/>
            <a:chOff x="1241426" y="2425464"/>
            <a:chExt cx="548640" cy="1145318"/>
          </a:xfrm>
        </p:grpSpPr>
        <p:sp>
          <p:nvSpPr>
            <p:cNvPr id="42" name="Arrow: Down 41"/>
            <p:cNvSpPr/>
            <p:nvPr/>
          </p:nvSpPr>
          <p:spPr>
            <a:xfrm>
              <a:off x="1404910" y="2974109"/>
              <a:ext cx="221673" cy="59667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Oval 42"/>
            <p:cNvSpPr/>
            <p:nvPr/>
          </p:nvSpPr>
          <p:spPr>
            <a:xfrm>
              <a:off x="1241426" y="2425464"/>
              <a:ext cx="548640" cy="5486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t</a:t>
              </a:r>
            </a:p>
          </p:txBody>
        </p:sp>
      </p:grpSp>
      <p:grpSp>
        <p:nvGrpSpPr>
          <p:cNvPr id="44" name="Group 43"/>
          <p:cNvGrpSpPr/>
          <p:nvPr/>
        </p:nvGrpSpPr>
        <p:grpSpPr>
          <a:xfrm>
            <a:off x="6623244" y="3045307"/>
            <a:ext cx="548640" cy="1145318"/>
            <a:chOff x="1241426" y="2425464"/>
            <a:chExt cx="548640" cy="1145318"/>
          </a:xfrm>
        </p:grpSpPr>
        <p:sp>
          <p:nvSpPr>
            <p:cNvPr id="45" name="Arrow: Down 44"/>
            <p:cNvSpPr/>
            <p:nvPr/>
          </p:nvSpPr>
          <p:spPr>
            <a:xfrm>
              <a:off x="1404910" y="2974109"/>
              <a:ext cx="221673" cy="59667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6" name="Oval 45"/>
            <p:cNvSpPr/>
            <p:nvPr/>
          </p:nvSpPr>
          <p:spPr>
            <a:xfrm>
              <a:off x="1241426" y="2425464"/>
              <a:ext cx="548640" cy="5486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u</a:t>
              </a:r>
            </a:p>
          </p:txBody>
        </p:sp>
      </p:grpSp>
      <p:sp>
        <p:nvSpPr>
          <p:cNvPr id="48" name="Rectangle 47"/>
          <p:cNvSpPr/>
          <p:nvPr/>
        </p:nvSpPr>
        <p:spPr>
          <a:xfrm>
            <a:off x="11219269" y="3968128"/>
            <a:ext cx="662361" cy="923330"/>
          </a:xfrm>
          <a:prstGeom prst="rect">
            <a:avLst/>
          </a:prstGeom>
        </p:spPr>
        <p:txBody>
          <a:bodyPr wrap="none">
            <a:spAutoFit/>
          </a:bodyPr>
          <a:lstStyle/>
          <a:p>
            <a:r>
              <a:rPr lang="en-US" sz="5400" dirty="0"/>
              <a:t>…</a:t>
            </a:r>
          </a:p>
        </p:txBody>
      </p:sp>
      <p:grpSp>
        <p:nvGrpSpPr>
          <p:cNvPr id="14" name="Group 13"/>
          <p:cNvGrpSpPr/>
          <p:nvPr/>
        </p:nvGrpSpPr>
        <p:grpSpPr>
          <a:xfrm>
            <a:off x="4151074" y="4190625"/>
            <a:ext cx="7732257" cy="2150864"/>
            <a:chOff x="1061404" y="4158331"/>
            <a:chExt cx="7732257" cy="2150864"/>
          </a:xfrm>
        </p:grpSpPr>
        <p:sp>
          <p:nvSpPr>
            <p:cNvPr id="19" name="Rectangle 18"/>
            <p:cNvSpPr/>
            <p:nvPr/>
          </p:nvSpPr>
          <p:spPr>
            <a:xfrm>
              <a:off x="1171472" y="4158336"/>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0</a:t>
              </a:r>
            </a:p>
          </p:txBody>
        </p:sp>
        <p:sp>
          <p:nvSpPr>
            <p:cNvPr id="20" name="Rectangle 19"/>
            <p:cNvSpPr/>
            <p:nvPr/>
          </p:nvSpPr>
          <p:spPr>
            <a:xfrm>
              <a:off x="1926019" y="4158336"/>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1</a:t>
              </a:r>
            </a:p>
          </p:txBody>
        </p:sp>
        <p:sp>
          <p:nvSpPr>
            <p:cNvPr id="21" name="Rectangle 20"/>
            <p:cNvSpPr/>
            <p:nvPr/>
          </p:nvSpPr>
          <p:spPr>
            <a:xfrm>
              <a:off x="2680566" y="4158334"/>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0</a:t>
              </a:r>
            </a:p>
          </p:txBody>
        </p:sp>
        <p:sp>
          <p:nvSpPr>
            <p:cNvPr id="22" name="Rectangle 21"/>
            <p:cNvSpPr/>
            <p:nvPr/>
          </p:nvSpPr>
          <p:spPr>
            <a:xfrm>
              <a:off x="3435113" y="4158333"/>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0</a:t>
              </a:r>
            </a:p>
          </p:txBody>
        </p:sp>
        <p:sp>
          <p:nvSpPr>
            <p:cNvPr id="23" name="Rectangle 22"/>
            <p:cNvSpPr/>
            <p:nvPr/>
          </p:nvSpPr>
          <p:spPr>
            <a:xfrm>
              <a:off x="4189660" y="4158333"/>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1</a:t>
              </a:r>
            </a:p>
          </p:txBody>
        </p:sp>
        <p:sp>
          <p:nvSpPr>
            <p:cNvPr id="24" name="Rectangle 23"/>
            <p:cNvSpPr/>
            <p:nvPr/>
          </p:nvSpPr>
          <p:spPr>
            <a:xfrm>
              <a:off x="6445773" y="4158331"/>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_</a:t>
              </a:r>
            </a:p>
          </p:txBody>
        </p:sp>
        <p:sp>
          <p:nvSpPr>
            <p:cNvPr id="25" name="Rectangle 24"/>
            <p:cNvSpPr/>
            <p:nvPr/>
          </p:nvSpPr>
          <p:spPr>
            <a:xfrm>
              <a:off x="4944207" y="4159311"/>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1</a:t>
              </a:r>
            </a:p>
          </p:txBody>
        </p:sp>
        <p:sp>
          <p:nvSpPr>
            <p:cNvPr id="26" name="Rectangle 25"/>
            <p:cNvSpPr/>
            <p:nvPr/>
          </p:nvSpPr>
          <p:spPr>
            <a:xfrm>
              <a:off x="5698754" y="4158331"/>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_</a:t>
              </a:r>
            </a:p>
          </p:txBody>
        </p:sp>
        <p:sp>
          <p:nvSpPr>
            <p:cNvPr id="27" name="Rectangle 26"/>
            <p:cNvSpPr/>
            <p:nvPr/>
          </p:nvSpPr>
          <p:spPr>
            <a:xfrm>
              <a:off x="7192792" y="4158331"/>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_</a:t>
              </a:r>
            </a:p>
          </p:txBody>
        </p:sp>
        <p:sp>
          <p:nvSpPr>
            <p:cNvPr id="47" name="Left Brace 46"/>
            <p:cNvSpPr/>
            <p:nvPr/>
          </p:nvSpPr>
          <p:spPr>
            <a:xfrm rot="16200000">
              <a:off x="4776504" y="1453010"/>
              <a:ext cx="302057" cy="7732257"/>
            </a:xfrm>
            <a:prstGeom prst="leftBrace">
              <a:avLst>
                <a:gd name="adj1" fmla="val 230659"/>
                <a:gd name="adj2" fmla="val 3419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ectangle 48"/>
            <p:cNvSpPr/>
            <p:nvPr/>
          </p:nvSpPr>
          <p:spPr>
            <a:xfrm>
              <a:off x="3339688" y="5724420"/>
              <a:ext cx="2734595" cy="584775"/>
            </a:xfrm>
            <a:prstGeom prst="rect">
              <a:avLst/>
            </a:prstGeom>
          </p:spPr>
          <p:txBody>
            <a:bodyPr wrap="none">
              <a:spAutoFit/>
            </a:bodyPr>
            <a:lstStyle/>
            <a:p>
              <a:r>
                <a:rPr lang="en-US" sz="3200" i="1" dirty="0"/>
                <a:t>tape</a:t>
              </a:r>
              <a:r>
                <a:rPr lang="en-US" sz="3200" dirty="0"/>
                <a:t> ≈ memory</a:t>
              </a:r>
              <a:endParaRPr lang="en-US" sz="3200" i="1" dirty="0"/>
            </a:p>
          </p:txBody>
        </p:sp>
      </p:grpSp>
      <p:sp>
        <p:nvSpPr>
          <p:cNvPr id="50" name="Rectangle 49"/>
          <p:cNvSpPr/>
          <p:nvPr/>
        </p:nvSpPr>
        <p:spPr>
          <a:xfrm>
            <a:off x="5580132" y="2106647"/>
            <a:ext cx="2730982" cy="584775"/>
          </a:xfrm>
          <a:prstGeom prst="rect">
            <a:avLst/>
          </a:prstGeom>
        </p:spPr>
        <p:txBody>
          <a:bodyPr wrap="square">
            <a:spAutoFit/>
          </a:bodyPr>
          <a:lstStyle/>
          <a:p>
            <a:r>
              <a:rPr lang="en-US" sz="3200" dirty="0"/>
              <a:t>initial state = s</a:t>
            </a:r>
          </a:p>
        </p:txBody>
      </p:sp>
      <p:sp>
        <p:nvSpPr>
          <p:cNvPr id="51" name="Rectangle 50"/>
          <p:cNvSpPr/>
          <p:nvPr/>
        </p:nvSpPr>
        <p:spPr>
          <a:xfrm>
            <a:off x="5015689" y="4190624"/>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rgbClr val="FF0000"/>
                </a:solidFill>
              </a:rPr>
              <a:t>0</a:t>
            </a:r>
          </a:p>
        </p:txBody>
      </p:sp>
      <p:sp>
        <p:nvSpPr>
          <p:cNvPr id="52" name="Rectangle 51"/>
          <p:cNvSpPr/>
          <p:nvPr/>
        </p:nvSpPr>
        <p:spPr>
          <a:xfrm>
            <a:off x="6524430" y="4189640"/>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rgbClr val="FF0000"/>
                </a:solidFill>
              </a:rPr>
              <a:t>1</a:t>
            </a:r>
          </a:p>
        </p:txBody>
      </p:sp>
      <p:sp>
        <p:nvSpPr>
          <p:cNvPr id="53" name="Rectangle 52"/>
          <p:cNvSpPr/>
          <p:nvPr/>
        </p:nvSpPr>
        <p:spPr>
          <a:xfrm>
            <a:off x="5770235" y="4190618"/>
            <a:ext cx="754547" cy="754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rgbClr val="FF0000"/>
                </a:solidFill>
              </a:rPr>
              <a:t>1</a:t>
            </a:r>
          </a:p>
        </p:txBody>
      </p:sp>
      <p:grpSp>
        <p:nvGrpSpPr>
          <p:cNvPr id="73" name="Group 72"/>
          <p:cNvGrpSpPr/>
          <p:nvPr/>
        </p:nvGrpSpPr>
        <p:grpSpPr>
          <a:xfrm>
            <a:off x="99645" y="2291408"/>
            <a:ext cx="1749483" cy="927134"/>
            <a:chOff x="7665991" y="2035570"/>
            <a:chExt cx="1749483" cy="927134"/>
          </a:xfrm>
        </p:grpSpPr>
        <p:sp>
          <p:nvSpPr>
            <p:cNvPr id="55" name="TextBox 54">
              <a:extLst/>
            </p:cNvPr>
            <p:cNvSpPr txBox="1"/>
            <p:nvPr/>
          </p:nvSpPr>
          <p:spPr>
            <a:xfrm>
              <a:off x="7665991" y="2035570"/>
              <a:ext cx="1618293" cy="369332"/>
            </a:xfrm>
            <a:prstGeom prst="rect">
              <a:avLst/>
            </a:prstGeom>
            <a:noFill/>
          </p:spPr>
          <p:txBody>
            <a:bodyPr wrap="square" rtlCol="0">
              <a:spAutoFit/>
            </a:bodyPr>
            <a:lstStyle/>
            <a:p>
              <a:pPr algn="ctr"/>
              <a:r>
                <a:rPr lang="en-US" dirty="0"/>
                <a:t>current state</a:t>
              </a:r>
            </a:p>
          </p:txBody>
        </p:sp>
        <p:cxnSp>
          <p:nvCxnSpPr>
            <p:cNvPr id="60" name="Straight Arrow Connector 59"/>
            <p:cNvCxnSpPr>
              <a:stCxn id="55" idx="2"/>
              <a:endCxn id="9" idx="1"/>
            </p:cNvCxnSpPr>
            <p:nvPr/>
          </p:nvCxnSpPr>
          <p:spPr>
            <a:xfrm>
              <a:off x="8475138" y="2404902"/>
              <a:ext cx="940336" cy="5578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908792" y="1833142"/>
            <a:ext cx="1643984" cy="1331836"/>
            <a:chOff x="8475138" y="1577304"/>
            <a:chExt cx="1643984" cy="1331836"/>
          </a:xfrm>
        </p:grpSpPr>
        <p:sp>
          <p:nvSpPr>
            <p:cNvPr id="54" name="TextBox 53">
              <a:extLst/>
            </p:cNvPr>
            <p:cNvSpPr txBox="1"/>
            <p:nvPr/>
          </p:nvSpPr>
          <p:spPr>
            <a:xfrm>
              <a:off x="8475138" y="1577304"/>
              <a:ext cx="1643984" cy="369332"/>
            </a:xfrm>
            <a:prstGeom prst="rect">
              <a:avLst/>
            </a:prstGeom>
            <a:noFill/>
          </p:spPr>
          <p:txBody>
            <a:bodyPr wrap="square" rtlCol="0">
              <a:spAutoFit/>
            </a:bodyPr>
            <a:lstStyle/>
            <a:p>
              <a:pPr algn="ctr"/>
              <a:r>
                <a:rPr lang="en-US" dirty="0"/>
                <a:t>current symbol</a:t>
              </a:r>
            </a:p>
          </p:txBody>
        </p:sp>
        <p:cxnSp>
          <p:nvCxnSpPr>
            <p:cNvPr id="61" name="Straight Arrow Connector 60"/>
            <p:cNvCxnSpPr>
              <a:stCxn id="54" idx="2"/>
              <a:endCxn id="10" idx="0"/>
            </p:cNvCxnSpPr>
            <p:nvPr/>
          </p:nvCxnSpPr>
          <p:spPr>
            <a:xfrm>
              <a:off x="9297130" y="1946636"/>
              <a:ext cx="455515" cy="9625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145902" y="2307587"/>
            <a:ext cx="1171441" cy="857720"/>
            <a:chOff x="9712248" y="2051749"/>
            <a:chExt cx="1171441" cy="857720"/>
          </a:xfrm>
        </p:grpSpPr>
        <p:sp>
          <p:nvSpPr>
            <p:cNvPr id="56" name="TextBox 55">
              <a:extLst/>
            </p:cNvPr>
            <p:cNvSpPr txBox="1"/>
            <p:nvPr/>
          </p:nvSpPr>
          <p:spPr>
            <a:xfrm>
              <a:off x="9712248" y="2051749"/>
              <a:ext cx="1171441" cy="369332"/>
            </a:xfrm>
            <a:prstGeom prst="rect">
              <a:avLst/>
            </a:prstGeom>
            <a:noFill/>
          </p:spPr>
          <p:txBody>
            <a:bodyPr wrap="square" rtlCol="0">
              <a:spAutoFit/>
            </a:bodyPr>
            <a:lstStyle/>
            <a:p>
              <a:pPr algn="ctr"/>
              <a:r>
                <a:rPr lang="en-US" dirty="0"/>
                <a:t>next state</a:t>
              </a:r>
            </a:p>
          </p:txBody>
        </p:sp>
        <p:cxnSp>
          <p:nvCxnSpPr>
            <p:cNvPr id="64" name="Straight Arrow Connector 63"/>
            <p:cNvCxnSpPr>
              <a:stCxn id="56" idx="2"/>
              <a:endCxn id="11" idx="0"/>
            </p:cNvCxnSpPr>
            <p:nvPr/>
          </p:nvCxnSpPr>
          <p:spPr>
            <a:xfrm flipH="1">
              <a:off x="10203671" y="2421081"/>
              <a:ext cx="94298" cy="488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2799563" y="1839084"/>
            <a:ext cx="1343695" cy="1326223"/>
            <a:chOff x="10365909" y="1583246"/>
            <a:chExt cx="1343695" cy="1326223"/>
          </a:xfrm>
        </p:grpSpPr>
        <p:sp>
          <p:nvSpPr>
            <p:cNvPr id="57" name="TextBox 56">
              <a:extLst/>
            </p:cNvPr>
            <p:cNvSpPr txBox="1"/>
            <p:nvPr/>
          </p:nvSpPr>
          <p:spPr>
            <a:xfrm>
              <a:off x="10365909" y="1583246"/>
              <a:ext cx="1343695" cy="369332"/>
            </a:xfrm>
            <a:prstGeom prst="rect">
              <a:avLst/>
            </a:prstGeom>
            <a:noFill/>
          </p:spPr>
          <p:txBody>
            <a:bodyPr wrap="square" rtlCol="0">
              <a:spAutoFit/>
            </a:bodyPr>
            <a:lstStyle/>
            <a:p>
              <a:pPr algn="ctr"/>
              <a:r>
                <a:rPr lang="en-US" dirty="0"/>
                <a:t>next symbol</a:t>
              </a:r>
            </a:p>
          </p:txBody>
        </p:sp>
        <p:cxnSp>
          <p:nvCxnSpPr>
            <p:cNvPr id="67" name="Straight Arrow Connector 66"/>
            <p:cNvCxnSpPr>
              <a:stCxn id="57" idx="2"/>
              <a:endCxn id="12" idx="0"/>
            </p:cNvCxnSpPr>
            <p:nvPr/>
          </p:nvCxnSpPr>
          <p:spPr>
            <a:xfrm flipH="1">
              <a:off x="10446224" y="1952578"/>
              <a:ext cx="591533" cy="956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3277947" y="2337970"/>
            <a:ext cx="1292671" cy="880901"/>
            <a:chOff x="10844293" y="2082132"/>
            <a:chExt cx="1292671" cy="880901"/>
          </a:xfrm>
        </p:grpSpPr>
        <p:sp>
          <p:nvSpPr>
            <p:cNvPr id="58" name="TextBox 57">
              <a:extLst/>
            </p:cNvPr>
            <p:cNvSpPr txBox="1"/>
            <p:nvPr/>
          </p:nvSpPr>
          <p:spPr>
            <a:xfrm>
              <a:off x="10929919" y="2082132"/>
              <a:ext cx="1207045" cy="369332"/>
            </a:xfrm>
            <a:prstGeom prst="rect">
              <a:avLst/>
            </a:prstGeom>
            <a:noFill/>
          </p:spPr>
          <p:txBody>
            <a:bodyPr wrap="square" rtlCol="0">
              <a:spAutoFit/>
            </a:bodyPr>
            <a:lstStyle/>
            <a:p>
              <a:pPr algn="ctr"/>
              <a:r>
                <a:rPr lang="en-US" dirty="0"/>
                <a:t>next move</a:t>
              </a:r>
            </a:p>
          </p:txBody>
        </p:sp>
        <p:cxnSp>
          <p:nvCxnSpPr>
            <p:cNvPr id="70" name="Straight Arrow Connector 69"/>
            <p:cNvCxnSpPr>
              <a:stCxn id="58" idx="2"/>
              <a:endCxn id="13" idx="7"/>
            </p:cNvCxnSpPr>
            <p:nvPr/>
          </p:nvCxnSpPr>
          <p:spPr>
            <a:xfrm flipH="1">
              <a:off x="10844293" y="2451464"/>
              <a:ext cx="689149" cy="5115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1737045" y="5484123"/>
            <a:ext cx="1955985" cy="892552"/>
          </a:xfrm>
          <a:prstGeom prst="rect">
            <a:avLst/>
          </a:prstGeom>
        </p:spPr>
        <p:txBody>
          <a:bodyPr wrap="none">
            <a:spAutoFit/>
          </a:bodyPr>
          <a:lstStyle/>
          <a:p>
            <a:pPr algn="ctr"/>
            <a:r>
              <a:rPr lang="en-US" sz="3200" i="1" dirty="0"/>
              <a:t>transitions</a:t>
            </a:r>
          </a:p>
          <a:p>
            <a:pPr algn="ctr"/>
            <a:r>
              <a:rPr lang="en-US" sz="2000" dirty="0"/>
              <a:t>(instructions)</a:t>
            </a:r>
          </a:p>
        </p:txBody>
      </p:sp>
      <p:sp>
        <p:nvSpPr>
          <p:cNvPr id="65" name="Rectangle 64"/>
          <p:cNvSpPr/>
          <p:nvPr/>
        </p:nvSpPr>
        <p:spPr>
          <a:xfrm>
            <a:off x="5582403" y="1219956"/>
            <a:ext cx="3507330" cy="584775"/>
          </a:xfrm>
          <a:prstGeom prst="rect">
            <a:avLst/>
          </a:prstGeom>
        </p:spPr>
        <p:txBody>
          <a:bodyPr wrap="square">
            <a:spAutoFit/>
          </a:bodyPr>
          <a:lstStyle/>
          <a:p>
            <a:r>
              <a:rPr lang="en-US" sz="3200" i="1" dirty="0"/>
              <a:t>state</a:t>
            </a:r>
            <a:r>
              <a:rPr lang="en-US" sz="3200" dirty="0"/>
              <a:t> ≈ line of code</a:t>
            </a:r>
          </a:p>
        </p:txBody>
      </p:sp>
    </p:spTree>
    <p:extLst>
      <p:ext uri="{BB962C8B-B14F-4D97-AF65-F5344CB8AC3E}">
        <p14:creationId xmlns:p14="http://schemas.microsoft.com/office/powerpoint/2010/main" val="295727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xit" presetSubtype="32" fill="hold" grpId="1" nodeType="withEffect">
                                  <p:stCondLst>
                                    <p:cond delay="0"/>
                                  </p:stCondLst>
                                  <p:childTnLst>
                                    <p:anim calcmode="lin" valueType="num">
                                      <p:cBhvr>
                                        <p:cTn id="50" dur="500"/>
                                        <p:tgtEl>
                                          <p:spTgt spid="9"/>
                                        </p:tgtEl>
                                        <p:attrNameLst>
                                          <p:attrName>ppt_w</p:attrName>
                                        </p:attrNameLst>
                                      </p:cBhvr>
                                      <p:tavLst>
                                        <p:tav tm="0">
                                          <p:val>
                                            <p:strVal val="ppt_w"/>
                                          </p:val>
                                        </p:tav>
                                        <p:tav tm="100000">
                                          <p:val>
                                            <p:fltVal val="0"/>
                                          </p:val>
                                        </p:tav>
                                      </p:tavLst>
                                    </p:anim>
                                    <p:anim calcmode="lin" valueType="num">
                                      <p:cBhvr>
                                        <p:cTn id="51" dur="500"/>
                                        <p:tgtEl>
                                          <p:spTgt spid="9"/>
                                        </p:tgtEl>
                                        <p:attrNameLst>
                                          <p:attrName>ppt_h</p:attrName>
                                        </p:attrNameLst>
                                      </p:cBhvr>
                                      <p:tavLst>
                                        <p:tav tm="0">
                                          <p:val>
                                            <p:strVal val="ppt_h"/>
                                          </p:val>
                                        </p:tav>
                                        <p:tav tm="100000">
                                          <p:val>
                                            <p:fltVal val="0"/>
                                          </p:val>
                                        </p:tav>
                                      </p:tavLst>
                                    </p:anim>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par>
                                <p:cTn id="64" presetID="53" presetClass="exit" presetSubtype="32" fill="hold" grpId="1" nodeType="withEffect">
                                  <p:stCondLst>
                                    <p:cond delay="0"/>
                                  </p:stCondLst>
                                  <p:childTnLst>
                                    <p:anim calcmode="lin" valueType="num">
                                      <p:cBhvr>
                                        <p:cTn id="65" dur="500"/>
                                        <p:tgtEl>
                                          <p:spTgt spid="10"/>
                                        </p:tgtEl>
                                        <p:attrNameLst>
                                          <p:attrName>ppt_w</p:attrName>
                                        </p:attrNameLst>
                                      </p:cBhvr>
                                      <p:tavLst>
                                        <p:tav tm="0">
                                          <p:val>
                                            <p:strVal val="ppt_w"/>
                                          </p:val>
                                        </p:tav>
                                        <p:tav tm="100000">
                                          <p:val>
                                            <p:fltVal val="0"/>
                                          </p:val>
                                        </p:tav>
                                      </p:tavLst>
                                    </p:anim>
                                    <p:anim calcmode="lin" valueType="num">
                                      <p:cBhvr>
                                        <p:cTn id="66" dur="500"/>
                                        <p:tgtEl>
                                          <p:spTgt spid="10"/>
                                        </p:tgtEl>
                                        <p:attrNameLst>
                                          <p:attrName>ppt_h</p:attrName>
                                        </p:attrNameLst>
                                      </p:cBhvr>
                                      <p:tavLst>
                                        <p:tav tm="0">
                                          <p:val>
                                            <p:strVal val="ppt_h"/>
                                          </p:val>
                                        </p:tav>
                                        <p:tav tm="100000">
                                          <p:val>
                                            <p:fltVal val="0"/>
                                          </p:val>
                                        </p:tav>
                                      </p:tavLst>
                                    </p:anim>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childTnLst>
                                </p:cTn>
                              </p:par>
                              <p:par>
                                <p:cTn id="79" presetID="53" presetClass="exit" presetSubtype="32" fill="hold" grpId="1" nodeType="withEffect">
                                  <p:stCondLst>
                                    <p:cond delay="0"/>
                                  </p:stCondLst>
                                  <p:childTnLst>
                                    <p:anim calcmode="lin" valueType="num">
                                      <p:cBhvr>
                                        <p:cTn id="80" dur="500"/>
                                        <p:tgtEl>
                                          <p:spTgt spid="11"/>
                                        </p:tgtEl>
                                        <p:attrNameLst>
                                          <p:attrName>ppt_w</p:attrName>
                                        </p:attrNameLst>
                                      </p:cBhvr>
                                      <p:tavLst>
                                        <p:tav tm="0">
                                          <p:val>
                                            <p:strVal val="ppt_w"/>
                                          </p:val>
                                        </p:tav>
                                        <p:tav tm="100000">
                                          <p:val>
                                            <p:fltVal val="0"/>
                                          </p:val>
                                        </p:tav>
                                      </p:tavLst>
                                    </p:anim>
                                    <p:anim calcmode="lin" valueType="num">
                                      <p:cBhvr>
                                        <p:cTn id="81" dur="500"/>
                                        <p:tgtEl>
                                          <p:spTgt spid="11"/>
                                        </p:tgtEl>
                                        <p:attrNameLst>
                                          <p:attrName>ppt_h</p:attrName>
                                        </p:attrNameLst>
                                      </p:cBhvr>
                                      <p:tavLst>
                                        <p:tav tm="0">
                                          <p:val>
                                            <p:strVal val="ppt_h"/>
                                          </p:val>
                                        </p:tav>
                                        <p:tav tm="100000">
                                          <p:val>
                                            <p:fltVal val="0"/>
                                          </p:val>
                                        </p:tav>
                                      </p:tavLst>
                                    </p:anim>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fade">
                                      <p:cBhvr>
                                        <p:cTn id="86" dur="500"/>
                                        <p:tgtEl>
                                          <p:spTgt spid="76"/>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Effect transition="in" filter="fade">
                                      <p:cBhvr>
                                        <p:cTn id="93" dur="500"/>
                                        <p:tgtEl>
                                          <p:spTgt spid="13"/>
                                        </p:tgtEl>
                                      </p:cBhvr>
                                    </p:animEffect>
                                  </p:childTnLst>
                                </p:cTn>
                              </p:par>
                              <p:par>
                                <p:cTn id="94" presetID="53" presetClass="exit" presetSubtype="32" fill="hold" grpId="1" nodeType="withEffect">
                                  <p:stCondLst>
                                    <p:cond delay="0"/>
                                  </p:stCondLst>
                                  <p:childTnLst>
                                    <p:anim calcmode="lin" valueType="num">
                                      <p:cBhvr>
                                        <p:cTn id="95" dur="500"/>
                                        <p:tgtEl>
                                          <p:spTgt spid="12"/>
                                        </p:tgtEl>
                                        <p:attrNameLst>
                                          <p:attrName>ppt_w</p:attrName>
                                        </p:attrNameLst>
                                      </p:cBhvr>
                                      <p:tavLst>
                                        <p:tav tm="0">
                                          <p:val>
                                            <p:strVal val="ppt_w"/>
                                          </p:val>
                                        </p:tav>
                                        <p:tav tm="100000">
                                          <p:val>
                                            <p:fltVal val="0"/>
                                          </p:val>
                                        </p:tav>
                                      </p:tavLst>
                                    </p:anim>
                                    <p:anim calcmode="lin" valueType="num">
                                      <p:cBhvr>
                                        <p:cTn id="96" dur="500"/>
                                        <p:tgtEl>
                                          <p:spTgt spid="12"/>
                                        </p:tgtEl>
                                        <p:attrNameLst>
                                          <p:attrName>ppt_h</p:attrName>
                                        </p:attrNameLst>
                                      </p:cBhvr>
                                      <p:tavLst>
                                        <p:tav tm="0">
                                          <p:val>
                                            <p:strVal val="ppt_h"/>
                                          </p:val>
                                        </p:tav>
                                        <p:tav tm="100000">
                                          <p:val>
                                            <p:fltVal val="0"/>
                                          </p:val>
                                        </p:tav>
                                      </p:tavLst>
                                    </p:anim>
                                    <p:animEffect transition="out" filter="fade">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fade">
                                      <p:cBhvr>
                                        <p:cTn id="106" dur="500"/>
                                        <p:tgtEl>
                                          <p:spTgt spid="6"/>
                                        </p:tgtEl>
                                      </p:cBhvr>
                                    </p:animEffect>
                                  </p:childTnLst>
                                </p:cTn>
                              </p:par>
                              <p:par>
                                <p:cTn id="107" presetID="53" presetClass="exit" presetSubtype="32" fill="hold" grpId="1" nodeType="withEffect">
                                  <p:stCondLst>
                                    <p:cond delay="0"/>
                                  </p:stCondLst>
                                  <p:childTnLst>
                                    <p:anim calcmode="lin" valueType="num">
                                      <p:cBhvr>
                                        <p:cTn id="108" dur="500"/>
                                        <p:tgtEl>
                                          <p:spTgt spid="13"/>
                                        </p:tgtEl>
                                        <p:attrNameLst>
                                          <p:attrName>ppt_w</p:attrName>
                                        </p:attrNameLst>
                                      </p:cBhvr>
                                      <p:tavLst>
                                        <p:tav tm="0">
                                          <p:val>
                                            <p:strVal val="ppt_w"/>
                                          </p:val>
                                        </p:tav>
                                        <p:tav tm="100000">
                                          <p:val>
                                            <p:fltVal val="0"/>
                                          </p:val>
                                        </p:tav>
                                      </p:tavLst>
                                    </p:anim>
                                    <p:anim calcmode="lin" valueType="num">
                                      <p:cBhvr>
                                        <p:cTn id="109" dur="500"/>
                                        <p:tgtEl>
                                          <p:spTgt spid="13"/>
                                        </p:tgtEl>
                                        <p:attrNameLst>
                                          <p:attrName>ppt_h</p:attrName>
                                        </p:attrNameLst>
                                      </p:cBhvr>
                                      <p:tavLst>
                                        <p:tav tm="0">
                                          <p:val>
                                            <p:strVal val="ppt_h"/>
                                          </p:val>
                                        </p:tav>
                                        <p:tav tm="100000">
                                          <p:val>
                                            <p:fltVal val="0"/>
                                          </p:val>
                                        </p:tav>
                                      </p:tavLst>
                                    </p:anim>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ntr" presetSubtype="0" fill="hold" grpId="0" nodeType="withEffect">
                                  <p:stCondLst>
                                    <p:cond delay="0"/>
                                  </p:stCondLst>
                                  <p:childTnLst>
                                    <p:set>
                                      <p:cBhvr>
                                        <p:cTn id="113" dur="1" fill="hold">
                                          <p:stCondLst>
                                            <p:cond delay="0"/>
                                          </p:stCondLst>
                                        </p:cTn>
                                        <p:tgtEl>
                                          <p:spTgt spid="5"/>
                                        </p:tgtEl>
                                        <p:attrNameLst>
                                          <p:attrName>style.visibility</p:attrName>
                                        </p:attrNameLst>
                                      </p:cBhvr>
                                      <p:to>
                                        <p:strVal val="visible"/>
                                      </p:to>
                                    </p:set>
                                    <p:animEffect transition="in" filter="fade">
                                      <p:cBhvr>
                                        <p:cTn id="114" dur="500"/>
                                        <p:tgtEl>
                                          <p:spTgt spid="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fade">
                                      <p:cBhvr>
                                        <p:cTn id="117" dur="500"/>
                                        <p:tgtEl>
                                          <p:spTgt spid="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fade">
                                      <p:cBhvr>
                                        <p:cTn id="120" dur="500"/>
                                        <p:tgtEl>
                                          <p:spTgt spid="8"/>
                                        </p:tgtEl>
                                      </p:cBhvr>
                                    </p:animEffect>
                                  </p:childTnLst>
                                </p:cTn>
                              </p:par>
                              <p:par>
                                <p:cTn id="121" presetID="1" presetClass="emph" presetSubtype="2" fill="hold" nodeType="withEffect">
                                  <p:stCondLst>
                                    <p:cond delay="0"/>
                                  </p:stCondLst>
                                  <p:childTnLst>
                                    <p:animClr clrSpc="rgb" dir="cw">
                                      <p:cBhvr>
                                        <p:cTn id="122" dur="500" fill="hold"/>
                                        <p:tgtEl>
                                          <p:spTgt spid="4"/>
                                        </p:tgtEl>
                                        <p:attrNameLst>
                                          <p:attrName>fillcolor</p:attrName>
                                        </p:attrNameLst>
                                      </p:cBhvr>
                                      <p:to>
                                        <a:srgbClr val="92D050"/>
                                      </p:to>
                                    </p:animClr>
                                    <p:set>
                                      <p:cBhvr>
                                        <p:cTn id="123" dur="500" fill="hold"/>
                                        <p:tgtEl>
                                          <p:spTgt spid="4"/>
                                        </p:tgtEl>
                                        <p:attrNameLst>
                                          <p:attrName>fill.type</p:attrName>
                                        </p:attrNameLst>
                                      </p:cBhvr>
                                      <p:to>
                                        <p:strVal val="solid"/>
                                      </p:to>
                                    </p:set>
                                    <p:set>
                                      <p:cBhvr>
                                        <p:cTn id="124" dur="500" fill="hold"/>
                                        <p:tgtEl>
                                          <p:spTgt spid="4"/>
                                        </p:tgtEl>
                                        <p:attrNameLst>
                                          <p:attrName>fill.on</p:attrName>
                                        </p:attrNameLst>
                                      </p:cBhvr>
                                      <p:to>
                                        <p:strVal val="true"/>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500"/>
                                        <p:tgtEl>
                                          <p:spTgt spid="32"/>
                                        </p:tgtEl>
                                      </p:cBhvr>
                                    </p:animEffect>
                                  </p:childTnLst>
                                </p:cTn>
                              </p:par>
                              <p:par>
                                <p:cTn id="130" presetID="10" presetClass="exit" presetSubtype="0" fill="hold" nodeType="withEffect">
                                  <p:stCondLst>
                                    <p:cond delay="0"/>
                                  </p:stCondLst>
                                  <p:childTnLst>
                                    <p:animEffect transition="out" filter="fade">
                                      <p:cBhvr>
                                        <p:cTn id="131" dur="500"/>
                                        <p:tgtEl>
                                          <p:spTgt spid="31"/>
                                        </p:tgtEl>
                                      </p:cBhvr>
                                    </p:animEffect>
                                    <p:set>
                                      <p:cBhvr>
                                        <p:cTn id="132" dur="1" fill="hold">
                                          <p:stCondLst>
                                            <p:cond delay="499"/>
                                          </p:stCondLst>
                                        </p:cTn>
                                        <p:tgtEl>
                                          <p:spTgt spid="31"/>
                                        </p:tgtEl>
                                        <p:attrNameLst>
                                          <p:attrName>style.visibility</p:attrName>
                                        </p:attrNameLst>
                                      </p:cBhvr>
                                      <p:to>
                                        <p:strVal val="hidden"/>
                                      </p:to>
                                    </p:set>
                                  </p:childTnLst>
                                </p:cTn>
                              </p:par>
                              <p:par>
                                <p:cTn id="133" presetID="1" presetClass="emph" presetSubtype="2" fill="hold" nodeType="withEffect">
                                  <p:stCondLst>
                                    <p:cond delay="0"/>
                                  </p:stCondLst>
                                  <p:childTnLst>
                                    <p:animClr clrSpc="rgb" dir="cw">
                                      <p:cBhvr>
                                        <p:cTn id="134" dur="500" fill="hold"/>
                                        <p:tgtEl>
                                          <p:spTgt spid="6"/>
                                        </p:tgtEl>
                                        <p:attrNameLst>
                                          <p:attrName>fillcolor</p:attrName>
                                        </p:attrNameLst>
                                      </p:cBhvr>
                                      <p:to>
                                        <a:srgbClr val="92D050"/>
                                      </p:to>
                                    </p:animClr>
                                    <p:set>
                                      <p:cBhvr>
                                        <p:cTn id="135" dur="500" fill="hold"/>
                                        <p:tgtEl>
                                          <p:spTgt spid="6"/>
                                        </p:tgtEl>
                                        <p:attrNameLst>
                                          <p:attrName>fill.type</p:attrName>
                                        </p:attrNameLst>
                                      </p:cBhvr>
                                      <p:to>
                                        <p:strVal val="solid"/>
                                      </p:to>
                                    </p:set>
                                    <p:set>
                                      <p:cBhvr>
                                        <p:cTn id="136" dur="500" fill="hold"/>
                                        <p:tgtEl>
                                          <p:spTgt spid="6"/>
                                        </p:tgtEl>
                                        <p:attrNameLst>
                                          <p:attrName>fill.on</p:attrName>
                                        </p:attrNameLst>
                                      </p:cBhvr>
                                      <p:to>
                                        <p:strVal val="true"/>
                                      </p:to>
                                    </p:set>
                                  </p:childTnLst>
                                </p:cTn>
                              </p:par>
                              <p:par>
                                <p:cTn id="137" presetID="1" presetClass="emph" presetSubtype="2" fill="hold" nodeType="withEffect">
                                  <p:stCondLst>
                                    <p:cond delay="0"/>
                                  </p:stCondLst>
                                  <p:childTnLst>
                                    <p:animClr clrSpc="rgb" dir="cw">
                                      <p:cBhvr>
                                        <p:cTn id="138" dur="500" fill="hold"/>
                                        <p:tgtEl>
                                          <p:spTgt spid="4"/>
                                        </p:tgtEl>
                                        <p:attrNameLst>
                                          <p:attrName>fillcolor</p:attrName>
                                        </p:attrNameLst>
                                      </p:cBhvr>
                                      <p:to>
                                        <a:srgbClr val="FFFFFF"/>
                                      </p:to>
                                    </p:animClr>
                                    <p:set>
                                      <p:cBhvr>
                                        <p:cTn id="139" dur="500" fill="hold"/>
                                        <p:tgtEl>
                                          <p:spTgt spid="4"/>
                                        </p:tgtEl>
                                        <p:attrNameLst>
                                          <p:attrName>fill.type</p:attrName>
                                        </p:attrNameLst>
                                      </p:cBhvr>
                                      <p:to>
                                        <p:strVal val="solid"/>
                                      </p:to>
                                    </p:set>
                                    <p:set>
                                      <p:cBhvr>
                                        <p:cTn id="140" dur="500" fill="hold"/>
                                        <p:tgtEl>
                                          <p:spTgt spid="4"/>
                                        </p:tgtEl>
                                        <p:attrNameLst>
                                          <p:attrName>fill.on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500"/>
                                        <p:tgtEl>
                                          <p:spTgt spid="35"/>
                                        </p:tgtEl>
                                      </p:cBhvr>
                                    </p:animEffect>
                                  </p:childTnLst>
                                </p:cTn>
                              </p:par>
                              <p:par>
                                <p:cTn id="146" presetID="10" presetClass="exit" presetSubtype="0" fill="hold" nodeType="withEffect">
                                  <p:stCondLst>
                                    <p:cond delay="0"/>
                                  </p:stCondLst>
                                  <p:childTnLst>
                                    <p:animEffect transition="out" filter="fade">
                                      <p:cBhvr>
                                        <p:cTn id="147" dur="500"/>
                                        <p:tgtEl>
                                          <p:spTgt spid="32"/>
                                        </p:tgtEl>
                                      </p:cBhvr>
                                    </p:animEffect>
                                    <p:set>
                                      <p:cBhvr>
                                        <p:cTn id="148" dur="1" fill="hold">
                                          <p:stCondLst>
                                            <p:cond delay="499"/>
                                          </p:stCondLst>
                                        </p:cTn>
                                        <p:tgtEl>
                                          <p:spTgt spid="32"/>
                                        </p:tgtEl>
                                        <p:attrNameLst>
                                          <p:attrName>style.visibility</p:attrName>
                                        </p:attrNameLst>
                                      </p:cBhvr>
                                      <p:to>
                                        <p:strVal val="hidden"/>
                                      </p:to>
                                    </p:set>
                                  </p:childTnLst>
                                </p:cTn>
                              </p:par>
                              <p:par>
                                <p:cTn id="149" presetID="1" presetClass="emph" presetSubtype="2" fill="hold" nodeType="withEffect">
                                  <p:stCondLst>
                                    <p:cond delay="0"/>
                                  </p:stCondLst>
                                  <p:childTnLst>
                                    <p:animClr clrSpc="rgb" dir="cw">
                                      <p:cBhvr>
                                        <p:cTn id="150" dur="500" fill="hold"/>
                                        <p:tgtEl>
                                          <p:spTgt spid="6"/>
                                        </p:tgtEl>
                                        <p:attrNameLst>
                                          <p:attrName>fillcolor</p:attrName>
                                        </p:attrNameLst>
                                      </p:cBhvr>
                                      <p:to>
                                        <a:srgbClr val="FFFFFF"/>
                                      </p:to>
                                    </p:animClr>
                                    <p:set>
                                      <p:cBhvr>
                                        <p:cTn id="151" dur="500" fill="hold"/>
                                        <p:tgtEl>
                                          <p:spTgt spid="6"/>
                                        </p:tgtEl>
                                        <p:attrNameLst>
                                          <p:attrName>fill.type</p:attrName>
                                        </p:attrNameLst>
                                      </p:cBhvr>
                                      <p:to>
                                        <p:strVal val="solid"/>
                                      </p:to>
                                    </p:set>
                                    <p:set>
                                      <p:cBhvr>
                                        <p:cTn id="152" dur="500" fill="hold"/>
                                        <p:tgtEl>
                                          <p:spTgt spid="6"/>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500" fill="hold"/>
                                        <p:tgtEl>
                                          <p:spTgt spid="4"/>
                                        </p:tgtEl>
                                        <p:attrNameLst>
                                          <p:attrName>fillcolor</p:attrName>
                                        </p:attrNameLst>
                                      </p:cBhvr>
                                      <p:to>
                                        <a:srgbClr val="92D050"/>
                                      </p:to>
                                    </p:animClr>
                                    <p:set>
                                      <p:cBhvr>
                                        <p:cTn id="155" dur="500" fill="hold"/>
                                        <p:tgtEl>
                                          <p:spTgt spid="4"/>
                                        </p:tgtEl>
                                        <p:attrNameLst>
                                          <p:attrName>fill.type</p:attrName>
                                        </p:attrNameLst>
                                      </p:cBhvr>
                                      <p:to>
                                        <p:strVal val="solid"/>
                                      </p:to>
                                    </p:set>
                                    <p:set>
                                      <p:cBhvr>
                                        <p:cTn id="156" dur="500" fill="hold"/>
                                        <p:tgtEl>
                                          <p:spTgt spid="4"/>
                                        </p:tgtEl>
                                        <p:attrNameLst>
                                          <p:attrName>fill.on</p:attrName>
                                        </p:attrNameLst>
                                      </p:cBhvr>
                                      <p:to>
                                        <p:strVal val="true"/>
                                      </p:to>
                                    </p:set>
                                  </p:childTnLst>
                                </p:cTn>
                              </p:par>
                              <p:par>
                                <p:cTn id="157" presetID="10" presetClass="entr" presetSubtype="0" fill="hold" grpId="0" nodeType="with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500"/>
                                        <p:tgtEl>
                                          <p:spTgt spid="51"/>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38"/>
                                        </p:tgtEl>
                                        <p:attrNameLst>
                                          <p:attrName>style.visibility</p:attrName>
                                        </p:attrNameLst>
                                      </p:cBhvr>
                                      <p:to>
                                        <p:strVal val="visible"/>
                                      </p:to>
                                    </p:set>
                                    <p:animEffect transition="in" filter="fade">
                                      <p:cBhvr>
                                        <p:cTn id="164" dur="500"/>
                                        <p:tgtEl>
                                          <p:spTgt spid="38"/>
                                        </p:tgtEl>
                                      </p:cBhvr>
                                    </p:animEffect>
                                  </p:childTnLst>
                                </p:cTn>
                              </p:par>
                              <p:par>
                                <p:cTn id="165" presetID="10" presetClass="exit" presetSubtype="0" fill="hold" nodeType="withEffect">
                                  <p:stCondLst>
                                    <p:cond delay="0"/>
                                  </p:stCondLst>
                                  <p:childTnLst>
                                    <p:animEffect transition="out" filter="fade">
                                      <p:cBhvr>
                                        <p:cTn id="166" dur="500"/>
                                        <p:tgtEl>
                                          <p:spTgt spid="35"/>
                                        </p:tgtEl>
                                      </p:cBhvr>
                                    </p:animEffect>
                                    <p:set>
                                      <p:cBhvr>
                                        <p:cTn id="167" dur="1" fill="hold">
                                          <p:stCondLst>
                                            <p:cond delay="499"/>
                                          </p:stCondLst>
                                        </p:cTn>
                                        <p:tgtEl>
                                          <p:spTgt spid="35"/>
                                        </p:tgtEl>
                                        <p:attrNameLst>
                                          <p:attrName>style.visibility</p:attrName>
                                        </p:attrNameLst>
                                      </p:cBhvr>
                                      <p:to>
                                        <p:strVal val="hidden"/>
                                      </p:to>
                                    </p:set>
                                  </p:childTnLst>
                                </p:cTn>
                              </p:par>
                              <p:par>
                                <p:cTn id="168" presetID="1" presetClass="emph" presetSubtype="2" fill="hold" nodeType="withEffect">
                                  <p:stCondLst>
                                    <p:cond delay="0"/>
                                  </p:stCondLst>
                                  <p:childTnLst>
                                    <p:animClr clrSpc="rgb" dir="cw">
                                      <p:cBhvr>
                                        <p:cTn id="169" dur="500" fill="hold"/>
                                        <p:tgtEl>
                                          <p:spTgt spid="4"/>
                                        </p:tgtEl>
                                        <p:attrNameLst>
                                          <p:attrName>fillcolor</p:attrName>
                                        </p:attrNameLst>
                                      </p:cBhvr>
                                      <p:to>
                                        <a:srgbClr val="FFFFFF"/>
                                      </p:to>
                                    </p:animClr>
                                    <p:set>
                                      <p:cBhvr>
                                        <p:cTn id="170" dur="500" fill="hold"/>
                                        <p:tgtEl>
                                          <p:spTgt spid="4"/>
                                        </p:tgtEl>
                                        <p:attrNameLst>
                                          <p:attrName>fill.type</p:attrName>
                                        </p:attrNameLst>
                                      </p:cBhvr>
                                      <p:to>
                                        <p:strVal val="solid"/>
                                      </p:to>
                                    </p:set>
                                    <p:set>
                                      <p:cBhvr>
                                        <p:cTn id="171" dur="500" fill="hold"/>
                                        <p:tgtEl>
                                          <p:spTgt spid="4"/>
                                        </p:tgtEl>
                                        <p:attrNameLst>
                                          <p:attrName>fill.on</p:attrName>
                                        </p:attrNameLst>
                                      </p:cBhvr>
                                      <p:to>
                                        <p:strVal val="true"/>
                                      </p:to>
                                    </p:set>
                                  </p:childTnLst>
                                </p:cTn>
                              </p:par>
                              <p:par>
                                <p:cTn id="172" presetID="1" presetClass="emph" presetSubtype="2" fill="hold" nodeType="withEffect">
                                  <p:stCondLst>
                                    <p:cond delay="0"/>
                                  </p:stCondLst>
                                  <p:childTnLst>
                                    <p:animClr clrSpc="rgb" dir="cw">
                                      <p:cBhvr>
                                        <p:cTn id="173" dur="500" fill="hold"/>
                                        <p:tgtEl>
                                          <p:spTgt spid="5"/>
                                        </p:tgtEl>
                                        <p:attrNameLst>
                                          <p:attrName>fillcolor</p:attrName>
                                        </p:attrNameLst>
                                      </p:cBhvr>
                                      <p:to>
                                        <a:srgbClr val="92D050"/>
                                      </p:to>
                                    </p:animClr>
                                    <p:set>
                                      <p:cBhvr>
                                        <p:cTn id="174" dur="500" fill="hold"/>
                                        <p:tgtEl>
                                          <p:spTgt spid="5"/>
                                        </p:tgtEl>
                                        <p:attrNameLst>
                                          <p:attrName>fill.type</p:attrName>
                                        </p:attrNameLst>
                                      </p:cBhvr>
                                      <p:to>
                                        <p:strVal val="solid"/>
                                      </p:to>
                                    </p:set>
                                    <p:set>
                                      <p:cBhvr>
                                        <p:cTn id="175" dur="500" fill="hold"/>
                                        <p:tgtEl>
                                          <p:spTgt spid="5"/>
                                        </p:tgtEl>
                                        <p:attrNameLst>
                                          <p:attrName>fill.on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fade">
                                      <p:cBhvr>
                                        <p:cTn id="180" dur="500"/>
                                        <p:tgtEl>
                                          <p:spTgt spid="41"/>
                                        </p:tgtEl>
                                      </p:cBhvr>
                                    </p:animEffect>
                                  </p:childTnLst>
                                </p:cTn>
                              </p:par>
                              <p:par>
                                <p:cTn id="181" presetID="10" presetClass="exit" presetSubtype="0" fill="hold" nodeType="withEffect">
                                  <p:stCondLst>
                                    <p:cond delay="0"/>
                                  </p:stCondLst>
                                  <p:childTnLst>
                                    <p:animEffect transition="out" filter="fade">
                                      <p:cBhvr>
                                        <p:cTn id="182" dur="500"/>
                                        <p:tgtEl>
                                          <p:spTgt spid="38"/>
                                        </p:tgtEl>
                                      </p:cBhvr>
                                    </p:animEffect>
                                    <p:set>
                                      <p:cBhvr>
                                        <p:cTn id="183" dur="1" fill="hold">
                                          <p:stCondLst>
                                            <p:cond delay="499"/>
                                          </p:stCondLst>
                                        </p:cTn>
                                        <p:tgtEl>
                                          <p:spTgt spid="38"/>
                                        </p:tgtEl>
                                        <p:attrNameLst>
                                          <p:attrName>style.visibility</p:attrName>
                                        </p:attrNameLst>
                                      </p:cBhvr>
                                      <p:to>
                                        <p:strVal val="hidden"/>
                                      </p:to>
                                    </p:set>
                                  </p:childTnLst>
                                </p:cTn>
                              </p:par>
                              <p:par>
                                <p:cTn id="184" presetID="1" presetClass="emph" presetSubtype="2" fill="hold" nodeType="withEffect">
                                  <p:stCondLst>
                                    <p:cond delay="0"/>
                                  </p:stCondLst>
                                  <p:childTnLst>
                                    <p:animClr clrSpc="rgb" dir="cw">
                                      <p:cBhvr>
                                        <p:cTn id="185" dur="500" fill="hold"/>
                                        <p:tgtEl>
                                          <p:spTgt spid="5"/>
                                        </p:tgtEl>
                                        <p:attrNameLst>
                                          <p:attrName>fillcolor</p:attrName>
                                        </p:attrNameLst>
                                      </p:cBhvr>
                                      <p:to>
                                        <a:srgbClr val="FFFFFF"/>
                                      </p:to>
                                    </p:animClr>
                                    <p:set>
                                      <p:cBhvr>
                                        <p:cTn id="186" dur="500" fill="hold"/>
                                        <p:tgtEl>
                                          <p:spTgt spid="5"/>
                                        </p:tgtEl>
                                        <p:attrNameLst>
                                          <p:attrName>fill.type</p:attrName>
                                        </p:attrNameLst>
                                      </p:cBhvr>
                                      <p:to>
                                        <p:strVal val="solid"/>
                                      </p:to>
                                    </p:set>
                                    <p:set>
                                      <p:cBhvr>
                                        <p:cTn id="187" dur="500" fill="hold"/>
                                        <p:tgtEl>
                                          <p:spTgt spid="5"/>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500" fill="hold"/>
                                        <p:tgtEl>
                                          <p:spTgt spid="7"/>
                                        </p:tgtEl>
                                        <p:attrNameLst>
                                          <p:attrName>fillcolor</p:attrName>
                                        </p:attrNameLst>
                                      </p:cBhvr>
                                      <p:to>
                                        <a:srgbClr val="92D050"/>
                                      </p:to>
                                    </p:animClr>
                                    <p:set>
                                      <p:cBhvr>
                                        <p:cTn id="190" dur="500" fill="hold"/>
                                        <p:tgtEl>
                                          <p:spTgt spid="7"/>
                                        </p:tgtEl>
                                        <p:attrNameLst>
                                          <p:attrName>fill.type</p:attrName>
                                        </p:attrNameLst>
                                      </p:cBhvr>
                                      <p:to>
                                        <p:strVal val="solid"/>
                                      </p:to>
                                    </p:set>
                                    <p:set>
                                      <p:cBhvr>
                                        <p:cTn id="191" dur="500" fill="hold"/>
                                        <p:tgtEl>
                                          <p:spTgt spid="7"/>
                                        </p:tgtEl>
                                        <p:attrNameLst>
                                          <p:attrName>fill.on</p:attrName>
                                        </p:attrNameLst>
                                      </p:cBhvr>
                                      <p:to>
                                        <p:strVal val="true"/>
                                      </p:to>
                                    </p:set>
                                  </p:childTnLst>
                                </p:cTn>
                              </p:par>
                              <p:par>
                                <p:cTn id="192" presetID="10" presetClass="entr" presetSubtype="0" fill="hold" grpId="0" nodeType="with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fade">
                                      <p:cBhvr>
                                        <p:cTn id="199" dur="500"/>
                                        <p:tgtEl>
                                          <p:spTgt spid="44"/>
                                        </p:tgtEl>
                                      </p:cBhvr>
                                    </p:animEffect>
                                  </p:childTnLst>
                                </p:cTn>
                              </p:par>
                              <p:par>
                                <p:cTn id="200" presetID="10" presetClass="exit" presetSubtype="0" fill="hold" nodeType="withEffect">
                                  <p:stCondLst>
                                    <p:cond delay="0"/>
                                  </p:stCondLst>
                                  <p:childTnLst>
                                    <p:animEffect transition="out" filter="fade">
                                      <p:cBhvr>
                                        <p:cTn id="201" dur="500"/>
                                        <p:tgtEl>
                                          <p:spTgt spid="41"/>
                                        </p:tgtEl>
                                      </p:cBhvr>
                                    </p:animEffect>
                                    <p:set>
                                      <p:cBhvr>
                                        <p:cTn id="202" dur="1" fill="hold">
                                          <p:stCondLst>
                                            <p:cond delay="499"/>
                                          </p:stCondLst>
                                        </p:cTn>
                                        <p:tgtEl>
                                          <p:spTgt spid="41"/>
                                        </p:tgtEl>
                                        <p:attrNameLst>
                                          <p:attrName>style.visibility</p:attrName>
                                        </p:attrNameLst>
                                      </p:cBhvr>
                                      <p:to>
                                        <p:strVal val="hidden"/>
                                      </p:to>
                                    </p:set>
                                  </p:childTnLst>
                                </p:cTn>
                              </p:par>
                              <p:par>
                                <p:cTn id="203" presetID="1" presetClass="emph" presetSubtype="2" fill="hold" nodeType="withEffect">
                                  <p:stCondLst>
                                    <p:cond delay="0"/>
                                  </p:stCondLst>
                                  <p:childTnLst>
                                    <p:animClr clrSpc="rgb" dir="cw">
                                      <p:cBhvr>
                                        <p:cTn id="204" dur="500" fill="hold"/>
                                        <p:tgtEl>
                                          <p:spTgt spid="7"/>
                                        </p:tgtEl>
                                        <p:attrNameLst>
                                          <p:attrName>fillcolor</p:attrName>
                                        </p:attrNameLst>
                                      </p:cBhvr>
                                      <p:to>
                                        <a:srgbClr val="FFFFFF"/>
                                      </p:to>
                                    </p:animClr>
                                    <p:set>
                                      <p:cBhvr>
                                        <p:cTn id="205" dur="500" fill="hold"/>
                                        <p:tgtEl>
                                          <p:spTgt spid="7"/>
                                        </p:tgtEl>
                                        <p:attrNameLst>
                                          <p:attrName>fill.type</p:attrName>
                                        </p:attrNameLst>
                                      </p:cBhvr>
                                      <p:to>
                                        <p:strVal val="solid"/>
                                      </p:to>
                                    </p:set>
                                    <p:set>
                                      <p:cBhvr>
                                        <p:cTn id="206" dur="500" fill="hold"/>
                                        <p:tgtEl>
                                          <p:spTgt spid="7"/>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500" fill="hold"/>
                                        <p:tgtEl>
                                          <p:spTgt spid="8"/>
                                        </p:tgtEl>
                                        <p:attrNameLst>
                                          <p:attrName>fillcolor</p:attrName>
                                        </p:attrNameLst>
                                      </p:cBhvr>
                                      <p:to>
                                        <a:srgbClr val="92D050"/>
                                      </p:to>
                                    </p:animClr>
                                    <p:set>
                                      <p:cBhvr>
                                        <p:cTn id="209" dur="500" fill="hold"/>
                                        <p:tgtEl>
                                          <p:spTgt spid="8"/>
                                        </p:tgtEl>
                                        <p:attrNameLst>
                                          <p:attrName>fill.type</p:attrName>
                                        </p:attrNameLst>
                                      </p:cBhvr>
                                      <p:to>
                                        <p:strVal val="solid"/>
                                      </p:to>
                                    </p:set>
                                    <p:set>
                                      <p:cBhvr>
                                        <p:cTn id="210" dur="500" fill="hold"/>
                                        <p:tgtEl>
                                          <p:spTgt spid="8"/>
                                        </p:tgtEl>
                                        <p:attrNameLst>
                                          <p:attrName>fill.on</p:attrName>
                                        </p:attrNameLst>
                                      </p:cBhvr>
                                      <p:to>
                                        <p:strVal val="true"/>
                                      </p:to>
                                    </p:set>
                                  </p:childTnLst>
                                </p:cTn>
                              </p:par>
                              <p:par>
                                <p:cTn id="211" presetID="10" presetClass="entr" presetSubtype="0" fill="hold" grpId="0" nodeType="withEffect">
                                  <p:stCondLst>
                                    <p:cond delay="0"/>
                                  </p:stCondLst>
                                  <p:childTnLst>
                                    <p:set>
                                      <p:cBhvr>
                                        <p:cTn id="212" dur="1" fill="hold">
                                          <p:stCondLst>
                                            <p:cond delay="0"/>
                                          </p:stCondLst>
                                        </p:cTn>
                                        <p:tgtEl>
                                          <p:spTgt spid="53"/>
                                        </p:tgtEl>
                                        <p:attrNameLst>
                                          <p:attrName>style.visibility</p:attrName>
                                        </p:attrNameLst>
                                      </p:cBhvr>
                                      <p:to>
                                        <p:strVal val="visible"/>
                                      </p:to>
                                    </p:set>
                                    <p:animEffect transition="in" filter="fade">
                                      <p:cBhvr>
                                        <p:cTn id="2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48" grpId="0"/>
      <p:bldP spid="50" grpId="0"/>
      <p:bldP spid="51" grpId="0" animBg="1"/>
      <p:bldP spid="52" grpId="0" animBg="1"/>
      <p:bldP spid="53" grpId="0" animBg="1"/>
      <p:bldP spid="80"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Tile assembly is Turing-universal</a:t>
            </a:r>
          </a:p>
        </p:txBody>
      </p:sp>
      <p:grpSp>
        <p:nvGrpSpPr>
          <p:cNvPr id="57" name="Group 56"/>
          <p:cNvGrpSpPr/>
          <p:nvPr/>
        </p:nvGrpSpPr>
        <p:grpSpPr>
          <a:xfrm>
            <a:off x="2527044" y="5706110"/>
            <a:ext cx="731520" cy="728662"/>
            <a:chOff x="2307906" y="5066030"/>
            <a:chExt cx="731520" cy="728662"/>
          </a:xfrm>
        </p:grpSpPr>
        <p:sp>
          <p:nvSpPr>
            <p:cNvPr id="14" name="Rectangle 13"/>
            <p:cNvSpPr/>
            <p:nvPr/>
          </p:nvSpPr>
          <p:spPr>
            <a:xfrm rot="5400000">
              <a:off x="2856546" y="542893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82226" y="506603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307906" y="5154612"/>
              <a:ext cx="640080" cy="640080"/>
              <a:chOff x="2307906" y="5154612"/>
              <a:chExt cx="640080" cy="640080"/>
            </a:xfrm>
          </p:grpSpPr>
          <p:sp>
            <p:nvSpPr>
              <p:cNvPr id="12" name="Rectangle 11"/>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13" name="TextBox 12"/>
              <p:cNvSpPr txBox="1"/>
              <p:nvPr/>
            </p:nvSpPr>
            <p:spPr>
              <a:xfrm>
                <a:off x="2760172" y="5337492"/>
                <a:ext cx="169364" cy="276064"/>
              </a:xfrm>
              <a:prstGeom prst="rect">
                <a:avLst/>
              </a:prstGeom>
              <a:noFill/>
            </p:spPr>
            <p:txBody>
              <a:bodyPr wrap="square" lIns="0" tIns="0" rIns="0" bIns="0" rtlCol="0" anchor="ctr" anchorCtr="0">
                <a:noAutofit/>
              </a:bodyPr>
              <a:lstStyle/>
              <a:p>
                <a:pPr algn="ctr"/>
                <a:r>
                  <a:rPr lang="en-US" sz="1100" dirty="0"/>
                  <a:t>2</a:t>
                </a:r>
                <a:endParaRPr lang="en-US" sz="1600" dirty="0"/>
              </a:p>
            </p:txBody>
          </p:sp>
          <p:sp>
            <p:nvSpPr>
              <p:cNvPr id="15" name="TextBox 14"/>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19" name="TextBox 18"/>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grpSp>
        <p:nvGrpSpPr>
          <p:cNvPr id="58" name="Group 57"/>
          <p:cNvGrpSpPr/>
          <p:nvPr/>
        </p:nvGrpSpPr>
        <p:grpSpPr>
          <a:xfrm>
            <a:off x="3258564" y="5703968"/>
            <a:ext cx="731520" cy="730805"/>
            <a:chOff x="3039426" y="5063887"/>
            <a:chExt cx="731520" cy="730805"/>
          </a:xfrm>
        </p:grpSpPr>
        <p:sp>
          <p:nvSpPr>
            <p:cNvPr id="21" name="Rectangle 20"/>
            <p:cNvSpPr/>
            <p:nvPr/>
          </p:nvSpPr>
          <p:spPr>
            <a:xfrm rot="5400000">
              <a:off x="3588066" y="542893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313746"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039426" y="5154612"/>
              <a:ext cx="640080" cy="640080"/>
              <a:chOff x="2307906" y="5154612"/>
              <a:chExt cx="640080" cy="640080"/>
            </a:xfrm>
          </p:grpSpPr>
          <p:sp>
            <p:nvSpPr>
              <p:cNvPr id="24" name="Rectangle 23"/>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25" name="TextBox 24"/>
              <p:cNvSpPr txBox="1"/>
              <p:nvPr/>
            </p:nvSpPr>
            <p:spPr>
              <a:xfrm>
                <a:off x="2760172" y="5337492"/>
                <a:ext cx="169364" cy="276064"/>
              </a:xfrm>
              <a:prstGeom prst="rect">
                <a:avLst/>
              </a:prstGeom>
              <a:noFill/>
            </p:spPr>
            <p:txBody>
              <a:bodyPr wrap="square" lIns="0" tIns="0" rIns="0" bIns="0" rtlCol="0" anchor="ctr" anchorCtr="0">
                <a:noAutofit/>
              </a:bodyPr>
              <a:lstStyle/>
              <a:p>
                <a:pPr algn="ctr"/>
                <a:r>
                  <a:rPr lang="en-US" sz="1100" dirty="0"/>
                  <a:t>3</a:t>
                </a:r>
                <a:endParaRPr lang="en-US" sz="1600" dirty="0"/>
              </a:p>
            </p:txBody>
          </p:sp>
          <p:sp>
            <p:nvSpPr>
              <p:cNvPr id="26" name="TextBox 25"/>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27" name="TextBox 26"/>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2</a:t>
                </a:r>
                <a:endParaRPr lang="en-US" sz="1600" dirty="0"/>
              </a:p>
            </p:txBody>
          </p:sp>
        </p:grpSp>
      </p:grpSp>
      <p:grpSp>
        <p:nvGrpSpPr>
          <p:cNvPr id="59" name="Group 58"/>
          <p:cNvGrpSpPr/>
          <p:nvPr/>
        </p:nvGrpSpPr>
        <p:grpSpPr>
          <a:xfrm>
            <a:off x="3990084" y="5703968"/>
            <a:ext cx="731520" cy="730805"/>
            <a:chOff x="3770946" y="5063887"/>
            <a:chExt cx="731520" cy="730805"/>
          </a:xfrm>
        </p:grpSpPr>
        <p:sp>
          <p:nvSpPr>
            <p:cNvPr id="28" name="Rectangle 27"/>
            <p:cNvSpPr/>
            <p:nvPr/>
          </p:nvSpPr>
          <p:spPr>
            <a:xfrm rot="5400000">
              <a:off x="4319586" y="542893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045266"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770946" y="5154612"/>
              <a:ext cx="640080" cy="640080"/>
              <a:chOff x="2307906" y="5154612"/>
              <a:chExt cx="640080" cy="640080"/>
            </a:xfrm>
          </p:grpSpPr>
          <p:sp>
            <p:nvSpPr>
              <p:cNvPr id="31" name="Rectangle 30"/>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32" name="TextBox 31"/>
              <p:cNvSpPr txBox="1"/>
              <p:nvPr/>
            </p:nvSpPr>
            <p:spPr>
              <a:xfrm>
                <a:off x="2760172" y="5337492"/>
                <a:ext cx="169364" cy="276064"/>
              </a:xfrm>
              <a:prstGeom prst="rect">
                <a:avLst/>
              </a:prstGeom>
              <a:noFill/>
            </p:spPr>
            <p:txBody>
              <a:bodyPr wrap="square" lIns="0" tIns="0" rIns="0" bIns="0" rtlCol="0" anchor="ctr" anchorCtr="0">
                <a:noAutofit/>
              </a:bodyPr>
              <a:lstStyle/>
              <a:p>
                <a:pPr algn="ctr"/>
                <a:r>
                  <a:rPr lang="en-US" sz="1100" dirty="0"/>
                  <a:t>4</a:t>
                </a:r>
                <a:endParaRPr lang="en-US" sz="1600" dirty="0"/>
              </a:p>
            </p:txBody>
          </p:sp>
          <p:sp>
            <p:nvSpPr>
              <p:cNvPr id="33" name="TextBox 32"/>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34" name="TextBox 33"/>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3</a:t>
                </a:r>
                <a:endParaRPr lang="en-US" sz="1600" dirty="0"/>
              </a:p>
            </p:txBody>
          </p:sp>
        </p:grpSp>
      </p:grpSp>
      <p:grpSp>
        <p:nvGrpSpPr>
          <p:cNvPr id="60" name="Group 59"/>
          <p:cNvGrpSpPr/>
          <p:nvPr/>
        </p:nvGrpSpPr>
        <p:grpSpPr>
          <a:xfrm>
            <a:off x="4720952" y="5703968"/>
            <a:ext cx="731520" cy="730805"/>
            <a:chOff x="4501814" y="5063887"/>
            <a:chExt cx="731520" cy="730805"/>
          </a:xfrm>
        </p:grpSpPr>
        <p:sp>
          <p:nvSpPr>
            <p:cNvPr id="35" name="Rectangle 34"/>
            <p:cNvSpPr/>
            <p:nvPr/>
          </p:nvSpPr>
          <p:spPr>
            <a:xfrm rot="5400000">
              <a:off x="5050454" y="542893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76134"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501814" y="5154612"/>
              <a:ext cx="640080" cy="640080"/>
              <a:chOff x="2307906" y="5154612"/>
              <a:chExt cx="640080" cy="640080"/>
            </a:xfrm>
          </p:grpSpPr>
          <p:sp>
            <p:nvSpPr>
              <p:cNvPr id="38" name="Rectangle 37"/>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39" name="TextBox 38"/>
              <p:cNvSpPr txBox="1"/>
              <p:nvPr/>
            </p:nvSpPr>
            <p:spPr>
              <a:xfrm>
                <a:off x="2760172" y="5337492"/>
                <a:ext cx="169364" cy="276064"/>
              </a:xfrm>
              <a:prstGeom prst="rect">
                <a:avLst/>
              </a:prstGeom>
              <a:noFill/>
            </p:spPr>
            <p:txBody>
              <a:bodyPr wrap="square" lIns="0" tIns="0" rIns="0" bIns="0" rtlCol="0" anchor="ctr" anchorCtr="0">
                <a:noAutofit/>
              </a:bodyPr>
              <a:lstStyle/>
              <a:p>
                <a:pPr algn="ctr"/>
                <a:r>
                  <a:rPr lang="en-US" sz="1100" dirty="0"/>
                  <a:t>5</a:t>
                </a:r>
                <a:endParaRPr lang="en-US" sz="1600" dirty="0"/>
              </a:p>
            </p:txBody>
          </p:sp>
          <p:sp>
            <p:nvSpPr>
              <p:cNvPr id="40" name="TextBox 39"/>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41" name="TextBox 40"/>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4</a:t>
                </a:r>
                <a:endParaRPr lang="en-US" sz="1600" dirty="0"/>
              </a:p>
            </p:txBody>
          </p:sp>
        </p:grpSp>
      </p:grpSp>
      <p:grpSp>
        <p:nvGrpSpPr>
          <p:cNvPr id="61" name="Group 60"/>
          <p:cNvGrpSpPr/>
          <p:nvPr/>
        </p:nvGrpSpPr>
        <p:grpSpPr>
          <a:xfrm>
            <a:off x="5452472" y="5703968"/>
            <a:ext cx="731520" cy="730805"/>
            <a:chOff x="5233334" y="5063887"/>
            <a:chExt cx="731520" cy="730805"/>
          </a:xfrm>
        </p:grpSpPr>
        <p:sp>
          <p:nvSpPr>
            <p:cNvPr id="42" name="Rectangle 41"/>
            <p:cNvSpPr/>
            <p:nvPr/>
          </p:nvSpPr>
          <p:spPr>
            <a:xfrm rot="5400000">
              <a:off x="5781974" y="542893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507654"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5233334" y="5154612"/>
              <a:ext cx="640080" cy="640080"/>
              <a:chOff x="2307906" y="5154612"/>
              <a:chExt cx="640080" cy="640080"/>
            </a:xfrm>
          </p:grpSpPr>
          <p:sp>
            <p:nvSpPr>
              <p:cNvPr id="45" name="Rectangle 44"/>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46" name="TextBox 45"/>
              <p:cNvSpPr txBox="1"/>
              <p:nvPr/>
            </p:nvSpPr>
            <p:spPr>
              <a:xfrm>
                <a:off x="2760172" y="5337492"/>
                <a:ext cx="169364" cy="276064"/>
              </a:xfrm>
              <a:prstGeom prst="rect">
                <a:avLst/>
              </a:prstGeom>
              <a:noFill/>
            </p:spPr>
            <p:txBody>
              <a:bodyPr wrap="square" lIns="0" tIns="0" rIns="0" bIns="0" rtlCol="0" anchor="ctr" anchorCtr="0">
                <a:noAutofit/>
              </a:bodyPr>
              <a:lstStyle/>
              <a:p>
                <a:pPr algn="ctr"/>
                <a:r>
                  <a:rPr lang="en-US" sz="1100" dirty="0"/>
                  <a:t>6</a:t>
                </a:r>
                <a:endParaRPr lang="en-US" sz="1600" dirty="0"/>
              </a:p>
            </p:txBody>
          </p:sp>
          <p:sp>
            <p:nvSpPr>
              <p:cNvPr id="47" name="TextBox 46"/>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48" name="TextBox 47"/>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5</a:t>
                </a:r>
                <a:endParaRPr lang="en-US" sz="1600" dirty="0"/>
              </a:p>
            </p:txBody>
          </p:sp>
        </p:grpSp>
      </p:grpSp>
      <p:grpSp>
        <p:nvGrpSpPr>
          <p:cNvPr id="62" name="Group 61"/>
          <p:cNvGrpSpPr/>
          <p:nvPr/>
        </p:nvGrpSpPr>
        <p:grpSpPr>
          <a:xfrm>
            <a:off x="6183992" y="5703968"/>
            <a:ext cx="640080" cy="730805"/>
            <a:chOff x="5964854" y="5063887"/>
            <a:chExt cx="640080" cy="730805"/>
          </a:xfrm>
        </p:grpSpPr>
        <p:sp>
          <p:nvSpPr>
            <p:cNvPr id="50" name="Rectangle 49"/>
            <p:cNvSpPr/>
            <p:nvPr/>
          </p:nvSpPr>
          <p:spPr>
            <a:xfrm>
              <a:off x="6239174"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964854" y="5154612"/>
              <a:ext cx="640080" cy="640080"/>
              <a:chOff x="2307906" y="5154612"/>
              <a:chExt cx="640080" cy="640080"/>
            </a:xfrm>
          </p:grpSpPr>
          <p:sp>
            <p:nvSpPr>
              <p:cNvPr id="52" name="Rectangle 51"/>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54" name="TextBox 53"/>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55" name="TextBox 54"/>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6</a:t>
                </a:r>
                <a:endParaRPr lang="en-US" sz="1600" dirty="0"/>
              </a:p>
            </p:txBody>
          </p:sp>
        </p:grpSp>
      </p:grpSp>
      <p:grpSp>
        <p:nvGrpSpPr>
          <p:cNvPr id="91" name="Group 90"/>
          <p:cNvGrpSpPr/>
          <p:nvPr/>
        </p:nvGrpSpPr>
        <p:grpSpPr>
          <a:xfrm>
            <a:off x="3258564" y="4975305"/>
            <a:ext cx="731520" cy="728662"/>
            <a:chOff x="1968099" y="4792425"/>
            <a:chExt cx="731520" cy="728662"/>
          </a:xfrm>
        </p:grpSpPr>
        <p:sp>
          <p:nvSpPr>
            <p:cNvPr id="83" name="Rectangle 82"/>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85" name="TextBox 84"/>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86" name="TextBox 85"/>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87" name="Rectangle 86"/>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89" name="TextBox 88"/>
            <p:cNvSpPr txBox="1"/>
            <p:nvPr/>
          </p:nvSpPr>
          <p:spPr>
            <a:xfrm>
              <a:off x="2154140" y="5338761"/>
              <a:ext cx="266225" cy="152402"/>
            </a:xfrm>
            <a:prstGeom prst="rect">
              <a:avLst/>
            </a:prstGeom>
            <a:noFill/>
          </p:spPr>
          <p:txBody>
            <a:bodyPr wrap="square" lIns="0" tIns="0" rIns="0" bIns="0" rtlCol="0" anchor="ctr" anchorCtr="0">
              <a:noAutofit/>
            </a:bodyPr>
            <a:lstStyle/>
            <a:p>
              <a:pPr algn="ctr"/>
              <a:r>
                <a:rPr lang="en-US" sz="1100" dirty="0"/>
                <a:t>0</a:t>
              </a:r>
              <a:endParaRPr lang="en-US" sz="1600" dirty="0"/>
            </a:p>
          </p:txBody>
        </p:sp>
      </p:grpSp>
      <p:grpSp>
        <p:nvGrpSpPr>
          <p:cNvPr id="94" name="Group 93"/>
          <p:cNvGrpSpPr/>
          <p:nvPr/>
        </p:nvGrpSpPr>
        <p:grpSpPr>
          <a:xfrm>
            <a:off x="1795524" y="4975068"/>
            <a:ext cx="731520" cy="731043"/>
            <a:chOff x="505059" y="4792187"/>
            <a:chExt cx="731520" cy="731043"/>
          </a:xfrm>
        </p:grpSpPr>
        <p:sp>
          <p:nvSpPr>
            <p:cNvPr id="65" name="Rectangle 64"/>
            <p:cNvSpPr/>
            <p:nvPr/>
          </p:nvSpPr>
          <p:spPr>
            <a:xfrm>
              <a:off x="779379" y="47921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05059"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68" name="TextBox 67"/>
            <p:cNvSpPr txBox="1"/>
            <p:nvPr/>
          </p:nvSpPr>
          <p:spPr>
            <a:xfrm>
              <a:off x="957325" y="5066030"/>
              <a:ext cx="169364" cy="276064"/>
            </a:xfrm>
            <a:prstGeom prst="rect">
              <a:avLst/>
            </a:prstGeom>
            <a:noFill/>
          </p:spPr>
          <p:txBody>
            <a:bodyPr wrap="square" lIns="0" tIns="0" rIns="0" bIns="0" rtlCol="0" anchor="ctr" anchorCtr="0">
              <a:noAutofit/>
            </a:bodyPr>
            <a:lstStyle/>
            <a:p>
              <a:pPr algn="ctr"/>
              <a:r>
                <a:rPr lang="en-US" sz="1100" dirty="0"/>
                <a:t>q</a:t>
              </a:r>
            </a:p>
            <a:p>
              <a:pPr algn="ctr"/>
              <a:r>
                <a:rPr lang="en-US" sz="1100" dirty="0"/>
                <a:t>→</a:t>
              </a:r>
              <a:endParaRPr lang="en-US" sz="1600" dirty="0"/>
            </a:p>
          </p:txBody>
        </p:sp>
        <p:sp>
          <p:nvSpPr>
            <p:cNvPr id="69" name="TextBox 68"/>
            <p:cNvSpPr txBox="1"/>
            <p:nvPr/>
          </p:nvSpPr>
          <p:spPr>
            <a:xfrm>
              <a:off x="691100" y="4899821"/>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71" name="Rectangle 70"/>
            <p:cNvSpPr/>
            <p:nvPr/>
          </p:nvSpPr>
          <p:spPr>
            <a:xfrm>
              <a:off x="1145139" y="5158342"/>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91099" y="5342094"/>
              <a:ext cx="266225" cy="149069"/>
            </a:xfrm>
            <a:prstGeom prst="rect">
              <a:avLst/>
            </a:prstGeom>
            <a:noFill/>
          </p:spPr>
          <p:txBody>
            <a:bodyPr wrap="square" lIns="0" tIns="0" rIns="0" bIns="0" rtlCol="0" anchor="ctr" anchorCtr="0">
              <a:noAutofit/>
            </a:bodyPr>
            <a:lstStyle/>
            <a:p>
              <a:pPr algn="ctr"/>
              <a:r>
                <a:rPr lang="en-US" sz="1100" dirty="0"/>
                <a:t>s 0</a:t>
              </a:r>
              <a:endParaRPr lang="en-US" sz="1600" dirty="0"/>
            </a:p>
          </p:txBody>
        </p:sp>
      </p:grpSp>
      <p:grpSp>
        <p:nvGrpSpPr>
          <p:cNvPr id="95" name="Group 94"/>
          <p:cNvGrpSpPr/>
          <p:nvPr/>
        </p:nvGrpSpPr>
        <p:grpSpPr>
          <a:xfrm>
            <a:off x="3989432" y="4975305"/>
            <a:ext cx="731520" cy="728662"/>
            <a:chOff x="1968099" y="4792425"/>
            <a:chExt cx="731520" cy="728662"/>
          </a:xfrm>
        </p:grpSpPr>
        <p:sp>
          <p:nvSpPr>
            <p:cNvPr id="96" name="Rectangle 95"/>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98" name="TextBox 97"/>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99" name="TextBox 98"/>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100" name="Rectangle 99"/>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02" name="TextBox 101"/>
            <p:cNvSpPr txBox="1"/>
            <p:nvPr/>
          </p:nvSpPr>
          <p:spPr>
            <a:xfrm>
              <a:off x="2154140" y="5342094"/>
              <a:ext cx="266225" cy="149069"/>
            </a:xfrm>
            <a:prstGeom prst="rect">
              <a:avLst/>
            </a:prstGeom>
            <a:noFill/>
          </p:spPr>
          <p:txBody>
            <a:bodyPr wrap="square" lIns="0" tIns="0" rIns="0" bIns="0" rtlCol="0" anchor="ctr" anchorCtr="0">
              <a:noAutofit/>
            </a:bodyPr>
            <a:lstStyle/>
            <a:p>
              <a:pPr algn="ctr"/>
              <a:r>
                <a:rPr lang="en-US" sz="1100" dirty="0"/>
                <a:t>0</a:t>
              </a:r>
              <a:endParaRPr lang="en-US" sz="1600" dirty="0"/>
            </a:p>
          </p:txBody>
        </p:sp>
      </p:grpSp>
      <p:grpSp>
        <p:nvGrpSpPr>
          <p:cNvPr id="103" name="Group 102"/>
          <p:cNvGrpSpPr/>
          <p:nvPr/>
        </p:nvGrpSpPr>
        <p:grpSpPr>
          <a:xfrm>
            <a:off x="4720952" y="4977448"/>
            <a:ext cx="731520" cy="728662"/>
            <a:chOff x="1968099" y="4792425"/>
            <a:chExt cx="731520" cy="728662"/>
          </a:xfrm>
        </p:grpSpPr>
        <p:sp>
          <p:nvSpPr>
            <p:cNvPr id="104" name="Rectangle 103"/>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106" name="TextBox 105"/>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07" name="TextBox 106"/>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108" name="Rectangle 107"/>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10" name="TextBox 109"/>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111" name="Group 110"/>
          <p:cNvGrpSpPr/>
          <p:nvPr/>
        </p:nvGrpSpPr>
        <p:grpSpPr>
          <a:xfrm>
            <a:off x="5452472" y="4975305"/>
            <a:ext cx="731520" cy="728662"/>
            <a:chOff x="1968099" y="4792425"/>
            <a:chExt cx="731520" cy="728662"/>
          </a:xfrm>
        </p:grpSpPr>
        <p:sp>
          <p:nvSpPr>
            <p:cNvPr id="112" name="Rectangle 111"/>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114" name="TextBox 113"/>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15" name="TextBox 114"/>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116" name="Rectangle 115"/>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18" name="TextBox 117"/>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128" name="Group 127"/>
          <p:cNvGrpSpPr/>
          <p:nvPr/>
        </p:nvGrpSpPr>
        <p:grpSpPr>
          <a:xfrm>
            <a:off x="6183992" y="4977448"/>
            <a:ext cx="731520" cy="728662"/>
            <a:chOff x="4893527" y="4794568"/>
            <a:chExt cx="731520" cy="728662"/>
          </a:xfrm>
        </p:grpSpPr>
        <p:sp>
          <p:nvSpPr>
            <p:cNvPr id="120" name="Rectangle 119"/>
            <p:cNvSpPr/>
            <p:nvPr/>
          </p:nvSpPr>
          <p:spPr>
            <a:xfrm>
              <a:off x="5167847" y="479456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4893527"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122" name="TextBox 121"/>
            <p:cNvSpPr txBox="1"/>
            <p:nvPr/>
          </p:nvSpPr>
          <p:spPr>
            <a:xfrm>
              <a:off x="5345793"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23" name="TextBox 122"/>
            <p:cNvSpPr txBox="1"/>
            <p:nvPr/>
          </p:nvSpPr>
          <p:spPr>
            <a:xfrm>
              <a:off x="5079568" y="4899821"/>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125" name="TextBox 124"/>
            <p:cNvSpPr txBox="1"/>
            <p:nvPr/>
          </p:nvSpPr>
          <p:spPr>
            <a:xfrm>
              <a:off x="4903685" y="506484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26" name="TextBox 125"/>
            <p:cNvSpPr txBox="1"/>
            <p:nvPr/>
          </p:nvSpPr>
          <p:spPr>
            <a:xfrm>
              <a:off x="5079568" y="5342094"/>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127" name="Rectangle 126"/>
            <p:cNvSpPr/>
            <p:nvPr/>
          </p:nvSpPr>
          <p:spPr>
            <a:xfrm rot="5400000">
              <a:off x="5442167" y="5154137"/>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6914625" y="4973163"/>
            <a:ext cx="640080" cy="730805"/>
            <a:chOff x="5964854" y="5063887"/>
            <a:chExt cx="640080" cy="730805"/>
          </a:xfrm>
        </p:grpSpPr>
        <p:sp>
          <p:nvSpPr>
            <p:cNvPr id="130" name="Rectangle 129"/>
            <p:cNvSpPr/>
            <p:nvPr/>
          </p:nvSpPr>
          <p:spPr>
            <a:xfrm>
              <a:off x="6239174"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5964854" y="5154612"/>
              <a:ext cx="640080" cy="640080"/>
              <a:chOff x="2307906" y="5154612"/>
              <a:chExt cx="640080" cy="640080"/>
            </a:xfrm>
          </p:grpSpPr>
          <p:sp>
            <p:nvSpPr>
              <p:cNvPr id="132" name="Rectangle 131"/>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133" name="TextBox 132"/>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134" name="TextBox 133"/>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grpSp>
      </p:grpSp>
      <p:grpSp>
        <p:nvGrpSpPr>
          <p:cNvPr id="497" name="Group 496"/>
          <p:cNvGrpSpPr/>
          <p:nvPr/>
        </p:nvGrpSpPr>
        <p:grpSpPr>
          <a:xfrm>
            <a:off x="1795524" y="5706110"/>
            <a:ext cx="731520" cy="727790"/>
            <a:chOff x="271524" y="5706110"/>
            <a:chExt cx="731520" cy="727790"/>
          </a:xfrm>
        </p:grpSpPr>
        <p:sp>
          <p:nvSpPr>
            <p:cNvPr id="5" name="Rectangle 4"/>
            <p:cNvSpPr/>
            <p:nvPr/>
          </p:nvSpPr>
          <p:spPr>
            <a:xfrm rot="5400000">
              <a:off x="820164" y="606814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1524" y="5793820"/>
              <a:ext cx="640080" cy="6400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 0</a:t>
              </a:r>
            </a:p>
          </p:txBody>
        </p:sp>
        <p:sp>
          <p:nvSpPr>
            <p:cNvPr id="8" name="TextBox 7"/>
            <p:cNvSpPr txBox="1"/>
            <p:nvPr/>
          </p:nvSpPr>
          <p:spPr>
            <a:xfrm>
              <a:off x="723790" y="5976700"/>
              <a:ext cx="169364" cy="276064"/>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10" name="TextBox 9"/>
            <p:cNvSpPr txBox="1"/>
            <p:nvPr/>
          </p:nvSpPr>
          <p:spPr>
            <a:xfrm>
              <a:off x="458451" y="5811363"/>
              <a:ext cx="266225" cy="199387"/>
            </a:xfrm>
            <a:prstGeom prst="rect">
              <a:avLst/>
            </a:prstGeom>
            <a:noFill/>
          </p:spPr>
          <p:txBody>
            <a:bodyPr wrap="square" lIns="0" tIns="0" rIns="0" bIns="0" rtlCol="0" anchor="ctr" anchorCtr="0">
              <a:noAutofit/>
            </a:bodyPr>
            <a:lstStyle/>
            <a:p>
              <a:pPr algn="ctr"/>
              <a:r>
                <a:rPr lang="en-US" sz="1100" dirty="0"/>
                <a:t>s 0</a:t>
              </a:r>
              <a:endParaRPr lang="en-US" sz="1600" dirty="0"/>
            </a:p>
          </p:txBody>
        </p:sp>
        <p:sp>
          <p:nvSpPr>
            <p:cNvPr id="135" name="Rectangle 134"/>
            <p:cNvSpPr/>
            <p:nvPr/>
          </p:nvSpPr>
          <p:spPr>
            <a:xfrm>
              <a:off x="457565" y="5706110"/>
              <a:ext cx="266225"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2527044" y="4974828"/>
            <a:ext cx="731520" cy="731282"/>
            <a:chOff x="1236579" y="4791948"/>
            <a:chExt cx="731520" cy="731282"/>
          </a:xfrm>
        </p:grpSpPr>
        <p:sp>
          <p:nvSpPr>
            <p:cNvPr id="76" name="Rectangle 75"/>
            <p:cNvSpPr/>
            <p:nvPr/>
          </p:nvSpPr>
          <p:spPr>
            <a:xfrm>
              <a:off x="1236579" y="4883150"/>
              <a:ext cx="64008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 1</a:t>
              </a:r>
            </a:p>
          </p:txBody>
        </p:sp>
        <p:sp>
          <p:nvSpPr>
            <p:cNvPr id="77" name="TextBox 76"/>
            <p:cNvSpPr txBox="1"/>
            <p:nvPr/>
          </p:nvSpPr>
          <p:spPr>
            <a:xfrm>
              <a:off x="1688845"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78" name="TextBox 77"/>
            <p:cNvSpPr txBox="1"/>
            <p:nvPr/>
          </p:nvSpPr>
          <p:spPr>
            <a:xfrm>
              <a:off x="1422620" y="4899821"/>
              <a:ext cx="266225" cy="199387"/>
            </a:xfrm>
            <a:prstGeom prst="rect">
              <a:avLst/>
            </a:prstGeom>
            <a:noFill/>
          </p:spPr>
          <p:txBody>
            <a:bodyPr wrap="square" lIns="0" tIns="0" rIns="0" bIns="0" rtlCol="0" anchor="ctr" anchorCtr="0">
              <a:noAutofit/>
            </a:bodyPr>
            <a:lstStyle/>
            <a:p>
              <a:pPr algn="ctr"/>
              <a:r>
                <a:rPr lang="en-US" sz="1100" dirty="0"/>
                <a:t>q 1</a:t>
              </a:r>
              <a:endParaRPr lang="en-US" sz="1600" dirty="0"/>
            </a:p>
          </p:txBody>
        </p:sp>
        <p:sp>
          <p:nvSpPr>
            <p:cNvPr id="79" name="Rectangle 78"/>
            <p:cNvSpPr/>
            <p:nvPr/>
          </p:nvSpPr>
          <p:spPr>
            <a:xfrm>
              <a:off x="1876659" y="5158342"/>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246737" y="5064840"/>
              <a:ext cx="169364" cy="276064"/>
            </a:xfrm>
            <a:prstGeom prst="rect">
              <a:avLst/>
            </a:prstGeom>
            <a:noFill/>
          </p:spPr>
          <p:txBody>
            <a:bodyPr wrap="square" lIns="0" tIns="0" rIns="0" bIns="0" rtlCol="0" anchor="ctr" anchorCtr="0">
              <a:noAutofit/>
            </a:bodyPr>
            <a:lstStyle/>
            <a:p>
              <a:pPr algn="ctr"/>
              <a:r>
                <a:rPr lang="en-US" sz="1100" dirty="0"/>
                <a:t>q</a:t>
              </a:r>
            </a:p>
            <a:p>
              <a:pPr algn="ctr"/>
              <a:r>
                <a:rPr lang="en-US" sz="1100" dirty="0"/>
                <a:t>→</a:t>
              </a:r>
              <a:endParaRPr lang="en-US" sz="1600" dirty="0"/>
            </a:p>
          </p:txBody>
        </p:sp>
        <p:sp>
          <p:nvSpPr>
            <p:cNvPr id="90" name="TextBox 89"/>
            <p:cNvSpPr txBox="1"/>
            <p:nvPr/>
          </p:nvSpPr>
          <p:spPr>
            <a:xfrm>
              <a:off x="1423506" y="5367338"/>
              <a:ext cx="266225" cy="123825"/>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136" name="Rectangle 135"/>
            <p:cNvSpPr/>
            <p:nvPr/>
          </p:nvSpPr>
          <p:spPr>
            <a:xfrm>
              <a:off x="1423506" y="4791948"/>
              <a:ext cx="266225"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2435604" y="4244500"/>
            <a:ext cx="822960" cy="728662"/>
            <a:chOff x="1145139" y="4061620"/>
            <a:chExt cx="822960" cy="728662"/>
          </a:xfrm>
        </p:grpSpPr>
        <p:sp>
          <p:nvSpPr>
            <p:cNvPr id="148" name="Rectangle 147"/>
            <p:cNvSpPr/>
            <p:nvPr/>
          </p:nvSpPr>
          <p:spPr>
            <a:xfrm>
              <a:off x="1510899" y="406162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236579" y="415020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150" name="TextBox 149"/>
            <p:cNvSpPr txBox="1"/>
            <p:nvPr/>
          </p:nvSpPr>
          <p:spPr>
            <a:xfrm>
              <a:off x="1688845" y="4333082"/>
              <a:ext cx="169364" cy="276064"/>
            </a:xfrm>
            <a:prstGeom prst="rect">
              <a:avLst/>
            </a:prstGeom>
            <a:noFill/>
          </p:spPr>
          <p:txBody>
            <a:bodyPr wrap="square" lIns="0" tIns="0" rIns="0" bIns="0" rtlCol="0" anchor="ctr" anchorCtr="0">
              <a:noAutofit/>
            </a:bodyPr>
            <a:lstStyle/>
            <a:p>
              <a:pPr algn="ctr"/>
              <a:r>
                <a:rPr lang="en-US" sz="1100" dirty="0"/>
                <a:t>s</a:t>
              </a:r>
            </a:p>
            <a:p>
              <a:pPr algn="ctr"/>
              <a:r>
                <a:rPr lang="en-US" sz="1100" dirty="0"/>
                <a:t>→</a:t>
              </a:r>
              <a:endParaRPr lang="en-US" sz="1600" dirty="0"/>
            </a:p>
          </p:txBody>
        </p:sp>
        <p:sp>
          <p:nvSpPr>
            <p:cNvPr id="151" name="TextBox 150"/>
            <p:cNvSpPr txBox="1"/>
            <p:nvPr/>
          </p:nvSpPr>
          <p:spPr>
            <a:xfrm>
              <a:off x="1422620" y="4166873"/>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152" name="Rectangle 151"/>
            <p:cNvSpPr/>
            <p:nvPr/>
          </p:nvSpPr>
          <p:spPr>
            <a:xfrm>
              <a:off x="187665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1246737" y="433189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54" name="TextBox 153"/>
            <p:cNvSpPr txBox="1"/>
            <p:nvPr/>
          </p:nvSpPr>
          <p:spPr>
            <a:xfrm>
              <a:off x="1422620" y="4607956"/>
              <a:ext cx="266225" cy="152402"/>
            </a:xfrm>
            <a:prstGeom prst="rect">
              <a:avLst/>
            </a:prstGeom>
            <a:noFill/>
          </p:spPr>
          <p:txBody>
            <a:bodyPr wrap="square" lIns="0" tIns="0" rIns="0" bIns="0" rtlCol="0" anchor="ctr" anchorCtr="0">
              <a:noAutofit/>
            </a:bodyPr>
            <a:lstStyle/>
            <a:p>
              <a:pPr algn="ctr"/>
              <a:r>
                <a:rPr lang="en-US" sz="1100" dirty="0"/>
                <a:t>q 1</a:t>
              </a:r>
              <a:endParaRPr lang="en-US" sz="1600" dirty="0"/>
            </a:p>
          </p:txBody>
        </p:sp>
        <p:sp>
          <p:nvSpPr>
            <p:cNvPr id="155" name="Rectangle 154"/>
            <p:cNvSpPr/>
            <p:nvPr/>
          </p:nvSpPr>
          <p:spPr>
            <a:xfrm>
              <a:off x="114513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1795524" y="4246405"/>
            <a:ext cx="640080" cy="728662"/>
            <a:chOff x="505059" y="4794568"/>
            <a:chExt cx="640080" cy="728662"/>
          </a:xfrm>
        </p:grpSpPr>
        <p:sp>
          <p:nvSpPr>
            <p:cNvPr id="158" name="Rectangle 157"/>
            <p:cNvSpPr/>
            <p:nvPr/>
          </p:nvSpPr>
          <p:spPr>
            <a:xfrm>
              <a:off x="779379" y="479456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05059"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160" name="TextBox 159"/>
            <p:cNvSpPr txBox="1"/>
            <p:nvPr/>
          </p:nvSpPr>
          <p:spPr>
            <a:xfrm>
              <a:off x="957325"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61" name="TextBox 160"/>
            <p:cNvSpPr txBox="1"/>
            <p:nvPr/>
          </p:nvSpPr>
          <p:spPr>
            <a:xfrm>
              <a:off x="691100" y="4899821"/>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163" name="TextBox 162"/>
            <p:cNvSpPr txBox="1"/>
            <p:nvPr/>
          </p:nvSpPr>
          <p:spPr>
            <a:xfrm>
              <a:off x="691099" y="5342094"/>
              <a:ext cx="266225" cy="149069"/>
            </a:xfrm>
            <a:prstGeom prst="rect">
              <a:avLst/>
            </a:prstGeom>
            <a:noFill/>
          </p:spPr>
          <p:txBody>
            <a:bodyPr wrap="square" lIns="0" tIns="0" rIns="0" bIns="0" rtlCol="0" anchor="ctr" anchorCtr="0">
              <a:noAutofit/>
            </a:bodyPr>
            <a:lstStyle/>
            <a:p>
              <a:pPr algn="ctr"/>
              <a:r>
                <a:rPr lang="en-US" sz="1100" dirty="0"/>
                <a:t>0</a:t>
              </a:r>
              <a:endParaRPr lang="en-US" sz="1600" dirty="0"/>
            </a:p>
          </p:txBody>
        </p:sp>
      </p:grpSp>
      <p:grpSp>
        <p:nvGrpSpPr>
          <p:cNvPr id="164" name="Group 163"/>
          <p:cNvGrpSpPr/>
          <p:nvPr/>
        </p:nvGrpSpPr>
        <p:grpSpPr>
          <a:xfrm>
            <a:off x="3257912" y="4246405"/>
            <a:ext cx="731520" cy="731282"/>
            <a:chOff x="1236579" y="4791948"/>
            <a:chExt cx="731520" cy="731282"/>
          </a:xfrm>
        </p:grpSpPr>
        <p:sp>
          <p:nvSpPr>
            <p:cNvPr id="165" name="Rectangle 164"/>
            <p:cNvSpPr/>
            <p:nvPr/>
          </p:nvSpPr>
          <p:spPr>
            <a:xfrm>
              <a:off x="1236579" y="4883150"/>
              <a:ext cx="64008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 0</a:t>
              </a:r>
            </a:p>
          </p:txBody>
        </p:sp>
        <p:sp>
          <p:nvSpPr>
            <p:cNvPr id="166" name="TextBox 165"/>
            <p:cNvSpPr txBox="1"/>
            <p:nvPr/>
          </p:nvSpPr>
          <p:spPr>
            <a:xfrm>
              <a:off x="1688845"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67" name="TextBox 166"/>
            <p:cNvSpPr txBox="1"/>
            <p:nvPr/>
          </p:nvSpPr>
          <p:spPr>
            <a:xfrm>
              <a:off x="1422620" y="4899821"/>
              <a:ext cx="266225" cy="199387"/>
            </a:xfrm>
            <a:prstGeom prst="rect">
              <a:avLst/>
            </a:prstGeom>
            <a:noFill/>
          </p:spPr>
          <p:txBody>
            <a:bodyPr wrap="square" lIns="0" tIns="0" rIns="0" bIns="0" rtlCol="0" anchor="ctr" anchorCtr="0">
              <a:noAutofit/>
            </a:bodyPr>
            <a:lstStyle/>
            <a:p>
              <a:pPr algn="ctr"/>
              <a:r>
                <a:rPr lang="en-US" sz="1100" dirty="0"/>
                <a:t>s 0</a:t>
              </a:r>
              <a:endParaRPr lang="en-US" sz="1600" dirty="0"/>
            </a:p>
          </p:txBody>
        </p:sp>
        <p:sp>
          <p:nvSpPr>
            <p:cNvPr id="168" name="Rectangle 167"/>
            <p:cNvSpPr/>
            <p:nvPr/>
          </p:nvSpPr>
          <p:spPr>
            <a:xfrm>
              <a:off x="1876659" y="5158342"/>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1246737" y="5064840"/>
              <a:ext cx="169364" cy="276064"/>
            </a:xfrm>
            <a:prstGeom prst="rect">
              <a:avLst/>
            </a:prstGeom>
            <a:noFill/>
          </p:spPr>
          <p:txBody>
            <a:bodyPr wrap="square" lIns="0" tIns="0" rIns="0" bIns="0" rtlCol="0" anchor="ctr" anchorCtr="0">
              <a:noAutofit/>
            </a:bodyPr>
            <a:lstStyle/>
            <a:p>
              <a:pPr algn="ctr"/>
              <a:r>
                <a:rPr lang="en-US" sz="1100" dirty="0"/>
                <a:t>s</a:t>
              </a:r>
            </a:p>
            <a:p>
              <a:pPr algn="ctr"/>
              <a:r>
                <a:rPr lang="en-US" sz="1100" dirty="0"/>
                <a:t>→</a:t>
              </a:r>
              <a:endParaRPr lang="en-US" sz="1600" dirty="0"/>
            </a:p>
          </p:txBody>
        </p:sp>
        <p:sp>
          <p:nvSpPr>
            <p:cNvPr id="170" name="TextBox 169"/>
            <p:cNvSpPr txBox="1"/>
            <p:nvPr/>
          </p:nvSpPr>
          <p:spPr>
            <a:xfrm>
              <a:off x="1423506" y="5367338"/>
              <a:ext cx="266225" cy="123825"/>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171" name="Rectangle 170"/>
            <p:cNvSpPr/>
            <p:nvPr/>
          </p:nvSpPr>
          <p:spPr>
            <a:xfrm>
              <a:off x="1423506" y="4791948"/>
              <a:ext cx="266225"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489"/>
          <p:cNvGrpSpPr/>
          <p:nvPr/>
        </p:nvGrpSpPr>
        <p:grpSpPr>
          <a:xfrm>
            <a:off x="3989432" y="4242038"/>
            <a:ext cx="4295906" cy="737792"/>
            <a:chOff x="2465432" y="4242038"/>
            <a:chExt cx="4295906" cy="737792"/>
          </a:xfrm>
        </p:grpSpPr>
        <p:grpSp>
          <p:nvGrpSpPr>
            <p:cNvPr id="172" name="Group 171"/>
            <p:cNvGrpSpPr/>
            <p:nvPr/>
          </p:nvGrpSpPr>
          <p:grpSpPr>
            <a:xfrm>
              <a:off x="2465432" y="4249025"/>
              <a:ext cx="731520" cy="728662"/>
              <a:chOff x="1968099" y="4792425"/>
              <a:chExt cx="731520" cy="728662"/>
            </a:xfrm>
          </p:grpSpPr>
          <p:sp>
            <p:nvSpPr>
              <p:cNvPr id="173" name="Rectangle 172"/>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175" name="TextBox 174"/>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76" name="TextBox 175"/>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177" name="Rectangle 176"/>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79" name="TextBox 178"/>
              <p:cNvSpPr txBox="1"/>
              <p:nvPr/>
            </p:nvSpPr>
            <p:spPr>
              <a:xfrm>
                <a:off x="2154140" y="5342094"/>
                <a:ext cx="266225" cy="149069"/>
              </a:xfrm>
              <a:prstGeom prst="rect">
                <a:avLst/>
              </a:prstGeom>
              <a:noFill/>
            </p:spPr>
            <p:txBody>
              <a:bodyPr wrap="square" lIns="0" tIns="0" rIns="0" bIns="0" rtlCol="0" anchor="ctr" anchorCtr="0">
                <a:noAutofit/>
              </a:bodyPr>
              <a:lstStyle/>
              <a:p>
                <a:pPr algn="ctr"/>
                <a:r>
                  <a:rPr lang="en-US" sz="1100" dirty="0"/>
                  <a:t>0</a:t>
                </a:r>
                <a:endParaRPr lang="en-US" sz="1600" dirty="0"/>
              </a:p>
            </p:txBody>
          </p:sp>
        </p:grpSp>
        <p:grpSp>
          <p:nvGrpSpPr>
            <p:cNvPr id="180" name="Group 179"/>
            <p:cNvGrpSpPr/>
            <p:nvPr/>
          </p:nvGrpSpPr>
          <p:grpSpPr>
            <a:xfrm>
              <a:off x="3196952" y="4251168"/>
              <a:ext cx="731520" cy="728662"/>
              <a:chOff x="1968099" y="4792425"/>
              <a:chExt cx="731520" cy="728662"/>
            </a:xfrm>
          </p:grpSpPr>
          <p:sp>
            <p:nvSpPr>
              <p:cNvPr id="181" name="Rectangle 180"/>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183" name="TextBox 182"/>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84" name="TextBox 183"/>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185" name="Rectangle 184"/>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87" name="TextBox 186"/>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188" name="Group 187"/>
            <p:cNvGrpSpPr/>
            <p:nvPr/>
          </p:nvGrpSpPr>
          <p:grpSpPr>
            <a:xfrm>
              <a:off x="3928472" y="4249025"/>
              <a:ext cx="731520" cy="728662"/>
              <a:chOff x="1968099" y="4792425"/>
              <a:chExt cx="731520" cy="728662"/>
            </a:xfrm>
          </p:grpSpPr>
          <p:sp>
            <p:nvSpPr>
              <p:cNvPr id="189" name="Rectangle 188"/>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191" name="TextBox 190"/>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92" name="TextBox 191"/>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193" name="Rectangle 192"/>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195" name="TextBox 194"/>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196" name="Group 195"/>
            <p:cNvGrpSpPr/>
            <p:nvPr/>
          </p:nvGrpSpPr>
          <p:grpSpPr>
            <a:xfrm>
              <a:off x="4659105" y="4246643"/>
              <a:ext cx="731520" cy="728662"/>
              <a:chOff x="1968099" y="4792425"/>
              <a:chExt cx="731520" cy="728662"/>
            </a:xfrm>
          </p:grpSpPr>
          <p:sp>
            <p:nvSpPr>
              <p:cNvPr id="197" name="Rectangle 196"/>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199" name="TextBox 198"/>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00" name="TextBox 199"/>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201" name="Rectangle 200"/>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03" name="TextBox 202"/>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204" name="Group 203"/>
            <p:cNvGrpSpPr/>
            <p:nvPr/>
          </p:nvGrpSpPr>
          <p:grpSpPr>
            <a:xfrm>
              <a:off x="5390625" y="4246324"/>
              <a:ext cx="731520" cy="728662"/>
              <a:chOff x="4893527" y="4794568"/>
              <a:chExt cx="731520" cy="728662"/>
            </a:xfrm>
          </p:grpSpPr>
          <p:sp>
            <p:nvSpPr>
              <p:cNvPr id="205" name="Rectangle 204"/>
              <p:cNvSpPr/>
              <p:nvPr/>
            </p:nvSpPr>
            <p:spPr>
              <a:xfrm>
                <a:off x="5167847" y="479456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4893527"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207" name="TextBox 206"/>
              <p:cNvSpPr txBox="1"/>
              <p:nvPr/>
            </p:nvSpPr>
            <p:spPr>
              <a:xfrm>
                <a:off x="5345793"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08" name="TextBox 207"/>
              <p:cNvSpPr txBox="1"/>
              <p:nvPr/>
            </p:nvSpPr>
            <p:spPr>
              <a:xfrm>
                <a:off x="5079568" y="4899821"/>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209" name="TextBox 208"/>
              <p:cNvSpPr txBox="1"/>
              <p:nvPr/>
            </p:nvSpPr>
            <p:spPr>
              <a:xfrm>
                <a:off x="4903685" y="506484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10" name="TextBox 209"/>
              <p:cNvSpPr txBox="1"/>
              <p:nvPr/>
            </p:nvSpPr>
            <p:spPr>
              <a:xfrm>
                <a:off x="5079568" y="5342094"/>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211" name="Rectangle 210"/>
              <p:cNvSpPr/>
              <p:nvPr/>
            </p:nvSpPr>
            <p:spPr>
              <a:xfrm rot="5400000">
                <a:off x="5442167" y="5154137"/>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6121258" y="4242038"/>
              <a:ext cx="640080" cy="730805"/>
              <a:chOff x="5964854" y="5063887"/>
              <a:chExt cx="640080" cy="730805"/>
            </a:xfrm>
          </p:grpSpPr>
          <p:sp>
            <p:nvSpPr>
              <p:cNvPr id="213" name="Rectangle 212"/>
              <p:cNvSpPr/>
              <p:nvPr/>
            </p:nvSpPr>
            <p:spPr>
              <a:xfrm>
                <a:off x="6239174"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p:cNvGrpSpPr/>
              <p:nvPr/>
            </p:nvGrpSpPr>
            <p:grpSpPr>
              <a:xfrm>
                <a:off x="5964854" y="5154612"/>
                <a:ext cx="640080" cy="640080"/>
                <a:chOff x="2307906" y="5154612"/>
                <a:chExt cx="640080" cy="640080"/>
              </a:xfrm>
            </p:grpSpPr>
            <p:sp>
              <p:nvSpPr>
                <p:cNvPr id="215" name="Rectangle 214"/>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216" name="TextBox 215"/>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217" name="TextBox 216"/>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grpSp>
        </p:grpSp>
      </p:grpSp>
      <p:grpSp>
        <p:nvGrpSpPr>
          <p:cNvPr id="218" name="Group 217"/>
          <p:cNvGrpSpPr/>
          <p:nvPr/>
        </p:nvGrpSpPr>
        <p:grpSpPr>
          <a:xfrm>
            <a:off x="3168001" y="3517981"/>
            <a:ext cx="822960" cy="728662"/>
            <a:chOff x="1145139" y="4061620"/>
            <a:chExt cx="822960" cy="728662"/>
          </a:xfrm>
        </p:grpSpPr>
        <p:sp>
          <p:nvSpPr>
            <p:cNvPr id="219" name="Rectangle 218"/>
            <p:cNvSpPr/>
            <p:nvPr/>
          </p:nvSpPr>
          <p:spPr>
            <a:xfrm>
              <a:off x="1510899" y="406162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236579" y="415020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221" name="TextBox 220"/>
            <p:cNvSpPr txBox="1"/>
            <p:nvPr/>
          </p:nvSpPr>
          <p:spPr>
            <a:xfrm>
              <a:off x="1688845" y="4333082"/>
              <a:ext cx="169364" cy="276064"/>
            </a:xfrm>
            <a:prstGeom prst="rect">
              <a:avLst/>
            </a:prstGeom>
            <a:noFill/>
          </p:spPr>
          <p:txBody>
            <a:bodyPr wrap="square" lIns="0" tIns="0" rIns="0" bIns="0" rtlCol="0" anchor="ctr" anchorCtr="0">
              <a:noAutofit/>
            </a:bodyPr>
            <a:lstStyle/>
            <a:p>
              <a:pPr algn="ctr"/>
              <a:r>
                <a:rPr lang="en-US" sz="1100" dirty="0"/>
                <a:t>q</a:t>
              </a:r>
            </a:p>
            <a:p>
              <a:pPr algn="ctr"/>
              <a:r>
                <a:rPr lang="en-US" sz="1100" dirty="0"/>
                <a:t>→</a:t>
              </a:r>
              <a:endParaRPr lang="en-US" sz="1600" dirty="0"/>
            </a:p>
          </p:txBody>
        </p:sp>
        <p:sp>
          <p:nvSpPr>
            <p:cNvPr id="222" name="TextBox 221"/>
            <p:cNvSpPr txBox="1"/>
            <p:nvPr/>
          </p:nvSpPr>
          <p:spPr>
            <a:xfrm>
              <a:off x="1422620" y="4166873"/>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223" name="Rectangle 222"/>
            <p:cNvSpPr/>
            <p:nvPr/>
          </p:nvSpPr>
          <p:spPr>
            <a:xfrm>
              <a:off x="187665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p:cNvSpPr txBox="1"/>
            <p:nvPr/>
          </p:nvSpPr>
          <p:spPr>
            <a:xfrm>
              <a:off x="1246737" y="433189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25" name="TextBox 224"/>
            <p:cNvSpPr txBox="1"/>
            <p:nvPr/>
          </p:nvSpPr>
          <p:spPr>
            <a:xfrm>
              <a:off x="1422620" y="4607956"/>
              <a:ext cx="266225" cy="152402"/>
            </a:xfrm>
            <a:prstGeom prst="rect">
              <a:avLst/>
            </a:prstGeom>
            <a:noFill/>
          </p:spPr>
          <p:txBody>
            <a:bodyPr wrap="square" lIns="0" tIns="0" rIns="0" bIns="0" rtlCol="0" anchor="ctr" anchorCtr="0">
              <a:noAutofit/>
            </a:bodyPr>
            <a:lstStyle/>
            <a:p>
              <a:pPr algn="ctr"/>
              <a:r>
                <a:rPr lang="en-US" sz="1100" dirty="0"/>
                <a:t>s 0</a:t>
              </a:r>
              <a:endParaRPr lang="en-US" sz="1600" dirty="0"/>
            </a:p>
          </p:txBody>
        </p:sp>
        <p:sp>
          <p:nvSpPr>
            <p:cNvPr id="226" name="Rectangle 225"/>
            <p:cNvSpPr/>
            <p:nvPr/>
          </p:nvSpPr>
          <p:spPr>
            <a:xfrm>
              <a:off x="114513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490"/>
          <p:cNvGrpSpPr/>
          <p:nvPr/>
        </p:nvGrpSpPr>
        <p:grpSpPr>
          <a:xfrm>
            <a:off x="1795524" y="3515838"/>
            <a:ext cx="1371600" cy="730486"/>
            <a:chOff x="271524" y="3515838"/>
            <a:chExt cx="1371600" cy="730486"/>
          </a:xfrm>
        </p:grpSpPr>
        <p:grpSp>
          <p:nvGrpSpPr>
            <p:cNvPr id="227" name="Group 226"/>
            <p:cNvGrpSpPr/>
            <p:nvPr/>
          </p:nvGrpSpPr>
          <p:grpSpPr>
            <a:xfrm>
              <a:off x="911604" y="3515838"/>
              <a:ext cx="731520" cy="728662"/>
              <a:chOff x="1145139" y="4061620"/>
              <a:chExt cx="731520" cy="728662"/>
            </a:xfrm>
          </p:grpSpPr>
          <p:sp>
            <p:nvSpPr>
              <p:cNvPr id="228" name="Rectangle 227"/>
              <p:cNvSpPr/>
              <p:nvPr/>
            </p:nvSpPr>
            <p:spPr>
              <a:xfrm>
                <a:off x="1510899" y="406162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236579" y="415020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230" name="TextBox 229"/>
              <p:cNvSpPr txBox="1"/>
              <p:nvPr/>
            </p:nvSpPr>
            <p:spPr>
              <a:xfrm>
                <a:off x="1688845" y="433308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31" name="TextBox 230"/>
              <p:cNvSpPr txBox="1"/>
              <p:nvPr/>
            </p:nvSpPr>
            <p:spPr>
              <a:xfrm>
                <a:off x="1422620" y="4166873"/>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233" name="TextBox 232"/>
              <p:cNvSpPr txBox="1"/>
              <p:nvPr/>
            </p:nvSpPr>
            <p:spPr>
              <a:xfrm>
                <a:off x="1246737" y="433189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34" name="TextBox 233"/>
              <p:cNvSpPr txBox="1"/>
              <p:nvPr/>
            </p:nvSpPr>
            <p:spPr>
              <a:xfrm>
                <a:off x="1422620" y="4607956"/>
                <a:ext cx="266225" cy="152402"/>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235" name="Rectangle 234"/>
              <p:cNvSpPr/>
              <p:nvPr/>
            </p:nvSpPr>
            <p:spPr>
              <a:xfrm>
                <a:off x="114513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271524" y="3517662"/>
              <a:ext cx="640080" cy="728662"/>
              <a:chOff x="505059" y="4794568"/>
              <a:chExt cx="640080" cy="728662"/>
            </a:xfrm>
          </p:grpSpPr>
          <p:sp>
            <p:nvSpPr>
              <p:cNvPr id="237" name="Rectangle 236"/>
              <p:cNvSpPr/>
              <p:nvPr/>
            </p:nvSpPr>
            <p:spPr>
              <a:xfrm>
                <a:off x="779379" y="479456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505059"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239" name="TextBox 238"/>
              <p:cNvSpPr txBox="1"/>
              <p:nvPr/>
            </p:nvSpPr>
            <p:spPr>
              <a:xfrm>
                <a:off x="957325"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40" name="TextBox 239"/>
              <p:cNvSpPr txBox="1"/>
              <p:nvPr/>
            </p:nvSpPr>
            <p:spPr>
              <a:xfrm>
                <a:off x="691100" y="4899821"/>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241" name="TextBox 240"/>
              <p:cNvSpPr txBox="1"/>
              <p:nvPr/>
            </p:nvSpPr>
            <p:spPr>
              <a:xfrm>
                <a:off x="691099" y="5342094"/>
                <a:ext cx="266225" cy="149069"/>
              </a:xfrm>
              <a:prstGeom prst="rect">
                <a:avLst/>
              </a:prstGeom>
              <a:noFill/>
            </p:spPr>
            <p:txBody>
              <a:bodyPr wrap="square" lIns="0" tIns="0" rIns="0" bIns="0" rtlCol="0" anchor="ctr" anchorCtr="0">
                <a:noAutofit/>
              </a:bodyPr>
              <a:lstStyle/>
              <a:p>
                <a:pPr algn="ctr"/>
                <a:r>
                  <a:rPr lang="en-US" sz="1100" dirty="0"/>
                  <a:t>0</a:t>
                </a:r>
                <a:endParaRPr lang="en-US" sz="1600" dirty="0"/>
              </a:p>
            </p:txBody>
          </p:sp>
        </p:grpSp>
      </p:grpSp>
      <p:grpSp>
        <p:nvGrpSpPr>
          <p:cNvPr id="242" name="Group 241"/>
          <p:cNvGrpSpPr/>
          <p:nvPr/>
        </p:nvGrpSpPr>
        <p:grpSpPr>
          <a:xfrm>
            <a:off x="3990961" y="3513376"/>
            <a:ext cx="731520" cy="737792"/>
            <a:chOff x="1236579" y="4785438"/>
            <a:chExt cx="731520" cy="737792"/>
          </a:xfrm>
        </p:grpSpPr>
        <p:sp>
          <p:nvSpPr>
            <p:cNvPr id="243" name="Rectangle 242"/>
            <p:cNvSpPr/>
            <p:nvPr/>
          </p:nvSpPr>
          <p:spPr>
            <a:xfrm>
              <a:off x="1236579" y="4883150"/>
              <a:ext cx="64008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 0</a:t>
              </a:r>
            </a:p>
          </p:txBody>
        </p:sp>
        <p:sp>
          <p:nvSpPr>
            <p:cNvPr id="244" name="TextBox 243"/>
            <p:cNvSpPr txBox="1"/>
            <p:nvPr/>
          </p:nvSpPr>
          <p:spPr>
            <a:xfrm>
              <a:off x="1688845"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45" name="TextBox 244"/>
            <p:cNvSpPr txBox="1"/>
            <p:nvPr/>
          </p:nvSpPr>
          <p:spPr>
            <a:xfrm>
              <a:off x="1422620" y="4899821"/>
              <a:ext cx="266225" cy="199387"/>
            </a:xfrm>
            <a:prstGeom prst="rect">
              <a:avLst/>
            </a:prstGeom>
            <a:noFill/>
          </p:spPr>
          <p:txBody>
            <a:bodyPr wrap="square" lIns="0" tIns="0" rIns="0" bIns="0" rtlCol="0" anchor="ctr" anchorCtr="0">
              <a:noAutofit/>
            </a:bodyPr>
            <a:lstStyle/>
            <a:p>
              <a:pPr algn="ctr"/>
              <a:r>
                <a:rPr lang="en-US" sz="1100" dirty="0"/>
                <a:t>q 0</a:t>
              </a:r>
              <a:endParaRPr lang="en-US" sz="1600" dirty="0"/>
            </a:p>
          </p:txBody>
        </p:sp>
        <p:sp>
          <p:nvSpPr>
            <p:cNvPr id="246" name="Rectangle 245"/>
            <p:cNvSpPr/>
            <p:nvPr/>
          </p:nvSpPr>
          <p:spPr>
            <a:xfrm>
              <a:off x="1876659" y="5158342"/>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p:cNvSpPr txBox="1"/>
            <p:nvPr/>
          </p:nvSpPr>
          <p:spPr>
            <a:xfrm>
              <a:off x="1246737" y="5064840"/>
              <a:ext cx="169364" cy="276064"/>
            </a:xfrm>
            <a:prstGeom prst="rect">
              <a:avLst/>
            </a:prstGeom>
            <a:noFill/>
          </p:spPr>
          <p:txBody>
            <a:bodyPr wrap="square" lIns="0" tIns="0" rIns="0" bIns="0" rtlCol="0" anchor="ctr" anchorCtr="0">
              <a:noAutofit/>
            </a:bodyPr>
            <a:lstStyle/>
            <a:p>
              <a:pPr algn="ctr"/>
              <a:r>
                <a:rPr lang="en-US" sz="1100" dirty="0"/>
                <a:t>q</a:t>
              </a:r>
            </a:p>
            <a:p>
              <a:pPr algn="ctr"/>
              <a:r>
                <a:rPr lang="en-US" sz="1100" dirty="0"/>
                <a:t>→</a:t>
              </a:r>
              <a:endParaRPr lang="en-US" sz="1600" dirty="0"/>
            </a:p>
          </p:txBody>
        </p:sp>
        <p:sp>
          <p:nvSpPr>
            <p:cNvPr id="248" name="TextBox 247"/>
            <p:cNvSpPr txBox="1"/>
            <p:nvPr/>
          </p:nvSpPr>
          <p:spPr>
            <a:xfrm>
              <a:off x="1423506" y="5367338"/>
              <a:ext cx="266225" cy="123825"/>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249" name="Rectangle 248"/>
            <p:cNvSpPr/>
            <p:nvPr/>
          </p:nvSpPr>
          <p:spPr>
            <a:xfrm>
              <a:off x="1423506" y="4785438"/>
              <a:ext cx="266225" cy="9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493"/>
          <p:cNvGrpSpPr/>
          <p:nvPr/>
        </p:nvGrpSpPr>
        <p:grpSpPr>
          <a:xfrm>
            <a:off x="4722482" y="3509090"/>
            <a:ext cx="4294377" cy="742078"/>
            <a:chOff x="3198481" y="3509090"/>
            <a:chExt cx="4294377" cy="742078"/>
          </a:xfrm>
        </p:grpSpPr>
        <p:grpSp>
          <p:nvGrpSpPr>
            <p:cNvPr id="250" name="Group 249"/>
            <p:cNvGrpSpPr/>
            <p:nvPr/>
          </p:nvGrpSpPr>
          <p:grpSpPr>
            <a:xfrm>
              <a:off x="3198481" y="3522506"/>
              <a:ext cx="731520" cy="728662"/>
              <a:chOff x="1968099" y="4792425"/>
              <a:chExt cx="731520" cy="728662"/>
            </a:xfrm>
          </p:grpSpPr>
          <p:sp>
            <p:nvSpPr>
              <p:cNvPr id="251" name="Rectangle 250"/>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253" name="TextBox 252"/>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54" name="TextBox 253"/>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255" name="Rectangle 254"/>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57" name="TextBox 256"/>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258" name="Group 257"/>
            <p:cNvGrpSpPr/>
            <p:nvPr/>
          </p:nvGrpSpPr>
          <p:grpSpPr>
            <a:xfrm>
              <a:off x="3930001" y="3520363"/>
              <a:ext cx="731520" cy="728662"/>
              <a:chOff x="1968099" y="4792425"/>
              <a:chExt cx="731520" cy="728662"/>
            </a:xfrm>
          </p:grpSpPr>
          <p:sp>
            <p:nvSpPr>
              <p:cNvPr id="259" name="Rectangle 258"/>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261" name="TextBox 260"/>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62" name="TextBox 261"/>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263" name="Rectangle 262"/>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65" name="TextBox 264"/>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266" name="Group 265"/>
            <p:cNvGrpSpPr/>
            <p:nvPr/>
          </p:nvGrpSpPr>
          <p:grpSpPr>
            <a:xfrm>
              <a:off x="4660634" y="3517981"/>
              <a:ext cx="731520" cy="728662"/>
              <a:chOff x="1968099" y="4792425"/>
              <a:chExt cx="731520" cy="728662"/>
            </a:xfrm>
          </p:grpSpPr>
          <p:sp>
            <p:nvSpPr>
              <p:cNvPr id="267" name="Rectangle 266"/>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269" name="TextBox 268"/>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70" name="TextBox 269"/>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271" name="Rectangle 270"/>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extBox 271"/>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73" name="TextBox 272"/>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274" name="Group 273"/>
            <p:cNvGrpSpPr/>
            <p:nvPr/>
          </p:nvGrpSpPr>
          <p:grpSpPr>
            <a:xfrm>
              <a:off x="5389738" y="3517981"/>
              <a:ext cx="731520" cy="728662"/>
              <a:chOff x="1968099" y="4792425"/>
              <a:chExt cx="731520" cy="728662"/>
            </a:xfrm>
          </p:grpSpPr>
          <p:sp>
            <p:nvSpPr>
              <p:cNvPr id="275" name="Rectangle 274"/>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277" name="TextBox 276"/>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78" name="TextBox 277"/>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279" name="Rectangle 278"/>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81" name="TextBox 280"/>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282" name="Group 281"/>
            <p:cNvGrpSpPr/>
            <p:nvPr/>
          </p:nvGrpSpPr>
          <p:grpSpPr>
            <a:xfrm>
              <a:off x="6122145" y="3513376"/>
              <a:ext cx="731520" cy="728662"/>
              <a:chOff x="4893527" y="4794568"/>
              <a:chExt cx="731520" cy="728662"/>
            </a:xfrm>
          </p:grpSpPr>
          <p:sp>
            <p:nvSpPr>
              <p:cNvPr id="283" name="Rectangle 282"/>
              <p:cNvSpPr/>
              <p:nvPr/>
            </p:nvSpPr>
            <p:spPr>
              <a:xfrm>
                <a:off x="5167847" y="479456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4893527"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285" name="TextBox 284"/>
              <p:cNvSpPr txBox="1"/>
              <p:nvPr/>
            </p:nvSpPr>
            <p:spPr>
              <a:xfrm>
                <a:off x="5345793"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86" name="TextBox 285"/>
              <p:cNvSpPr txBox="1"/>
              <p:nvPr/>
            </p:nvSpPr>
            <p:spPr>
              <a:xfrm>
                <a:off x="5079568" y="4899821"/>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287" name="TextBox 286"/>
              <p:cNvSpPr txBox="1"/>
              <p:nvPr/>
            </p:nvSpPr>
            <p:spPr>
              <a:xfrm>
                <a:off x="4903685" y="506484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288" name="TextBox 287"/>
              <p:cNvSpPr txBox="1"/>
              <p:nvPr/>
            </p:nvSpPr>
            <p:spPr>
              <a:xfrm>
                <a:off x="5079568" y="5342094"/>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289" name="Rectangle 288"/>
              <p:cNvSpPr/>
              <p:nvPr/>
            </p:nvSpPr>
            <p:spPr>
              <a:xfrm rot="5400000">
                <a:off x="5442167" y="5154137"/>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p:cNvGrpSpPr/>
            <p:nvPr/>
          </p:nvGrpSpPr>
          <p:grpSpPr>
            <a:xfrm>
              <a:off x="6852778" y="3509090"/>
              <a:ext cx="640080" cy="730805"/>
              <a:chOff x="5964854" y="5063887"/>
              <a:chExt cx="640080" cy="730805"/>
            </a:xfrm>
          </p:grpSpPr>
          <p:sp>
            <p:nvSpPr>
              <p:cNvPr id="291" name="Rectangle 290"/>
              <p:cNvSpPr/>
              <p:nvPr/>
            </p:nvSpPr>
            <p:spPr>
              <a:xfrm>
                <a:off x="6239174"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291"/>
              <p:cNvGrpSpPr/>
              <p:nvPr/>
            </p:nvGrpSpPr>
            <p:grpSpPr>
              <a:xfrm>
                <a:off x="5964854" y="5154612"/>
                <a:ext cx="640080" cy="640080"/>
                <a:chOff x="2307906" y="5154612"/>
                <a:chExt cx="640080" cy="640080"/>
              </a:xfrm>
            </p:grpSpPr>
            <p:sp>
              <p:nvSpPr>
                <p:cNvPr id="293" name="Rectangle 292"/>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294" name="TextBox 293"/>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295" name="TextBox 294"/>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grpSp>
        </p:grpSp>
      </p:grpSp>
      <p:grpSp>
        <p:nvGrpSpPr>
          <p:cNvPr id="296" name="Group 295"/>
          <p:cNvGrpSpPr/>
          <p:nvPr/>
        </p:nvGrpSpPr>
        <p:grpSpPr>
          <a:xfrm>
            <a:off x="3899521" y="2789319"/>
            <a:ext cx="822960" cy="728662"/>
            <a:chOff x="1145139" y="4061620"/>
            <a:chExt cx="822960" cy="728662"/>
          </a:xfrm>
        </p:grpSpPr>
        <p:sp>
          <p:nvSpPr>
            <p:cNvPr id="297" name="Rectangle 296"/>
            <p:cNvSpPr/>
            <p:nvPr/>
          </p:nvSpPr>
          <p:spPr>
            <a:xfrm>
              <a:off x="1510899" y="406162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1236579" y="415020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299" name="TextBox 298"/>
            <p:cNvSpPr txBox="1"/>
            <p:nvPr/>
          </p:nvSpPr>
          <p:spPr>
            <a:xfrm>
              <a:off x="1688845" y="433308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00" name="TextBox 299"/>
            <p:cNvSpPr txBox="1"/>
            <p:nvPr/>
          </p:nvSpPr>
          <p:spPr>
            <a:xfrm>
              <a:off x="1422620" y="4166873"/>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301" name="Rectangle 300"/>
            <p:cNvSpPr/>
            <p:nvPr/>
          </p:nvSpPr>
          <p:spPr>
            <a:xfrm>
              <a:off x="187665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xtBox 301"/>
            <p:cNvSpPr txBox="1"/>
            <p:nvPr/>
          </p:nvSpPr>
          <p:spPr>
            <a:xfrm>
              <a:off x="1246737" y="4331892"/>
              <a:ext cx="169364" cy="276064"/>
            </a:xfrm>
            <a:prstGeom prst="rect">
              <a:avLst/>
            </a:prstGeom>
            <a:noFill/>
          </p:spPr>
          <p:txBody>
            <a:bodyPr wrap="square" lIns="0" tIns="0" rIns="0" bIns="0" rtlCol="0" anchor="ctr" anchorCtr="0">
              <a:noAutofit/>
            </a:bodyPr>
            <a:lstStyle/>
            <a:p>
              <a:pPr algn="ctr"/>
              <a:r>
                <a:rPr lang="en-US" sz="1100" dirty="0"/>
                <a:t>t</a:t>
              </a:r>
            </a:p>
            <a:p>
              <a:pPr algn="ctr"/>
              <a:r>
                <a:rPr lang="en-US" sz="1100" dirty="0"/>
                <a:t>←</a:t>
              </a:r>
              <a:endParaRPr lang="en-US" sz="1600" dirty="0"/>
            </a:p>
          </p:txBody>
        </p:sp>
        <p:sp>
          <p:nvSpPr>
            <p:cNvPr id="303" name="TextBox 302"/>
            <p:cNvSpPr txBox="1"/>
            <p:nvPr/>
          </p:nvSpPr>
          <p:spPr>
            <a:xfrm>
              <a:off x="1422620" y="4607956"/>
              <a:ext cx="266225" cy="152402"/>
            </a:xfrm>
            <a:prstGeom prst="rect">
              <a:avLst/>
            </a:prstGeom>
            <a:noFill/>
          </p:spPr>
          <p:txBody>
            <a:bodyPr wrap="square" lIns="0" tIns="0" rIns="0" bIns="0" rtlCol="0" anchor="ctr" anchorCtr="0">
              <a:noAutofit/>
            </a:bodyPr>
            <a:lstStyle/>
            <a:p>
              <a:pPr algn="ctr"/>
              <a:r>
                <a:rPr lang="en-US" sz="1100" dirty="0"/>
                <a:t>q 0</a:t>
              </a:r>
              <a:endParaRPr lang="en-US" sz="1600" dirty="0"/>
            </a:p>
          </p:txBody>
        </p:sp>
        <p:sp>
          <p:nvSpPr>
            <p:cNvPr id="304" name="Rectangle 303"/>
            <p:cNvSpPr/>
            <p:nvPr/>
          </p:nvSpPr>
          <p:spPr>
            <a:xfrm>
              <a:off x="114513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3168853" y="2787452"/>
            <a:ext cx="731520" cy="731282"/>
            <a:chOff x="1767646" y="2497694"/>
            <a:chExt cx="731520" cy="731282"/>
          </a:xfrm>
        </p:grpSpPr>
        <p:sp>
          <p:nvSpPr>
            <p:cNvPr id="306" name="Rectangle 305"/>
            <p:cNvSpPr/>
            <p:nvPr/>
          </p:nvSpPr>
          <p:spPr>
            <a:xfrm>
              <a:off x="1859086" y="2588896"/>
              <a:ext cx="64008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 0</a:t>
              </a:r>
            </a:p>
          </p:txBody>
        </p:sp>
        <p:sp>
          <p:nvSpPr>
            <p:cNvPr id="307" name="TextBox 306"/>
            <p:cNvSpPr txBox="1"/>
            <p:nvPr/>
          </p:nvSpPr>
          <p:spPr>
            <a:xfrm>
              <a:off x="2311352" y="2771776"/>
              <a:ext cx="169364" cy="276064"/>
            </a:xfrm>
            <a:prstGeom prst="rect">
              <a:avLst/>
            </a:prstGeom>
            <a:noFill/>
          </p:spPr>
          <p:txBody>
            <a:bodyPr wrap="square" lIns="0" tIns="0" rIns="0" bIns="0" rtlCol="0" anchor="ctr" anchorCtr="0">
              <a:noAutofit/>
            </a:bodyPr>
            <a:lstStyle/>
            <a:p>
              <a:pPr algn="ctr"/>
              <a:r>
                <a:rPr lang="en-US" sz="1100" dirty="0"/>
                <a:t>t</a:t>
              </a:r>
            </a:p>
            <a:p>
              <a:pPr algn="ctr"/>
              <a:r>
                <a:rPr lang="en-US" sz="1100" dirty="0"/>
                <a:t>←</a:t>
              </a:r>
              <a:endParaRPr lang="en-US" sz="1600" dirty="0"/>
            </a:p>
          </p:txBody>
        </p:sp>
        <p:sp>
          <p:nvSpPr>
            <p:cNvPr id="308" name="TextBox 307"/>
            <p:cNvSpPr txBox="1"/>
            <p:nvPr/>
          </p:nvSpPr>
          <p:spPr>
            <a:xfrm>
              <a:off x="2045127" y="2605567"/>
              <a:ext cx="266225" cy="199387"/>
            </a:xfrm>
            <a:prstGeom prst="rect">
              <a:avLst/>
            </a:prstGeom>
            <a:noFill/>
          </p:spPr>
          <p:txBody>
            <a:bodyPr wrap="square" lIns="0" tIns="0" rIns="0" bIns="0" rtlCol="0" anchor="ctr" anchorCtr="0">
              <a:noAutofit/>
            </a:bodyPr>
            <a:lstStyle/>
            <a:p>
              <a:pPr algn="ctr"/>
              <a:r>
                <a:rPr lang="en-US" sz="1100" dirty="0"/>
                <a:t>t 0</a:t>
              </a:r>
              <a:endParaRPr lang="en-US" sz="1600" dirty="0"/>
            </a:p>
          </p:txBody>
        </p:sp>
        <p:sp>
          <p:nvSpPr>
            <p:cNvPr id="310" name="TextBox 309"/>
            <p:cNvSpPr txBox="1"/>
            <p:nvPr/>
          </p:nvSpPr>
          <p:spPr>
            <a:xfrm>
              <a:off x="1869244" y="2770586"/>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11" name="TextBox 310"/>
            <p:cNvSpPr txBox="1"/>
            <p:nvPr/>
          </p:nvSpPr>
          <p:spPr>
            <a:xfrm>
              <a:off x="2046013" y="3073084"/>
              <a:ext cx="266225" cy="123825"/>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312" name="Rectangle 311"/>
            <p:cNvSpPr/>
            <p:nvPr/>
          </p:nvSpPr>
          <p:spPr>
            <a:xfrm>
              <a:off x="2046013" y="2497694"/>
              <a:ext cx="266225"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767646" y="286408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p:cNvGrpSpPr/>
          <p:nvPr/>
        </p:nvGrpSpPr>
        <p:grpSpPr>
          <a:xfrm>
            <a:off x="1797253" y="2787176"/>
            <a:ext cx="1371600" cy="730486"/>
            <a:chOff x="273253" y="2787176"/>
            <a:chExt cx="1371600" cy="730486"/>
          </a:xfrm>
        </p:grpSpPr>
        <p:grpSp>
          <p:nvGrpSpPr>
            <p:cNvPr id="315" name="Group 314"/>
            <p:cNvGrpSpPr/>
            <p:nvPr/>
          </p:nvGrpSpPr>
          <p:grpSpPr>
            <a:xfrm>
              <a:off x="913333" y="2787176"/>
              <a:ext cx="731520" cy="728662"/>
              <a:chOff x="1145139" y="4061620"/>
              <a:chExt cx="731520" cy="728662"/>
            </a:xfrm>
          </p:grpSpPr>
          <p:sp>
            <p:nvSpPr>
              <p:cNvPr id="316" name="Rectangle 315"/>
              <p:cNvSpPr/>
              <p:nvPr/>
            </p:nvSpPr>
            <p:spPr>
              <a:xfrm>
                <a:off x="1510899" y="406162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1236579" y="415020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318" name="TextBox 317"/>
              <p:cNvSpPr txBox="1"/>
              <p:nvPr/>
            </p:nvSpPr>
            <p:spPr>
              <a:xfrm>
                <a:off x="1688845" y="433308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19" name="TextBox 318"/>
              <p:cNvSpPr txBox="1"/>
              <p:nvPr/>
            </p:nvSpPr>
            <p:spPr>
              <a:xfrm>
                <a:off x="1422620" y="4166873"/>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320" name="TextBox 319"/>
              <p:cNvSpPr txBox="1"/>
              <p:nvPr/>
            </p:nvSpPr>
            <p:spPr>
              <a:xfrm>
                <a:off x="1246737" y="433189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21" name="TextBox 320"/>
              <p:cNvSpPr txBox="1"/>
              <p:nvPr/>
            </p:nvSpPr>
            <p:spPr>
              <a:xfrm>
                <a:off x="1422620" y="4607956"/>
                <a:ext cx="266225" cy="152402"/>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322" name="Rectangle 321"/>
              <p:cNvSpPr/>
              <p:nvPr/>
            </p:nvSpPr>
            <p:spPr>
              <a:xfrm>
                <a:off x="114513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273253" y="2789000"/>
              <a:ext cx="640080" cy="728662"/>
              <a:chOff x="505059" y="4794568"/>
              <a:chExt cx="640080" cy="728662"/>
            </a:xfrm>
          </p:grpSpPr>
          <p:sp>
            <p:nvSpPr>
              <p:cNvPr id="324" name="Rectangle 323"/>
              <p:cNvSpPr/>
              <p:nvPr/>
            </p:nvSpPr>
            <p:spPr>
              <a:xfrm>
                <a:off x="779379" y="479456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505059"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326" name="TextBox 325"/>
              <p:cNvSpPr txBox="1"/>
              <p:nvPr/>
            </p:nvSpPr>
            <p:spPr>
              <a:xfrm>
                <a:off x="957325"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27" name="TextBox 326"/>
              <p:cNvSpPr txBox="1"/>
              <p:nvPr/>
            </p:nvSpPr>
            <p:spPr>
              <a:xfrm>
                <a:off x="691100" y="4899821"/>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328" name="TextBox 327"/>
              <p:cNvSpPr txBox="1"/>
              <p:nvPr/>
            </p:nvSpPr>
            <p:spPr>
              <a:xfrm>
                <a:off x="691099" y="5342094"/>
                <a:ext cx="266225" cy="149069"/>
              </a:xfrm>
              <a:prstGeom prst="rect">
                <a:avLst/>
              </a:prstGeom>
              <a:noFill/>
            </p:spPr>
            <p:txBody>
              <a:bodyPr wrap="square" lIns="0" tIns="0" rIns="0" bIns="0" rtlCol="0" anchor="ctr" anchorCtr="0">
                <a:noAutofit/>
              </a:bodyPr>
              <a:lstStyle/>
              <a:p>
                <a:pPr algn="ctr"/>
                <a:r>
                  <a:rPr lang="en-US" sz="1100" dirty="0"/>
                  <a:t>0</a:t>
                </a:r>
                <a:endParaRPr lang="en-US" sz="1600" dirty="0"/>
              </a:p>
            </p:txBody>
          </p:sp>
        </p:grpSp>
      </p:grpSp>
      <p:grpSp>
        <p:nvGrpSpPr>
          <p:cNvPr id="495" name="Group 494"/>
          <p:cNvGrpSpPr/>
          <p:nvPr/>
        </p:nvGrpSpPr>
        <p:grpSpPr>
          <a:xfrm>
            <a:off x="4722482" y="2780429"/>
            <a:ext cx="5025897" cy="740687"/>
            <a:chOff x="3198481" y="2780428"/>
            <a:chExt cx="5025897" cy="740687"/>
          </a:xfrm>
        </p:grpSpPr>
        <p:grpSp>
          <p:nvGrpSpPr>
            <p:cNvPr id="329" name="Group 328"/>
            <p:cNvGrpSpPr/>
            <p:nvPr/>
          </p:nvGrpSpPr>
          <p:grpSpPr>
            <a:xfrm>
              <a:off x="3198481" y="2792453"/>
              <a:ext cx="731520" cy="728662"/>
              <a:chOff x="1968099" y="4792425"/>
              <a:chExt cx="731520" cy="728662"/>
            </a:xfrm>
          </p:grpSpPr>
          <p:sp>
            <p:nvSpPr>
              <p:cNvPr id="330" name="Rectangle 329"/>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332" name="TextBox 331"/>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33" name="TextBox 332"/>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334" name="Rectangle 333"/>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extBox 334"/>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36" name="TextBox 335"/>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337" name="Group 336"/>
            <p:cNvGrpSpPr/>
            <p:nvPr/>
          </p:nvGrpSpPr>
          <p:grpSpPr>
            <a:xfrm>
              <a:off x="3930001" y="2790310"/>
              <a:ext cx="731520" cy="728662"/>
              <a:chOff x="1968099" y="4792425"/>
              <a:chExt cx="731520" cy="728662"/>
            </a:xfrm>
          </p:grpSpPr>
          <p:sp>
            <p:nvSpPr>
              <p:cNvPr id="338" name="Rectangle 337"/>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340" name="TextBox 339"/>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41" name="TextBox 340"/>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342" name="Rectangle 341"/>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extBox 342"/>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44" name="TextBox 343"/>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345" name="Group 344"/>
            <p:cNvGrpSpPr/>
            <p:nvPr/>
          </p:nvGrpSpPr>
          <p:grpSpPr>
            <a:xfrm>
              <a:off x="4660634" y="2787928"/>
              <a:ext cx="731520" cy="728662"/>
              <a:chOff x="1968099" y="4792425"/>
              <a:chExt cx="731520" cy="728662"/>
            </a:xfrm>
          </p:grpSpPr>
          <p:sp>
            <p:nvSpPr>
              <p:cNvPr id="346" name="Rectangle 345"/>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348" name="TextBox 347"/>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49" name="TextBox 348"/>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350" name="Rectangle 349"/>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extBox 350"/>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52" name="TextBox 351"/>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353" name="Group 352"/>
            <p:cNvGrpSpPr/>
            <p:nvPr/>
          </p:nvGrpSpPr>
          <p:grpSpPr>
            <a:xfrm>
              <a:off x="5389738" y="2787928"/>
              <a:ext cx="731520" cy="728662"/>
              <a:chOff x="1968099" y="4792425"/>
              <a:chExt cx="731520" cy="728662"/>
            </a:xfrm>
          </p:grpSpPr>
          <p:sp>
            <p:nvSpPr>
              <p:cNvPr id="354" name="Rectangle 353"/>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356" name="TextBox 355"/>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57" name="TextBox 356"/>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358" name="Rectangle 357"/>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extBox 358"/>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60" name="TextBox 359"/>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361" name="Group 360"/>
            <p:cNvGrpSpPr/>
            <p:nvPr/>
          </p:nvGrpSpPr>
          <p:grpSpPr>
            <a:xfrm>
              <a:off x="6121989" y="2787928"/>
              <a:ext cx="731520" cy="728662"/>
              <a:chOff x="1968099" y="4792425"/>
              <a:chExt cx="731520" cy="728662"/>
            </a:xfrm>
          </p:grpSpPr>
          <p:sp>
            <p:nvSpPr>
              <p:cNvPr id="362" name="Rectangle 361"/>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364" name="TextBox 363"/>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65" name="TextBox 364"/>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366" name="Rectangle 365"/>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extBox 366"/>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68" name="TextBox 367"/>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369" name="Group 368"/>
            <p:cNvGrpSpPr/>
            <p:nvPr/>
          </p:nvGrpSpPr>
          <p:grpSpPr>
            <a:xfrm>
              <a:off x="6853665" y="2784714"/>
              <a:ext cx="731520" cy="728662"/>
              <a:chOff x="4893527" y="4794568"/>
              <a:chExt cx="731520" cy="728662"/>
            </a:xfrm>
          </p:grpSpPr>
          <p:sp>
            <p:nvSpPr>
              <p:cNvPr id="370" name="Rectangle 369"/>
              <p:cNvSpPr/>
              <p:nvPr/>
            </p:nvSpPr>
            <p:spPr>
              <a:xfrm>
                <a:off x="5167847" y="479456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4893527"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372" name="TextBox 371"/>
              <p:cNvSpPr txBox="1"/>
              <p:nvPr/>
            </p:nvSpPr>
            <p:spPr>
              <a:xfrm>
                <a:off x="5345793"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73" name="TextBox 372"/>
              <p:cNvSpPr txBox="1"/>
              <p:nvPr/>
            </p:nvSpPr>
            <p:spPr>
              <a:xfrm>
                <a:off x="5079568" y="4899821"/>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374" name="TextBox 373"/>
              <p:cNvSpPr txBox="1"/>
              <p:nvPr/>
            </p:nvSpPr>
            <p:spPr>
              <a:xfrm>
                <a:off x="4903685" y="506484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75" name="TextBox 374"/>
              <p:cNvSpPr txBox="1"/>
              <p:nvPr/>
            </p:nvSpPr>
            <p:spPr>
              <a:xfrm>
                <a:off x="5079568" y="5342094"/>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376" name="Rectangle 375"/>
              <p:cNvSpPr/>
              <p:nvPr/>
            </p:nvSpPr>
            <p:spPr>
              <a:xfrm rot="5400000">
                <a:off x="5442167" y="5154137"/>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376"/>
            <p:cNvGrpSpPr/>
            <p:nvPr/>
          </p:nvGrpSpPr>
          <p:grpSpPr>
            <a:xfrm>
              <a:off x="7584298" y="2780428"/>
              <a:ext cx="640080" cy="730805"/>
              <a:chOff x="5964854" y="5063887"/>
              <a:chExt cx="640080" cy="730805"/>
            </a:xfrm>
          </p:grpSpPr>
          <p:sp>
            <p:nvSpPr>
              <p:cNvPr id="378" name="Rectangle 377"/>
              <p:cNvSpPr/>
              <p:nvPr/>
            </p:nvSpPr>
            <p:spPr>
              <a:xfrm>
                <a:off x="6239174"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5964854" y="5154612"/>
                <a:ext cx="640080" cy="640080"/>
                <a:chOff x="2307906" y="5154612"/>
                <a:chExt cx="640080" cy="640080"/>
              </a:xfrm>
            </p:grpSpPr>
            <p:sp>
              <p:nvSpPr>
                <p:cNvPr id="380" name="Rectangle 379"/>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381" name="TextBox 380"/>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382" name="TextBox 381"/>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grpSp>
        </p:grpSp>
      </p:grpSp>
      <p:grpSp>
        <p:nvGrpSpPr>
          <p:cNvPr id="383" name="Group 382"/>
          <p:cNvGrpSpPr/>
          <p:nvPr/>
        </p:nvGrpSpPr>
        <p:grpSpPr>
          <a:xfrm>
            <a:off x="3168001" y="2058433"/>
            <a:ext cx="822960" cy="728662"/>
            <a:chOff x="1145139" y="4061620"/>
            <a:chExt cx="822960" cy="728662"/>
          </a:xfrm>
        </p:grpSpPr>
        <p:sp>
          <p:nvSpPr>
            <p:cNvPr id="384" name="Rectangle 383"/>
            <p:cNvSpPr/>
            <p:nvPr/>
          </p:nvSpPr>
          <p:spPr>
            <a:xfrm>
              <a:off x="1510899" y="406162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1236579" y="415020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386" name="TextBox 385"/>
            <p:cNvSpPr txBox="1"/>
            <p:nvPr/>
          </p:nvSpPr>
          <p:spPr>
            <a:xfrm>
              <a:off x="1688845" y="4333082"/>
              <a:ext cx="169364" cy="276064"/>
            </a:xfrm>
            <a:prstGeom prst="rect">
              <a:avLst/>
            </a:prstGeom>
            <a:noFill/>
          </p:spPr>
          <p:txBody>
            <a:bodyPr wrap="square" lIns="0" tIns="0" rIns="0" bIns="0" rtlCol="0" anchor="ctr" anchorCtr="0">
              <a:noAutofit/>
            </a:bodyPr>
            <a:lstStyle/>
            <a:p>
              <a:pPr algn="ctr"/>
              <a:r>
                <a:rPr lang="en-US" sz="1100" dirty="0"/>
                <a:t>u</a:t>
              </a:r>
            </a:p>
            <a:p>
              <a:pPr algn="ctr"/>
              <a:r>
                <a:rPr lang="en-US" sz="1100" dirty="0"/>
                <a:t>→</a:t>
              </a:r>
              <a:endParaRPr lang="en-US" sz="1600" dirty="0"/>
            </a:p>
          </p:txBody>
        </p:sp>
        <p:sp>
          <p:nvSpPr>
            <p:cNvPr id="387" name="TextBox 386"/>
            <p:cNvSpPr txBox="1"/>
            <p:nvPr/>
          </p:nvSpPr>
          <p:spPr>
            <a:xfrm>
              <a:off x="1422620" y="4166873"/>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388" name="Rectangle 387"/>
            <p:cNvSpPr/>
            <p:nvPr/>
          </p:nvSpPr>
          <p:spPr>
            <a:xfrm>
              <a:off x="187665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extBox 388"/>
            <p:cNvSpPr txBox="1"/>
            <p:nvPr/>
          </p:nvSpPr>
          <p:spPr>
            <a:xfrm>
              <a:off x="1246737" y="433189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90" name="TextBox 389"/>
            <p:cNvSpPr txBox="1"/>
            <p:nvPr/>
          </p:nvSpPr>
          <p:spPr>
            <a:xfrm>
              <a:off x="1422620" y="4607956"/>
              <a:ext cx="266225" cy="152402"/>
            </a:xfrm>
            <a:prstGeom prst="rect">
              <a:avLst/>
            </a:prstGeom>
            <a:noFill/>
          </p:spPr>
          <p:txBody>
            <a:bodyPr wrap="square" lIns="0" tIns="0" rIns="0" bIns="0" rtlCol="0" anchor="ctr" anchorCtr="0">
              <a:noAutofit/>
            </a:bodyPr>
            <a:lstStyle/>
            <a:p>
              <a:pPr algn="ctr"/>
              <a:r>
                <a:rPr lang="en-US" sz="1100" dirty="0"/>
                <a:t>t 0</a:t>
              </a:r>
              <a:endParaRPr lang="en-US" sz="1600" dirty="0"/>
            </a:p>
          </p:txBody>
        </p:sp>
        <p:sp>
          <p:nvSpPr>
            <p:cNvPr id="391" name="Rectangle 390"/>
            <p:cNvSpPr/>
            <p:nvPr/>
          </p:nvSpPr>
          <p:spPr>
            <a:xfrm>
              <a:off x="114513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a:off x="3990961" y="2060099"/>
            <a:ext cx="731520" cy="731282"/>
            <a:chOff x="1236579" y="4791948"/>
            <a:chExt cx="731520" cy="731282"/>
          </a:xfrm>
        </p:grpSpPr>
        <p:sp>
          <p:nvSpPr>
            <p:cNvPr id="393" name="Rectangle 392"/>
            <p:cNvSpPr/>
            <p:nvPr/>
          </p:nvSpPr>
          <p:spPr>
            <a:xfrm>
              <a:off x="1236579" y="4883150"/>
              <a:ext cx="64008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 1</a:t>
              </a:r>
            </a:p>
          </p:txBody>
        </p:sp>
        <p:sp>
          <p:nvSpPr>
            <p:cNvPr id="394" name="TextBox 393"/>
            <p:cNvSpPr txBox="1"/>
            <p:nvPr/>
          </p:nvSpPr>
          <p:spPr>
            <a:xfrm>
              <a:off x="1688845"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395" name="TextBox 394"/>
            <p:cNvSpPr txBox="1"/>
            <p:nvPr/>
          </p:nvSpPr>
          <p:spPr>
            <a:xfrm>
              <a:off x="1422620" y="4899821"/>
              <a:ext cx="266225" cy="199387"/>
            </a:xfrm>
            <a:prstGeom prst="rect">
              <a:avLst/>
            </a:prstGeom>
            <a:noFill/>
          </p:spPr>
          <p:txBody>
            <a:bodyPr wrap="square" lIns="0" tIns="0" rIns="0" bIns="0" rtlCol="0" anchor="ctr" anchorCtr="0">
              <a:noAutofit/>
            </a:bodyPr>
            <a:lstStyle/>
            <a:p>
              <a:pPr algn="ctr"/>
              <a:r>
                <a:rPr lang="en-US" sz="1100" dirty="0"/>
                <a:t>halt</a:t>
              </a:r>
              <a:endParaRPr lang="en-US" sz="1600" dirty="0"/>
            </a:p>
          </p:txBody>
        </p:sp>
        <p:sp>
          <p:nvSpPr>
            <p:cNvPr id="396" name="Rectangle 395"/>
            <p:cNvSpPr/>
            <p:nvPr/>
          </p:nvSpPr>
          <p:spPr>
            <a:xfrm>
              <a:off x="1876659" y="5158342"/>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extBox 396"/>
            <p:cNvSpPr txBox="1"/>
            <p:nvPr/>
          </p:nvSpPr>
          <p:spPr>
            <a:xfrm>
              <a:off x="1246737" y="5064840"/>
              <a:ext cx="169364" cy="276064"/>
            </a:xfrm>
            <a:prstGeom prst="rect">
              <a:avLst/>
            </a:prstGeom>
            <a:noFill/>
          </p:spPr>
          <p:txBody>
            <a:bodyPr wrap="square" lIns="0" tIns="0" rIns="0" bIns="0" rtlCol="0" anchor="ctr" anchorCtr="0">
              <a:noAutofit/>
            </a:bodyPr>
            <a:lstStyle/>
            <a:p>
              <a:pPr algn="ctr"/>
              <a:r>
                <a:rPr lang="en-US" sz="1100" dirty="0"/>
                <a:t>u</a:t>
              </a:r>
            </a:p>
            <a:p>
              <a:pPr algn="ctr"/>
              <a:r>
                <a:rPr lang="en-US" sz="1100" dirty="0"/>
                <a:t>→</a:t>
              </a:r>
              <a:endParaRPr lang="en-US" sz="1600" dirty="0"/>
            </a:p>
          </p:txBody>
        </p:sp>
        <p:sp>
          <p:nvSpPr>
            <p:cNvPr id="398" name="TextBox 397"/>
            <p:cNvSpPr txBox="1"/>
            <p:nvPr/>
          </p:nvSpPr>
          <p:spPr>
            <a:xfrm>
              <a:off x="1423506" y="5367338"/>
              <a:ext cx="266225" cy="123825"/>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399" name="Rectangle 398"/>
            <p:cNvSpPr/>
            <p:nvPr/>
          </p:nvSpPr>
          <p:spPr>
            <a:xfrm>
              <a:off x="1423506" y="4791948"/>
              <a:ext cx="266225"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492"/>
          <p:cNvGrpSpPr/>
          <p:nvPr/>
        </p:nvGrpSpPr>
        <p:grpSpPr>
          <a:xfrm>
            <a:off x="1797253" y="2061648"/>
            <a:ext cx="1371600" cy="730486"/>
            <a:chOff x="273253" y="2061648"/>
            <a:chExt cx="1371600" cy="730486"/>
          </a:xfrm>
        </p:grpSpPr>
        <p:grpSp>
          <p:nvGrpSpPr>
            <p:cNvPr id="400" name="Group 399"/>
            <p:cNvGrpSpPr/>
            <p:nvPr/>
          </p:nvGrpSpPr>
          <p:grpSpPr>
            <a:xfrm>
              <a:off x="913333" y="2061648"/>
              <a:ext cx="731520" cy="728662"/>
              <a:chOff x="1145139" y="4061620"/>
              <a:chExt cx="731520" cy="728662"/>
            </a:xfrm>
          </p:grpSpPr>
          <p:sp>
            <p:nvSpPr>
              <p:cNvPr id="401" name="Rectangle 400"/>
              <p:cNvSpPr/>
              <p:nvPr/>
            </p:nvSpPr>
            <p:spPr>
              <a:xfrm>
                <a:off x="1510899" y="4061620"/>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1236579" y="415020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403" name="TextBox 402"/>
              <p:cNvSpPr txBox="1"/>
              <p:nvPr/>
            </p:nvSpPr>
            <p:spPr>
              <a:xfrm>
                <a:off x="1688845" y="433308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04" name="TextBox 403"/>
              <p:cNvSpPr txBox="1"/>
              <p:nvPr/>
            </p:nvSpPr>
            <p:spPr>
              <a:xfrm>
                <a:off x="1422620" y="4166873"/>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405" name="TextBox 404"/>
              <p:cNvSpPr txBox="1"/>
              <p:nvPr/>
            </p:nvSpPr>
            <p:spPr>
              <a:xfrm>
                <a:off x="1246737" y="4331892"/>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06" name="TextBox 405"/>
              <p:cNvSpPr txBox="1"/>
              <p:nvPr/>
            </p:nvSpPr>
            <p:spPr>
              <a:xfrm>
                <a:off x="1422620" y="4607956"/>
                <a:ext cx="266225" cy="152402"/>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407" name="Rectangle 406"/>
              <p:cNvSpPr/>
              <p:nvPr/>
            </p:nvSpPr>
            <p:spPr>
              <a:xfrm>
                <a:off x="1145139" y="4425394"/>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07"/>
            <p:cNvGrpSpPr/>
            <p:nvPr/>
          </p:nvGrpSpPr>
          <p:grpSpPr>
            <a:xfrm>
              <a:off x="273253" y="2063472"/>
              <a:ext cx="640080" cy="728662"/>
              <a:chOff x="505059" y="4794568"/>
              <a:chExt cx="640080" cy="728662"/>
            </a:xfrm>
          </p:grpSpPr>
          <p:sp>
            <p:nvSpPr>
              <p:cNvPr id="409" name="Rectangle 408"/>
              <p:cNvSpPr/>
              <p:nvPr/>
            </p:nvSpPr>
            <p:spPr>
              <a:xfrm>
                <a:off x="779379" y="479456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505059"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411" name="TextBox 410"/>
              <p:cNvSpPr txBox="1"/>
              <p:nvPr/>
            </p:nvSpPr>
            <p:spPr>
              <a:xfrm>
                <a:off x="957325"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12" name="TextBox 411"/>
              <p:cNvSpPr txBox="1"/>
              <p:nvPr/>
            </p:nvSpPr>
            <p:spPr>
              <a:xfrm>
                <a:off x="691100" y="4899821"/>
                <a:ext cx="266225" cy="199387"/>
              </a:xfrm>
              <a:prstGeom prst="rect">
                <a:avLst/>
              </a:prstGeom>
              <a:noFill/>
            </p:spPr>
            <p:txBody>
              <a:bodyPr wrap="square" lIns="0" tIns="0" rIns="0" bIns="0" rtlCol="0" anchor="ctr" anchorCtr="0">
                <a:noAutofit/>
              </a:bodyPr>
              <a:lstStyle/>
              <a:p>
                <a:pPr algn="ctr"/>
                <a:r>
                  <a:rPr lang="en-US" sz="1100" dirty="0"/>
                  <a:t>0</a:t>
                </a:r>
                <a:endParaRPr lang="en-US" sz="1600" dirty="0"/>
              </a:p>
            </p:txBody>
          </p:sp>
          <p:sp>
            <p:nvSpPr>
              <p:cNvPr id="413" name="TextBox 412"/>
              <p:cNvSpPr txBox="1"/>
              <p:nvPr/>
            </p:nvSpPr>
            <p:spPr>
              <a:xfrm>
                <a:off x="691099" y="5342094"/>
                <a:ext cx="266225" cy="149069"/>
              </a:xfrm>
              <a:prstGeom prst="rect">
                <a:avLst/>
              </a:prstGeom>
              <a:noFill/>
            </p:spPr>
            <p:txBody>
              <a:bodyPr wrap="square" lIns="0" tIns="0" rIns="0" bIns="0" rtlCol="0" anchor="ctr" anchorCtr="0">
                <a:noAutofit/>
              </a:bodyPr>
              <a:lstStyle/>
              <a:p>
                <a:pPr algn="ctr"/>
                <a:r>
                  <a:rPr lang="en-US" sz="1100" dirty="0"/>
                  <a:t>0</a:t>
                </a:r>
                <a:endParaRPr lang="en-US" sz="1600" dirty="0"/>
              </a:p>
            </p:txBody>
          </p:sp>
        </p:grpSp>
      </p:grpSp>
      <p:grpSp>
        <p:nvGrpSpPr>
          <p:cNvPr id="496" name="Group 495"/>
          <p:cNvGrpSpPr/>
          <p:nvPr/>
        </p:nvGrpSpPr>
        <p:grpSpPr>
          <a:xfrm>
            <a:off x="4720952" y="2047480"/>
            <a:ext cx="5758946" cy="745210"/>
            <a:chOff x="3196952" y="2047480"/>
            <a:chExt cx="5758946" cy="745210"/>
          </a:xfrm>
        </p:grpSpPr>
        <p:grpSp>
          <p:nvGrpSpPr>
            <p:cNvPr id="414" name="Group 413"/>
            <p:cNvGrpSpPr/>
            <p:nvPr/>
          </p:nvGrpSpPr>
          <p:grpSpPr>
            <a:xfrm>
              <a:off x="3196952" y="2064028"/>
              <a:ext cx="731520" cy="728662"/>
              <a:chOff x="1968099" y="4792425"/>
              <a:chExt cx="731520" cy="728662"/>
            </a:xfrm>
          </p:grpSpPr>
          <p:sp>
            <p:nvSpPr>
              <p:cNvPr id="415" name="Rectangle 414"/>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417" name="TextBox 416"/>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18" name="TextBox 417"/>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419" name="Rectangle 418"/>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extBox 419"/>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21" name="TextBox 420"/>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422" name="Group 421"/>
            <p:cNvGrpSpPr/>
            <p:nvPr/>
          </p:nvGrpSpPr>
          <p:grpSpPr>
            <a:xfrm>
              <a:off x="3928472" y="2061885"/>
              <a:ext cx="731520" cy="728662"/>
              <a:chOff x="1968099" y="4792425"/>
              <a:chExt cx="731520" cy="728662"/>
            </a:xfrm>
          </p:grpSpPr>
          <p:sp>
            <p:nvSpPr>
              <p:cNvPr id="423" name="Rectangle 422"/>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425" name="TextBox 424"/>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26" name="TextBox 425"/>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1</a:t>
                </a:r>
                <a:endParaRPr lang="en-US" sz="1600" dirty="0"/>
              </a:p>
            </p:txBody>
          </p:sp>
          <p:sp>
            <p:nvSpPr>
              <p:cNvPr id="427" name="Rectangle 426"/>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extBox 427"/>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29" name="TextBox 428"/>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1</a:t>
                </a:r>
                <a:endParaRPr lang="en-US" sz="1600" dirty="0"/>
              </a:p>
            </p:txBody>
          </p:sp>
        </p:grpSp>
        <p:grpSp>
          <p:nvGrpSpPr>
            <p:cNvPr id="430" name="Group 429"/>
            <p:cNvGrpSpPr/>
            <p:nvPr/>
          </p:nvGrpSpPr>
          <p:grpSpPr>
            <a:xfrm>
              <a:off x="4659105" y="2059503"/>
              <a:ext cx="731520" cy="728662"/>
              <a:chOff x="1968099" y="4792425"/>
              <a:chExt cx="731520" cy="728662"/>
            </a:xfrm>
          </p:grpSpPr>
          <p:sp>
            <p:nvSpPr>
              <p:cNvPr id="431" name="Rectangle 430"/>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433" name="TextBox 432"/>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34" name="TextBox 433"/>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435" name="Rectangle 434"/>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37" name="TextBox 436"/>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438" name="Group 437"/>
            <p:cNvGrpSpPr/>
            <p:nvPr/>
          </p:nvGrpSpPr>
          <p:grpSpPr>
            <a:xfrm>
              <a:off x="5388209" y="2059503"/>
              <a:ext cx="731520" cy="728662"/>
              <a:chOff x="1968099" y="4792425"/>
              <a:chExt cx="731520" cy="728662"/>
            </a:xfrm>
          </p:grpSpPr>
          <p:sp>
            <p:nvSpPr>
              <p:cNvPr id="439" name="Rectangle 438"/>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441" name="TextBox 440"/>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42" name="TextBox 441"/>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443" name="Rectangle 442"/>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extBox 443"/>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45" name="TextBox 444"/>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446" name="Group 445"/>
            <p:cNvGrpSpPr/>
            <p:nvPr/>
          </p:nvGrpSpPr>
          <p:grpSpPr>
            <a:xfrm>
              <a:off x="6120460" y="2059503"/>
              <a:ext cx="731520" cy="728662"/>
              <a:chOff x="1968099" y="4792425"/>
              <a:chExt cx="731520" cy="728662"/>
            </a:xfrm>
          </p:grpSpPr>
          <p:sp>
            <p:nvSpPr>
              <p:cNvPr id="447" name="Rectangle 446"/>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449" name="TextBox 448"/>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50" name="TextBox 449"/>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451" name="Rectangle 450"/>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TextBox 451"/>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53" name="TextBox 452"/>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454" name="Group 453"/>
            <p:cNvGrpSpPr/>
            <p:nvPr/>
          </p:nvGrpSpPr>
          <p:grpSpPr>
            <a:xfrm>
              <a:off x="6853665" y="2057086"/>
              <a:ext cx="731520" cy="728662"/>
              <a:chOff x="1968099" y="4792425"/>
              <a:chExt cx="731520" cy="728662"/>
            </a:xfrm>
          </p:grpSpPr>
          <p:sp>
            <p:nvSpPr>
              <p:cNvPr id="455" name="Rectangle 454"/>
              <p:cNvSpPr/>
              <p:nvPr/>
            </p:nvSpPr>
            <p:spPr>
              <a:xfrm>
                <a:off x="2242419" y="479242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a:off x="1968099" y="4881007"/>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457" name="TextBox 456"/>
              <p:cNvSpPr txBox="1"/>
              <p:nvPr/>
            </p:nvSpPr>
            <p:spPr>
              <a:xfrm>
                <a:off x="2420365" y="506388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58" name="TextBox 457"/>
              <p:cNvSpPr txBox="1"/>
              <p:nvPr/>
            </p:nvSpPr>
            <p:spPr>
              <a:xfrm>
                <a:off x="2154140" y="4897678"/>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459" name="Rectangle 458"/>
              <p:cNvSpPr/>
              <p:nvPr/>
            </p:nvSpPr>
            <p:spPr>
              <a:xfrm>
                <a:off x="2608179" y="5156199"/>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extBox 459"/>
              <p:cNvSpPr txBox="1"/>
              <p:nvPr/>
            </p:nvSpPr>
            <p:spPr>
              <a:xfrm>
                <a:off x="1978257" y="5062697"/>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61" name="TextBox 460"/>
              <p:cNvSpPr txBox="1"/>
              <p:nvPr/>
            </p:nvSpPr>
            <p:spPr>
              <a:xfrm>
                <a:off x="2154140" y="5339951"/>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grpSp>
        <p:grpSp>
          <p:nvGrpSpPr>
            <p:cNvPr id="462" name="Group 461"/>
            <p:cNvGrpSpPr/>
            <p:nvPr/>
          </p:nvGrpSpPr>
          <p:grpSpPr>
            <a:xfrm>
              <a:off x="7585185" y="2051766"/>
              <a:ext cx="731520" cy="728662"/>
              <a:chOff x="4893527" y="4794568"/>
              <a:chExt cx="731520" cy="728662"/>
            </a:xfrm>
          </p:grpSpPr>
          <p:sp>
            <p:nvSpPr>
              <p:cNvPr id="463" name="Rectangle 462"/>
              <p:cNvSpPr/>
              <p:nvPr/>
            </p:nvSpPr>
            <p:spPr>
              <a:xfrm>
                <a:off x="5167847" y="4794568"/>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4893527" y="4883150"/>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465" name="TextBox 464"/>
              <p:cNvSpPr txBox="1"/>
              <p:nvPr/>
            </p:nvSpPr>
            <p:spPr>
              <a:xfrm>
                <a:off x="5345793" y="506603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66" name="TextBox 465"/>
              <p:cNvSpPr txBox="1"/>
              <p:nvPr/>
            </p:nvSpPr>
            <p:spPr>
              <a:xfrm>
                <a:off x="5079568" y="4899821"/>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467" name="TextBox 466"/>
              <p:cNvSpPr txBox="1"/>
              <p:nvPr/>
            </p:nvSpPr>
            <p:spPr>
              <a:xfrm>
                <a:off x="4903685" y="5064840"/>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sp>
            <p:nvSpPr>
              <p:cNvPr id="468" name="TextBox 467"/>
              <p:cNvSpPr txBox="1"/>
              <p:nvPr/>
            </p:nvSpPr>
            <p:spPr>
              <a:xfrm>
                <a:off x="5079568" y="5342094"/>
                <a:ext cx="266225" cy="149069"/>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469" name="Rectangle 468"/>
              <p:cNvSpPr/>
              <p:nvPr/>
            </p:nvSpPr>
            <p:spPr>
              <a:xfrm rot="5400000">
                <a:off x="5442167" y="5154137"/>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469"/>
            <p:cNvGrpSpPr/>
            <p:nvPr/>
          </p:nvGrpSpPr>
          <p:grpSpPr>
            <a:xfrm>
              <a:off x="8315818" y="2047480"/>
              <a:ext cx="640080" cy="730805"/>
              <a:chOff x="5964854" y="5063887"/>
              <a:chExt cx="640080" cy="730805"/>
            </a:xfrm>
          </p:grpSpPr>
          <p:sp>
            <p:nvSpPr>
              <p:cNvPr id="471" name="Rectangle 470"/>
              <p:cNvSpPr/>
              <p:nvPr/>
            </p:nvSpPr>
            <p:spPr>
              <a:xfrm>
                <a:off x="6239174" y="506388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2" name="Group 471"/>
              <p:cNvGrpSpPr/>
              <p:nvPr/>
            </p:nvGrpSpPr>
            <p:grpSpPr>
              <a:xfrm>
                <a:off x="5964854" y="5154612"/>
                <a:ext cx="640080" cy="640080"/>
                <a:chOff x="2307906" y="5154612"/>
                <a:chExt cx="640080" cy="640080"/>
              </a:xfrm>
            </p:grpSpPr>
            <p:sp>
              <p:nvSpPr>
                <p:cNvPr id="473" name="Rectangle 472"/>
                <p:cNvSpPr/>
                <p:nvPr/>
              </p:nvSpPr>
              <p:spPr>
                <a:xfrm>
                  <a:off x="2307906" y="5154612"/>
                  <a:ext cx="640080" cy="64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_</a:t>
                  </a:r>
                </a:p>
              </p:txBody>
            </p:sp>
            <p:sp>
              <p:nvSpPr>
                <p:cNvPr id="474" name="TextBox 473"/>
                <p:cNvSpPr txBox="1"/>
                <p:nvPr/>
              </p:nvSpPr>
              <p:spPr>
                <a:xfrm>
                  <a:off x="2493947" y="5171283"/>
                  <a:ext cx="266225" cy="199387"/>
                </a:xfrm>
                <a:prstGeom prst="rect">
                  <a:avLst/>
                </a:prstGeom>
                <a:noFill/>
              </p:spPr>
              <p:txBody>
                <a:bodyPr wrap="square" lIns="0" tIns="0" rIns="0" bIns="0" rtlCol="0" anchor="ctr" anchorCtr="0">
                  <a:noAutofit/>
                </a:bodyPr>
                <a:lstStyle/>
                <a:p>
                  <a:pPr algn="ctr"/>
                  <a:r>
                    <a:rPr lang="en-US" sz="1100" dirty="0"/>
                    <a:t>_^</a:t>
                  </a:r>
                  <a:endParaRPr lang="en-US" sz="1600" dirty="0"/>
                </a:p>
              </p:txBody>
            </p:sp>
            <p:sp>
              <p:nvSpPr>
                <p:cNvPr id="475" name="TextBox 474"/>
                <p:cNvSpPr txBox="1"/>
                <p:nvPr/>
              </p:nvSpPr>
              <p:spPr>
                <a:xfrm>
                  <a:off x="2329820" y="5334876"/>
                  <a:ext cx="169364" cy="276064"/>
                </a:xfrm>
                <a:prstGeom prst="rect">
                  <a:avLst/>
                </a:prstGeom>
                <a:noFill/>
              </p:spPr>
              <p:txBody>
                <a:bodyPr wrap="square" lIns="0" tIns="0" rIns="0" bIns="0" rtlCol="0" anchor="ctr" anchorCtr="0">
                  <a:noAutofit/>
                </a:bodyPr>
                <a:lstStyle/>
                <a:p>
                  <a:pPr algn="ctr"/>
                  <a:r>
                    <a:rPr lang="en-US" sz="1100" dirty="0"/>
                    <a:t>*</a:t>
                  </a:r>
                  <a:endParaRPr lang="en-US" sz="1600" dirty="0"/>
                </a:p>
              </p:txBody>
            </p:sp>
          </p:grpSp>
        </p:grpSp>
      </p:grpSp>
      <p:grpSp>
        <p:nvGrpSpPr>
          <p:cNvPr id="485" name="Group 484"/>
          <p:cNvGrpSpPr/>
          <p:nvPr/>
        </p:nvGrpSpPr>
        <p:grpSpPr>
          <a:xfrm>
            <a:off x="3990961" y="1419387"/>
            <a:ext cx="640080" cy="640080"/>
            <a:chOff x="2703306" y="1235473"/>
            <a:chExt cx="640080" cy="640080"/>
          </a:xfrm>
        </p:grpSpPr>
        <p:sp>
          <p:nvSpPr>
            <p:cNvPr id="478" name="Rectangle 477"/>
            <p:cNvSpPr/>
            <p:nvPr/>
          </p:nvSpPr>
          <p:spPr>
            <a:xfrm>
              <a:off x="2703306" y="1235473"/>
              <a:ext cx="640080" cy="640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HALT</a:t>
              </a:r>
            </a:p>
          </p:txBody>
        </p:sp>
        <p:sp>
          <p:nvSpPr>
            <p:cNvPr id="483" name="TextBox 482"/>
            <p:cNvSpPr txBox="1"/>
            <p:nvPr/>
          </p:nvSpPr>
          <p:spPr>
            <a:xfrm>
              <a:off x="2889347" y="1693227"/>
              <a:ext cx="266225" cy="152402"/>
            </a:xfrm>
            <a:prstGeom prst="rect">
              <a:avLst/>
            </a:prstGeom>
            <a:noFill/>
          </p:spPr>
          <p:txBody>
            <a:bodyPr wrap="square" lIns="0" tIns="0" rIns="0" bIns="0" rtlCol="0" anchor="ctr" anchorCtr="0">
              <a:noAutofit/>
            </a:bodyPr>
            <a:lstStyle/>
            <a:p>
              <a:pPr algn="ctr"/>
              <a:r>
                <a:rPr lang="en-US" sz="1100" dirty="0"/>
                <a:t>halt</a:t>
              </a:r>
              <a:endParaRPr lang="en-US" sz="1600" dirty="0"/>
            </a:p>
          </p:txBody>
        </p:sp>
      </p:grpSp>
      <p:sp>
        <p:nvSpPr>
          <p:cNvPr id="487" name="Oval 486"/>
          <p:cNvSpPr/>
          <p:nvPr/>
        </p:nvSpPr>
        <p:spPr>
          <a:xfrm>
            <a:off x="2507584" y="5208112"/>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2731897" y="5494732"/>
            <a:ext cx="228600" cy="22860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90027" y="4321402"/>
            <a:ext cx="1635011" cy="461665"/>
          </a:xfrm>
          <a:prstGeom prst="rect">
            <a:avLst/>
          </a:prstGeom>
          <a:noFill/>
        </p:spPr>
        <p:txBody>
          <a:bodyPr wrap="square" rtlCol="0">
            <a:spAutoFit/>
          </a:bodyPr>
          <a:lstStyle/>
          <a:p>
            <a:r>
              <a:rPr lang="en-US" sz="2400" dirty="0"/>
              <a:t>s,0:   q,0,→</a:t>
            </a:r>
          </a:p>
        </p:txBody>
      </p:sp>
      <p:sp>
        <p:nvSpPr>
          <p:cNvPr id="476" name="TextBox 475"/>
          <p:cNvSpPr txBox="1"/>
          <p:nvPr/>
        </p:nvSpPr>
        <p:spPr>
          <a:xfrm>
            <a:off x="8390438" y="4799834"/>
            <a:ext cx="1635011" cy="461665"/>
          </a:xfrm>
          <a:prstGeom prst="rect">
            <a:avLst/>
          </a:prstGeom>
          <a:noFill/>
        </p:spPr>
        <p:txBody>
          <a:bodyPr wrap="square" rtlCol="0">
            <a:spAutoFit/>
          </a:bodyPr>
          <a:lstStyle/>
          <a:p>
            <a:r>
              <a:rPr lang="en-US" sz="2400" dirty="0"/>
              <a:t>q,0:   t,1,←</a:t>
            </a:r>
          </a:p>
        </p:txBody>
      </p:sp>
      <p:sp>
        <p:nvSpPr>
          <p:cNvPr id="477" name="TextBox 476"/>
          <p:cNvSpPr txBox="1"/>
          <p:nvPr/>
        </p:nvSpPr>
        <p:spPr>
          <a:xfrm>
            <a:off x="8390496" y="5278169"/>
            <a:ext cx="1635011" cy="461665"/>
          </a:xfrm>
          <a:prstGeom prst="rect">
            <a:avLst/>
          </a:prstGeom>
          <a:noFill/>
        </p:spPr>
        <p:txBody>
          <a:bodyPr wrap="square" rtlCol="0">
            <a:spAutoFit/>
          </a:bodyPr>
          <a:lstStyle/>
          <a:p>
            <a:r>
              <a:rPr lang="en-US" sz="2400" dirty="0"/>
              <a:t>q,1:   s,0,→</a:t>
            </a:r>
          </a:p>
        </p:txBody>
      </p:sp>
      <p:sp>
        <p:nvSpPr>
          <p:cNvPr id="479" name="TextBox 478"/>
          <p:cNvSpPr txBox="1"/>
          <p:nvPr/>
        </p:nvSpPr>
        <p:spPr>
          <a:xfrm>
            <a:off x="8390496" y="5756504"/>
            <a:ext cx="1635011" cy="461665"/>
          </a:xfrm>
          <a:prstGeom prst="rect">
            <a:avLst/>
          </a:prstGeom>
          <a:noFill/>
        </p:spPr>
        <p:txBody>
          <a:bodyPr wrap="square" rtlCol="0">
            <a:spAutoFit/>
          </a:bodyPr>
          <a:lstStyle/>
          <a:p>
            <a:r>
              <a:rPr lang="en-US" sz="2400" dirty="0"/>
              <a:t>t,0:   u,1,→</a:t>
            </a:r>
          </a:p>
        </p:txBody>
      </p:sp>
      <p:sp>
        <p:nvSpPr>
          <p:cNvPr id="480" name="TextBox 479"/>
          <p:cNvSpPr txBox="1"/>
          <p:nvPr/>
        </p:nvSpPr>
        <p:spPr>
          <a:xfrm>
            <a:off x="8390496" y="6234839"/>
            <a:ext cx="1635011" cy="461665"/>
          </a:xfrm>
          <a:prstGeom prst="rect">
            <a:avLst/>
          </a:prstGeom>
          <a:noFill/>
        </p:spPr>
        <p:txBody>
          <a:bodyPr wrap="square" rtlCol="0">
            <a:spAutoFit/>
          </a:bodyPr>
          <a:lstStyle/>
          <a:p>
            <a:r>
              <a:rPr lang="en-US" sz="2400" dirty="0"/>
              <a:t>u,1:   HALT</a:t>
            </a:r>
          </a:p>
        </p:txBody>
      </p:sp>
      <p:sp>
        <p:nvSpPr>
          <p:cNvPr id="499" name="Oval 498"/>
          <p:cNvSpPr>
            <a:spLocks noChangeAspect="1"/>
          </p:cNvSpPr>
          <p:nvPr/>
        </p:nvSpPr>
        <p:spPr>
          <a:xfrm>
            <a:off x="1934413" y="4997371"/>
            <a:ext cx="365760" cy="36576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a:spLocks noChangeAspect="1"/>
          </p:cNvSpPr>
          <p:nvPr/>
        </p:nvSpPr>
        <p:spPr>
          <a:xfrm>
            <a:off x="2183198" y="5203190"/>
            <a:ext cx="365760" cy="36576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1680117" y="1739428"/>
            <a:ext cx="0" cy="48843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2" name="Straight Arrow Connector 501"/>
          <p:cNvCxnSpPr/>
          <p:nvPr/>
        </p:nvCxnSpPr>
        <p:spPr>
          <a:xfrm>
            <a:off x="1668966" y="6612673"/>
            <a:ext cx="52014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940143" y="6407099"/>
            <a:ext cx="733936" cy="369332"/>
          </a:xfrm>
          <a:prstGeom prst="rect">
            <a:avLst/>
          </a:prstGeom>
          <a:noFill/>
        </p:spPr>
        <p:txBody>
          <a:bodyPr wrap="square" rtlCol="0">
            <a:spAutoFit/>
          </a:bodyPr>
          <a:lstStyle/>
          <a:p>
            <a:r>
              <a:rPr lang="en-US" dirty="0"/>
              <a:t>space</a:t>
            </a:r>
          </a:p>
        </p:txBody>
      </p:sp>
      <p:sp>
        <p:nvSpPr>
          <p:cNvPr id="503" name="TextBox 502"/>
          <p:cNvSpPr txBox="1"/>
          <p:nvPr/>
        </p:nvSpPr>
        <p:spPr>
          <a:xfrm>
            <a:off x="1558059" y="1370095"/>
            <a:ext cx="733936" cy="369332"/>
          </a:xfrm>
          <a:prstGeom prst="rect">
            <a:avLst/>
          </a:prstGeom>
          <a:noFill/>
        </p:spPr>
        <p:txBody>
          <a:bodyPr wrap="square" rtlCol="0">
            <a:spAutoFit/>
          </a:bodyPr>
          <a:lstStyle/>
          <a:p>
            <a:r>
              <a:rPr lang="en-US" dirty="0"/>
              <a:t>time</a:t>
            </a:r>
          </a:p>
        </p:txBody>
      </p:sp>
    </p:spTree>
    <p:custDataLst>
      <p:tags r:id="rId1"/>
    </p:custDataLst>
    <p:extLst>
      <p:ext uri="{BB962C8B-B14F-4D97-AF65-F5344CB8AC3E}">
        <p14:creationId xmlns:p14="http://schemas.microsoft.com/office/powerpoint/2010/main" val="3061976505"/>
      </p:ext>
    </p:extLst>
  </p:cSld>
  <p:clrMapOvr>
    <a:masterClrMapping/>
  </p:clrMapOvr>
  <mc:AlternateContent xmlns:mc="http://schemas.openxmlformats.org/markup-compatibility/2006" xmlns:p14="http://schemas.microsoft.com/office/powerpoint/2010/main">
    <mc:Choice Requires="p14">
      <p:transition p14:dur="0" advTm="113519"/>
    </mc:Choice>
    <mc:Fallback xmlns="">
      <p:transition advTm="1135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7"/>
                                        </p:tgtEl>
                                        <p:attrNameLst>
                                          <p:attrName>style.visibility</p:attrName>
                                        </p:attrNameLst>
                                      </p:cBhvr>
                                      <p:to>
                                        <p:strVal val="visible"/>
                                      </p:to>
                                    </p:set>
                                    <p:animEffect transition="in" filter="fade">
                                      <p:cBhvr>
                                        <p:cTn id="10" dur="500"/>
                                        <p:tgtEl>
                                          <p:spTgt spid="4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6"/>
                                        </p:tgtEl>
                                        <p:attrNameLst>
                                          <p:attrName>style.visibility</p:attrName>
                                        </p:attrNameLst>
                                      </p:cBhvr>
                                      <p:to>
                                        <p:strVal val="visible"/>
                                      </p:to>
                                    </p:set>
                                    <p:animEffect transition="in" filter="fade">
                                      <p:cBhvr>
                                        <p:cTn id="13" dur="500"/>
                                        <p:tgtEl>
                                          <p:spTgt spid="4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9"/>
                                        </p:tgtEl>
                                        <p:attrNameLst>
                                          <p:attrName>style.visibility</p:attrName>
                                        </p:attrNameLst>
                                      </p:cBhvr>
                                      <p:to>
                                        <p:strVal val="visible"/>
                                      </p:to>
                                    </p:set>
                                    <p:animEffect transition="in" filter="fade">
                                      <p:cBhvr>
                                        <p:cTn id="16" dur="500"/>
                                        <p:tgtEl>
                                          <p:spTgt spid="4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0"/>
                                        </p:tgtEl>
                                        <p:attrNameLst>
                                          <p:attrName>style.visibility</p:attrName>
                                        </p:attrNameLst>
                                      </p:cBhvr>
                                      <p:to>
                                        <p:strVal val="visible"/>
                                      </p:to>
                                    </p:set>
                                    <p:animEffect transition="in" filter="fade">
                                      <p:cBhvr>
                                        <p:cTn id="19" dur="500"/>
                                        <p:tgtEl>
                                          <p:spTgt spid="48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97"/>
                                        </p:tgtEl>
                                        <p:attrNameLst>
                                          <p:attrName>style.visibility</p:attrName>
                                        </p:attrNameLst>
                                      </p:cBhvr>
                                      <p:to>
                                        <p:strVal val="visible"/>
                                      </p:to>
                                    </p:set>
                                    <p:anim calcmode="lin" valueType="num">
                                      <p:cBhvr>
                                        <p:cTn id="24" dur="500" fill="hold"/>
                                        <p:tgtEl>
                                          <p:spTgt spid="497"/>
                                        </p:tgtEl>
                                        <p:attrNameLst>
                                          <p:attrName>ppt_w</p:attrName>
                                        </p:attrNameLst>
                                      </p:cBhvr>
                                      <p:tavLst>
                                        <p:tav tm="0">
                                          <p:val>
                                            <p:fltVal val="0"/>
                                          </p:val>
                                        </p:tav>
                                        <p:tav tm="100000">
                                          <p:val>
                                            <p:strVal val="#ppt_w"/>
                                          </p:val>
                                        </p:tav>
                                      </p:tavLst>
                                    </p:anim>
                                    <p:anim calcmode="lin" valueType="num">
                                      <p:cBhvr>
                                        <p:cTn id="25" dur="500" fill="hold"/>
                                        <p:tgtEl>
                                          <p:spTgt spid="497"/>
                                        </p:tgtEl>
                                        <p:attrNameLst>
                                          <p:attrName>ppt_h</p:attrName>
                                        </p:attrNameLst>
                                      </p:cBhvr>
                                      <p:tavLst>
                                        <p:tav tm="0">
                                          <p:val>
                                            <p:fltVal val="0"/>
                                          </p:val>
                                        </p:tav>
                                        <p:tav tm="100000">
                                          <p:val>
                                            <p:strVal val="#ppt_h"/>
                                          </p:val>
                                        </p:tav>
                                      </p:tavLst>
                                    </p:anim>
                                    <p:animEffect transition="in" filter="fade">
                                      <p:cBhvr>
                                        <p:cTn id="26" dur="500"/>
                                        <p:tgtEl>
                                          <p:spTgt spid="49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1+#ppt_w/2"/>
                                          </p:val>
                                        </p:tav>
                                        <p:tav tm="100000">
                                          <p:val>
                                            <p:strVal val="#ppt_x"/>
                                          </p:val>
                                        </p:tav>
                                      </p:tavLst>
                                    </p:anim>
                                    <p:anim calcmode="lin" valueType="num">
                                      <p:cBhvr additive="base">
                                        <p:cTn id="32" dur="250" fill="hold"/>
                                        <p:tgtEl>
                                          <p:spTgt spid="57"/>
                                        </p:tgtEl>
                                        <p:attrNameLst>
                                          <p:attrName>ppt_y</p:attrName>
                                        </p:attrNameLst>
                                      </p:cBhvr>
                                      <p:tavLst>
                                        <p:tav tm="0">
                                          <p:val>
                                            <p:strVal val="#ppt_y"/>
                                          </p:val>
                                        </p:tav>
                                        <p:tav tm="100000">
                                          <p:val>
                                            <p:strVal val="#ppt_y"/>
                                          </p:val>
                                        </p:tav>
                                      </p:tavLst>
                                    </p:anim>
                                  </p:childTnLst>
                                </p:cTn>
                              </p:par>
                            </p:childTnLst>
                          </p:cTn>
                        </p:par>
                        <p:par>
                          <p:cTn id="33" fill="hold">
                            <p:stCondLst>
                              <p:cond delay="250"/>
                            </p:stCondLst>
                            <p:childTnLst>
                              <p:par>
                                <p:cTn id="34" presetID="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1+#ppt_w/2"/>
                                          </p:val>
                                        </p:tav>
                                        <p:tav tm="100000">
                                          <p:val>
                                            <p:strVal val="#ppt_x"/>
                                          </p:val>
                                        </p:tav>
                                      </p:tavLst>
                                    </p:anim>
                                    <p:anim calcmode="lin" valueType="num">
                                      <p:cBhvr additive="base">
                                        <p:cTn id="37" dur="250" fill="hold"/>
                                        <p:tgtEl>
                                          <p:spTgt spid="58"/>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1+#ppt_w/2"/>
                                          </p:val>
                                        </p:tav>
                                        <p:tav tm="100000">
                                          <p:val>
                                            <p:strVal val="#ppt_x"/>
                                          </p:val>
                                        </p:tav>
                                      </p:tavLst>
                                    </p:anim>
                                    <p:anim calcmode="lin" valueType="num">
                                      <p:cBhvr additive="base">
                                        <p:cTn id="42" dur="250" fill="hold"/>
                                        <p:tgtEl>
                                          <p:spTgt spid="59"/>
                                        </p:tgtEl>
                                        <p:attrNameLst>
                                          <p:attrName>ppt_y</p:attrName>
                                        </p:attrNameLst>
                                      </p:cBhvr>
                                      <p:tavLst>
                                        <p:tav tm="0">
                                          <p:val>
                                            <p:strVal val="#ppt_y"/>
                                          </p:val>
                                        </p:tav>
                                        <p:tav tm="100000">
                                          <p:val>
                                            <p:strVal val="#ppt_y"/>
                                          </p:val>
                                        </p:tav>
                                      </p:tavLst>
                                    </p:anim>
                                  </p:childTnLst>
                                </p:cTn>
                              </p:par>
                            </p:childTnLst>
                          </p:cTn>
                        </p:par>
                        <p:par>
                          <p:cTn id="43" fill="hold">
                            <p:stCondLst>
                              <p:cond delay="750"/>
                            </p:stCondLst>
                            <p:childTnLst>
                              <p:par>
                                <p:cTn id="44" presetID="2" presetClass="entr" presetSubtype="2"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1+#ppt_w/2"/>
                                          </p:val>
                                        </p:tav>
                                        <p:tav tm="100000">
                                          <p:val>
                                            <p:strVal val="#ppt_x"/>
                                          </p:val>
                                        </p:tav>
                                      </p:tavLst>
                                    </p:anim>
                                    <p:anim calcmode="lin" valueType="num">
                                      <p:cBhvr additive="base">
                                        <p:cTn id="47" dur="250" fill="hold"/>
                                        <p:tgtEl>
                                          <p:spTgt spid="60"/>
                                        </p:tgtEl>
                                        <p:attrNameLst>
                                          <p:attrName>ppt_y</p:attrName>
                                        </p:attrNameLst>
                                      </p:cBhvr>
                                      <p:tavLst>
                                        <p:tav tm="0">
                                          <p:val>
                                            <p:strVal val="#ppt_y"/>
                                          </p:val>
                                        </p:tav>
                                        <p:tav tm="100000">
                                          <p:val>
                                            <p:strVal val="#ppt_y"/>
                                          </p:val>
                                        </p:tav>
                                      </p:tavLst>
                                    </p:anim>
                                  </p:childTnLst>
                                </p:cTn>
                              </p:par>
                            </p:childTnLst>
                          </p:cTn>
                        </p:par>
                        <p:par>
                          <p:cTn id="48" fill="hold">
                            <p:stCondLst>
                              <p:cond delay="1000"/>
                            </p:stCondLst>
                            <p:childTnLst>
                              <p:par>
                                <p:cTn id="49" presetID="2" presetClass="entr" presetSubtype="2"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1+#ppt_w/2"/>
                                          </p:val>
                                        </p:tav>
                                        <p:tav tm="100000">
                                          <p:val>
                                            <p:strVal val="#ppt_x"/>
                                          </p:val>
                                        </p:tav>
                                      </p:tavLst>
                                    </p:anim>
                                    <p:anim calcmode="lin" valueType="num">
                                      <p:cBhvr additive="base">
                                        <p:cTn id="52" dur="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1250"/>
                            </p:stCondLst>
                            <p:childTnLst>
                              <p:par>
                                <p:cTn id="54" presetID="2" presetClass="entr" presetSubtype="2"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1+#ppt_w/2"/>
                                          </p:val>
                                        </p:tav>
                                        <p:tav tm="100000">
                                          <p:val>
                                            <p:strVal val="#ppt_x"/>
                                          </p:val>
                                        </p:tav>
                                      </p:tavLst>
                                    </p:anim>
                                    <p:anim calcmode="lin" valueType="num">
                                      <p:cBhvr additive="base">
                                        <p:cTn id="57" dur="2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3"/>
                                        </p:tgtEl>
                                        <p:attrNameLst>
                                          <p:attrName>fillcolor</p:attrName>
                                        </p:attrNameLst>
                                      </p:cBhvr>
                                      <p:to>
                                        <a:srgbClr val="92D050"/>
                                      </p:to>
                                    </p:animClr>
                                    <p:set>
                                      <p:cBhvr>
                                        <p:cTn id="62" dur="500" fill="hold"/>
                                        <p:tgtEl>
                                          <p:spTgt spid="3"/>
                                        </p:tgtEl>
                                        <p:attrNameLst>
                                          <p:attrName>fill.type</p:attrName>
                                        </p:attrNameLst>
                                      </p:cBhvr>
                                      <p:to>
                                        <p:strVal val="solid"/>
                                      </p:to>
                                    </p:set>
                                    <p:set>
                                      <p:cBhvr>
                                        <p:cTn id="63" dur="500" fill="hold"/>
                                        <p:tgtEl>
                                          <p:spTgt spid="3"/>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499"/>
                                        </p:tgtEl>
                                        <p:attrNameLst>
                                          <p:attrName>style.visibility</p:attrName>
                                        </p:attrNameLst>
                                      </p:cBhvr>
                                      <p:to>
                                        <p:strVal val="visible"/>
                                      </p:to>
                                    </p:set>
                                    <p:anim calcmode="lin" valueType="num">
                                      <p:cBhvr>
                                        <p:cTn id="73" dur="500" fill="hold"/>
                                        <p:tgtEl>
                                          <p:spTgt spid="499"/>
                                        </p:tgtEl>
                                        <p:attrNameLst>
                                          <p:attrName>ppt_w</p:attrName>
                                        </p:attrNameLst>
                                      </p:cBhvr>
                                      <p:tavLst>
                                        <p:tav tm="0">
                                          <p:val>
                                            <p:fltVal val="0"/>
                                          </p:val>
                                        </p:tav>
                                        <p:tav tm="100000">
                                          <p:val>
                                            <p:strVal val="#ppt_w"/>
                                          </p:val>
                                        </p:tav>
                                      </p:tavLst>
                                    </p:anim>
                                    <p:anim calcmode="lin" valueType="num">
                                      <p:cBhvr>
                                        <p:cTn id="74" dur="500" fill="hold"/>
                                        <p:tgtEl>
                                          <p:spTgt spid="499"/>
                                        </p:tgtEl>
                                        <p:attrNameLst>
                                          <p:attrName>ppt_h</p:attrName>
                                        </p:attrNameLst>
                                      </p:cBhvr>
                                      <p:tavLst>
                                        <p:tav tm="0">
                                          <p:val>
                                            <p:fltVal val="0"/>
                                          </p:val>
                                        </p:tav>
                                        <p:tav tm="100000">
                                          <p:val>
                                            <p:strVal val="#ppt_h"/>
                                          </p:val>
                                        </p:tav>
                                      </p:tavLst>
                                    </p:anim>
                                    <p:animEffect transition="in" filter="fade">
                                      <p:cBhvr>
                                        <p:cTn id="75" dur="500"/>
                                        <p:tgtEl>
                                          <p:spTgt spid="49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500"/>
                                        </p:tgtEl>
                                        <p:attrNameLst>
                                          <p:attrName>style.visibility</p:attrName>
                                        </p:attrNameLst>
                                      </p:cBhvr>
                                      <p:to>
                                        <p:strVal val="visible"/>
                                      </p:to>
                                    </p:set>
                                    <p:anim calcmode="lin" valueType="num">
                                      <p:cBhvr>
                                        <p:cTn id="80" dur="500" fill="hold"/>
                                        <p:tgtEl>
                                          <p:spTgt spid="500"/>
                                        </p:tgtEl>
                                        <p:attrNameLst>
                                          <p:attrName>ppt_w</p:attrName>
                                        </p:attrNameLst>
                                      </p:cBhvr>
                                      <p:tavLst>
                                        <p:tav tm="0">
                                          <p:val>
                                            <p:fltVal val="0"/>
                                          </p:val>
                                        </p:tav>
                                        <p:tav tm="100000">
                                          <p:val>
                                            <p:strVal val="#ppt_w"/>
                                          </p:val>
                                        </p:tav>
                                      </p:tavLst>
                                    </p:anim>
                                    <p:anim calcmode="lin" valueType="num">
                                      <p:cBhvr>
                                        <p:cTn id="81" dur="500" fill="hold"/>
                                        <p:tgtEl>
                                          <p:spTgt spid="500"/>
                                        </p:tgtEl>
                                        <p:attrNameLst>
                                          <p:attrName>ppt_h</p:attrName>
                                        </p:attrNameLst>
                                      </p:cBhvr>
                                      <p:tavLst>
                                        <p:tav tm="0">
                                          <p:val>
                                            <p:fltVal val="0"/>
                                          </p:val>
                                        </p:tav>
                                        <p:tav tm="100000">
                                          <p:val>
                                            <p:strVal val="#ppt_h"/>
                                          </p:val>
                                        </p:tav>
                                      </p:tavLst>
                                    </p:anim>
                                    <p:animEffect transition="in" filter="fade">
                                      <p:cBhvr>
                                        <p:cTn id="82" dur="500"/>
                                        <p:tgtEl>
                                          <p:spTgt spid="500"/>
                                        </p:tgtEl>
                                      </p:cBhvr>
                                    </p:animEffect>
                                  </p:childTnLst>
                                </p:cTn>
                              </p:par>
                              <p:par>
                                <p:cTn id="83" presetID="53" presetClass="exit" presetSubtype="32" fill="hold" grpId="1" nodeType="withEffect">
                                  <p:stCondLst>
                                    <p:cond delay="0"/>
                                  </p:stCondLst>
                                  <p:childTnLst>
                                    <p:anim calcmode="lin" valueType="num">
                                      <p:cBhvr>
                                        <p:cTn id="84" dur="500"/>
                                        <p:tgtEl>
                                          <p:spTgt spid="499"/>
                                        </p:tgtEl>
                                        <p:attrNameLst>
                                          <p:attrName>ppt_w</p:attrName>
                                        </p:attrNameLst>
                                      </p:cBhvr>
                                      <p:tavLst>
                                        <p:tav tm="0">
                                          <p:val>
                                            <p:strVal val="ppt_w"/>
                                          </p:val>
                                        </p:tav>
                                        <p:tav tm="100000">
                                          <p:val>
                                            <p:fltVal val="0"/>
                                          </p:val>
                                        </p:tav>
                                      </p:tavLst>
                                    </p:anim>
                                    <p:anim calcmode="lin" valueType="num">
                                      <p:cBhvr>
                                        <p:cTn id="85" dur="500"/>
                                        <p:tgtEl>
                                          <p:spTgt spid="499"/>
                                        </p:tgtEl>
                                        <p:attrNameLst>
                                          <p:attrName>ppt_h</p:attrName>
                                        </p:attrNameLst>
                                      </p:cBhvr>
                                      <p:tavLst>
                                        <p:tav tm="0">
                                          <p:val>
                                            <p:strVal val="ppt_h"/>
                                          </p:val>
                                        </p:tav>
                                        <p:tav tm="100000">
                                          <p:val>
                                            <p:fltVal val="0"/>
                                          </p:val>
                                        </p:tav>
                                      </p:tavLst>
                                    </p:anim>
                                    <p:animEffect transition="out" filter="fade">
                                      <p:cBhvr>
                                        <p:cTn id="86" dur="500"/>
                                        <p:tgtEl>
                                          <p:spTgt spid="499"/>
                                        </p:tgtEl>
                                      </p:cBhvr>
                                    </p:animEffect>
                                    <p:set>
                                      <p:cBhvr>
                                        <p:cTn id="87" dur="1" fill="hold">
                                          <p:stCondLst>
                                            <p:cond delay="499"/>
                                          </p:stCondLst>
                                        </p:cTn>
                                        <p:tgtEl>
                                          <p:spTgt spid="49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500"/>
                                        <p:tgtEl>
                                          <p:spTgt spid="137"/>
                                        </p:tgtEl>
                                      </p:cBhvr>
                                    </p:animEffect>
                                  </p:childTnLst>
                                </p:cTn>
                              </p:par>
                              <p:par>
                                <p:cTn id="93" presetID="53" presetClass="exit" presetSubtype="32" fill="hold" grpId="1" nodeType="withEffect">
                                  <p:stCondLst>
                                    <p:cond delay="0"/>
                                  </p:stCondLst>
                                  <p:childTnLst>
                                    <p:anim calcmode="lin" valueType="num">
                                      <p:cBhvr>
                                        <p:cTn id="94" dur="500"/>
                                        <p:tgtEl>
                                          <p:spTgt spid="500"/>
                                        </p:tgtEl>
                                        <p:attrNameLst>
                                          <p:attrName>ppt_w</p:attrName>
                                        </p:attrNameLst>
                                      </p:cBhvr>
                                      <p:tavLst>
                                        <p:tav tm="0">
                                          <p:val>
                                            <p:strVal val="ppt_w"/>
                                          </p:val>
                                        </p:tav>
                                        <p:tav tm="100000">
                                          <p:val>
                                            <p:fltVal val="0"/>
                                          </p:val>
                                        </p:tav>
                                      </p:tavLst>
                                    </p:anim>
                                    <p:anim calcmode="lin" valueType="num">
                                      <p:cBhvr>
                                        <p:cTn id="95" dur="500"/>
                                        <p:tgtEl>
                                          <p:spTgt spid="500"/>
                                        </p:tgtEl>
                                        <p:attrNameLst>
                                          <p:attrName>ppt_h</p:attrName>
                                        </p:attrNameLst>
                                      </p:cBhvr>
                                      <p:tavLst>
                                        <p:tav tm="0">
                                          <p:val>
                                            <p:strVal val="ppt_h"/>
                                          </p:val>
                                        </p:tav>
                                        <p:tav tm="100000">
                                          <p:val>
                                            <p:fltVal val="0"/>
                                          </p:val>
                                        </p:tav>
                                      </p:tavLst>
                                    </p:anim>
                                    <p:animEffect transition="out" filter="fade">
                                      <p:cBhvr>
                                        <p:cTn id="96" dur="500"/>
                                        <p:tgtEl>
                                          <p:spTgt spid="500"/>
                                        </p:tgtEl>
                                      </p:cBhvr>
                                    </p:animEffect>
                                    <p:set>
                                      <p:cBhvr>
                                        <p:cTn id="97" dur="1" fill="hold">
                                          <p:stCondLst>
                                            <p:cond delay="499"/>
                                          </p:stCondLst>
                                        </p:cTn>
                                        <p:tgtEl>
                                          <p:spTgt spid="5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487"/>
                                        </p:tgtEl>
                                        <p:attrNameLst>
                                          <p:attrName>style.visibility</p:attrName>
                                        </p:attrNameLst>
                                      </p:cBhvr>
                                      <p:to>
                                        <p:strVal val="visible"/>
                                      </p:to>
                                    </p:set>
                                    <p:anim calcmode="lin" valueType="num">
                                      <p:cBhvr>
                                        <p:cTn id="102" dur="500" fill="hold"/>
                                        <p:tgtEl>
                                          <p:spTgt spid="487"/>
                                        </p:tgtEl>
                                        <p:attrNameLst>
                                          <p:attrName>ppt_w</p:attrName>
                                        </p:attrNameLst>
                                      </p:cBhvr>
                                      <p:tavLst>
                                        <p:tav tm="0">
                                          <p:val>
                                            <p:fltVal val="0"/>
                                          </p:val>
                                        </p:tav>
                                        <p:tav tm="100000">
                                          <p:val>
                                            <p:strVal val="#ppt_w"/>
                                          </p:val>
                                        </p:tav>
                                      </p:tavLst>
                                    </p:anim>
                                    <p:anim calcmode="lin" valueType="num">
                                      <p:cBhvr>
                                        <p:cTn id="103" dur="500" fill="hold"/>
                                        <p:tgtEl>
                                          <p:spTgt spid="487"/>
                                        </p:tgtEl>
                                        <p:attrNameLst>
                                          <p:attrName>ppt_h</p:attrName>
                                        </p:attrNameLst>
                                      </p:cBhvr>
                                      <p:tavLst>
                                        <p:tav tm="0">
                                          <p:val>
                                            <p:fltVal val="0"/>
                                          </p:val>
                                        </p:tav>
                                        <p:tav tm="100000">
                                          <p:val>
                                            <p:strVal val="#ppt_h"/>
                                          </p:val>
                                        </p:tav>
                                      </p:tavLst>
                                    </p:anim>
                                    <p:animEffect transition="in" filter="fade">
                                      <p:cBhvr>
                                        <p:cTn id="104" dur="500"/>
                                        <p:tgtEl>
                                          <p:spTgt spid="487"/>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88"/>
                                        </p:tgtEl>
                                        <p:attrNameLst>
                                          <p:attrName>style.visibility</p:attrName>
                                        </p:attrNameLst>
                                      </p:cBhvr>
                                      <p:to>
                                        <p:strVal val="visible"/>
                                      </p:to>
                                    </p:set>
                                    <p:anim calcmode="lin" valueType="num">
                                      <p:cBhvr>
                                        <p:cTn id="107" dur="500" fill="hold"/>
                                        <p:tgtEl>
                                          <p:spTgt spid="488"/>
                                        </p:tgtEl>
                                        <p:attrNameLst>
                                          <p:attrName>ppt_w</p:attrName>
                                        </p:attrNameLst>
                                      </p:cBhvr>
                                      <p:tavLst>
                                        <p:tav tm="0">
                                          <p:val>
                                            <p:fltVal val="0"/>
                                          </p:val>
                                        </p:tav>
                                        <p:tav tm="100000">
                                          <p:val>
                                            <p:strVal val="#ppt_w"/>
                                          </p:val>
                                        </p:tav>
                                      </p:tavLst>
                                    </p:anim>
                                    <p:anim calcmode="lin" valueType="num">
                                      <p:cBhvr>
                                        <p:cTn id="108" dur="500" fill="hold"/>
                                        <p:tgtEl>
                                          <p:spTgt spid="488"/>
                                        </p:tgtEl>
                                        <p:attrNameLst>
                                          <p:attrName>ppt_h</p:attrName>
                                        </p:attrNameLst>
                                      </p:cBhvr>
                                      <p:tavLst>
                                        <p:tav tm="0">
                                          <p:val>
                                            <p:fltVal val="0"/>
                                          </p:val>
                                        </p:tav>
                                        <p:tav tm="100000">
                                          <p:val>
                                            <p:strVal val="#ppt_h"/>
                                          </p:val>
                                        </p:tav>
                                      </p:tavLst>
                                    </p:anim>
                                    <p:animEffect transition="in" filter="fade">
                                      <p:cBhvr>
                                        <p:cTn id="109" dur="500"/>
                                        <p:tgtEl>
                                          <p:spTgt spid="488"/>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xit" presetSubtype="32" fill="hold" grpId="1" nodeType="clickEffect">
                                  <p:stCondLst>
                                    <p:cond delay="0"/>
                                  </p:stCondLst>
                                  <p:childTnLst>
                                    <p:anim calcmode="lin" valueType="num">
                                      <p:cBhvr>
                                        <p:cTn id="113" dur="500"/>
                                        <p:tgtEl>
                                          <p:spTgt spid="487"/>
                                        </p:tgtEl>
                                        <p:attrNameLst>
                                          <p:attrName>ppt_w</p:attrName>
                                        </p:attrNameLst>
                                      </p:cBhvr>
                                      <p:tavLst>
                                        <p:tav tm="0">
                                          <p:val>
                                            <p:strVal val="ppt_w"/>
                                          </p:val>
                                        </p:tav>
                                        <p:tav tm="100000">
                                          <p:val>
                                            <p:fltVal val="0"/>
                                          </p:val>
                                        </p:tav>
                                      </p:tavLst>
                                    </p:anim>
                                    <p:anim calcmode="lin" valueType="num">
                                      <p:cBhvr>
                                        <p:cTn id="114" dur="500"/>
                                        <p:tgtEl>
                                          <p:spTgt spid="487"/>
                                        </p:tgtEl>
                                        <p:attrNameLst>
                                          <p:attrName>ppt_h</p:attrName>
                                        </p:attrNameLst>
                                      </p:cBhvr>
                                      <p:tavLst>
                                        <p:tav tm="0">
                                          <p:val>
                                            <p:strVal val="ppt_h"/>
                                          </p:val>
                                        </p:tav>
                                        <p:tav tm="100000">
                                          <p:val>
                                            <p:fltVal val="0"/>
                                          </p:val>
                                        </p:tav>
                                      </p:tavLst>
                                    </p:anim>
                                    <p:animEffect transition="out" filter="fade">
                                      <p:cBhvr>
                                        <p:cTn id="115" dur="500"/>
                                        <p:tgtEl>
                                          <p:spTgt spid="487"/>
                                        </p:tgtEl>
                                      </p:cBhvr>
                                    </p:animEffect>
                                    <p:set>
                                      <p:cBhvr>
                                        <p:cTn id="116" dur="1" fill="hold">
                                          <p:stCondLst>
                                            <p:cond delay="499"/>
                                          </p:stCondLst>
                                        </p:cTn>
                                        <p:tgtEl>
                                          <p:spTgt spid="487"/>
                                        </p:tgtEl>
                                        <p:attrNameLst>
                                          <p:attrName>style.visibility</p:attrName>
                                        </p:attrNameLst>
                                      </p:cBhvr>
                                      <p:to>
                                        <p:strVal val="hidden"/>
                                      </p:to>
                                    </p:set>
                                  </p:childTnLst>
                                </p:cTn>
                              </p:par>
                              <p:par>
                                <p:cTn id="117" presetID="53" presetClass="exit" presetSubtype="32" fill="hold" grpId="1" nodeType="withEffect">
                                  <p:stCondLst>
                                    <p:cond delay="0"/>
                                  </p:stCondLst>
                                  <p:childTnLst>
                                    <p:anim calcmode="lin" valueType="num">
                                      <p:cBhvr>
                                        <p:cTn id="118" dur="500"/>
                                        <p:tgtEl>
                                          <p:spTgt spid="488"/>
                                        </p:tgtEl>
                                        <p:attrNameLst>
                                          <p:attrName>ppt_w</p:attrName>
                                        </p:attrNameLst>
                                      </p:cBhvr>
                                      <p:tavLst>
                                        <p:tav tm="0">
                                          <p:val>
                                            <p:strVal val="ppt_w"/>
                                          </p:val>
                                        </p:tav>
                                        <p:tav tm="100000">
                                          <p:val>
                                            <p:fltVal val="0"/>
                                          </p:val>
                                        </p:tav>
                                      </p:tavLst>
                                    </p:anim>
                                    <p:anim calcmode="lin" valueType="num">
                                      <p:cBhvr>
                                        <p:cTn id="119" dur="500"/>
                                        <p:tgtEl>
                                          <p:spTgt spid="488"/>
                                        </p:tgtEl>
                                        <p:attrNameLst>
                                          <p:attrName>ppt_h</p:attrName>
                                        </p:attrNameLst>
                                      </p:cBhvr>
                                      <p:tavLst>
                                        <p:tav tm="0">
                                          <p:val>
                                            <p:strVal val="ppt_h"/>
                                          </p:val>
                                        </p:tav>
                                        <p:tav tm="100000">
                                          <p:val>
                                            <p:fltVal val="0"/>
                                          </p:val>
                                        </p:tav>
                                      </p:tavLst>
                                    </p:anim>
                                    <p:animEffect transition="out" filter="fade">
                                      <p:cBhvr>
                                        <p:cTn id="120" dur="500"/>
                                        <p:tgtEl>
                                          <p:spTgt spid="488"/>
                                        </p:tgtEl>
                                      </p:cBhvr>
                                    </p:animEffect>
                                    <p:set>
                                      <p:cBhvr>
                                        <p:cTn id="121" dur="1" fill="hold">
                                          <p:stCondLst>
                                            <p:cond delay="499"/>
                                          </p:stCondLst>
                                        </p:cTn>
                                        <p:tgtEl>
                                          <p:spTgt spid="488"/>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91"/>
                                        </p:tgtEl>
                                        <p:attrNameLst>
                                          <p:attrName>style.visibility</p:attrName>
                                        </p:attrNameLst>
                                      </p:cBhvr>
                                      <p:to>
                                        <p:strVal val="visible"/>
                                      </p:to>
                                    </p:set>
                                    <p:animEffect transition="in" filter="fade">
                                      <p:cBhvr>
                                        <p:cTn id="125" dur="500"/>
                                        <p:tgtEl>
                                          <p:spTgt spid="91"/>
                                        </p:tgtEl>
                                      </p:cBhvr>
                                    </p:animEffect>
                                  </p:childTnLst>
                                </p:cTn>
                              </p:par>
                            </p:childTnLst>
                          </p:cTn>
                        </p:par>
                        <p:par>
                          <p:cTn id="126" fill="hold">
                            <p:stCondLst>
                              <p:cond delay="1000"/>
                            </p:stCondLst>
                            <p:childTnLst>
                              <p:par>
                                <p:cTn id="127" presetID="10" presetClass="entr" presetSubtype="0" fill="hold" nodeType="afterEffect">
                                  <p:stCondLst>
                                    <p:cond delay="0"/>
                                  </p:stCondLst>
                                  <p:childTnLst>
                                    <p:set>
                                      <p:cBhvr>
                                        <p:cTn id="128" dur="1" fill="hold">
                                          <p:stCondLst>
                                            <p:cond delay="0"/>
                                          </p:stCondLst>
                                        </p:cTn>
                                        <p:tgtEl>
                                          <p:spTgt spid="95"/>
                                        </p:tgtEl>
                                        <p:attrNameLst>
                                          <p:attrName>style.visibility</p:attrName>
                                        </p:attrNameLst>
                                      </p:cBhvr>
                                      <p:to>
                                        <p:strVal val="visible"/>
                                      </p:to>
                                    </p:set>
                                    <p:animEffect transition="in" filter="fade">
                                      <p:cBhvr>
                                        <p:cTn id="129" dur="500"/>
                                        <p:tgtEl>
                                          <p:spTgt spid="95"/>
                                        </p:tgtEl>
                                      </p:cBhvr>
                                    </p:animEffect>
                                  </p:childTnLst>
                                </p:cTn>
                              </p:par>
                            </p:childTnLst>
                          </p:cTn>
                        </p:par>
                        <p:par>
                          <p:cTn id="130" fill="hold">
                            <p:stCondLst>
                              <p:cond delay="1500"/>
                            </p:stCondLst>
                            <p:childTnLst>
                              <p:par>
                                <p:cTn id="131" presetID="10" presetClass="entr" presetSubtype="0" fill="hold" nodeType="afterEffect">
                                  <p:stCondLst>
                                    <p:cond delay="0"/>
                                  </p:stCondLst>
                                  <p:childTnLst>
                                    <p:set>
                                      <p:cBhvr>
                                        <p:cTn id="132" dur="1" fill="hold">
                                          <p:stCondLst>
                                            <p:cond delay="0"/>
                                          </p:stCondLst>
                                        </p:cTn>
                                        <p:tgtEl>
                                          <p:spTgt spid="103"/>
                                        </p:tgtEl>
                                        <p:attrNameLst>
                                          <p:attrName>style.visibility</p:attrName>
                                        </p:attrNameLst>
                                      </p:cBhvr>
                                      <p:to>
                                        <p:strVal val="visible"/>
                                      </p:to>
                                    </p:set>
                                    <p:animEffect transition="in" filter="fade">
                                      <p:cBhvr>
                                        <p:cTn id="133" dur="500"/>
                                        <p:tgtEl>
                                          <p:spTgt spid="103"/>
                                        </p:tgtEl>
                                      </p:cBhvr>
                                    </p:animEffect>
                                  </p:childTnLst>
                                </p:cTn>
                              </p:par>
                            </p:childTnLst>
                          </p:cTn>
                        </p:par>
                        <p:par>
                          <p:cTn id="134" fill="hold">
                            <p:stCondLst>
                              <p:cond delay="2000"/>
                            </p:stCondLst>
                            <p:childTnLst>
                              <p:par>
                                <p:cTn id="135" presetID="10" presetClass="entr" presetSubtype="0" fill="hold" nodeType="afterEffect">
                                  <p:stCondLst>
                                    <p:cond delay="0"/>
                                  </p:stCondLst>
                                  <p:childTnLst>
                                    <p:set>
                                      <p:cBhvr>
                                        <p:cTn id="136" dur="1" fill="hold">
                                          <p:stCondLst>
                                            <p:cond delay="0"/>
                                          </p:stCondLst>
                                        </p:cTn>
                                        <p:tgtEl>
                                          <p:spTgt spid="111"/>
                                        </p:tgtEl>
                                        <p:attrNameLst>
                                          <p:attrName>style.visibility</p:attrName>
                                        </p:attrNameLst>
                                      </p:cBhvr>
                                      <p:to>
                                        <p:strVal val="visible"/>
                                      </p:to>
                                    </p:set>
                                    <p:animEffect transition="in" filter="fade">
                                      <p:cBhvr>
                                        <p:cTn id="137" dur="500"/>
                                        <p:tgtEl>
                                          <p:spTgt spid="11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28"/>
                                        </p:tgtEl>
                                        <p:attrNameLst>
                                          <p:attrName>style.visibility</p:attrName>
                                        </p:attrNameLst>
                                      </p:cBhvr>
                                      <p:to>
                                        <p:strVal val="visible"/>
                                      </p:to>
                                    </p:set>
                                    <p:animEffect transition="in" filter="fade">
                                      <p:cBhvr>
                                        <p:cTn id="142" dur="500"/>
                                        <p:tgtEl>
                                          <p:spTgt spid="128"/>
                                        </p:tgtEl>
                                      </p:cBhvr>
                                    </p:animEffect>
                                  </p:childTnLst>
                                </p:cTn>
                              </p:par>
                            </p:childTnLst>
                          </p:cTn>
                        </p:par>
                        <p:par>
                          <p:cTn id="143" fill="hold">
                            <p:stCondLst>
                              <p:cond delay="500"/>
                            </p:stCondLst>
                            <p:childTnLst>
                              <p:par>
                                <p:cTn id="144" presetID="10" presetClass="entr" presetSubtype="0" fill="hold" nodeType="afterEffect">
                                  <p:stCondLst>
                                    <p:cond delay="0"/>
                                  </p:stCondLst>
                                  <p:childTnLst>
                                    <p:set>
                                      <p:cBhvr>
                                        <p:cTn id="145" dur="1" fill="hold">
                                          <p:stCondLst>
                                            <p:cond delay="0"/>
                                          </p:stCondLst>
                                        </p:cTn>
                                        <p:tgtEl>
                                          <p:spTgt spid="129"/>
                                        </p:tgtEl>
                                        <p:attrNameLst>
                                          <p:attrName>style.visibility</p:attrName>
                                        </p:attrNameLst>
                                      </p:cBhvr>
                                      <p:to>
                                        <p:strVal val="visible"/>
                                      </p:to>
                                    </p:set>
                                    <p:animEffect transition="in" filter="fade">
                                      <p:cBhvr>
                                        <p:cTn id="146" dur="500"/>
                                        <p:tgtEl>
                                          <p:spTgt spid="129"/>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mph" presetSubtype="2" fill="hold" nodeType="clickEffect">
                                  <p:stCondLst>
                                    <p:cond delay="0"/>
                                  </p:stCondLst>
                                  <p:childTnLst>
                                    <p:animClr clrSpc="rgb" dir="cw">
                                      <p:cBhvr>
                                        <p:cTn id="150" dur="500" fill="hold"/>
                                        <p:tgtEl>
                                          <p:spTgt spid="477"/>
                                        </p:tgtEl>
                                        <p:attrNameLst>
                                          <p:attrName>fillcolor</p:attrName>
                                        </p:attrNameLst>
                                      </p:cBhvr>
                                      <p:to>
                                        <a:srgbClr val="92D050"/>
                                      </p:to>
                                    </p:animClr>
                                    <p:set>
                                      <p:cBhvr>
                                        <p:cTn id="151" dur="500" fill="hold"/>
                                        <p:tgtEl>
                                          <p:spTgt spid="477"/>
                                        </p:tgtEl>
                                        <p:attrNameLst>
                                          <p:attrName>fill.type</p:attrName>
                                        </p:attrNameLst>
                                      </p:cBhvr>
                                      <p:to>
                                        <p:strVal val="solid"/>
                                      </p:to>
                                    </p:set>
                                    <p:set>
                                      <p:cBhvr>
                                        <p:cTn id="152" dur="500" fill="hold"/>
                                        <p:tgtEl>
                                          <p:spTgt spid="477"/>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500" fill="hold"/>
                                        <p:tgtEl>
                                          <p:spTgt spid="3"/>
                                        </p:tgtEl>
                                        <p:attrNameLst>
                                          <p:attrName>fillcolor</p:attrName>
                                        </p:attrNameLst>
                                      </p:cBhvr>
                                      <p:to>
                                        <a:srgbClr val="FFFFFF"/>
                                      </p:to>
                                    </p:animClr>
                                    <p:set>
                                      <p:cBhvr>
                                        <p:cTn id="155" dur="500" fill="hold"/>
                                        <p:tgtEl>
                                          <p:spTgt spid="3"/>
                                        </p:tgtEl>
                                        <p:attrNameLst>
                                          <p:attrName>fill.type</p:attrName>
                                        </p:attrNameLst>
                                      </p:cBhvr>
                                      <p:to>
                                        <p:strVal val="solid"/>
                                      </p:to>
                                    </p:set>
                                    <p:set>
                                      <p:cBhvr>
                                        <p:cTn id="156" dur="500" fill="hold"/>
                                        <p:tgtEl>
                                          <p:spTgt spid="3"/>
                                        </p:tgtEl>
                                        <p:attrNameLst>
                                          <p:attrName>fill.on</p:attrName>
                                        </p:attrNameLst>
                                      </p:cBhvr>
                                      <p:to>
                                        <p:strVal val="true"/>
                                      </p:to>
                                    </p:se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56"/>
                                        </p:tgtEl>
                                        <p:attrNameLst>
                                          <p:attrName>style.visibility</p:attrName>
                                        </p:attrNameLst>
                                      </p:cBhvr>
                                      <p:to>
                                        <p:strVal val="visible"/>
                                      </p:to>
                                    </p:set>
                                    <p:animEffect transition="in" filter="fade">
                                      <p:cBhvr>
                                        <p:cTn id="161" dur="500"/>
                                        <p:tgtEl>
                                          <p:spTgt spid="156"/>
                                        </p:tgtEl>
                                      </p:cBhvr>
                                    </p:animEffect>
                                  </p:childTnLst>
                                </p:cTn>
                              </p:par>
                            </p:childTnLst>
                          </p:cTn>
                        </p:par>
                        <p:par>
                          <p:cTn id="162" fill="hold">
                            <p:stCondLst>
                              <p:cond delay="500"/>
                            </p:stCondLst>
                            <p:childTnLst>
                              <p:par>
                                <p:cTn id="163" presetID="10" presetClass="entr" presetSubtype="0" fill="hold" nodeType="afterEffect">
                                  <p:stCondLst>
                                    <p:cond delay="0"/>
                                  </p:stCondLst>
                                  <p:childTnLst>
                                    <p:set>
                                      <p:cBhvr>
                                        <p:cTn id="164" dur="1" fill="hold">
                                          <p:stCondLst>
                                            <p:cond delay="0"/>
                                          </p:stCondLst>
                                        </p:cTn>
                                        <p:tgtEl>
                                          <p:spTgt spid="164"/>
                                        </p:tgtEl>
                                        <p:attrNameLst>
                                          <p:attrName>style.visibility</p:attrName>
                                        </p:attrNameLst>
                                      </p:cBhvr>
                                      <p:to>
                                        <p:strVal val="visible"/>
                                      </p:to>
                                    </p:set>
                                    <p:animEffect transition="in" filter="fade">
                                      <p:cBhvr>
                                        <p:cTn id="165" dur="500"/>
                                        <p:tgtEl>
                                          <p:spTgt spid="164"/>
                                        </p:tgtEl>
                                      </p:cBhvr>
                                    </p:animEffect>
                                  </p:childTnLst>
                                </p:cTn>
                              </p:par>
                            </p:childTnLst>
                          </p:cTn>
                        </p:par>
                        <p:par>
                          <p:cTn id="166" fill="hold">
                            <p:stCondLst>
                              <p:cond delay="1000"/>
                            </p:stCondLst>
                            <p:childTnLst>
                              <p:par>
                                <p:cTn id="167" presetID="22" presetClass="entr" presetSubtype="8" fill="hold" nodeType="afterEffect">
                                  <p:stCondLst>
                                    <p:cond delay="0"/>
                                  </p:stCondLst>
                                  <p:childTnLst>
                                    <p:set>
                                      <p:cBhvr>
                                        <p:cTn id="168" dur="1" fill="hold">
                                          <p:stCondLst>
                                            <p:cond delay="0"/>
                                          </p:stCondLst>
                                        </p:cTn>
                                        <p:tgtEl>
                                          <p:spTgt spid="490"/>
                                        </p:tgtEl>
                                        <p:attrNameLst>
                                          <p:attrName>style.visibility</p:attrName>
                                        </p:attrNameLst>
                                      </p:cBhvr>
                                      <p:to>
                                        <p:strVal val="visible"/>
                                      </p:to>
                                    </p:set>
                                    <p:animEffect transition="in" filter="wipe(left)">
                                      <p:cBhvr>
                                        <p:cTn id="169" dur="500"/>
                                        <p:tgtEl>
                                          <p:spTgt spid="490"/>
                                        </p:tgtEl>
                                      </p:cBhvr>
                                    </p:animEffect>
                                  </p:childTnLst>
                                </p:cTn>
                              </p:par>
                              <p:par>
                                <p:cTn id="170" presetID="22" presetClass="entr" presetSubtype="2" fill="hold" nodeType="withEffect">
                                  <p:stCondLst>
                                    <p:cond delay="0"/>
                                  </p:stCondLst>
                                  <p:childTnLst>
                                    <p:set>
                                      <p:cBhvr>
                                        <p:cTn id="171" dur="1" fill="hold">
                                          <p:stCondLst>
                                            <p:cond delay="0"/>
                                          </p:stCondLst>
                                        </p:cTn>
                                        <p:tgtEl>
                                          <p:spTgt spid="157"/>
                                        </p:tgtEl>
                                        <p:attrNameLst>
                                          <p:attrName>style.visibility</p:attrName>
                                        </p:attrNameLst>
                                      </p:cBhvr>
                                      <p:to>
                                        <p:strVal val="visible"/>
                                      </p:to>
                                    </p:set>
                                    <p:animEffect transition="in" filter="wipe(right)">
                                      <p:cBhvr>
                                        <p:cTn id="172" dur="500"/>
                                        <p:tgtEl>
                                          <p:spTgt spid="157"/>
                                        </p:tgtEl>
                                      </p:cBhvr>
                                    </p:animEffect>
                                  </p:childTnLst>
                                </p:cTn>
                              </p:par>
                            </p:childTnLst>
                          </p:cTn>
                        </p:par>
                        <p:par>
                          <p:cTn id="173" fill="hold">
                            <p:stCondLst>
                              <p:cond delay="1500"/>
                            </p:stCondLst>
                            <p:childTnLst>
                              <p:par>
                                <p:cTn id="174" presetID="1" presetClass="emph" presetSubtype="2" fill="hold" nodeType="afterEffect">
                                  <p:stCondLst>
                                    <p:cond delay="0"/>
                                  </p:stCondLst>
                                  <p:childTnLst>
                                    <p:animClr clrSpc="rgb" dir="cw">
                                      <p:cBhvr>
                                        <p:cTn id="175" dur="500" fill="hold"/>
                                        <p:tgtEl>
                                          <p:spTgt spid="477"/>
                                        </p:tgtEl>
                                        <p:attrNameLst>
                                          <p:attrName>fillcolor</p:attrName>
                                        </p:attrNameLst>
                                      </p:cBhvr>
                                      <p:to>
                                        <a:srgbClr val="FFFFFF"/>
                                      </p:to>
                                    </p:animClr>
                                    <p:set>
                                      <p:cBhvr>
                                        <p:cTn id="176" dur="500" fill="hold"/>
                                        <p:tgtEl>
                                          <p:spTgt spid="477"/>
                                        </p:tgtEl>
                                        <p:attrNameLst>
                                          <p:attrName>fill.type</p:attrName>
                                        </p:attrNameLst>
                                      </p:cBhvr>
                                      <p:to>
                                        <p:strVal val="solid"/>
                                      </p:to>
                                    </p:set>
                                    <p:set>
                                      <p:cBhvr>
                                        <p:cTn id="177" dur="500" fill="hold"/>
                                        <p:tgtEl>
                                          <p:spTgt spid="477"/>
                                        </p:tgtEl>
                                        <p:attrNameLst>
                                          <p:attrName>fill.on</p:attrName>
                                        </p:attrNameLst>
                                      </p:cBhvr>
                                      <p:to>
                                        <p:strVal val="true"/>
                                      </p:to>
                                    </p:set>
                                  </p:childTnLst>
                                </p:cTn>
                              </p:par>
                              <p:par>
                                <p:cTn id="178" presetID="1" presetClass="emph" presetSubtype="2" fill="hold" nodeType="withEffect">
                                  <p:stCondLst>
                                    <p:cond delay="0"/>
                                  </p:stCondLst>
                                  <p:childTnLst>
                                    <p:animClr clrSpc="rgb" dir="cw">
                                      <p:cBhvr>
                                        <p:cTn id="179" dur="500" fill="hold"/>
                                        <p:tgtEl>
                                          <p:spTgt spid="3"/>
                                        </p:tgtEl>
                                        <p:attrNameLst>
                                          <p:attrName>fillcolor</p:attrName>
                                        </p:attrNameLst>
                                      </p:cBhvr>
                                      <p:to>
                                        <a:srgbClr val="92D050"/>
                                      </p:to>
                                    </p:animClr>
                                    <p:set>
                                      <p:cBhvr>
                                        <p:cTn id="180" dur="500" fill="hold"/>
                                        <p:tgtEl>
                                          <p:spTgt spid="3"/>
                                        </p:tgtEl>
                                        <p:attrNameLst>
                                          <p:attrName>fill.type</p:attrName>
                                        </p:attrNameLst>
                                      </p:cBhvr>
                                      <p:to>
                                        <p:strVal val="solid"/>
                                      </p:to>
                                    </p:set>
                                    <p:set>
                                      <p:cBhvr>
                                        <p:cTn id="181" dur="500" fill="hold"/>
                                        <p:tgtEl>
                                          <p:spTgt spid="3"/>
                                        </p:tgtEl>
                                        <p:attrNameLst>
                                          <p:attrName>fill.on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218"/>
                                        </p:tgtEl>
                                        <p:attrNameLst>
                                          <p:attrName>style.visibility</p:attrName>
                                        </p:attrNameLst>
                                      </p:cBhvr>
                                      <p:to>
                                        <p:strVal val="visible"/>
                                      </p:to>
                                    </p:set>
                                    <p:animEffect transition="in" filter="fade">
                                      <p:cBhvr>
                                        <p:cTn id="186" dur="500"/>
                                        <p:tgtEl>
                                          <p:spTgt spid="218"/>
                                        </p:tgtEl>
                                      </p:cBhvr>
                                    </p:animEffect>
                                  </p:childTnLst>
                                </p:cTn>
                              </p:par>
                            </p:childTnLst>
                          </p:cTn>
                        </p:par>
                        <p:par>
                          <p:cTn id="187" fill="hold">
                            <p:stCondLst>
                              <p:cond delay="500"/>
                            </p:stCondLst>
                            <p:childTnLst>
                              <p:par>
                                <p:cTn id="188" presetID="10" presetClass="entr" presetSubtype="0" fill="hold" nodeType="afterEffect">
                                  <p:stCondLst>
                                    <p:cond delay="0"/>
                                  </p:stCondLst>
                                  <p:childTnLst>
                                    <p:set>
                                      <p:cBhvr>
                                        <p:cTn id="189" dur="1" fill="hold">
                                          <p:stCondLst>
                                            <p:cond delay="0"/>
                                          </p:stCondLst>
                                        </p:cTn>
                                        <p:tgtEl>
                                          <p:spTgt spid="242"/>
                                        </p:tgtEl>
                                        <p:attrNameLst>
                                          <p:attrName>style.visibility</p:attrName>
                                        </p:attrNameLst>
                                      </p:cBhvr>
                                      <p:to>
                                        <p:strVal val="visible"/>
                                      </p:to>
                                    </p:set>
                                    <p:animEffect transition="in" filter="fade">
                                      <p:cBhvr>
                                        <p:cTn id="190" dur="500"/>
                                        <p:tgtEl>
                                          <p:spTgt spid="242"/>
                                        </p:tgtEl>
                                      </p:cBhvr>
                                    </p:animEffect>
                                  </p:childTnLst>
                                </p:cTn>
                              </p:par>
                            </p:childTnLst>
                          </p:cTn>
                        </p:par>
                        <p:par>
                          <p:cTn id="191" fill="hold">
                            <p:stCondLst>
                              <p:cond delay="1000"/>
                            </p:stCondLst>
                            <p:childTnLst>
                              <p:par>
                                <p:cTn id="192" presetID="22" presetClass="entr" presetSubtype="2" fill="hold" nodeType="afterEffect">
                                  <p:stCondLst>
                                    <p:cond delay="0"/>
                                  </p:stCondLst>
                                  <p:childTnLst>
                                    <p:set>
                                      <p:cBhvr>
                                        <p:cTn id="193" dur="1" fill="hold">
                                          <p:stCondLst>
                                            <p:cond delay="0"/>
                                          </p:stCondLst>
                                        </p:cTn>
                                        <p:tgtEl>
                                          <p:spTgt spid="491"/>
                                        </p:tgtEl>
                                        <p:attrNameLst>
                                          <p:attrName>style.visibility</p:attrName>
                                        </p:attrNameLst>
                                      </p:cBhvr>
                                      <p:to>
                                        <p:strVal val="visible"/>
                                      </p:to>
                                    </p:set>
                                    <p:animEffect transition="in" filter="wipe(right)">
                                      <p:cBhvr>
                                        <p:cTn id="194" dur="500"/>
                                        <p:tgtEl>
                                          <p:spTgt spid="491"/>
                                        </p:tgtEl>
                                      </p:cBhvr>
                                    </p:animEffect>
                                  </p:childTnLst>
                                </p:cTn>
                              </p:par>
                              <p:par>
                                <p:cTn id="195" presetID="22" presetClass="entr" presetSubtype="8" fill="hold" nodeType="withEffect">
                                  <p:stCondLst>
                                    <p:cond delay="0"/>
                                  </p:stCondLst>
                                  <p:childTnLst>
                                    <p:set>
                                      <p:cBhvr>
                                        <p:cTn id="196" dur="1" fill="hold">
                                          <p:stCondLst>
                                            <p:cond delay="0"/>
                                          </p:stCondLst>
                                        </p:cTn>
                                        <p:tgtEl>
                                          <p:spTgt spid="494"/>
                                        </p:tgtEl>
                                        <p:attrNameLst>
                                          <p:attrName>style.visibility</p:attrName>
                                        </p:attrNameLst>
                                      </p:cBhvr>
                                      <p:to>
                                        <p:strVal val="visible"/>
                                      </p:to>
                                    </p:set>
                                    <p:animEffect transition="in" filter="wipe(left)">
                                      <p:cBhvr>
                                        <p:cTn id="197" dur="500"/>
                                        <p:tgtEl>
                                          <p:spTgt spid="494"/>
                                        </p:tgtEl>
                                      </p:cBhvr>
                                    </p:animEffect>
                                  </p:childTnLst>
                                </p:cTn>
                              </p:par>
                            </p:childTnLst>
                          </p:cTn>
                        </p:par>
                        <p:par>
                          <p:cTn id="198" fill="hold">
                            <p:stCondLst>
                              <p:cond delay="1500"/>
                            </p:stCondLst>
                            <p:childTnLst>
                              <p:par>
                                <p:cTn id="199" presetID="1" presetClass="emph" presetSubtype="2" fill="hold" nodeType="afterEffect">
                                  <p:stCondLst>
                                    <p:cond delay="0"/>
                                  </p:stCondLst>
                                  <p:childTnLst>
                                    <p:animClr clrSpc="rgb" dir="cw">
                                      <p:cBhvr>
                                        <p:cTn id="200" dur="500" fill="hold"/>
                                        <p:tgtEl>
                                          <p:spTgt spid="3"/>
                                        </p:tgtEl>
                                        <p:attrNameLst>
                                          <p:attrName>fillcolor</p:attrName>
                                        </p:attrNameLst>
                                      </p:cBhvr>
                                      <p:to>
                                        <a:srgbClr val="FFFFFF"/>
                                      </p:to>
                                    </p:animClr>
                                    <p:set>
                                      <p:cBhvr>
                                        <p:cTn id="201" dur="500" fill="hold"/>
                                        <p:tgtEl>
                                          <p:spTgt spid="3"/>
                                        </p:tgtEl>
                                        <p:attrNameLst>
                                          <p:attrName>fill.type</p:attrName>
                                        </p:attrNameLst>
                                      </p:cBhvr>
                                      <p:to>
                                        <p:strVal val="solid"/>
                                      </p:to>
                                    </p:set>
                                    <p:set>
                                      <p:cBhvr>
                                        <p:cTn id="202" dur="500" fill="hold"/>
                                        <p:tgtEl>
                                          <p:spTgt spid="3"/>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500" fill="hold"/>
                                        <p:tgtEl>
                                          <p:spTgt spid="476"/>
                                        </p:tgtEl>
                                        <p:attrNameLst>
                                          <p:attrName>fillcolor</p:attrName>
                                        </p:attrNameLst>
                                      </p:cBhvr>
                                      <p:to>
                                        <a:srgbClr val="92D050"/>
                                      </p:to>
                                    </p:animClr>
                                    <p:set>
                                      <p:cBhvr>
                                        <p:cTn id="205" dur="500" fill="hold"/>
                                        <p:tgtEl>
                                          <p:spTgt spid="476"/>
                                        </p:tgtEl>
                                        <p:attrNameLst>
                                          <p:attrName>fill.type</p:attrName>
                                        </p:attrNameLst>
                                      </p:cBhvr>
                                      <p:to>
                                        <p:strVal val="solid"/>
                                      </p:to>
                                    </p:set>
                                    <p:set>
                                      <p:cBhvr>
                                        <p:cTn id="206" dur="500" fill="hold"/>
                                        <p:tgtEl>
                                          <p:spTgt spid="476"/>
                                        </p:tgtEl>
                                        <p:attrNameLst>
                                          <p:attrName>fill.on</p:attrName>
                                        </p:attrNameLst>
                                      </p:cBhvr>
                                      <p:to>
                                        <p:strVal val="true"/>
                                      </p:to>
                                    </p:se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296"/>
                                        </p:tgtEl>
                                        <p:attrNameLst>
                                          <p:attrName>style.visibility</p:attrName>
                                        </p:attrNameLst>
                                      </p:cBhvr>
                                      <p:to>
                                        <p:strVal val="visible"/>
                                      </p:to>
                                    </p:set>
                                    <p:animEffect transition="in" filter="fade">
                                      <p:cBhvr>
                                        <p:cTn id="211" dur="500"/>
                                        <p:tgtEl>
                                          <p:spTgt spid="296"/>
                                        </p:tgtEl>
                                      </p:cBhvr>
                                    </p:animEffect>
                                  </p:childTnLst>
                                </p:cTn>
                              </p:par>
                            </p:childTnLst>
                          </p:cTn>
                        </p:par>
                        <p:par>
                          <p:cTn id="212" fill="hold">
                            <p:stCondLst>
                              <p:cond delay="500"/>
                            </p:stCondLst>
                            <p:childTnLst>
                              <p:par>
                                <p:cTn id="213" presetID="10" presetClass="entr" presetSubtype="0" fill="hold" nodeType="afterEffect">
                                  <p:stCondLst>
                                    <p:cond delay="0"/>
                                  </p:stCondLst>
                                  <p:childTnLst>
                                    <p:set>
                                      <p:cBhvr>
                                        <p:cTn id="214" dur="1" fill="hold">
                                          <p:stCondLst>
                                            <p:cond delay="0"/>
                                          </p:stCondLst>
                                        </p:cTn>
                                        <p:tgtEl>
                                          <p:spTgt spid="314"/>
                                        </p:tgtEl>
                                        <p:attrNameLst>
                                          <p:attrName>style.visibility</p:attrName>
                                        </p:attrNameLst>
                                      </p:cBhvr>
                                      <p:to>
                                        <p:strVal val="visible"/>
                                      </p:to>
                                    </p:set>
                                    <p:animEffect transition="in" filter="fade">
                                      <p:cBhvr>
                                        <p:cTn id="215" dur="500"/>
                                        <p:tgtEl>
                                          <p:spTgt spid="314"/>
                                        </p:tgtEl>
                                      </p:cBhvr>
                                    </p:animEffect>
                                  </p:childTnLst>
                                </p:cTn>
                              </p:par>
                            </p:childTnLst>
                          </p:cTn>
                        </p:par>
                        <p:par>
                          <p:cTn id="216" fill="hold">
                            <p:stCondLst>
                              <p:cond delay="1000"/>
                            </p:stCondLst>
                            <p:childTnLst>
                              <p:par>
                                <p:cTn id="217" presetID="22" presetClass="entr" presetSubtype="2" fill="hold" nodeType="afterEffect">
                                  <p:stCondLst>
                                    <p:cond delay="0"/>
                                  </p:stCondLst>
                                  <p:childTnLst>
                                    <p:set>
                                      <p:cBhvr>
                                        <p:cTn id="218" dur="1" fill="hold">
                                          <p:stCondLst>
                                            <p:cond delay="0"/>
                                          </p:stCondLst>
                                        </p:cTn>
                                        <p:tgtEl>
                                          <p:spTgt spid="492"/>
                                        </p:tgtEl>
                                        <p:attrNameLst>
                                          <p:attrName>style.visibility</p:attrName>
                                        </p:attrNameLst>
                                      </p:cBhvr>
                                      <p:to>
                                        <p:strVal val="visible"/>
                                      </p:to>
                                    </p:set>
                                    <p:animEffect transition="in" filter="wipe(right)">
                                      <p:cBhvr>
                                        <p:cTn id="219" dur="500"/>
                                        <p:tgtEl>
                                          <p:spTgt spid="492"/>
                                        </p:tgtEl>
                                      </p:cBhvr>
                                    </p:animEffect>
                                  </p:childTnLst>
                                </p:cTn>
                              </p:par>
                              <p:par>
                                <p:cTn id="220" presetID="22" presetClass="entr" presetSubtype="8" fill="hold" nodeType="withEffect">
                                  <p:stCondLst>
                                    <p:cond delay="0"/>
                                  </p:stCondLst>
                                  <p:childTnLst>
                                    <p:set>
                                      <p:cBhvr>
                                        <p:cTn id="221" dur="1" fill="hold">
                                          <p:stCondLst>
                                            <p:cond delay="0"/>
                                          </p:stCondLst>
                                        </p:cTn>
                                        <p:tgtEl>
                                          <p:spTgt spid="495"/>
                                        </p:tgtEl>
                                        <p:attrNameLst>
                                          <p:attrName>style.visibility</p:attrName>
                                        </p:attrNameLst>
                                      </p:cBhvr>
                                      <p:to>
                                        <p:strVal val="visible"/>
                                      </p:to>
                                    </p:set>
                                    <p:animEffect transition="in" filter="wipe(left)">
                                      <p:cBhvr>
                                        <p:cTn id="222" dur="500"/>
                                        <p:tgtEl>
                                          <p:spTgt spid="495"/>
                                        </p:tgtEl>
                                      </p:cBhvr>
                                    </p:animEffect>
                                  </p:childTnLst>
                                </p:cTn>
                              </p:par>
                            </p:childTnLst>
                          </p:cTn>
                        </p:par>
                        <p:par>
                          <p:cTn id="223" fill="hold">
                            <p:stCondLst>
                              <p:cond delay="1500"/>
                            </p:stCondLst>
                            <p:childTnLst>
                              <p:par>
                                <p:cTn id="224" presetID="1" presetClass="emph" presetSubtype="2" fill="hold" nodeType="afterEffect">
                                  <p:stCondLst>
                                    <p:cond delay="0"/>
                                  </p:stCondLst>
                                  <p:childTnLst>
                                    <p:animClr clrSpc="rgb" dir="cw">
                                      <p:cBhvr>
                                        <p:cTn id="225" dur="500" fill="hold"/>
                                        <p:tgtEl>
                                          <p:spTgt spid="476"/>
                                        </p:tgtEl>
                                        <p:attrNameLst>
                                          <p:attrName>fillcolor</p:attrName>
                                        </p:attrNameLst>
                                      </p:cBhvr>
                                      <p:to>
                                        <a:srgbClr val="FFFFFF"/>
                                      </p:to>
                                    </p:animClr>
                                    <p:set>
                                      <p:cBhvr>
                                        <p:cTn id="226" dur="500" fill="hold"/>
                                        <p:tgtEl>
                                          <p:spTgt spid="476"/>
                                        </p:tgtEl>
                                        <p:attrNameLst>
                                          <p:attrName>fill.type</p:attrName>
                                        </p:attrNameLst>
                                      </p:cBhvr>
                                      <p:to>
                                        <p:strVal val="solid"/>
                                      </p:to>
                                    </p:set>
                                    <p:set>
                                      <p:cBhvr>
                                        <p:cTn id="227" dur="500" fill="hold"/>
                                        <p:tgtEl>
                                          <p:spTgt spid="476"/>
                                        </p:tgtEl>
                                        <p:attrNameLst>
                                          <p:attrName>fill.on</p:attrName>
                                        </p:attrNameLst>
                                      </p:cBhvr>
                                      <p:to>
                                        <p:strVal val="true"/>
                                      </p:to>
                                    </p:set>
                                  </p:childTnLst>
                                </p:cTn>
                              </p:par>
                              <p:par>
                                <p:cTn id="228" presetID="1" presetClass="emph" presetSubtype="2" fill="hold" nodeType="withEffect">
                                  <p:stCondLst>
                                    <p:cond delay="0"/>
                                  </p:stCondLst>
                                  <p:childTnLst>
                                    <p:animClr clrSpc="rgb" dir="cw">
                                      <p:cBhvr>
                                        <p:cTn id="229" dur="500" fill="hold"/>
                                        <p:tgtEl>
                                          <p:spTgt spid="479"/>
                                        </p:tgtEl>
                                        <p:attrNameLst>
                                          <p:attrName>fillcolor</p:attrName>
                                        </p:attrNameLst>
                                      </p:cBhvr>
                                      <p:to>
                                        <a:srgbClr val="92D050"/>
                                      </p:to>
                                    </p:animClr>
                                    <p:set>
                                      <p:cBhvr>
                                        <p:cTn id="230" dur="500" fill="hold"/>
                                        <p:tgtEl>
                                          <p:spTgt spid="479"/>
                                        </p:tgtEl>
                                        <p:attrNameLst>
                                          <p:attrName>fill.type</p:attrName>
                                        </p:attrNameLst>
                                      </p:cBhvr>
                                      <p:to>
                                        <p:strVal val="solid"/>
                                      </p:to>
                                    </p:set>
                                    <p:set>
                                      <p:cBhvr>
                                        <p:cTn id="231" dur="500" fill="hold"/>
                                        <p:tgtEl>
                                          <p:spTgt spid="479"/>
                                        </p:tgtEl>
                                        <p:attrNameLst>
                                          <p:attrName>fill.on</p:attrName>
                                        </p:attrNameLst>
                                      </p:cBhvr>
                                      <p:to>
                                        <p:strVal val="true"/>
                                      </p:to>
                                    </p:se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nodeType="clickEffect">
                                  <p:stCondLst>
                                    <p:cond delay="0"/>
                                  </p:stCondLst>
                                  <p:childTnLst>
                                    <p:set>
                                      <p:cBhvr>
                                        <p:cTn id="235" dur="1" fill="hold">
                                          <p:stCondLst>
                                            <p:cond delay="0"/>
                                          </p:stCondLst>
                                        </p:cTn>
                                        <p:tgtEl>
                                          <p:spTgt spid="383"/>
                                        </p:tgtEl>
                                        <p:attrNameLst>
                                          <p:attrName>style.visibility</p:attrName>
                                        </p:attrNameLst>
                                      </p:cBhvr>
                                      <p:to>
                                        <p:strVal val="visible"/>
                                      </p:to>
                                    </p:set>
                                    <p:animEffect transition="in" filter="fade">
                                      <p:cBhvr>
                                        <p:cTn id="236" dur="500"/>
                                        <p:tgtEl>
                                          <p:spTgt spid="383"/>
                                        </p:tgtEl>
                                      </p:cBhvr>
                                    </p:animEffect>
                                  </p:childTnLst>
                                </p:cTn>
                              </p:par>
                            </p:childTnLst>
                          </p:cTn>
                        </p:par>
                        <p:par>
                          <p:cTn id="237" fill="hold">
                            <p:stCondLst>
                              <p:cond delay="500"/>
                            </p:stCondLst>
                            <p:childTnLst>
                              <p:par>
                                <p:cTn id="238" presetID="10" presetClass="entr" presetSubtype="0" fill="hold" nodeType="afterEffect">
                                  <p:stCondLst>
                                    <p:cond delay="0"/>
                                  </p:stCondLst>
                                  <p:childTnLst>
                                    <p:set>
                                      <p:cBhvr>
                                        <p:cTn id="239" dur="1" fill="hold">
                                          <p:stCondLst>
                                            <p:cond delay="0"/>
                                          </p:stCondLst>
                                        </p:cTn>
                                        <p:tgtEl>
                                          <p:spTgt spid="392"/>
                                        </p:tgtEl>
                                        <p:attrNameLst>
                                          <p:attrName>style.visibility</p:attrName>
                                        </p:attrNameLst>
                                      </p:cBhvr>
                                      <p:to>
                                        <p:strVal val="visible"/>
                                      </p:to>
                                    </p:set>
                                    <p:animEffect transition="in" filter="fade">
                                      <p:cBhvr>
                                        <p:cTn id="240" dur="500"/>
                                        <p:tgtEl>
                                          <p:spTgt spid="392"/>
                                        </p:tgtEl>
                                      </p:cBhvr>
                                    </p:animEffect>
                                  </p:childTnLst>
                                </p:cTn>
                              </p:par>
                            </p:childTnLst>
                          </p:cTn>
                        </p:par>
                        <p:par>
                          <p:cTn id="241" fill="hold">
                            <p:stCondLst>
                              <p:cond delay="1000"/>
                            </p:stCondLst>
                            <p:childTnLst>
                              <p:par>
                                <p:cTn id="242" presetID="22" presetClass="entr" presetSubtype="2" fill="hold" nodeType="afterEffect">
                                  <p:stCondLst>
                                    <p:cond delay="0"/>
                                  </p:stCondLst>
                                  <p:childTnLst>
                                    <p:set>
                                      <p:cBhvr>
                                        <p:cTn id="243" dur="1" fill="hold">
                                          <p:stCondLst>
                                            <p:cond delay="0"/>
                                          </p:stCondLst>
                                        </p:cTn>
                                        <p:tgtEl>
                                          <p:spTgt spid="493"/>
                                        </p:tgtEl>
                                        <p:attrNameLst>
                                          <p:attrName>style.visibility</p:attrName>
                                        </p:attrNameLst>
                                      </p:cBhvr>
                                      <p:to>
                                        <p:strVal val="visible"/>
                                      </p:to>
                                    </p:set>
                                    <p:animEffect transition="in" filter="wipe(right)">
                                      <p:cBhvr>
                                        <p:cTn id="244" dur="500"/>
                                        <p:tgtEl>
                                          <p:spTgt spid="493"/>
                                        </p:tgtEl>
                                      </p:cBhvr>
                                    </p:animEffect>
                                  </p:childTnLst>
                                </p:cTn>
                              </p:par>
                              <p:par>
                                <p:cTn id="245" presetID="22" presetClass="entr" presetSubtype="8" fill="hold" nodeType="withEffect">
                                  <p:stCondLst>
                                    <p:cond delay="0"/>
                                  </p:stCondLst>
                                  <p:childTnLst>
                                    <p:set>
                                      <p:cBhvr>
                                        <p:cTn id="246" dur="1" fill="hold">
                                          <p:stCondLst>
                                            <p:cond delay="0"/>
                                          </p:stCondLst>
                                        </p:cTn>
                                        <p:tgtEl>
                                          <p:spTgt spid="496"/>
                                        </p:tgtEl>
                                        <p:attrNameLst>
                                          <p:attrName>style.visibility</p:attrName>
                                        </p:attrNameLst>
                                      </p:cBhvr>
                                      <p:to>
                                        <p:strVal val="visible"/>
                                      </p:to>
                                    </p:set>
                                    <p:animEffect transition="in" filter="wipe(left)">
                                      <p:cBhvr>
                                        <p:cTn id="247" dur="500"/>
                                        <p:tgtEl>
                                          <p:spTgt spid="496"/>
                                        </p:tgtEl>
                                      </p:cBhvr>
                                    </p:animEffect>
                                  </p:childTnLst>
                                </p:cTn>
                              </p:par>
                            </p:childTnLst>
                          </p:cTn>
                        </p:par>
                        <p:par>
                          <p:cTn id="248" fill="hold">
                            <p:stCondLst>
                              <p:cond delay="1500"/>
                            </p:stCondLst>
                            <p:childTnLst>
                              <p:par>
                                <p:cTn id="249" presetID="1" presetClass="emph" presetSubtype="2" fill="hold" nodeType="afterEffect">
                                  <p:stCondLst>
                                    <p:cond delay="0"/>
                                  </p:stCondLst>
                                  <p:childTnLst>
                                    <p:animClr clrSpc="rgb" dir="cw">
                                      <p:cBhvr>
                                        <p:cTn id="250" dur="500" fill="hold"/>
                                        <p:tgtEl>
                                          <p:spTgt spid="479"/>
                                        </p:tgtEl>
                                        <p:attrNameLst>
                                          <p:attrName>fillcolor</p:attrName>
                                        </p:attrNameLst>
                                      </p:cBhvr>
                                      <p:to>
                                        <a:srgbClr val="FFFFFF"/>
                                      </p:to>
                                    </p:animClr>
                                    <p:set>
                                      <p:cBhvr>
                                        <p:cTn id="251" dur="500" fill="hold"/>
                                        <p:tgtEl>
                                          <p:spTgt spid="479"/>
                                        </p:tgtEl>
                                        <p:attrNameLst>
                                          <p:attrName>fill.type</p:attrName>
                                        </p:attrNameLst>
                                      </p:cBhvr>
                                      <p:to>
                                        <p:strVal val="solid"/>
                                      </p:to>
                                    </p:set>
                                    <p:set>
                                      <p:cBhvr>
                                        <p:cTn id="252" dur="500" fill="hold"/>
                                        <p:tgtEl>
                                          <p:spTgt spid="479"/>
                                        </p:tgtEl>
                                        <p:attrNameLst>
                                          <p:attrName>fill.on</p:attrName>
                                        </p:attrNameLst>
                                      </p:cBhvr>
                                      <p:to>
                                        <p:strVal val="true"/>
                                      </p:to>
                                    </p:set>
                                  </p:childTnLst>
                                </p:cTn>
                              </p:par>
                              <p:par>
                                <p:cTn id="253" presetID="1" presetClass="emph" presetSubtype="2" fill="hold" nodeType="withEffect">
                                  <p:stCondLst>
                                    <p:cond delay="0"/>
                                  </p:stCondLst>
                                  <p:childTnLst>
                                    <p:animClr clrSpc="rgb" dir="cw">
                                      <p:cBhvr>
                                        <p:cTn id="254" dur="500" fill="hold"/>
                                        <p:tgtEl>
                                          <p:spTgt spid="480"/>
                                        </p:tgtEl>
                                        <p:attrNameLst>
                                          <p:attrName>fillcolor</p:attrName>
                                        </p:attrNameLst>
                                      </p:cBhvr>
                                      <p:to>
                                        <a:srgbClr val="92D050"/>
                                      </p:to>
                                    </p:animClr>
                                    <p:set>
                                      <p:cBhvr>
                                        <p:cTn id="255" dur="500" fill="hold"/>
                                        <p:tgtEl>
                                          <p:spTgt spid="480"/>
                                        </p:tgtEl>
                                        <p:attrNameLst>
                                          <p:attrName>fill.type</p:attrName>
                                        </p:attrNameLst>
                                      </p:cBhvr>
                                      <p:to>
                                        <p:strVal val="solid"/>
                                      </p:to>
                                    </p:set>
                                    <p:set>
                                      <p:cBhvr>
                                        <p:cTn id="256" dur="500" fill="hold"/>
                                        <p:tgtEl>
                                          <p:spTgt spid="480"/>
                                        </p:tgtEl>
                                        <p:attrNameLst>
                                          <p:attrName>fill.on</p:attrName>
                                        </p:attrNameLst>
                                      </p:cBhvr>
                                      <p:to>
                                        <p:strVal val="true"/>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nodeType="clickEffect">
                                  <p:stCondLst>
                                    <p:cond delay="0"/>
                                  </p:stCondLst>
                                  <p:childTnLst>
                                    <p:set>
                                      <p:cBhvr>
                                        <p:cTn id="260" dur="1" fill="hold">
                                          <p:stCondLst>
                                            <p:cond delay="0"/>
                                          </p:stCondLst>
                                        </p:cTn>
                                        <p:tgtEl>
                                          <p:spTgt spid="485"/>
                                        </p:tgtEl>
                                        <p:attrNameLst>
                                          <p:attrName>style.visibility</p:attrName>
                                        </p:attrNameLst>
                                      </p:cBhvr>
                                      <p:to>
                                        <p:strVal val="visible"/>
                                      </p:to>
                                    </p:set>
                                    <p:animEffect transition="in" filter="fade">
                                      <p:cBhvr>
                                        <p:cTn id="261" dur="500"/>
                                        <p:tgtEl>
                                          <p:spTgt spid="485"/>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nodeType="clickEffect">
                                  <p:stCondLst>
                                    <p:cond delay="0"/>
                                  </p:stCondLst>
                                  <p:childTnLst>
                                    <p:set>
                                      <p:cBhvr>
                                        <p:cTn id="265" dur="1" fill="hold">
                                          <p:stCondLst>
                                            <p:cond delay="0"/>
                                          </p:stCondLst>
                                        </p:cTn>
                                        <p:tgtEl>
                                          <p:spTgt spid="502"/>
                                        </p:tgtEl>
                                        <p:attrNameLst>
                                          <p:attrName>style.visibility</p:attrName>
                                        </p:attrNameLst>
                                      </p:cBhvr>
                                      <p:to>
                                        <p:strVal val="visible"/>
                                      </p:to>
                                    </p:set>
                                    <p:animEffect transition="in" filter="fade">
                                      <p:cBhvr>
                                        <p:cTn id="266" dur="500"/>
                                        <p:tgtEl>
                                          <p:spTgt spid="502"/>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56"/>
                                        </p:tgtEl>
                                        <p:attrNameLst>
                                          <p:attrName>style.visibility</p:attrName>
                                        </p:attrNameLst>
                                      </p:cBhvr>
                                      <p:to>
                                        <p:strVal val="visible"/>
                                      </p:to>
                                    </p:set>
                                    <p:animEffect transition="in" filter="fade">
                                      <p:cBhvr>
                                        <p:cTn id="269" dur="500"/>
                                        <p:tgtEl>
                                          <p:spTgt spid="56"/>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503"/>
                                        </p:tgtEl>
                                        <p:attrNameLst>
                                          <p:attrName>style.visibility</p:attrName>
                                        </p:attrNameLst>
                                      </p:cBhvr>
                                      <p:to>
                                        <p:strVal val="visible"/>
                                      </p:to>
                                    </p:set>
                                    <p:animEffect transition="in" filter="fade">
                                      <p:cBhvr>
                                        <p:cTn id="272" dur="500"/>
                                        <p:tgtEl>
                                          <p:spTgt spid="503"/>
                                        </p:tgtEl>
                                      </p:cBhvr>
                                    </p:animEffect>
                                  </p:childTnLst>
                                </p:cTn>
                              </p:par>
                              <p:par>
                                <p:cTn id="273" presetID="10" presetClass="entr" presetSubtype="0" fill="hold" nodeType="withEffect">
                                  <p:stCondLst>
                                    <p:cond delay="0"/>
                                  </p:stCondLst>
                                  <p:childTnLst>
                                    <p:set>
                                      <p:cBhvr>
                                        <p:cTn id="274" dur="1" fill="hold">
                                          <p:stCondLst>
                                            <p:cond delay="0"/>
                                          </p:stCondLst>
                                        </p:cTn>
                                        <p:tgtEl>
                                          <p:spTgt spid="9"/>
                                        </p:tgtEl>
                                        <p:attrNameLst>
                                          <p:attrName>style.visibility</p:attrName>
                                        </p:attrNameLst>
                                      </p:cBhvr>
                                      <p:to>
                                        <p:strVal val="visible"/>
                                      </p:to>
                                    </p:set>
                                    <p:animEffect transition="in" filter="fade">
                                      <p:cBhvr>
                                        <p:cTn id="2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animBg="1"/>
      <p:bldP spid="487" grpId="1" animBg="1"/>
      <p:bldP spid="488" grpId="0" animBg="1"/>
      <p:bldP spid="488" grpId="1" animBg="1"/>
      <p:bldP spid="3" grpId="0"/>
      <p:bldP spid="476" grpId="0"/>
      <p:bldP spid="477" grpId="0"/>
      <p:bldP spid="479" grpId="0"/>
      <p:bldP spid="480" grpId="0"/>
      <p:bldP spid="499" grpId="0" animBg="1"/>
      <p:bldP spid="499" grpId="1" animBg="1"/>
      <p:bldP spid="500" grpId="0" animBg="1"/>
      <p:bldP spid="500" grpId="1" animBg="1"/>
      <p:bldP spid="56" grpId="0"/>
      <p:bldP spid="5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Putting the </a:t>
            </a:r>
            <a:r>
              <a:rPr lang="en-US" sz="4000" i="1" dirty="0"/>
              <a:t>algorithm</a:t>
            </a:r>
            <a:r>
              <a:rPr lang="en-US" sz="4000" dirty="0"/>
              <a:t> in </a:t>
            </a:r>
            <a:r>
              <a:rPr lang="en-US" sz="4000" i="1" dirty="0"/>
              <a:t>algorithmic</a:t>
            </a:r>
            <a:r>
              <a:rPr lang="en-US" sz="4000" dirty="0"/>
              <a:t> self-assembly</a:t>
            </a:r>
          </a:p>
        </p:txBody>
      </p:sp>
      <p:sp>
        <p:nvSpPr>
          <p:cNvPr id="6" name="Content Placeholder 5"/>
          <p:cNvSpPr>
            <a:spLocks noGrp="1"/>
          </p:cNvSpPr>
          <p:nvPr>
            <p:ph idx="1"/>
          </p:nvPr>
        </p:nvSpPr>
        <p:spPr>
          <a:xfrm>
            <a:off x="838200" y="1825625"/>
            <a:ext cx="10515600" cy="1222375"/>
          </a:xfrm>
        </p:spPr>
        <p:txBody>
          <a:bodyPr/>
          <a:lstStyle/>
          <a:p>
            <a:r>
              <a:rPr lang="en-US" dirty="0">
                <a:solidFill>
                  <a:srgbClr val="C00000"/>
                </a:solidFill>
              </a:rPr>
              <a:t>set of tile types</a:t>
            </a:r>
            <a:r>
              <a:rPr lang="en-US" dirty="0"/>
              <a:t> is like a </a:t>
            </a:r>
            <a:r>
              <a:rPr lang="en-US" dirty="0">
                <a:solidFill>
                  <a:srgbClr val="C00000"/>
                </a:solidFill>
              </a:rPr>
              <a:t>program</a:t>
            </a:r>
          </a:p>
          <a:p>
            <a:r>
              <a:rPr lang="en-US" dirty="0">
                <a:solidFill>
                  <a:schemeClr val="accent1"/>
                </a:solidFill>
              </a:rPr>
              <a:t>shape</a:t>
            </a:r>
            <a:r>
              <a:rPr lang="en-US" dirty="0"/>
              <a:t> it creates, or </a:t>
            </a:r>
            <a:r>
              <a:rPr lang="en-US" dirty="0">
                <a:solidFill>
                  <a:schemeClr val="accent1"/>
                </a:solidFill>
              </a:rPr>
              <a:t>pattern</a:t>
            </a:r>
            <a:r>
              <a:rPr lang="en-US" dirty="0"/>
              <a:t> it paints, is like the </a:t>
            </a:r>
            <a:r>
              <a:rPr lang="en-US" dirty="0">
                <a:solidFill>
                  <a:schemeClr val="accent1"/>
                </a:solidFill>
              </a:rPr>
              <a:t>output</a:t>
            </a:r>
            <a:r>
              <a:rPr lang="en-US" dirty="0"/>
              <a:t> of the program</a:t>
            </a:r>
          </a:p>
        </p:txBody>
      </p:sp>
      <p:sp>
        <p:nvSpPr>
          <p:cNvPr id="4" name="Slide Number Placeholder 3"/>
          <p:cNvSpPr>
            <a:spLocks noGrp="1"/>
          </p:cNvSpPr>
          <p:nvPr>
            <p:ph type="sldNum" sz="quarter" idx="12"/>
          </p:nvPr>
        </p:nvSpPr>
        <p:spPr/>
        <p:txBody>
          <a:bodyPr/>
          <a:lstStyle/>
          <a:p>
            <a:fld id="{6A995154-0473-4D3E-9D27-8B1D4B6CEBB6}" type="slidenum">
              <a:rPr lang="en-US" smtClean="0"/>
              <a:t>17</a:t>
            </a:fld>
            <a:endParaRPr lang="en-US"/>
          </a:p>
        </p:txBody>
      </p:sp>
      <p:pic>
        <p:nvPicPr>
          <p:cNvPr id="7" name="Picture 6"/>
          <p:cNvPicPr>
            <a:picLocks noChangeAspect="1"/>
          </p:cNvPicPr>
          <p:nvPr/>
        </p:nvPicPr>
        <p:blipFill>
          <a:blip r:embed="rId2"/>
          <a:stretch>
            <a:fillRect/>
          </a:stretch>
        </p:blipFill>
        <p:spPr>
          <a:xfrm>
            <a:off x="2400964" y="3073051"/>
            <a:ext cx="7581236" cy="3465861"/>
          </a:xfrm>
          <a:prstGeom prst="rect">
            <a:avLst/>
          </a:prstGeom>
        </p:spPr>
      </p:pic>
    </p:spTree>
    <p:extLst>
      <p:ext uri="{BB962C8B-B14F-4D97-AF65-F5344CB8AC3E}">
        <p14:creationId xmlns:p14="http://schemas.microsoft.com/office/powerpoint/2010/main" val="2370480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Putting the </a:t>
            </a:r>
            <a:r>
              <a:rPr lang="en-US" sz="4000" i="1" dirty="0"/>
              <a:t>algorithm</a:t>
            </a:r>
            <a:r>
              <a:rPr lang="en-US" sz="4000" dirty="0"/>
              <a:t> in </a:t>
            </a:r>
            <a:r>
              <a:rPr lang="en-US" sz="4000" i="1" dirty="0"/>
              <a:t>algorithmic</a:t>
            </a:r>
            <a:r>
              <a:rPr lang="en-US" sz="4000" dirty="0"/>
              <a:t> self-assembly</a:t>
            </a:r>
          </a:p>
        </p:txBody>
      </p:sp>
      <p:sp>
        <p:nvSpPr>
          <p:cNvPr id="3" name="Content Placeholder 2"/>
          <p:cNvSpPr>
            <a:spLocks noGrp="1"/>
          </p:cNvSpPr>
          <p:nvPr>
            <p:ph idx="1"/>
          </p:nvPr>
        </p:nvSpPr>
        <p:spPr>
          <a:xfrm>
            <a:off x="838200" y="1575594"/>
            <a:ext cx="10515600" cy="1499466"/>
          </a:xfrm>
        </p:spPr>
        <p:txBody>
          <a:bodyPr/>
          <a:lstStyle/>
          <a:p>
            <a:pPr marL="0" indent="0">
              <a:buNone/>
            </a:pPr>
            <a:r>
              <a:rPr lang="en-US" dirty="0"/>
              <a:t>How is a set of tile types </a:t>
            </a:r>
            <a:r>
              <a:rPr lang="en-US" b="1" dirty="0"/>
              <a:t>not</a:t>
            </a:r>
            <a:r>
              <a:rPr lang="en-US" dirty="0"/>
              <a:t> like a program?</a:t>
            </a:r>
          </a:p>
          <a:p>
            <a:pPr lvl="1"/>
            <a:r>
              <a:rPr lang="en-US"/>
              <a:t>Where’s the input to the program?</a:t>
            </a:r>
            <a:endParaRPr lang="en-US" dirty="0"/>
          </a:p>
          <a:p>
            <a:pPr lvl="1"/>
            <a:r>
              <a:rPr lang="en-US"/>
              <a:t>One perspective: </a:t>
            </a:r>
            <a:r>
              <a:rPr lang="en-US">
                <a:solidFill>
                  <a:srgbClr val="C00000"/>
                </a:solidFill>
              </a:rPr>
              <a:t>pre-assembled seed</a:t>
            </a:r>
            <a:r>
              <a:rPr lang="en-US"/>
              <a:t> encodes the input</a:t>
            </a:r>
            <a:endParaRPr lang="en-US" dirty="0"/>
          </a:p>
        </p:txBody>
      </p:sp>
      <p:sp>
        <p:nvSpPr>
          <p:cNvPr id="4" name="Slide Number Placeholder 3"/>
          <p:cNvSpPr>
            <a:spLocks noGrp="1"/>
          </p:cNvSpPr>
          <p:nvPr>
            <p:ph type="sldNum" sz="quarter" idx="12"/>
          </p:nvPr>
        </p:nvSpPr>
        <p:spPr/>
        <p:txBody>
          <a:bodyPr/>
          <a:lstStyle/>
          <a:p>
            <a:fld id="{6A995154-0473-4D3E-9D27-8B1D4B6CEBB6}" type="slidenum">
              <a:rPr lang="en-US" smtClean="0"/>
              <a:t>18</a:t>
            </a:fld>
            <a:endParaRPr lang="en-US"/>
          </a:p>
        </p:txBody>
      </p:sp>
      <p:pic>
        <p:nvPicPr>
          <p:cNvPr id="5" name="Picture 4"/>
          <p:cNvPicPr>
            <a:picLocks noChangeAspect="1"/>
          </p:cNvPicPr>
          <p:nvPr/>
        </p:nvPicPr>
        <p:blipFill>
          <a:blip r:embed="rId2"/>
          <a:stretch>
            <a:fillRect/>
          </a:stretch>
        </p:blipFill>
        <p:spPr>
          <a:xfrm>
            <a:off x="933120" y="3003696"/>
            <a:ext cx="1293869" cy="1179704"/>
          </a:xfrm>
          <a:prstGeom prst="rect">
            <a:avLst/>
          </a:prstGeom>
        </p:spPr>
      </p:pic>
      <p:pic>
        <p:nvPicPr>
          <p:cNvPr id="6" name="Picture 5"/>
          <p:cNvPicPr>
            <a:picLocks noChangeAspect="1"/>
          </p:cNvPicPr>
          <p:nvPr/>
        </p:nvPicPr>
        <p:blipFill>
          <a:blip r:embed="rId3"/>
          <a:stretch>
            <a:fillRect/>
          </a:stretch>
        </p:blipFill>
        <p:spPr>
          <a:xfrm>
            <a:off x="2481863" y="3006000"/>
            <a:ext cx="2094130" cy="3465444"/>
          </a:xfrm>
          <a:prstGeom prst="rect">
            <a:avLst/>
          </a:prstGeom>
        </p:spPr>
      </p:pic>
      <p:pic>
        <p:nvPicPr>
          <p:cNvPr id="7" name="Picture 6"/>
          <p:cNvPicPr>
            <a:picLocks noChangeAspect="1"/>
          </p:cNvPicPr>
          <p:nvPr/>
        </p:nvPicPr>
        <p:blipFill>
          <a:blip r:embed="rId4"/>
          <a:stretch>
            <a:fillRect/>
          </a:stretch>
        </p:blipFill>
        <p:spPr>
          <a:xfrm>
            <a:off x="4927492" y="3003696"/>
            <a:ext cx="2094130" cy="3465444"/>
          </a:xfrm>
          <a:prstGeom prst="rect">
            <a:avLst/>
          </a:prstGeom>
        </p:spPr>
      </p:pic>
      <p:pic>
        <p:nvPicPr>
          <p:cNvPr id="8" name="Picture 7"/>
          <p:cNvPicPr>
            <a:picLocks noChangeAspect="1"/>
          </p:cNvPicPr>
          <p:nvPr/>
        </p:nvPicPr>
        <p:blipFill>
          <a:blip r:embed="rId5"/>
          <a:stretch>
            <a:fillRect/>
          </a:stretch>
        </p:blipFill>
        <p:spPr>
          <a:xfrm>
            <a:off x="7482869" y="3003696"/>
            <a:ext cx="3465444" cy="3465444"/>
          </a:xfrm>
          <a:prstGeom prst="rect">
            <a:avLst/>
          </a:prstGeom>
        </p:spPr>
      </p:pic>
    </p:spTree>
    <p:extLst>
      <p:ext uri="{BB962C8B-B14F-4D97-AF65-F5344CB8AC3E}">
        <p14:creationId xmlns:p14="http://schemas.microsoft.com/office/powerpoint/2010/main" val="23962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ar-figure-one-of-each-bigger-margin.pdf"/>
          <p:cNvPicPr>
            <a:picLocks noChangeAspect="1"/>
          </p:cNvPicPr>
          <p:nvPr/>
        </p:nvPicPr>
        <p:blipFill>
          <a:blip r:embed="rId2">
            <a:extLst/>
          </a:blip>
          <a:srcRect t="51143" r="49253"/>
          <a:stretch>
            <a:fillRect/>
          </a:stretch>
        </p:blipFill>
        <p:spPr>
          <a:xfrm>
            <a:off x="9520597" y="3428650"/>
            <a:ext cx="1866662" cy="3289323"/>
          </a:xfrm>
          <a:prstGeom prst="rect">
            <a:avLst/>
          </a:prstGeom>
          <a:ln w="12700" cap="flat">
            <a:noFill/>
            <a:miter lim="400000"/>
          </a:ln>
          <a:effectLst/>
        </p:spPr>
      </p:pic>
      <p:pic>
        <p:nvPicPr>
          <p:cNvPr id="58" name="Picture 57">
            <a:extLst/>
          </p:cNvPr>
          <p:cNvPicPr>
            <a:picLocks noChangeAspect="1"/>
          </p:cNvPicPr>
          <p:nvPr/>
        </p:nvPicPr>
        <p:blipFill rotWithShape="1">
          <a:blip r:embed="rId3"/>
          <a:srcRect l="1" r="71159"/>
          <a:stretch/>
        </p:blipFill>
        <p:spPr>
          <a:xfrm>
            <a:off x="992669" y="4799886"/>
            <a:ext cx="1918170" cy="637468"/>
          </a:xfrm>
          <a:prstGeom prst="rect">
            <a:avLst/>
          </a:prstGeom>
        </p:spPr>
      </p:pic>
      <p:pic>
        <p:nvPicPr>
          <p:cNvPr id="57" name="Picture 56">
            <a:extLst/>
          </p:cNvPr>
          <p:cNvPicPr>
            <a:picLocks noChangeAspect="1"/>
          </p:cNvPicPr>
          <p:nvPr/>
        </p:nvPicPr>
        <p:blipFill rotWithShape="1">
          <a:blip r:embed="rId4"/>
          <a:srcRect r="72573"/>
          <a:stretch/>
        </p:blipFill>
        <p:spPr>
          <a:xfrm>
            <a:off x="992670" y="1889051"/>
            <a:ext cx="1694650" cy="572482"/>
          </a:xfrm>
          <a:prstGeom prst="rect">
            <a:avLst/>
          </a:prstGeom>
        </p:spPr>
      </p:pic>
      <p:pic>
        <p:nvPicPr>
          <p:cNvPr id="52" name="Picture 51">
            <a:extLst/>
          </p:cNvPr>
          <p:cNvPicPr>
            <a:picLocks noChangeAspect="1"/>
          </p:cNvPicPr>
          <p:nvPr/>
        </p:nvPicPr>
        <p:blipFill rotWithShape="1">
          <a:blip r:embed="rId4"/>
          <a:srcRect r="10130"/>
          <a:stretch/>
        </p:blipFill>
        <p:spPr>
          <a:xfrm>
            <a:off x="992668" y="1884375"/>
            <a:ext cx="5552745" cy="572482"/>
          </a:xfrm>
          <a:prstGeom prst="rect">
            <a:avLst/>
          </a:prstGeom>
        </p:spPr>
      </p:pic>
      <p:sp>
        <p:nvSpPr>
          <p:cNvPr id="2" name="Title 1"/>
          <p:cNvSpPr>
            <a:spLocks noGrp="1"/>
          </p:cNvSpPr>
          <p:nvPr>
            <p:ph type="title"/>
          </p:nvPr>
        </p:nvSpPr>
        <p:spPr/>
        <p:txBody>
          <a:bodyPr>
            <a:normAutofit/>
          </a:bodyPr>
          <a:lstStyle/>
          <a:p>
            <a:r>
              <a:rPr lang="en-US" sz="4000" dirty="0"/>
              <a:t>Calculating parity of 6-bit string: </a:t>
            </a:r>
            <a:br>
              <a:rPr lang="en-US" sz="4000" dirty="0"/>
            </a:br>
            <a:r>
              <a:rPr lang="en-US" sz="4000" dirty="0"/>
              <a:t>1 algorithm, 2</a:t>
            </a:r>
            <a:r>
              <a:rPr lang="en-US" sz="4000" baseline="30000" dirty="0"/>
              <a:t>6</a:t>
            </a:r>
            <a:r>
              <a:rPr lang="en-US" sz="4000" dirty="0"/>
              <a:t> inputs</a:t>
            </a:r>
          </a:p>
        </p:txBody>
      </p:sp>
      <p:sp>
        <p:nvSpPr>
          <p:cNvPr id="4" name="Slide Number Placeholder 3"/>
          <p:cNvSpPr>
            <a:spLocks noGrp="1"/>
          </p:cNvSpPr>
          <p:nvPr>
            <p:ph type="sldNum" sz="quarter" idx="12"/>
          </p:nvPr>
        </p:nvSpPr>
        <p:spPr/>
        <p:txBody>
          <a:bodyPr/>
          <a:lstStyle/>
          <a:p>
            <a:fld id="{6A995154-0473-4D3E-9D27-8B1D4B6CEBB6}" type="slidenum">
              <a:rPr lang="en-US" smtClean="0"/>
              <a:t>19</a:t>
            </a:fld>
            <a:endParaRPr lang="en-US"/>
          </a:p>
        </p:txBody>
      </p:sp>
      <p:sp>
        <p:nvSpPr>
          <p:cNvPr id="23" name="Rectangle 22">
            <a:extLst/>
          </p:cNvPr>
          <p:cNvSpPr/>
          <p:nvPr/>
        </p:nvSpPr>
        <p:spPr>
          <a:xfrm>
            <a:off x="1129305" y="6015692"/>
            <a:ext cx="5217001" cy="738664"/>
          </a:xfrm>
          <a:prstGeom prst="rect">
            <a:avLst/>
          </a:prstGeom>
        </p:spPr>
        <p:txBody>
          <a:bodyPr wrap="square">
            <a:spAutoFit/>
          </a:bodyPr>
          <a:lstStyle/>
          <a:p>
            <a:r>
              <a:rPr lang="en-US" sz="1400" dirty="0"/>
              <a:t>[</a:t>
            </a:r>
            <a:r>
              <a:rPr lang="en-US" sz="1400" i="1" dirty="0"/>
              <a:t>Iterated Boolean circuit computation via a programmable DNA tile array</a:t>
            </a:r>
            <a:r>
              <a:rPr lang="en-US" sz="1400" dirty="0"/>
              <a:t>. Woods, Doty, </a:t>
            </a:r>
            <a:r>
              <a:rPr lang="en-US" sz="1400" dirty="0" err="1"/>
              <a:t>Myhrvold</a:t>
            </a:r>
            <a:r>
              <a:rPr lang="en-US" sz="1400" dirty="0"/>
              <a:t>, Hui, Wu, Yin, </a:t>
            </a:r>
            <a:r>
              <a:rPr lang="en-US" sz="1400" dirty="0" err="1"/>
              <a:t>Winfree</a:t>
            </a:r>
            <a:r>
              <a:rPr lang="en-US" sz="1400" dirty="0"/>
              <a:t>, </a:t>
            </a:r>
            <a:r>
              <a:rPr lang="en-US" sz="1400" u="sng" dirty="0"/>
              <a:t>in preparation</a:t>
            </a:r>
            <a:r>
              <a:rPr lang="en-US" sz="1400" dirty="0"/>
              <a:t>, </a:t>
            </a:r>
          </a:p>
          <a:p>
            <a:r>
              <a:rPr lang="en-US" sz="1400" dirty="0">
                <a:solidFill>
                  <a:srgbClr val="C00000"/>
                </a:solidFill>
              </a:rPr>
              <a:t>work presented in DNA 23 talk </a:t>
            </a:r>
            <a:r>
              <a:rPr lang="en-US" sz="1400" dirty="0" err="1">
                <a:solidFill>
                  <a:srgbClr val="C00000"/>
                </a:solidFill>
              </a:rPr>
              <a:t>tomrrow</a:t>
            </a:r>
            <a:r>
              <a:rPr lang="en-US" sz="1400" dirty="0">
                <a:solidFill>
                  <a:srgbClr val="C00000"/>
                </a:solidFill>
              </a:rPr>
              <a:t> by Damien Woods</a:t>
            </a:r>
            <a:r>
              <a:rPr lang="en-US" sz="1400" dirty="0"/>
              <a:t>]</a:t>
            </a:r>
          </a:p>
        </p:txBody>
      </p:sp>
      <p:pic>
        <p:nvPicPr>
          <p:cNvPr id="56" name="Picture 55">
            <a:extLst/>
          </p:cNvPr>
          <p:cNvPicPr>
            <a:picLocks noChangeAspect="1"/>
          </p:cNvPicPr>
          <p:nvPr/>
        </p:nvPicPr>
        <p:blipFill rotWithShape="1">
          <a:blip r:embed="rId3"/>
          <a:srcRect r="16514"/>
          <a:stretch/>
        </p:blipFill>
        <p:spPr>
          <a:xfrm>
            <a:off x="992668" y="4799886"/>
            <a:ext cx="5552745" cy="637468"/>
          </a:xfrm>
          <a:prstGeom prst="rect">
            <a:avLst/>
          </a:prstGeom>
        </p:spPr>
      </p:pic>
      <p:pic>
        <p:nvPicPr>
          <p:cNvPr id="54" name="Picture 53">
            <a:extLst/>
          </p:cNvPr>
          <p:cNvPicPr>
            <a:picLocks noChangeAspect="1"/>
          </p:cNvPicPr>
          <p:nvPr/>
        </p:nvPicPr>
        <p:blipFill rotWithShape="1">
          <a:blip r:embed="rId5">
            <a:extLst>
              <a:ext uri="{28A0092B-C50C-407E-A947-70E740481C1C}">
                <a14:useLocalDpi xmlns:a14="http://schemas.microsoft.com/office/drawing/2010/main" val="0"/>
              </a:ext>
            </a:extLst>
          </a:blip>
          <a:srcRect t="13810" r="13910"/>
          <a:stretch/>
        </p:blipFill>
        <p:spPr>
          <a:xfrm>
            <a:off x="992668" y="4755118"/>
            <a:ext cx="5552745" cy="843620"/>
          </a:xfrm>
          <a:prstGeom prst="rect">
            <a:avLst/>
          </a:prstGeom>
        </p:spPr>
      </p:pic>
      <p:pic>
        <p:nvPicPr>
          <p:cNvPr id="53" name="Picture 52">
            <a:extLst/>
          </p:cNvPr>
          <p:cNvPicPr>
            <a:picLocks noChangeAspect="1"/>
          </p:cNvPicPr>
          <p:nvPr/>
        </p:nvPicPr>
        <p:blipFill rotWithShape="1">
          <a:blip r:embed="rId6">
            <a:extLst>
              <a:ext uri="{28A0092B-C50C-407E-A947-70E740481C1C}">
                <a14:useLocalDpi xmlns:a14="http://schemas.microsoft.com/office/drawing/2010/main" val="0"/>
              </a:ext>
            </a:extLst>
          </a:blip>
          <a:srcRect t="16711" r="6937"/>
          <a:stretch/>
        </p:blipFill>
        <p:spPr>
          <a:xfrm>
            <a:off x="992668" y="1784408"/>
            <a:ext cx="5552745" cy="753038"/>
          </a:xfrm>
          <a:prstGeom prst="rect">
            <a:avLst/>
          </a:prstGeom>
        </p:spPr>
      </p:pic>
      <p:grpSp>
        <p:nvGrpSpPr>
          <p:cNvPr id="82" name="Group 81"/>
          <p:cNvGrpSpPr/>
          <p:nvPr/>
        </p:nvGrpSpPr>
        <p:grpSpPr>
          <a:xfrm>
            <a:off x="1622401" y="3058037"/>
            <a:ext cx="2927857" cy="1116465"/>
            <a:chOff x="3405749" y="3055485"/>
            <a:chExt cx="2927857" cy="1116465"/>
          </a:xfrm>
        </p:grpSpPr>
        <p:sp>
          <p:nvSpPr>
            <p:cNvPr id="59" name="TextBox 58"/>
            <p:cNvSpPr txBox="1"/>
            <p:nvPr/>
          </p:nvSpPr>
          <p:spPr>
            <a:xfrm>
              <a:off x="3405749" y="3294921"/>
              <a:ext cx="1860331" cy="646331"/>
            </a:xfrm>
            <a:prstGeom prst="rect">
              <a:avLst/>
            </a:prstGeom>
            <a:noFill/>
          </p:spPr>
          <p:txBody>
            <a:bodyPr wrap="square" rtlCol="0">
              <a:spAutoFit/>
            </a:bodyPr>
            <a:lstStyle/>
            <a:p>
              <a:r>
                <a:rPr lang="en-US" dirty="0"/>
                <a:t>single set of tiles computing parity</a:t>
              </a:r>
            </a:p>
          </p:txBody>
        </p:sp>
        <p:sp>
          <p:nvSpPr>
            <p:cNvPr id="60" name="Rectangle 59"/>
            <p:cNvSpPr/>
            <p:nvPr/>
          </p:nvSpPr>
          <p:spPr>
            <a:xfrm>
              <a:off x="5659967" y="3437467"/>
              <a:ext cx="165100" cy="165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5675629" y="3105623"/>
              <a:ext cx="165100" cy="165100"/>
              <a:chOff x="6181206" y="3080187"/>
              <a:chExt cx="165100" cy="165100"/>
            </a:xfrm>
          </p:grpSpPr>
          <p:sp>
            <p:nvSpPr>
              <p:cNvPr id="61" name="Rectangle 60"/>
              <p:cNvSpPr/>
              <p:nvPr/>
            </p:nvSpPr>
            <p:spPr>
              <a:xfrm>
                <a:off x="6181206" y="3080187"/>
                <a:ext cx="165100" cy="165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201705" y="3098801"/>
                <a:ext cx="124102" cy="124102"/>
              </a:xfrm>
              <a:prstGeom prst="ellipse">
                <a:avLst/>
              </a:prstGeom>
              <a:solidFill>
                <a:srgbClr val="F7E60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64" name="Rectangle 63"/>
            <p:cNvSpPr/>
            <p:nvPr/>
          </p:nvSpPr>
          <p:spPr>
            <a:xfrm>
              <a:off x="5640917" y="3794690"/>
              <a:ext cx="165100" cy="165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5884149" y="3841385"/>
              <a:ext cx="165100" cy="165100"/>
              <a:chOff x="6181206" y="3080187"/>
              <a:chExt cx="165100" cy="165100"/>
            </a:xfrm>
          </p:grpSpPr>
          <p:sp>
            <p:nvSpPr>
              <p:cNvPr id="66" name="Rectangle 65"/>
              <p:cNvSpPr/>
              <p:nvPr/>
            </p:nvSpPr>
            <p:spPr>
              <a:xfrm>
                <a:off x="6181206" y="3080187"/>
                <a:ext cx="165100" cy="165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201705" y="3098801"/>
                <a:ext cx="124102" cy="124102"/>
              </a:xfrm>
              <a:prstGeom prst="ellipse">
                <a:avLst/>
              </a:prstGeom>
              <a:solidFill>
                <a:srgbClr val="F7E60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68" name="Rectangle 67"/>
            <p:cNvSpPr/>
            <p:nvPr/>
          </p:nvSpPr>
          <p:spPr>
            <a:xfrm>
              <a:off x="5894917" y="3520988"/>
              <a:ext cx="165100" cy="165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164273" y="3235842"/>
              <a:ext cx="165100" cy="165100"/>
              <a:chOff x="6181206" y="3080187"/>
              <a:chExt cx="165100" cy="165100"/>
            </a:xfrm>
          </p:grpSpPr>
          <p:sp>
            <p:nvSpPr>
              <p:cNvPr id="70" name="Rectangle 69"/>
              <p:cNvSpPr/>
              <p:nvPr/>
            </p:nvSpPr>
            <p:spPr>
              <a:xfrm>
                <a:off x="6181206" y="3080187"/>
                <a:ext cx="165100" cy="165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201705" y="3098801"/>
                <a:ext cx="124102" cy="124102"/>
              </a:xfrm>
              <a:prstGeom prst="ellipse">
                <a:avLst/>
              </a:prstGeom>
              <a:solidFill>
                <a:srgbClr val="F7E60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72" name="Rectangle 71"/>
            <p:cNvSpPr/>
            <p:nvPr/>
          </p:nvSpPr>
          <p:spPr>
            <a:xfrm>
              <a:off x="6117167" y="3894667"/>
              <a:ext cx="165100" cy="165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168506" y="3707183"/>
              <a:ext cx="165100" cy="165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eft Brace 73"/>
            <p:cNvSpPr/>
            <p:nvPr/>
          </p:nvSpPr>
          <p:spPr>
            <a:xfrm>
              <a:off x="5349023" y="3055485"/>
              <a:ext cx="148154" cy="1116465"/>
            </a:xfrm>
            <a:prstGeom prst="leftBrace">
              <a:avLst>
                <a:gd name="adj1" fmla="val 11180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TextBox 74"/>
          <p:cNvSpPr txBox="1"/>
          <p:nvPr/>
        </p:nvSpPr>
        <p:spPr>
          <a:xfrm>
            <a:off x="992668" y="2585068"/>
            <a:ext cx="240505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seed encoding </a:t>
            </a:r>
            <a:r>
              <a:rPr lang="en-US" b="1" dirty="0">
                <a:solidFill>
                  <a:schemeClr val="bg1"/>
                </a:solidFill>
              </a:rPr>
              <a:t>1</a:t>
            </a:r>
            <a:r>
              <a:rPr lang="en-US" b="1" dirty="0"/>
              <a:t>00</a:t>
            </a:r>
            <a:r>
              <a:rPr lang="en-US" b="1" dirty="0">
                <a:solidFill>
                  <a:schemeClr val="bg1"/>
                </a:solidFill>
              </a:rPr>
              <a:t>1</a:t>
            </a:r>
            <a:r>
              <a:rPr lang="en-US" b="1" dirty="0"/>
              <a:t>0</a:t>
            </a:r>
            <a:r>
              <a:rPr lang="en-US" b="1" dirty="0">
                <a:solidFill>
                  <a:schemeClr val="bg1"/>
                </a:solidFill>
              </a:rPr>
              <a:t>1</a:t>
            </a:r>
          </a:p>
        </p:txBody>
      </p:sp>
      <p:sp>
        <p:nvSpPr>
          <p:cNvPr id="76" name="TextBox 75"/>
          <p:cNvSpPr txBox="1"/>
          <p:nvPr/>
        </p:nvSpPr>
        <p:spPr>
          <a:xfrm>
            <a:off x="992668" y="4305197"/>
            <a:ext cx="240505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seed encoding </a:t>
            </a:r>
            <a:r>
              <a:rPr lang="en-US" b="1" dirty="0">
                <a:solidFill>
                  <a:schemeClr val="bg1"/>
                </a:solidFill>
              </a:rPr>
              <a:t>11</a:t>
            </a:r>
            <a:r>
              <a:rPr lang="en-US" b="1" dirty="0"/>
              <a:t>0</a:t>
            </a:r>
            <a:r>
              <a:rPr lang="en-US" b="1" dirty="0">
                <a:solidFill>
                  <a:schemeClr val="bg1"/>
                </a:solidFill>
              </a:rPr>
              <a:t>1</a:t>
            </a:r>
            <a:r>
              <a:rPr lang="en-US" b="1" dirty="0"/>
              <a:t>0</a:t>
            </a:r>
            <a:r>
              <a:rPr lang="en-US" b="1" dirty="0">
                <a:solidFill>
                  <a:schemeClr val="bg1"/>
                </a:solidFill>
              </a:rPr>
              <a:t>1</a:t>
            </a:r>
          </a:p>
        </p:txBody>
      </p:sp>
      <p:pic>
        <p:nvPicPr>
          <p:cNvPr id="77" name="par-figure-one-of-each-bigger-margin.pdf"/>
          <p:cNvPicPr>
            <a:picLocks noChangeAspect="1"/>
          </p:cNvPicPr>
          <p:nvPr/>
        </p:nvPicPr>
        <p:blipFill>
          <a:blip r:embed="rId2">
            <a:extLst/>
          </a:blip>
          <a:srcRect l="50593" t="14" b="50498"/>
          <a:stretch>
            <a:fillRect/>
          </a:stretch>
        </p:blipFill>
        <p:spPr>
          <a:xfrm>
            <a:off x="7849468" y="187236"/>
            <a:ext cx="1874133" cy="3181641"/>
          </a:xfrm>
          <a:prstGeom prst="rect">
            <a:avLst/>
          </a:prstGeom>
          <a:ln w="12700" cap="flat">
            <a:noFill/>
            <a:miter lim="400000"/>
          </a:ln>
          <a:effectLst/>
        </p:spPr>
      </p:pic>
      <p:pic>
        <p:nvPicPr>
          <p:cNvPr id="78" name="par-figure-one-of-each-bigger-margin.pdf"/>
          <p:cNvPicPr>
            <a:picLocks noChangeAspect="1"/>
          </p:cNvPicPr>
          <p:nvPr/>
        </p:nvPicPr>
        <p:blipFill>
          <a:blip r:embed="rId2">
            <a:extLst/>
          </a:blip>
          <a:srcRect l="50146" t="50024"/>
          <a:stretch>
            <a:fillRect/>
          </a:stretch>
        </p:blipFill>
        <p:spPr>
          <a:xfrm>
            <a:off x="9597952" y="208538"/>
            <a:ext cx="1593759" cy="3158940"/>
          </a:xfrm>
          <a:prstGeom prst="rect">
            <a:avLst/>
          </a:prstGeom>
          <a:ln w="12700" cap="flat">
            <a:noFill/>
            <a:miter lim="400000"/>
          </a:ln>
          <a:effectLst/>
        </p:spPr>
      </p:pic>
      <p:pic>
        <p:nvPicPr>
          <p:cNvPr id="79" name="par-figure-one-of-each-bigger-margin.pdf"/>
          <p:cNvPicPr>
            <a:picLocks noChangeAspect="1"/>
          </p:cNvPicPr>
          <p:nvPr/>
        </p:nvPicPr>
        <p:blipFill>
          <a:blip r:embed="rId2">
            <a:extLst/>
          </a:blip>
          <a:srcRect r="50902" b="48466"/>
          <a:stretch>
            <a:fillRect/>
          </a:stretch>
        </p:blipFill>
        <p:spPr>
          <a:xfrm>
            <a:off x="7888399" y="3460191"/>
            <a:ext cx="1691996" cy="3250489"/>
          </a:xfrm>
          <a:prstGeom prst="rect">
            <a:avLst/>
          </a:prstGeom>
          <a:ln w="12700" cap="flat">
            <a:noFill/>
            <a:miter lim="400000"/>
          </a:ln>
          <a:effectLst/>
        </p:spPr>
      </p:pic>
      <p:sp>
        <p:nvSpPr>
          <p:cNvPr id="81" name="Rectangle 80"/>
          <p:cNvSpPr/>
          <p:nvPr/>
        </p:nvSpPr>
        <p:spPr>
          <a:xfrm>
            <a:off x="7123496" y="2860035"/>
            <a:ext cx="184731" cy="461665"/>
          </a:xfrm>
          <a:prstGeom prst="rect">
            <a:avLst/>
          </a:prstGeom>
        </p:spPr>
        <p:txBody>
          <a:bodyPr wrap="none">
            <a:spAutoFit/>
          </a:bodyPr>
          <a:lstStyle/>
          <a:p>
            <a:endParaRPr lang="en-US" sz="2400" dirty="0"/>
          </a:p>
        </p:txBody>
      </p:sp>
      <p:sp>
        <p:nvSpPr>
          <p:cNvPr id="83" name="Rectangle 82"/>
          <p:cNvSpPr/>
          <p:nvPr/>
        </p:nvSpPr>
        <p:spPr>
          <a:xfrm>
            <a:off x="6332037" y="3235394"/>
            <a:ext cx="1066318"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a:t>2</a:t>
            </a:r>
            <a:r>
              <a:rPr lang="en-US" baseline="30000" dirty="0"/>
              <a:t>6</a:t>
            </a:r>
            <a:r>
              <a:rPr lang="en-US" dirty="0"/>
              <a:t> seeds:</a:t>
            </a:r>
          </a:p>
        </p:txBody>
      </p:sp>
      <p:cxnSp>
        <p:nvCxnSpPr>
          <p:cNvPr id="5" name="Straight Connector 4">
            <a:extLst>
              <a:ext uri="{FF2B5EF4-FFF2-40B4-BE49-F238E27FC236}">
                <a16:creationId xmlns:a16="http://schemas.microsoft.com/office/drawing/2014/main" id="{A518D7E5-5E0F-4E48-8A45-3C32A6B1B70F}"/>
              </a:ext>
            </a:extLst>
          </p:cNvPr>
          <p:cNvCxnSpPr>
            <a:cxnSpLocks/>
          </p:cNvCxnSpPr>
          <p:nvPr/>
        </p:nvCxnSpPr>
        <p:spPr>
          <a:xfrm flipH="1">
            <a:off x="7559223" y="3409949"/>
            <a:ext cx="4190395" cy="10111"/>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0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3000"/>
                                        <p:tgtEl>
                                          <p:spTgt spid="52"/>
                                        </p:tgtEl>
                                      </p:cBhvr>
                                    </p:animEffect>
                                  </p:childTnLst>
                                </p:cTn>
                              </p:par>
                              <p:par>
                                <p:cTn id="13" presetID="22" presetClass="entr" presetSubtype="8"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30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22" presetClass="entr" presetSubtype="8"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3000"/>
                                        <p:tgtEl>
                                          <p:spTgt spid="53"/>
                                        </p:tgtEl>
                                      </p:cBhvr>
                                    </p:animEffect>
                                  </p:childTnLst>
                                </p:cTn>
                              </p:par>
                              <p:par>
                                <p:cTn id="24" presetID="22" presetClass="entr" presetSubtype="8"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3000"/>
                                        <p:tgtEl>
                                          <p:spTgt spid="54"/>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par>
                                <p:cTn id="31" presetID="10"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par>
                                <p:cTn id="34" presetID="10"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par>
                                <p:cTn id="37" presetID="10"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81"/>
                                        </p:tgtEl>
                                        <p:attrNameLst>
                                          <p:attrName>style.visibility</p:attrName>
                                        </p:attrNameLst>
                                      </p:cBhvr>
                                      <p:to>
                                        <p:strVal val="visible"/>
                                      </p:to>
                                    </p:set>
                                    <p:animEffect transition="in" filter="fade">
                                      <p:cBhvr>
                                        <p:cTn id="42" dur="500"/>
                                        <p:tgtEl>
                                          <p:spTgt spid="8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1" grpId="0"/>
      <p:bldP spid="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DNA tile self-assembly</a:t>
            </a:r>
          </a:p>
        </p:txBody>
      </p:sp>
      <p:sp>
        <p:nvSpPr>
          <p:cNvPr id="5" name="Content Placeholder 4"/>
          <p:cNvSpPr>
            <a:spLocks noGrp="1"/>
          </p:cNvSpPr>
          <p:nvPr>
            <p:ph sz="half" idx="2"/>
          </p:nvPr>
        </p:nvSpPr>
        <p:spPr>
          <a:xfrm>
            <a:off x="1847321" y="1498408"/>
            <a:ext cx="8060267" cy="506457"/>
          </a:xfrm>
        </p:spPr>
        <p:txBody>
          <a:bodyPr>
            <a:normAutofit/>
          </a:bodyPr>
          <a:lstStyle/>
          <a:p>
            <a:pPr marL="0" indent="0" algn="ctr">
              <a:buNone/>
            </a:pPr>
            <a:r>
              <a:rPr lang="en-US" sz="2400"/>
              <a:t>monomers (“tiles” made from DNA) bind into a crystal lattice</a:t>
            </a:r>
            <a:endParaRPr lang="en-US" sz="2400" dirty="0"/>
          </a:p>
        </p:txBody>
      </p:sp>
      <p:sp>
        <p:nvSpPr>
          <p:cNvPr id="12" name="Slide Number Placeholder 11"/>
          <p:cNvSpPr>
            <a:spLocks noGrp="1"/>
          </p:cNvSpPr>
          <p:nvPr>
            <p:ph type="sldNum" sz="quarter" idx="12"/>
          </p:nvPr>
        </p:nvSpPr>
        <p:spPr/>
        <p:txBody>
          <a:bodyPr/>
          <a:lstStyle/>
          <a:p>
            <a:fld id="{6A995154-0473-4D3E-9D27-8B1D4B6CEBB6}" type="slidenum">
              <a:rPr lang="en-US" smtClean="0"/>
              <a:t>2</a:t>
            </a:fld>
            <a:endParaRPr lang="en-US"/>
          </a:p>
        </p:txBody>
      </p:sp>
      <p:sp>
        <p:nvSpPr>
          <p:cNvPr id="13" name="Rectangle 12"/>
          <p:cNvSpPr/>
          <p:nvPr/>
        </p:nvSpPr>
        <p:spPr>
          <a:xfrm>
            <a:off x="366683" y="6253003"/>
            <a:ext cx="5129342" cy="461665"/>
          </a:xfrm>
          <a:prstGeom prst="rect">
            <a:avLst/>
          </a:prstGeom>
        </p:spPr>
        <p:txBody>
          <a:bodyPr wrap="square">
            <a:spAutoFit/>
          </a:bodyPr>
          <a:lstStyle/>
          <a:p>
            <a:r>
              <a:rPr lang="en-US" sz="1200" dirty="0">
                <a:solidFill>
                  <a:schemeClr val="tx1">
                    <a:lumMod val="50000"/>
                    <a:lumOff val="50000"/>
                  </a:schemeClr>
                </a:solidFill>
                <a:latin typeface="Arial" panose="020B0604020202020204" pitchFamily="34" charset="0"/>
              </a:rPr>
              <a:t>Source: </a:t>
            </a:r>
            <a:r>
              <a:rPr lang="en-US" sz="1200" i="1" dirty="0">
                <a:solidFill>
                  <a:schemeClr val="tx1">
                    <a:lumMod val="50000"/>
                    <a:lumOff val="50000"/>
                  </a:schemeClr>
                </a:solidFill>
                <a:latin typeface="Arial" panose="020B0604020202020204" pitchFamily="34" charset="0"/>
              </a:rPr>
              <a:t>Programmable disorder in random DNA </a:t>
            </a:r>
            <a:r>
              <a:rPr lang="en-US" sz="1200" i="1" dirty="0" err="1">
                <a:solidFill>
                  <a:schemeClr val="tx1">
                    <a:lumMod val="50000"/>
                    <a:lumOff val="50000"/>
                  </a:schemeClr>
                </a:solidFill>
                <a:latin typeface="Arial" panose="020B0604020202020204" pitchFamily="34" charset="0"/>
              </a:rPr>
              <a:t>tilings</a:t>
            </a:r>
            <a:r>
              <a:rPr lang="en-US" sz="1200" dirty="0">
                <a:solidFill>
                  <a:schemeClr val="tx1">
                    <a:lumMod val="50000"/>
                    <a:lumOff val="50000"/>
                  </a:schemeClr>
                </a:solidFill>
                <a:latin typeface="Arial" panose="020B0604020202020204" pitchFamily="34" charset="0"/>
              </a:rPr>
              <a:t>. </a:t>
            </a:r>
            <a:r>
              <a:rPr lang="en-US" sz="1200" dirty="0" err="1">
                <a:solidFill>
                  <a:schemeClr val="tx1">
                    <a:lumMod val="50000"/>
                    <a:lumOff val="50000"/>
                  </a:schemeClr>
                </a:solidFill>
                <a:latin typeface="Arial" panose="020B0604020202020204" pitchFamily="34" charset="0"/>
              </a:rPr>
              <a:t>Tikhomirov</a:t>
            </a:r>
            <a:r>
              <a:rPr lang="en-US" sz="1200" dirty="0">
                <a:solidFill>
                  <a:schemeClr val="tx1">
                    <a:lumMod val="50000"/>
                    <a:lumOff val="50000"/>
                  </a:schemeClr>
                </a:solidFill>
                <a:latin typeface="Arial" panose="020B0604020202020204" pitchFamily="34" charset="0"/>
              </a:rPr>
              <a:t>, Petersen, Qian</a:t>
            </a:r>
            <a:r>
              <a:rPr lang="en-US" sz="1200" i="1" dirty="0">
                <a:solidFill>
                  <a:schemeClr val="tx1">
                    <a:lumMod val="50000"/>
                    <a:lumOff val="50000"/>
                  </a:schemeClr>
                </a:solidFill>
                <a:latin typeface="Arial" panose="020B0604020202020204" pitchFamily="34" charset="0"/>
              </a:rPr>
              <a:t>, </a:t>
            </a:r>
            <a:r>
              <a:rPr lang="en-US" sz="1200" u="sng" dirty="0">
                <a:solidFill>
                  <a:schemeClr val="tx1">
                    <a:lumMod val="50000"/>
                    <a:lumOff val="50000"/>
                  </a:schemeClr>
                </a:solidFill>
                <a:latin typeface="Arial" panose="020B0604020202020204" pitchFamily="34" charset="0"/>
              </a:rPr>
              <a:t>Nature Nanotechnology</a:t>
            </a:r>
            <a:r>
              <a:rPr lang="en-US" sz="1200" dirty="0">
                <a:solidFill>
                  <a:schemeClr val="tx1">
                    <a:lumMod val="50000"/>
                    <a:lumOff val="50000"/>
                  </a:schemeClr>
                </a:solidFill>
                <a:latin typeface="Arial" panose="020B0604020202020204" pitchFamily="34" charset="0"/>
              </a:rPr>
              <a:t> 2017</a:t>
            </a:r>
            <a:endParaRPr lang="en-US" sz="1200" b="0" i="0" dirty="0">
              <a:solidFill>
                <a:schemeClr val="tx1">
                  <a:lumMod val="50000"/>
                  <a:lumOff val="50000"/>
                </a:schemeClr>
              </a:solidFill>
              <a:effectLst/>
              <a:latin typeface="Arial" panose="020B0604020202020204" pitchFamily="34" charset="0"/>
            </a:endParaRPr>
          </a:p>
        </p:txBody>
      </p:sp>
      <p:grpSp>
        <p:nvGrpSpPr>
          <p:cNvPr id="35" name="Group 34"/>
          <p:cNvGrpSpPr/>
          <p:nvPr/>
        </p:nvGrpSpPr>
        <p:grpSpPr>
          <a:xfrm>
            <a:off x="496880" y="2122873"/>
            <a:ext cx="3480852" cy="3981594"/>
            <a:chOff x="596767" y="2657825"/>
            <a:chExt cx="3480852" cy="3981594"/>
          </a:xfrm>
        </p:grpSpPr>
        <p:pic>
          <p:nvPicPr>
            <p:cNvPr id="3" name="Picture 2"/>
            <p:cNvPicPr>
              <a:picLocks noChangeAspect="1"/>
            </p:cNvPicPr>
            <p:nvPr/>
          </p:nvPicPr>
          <p:blipFill>
            <a:blip r:embed="rId3"/>
            <a:stretch>
              <a:fillRect/>
            </a:stretch>
          </p:blipFill>
          <p:spPr>
            <a:xfrm>
              <a:off x="1407318" y="2793112"/>
              <a:ext cx="2419973" cy="2384306"/>
            </a:xfrm>
            <a:prstGeom prst="rect">
              <a:avLst/>
            </a:prstGeom>
          </p:spPr>
        </p:pic>
        <p:pic>
          <p:nvPicPr>
            <p:cNvPr id="9" name="Picture 8"/>
            <p:cNvPicPr>
              <a:picLocks noChangeAspect="1"/>
            </p:cNvPicPr>
            <p:nvPr/>
          </p:nvPicPr>
          <p:blipFill>
            <a:blip r:embed="rId4"/>
            <a:stretch>
              <a:fillRect/>
            </a:stretch>
          </p:blipFill>
          <p:spPr>
            <a:xfrm>
              <a:off x="955234" y="5272930"/>
              <a:ext cx="2763917" cy="1294234"/>
            </a:xfrm>
            <a:prstGeom prst="rect">
              <a:avLst/>
            </a:prstGeom>
          </p:spPr>
        </p:pic>
        <p:sp>
          <p:nvSpPr>
            <p:cNvPr id="23" name="Rectangle: Rounded Corners 22"/>
            <p:cNvSpPr/>
            <p:nvPr/>
          </p:nvSpPr>
          <p:spPr>
            <a:xfrm>
              <a:off x="596767" y="2657825"/>
              <a:ext cx="3480852" cy="3981594"/>
            </a:xfrm>
            <a:prstGeom prst="roundRect">
              <a:avLst>
                <a:gd name="adj" fmla="val 57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23925" y="2753474"/>
              <a:ext cx="683393" cy="523220"/>
            </a:xfrm>
            <a:prstGeom prst="rect">
              <a:avLst/>
            </a:prstGeom>
            <a:noFill/>
          </p:spPr>
          <p:txBody>
            <a:bodyPr wrap="square" rtlCol="0">
              <a:spAutoFit/>
            </a:bodyPr>
            <a:lstStyle/>
            <a:p>
              <a:r>
                <a:rPr lang="en-US" sz="2800" dirty="0"/>
                <a:t>tile</a:t>
              </a:r>
            </a:p>
          </p:txBody>
        </p:sp>
      </p:grpSp>
      <p:grpSp>
        <p:nvGrpSpPr>
          <p:cNvPr id="38" name="Group 37"/>
          <p:cNvGrpSpPr/>
          <p:nvPr/>
        </p:nvGrpSpPr>
        <p:grpSpPr>
          <a:xfrm>
            <a:off x="4209645" y="2142746"/>
            <a:ext cx="7389688" cy="3961721"/>
            <a:chOff x="-1517635" y="4331046"/>
            <a:chExt cx="7389688" cy="3961721"/>
          </a:xfrm>
        </p:grpSpPr>
        <p:pic>
          <p:nvPicPr>
            <p:cNvPr id="10" name="Picture 9"/>
            <p:cNvPicPr>
              <a:picLocks noChangeAspect="1"/>
            </p:cNvPicPr>
            <p:nvPr/>
          </p:nvPicPr>
          <p:blipFill>
            <a:blip r:embed="rId5"/>
            <a:stretch>
              <a:fillRect/>
            </a:stretch>
          </p:blipFill>
          <p:spPr>
            <a:xfrm>
              <a:off x="2450770" y="4930042"/>
              <a:ext cx="3014446" cy="3085125"/>
            </a:xfrm>
            <a:prstGeom prst="rect">
              <a:avLst/>
            </a:prstGeom>
          </p:spPr>
        </p:pic>
        <p:pic>
          <p:nvPicPr>
            <p:cNvPr id="11" name="Picture 10"/>
            <p:cNvPicPr>
              <a:picLocks noChangeAspect="1"/>
            </p:cNvPicPr>
            <p:nvPr/>
          </p:nvPicPr>
          <p:blipFill>
            <a:blip r:embed="rId6"/>
            <a:stretch>
              <a:fillRect/>
            </a:stretch>
          </p:blipFill>
          <p:spPr>
            <a:xfrm>
              <a:off x="-956358" y="4922171"/>
              <a:ext cx="3175215" cy="3085827"/>
            </a:xfrm>
            <a:prstGeom prst="rect">
              <a:avLst/>
            </a:prstGeom>
          </p:spPr>
        </p:pic>
        <p:sp>
          <p:nvSpPr>
            <p:cNvPr id="25" name="Rectangle: Rounded Corners 24"/>
            <p:cNvSpPr/>
            <p:nvPr/>
          </p:nvSpPr>
          <p:spPr>
            <a:xfrm>
              <a:off x="-1517635" y="4331046"/>
              <a:ext cx="7389688" cy="3961721"/>
            </a:xfrm>
            <a:prstGeom prst="roundRect">
              <a:avLst>
                <a:gd name="adj" fmla="val 64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338845" y="4371057"/>
              <a:ext cx="1183790" cy="523220"/>
            </a:xfrm>
            <a:prstGeom prst="rect">
              <a:avLst/>
            </a:prstGeom>
            <a:noFill/>
          </p:spPr>
          <p:txBody>
            <a:bodyPr wrap="square" rtlCol="0">
              <a:spAutoFit/>
            </a:bodyPr>
            <a:lstStyle/>
            <a:p>
              <a:r>
                <a:rPr lang="en-US" sz="2800" dirty="0"/>
                <a:t>lattice</a:t>
              </a:r>
            </a:p>
          </p:txBody>
        </p:sp>
      </p:grpSp>
    </p:spTree>
    <p:extLst>
      <p:ext uri="{BB962C8B-B14F-4D97-AF65-F5344CB8AC3E}">
        <p14:creationId xmlns:p14="http://schemas.microsoft.com/office/powerpoint/2010/main" val="38214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573120" y="2797443"/>
            <a:ext cx="2100203" cy="1280458"/>
            <a:chOff x="1710619" y="3227079"/>
            <a:chExt cx="2100203" cy="1280458"/>
          </a:xfrm>
        </p:grpSpPr>
        <p:pic>
          <p:nvPicPr>
            <p:cNvPr id="14" name="Picture 13"/>
            <p:cNvPicPr>
              <a:picLocks noChangeAspect="1"/>
            </p:cNvPicPr>
            <p:nvPr/>
          </p:nvPicPr>
          <p:blipFill>
            <a:blip r:embed="rId2"/>
            <a:stretch>
              <a:fillRect/>
            </a:stretch>
          </p:blipFill>
          <p:spPr>
            <a:xfrm>
              <a:off x="1710619" y="3227079"/>
              <a:ext cx="1335246" cy="1280458"/>
            </a:xfrm>
            <a:prstGeom prst="rect">
              <a:avLst/>
            </a:prstGeom>
          </p:spPr>
        </p:pic>
        <p:sp>
          <p:nvSpPr>
            <p:cNvPr id="15" name="Rectangle 14"/>
            <p:cNvSpPr/>
            <p:nvPr/>
          </p:nvSpPr>
          <p:spPr>
            <a:xfrm>
              <a:off x="2483727" y="3375435"/>
              <a:ext cx="1327095" cy="461665"/>
            </a:xfrm>
            <a:prstGeom prst="rect">
              <a:avLst/>
            </a:prstGeom>
          </p:spPr>
          <p:txBody>
            <a:bodyPr wrap="none">
              <a:spAutoFit/>
            </a:bodyPr>
            <a:lstStyle/>
            <a:p>
              <a:r>
                <a:rPr lang="el-GR" sz="2400" i="1" dirty="0"/>
                <a:t>σ</a:t>
              </a:r>
              <a:r>
                <a:rPr lang="en-US" sz="2400" baseline="-25000" dirty="0" err="1"/>
                <a:t>smiley_face</a:t>
              </a:r>
              <a:endParaRPr lang="en-US" sz="2400" dirty="0"/>
            </a:p>
          </p:txBody>
        </p:sp>
      </p:grpSp>
      <p:grpSp>
        <p:nvGrpSpPr>
          <p:cNvPr id="33" name="Group 32"/>
          <p:cNvGrpSpPr/>
          <p:nvPr/>
        </p:nvGrpSpPr>
        <p:grpSpPr>
          <a:xfrm>
            <a:off x="6381614" y="2789091"/>
            <a:ext cx="2096128" cy="1280458"/>
            <a:chOff x="6391239" y="3262194"/>
            <a:chExt cx="2096128" cy="1280458"/>
          </a:xfrm>
        </p:grpSpPr>
        <p:pic>
          <p:nvPicPr>
            <p:cNvPr id="29" name="Picture 28"/>
            <p:cNvPicPr>
              <a:picLocks noChangeAspect="1"/>
            </p:cNvPicPr>
            <p:nvPr/>
          </p:nvPicPr>
          <p:blipFill>
            <a:blip r:embed="rId3"/>
            <a:stretch>
              <a:fillRect/>
            </a:stretch>
          </p:blipFill>
          <p:spPr>
            <a:xfrm flipH="1">
              <a:off x="6391239" y="3262194"/>
              <a:ext cx="1335246" cy="1280458"/>
            </a:xfrm>
            <a:prstGeom prst="rect">
              <a:avLst/>
            </a:prstGeom>
          </p:spPr>
        </p:pic>
        <p:sp>
          <p:nvSpPr>
            <p:cNvPr id="27" name="Rectangle 26"/>
            <p:cNvSpPr/>
            <p:nvPr/>
          </p:nvSpPr>
          <p:spPr>
            <a:xfrm>
              <a:off x="7126610" y="3296635"/>
              <a:ext cx="1360757" cy="461665"/>
            </a:xfrm>
            <a:prstGeom prst="rect">
              <a:avLst/>
            </a:prstGeom>
          </p:spPr>
          <p:txBody>
            <a:bodyPr wrap="none">
              <a:spAutoFit/>
            </a:bodyPr>
            <a:lstStyle/>
            <a:p>
              <a:r>
                <a:rPr lang="el-GR" sz="2400" i="1" dirty="0"/>
                <a:t>σ</a:t>
              </a:r>
              <a:r>
                <a:rPr lang="en-US" sz="2400" baseline="-25000" dirty="0" err="1"/>
                <a:t>Eiffel_tower</a:t>
              </a:r>
              <a:endParaRPr lang="en-US" sz="2400" dirty="0"/>
            </a:p>
          </p:txBody>
        </p:sp>
      </p:grpSp>
      <p:sp>
        <p:nvSpPr>
          <p:cNvPr id="2" name="Title 1"/>
          <p:cNvSpPr>
            <a:spLocks noGrp="1"/>
          </p:cNvSpPr>
          <p:nvPr>
            <p:ph type="title"/>
          </p:nvPr>
        </p:nvSpPr>
        <p:spPr/>
        <p:txBody>
          <a:bodyPr/>
          <a:lstStyle/>
          <a:p>
            <a:r>
              <a:rPr lang="en-US" dirty="0"/>
              <a:t>So tiles can compute… what’s that good for?</a:t>
            </a:r>
          </a:p>
        </p:txBody>
      </p:sp>
      <p:sp>
        <p:nvSpPr>
          <p:cNvPr id="3" name="Content Placeholder 2"/>
          <p:cNvSpPr>
            <a:spLocks noGrp="1"/>
          </p:cNvSpPr>
          <p:nvPr>
            <p:ph idx="1"/>
          </p:nvPr>
        </p:nvSpPr>
        <p:spPr>
          <a:xfrm>
            <a:off x="838200" y="1535687"/>
            <a:ext cx="10515600" cy="1527175"/>
          </a:xfrm>
        </p:spPr>
        <p:txBody>
          <a:bodyPr/>
          <a:lstStyle/>
          <a:p>
            <a:pPr marL="0" indent="0">
              <a:buNone/>
            </a:pPr>
            <a:r>
              <a:rPr lang="en-US" b="1"/>
              <a:t>Theorem</a:t>
            </a:r>
            <a:r>
              <a:rPr lang="en-US"/>
              <a:t>: There is a </a:t>
            </a:r>
            <a:r>
              <a:rPr lang="en-US" u="sng"/>
              <a:t>single</a:t>
            </a:r>
            <a:r>
              <a:rPr lang="en-US"/>
              <a:t> set </a:t>
            </a:r>
            <a:r>
              <a:rPr lang="en-US" i="1"/>
              <a:t>T</a:t>
            </a:r>
            <a:r>
              <a:rPr lang="en-US"/>
              <a:t> of tile types, so that, for any finite shape </a:t>
            </a:r>
            <a:r>
              <a:rPr lang="en-US" i="1"/>
              <a:t>S</a:t>
            </a:r>
            <a:r>
              <a:rPr lang="en-US"/>
              <a:t>, from an appropriately chosen seed </a:t>
            </a:r>
            <a:r>
              <a:rPr lang="el-GR" i="1"/>
              <a:t>σ</a:t>
            </a:r>
            <a:r>
              <a:rPr lang="en-US" i="1" baseline="-25000"/>
              <a:t>S</a:t>
            </a:r>
            <a:r>
              <a:rPr lang="en-US"/>
              <a:t> “encoding” </a:t>
            </a:r>
            <a:r>
              <a:rPr lang="en-US" i="1"/>
              <a:t>S</a:t>
            </a:r>
            <a:r>
              <a:rPr lang="en-US"/>
              <a:t>, </a:t>
            </a:r>
            <a:r>
              <a:rPr lang="en-US" i="1"/>
              <a:t>T</a:t>
            </a:r>
            <a:r>
              <a:rPr lang="en-US"/>
              <a:t> self-assembles </a:t>
            </a:r>
            <a:r>
              <a:rPr lang="en-US" i="1"/>
              <a:t>S</a:t>
            </a:r>
            <a:r>
              <a:rPr lang="en-US"/>
              <a:t>.</a:t>
            </a:r>
            <a:endParaRPr lang="en-US" dirty="0"/>
          </a:p>
        </p:txBody>
      </p:sp>
      <p:sp>
        <p:nvSpPr>
          <p:cNvPr id="4" name="Slide Number Placeholder 3"/>
          <p:cNvSpPr>
            <a:spLocks noGrp="1"/>
          </p:cNvSpPr>
          <p:nvPr>
            <p:ph type="sldNum" sz="quarter" idx="12"/>
          </p:nvPr>
        </p:nvSpPr>
        <p:spPr/>
        <p:txBody>
          <a:bodyPr/>
          <a:lstStyle/>
          <a:p>
            <a:fld id="{6A995154-0473-4D3E-9D27-8B1D4B6CEBB6}" type="slidenum">
              <a:rPr lang="en-US" smtClean="0"/>
              <a:t>20</a:t>
            </a:fld>
            <a:endParaRPr lang="en-US"/>
          </a:p>
        </p:txBody>
      </p:sp>
      <p:sp>
        <p:nvSpPr>
          <p:cNvPr id="5" name="Rectangle 4">
            <a:extLst/>
          </p:cNvPr>
          <p:cNvSpPr/>
          <p:nvPr/>
        </p:nvSpPr>
        <p:spPr>
          <a:xfrm>
            <a:off x="1048487" y="6231135"/>
            <a:ext cx="7562113" cy="307777"/>
          </a:xfrm>
          <a:prstGeom prst="rect">
            <a:avLst/>
          </a:prstGeom>
        </p:spPr>
        <p:txBody>
          <a:bodyPr wrap="square">
            <a:spAutoFit/>
          </a:bodyPr>
          <a:lstStyle/>
          <a:p>
            <a:r>
              <a:rPr lang="en-US" sz="1400" dirty="0"/>
              <a:t>[</a:t>
            </a:r>
            <a:r>
              <a:rPr lang="en-US" sz="1400" i="1" dirty="0"/>
              <a:t>Complexity of Self-Assembled Shapes</a:t>
            </a:r>
            <a:r>
              <a:rPr lang="en-US" sz="1400" dirty="0"/>
              <a:t>. </a:t>
            </a:r>
            <a:r>
              <a:rPr lang="en-US" sz="1400" dirty="0" err="1"/>
              <a:t>Soloveichik</a:t>
            </a:r>
            <a:r>
              <a:rPr lang="en-US" sz="1400" dirty="0"/>
              <a:t> and </a:t>
            </a:r>
            <a:r>
              <a:rPr lang="en-US" sz="1400" dirty="0" err="1"/>
              <a:t>Winfree</a:t>
            </a:r>
            <a:r>
              <a:rPr lang="en-US" sz="1400" dirty="0"/>
              <a:t>, </a:t>
            </a:r>
            <a:r>
              <a:rPr lang="en-US" sz="1400" u="sng" dirty="0"/>
              <a:t>SIAM Journal on Computing</a:t>
            </a:r>
            <a:r>
              <a:rPr lang="en-US" sz="1400" dirty="0"/>
              <a:t> 2007]</a:t>
            </a:r>
          </a:p>
        </p:txBody>
      </p:sp>
      <p:grpSp>
        <p:nvGrpSpPr>
          <p:cNvPr id="31" name="Group 30"/>
          <p:cNvGrpSpPr/>
          <p:nvPr/>
        </p:nvGrpSpPr>
        <p:grpSpPr>
          <a:xfrm>
            <a:off x="2098942" y="3475861"/>
            <a:ext cx="1694435" cy="1857098"/>
            <a:chOff x="2108567" y="3948964"/>
            <a:chExt cx="1694435" cy="1857098"/>
          </a:xfrm>
        </p:grpSpPr>
        <p:pic>
          <p:nvPicPr>
            <p:cNvPr id="6" name="Picture 5"/>
            <p:cNvPicPr>
              <a:picLocks noChangeAspect="1"/>
            </p:cNvPicPr>
            <p:nvPr/>
          </p:nvPicPr>
          <p:blipFill>
            <a:blip r:embed="rId4"/>
            <a:stretch>
              <a:fillRect/>
            </a:stretch>
          </p:blipFill>
          <p:spPr>
            <a:xfrm>
              <a:off x="2108567" y="3948964"/>
              <a:ext cx="1694435" cy="1857098"/>
            </a:xfrm>
            <a:prstGeom prst="rect">
              <a:avLst/>
            </a:prstGeom>
          </p:spPr>
        </p:pic>
        <p:sp>
          <p:nvSpPr>
            <p:cNvPr id="9" name="Rectangle 8"/>
            <p:cNvSpPr/>
            <p:nvPr/>
          </p:nvSpPr>
          <p:spPr>
            <a:xfrm>
              <a:off x="2802005" y="5504069"/>
              <a:ext cx="165100" cy="165100"/>
            </a:xfrm>
            <a:prstGeom prst="rect">
              <a:avLst/>
            </a:prstGeom>
            <a:solidFill>
              <a:srgbClr val="F7E6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60792" y="5522275"/>
              <a:ext cx="165100" cy="16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3017" y="5262663"/>
              <a:ext cx="165100" cy="16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89280" y="5233226"/>
              <a:ext cx="165100" cy="165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20576" y="5549601"/>
              <a:ext cx="165100" cy="1651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3650867" y="4128274"/>
            <a:ext cx="1777334" cy="1113324"/>
            <a:chOff x="3660492" y="4601377"/>
            <a:chExt cx="1777334" cy="1113324"/>
          </a:xfrm>
        </p:grpSpPr>
        <p:pic>
          <p:nvPicPr>
            <p:cNvPr id="7" name="Picture 6"/>
            <p:cNvPicPr>
              <a:picLocks noChangeAspect="1"/>
            </p:cNvPicPr>
            <p:nvPr/>
          </p:nvPicPr>
          <p:blipFill>
            <a:blip r:embed="rId5"/>
            <a:stretch>
              <a:fillRect/>
            </a:stretch>
          </p:blipFill>
          <p:spPr>
            <a:xfrm>
              <a:off x="4328824" y="4601377"/>
              <a:ext cx="1109002" cy="1113324"/>
            </a:xfrm>
            <a:prstGeom prst="rect">
              <a:avLst/>
            </a:prstGeom>
          </p:spPr>
        </p:pic>
        <p:sp>
          <p:nvSpPr>
            <p:cNvPr id="16" name="Arrow: Right 15"/>
            <p:cNvSpPr/>
            <p:nvPr/>
          </p:nvSpPr>
          <p:spPr>
            <a:xfrm>
              <a:off x="3660492" y="5061905"/>
              <a:ext cx="540458" cy="30713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 name="Group 29"/>
          <p:cNvGrpSpPr/>
          <p:nvPr/>
        </p:nvGrpSpPr>
        <p:grpSpPr>
          <a:xfrm>
            <a:off x="6847310" y="3436873"/>
            <a:ext cx="1694435" cy="1857098"/>
            <a:chOff x="6856935" y="3909976"/>
            <a:chExt cx="1694435" cy="1857098"/>
          </a:xfrm>
        </p:grpSpPr>
        <p:pic>
          <p:nvPicPr>
            <p:cNvPr id="20" name="Picture 19"/>
            <p:cNvPicPr>
              <a:picLocks noChangeAspect="1"/>
            </p:cNvPicPr>
            <p:nvPr/>
          </p:nvPicPr>
          <p:blipFill>
            <a:blip r:embed="rId4"/>
            <a:stretch>
              <a:fillRect/>
            </a:stretch>
          </p:blipFill>
          <p:spPr>
            <a:xfrm>
              <a:off x="6856935" y="3909976"/>
              <a:ext cx="1694435" cy="1857098"/>
            </a:xfrm>
            <a:prstGeom prst="rect">
              <a:avLst/>
            </a:prstGeom>
          </p:spPr>
        </p:pic>
        <p:sp>
          <p:nvSpPr>
            <p:cNvPr id="22" name="Rectangle 21"/>
            <p:cNvSpPr/>
            <p:nvPr/>
          </p:nvSpPr>
          <p:spPr>
            <a:xfrm>
              <a:off x="7548833" y="5488460"/>
              <a:ext cx="165100" cy="165100"/>
            </a:xfrm>
            <a:prstGeom prst="rect">
              <a:avLst/>
            </a:prstGeom>
            <a:solidFill>
              <a:srgbClr val="F7E6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09160" y="5483287"/>
              <a:ext cx="165100" cy="16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561385" y="5223675"/>
              <a:ext cx="165100" cy="16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139458" y="5193948"/>
              <a:ext cx="165100" cy="165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868944" y="5510613"/>
              <a:ext cx="165100" cy="1651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8399235" y="3363997"/>
            <a:ext cx="1884742" cy="1929974"/>
            <a:chOff x="8408860" y="3837100"/>
            <a:chExt cx="1884742" cy="1929974"/>
          </a:xfrm>
        </p:grpSpPr>
        <p:pic>
          <p:nvPicPr>
            <p:cNvPr id="8" name="Picture 7"/>
            <p:cNvPicPr>
              <a:picLocks noChangeAspect="1"/>
            </p:cNvPicPr>
            <p:nvPr/>
          </p:nvPicPr>
          <p:blipFill>
            <a:blip r:embed="rId6"/>
            <a:stretch>
              <a:fillRect/>
            </a:stretch>
          </p:blipFill>
          <p:spPr>
            <a:xfrm>
              <a:off x="8969783" y="3837100"/>
              <a:ext cx="1323819" cy="1929974"/>
            </a:xfrm>
            <a:prstGeom prst="rect">
              <a:avLst/>
            </a:prstGeom>
          </p:spPr>
        </p:pic>
        <p:sp>
          <p:nvSpPr>
            <p:cNvPr id="28" name="Arrow: Right 27"/>
            <p:cNvSpPr/>
            <p:nvPr/>
          </p:nvSpPr>
          <p:spPr>
            <a:xfrm>
              <a:off x="8408860" y="5022917"/>
              <a:ext cx="540458" cy="30713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8" name="Rectangle: Rounded Corners 37"/>
          <p:cNvSpPr/>
          <p:nvPr/>
        </p:nvSpPr>
        <p:spPr>
          <a:xfrm>
            <a:off x="1896178" y="5617971"/>
            <a:ext cx="8306602" cy="5100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These tiles are </a:t>
            </a:r>
            <a:r>
              <a:rPr lang="en-US" sz="2400" dirty="0">
                <a:solidFill>
                  <a:srgbClr val="C00000"/>
                </a:solidFill>
              </a:rPr>
              <a:t>universally programmable</a:t>
            </a:r>
            <a:r>
              <a:rPr lang="en-US" sz="2400" dirty="0"/>
              <a:t> for building any shape.</a:t>
            </a:r>
          </a:p>
        </p:txBody>
      </p:sp>
    </p:spTree>
    <p:extLst>
      <p:ext uri="{BB962C8B-B14F-4D97-AF65-F5344CB8AC3E}">
        <p14:creationId xmlns:p14="http://schemas.microsoft.com/office/powerpoint/2010/main" val="143259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self-assembly</a:t>
            </a:r>
          </a:p>
        </p:txBody>
      </p:sp>
      <p:sp>
        <p:nvSpPr>
          <p:cNvPr id="3" name="Content Placeholder 2"/>
          <p:cNvSpPr>
            <a:spLocks noGrp="1"/>
          </p:cNvSpPr>
          <p:nvPr>
            <p:ph idx="1"/>
          </p:nvPr>
        </p:nvSpPr>
        <p:spPr/>
        <p:txBody>
          <a:bodyPr/>
          <a:lstStyle/>
          <a:p>
            <a:r>
              <a:rPr lang="en-US" dirty="0"/>
              <a:t>tiles are </a:t>
            </a:r>
            <a:r>
              <a:rPr lang="en-US" i="1" dirty="0"/>
              <a:t>passive</a:t>
            </a:r>
            <a:r>
              <a:rPr lang="en-US" dirty="0"/>
              <a:t>: they bind based on glue identity, and do little else</a:t>
            </a:r>
          </a:p>
          <a:p>
            <a:r>
              <a:rPr lang="en-US">
                <a:solidFill>
                  <a:srgbClr val="C00000"/>
                </a:solidFill>
              </a:rPr>
              <a:t>active</a:t>
            </a:r>
            <a:r>
              <a:rPr lang="en-US"/>
              <a:t> self-assembly: monomers with a “state”:</a:t>
            </a:r>
            <a:endParaRPr lang="en-US" dirty="0"/>
          </a:p>
          <a:p>
            <a:pPr lvl="1"/>
            <a:r>
              <a:rPr lang="en-US"/>
              <a:t>state can change after binding</a:t>
            </a:r>
            <a:endParaRPr lang="en-US" dirty="0"/>
          </a:p>
          <a:p>
            <a:pPr lvl="1"/>
            <a:r>
              <a:rPr lang="en-US"/>
              <a:t>monomer can communicate with neighbors</a:t>
            </a:r>
            <a:endParaRPr lang="en-US" dirty="0"/>
          </a:p>
          <a:p>
            <a:pPr lvl="1"/>
            <a:r>
              <a:rPr lang="en-US"/>
              <a:t>possibly, monomer can move</a:t>
            </a:r>
            <a:endParaRPr lang="en-US" dirty="0"/>
          </a:p>
        </p:txBody>
      </p:sp>
      <p:sp>
        <p:nvSpPr>
          <p:cNvPr id="4" name="Slide Number Placeholder 3"/>
          <p:cNvSpPr>
            <a:spLocks noGrp="1"/>
          </p:cNvSpPr>
          <p:nvPr>
            <p:ph type="sldNum" sz="quarter" idx="12"/>
          </p:nvPr>
        </p:nvSpPr>
        <p:spPr/>
        <p:txBody>
          <a:bodyPr/>
          <a:lstStyle/>
          <a:p>
            <a:fld id="{6A995154-0473-4D3E-9D27-8B1D4B6CEBB6}" type="slidenum">
              <a:rPr lang="en-US" smtClean="0"/>
              <a:t>21</a:t>
            </a:fld>
            <a:endParaRPr lang="en-US"/>
          </a:p>
        </p:txBody>
      </p:sp>
    </p:spTree>
    <p:extLst>
      <p:ext uri="{BB962C8B-B14F-4D97-AF65-F5344CB8AC3E}">
        <p14:creationId xmlns:p14="http://schemas.microsoft.com/office/powerpoint/2010/main" val="289763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self-assembly at DNA 23</a:t>
            </a:r>
          </a:p>
        </p:txBody>
      </p:sp>
      <p:sp>
        <p:nvSpPr>
          <p:cNvPr id="3" name="Content Placeholder 2"/>
          <p:cNvSpPr>
            <a:spLocks noGrp="1"/>
          </p:cNvSpPr>
          <p:nvPr>
            <p:ph idx="1"/>
          </p:nvPr>
        </p:nvSpPr>
        <p:spPr/>
        <p:txBody>
          <a:bodyPr/>
          <a:lstStyle/>
          <a:p>
            <a:r>
              <a:rPr lang="en-US" dirty="0"/>
              <a:t>Marta Andrés Arroyo, </a:t>
            </a:r>
            <a:r>
              <a:rPr lang="en-US" u="sng" dirty="0"/>
              <a:t>Sarah Cannon</a:t>
            </a:r>
            <a:r>
              <a:rPr lang="en-US" dirty="0"/>
              <a:t>, Joshua J. </a:t>
            </a:r>
            <a:r>
              <a:rPr lang="en-US" dirty="0" err="1"/>
              <a:t>Daymude</a:t>
            </a:r>
            <a:r>
              <a:rPr lang="en-US" dirty="0"/>
              <a:t>, Dana Randall, and Andréa W. Richa. </a:t>
            </a:r>
            <a:r>
              <a:rPr lang="en-US" i="1" dirty="0"/>
              <a:t>A Stochastic Approach to Shortcut Bridging in Programmable Matter</a:t>
            </a:r>
          </a:p>
          <a:p>
            <a:r>
              <a:rPr lang="en-US" dirty="0"/>
              <a:t>Yen-Ru Chin, </a:t>
            </a:r>
            <a:r>
              <a:rPr lang="en-US" dirty="0" err="1"/>
              <a:t>Jui</a:t>
            </a:r>
            <a:r>
              <a:rPr lang="en-US" dirty="0"/>
              <a:t>-Ting Tsai and </a:t>
            </a:r>
            <a:r>
              <a:rPr lang="en-US" u="sng" dirty="0"/>
              <a:t>Ho-Lin Chen</a:t>
            </a:r>
            <a:r>
              <a:rPr lang="en-US" dirty="0"/>
              <a:t>. </a:t>
            </a:r>
            <a:r>
              <a:rPr lang="en-US" i="1" dirty="0"/>
              <a:t>A Minimal Requirement for Self-Assembly of Lines in Polylogarithmic Time</a:t>
            </a:r>
          </a:p>
        </p:txBody>
      </p:sp>
      <p:sp>
        <p:nvSpPr>
          <p:cNvPr id="4" name="Slide Number Placeholder 3"/>
          <p:cNvSpPr>
            <a:spLocks noGrp="1"/>
          </p:cNvSpPr>
          <p:nvPr>
            <p:ph type="sldNum" sz="quarter" idx="12"/>
          </p:nvPr>
        </p:nvSpPr>
        <p:spPr/>
        <p:txBody>
          <a:bodyPr/>
          <a:lstStyle/>
          <a:p>
            <a:fld id="{6A995154-0473-4D3E-9D27-8B1D4B6CEBB6}" type="slidenum">
              <a:rPr lang="en-US" smtClean="0"/>
              <a:t>22</a:t>
            </a:fld>
            <a:endParaRPr lang="en-US"/>
          </a:p>
        </p:txBody>
      </p:sp>
    </p:spTree>
    <p:extLst>
      <p:ext uri="{BB962C8B-B14F-4D97-AF65-F5344CB8AC3E}">
        <p14:creationId xmlns:p14="http://schemas.microsoft.com/office/powerpoint/2010/main" val="252144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995154-0473-4D3E-9D27-8B1D4B6CEBB6}" type="slidenum">
              <a:rPr lang="en-US" smtClean="0"/>
              <a:t>23</a:t>
            </a:fld>
            <a:endParaRPr lang="en-US"/>
          </a:p>
        </p:txBody>
      </p:sp>
      <p:sp>
        <p:nvSpPr>
          <p:cNvPr id="5" name="Rectangle 2"/>
          <p:cNvSpPr>
            <a:spLocks/>
          </p:cNvSpPr>
          <p:nvPr/>
        </p:nvSpPr>
        <p:spPr bwMode="auto">
          <a:xfrm>
            <a:off x="1600200" y="101560"/>
            <a:ext cx="9144000" cy="1080492"/>
          </a:xfrm>
          <a:prstGeom prst="rect">
            <a:avLst/>
          </a:prstGeom>
          <a:solidFill>
            <a:schemeClr val="accent1">
              <a:alpha val="59999"/>
            </a:schemeClr>
          </a:solidFill>
          <a:ln w="25400">
            <a:solidFill>
              <a:schemeClr val="tx1">
                <a:alpha val="59999"/>
              </a:schemeClr>
            </a:solidFill>
            <a:prstDash val="solid"/>
            <a:miter lim="800000"/>
            <a:headEnd type="none" w="med" len="med"/>
            <a:tailEnd type="none" w="med" len="med"/>
          </a:ln>
        </p:spPr>
        <p:txBody>
          <a:bodyPr lIns="0" tIns="0" rIns="0" bIns="0"/>
          <a:lstStyle/>
          <a:p>
            <a:endParaRPr lang="en-US" dirty="0">
              <a:latin typeface="Calibri"/>
            </a:endParaRPr>
          </a:p>
        </p:txBody>
      </p:sp>
      <p:sp>
        <p:nvSpPr>
          <p:cNvPr id="6" name="Rectangle 5"/>
          <p:cNvSpPr>
            <a:spLocks/>
          </p:cNvSpPr>
          <p:nvPr/>
        </p:nvSpPr>
        <p:spPr bwMode="auto">
          <a:xfrm>
            <a:off x="1609130" y="333994"/>
            <a:ext cx="91350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square" lIns="0" tIns="0" rIns="0" bIns="0" anchor="ctr">
            <a:spAutoFit/>
          </a:bodyPr>
          <a:lstStyle/>
          <a:p>
            <a:pPr algn="ctr"/>
            <a:r>
              <a:rPr lang="en-US" sz="2500" b="1" dirty="0">
                <a:solidFill>
                  <a:srgbClr val="FFFFFF"/>
                </a:solidFill>
                <a:ea typeface="ＭＳ Ｐゴシック" charset="0"/>
                <a:cs typeface="Calibri"/>
                <a:sym typeface="Times New Roman" charset="0"/>
              </a:rPr>
              <a:t>A Stochastic Approach to Shortcut Bridging in Programmable Matter</a:t>
            </a:r>
          </a:p>
          <a:p>
            <a:pPr algn="ctr">
              <a:spcBef>
                <a:spcPts val="600"/>
              </a:spcBef>
            </a:pPr>
            <a:r>
              <a:rPr lang="en-US" sz="1600" b="1" dirty="0">
                <a:solidFill>
                  <a:srgbClr val="FFFFFF"/>
                </a:solidFill>
                <a:latin typeface="Calibri"/>
                <a:ea typeface="ＭＳ Ｐゴシック" charset="0"/>
                <a:cs typeface="Calibri"/>
                <a:sym typeface="Times New Roman" charset="0"/>
              </a:rPr>
              <a:t>Marta Andrés Arroyo, Sarah Cannon, Joshua J. </a:t>
            </a:r>
            <a:r>
              <a:rPr lang="en-US" sz="1600" b="1" dirty="0" err="1">
                <a:solidFill>
                  <a:srgbClr val="FFFFFF"/>
                </a:solidFill>
                <a:latin typeface="Calibri"/>
                <a:ea typeface="ＭＳ Ｐゴシック" charset="0"/>
                <a:cs typeface="Calibri"/>
                <a:sym typeface="Times New Roman" charset="0"/>
              </a:rPr>
              <a:t>Daymude</a:t>
            </a:r>
            <a:r>
              <a:rPr lang="en-US" sz="1600" b="1" dirty="0">
                <a:solidFill>
                  <a:srgbClr val="FFFFFF"/>
                </a:solidFill>
                <a:latin typeface="Calibri"/>
                <a:ea typeface="ＭＳ Ｐゴシック" charset="0"/>
                <a:cs typeface="Calibri"/>
                <a:sym typeface="Times New Roman" charset="0"/>
              </a:rPr>
              <a:t>, Dana Randall</a:t>
            </a:r>
            <a:r>
              <a:rPr lang="en-US" sz="1600" b="1" dirty="0">
                <a:solidFill>
                  <a:srgbClr val="FFFFFF"/>
                </a:solidFill>
                <a:ea typeface="ＭＳ Ｐゴシック" charset="0"/>
                <a:cs typeface="Calibri"/>
                <a:sym typeface="Times New Roman" charset="0"/>
              </a:rPr>
              <a:t>, Andréa </a:t>
            </a:r>
            <a:r>
              <a:rPr lang="en-US" sz="1600" b="1" dirty="0">
                <a:solidFill>
                  <a:srgbClr val="FFFFFF"/>
                </a:solidFill>
                <a:latin typeface="Calibri"/>
                <a:ea typeface="ＭＳ Ｐゴシック" charset="0"/>
                <a:cs typeface="Calibri"/>
                <a:sym typeface="Times New Roman" charset="0"/>
              </a:rPr>
              <a:t>W. </a:t>
            </a:r>
            <a:r>
              <a:rPr lang="en-US" sz="1600" b="1" dirty="0" err="1">
                <a:solidFill>
                  <a:srgbClr val="FFFFFF"/>
                </a:solidFill>
                <a:latin typeface="Calibri"/>
                <a:ea typeface="ＭＳ Ｐゴシック" charset="0"/>
                <a:cs typeface="Calibri"/>
                <a:sym typeface="Times New Roman" charset="0"/>
              </a:rPr>
              <a:t>Richa</a:t>
            </a:r>
            <a:endParaRPr lang="en-US" sz="1600" b="1" dirty="0">
              <a:solidFill>
                <a:srgbClr val="FFFFFF"/>
              </a:solidFill>
              <a:latin typeface="Calibri"/>
              <a:ea typeface="ＭＳ Ｐゴシック" charset="0"/>
              <a:cs typeface="Calibri"/>
              <a:sym typeface="Times New Roman" charset="0"/>
            </a:endParaRPr>
          </a:p>
        </p:txBody>
      </p:sp>
      <p:sp>
        <p:nvSpPr>
          <p:cNvPr id="7" name="TextBox 6"/>
          <p:cNvSpPr txBox="1"/>
          <p:nvPr/>
        </p:nvSpPr>
        <p:spPr>
          <a:xfrm>
            <a:off x="1701548" y="4902160"/>
            <a:ext cx="8941304" cy="1908215"/>
          </a:xfrm>
          <a:prstGeom prst="rect">
            <a:avLst/>
          </a:prstGeom>
          <a:noFill/>
        </p:spPr>
        <p:txBody>
          <a:bodyPr wrap="square" rtlCol="0">
            <a:spAutoFit/>
          </a:bodyPr>
          <a:lstStyle/>
          <a:p>
            <a:pPr>
              <a:spcBef>
                <a:spcPts val="600"/>
              </a:spcBef>
            </a:pPr>
            <a:r>
              <a:rPr lang="en-US" u="sng" dirty="0">
                <a:solidFill>
                  <a:srgbClr val="00B050"/>
                </a:solidFill>
              </a:rPr>
              <a:t>Stochastic algorithms</a:t>
            </a:r>
            <a:r>
              <a:rPr lang="en-US" dirty="0">
                <a:solidFill>
                  <a:srgbClr val="00B050"/>
                </a:solidFill>
              </a:rPr>
              <a:t> </a:t>
            </a:r>
            <a:r>
              <a:rPr lang="en-US" dirty="0"/>
              <a:t>exist for: </a:t>
            </a:r>
          </a:p>
          <a:p>
            <a:pPr marL="342900" indent="-342900">
              <a:spcBef>
                <a:spcPts val="600"/>
              </a:spcBef>
              <a:buFontTx/>
              <a:buChar char="-"/>
            </a:pPr>
            <a:r>
              <a:rPr lang="en-US" b="1" dirty="0">
                <a:solidFill>
                  <a:srgbClr val="00B050"/>
                </a:solidFill>
              </a:rPr>
              <a:t>Compression</a:t>
            </a:r>
            <a:r>
              <a:rPr lang="en-US" dirty="0"/>
              <a:t>: gathering a particle system together as tightly as possible.</a:t>
            </a:r>
          </a:p>
          <a:p>
            <a:pPr marL="800100" lvl="1" indent="-342900">
              <a:buFont typeface="Arial" panose="020B0604020202020204" pitchFamily="34" charset="0"/>
              <a:buChar char="•"/>
            </a:pPr>
            <a:r>
              <a:rPr lang="en-US" dirty="0"/>
              <a:t>Often found in natural systems.</a:t>
            </a:r>
          </a:p>
          <a:p>
            <a:pPr marL="800100" lvl="1" indent="-342900">
              <a:buFont typeface="Arial" panose="020B0604020202020204" pitchFamily="34" charset="0"/>
              <a:buChar char="•"/>
            </a:pPr>
            <a:r>
              <a:rPr lang="en-US" dirty="0"/>
              <a:t>Approach is decentralized, self-stabilizing, and oblivious (no leader necessary).</a:t>
            </a:r>
          </a:p>
          <a:p>
            <a:pPr marL="800100" lvl="1" indent="-342900">
              <a:buFont typeface="Arial" panose="020B0604020202020204" pitchFamily="34" charset="0"/>
              <a:buChar char="•"/>
            </a:pPr>
            <a:r>
              <a:rPr lang="en-US" dirty="0"/>
              <a:t>Uses a Markov chain to derive a local algorithm.</a:t>
            </a:r>
          </a:p>
          <a:p>
            <a:pPr marL="342900" indent="-342900">
              <a:spcBef>
                <a:spcPts val="600"/>
              </a:spcBef>
              <a:buFontTx/>
              <a:buChar char="-"/>
            </a:pPr>
            <a:r>
              <a:rPr lang="en-US" b="1" dirty="0">
                <a:solidFill>
                  <a:srgbClr val="00B050"/>
                </a:solidFill>
              </a:rPr>
              <a:t>Shortcut</a:t>
            </a:r>
            <a:r>
              <a:rPr lang="en-US" b="1" dirty="0"/>
              <a:t> </a:t>
            </a:r>
            <a:r>
              <a:rPr lang="en-US" b="1" dirty="0">
                <a:solidFill>
                  <a:srgbClr val="00B050"/>
                </a:solidFill>
              </a:rPr>
              <a:t>bridging</a:t>
            </a:r>
            <a:r>
              <a:rPr lang="en-US" dirty="0">
                <a:solidFill>
                  <a:srgbClr val="00B050"/>
                </a:solidFill>
              </a:rPr>
              <a:t> </a:t>
            </a:r>
            <a:r>
              <a:rPr lang="en-US" dirty="0"/>
              <a:t>(DNA23): Generalizes the stochastic approach.</a:t>
            </a:r>
          </a:p>
        </p:txBody>
      </p:sp>
      <p:sp>
        <p:nvSpPr>
          <p:cNvPr id="8" name="TextBox 7"/>
          <p:cNvSpPr txBox="1"/>
          <p:nvPr/>
        </p:nvSpPr>
        <p:spPr>
          <a:xfrm>
            <a:off x="1701548" y="1272388"/>
            <a:ext cx="8941304" cy="2816156"/>
          </a:xfrm>
          <a:prstGeom prst="rect">
            <a:avLst/>
          </a:prstGeom>
          <a:noFill/>
        </p:spPr>
        <p:txBody>
          <a:bodyPr wrap="square" rtlCol="0">
            <a:spAutoFit/>
          </a:bodyPr>
          <a:lstStyle/>
          <a:p>
            <a:pPr>
              <a:spcAft>
                <a:spcPts val="600"/>
              </a:spcAft>
            </a:pPr>
            <a:r>
              <a:rPr lang="en-US" b="1" dirty="0"/>
              <a:t>Abstraction of Programmable Matter: </a:t>
            </a:r>
            <a:r>
              <a:rPr lang="en-US" b="1" dirty="0">
                <a:solidFill>
                  <a:schemeClr val="accent6">
                    <a:lumMod val="75000"/>
                  </a:schemeClr>
                </a:solidFill>
              </a:rPr>
              <a:t>Self-organizing Particle Systems</a:t>
            </a:r>
          </a:p>
          <a:p>
            <a:pPr>
              <a:spcAft>
                <a:spcPts val="600"/>
              </a:spcAft>
            </a:pPr>
            <a:r>
              <a:rPr lang="en-US" dirty="0"/>
              <a:t>A collection of simple computational elements that self-organize to solve system-wide problems of movement, configuration, and coordination via fully distributed, local algorithms.</a:t>
            </a:r>
          </a:p>
          <a:p>
            <a:pPr>
              <a:spcBef>
                <a:spcPts val="600"/>
              </a:spcBef>
            </a:pPr>
            <a:r>
              <a:rPr lang="en-US" b="1" i="1" dirty="0">
                <a:solidFill>
                  <a:schemeClr val="accent6">
                    <a:lumMod val="75000"/>
                  </a:schemeClr>
                </a:solidFill>
              </a:rPr>
              <a:t>Geometric</a:t>
            </a:r>
            <a:r>
              <a:rPr lang="en-US" b="1" dirty="0">
                <a:solidFill>
                  <a:schemeClr val="accent6">
                    <a:lumMod val="75000"/>
                  </a:schemeClr>
                </a:solidFill>
              </a:rPr>
              <a:t> </a:t>
            </a:r>
            <a:r>
              <a:rPr lang="en-US" b="1" dirty="0" err="1">
                <a:solidFill>
                  <a:schemeClr val="accent6">
                    <a:lumMod val="75000"/>
                  </a:schemeClr>
                </a:solidFill>
              </a:rPr>
              <a:t>Amoebot</a:t>
            </a:r>
            <a:r>
              <a:rPr lang="en-US" b="1" dirty="0">
                <a:solidFill>
                  <a:schemeClr val="accent6">
                    <a:lumMod val="75000"/>
                  </a:schemeClr>
                </a:solidFill>
              </a:rPr>
              <a:t> Model</a:t>
            </a:r>
            <a:r>
              <a:rPr lang="en-US" b="1" dirty="0"/>
              <a:t>:  </a:t>
            </a:r>
            <a:r>
              <a:rPr lang="en-US" dirty="0"/>
              <a:t>Particles move on the triangular lattice.</a:t>
            </a:r>
          </a:p>
          <a:p>
            <a:pPr marL="285750" indent="-285750">
              <a:buFontTx/>
              <a:buChar char="-"/>
            </a:pPr>
            <a:r>
              <a:rPr lang="en-US" dirty="0"/>
              <a:t>Asynchronous,</a:t>
            </a:r>
          </a:p>
          <a:p>
            <a:pPr marL="285750" indent="-285750">
              <a:buFontTx/>
              <a:buChar char="-"/>
            </a:pPr>
            <a:r>
              <a:rPr lang="en-US" dirty="0"/>
              <a:t>Each has constant-size memory,</a:t>
            </a:r>
          </a:p>
          <a:p>
            <a:pPr marL="285750" indent="-285750">
              <a:buFontTx/>
              <a:buChar char="-"/>
            </a:pPr>
            <a:r>
              <a:rPr lang="en-US" dirty="0"/>
              <a:t>Each can communicate only with neighboring particles,</a:t>
            </a:r>
          </a:p>
          <a:p>
            <a:pPr marL="285750" indent="-285750">
              <a:buFontTx/>
              <a:buChar char="-"/>
            </a:pPr>
            <a:r>
              <a:rPr lang="en-US" dirty="0"/>
              <a:t>There is no common orientation, only common chirality,</a:t>
            </a:r>
          </a:p>
          <a:p>
            <a:pPr marL="285750" indent="-285750">
              <a:buFontTx/>
              <a:buChar char="-"/>
            </a:pPr>
            <a:r>
              <a:rPr lang="en-US" dirty="0"/>
              <a:t>Often desirable that the system stays connected.</a:t>
            </a:r>
          </a:p>
        </p:txBody>
      </p:sp>
      <p:sp>
        <p:nvSpPr>
          <p:cNvPr id="9" name="TextBox 8"/>
          <p:cNvSpPr txBox="1"/>
          <p:nvPr/>
        </p:nvSpPr>
        <p:spPr>
          <a:xfrm>
            <a:off x="1701548" y="4087640"/>
            <a:ext cx="8941304" cy="646331"/>
          </a:xfrm>
          <a:prstGeom prst="rect">
            <a:avLst/>
          </a:prstGeom>
          <a:noFill/>
        </p:spPr>
        <p:txBody>
          <a:bodyPr wrap="square" rtlCol="0">
            <a:spAutoFit/>
          </a:bodyPr>
          <a:lstStyle/>
          <a:p>
            <a:pPr>
              <a:spcBef>
                <a:spcPts val="600"/>
              </a:spcBef>
            </a:pPr>
            <a:r>
              <a:rPr lang="en-US" u="sng" dirty="0"/>
              <a:t>(Mostly) deterministic algorithms</a:t>
            </a:r>
            <a:r>
              <a:rPr lang="en-US" dirty="0"/>
              <a:t> exist for: Leader election, Shape formation (triangle, hexagon, etc.), Infinite object coating. (See </a:t>
            </a:r>
            <a:r>
              <a:rPr lang="en-US" dirty="0">
                <a:hlinkClick r:id="rId2"/>
              </a:rPr>
              <a:t>sops.engineering.asu.edu</a:t>
            </a:r>
            <a:r>
              <a:rPr lang="en-US" dirty="0"/>
              <a:t>).</a:t>
            </a:r>
          </a:p>
        </p:txBody>
      </p:sp>
      <p:grpSp>
        <p:nvGrpSpPr>
          <p:cNvPr id="10" name="Group 9"/>
          <p:cNvGrpSpPr/>
          <p:nvPr/>
        </p:nvGrpSpPr>
        <p:grpSpPr>
          <a:xfrm>
            <a:off x="8428247" y="2452402"/>
            <a:ext cx="1813251" cy="1516101"/>
            <a:chOff x="2316158" y="1443613"/>
            <a:chExt cx="2607156" cy="2219218"/>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5602" t="59857" r="41441" b="25043"/>
            <a:stretch/>
          </p:blipFill>
          <p:spPr>
            <a:xfrm>
              <a:off x="2316158" y="1443613"/>
              <a:ext cx="2607156" cy="2219218"/>
            </a:xfrm>
            <a:prstGeom prst="rect">
              <a:avLst/>
            </a:prstGeom>
          </p:spPr>
        </p:pic>
        <p:sp>
          <p:nvSpPr>
            <p:cNvPr id="12" name="Oval 11"/>
            <p:cNvSpPr/>
            <p:nvPr/>
          </p:nvSpPr>
          <p:spPr>
            <a:xfrm>
              <a:off x="3538242" y="2103120"/>
              <a:ext cx="157734" cy="1577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3" name="Oval 12"/>
            <p:cNvSpPr/>
            <p:nvPr/>
          </p:nvSpPr>
          <p:spPr>
            <a:xfrm>
              <a:off x="3540869" y="2496312"/>
              <a:ext cx="157734" cy="1577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4" name="Oval 13"/>
            <p:cNvSpPr/>
            <p:nvPr/>
          </p:nvSpPr>
          <p:spPr>
            <a:xfrm>
              <a:off x="3536096" y="2895600"/>
              <a:ext cx="157734" cy="1577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5" name="Oval 14"/>
            <p:cNvSpPr/>
            <p:nvPr/>
          </p:nvSpPr>
          <p:spPr>
            <a:xfrm>
              <a:off x="4544568" y="1929384"/>
              <a:ext cx="157734" cy="15544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6" name="Oval 15"/>
            <p:cNvSpPr/>
            <p:nvPr/>
          </p:nvSpPr>
          <p:spPr>
            <a:xfrm>
              <a:off x="3200400" y="1929384"/>
              <a:ext cx="157734" cy="1577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7" name="Oval 16"/>
            <p:cNvSpPr/>
            <p:nvPr/>
          </p:nvSpPr>
          <p:spPr>
            <a:xfrm>
              <a:off x="3867912" y="1929384"/>
              <a:ext cx="157734" cy="1577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8" name="Oval 17"/>
            <p:cNvSpPr/>
            <p:nvPr/>
          </p:nvSpPr>
          <p:spPr>
            <a:xfrm>
              <a:off x="4206240" y="2103120"/>
              <a:ext cx="157734" cy="1577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9" name="Oval 18"/>
            <p:cNvSpPr/>
            <p:nvPr/>
          </p:nvSpPr>
          <p:spPr>
            <a:xfrm>
              <a:off x="3200400" y="2313432"/>
              <a:ext cx="157734" cy="1577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20" name="Oval 19"/>
            <p:cNvSpPr/>
            <p:nvPr/>
          </p:nvSpPr>
          <p:spPr>
            <a:xfrm>
              <a:off x="2871216" y="2487168"/>
              <a:ext cx="157734" cy="1577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21" name="Oval 20"/>
            <p:cNvSpPr/>
            <p:nvPr/>
          </p:nvSpPr>
          <p:spPr>
            <a:xfrm>
              <a:off x="3867912" y="3081528"/>
              <a:ext cx="157734" cy="1577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cxnSp>
          <p:nvCxnSpPr>
            <p:cNvPr id="22" name="Straight Connector 21"/>
            <p:cNvCxnSpPr>
              <a:stCxn id="20" idx="3"/>
              <a:endCxn id="17" idx="7"/>
            </p:cNvCxnSpPr>
            <p:nvPr/>
          </p:nvCxnSpPr>
          <p:spPr>
            <a:xfrm flipV="1">
              <a:off x="2894316" y="1952484"/>
              <a:ext cx="1108230" cy="66931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6" idx="4"/>
              <a:endCxn id="19" idx="0"/>
            </p:cNvCxnSpPr>
            <p:nvPr/>
          </p:nvCxnSpPr>
          <p:spPr>
            <a:xfrm>
              <a:off x="3279267" y="2087118"/>
              <a:ext cx="0" cy="2263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6" idx="1"/>
              <a:endCxn id="12" idx="5"/>
            </p:cNvCxnSpPr>
            <p:nvPr/>
          </p:nvCxnSpPr>
          <p:spPr>
            <a:xfrm>
              <a:off x="3223500" y="1952484"/>
              <a:ext cx="449376" cy="28527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2" idx="4"/>
              <a:endCxn id="14" idx="0"/>
            </p:cNvCxnSpPr>
            <p:nvPr/>
          </p:nvCxnSpPr>
          <p:spPr>
            <a:xfrm flipH="1">
              <a:off x="3614963" y="2260854"/>
              <a:ext cx="2146" cy="6347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4" idx="1"/>
              <a:endCxn id="21" idx="5"/>
            </p:cNvCxnSpPr>
            <p:nvPr/>
          </p:nvCxnSpPr>
          <p:spPr>
            <a:xfrm>
              <a:off x="3559196" y="2918700"/>
              <a:ext cx="443350" cy="2834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7" idx="1"/>
              <a:endCxn id="18" idx="5"/>
            </p:cNvCxnSpPr>
            <p:nvPr/>
          </p:nvCxnSpPr>
          <p:spPr>
            <a:xfrm>
              <a:off x="3891012" y="1952484"/>
              <a:ext cx="449862" cy="28527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8" idx="3"/>
              <a:endCxn id="15" idx="7"/>
            </p:cNvCxnSpPr>
            <p:nvPr/>
          </p:nvCxnSpPr>
          <p:spPr>
            <a:xfrm flipV="1">
              <a:off x="4229340" y="1952149"/>
              <a:ext cx="449862" cy="2856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9" idx="1"/>
              <a:endCxn id="13" idx="5"/>
            </p:cNvCxnSpPr>
            <p:nvPr/>
          </p:nvCxnSpPr>
          <p:spPr>
            <a:xfrm>
              <a:off x="3223500" y="2336532"/>
              <a:ext cx="452003" cy="2944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4354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995154-0473-4D3E-9D27-8B1D4B6CEBB6}" type="slidenum">
              <a:rPr lang="en-US" smtClean="0"/>
              <a:t>24</a:t>
            </a:fld>
            <a:endParaRPr lang="en-US"/>
          </a:p>
        </p:txBody>
      </p:sp>
      <p:grpSp>
        <p:nvGrpSpPr>
          <p:cNvPr id="5" name="Group 4"/>
          <p:cNvGrpSpPr>
            <a:grpSpLocks noChangeAspect="1"/>
          </p:cNvGrpSpPr>
          <p:nvPr/>
        </p:nvGrpSpPr>
        <p:grpSpPr>
          <a:xfrm>
            <a:off x="8370120" y="4773885"/>
            <a:ext cx="2426751" cy="1919974"/>
            <a:chOff x="609600" y="1109469"/>
            <a:chExt cx="3650088" cy="289657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24110" y="794959"/>
              <a:ext cx="2896572" cy="3525592"/>
            </a:xfrm>
            <a:prstGeom prst="rect">
              <a:avLst/>
            </a:prstGeom>
          </p:spPr>
        </p:pic>
        <p:sp>
          <p:nvSpPr>
            <p:cNvPr id="7" name="Rectangle 6"/>
            <p:cNvSpPr/>
            <p:nvPr/>
          </p:nvSpPr>
          <p:spPr>
            <a:xfrm>
              <a:off x="3200400" y="1109469"/>
              <a:ext cx="934792" cy="128170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10696" y="2057401"/>
              <a:ext cx="248992" cy="19486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82981" y="1371601"/>
              <a:ext cx="248992" cy="20248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2"/>
          <p:cNvSpPr>
            <a:spLocks/>
          </p:cNvSpPr>
          <p:nvPr/>
        </p:nvSpPr>
        <p:spPr bwMode="auto">
          <a:xfrm>
            <a:off x="1625600" y="127000"/>
            <a:ext cx="9144000" cy="1080492"/>
          </a:xfrm>
          <a:prstGeom prst="rect">
            <a:avLst/>
          </a:prstGeom>
          <a:solidFill>
            <a:schemeClr val="accent1">
              <a:alpha val="59999"/>
            </a:schemeClr>
          </a:solidFill>
          <a:ln w="25400">
            <a:solidFill>
              <a:schemeClr val="tx1">
                <a:alpha val="59999"/>
              </a:schemeClr>
            </a:solidFill>
            <a:prstDash val="solid"/>
            <a:miter lim="800000"/>
            <a:headEnd type="none" w="med" len="med"/>
            <a:tailEnd type="none" w="med" len="med"/>
          </a:ln>
        </p:spPr>
        <p:txBody>
          <a:bodyPr lIns="0" tIns="0" rIns="0" bIns="0"/>
          <a:lstStyle/>
          <a:p>
            <a:endParaRPr lang="en-US" dirty="0">
              <a:latin typeface="Calibri"/>
            </a:endParaRPr>
          </a:p>
        </p:txBody>
      </p:sp>
      <p:sp>
        <p:nvSpPr>
          <p:cNvPr id="11" name="TextBox 10"/>
          <p:cNvSpPr txBox="1"/>
          <p:nvPr/>
        </p:nvSpPr>
        <p:spPr>
          <a:xfrm>
            <a:off x="1819566" y="1574800"/>
            <a:ext cx="4279014" cy="2800767"/>
          </a:xfrm>
          <a:prstGeom prst="rect">
            <a:avLst/>
          </a:prstGeom>
          <a:noFill/>
          <a:ln>
            <a:solidFill>
              <a:schemeClr val="tx1"/>
            </a:solidFill>
          </a:ln>
        </p:spPr>
        <p:txBody>
          <a:bodyPr wrap="square" rtlCol="0">
            <a:spAutoFit/>
          </a:bodyPr>
          <a:lstStyle/>
          <a:p>
            <a:pPr>
              <a:spcBef>
                <a:spcPts val="600"/>
              </a:spcBef>
            </a:pPr>
            <a:r>
              <a:rPr lang="en-US" sz="2400" b="1" dirty="0"/>
              <a:t>Markov chain algorithm</a:t>
            </a:r>
            <a:r>
              <a:rPr lang="en-US" dirty="0"/>
              <a:t>:</a:t>
            </a:r>
          </a:p>
          <a:p>
            <a:pPr>
              <a:spcBef>
                <a:spcPts val="600"/>
              </a:spcBef>
            </a:pPr>
            <a:r>
              <a:rPr lang="en-US" dirty="0"/>
              <a:t>Starting at any configuration, repeat:</a:t>
            </a:r>
          </a:p>
          <a:p>
            <a:pPr marL="342900" indent="-342900">
              <a:spcBef>
                <a:spcPts val="600"/>
              </a:spcBef>
              <a:buAutoNum type="arabicPeriod"/>
            </a:pPr>
            <a:r>
              <a:rPr lang="en-US" b="1" dirty="0">
                <a:solidFill>
                  <a:srgbClr val="0070C0"/>
                </a:solidFill>
              </a:rPr>
              <a:t>Pick a random particle.</a:t>
            </a:r>
          </a:p>
          <a:p>
            <a:pPr marL="342900" indent="-342900">
              <a:spcBef>
                <a:spcPts val="600"/>
              </a:spcBef>
              <a:buAutoNum type="arabicPeriod"/>
            </a:pPr>
            <a:r>
              <a:rPr lang="en-US" dirty="0"/>
              <a:t>Choose a random direction.</a:t>
            </a:r>
          </a:p>
          <a:p>
            <a:pPr marL="342900" indent="-342900">
              <a:spcBef>
                <a:spcPts val="600"/>
              </a:spcBef>
              <a:buAutoNum type="arabicPeriod"/>
            </a:pPr>
            <a:r>
              <a:rPr lang="en-US" dirty="0"/>
              <a:t>If </a:t>
            </a:r>
            <a:r>
              <a:rPr lang="en-US" dirty="0">
                <a:solidFill>
                  <a:srgbClr val="FF0000"/>
                </a:solidFill>
              </a:rPr>
              <a:t>certain properties</a:t>
            </a:r>
            <a:r>
              <a:rPr lang="en-US" dirty="0"/>
              <a:t> hold, move in that direction with probability </a:t>
            </a:r>
            <a:r>
              <a:rPr lang="en-US" b="1" dirty="0">
                <a:solidFill>
                  <a:srgbClr val="FF0000"/>
                </a:solidFill>
              </a:rPr>
              <a:t>[…..]</a:t>
            </a:r>
            <a:r>
              <a:rPr lang="en-US" dirty="0"/>
              <a:t> .</a:t>
            </a:r>
          </a:p>
          <a:p>
            <a:pPr marL="342900" indent="-342900">
              <a:spcBef>
                <a:spcPts val="600"/>
              </a:spcBef>
              <a:buAutoNum type="arabicPeriod"/>
            </a:pPr>
            <a:r>
              <a:rPr lang="en-US" dirty="0"/>
              <a:t>Otherwise, do nothing.</a:t>
            </a:r>
          </a:p>
          <a:p>
            <a:pPr marL="342900" indent="-342900">
              <a:spcBef>
                <a:spcPts val="600"/>
              </a:spcBef>
              <a:buAutoNum type="arabicPeriod"/>
            </a:pPr>
            <a:endParaRPr lang="en-US" sz="1400" dirty="0"/>
          </a:p>
        </p:txBody>
      </p:sp>
      <p:sp>
        <p:nvSpPr>
          <p:cNvPr id="12" name="TextBox 11"/>
          <p:cNvSpPr txBox="1"/>
          <p:nvPr/>
        </p:nvSpPr>
        <p:spPr>
          <a:xfrm>
            <a:off x="6267682" y="1574800"/>
            <a:ext cx="4341256" cy="2785378"/>
          </a:xfrm>
          <a:prstGeom prst="rect">
            <a:avLst/>
          </a:prstGeom>
          <a:noFill/>
          <a:ln>
            <a:solidFill>
              <a:schemeClr val="tx1"/>
            </a:solidFill>
          </a:ln>
        </p:spPr>
        <p:txBody>
          <a:bodyPr wrap="square" rtlCol="0">
            <a:spAutoFit/>
          </a:bodyPr>
          <a:lstStyle/>
          <a:p>
            <a:pPr>
              <a:spcBef>
                <a:spcPts val="600"/>
              </a:spcBef>
            </a:pPr>
            <a:r>
              <a:rPr lang="en-US" sz="2400" b="1" dirty="0"/>
              <a:t>Distributed algorithm</a:t>
            </a:r>
            <a:r>
              <a:rPr lang="en-US" dirty="0"/>
              <a:t>:</a:t>
            </a:r>
          </a:p>
          <a:p>
            <a:pPr>
              <a:spcBef>
                <a:spcPts val="600"/>
              </a:spcBef>
            </a:pPr>
            <a:r>
              <a:rPr lang="en-US" b="1" dirty="0">
                <a:solidFill>
                  <a:srgbClr val="0070C0"/>
                </a:solidFill>
              </a:rPr>
              <a:t>Each particle</a:t>
            </a:r>
            <a:r>
              <a:rPr lang="en-US" dirty="0"/>
              <a:t> continuously executes:</a:t>
            </a:r>
          </a:p>
          <a:p>
            <a:pPr marL="342900" indent="-342900">
              <a:spcBef>
                <a:spcPts val="600"/>
              </a:spcBef>
              <a:buAutoNum type="arabicPeriod"/>
            </a:pPr>
            <a:r>
              <a:rPr lang="en-US" dirty="0"/>
              <a:t>Particle proceeds at </a:t>
            </a:r>
            <a:r>
              <a:rPr lang="en-US" b="1" dirty="0">
                <a:solidFill>
                  <a:schemeClr val="accent1"/>
                </a:solidFill>
              </a:rPr>
              <a:t>its own processing speed </a:t>
            </a:r>
            <a:r>
              <a:rPr lang="en-US" dirty="0"/>
              <a:t>(possibly </a:t>
            </a:r>
            <a:r>
              <a:rPr lang="en-US" b="1" dirty="0">
                <a:solidFill>
                  <a:srgbClr val="4F81BD"/>
                </a:solidFill>
              </a:rPr>
              <a:t>variable</a:t>
            </a:r>
            <a:r>
              <a:rPr lang="en-US" dirty="0"/>
              <a:t>)</a:t>
            </a:r>
            <a:r>
              <a:rPr lang="en-US" b="1" dirty="0">
                <a:solidFill>
                  <a:srgbClr val="0070C0"/>
                </a:solidFill>
              </a:rPr>
              <a:t>.</a:t>
            </a:r>
          </a:p>
          <a:p>
            <a:pPr marL="342900" indent="-342900">
              <a:spcBef>
                <a:spcPts val="600"/>
              </a:spcBef>
              <a:buAutoNum type="arabicPeriod"/>
            </a:pPr>
            <a:r>
              <a:rPr lang="en-US" dirty="0"/>
              <a:t>Choose a random direction.</a:t>
            </a:r>
          </a:p>
          <a:p>
            <a:pPr marL="342900" indent="-342900">
              <a:spcBef>
                <a:spcPts val="600"/>
              </a:spcBef>
              <a:buAutoNum type="arabicPeriod"/>
            </a:pPr>
            <a:r>
              <a:rPr lang="en-US" dirty="0"/>
              <a:t>If </a:t>
            </a:r>
            <a:r>
              <a:rPr lang="en-US" dirty="0">
                <a:solidFill>
                  <a:srgbClr val="FF0000"/>
                </a:solidFill>
              </a:rPr>
              <a:t>certain properties</a:t>
            </a:r>
            <a:r>
              <a:rPr lang="en-US" dirty="0"/>
              <a:t> hold, move in that direction with probability </a:t>
            </a:r>
            <a:r>
              <a:rPr lang="en-US" b="1" dirty="0">
                <a:solidFill>
                  <a:srgbClr val="FF0000"/>
                </a:solidFill>
              </a:rPr>
              <a:t>[…..]</a:t>
            </a:r>
            <a:r>
              <a:rPr lang="en-US" dirty="0"/>
              <a:t> .</a:t>
            </a:r>
          </a:p>
          <a:p>
            <a:pPr marL="342900" indent="-342900">
              <a:spcBef>
                <a:spcPts val="600"/>
              </a:spcBef>
              <a:buAutoNum type="arabicPeriod"/>
            </a:pPr>
            <a:r>
              <a:rPr lang="en-US" dirty="0"/>
              <a:t>Otherwise, do nothing.</a:t>
            </a:r>
          </a:p>
        </p:txBody>
      </p:sp>
      <p:sp>
        <p:nvSpPr>
          <p:cNvPr id="13" name="TextBox 12"/>
          <p:cNvSpPr txBox="1"/>
          <p:nvPr/>
        </p:nvSpPr>
        <p:spPr>
          <a:xfrm>
            <a:off x="1752437" y="4459917"/>
            <a:ext cx="8871757" cy="646331"/>
          </a:xfrm>
          <a:prstGeom prst="rect">
            <a:avLst/>
          </a:prstGeom>
          <a:noFill/>
        </p:spPr>
        <p:txBody>
          <a:bodyPr wrap="square" rtlCol="0">
            <a:spAutoFit/>
          </a:bodyPr>
          <a:lstStyle/>
          <a:p>
            <a:pPr>
              <a:spcBef>
                <a:spcPts val="600"/>
              </a:spcBef>
            </a:pPr>
            <a:r>
              <a:rPr lang="en-US" b="1" dirty="0"/>
              <a:t>Shortcut Bridging</a:t>
            </a:r>
            <a:r>
              <a:rPr lang="en-US" dirty="0"/>
              <a:t>: Bridge across a V-shaped gap in a way that balances minimizing paths between endpoints with cost of bridge.</a:t>
            </a:r>
          </a:p>
        </p:txBody>
      </p:sp>
      <p:sp>
        <p:nvSpPr>
          <p:cNvPr id="14" name="TextBox 13">
            <a:extLst/>
          </p:cNvPr>
          <p:cNvSpPr txBox="1"/>
          <p:nvPr/>
        </p:nvSpPr>
        <p:spPr>
          <a:xfrm>
            <a:off x="1819566" y="1216457"/>
            <a:ext cx="8889347" cy="646331"/>
          </a:xfrm>
          <a:prstGeom prst="rect">
            <a:avLst/>
          </a:prstGeom>
          <a:noFill/>
        </p:spPr>
        <p:txBody>
          <a:bodyPr wrap="none" rtlCol="0">
            <a:spAutoFit/>
          </a:bodyPr>
          <a:lstStyle/>
          <a:p>
            <a:r>
              <a:rPr lang="en-US" dirty="0"/>
              <a:t>A framework for transforming Markov chains into local, asynchronous distributed algorithms:</a:t>
            </a:r>
          </a:p>
          <a:p>
            <a:endParaRPr lang="en-US" dirty="0"/>
          </a:p>
        </p:txBody>
      </p:sp>
      <p:sp>
        <p:nvSpPr>
          <p:cNvPr id="15" name="TextBox 14"/>
          <p:cNvSpPr txBox="1"/>
          <p:nvPr/>
        </p:nvSpPr>
        <p:spPr>
          <a:xfrm>
            <a:off x="5436861" y="6553402"/>
            <a:ext cx="2620654" cy="307777"/>
          </a:xfrm>
          <a:prstGeom prst="rect">
            <a:avLst/>
          </a:prstGeom>
          <a:noFill/>
        </p:spPr>
        <p:txBody>
          <a:bodyPr wrap="none" rtlCol="0">
            <a:spAutoFit/>
          </a:bodyPr>
          <a:lstStyle/>
          <a:p>
            <a:r>
              <a:rPr lang="en-US" sz="1400" dirty="0"/>
              <a:t>Inspired by ants (Reid et al. 2015)</a:t>
            </a:r>
          </a:p>
        </p:txBody>
      </p:sp>
      <p:sp>
        <p:nvSpPr>
          <p:cNvPr id="16" name="TextBox 15"/>
          <p:cNvSpPr txBox="1"/>
          <p:nvPr/>
        </p:nvSpPr>
        <p:spPr>
          <a:xfrm>
            <a:off x="8801514" y="6577988"/>
            <a:ext cx="1209370" cy="307777"/>
          </a:xfrm>
          <a:prstGeom prst="rect">
            <a:avLst/>
          </a:prstGeom>
          <a:noFill/>
        </p:spPr>
        <p:txBody>
          <a:bodyPr wrap="none" rtlCol="0">
            <a:spAutoFit/>
          </a:bodyPr>
          <a:lstStyle/>
          <a:p>
            <a:r>
              <a:rPr lang="en-US" sz="1400" dirty="0"/>
              <a:t>Our algorithm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288" y="5096334"/>
            <a:ext cx="2209800" cy="1443096"/>
          </a:xfrm>
          <a:prstGeom prst="rect">
            <a:avLst/>
          </a:prstGeom>
        </p:spPr>
      </p:pic>
      <p:sp>
        <p:nvSpPr>
          <p:cNvPr id="18" name="TextBox 17"/>
          <p:cNvSpPr txBox="1"/>
          <p:nvPr/>
        </p:nvSpPr>
        <p:spPr>
          <a:xfrm>
            <a:off x="1819566" y="5340663"/>
            <a:ext cx="3120743" cy="1107996"/>
          </a:xfrm>
          <a:prstGeom prst="rect">
            <a:avLst/>
          </a:prstGeom>
          <a:noFill/>
        </p:spPr>
        <p:txBody>
          <a:bodyPr wrap="square" rtlCol="0">
            <a:spAutoFit/>
          </a:bodyPr>
          <a:lstStyle/>
          <a:p>
            <a:r>
              <a:rPr lang="en-US" sz="1100" dirty="0"/>
              <a:t>Chris R. Reid, Matthew J. Lutz, Scott Powell, Albert B. Kao, Iain D. </a:t>
            </a:r>
            <a:r>
              <a:rPr lang="en-US" sz="1100" dirty="0" err="1"/>
              <a:t>Couzin</a:t>
            </a:r>
            <a:r>
              <a:rPr lang="en-US" sz="1100" dirty="0"/>
              <a:t>, and Simon </a:t>
            </a:r>
            <a:r>
              <a:rPr lang="en-US" sz="1100" dirty="0" err="1"/>
              <a:t>Garnier</a:t>
            </a:r>
            <a:r>
              <a:rPr lang="en-US" sz="1100" dirty="0"/>
              <a:t>. Army ants dynamically adjust living bridges in response to a cost-benefit trade-off. </a:t>
            </a:r>
            <a:r>
              <a:rPr lang="en-US" sz="1100" i="1" dirty="0"/>
              <a:t>Proceedings of the National Academy of Sciences</a:t>
            </a:r>
            <a:r>
              <a:rPr lang="en-US" sz="1100" dirty="0"/>
              <a:t>, 112(49):15113-15118, 2015.</a:t>
            </a:r>
          </a:p>
        </p:txBody>
      </p:sp>
      <p:cxnSp>
        <p:nvCxnSpPr>
          <p:cNvPr id="19" name="Straight Arrow Connector 18"/>
          <p:cNvCxnSpPr/>
          <p:nvPr/>
        </p:nvCxnSpPr>
        <p:spPr>
          <a:xfrm flipH="1" flipV="1">
            <a:off x="4901609" y="3650696"/>
            <a:ext cx="152636" cy="1846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54245" y="3588070"/>
            <a:ext cx="1311309" cy="523220"/>
          </a:xfrm>
          <a:prstGeom prst="rect">
            <a:avLst/>
          </a:prstGeom>
          <a:noFill/>
        </p:spPr>
        <p:txBody>
          <a:bodyPr wrap="square" rtlCol="0">
            <a:spAutoFit/>
          </a:bodyPr>
          <a:lstStyle/>
          <a:p>
            <a:r>
              <a:rPr lang="en-US" sz="1400" dirty="0">
                <a:solidFill>
                  <a:srgbClr val="FF0000"/>
                </a:solidFill>
              </a:rPr>
              <a:t>Depends on application</a:t>
            </a:r>
          </a:p>
        </p:txBody>
      </p:sp>
      <p:cxnSp>
        <p:nvCxnSpPr>
          <p:cNvPr id="21" name="Straight Arrow Connector 20"/>
          <p:cNvCxnSpPr/>
          <p:nvPr/>
        </p:nvCxnSpPr>
        <p:spPr>
          <a:xfrm flipH="1" flipV="1">
            <a:off x="9355216" y="3937000"/>
            <a:ext cx="152636" cy="1846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527529" y="3862560"/>
            <a:ext cx="1580746" cy="523220"/>
          </a:xfrm>
          <a:prstGeom prst="rect">
            <a:avLst/>
          </a:prstGeom>
          <a:noFill/>
        </p:spPr>
        <p:txBody>
          <a:bodyPr wrap="square" rtlCol="0">
            <a:spAutoFit/>
          </a:bodyPr>
          <a:lstStyle/>
          <a:p>
            <a:r>
              <a:rPr lang="en-US" sz="1400" dirty="0">
                <a:solidFill>
                  <a:srgbClr val="FF0000"/>
                </a:solidFill>
              </a:rPr>
              <a:t>Depends on application</a:t>
            </a:r>
          </a:p>
        </p:txBody>
      </p:sp>
      <p:sp>
        <p:nvSpPr>
          <p:cNvPr id="23" name="TextBox 22"/>
          <p:cNvSpPr txBox="1"/>
          <p:nvPr/>
        </p:nvSpPr>
        <p:spPr>
          <a:xfrm>
            <a:off x="9162888" y="2792588"/>
            <a:ext cx="1554849" cy="523220"/>
          </a:xfrm>
          <a:prstGeom prst="rect">
            <a:avLst/>
          </a:prstGeom>
          <a:noFill/>
        </p:spPr>
        <p:txBody>
          <a:bodyPr wrap="none" rtlCol="0">
            <a:spAutoFit/>
          </a:bodyPr>
          <a:lstStyle/>
          <a:p>
            <a:pPr algn="ctr"/>
            <a:r>
              <a:rPr lang="en-US" sz="1400" dirty="0">
                <a:solidFill>
                  <a:srgbClr val="FF0000"/>
                </a:solidFill>
              </a:rPr>
              <a:t>Poisson clock with </a:t>
            </a:r>
            <a:br>
              <a:rPr lang="en-US" sz="1400" dirty="0">
                <a:solidFill>
                  <a:srgbClr val="FF0000"/>
                </a:solidFill>
              </a:rPr>
            </a:br>
            <a:r>
              <a:rPr lang="en-US" sz="1400" dirty="0">
                <a:solidFill>
                  <a:srgbClr val="FF0000"/>
                </a:solidFill>
              </a:rPr>
              <a:t>individual rate</a:t>
            </a:r>
          </a:p>
        </p:txBody>
      </p:sp>
      <p:cxnSp>
        <p:nvCxnSpPr>
          <p:cNvPr id="24" name="Straight Arrow Connector 23"/>
          <p:cNvCxnSpPr/>
          <p:nvPr/>
        </p:nvCxnSpPr>
        <p:spPr>
          <a:xfrm flipH="1" flipV="1">
            <a:off x="9355216" y="3944694"/>
            <a:ext cx="152636" cy="1846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9818473" y="2678008"/>
            <a:ext cx="152636" cy="1846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bwMode="auto">
          <a:xfrm>
            <a:off x="1634530" y="359434"/>
            <a:ext cx="91350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square" lIns="0" tIns="0" rIns="0" bIns="0" anchor="ctr">
            <a:spAutoFit/>
          </a:bodyPr>
          <a:lstStyle/>
          <a:p>
            <a:pPr algn="ctr"/>
            <a:r>
              <a:rPr lang="en-US" sz="2500" b="1" dirty="0">
                <a:solidFill>
                  <a:srgbClr val="FFFFFF"/>
                </a:solidFill>
                <a:ea typeface="ＭＳ Ｐゴシック" charset="0"/>
                <a:cs typeface="Calibri"/>
                <a:sym typeface="Times New Roman" charset="0"/>
              </a:rPr>
              <a:t>A Stochastic Approach to Shortcut Bridging in Programmable Matter</a:t>
            </a:r>
          </a:p>
          <a:p>
            <a:pPr algn="ctr">
              <a:spcBef>
                <a:spcPts val="600"/>
              </a:spcBef>
            </a:pPr>
            <a:r>
              <a:rPr lang="en-US" sz="1600" b="1" dirty="0">
                <a:solidFill>
                  <a:srgbClr val="FFFFFF"/>
                </a:solidFill>
                <a:latin typeface="Calibri"/>
                <a:ea typeface="ＭＳ Ｐゴシック" charset="0"/>
                <a:cs typeface="Calibri"/>
                <a:sym typeface="Times New Roman" charset="0"/>
              </a:rPr>
              <a:t>Marta Andrés Arroyo, Sarah Cannon, Joshua J. </a:t>
            </a:r>
            <a:r>
              <a:rPr lang="en-US" sz="1600" b="1" dirty="0" err="1">
                <a:solidFill>
                  <a:srgbClr val="FFFFFF"/>
                </a:solidFill>
                <a:latin typeface="Calibri"/>
                <a:ea typeface="ＭＳ Ｐゴシック" charset="0"/>
                <a:cs typeface="Calibri"/>
                <a:sym typeface="Times New Roman" charset="0"/>
              </a:rPr>
              <a:t>Daymude</a:t>
            </a:r>
            <a:r>
              <a:rPr lang="en-US" sz="1600" b="1" dirty="0">
                <a:solidFill>
                  <a:srgbClr val="FFFFFF"/>
                </a:solidFill>
                <a:latin typeface="Calibri"/>
                <a:ea typeface="ＭＳ Ｐゴシック" charset="0"/>
                <a:cs typeface="Calibri"/>
                <a:sym typeface="Times New Roman" charset="0"/>
              </a:rPr>
              <a:t>, Dana Randall</a:t>
            </a:r>
            <a:r>
              <a:rPr lang="en-US" sz="1600" b="1" dirty="0">
                <a:solidFill>
                  <a:srgbClr val="FFFFFF"/>
                </a:solidFill>
                <a:ea typeface="ＭＳ Ｐゴシック" charset="0"/>
                <a:cs typeface="Calibri"/>
                <a:sym typeface="Times New Roman" charset="0"/>
              </a:rPr>
              <a:t>, Andréa </a:t>
            </a:r>
            <a:r>
              <a:rPr lang="en-US" sz="1600" b="1" dirty="0">
                <a:solidFill>
                  <a:srgbClr val="FFFFFF"/>
                </a:solidFill>
                <a:latin typeface="Calibri"/>
                <a:ea typeface="ＭＳ Ｐゴシック" charset="0"/>
                <a:cs typeface="Calibri"/>
                <a:sym typeface="Times New Roman" charset="0"/>
              </a:rPr>
              <a:t>W. </a:t>
            </a:r>
            <a:r>
              <a:rPr lang="en-US" sz="1600" b="1" dirty="0" err="1">
                <a:solidFill>
                  <a:srgbClr val="FFFFFF"/>
                </a:solidFill>
                <a:latin typeface="Calibri"/>
                <a:ea typeface="ＭＳ Ｐゴシック" charset="0"/>
                <a:cs typeface="Calibri"/>
                <a:sym typeface="Times New Roman" charset="0"/>
              </a:rPr>
              <a:t>Richa</a:t>
            </a:r>
            <a:endParaRPr lang="en-US" sz="1600" b="1" dirty="0">
              <a:solidFill>
                <a:srgbClr val="FFFFFF"/>
              </a:solidFill>
              <a:latin typeface="Calibri"/>
              <a:ea typeface="ＭＳ Ｐゴシック" charset="0"/>
              <a:cs typeface="Calibri"/>
              <a:sym typeface="Times New Roman" charset="0"/>
            </a:endParaRPr>
          </a:p>
        </p:txBody>
      </p:sp>
    </p:spTree>
    <p:extLst>
      <p:ext uri="{BB962C8B-B14F-4D97-AF65-F5344CB8AC3E}">
        <p14:creationId xmlns:p14="http://schemas.microsoft.com/office/powerpoint/2010/main" val="12525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p:cNvSpPr>
          <p:nvPr/>
        </p:nvSpPr>
        <p:spPr bwMode="auto">
          <a:xfrm>
            <a:off x="10380253" y="6634164"/>
            <a:ext cx="84959"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09575"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defTabSz="409575"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lgn="ctr" eaLnBrk="1"/>
            <a:fld id="{C11EB6E2-6AB4-4000-841A-C4706ED2E893}" type="slidenum">
              <a:rPr kumimoji="0" lang="zh-TW" altLang="zh-TW" sz="1300">
                <a:solidFill>
                  <a:srgbClr val="535353"/>
                </a:solidFill>
                <a:latin typeface="Gill Sans Light"/>
                <a:ea typeface="Gill Sans Light"/>
                <a:cs typeface="Gill Sans Light"/>
                <a:sym typeface="Gill Sans Light"/>
              </a:rPr>
              <a:pPr algn="ctr" eaLnBrk="1"/>
              <a:t>25</a:t>
            </a:fld>
            <a:endParaRPr kumimoji="0" lang="zh-TW" altLang="zh-TW" sz="1300">
              <a:solidFill>
                <a:srgbClr val="000000"/>
              </a:solidFill>
              <a:latin typeface="Gill Sans Light"/>
              <a:ea typeface="Gill Sans Light"/>
              <a:cs typeface="Gill Sans Light"/>
              <a:sym typeface="Gill Sans Light"/>
            </a:endParaRPr>
          </a:p>
        </p:txBody>
      </p:sp>
      <p:sp>
        <p:nvSpPr>
          <p:cNvPr id="19459" name="Rectangle 3"/>
          <p:cNvSpPr>
            <a:spLocks/>
          </p:cNvSpPr>
          <p:nvPr/>
        </p:nvSpPr>
        <p:spPr bwMode="auto">
          <a:xfrm>
            <a:off x="8786092" y="3629582"/>
            <a:ext cx="1687618"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5" tIns="35715" rIns="35715" bIns="35715" anchor="ctr">
            <a:spAutoFit/>
          </a:bodyPr>
          <a:lstStyle>
            <a:lvl1pPr defTabSz="409575"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defTabSz="409575"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a:r>
              <a:rPr kumimoji="0" lang="en-US" altLang="zh-TW" sz="2000" dirty="0">
                <a:solidFill>
                  <a:srgbClr val="000000"/>
                </a:solidFill>
                <a:latin typeface="Arial" panose="020B0604020202020204" pitchFamily="34" charset="0"/>
                <a:sym typeface="Arial" panose="020B0604020202020204" pitchFamily="34" charset="0"/>
              </a:rPr>
              <a:t>Main layer</a:t>
            </a:r>
            <a:endParaRPr kumimoji="0" lang="zh-TW" altLang="zh-TW" sz="1300" dirty="0">
              <a:solidFill>
                <a:srgbClr val="000000"/>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38918" name="Rectangle 3"/>
          <p:cNvSpPr>
            <a:spLocks noChangeArrowheads="1"/>
          </p:cNvSpPr>
          <p:nvPr/>
        </p:nvSpPr>
        <p:spPr bwMode="auto">
          <a:xfrm>
            <a:off x="1981200" y="381000"/>
            <a:ext cx="82296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hangingPunct="1"/>
            <a:r>
              <a:rPr lang="en-US" altLang="zh-TW" sz="4000" b="1" dirty="0">
                <a:solidFill>
                  <a:srgbClr val="333399"/>
                </a:solidFill>
                <a:latin typeface="Arial" panose="020B0604020202020204" pitchFamily="34" charset="0"/>
              </a:rPr>
              <a:t>Theorem:</a:t>
            </a:r>
          </a:p>
        </p:txBody>
      </p:sp>
      <p:sp>
        <p:nvSpPr>
          <p:cNvPr id="2" name="橢圓 1"/>
          <p:cNvSpPr/>
          <p:nvPr/>
        </p:nvSpPr>
        <p:spPr bwMode="auto">
          <a:xfrm>
            <a:off x="2279576" y="3645024"/>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sp>
        <p:nvSpPr>
          <p:cNvPr id="8" name="橢圓 7"/>
          <p:cNvSpPr/>
          <p:nvPr/>
        </p:nvSpPr>
        <p:spPr bwMode="auto">
          <a:xfrm>
            <a:off x="3359696" y="3629581"/>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sp>
        <p:nvSpPr>
          <p:cNvPr id="14" name="橢圓 13"/>
          <p:cNvSpPr/>
          <p:nvPr/>
        </p:nvSpPr>
        <p:spPr bwMode="auto">
          <a:xfrm>
            <a:off x="2853958" y="2572759"/>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sp>
        <p:nvSpPr>
          <p:cNvPr id="15" name="橢圓 14"/>
          <p:cNvSpPr/>
          <p:nvPr/>
        </p:nvSpPr>
        <p:spPr bwMode="auto">
          <a:xfrm>
            <a:off x="3934078" y="2557316"/>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cxnSp>
        <p:nvCxnSpPr>
          <p:cNvPr id="6" name="直線接點 5"/>
          <p:cNvCxnSpPr/>
          <p:nvPr/>
        </p:nvCxnSpPr>
        <p:spPr bwMode="auto">
          <a:xfrm flipH="1">
            <a:off x="2688379" y="3100192"/>
            <a:ext cx="319121" cy="558459"/>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接點 23"/>
          <p:cNvCxnSpPr/>
          <p:nvPr/>
        </p:nvCxnSpPr>
        <p:spPr bwMode="auto">
          <a:xfrm flipH="1">
            <a:off x="3774518" y="3089107"/>
            <a:ext cx="319121" cy="558459"/>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接點 19"/>
          <p:cNvCxnSpPr>
            <a:stCxn id="14" idx="6"/>
            <a:endCxn id="15" idx="2"/>
          </p:cNvCxnSpPr>
          <p:nvPr/>
        </p:nvCxnSpPr>
        <p:spPr bwMode="auto">
          <a:xfrm flipV="1">
            <a:off x="3430022" y="2845349"/>
            <a:ext cx="504056" cy="15443"/>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橢圓 26"/>
          <p:cNvSpPr/>
          <p:nvPr/>
        </p:nvSpPr>
        <p:spPr bwMode="auto">
          <a:xfrm>
            <a:off x="5539521" y="3556680"/>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sp>
        <p:nvSpPr>
          <p:cNvPr id="28" name="橢圓 27"/>
          <p:cNvSpPr/>
          <p:nvPr/>
        </p:nvSpPr>
        <p:spPr bwMode="auto">
          <a:xfrm>
            <a:off x="6619641" y="3541237"/>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sp>
        <p:nvSpPr>
          <p:cNvPr id="29" name="橢圓 28"/>
          <p:cNvSpPr/>
          <p:nvPr/>
        </p:nvSpPr>
        <p:spPr bwMode="auto">
          <a:xfrm>
            <a:off x="6113903" y="2484415"/>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sp>
        <p:nvSpPr>
          <p:cNvPr id="30" name="橢圓 29"/>
          <p:cNvSpPr/>
          <p:nvPr/>
        </p:nvSpPr>
        <p:spPr bwMode="auto">
          <a:xfrm>
            <a:off x="7194023" y="2468972"/>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cxnSp>
        <p:nvCxnSpPr>
          <p:cNvPr id="31" name="直線接點 30"/>
          <p:cNvCxnSpPr/>
          <p:nvPr/>
        </p:nvCxnSpPr>
        <p:spPr bwMode="auto">
          <a:xfrm flipH="1">
            <a:off x="5948324" y="3011848"/>
            <a:ext cx="319121" cy="558459"/>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接點 31"/>
          <p:cNvCxnSpPr/>
          <p:nvPr/>
        </p:nvCxnSpPr>
        <p:spPr bwMode="auto">
          <a:xfrm flipH="1">
            <a:off x="7034463" y="3000763"/>
            <a:ext cx="319121" cy="558459"/>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接點 32"/>
          <p:cNvCxnSpPr>
            <a:stCxn id="29" idx="6"/>
            <a:endCxn id="30" idx="2"/>
          </p:cNvCxnSpPr>
          <p:nvPr/>
        </p:nvCxnSpPr>
        <p:spPr bwMode="auto">
          <a:xfrm flipV="1">
            <a:off x="6689967" y="2757005"/>
            <a:ext cx="504056" cy="15443"/>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橢圓 33"/>
          <p:cNvSpPr/>
          <p:nvPr/>
        </p:nvSpPr>
        <p:spPr bwMode="auto">
          <a:xfrm>
            <a:off x="4453382" y="3577797"/>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cxnSp>
        <p:nvCxnSpPr>
          <p:cNvPr id="36" name="直線接點 35"/>
          <p:cNvCxnSpPr>
            <a:stCxn id="34" idx="6"/>
          </p:cNvCxnSpPr>
          <p:nvPr/>
        </p:nvCxnSpPr>
        <p:spPr bwMode="auto">
          <a:xfrm flipV="1">
            <a:off x="5029446" y="3850387"/>
            <a:ext cx="504056" cy="15443"/>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接點 36"/>
          <p:cNvCxnSpPr/>
          <p:nvPr/>
        </p:nvCxnSpPr>
        <p:spPr bwMode="auto">
          <a:xfrm flipV="1">
            <a:off x="3934078" y="3865830"/>
            <a:ext cx="504056" cy="15443"/>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橢圓 37"/>
          <p:cNvSpPr/>
          <p:nvPr/>
        </p:nvSpPr>
        <p:spPr bwMode="auto">
          <a:xfrm>
            <a:off x="7711491" y="3538539"/>
            <a:ext cx="576064" cy="576064"/>
          </a:xfrm>
          <a:prstGeom prst="ellipse">
            <a:avLst/>
          </a:prstGeom>
          <a:noFill/>
          <a:ln w="381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400">
              <a:latin typeface="Tahoma" pitchFamily="-64" charset="0"/>
              <a:ea typeface="新細明體" pitchFamily="-64" charset="-120"/>
            </a:endParaRPr>
          </a:p>
        </p:txBody>
      </p:sp>
      <p:cxnSp>
        <p:nvCxnSpPr>
          <p:cNvPr id="39" name="直線接點 38"/>
          <p:cNvCxnSpPr/>
          <p:nvPr/>
        </p:nvCxnSpPr>
        <p:spPr bwMode="auto">
          <a:xfrm flipV="1">
            <a:off x="7192187" y="3826572"/>
            <a:ext cx="504056" cy="15443"/>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ectangle 3"/>
          <p:cNvSpPr>
            <a:spLocks/>
          </p:cNvSpPr>
          <p:nvPr/>
        </p:nvSpPr>
        <p:spPr bwMode="auto">
          <a:xfrm>
            <a:off x="2385229" y="4827144"/>
            <a:ext cx="7587606" cy="810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5" tIns="35715" rIns="35715" bIns="35715" anchor="ctr">
            <a:spAutoFit/>
          </a:bodyPr>
          <a:lstStyle>
            <a:lvl1pPr defTabSz="409575"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defTabSz="409575"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a:r>
              <a:rPr kumimoji="0" lang="en-US" altLang="zh-TW" dirty="0">
                <a:solidFill>
                  <a:srgbClr val="000000"/>
                </a:solidFill>
                <a:latin typeface="Arial" panose="020B0604020202020204" pitchFamily="34" charset="0"/>
                <a:sym typeface="Arial" panose="020B0604020202020204" pitchFamily="34" charset="0"/>
              </a:rPr>
              <a:t>if each nubot can only perform one state change, then</a:t>
            </a:r>
          </a:p>
          <a:p>
            <a:pPr eaLnBrk="1"/>
            <a:r>
              <a:rPr kumimoji="0" lang="en-US" altLang="zh-TW" dirty="0">
                <a:solidFill>
                  <a:srgbClr val="000000"/>
                </a:solidFill>
                <a:latin typeface="Helvetica" panose="020B0604020202020204" pitchFamily="34" charset="0"/>
                <a:cs typeface="Helvetica" panose="020B0604020202020204" pitchFamily="34" charset="0"/>
                <a:sym typeface="Helvetica" panose="020B0604020202020204" pitchFamily="34" charset="0"/>
              </a:rPr>
              <a:t>the main layer can only grow </a:t>
            </a:r>
            <a:r>
              <a:rPr kumimoji="0" lang="en-US" altLang="zh-TW" dirty="0">
                <a:solidFill>
                  <a:srgbClr val="FF0000"/>
                </a:solidFill>
                <a:latin typeface="Helvetica" panose="020B0604020202020204" pitchFamily="34" charset="0"/>
                <a:cs typeface="Helvetica" panose="020B0604020202020204" pitchFamily="34" charset="0"/>
                <a:sym typeface="Helvetica" panose="020B0604020202020204" pitchFamily="34" charset="0"/>
              </a:rPr>
              <a:t>linearly</a:t>
            </a:r>
            <a:r>
              <a:rPr kumimoji="0" lang="en-US" altLang="zh-TW" dirty="0">
                <a:solidFill>
                  <a:srgbClr val="000000"/>
                </a:solidFill>
                <a:latin typeface="Helvetica" panose="020B0604020202020204" pitchFamily="34" charset="0"/>
                <a:cs typeface="Helvetica" panose="020B0604020202020204" pitchFamily="34" charset="0"/>
                <a:sym typeface="Helvetica" panose="020B0604020202020204" pitchFamily="34" charset="0"/>
              </a:rPr>
              <a:t>.</a:t>
            </a:r>
            <a:endParaRPr kumimoji="0" lang="zh-TW" altLang="zh-TW" dirty="0">
              <a:solidFill>
                <a:srgbClr val="000000"/>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41" name="Rectangle 3"/>
          <p:cNvSpPr>
            <a:spLocks/>
          </p:cNvSpPr>
          <p:nvPr/>
        </p:nvSpPr>
        <p:spPr bwMode="auto">
          <a:xfrm>
            <a:off x="8672938" y="2445700"/>
            <a:ext cx="1842662" cy="687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5" tIns="35715" rIns="35715" bIns="35715" anchor="ctr">
            <a:spAutoFit/>
          </a:bodyPr>
          <a:lstStyle>
            <a:lvl1pPr defTabSz="409575"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defTabSz="409575"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a:r>
              <a:rPr kumimoji="0" lang="en-US" altLang="zh-TW" sz="2000" dirty="0">
                <a:solidFill>
                  <a:srgbClr val="000000"/>
                </a:solidFill>
                <a:latin typeface="Arial" panose="020B0604020202020204" pitchFamily="34" charset="0"/>
                <a:sym typeface="Arial" panose="020B0604020202020204" pitchFamily="34" charset="0"/>
              </a:rPr>
              <a:t>Supplementary layer</a:t>
            </a:r>
            <a:endParaRPr kumimoji="0" lang="zh-TW" altLang="zh-TW" sz="1300" dirty="0">
              <a:solidFill>
                <a:srgbClr val="000000"/>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42" name="Rectangle 3"/>
          <p:cNvSpPr>
            <a:spLocks/>
          </p:cNvSpPr>
          <p:nvPr/>
        </p:nvSpPr>
        <p:spPr bwMode="auto">
          <a:xfrm>
            <a:off x="2347575" y="1511763"/>
            <a:ext cx="5867798" cy="441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5" tIns="35715" rIns="35715" bIns="35715" anchor="ctr">
            <a:spAutoFit/>
          </a:bodyPr>
          <a:lstStyle>
            <a:lvl1pPr defTabSz="409575"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defTabSz="409575"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a:r>
              <a:rPr kumimoji="0" lang="en-US" altLang="zh-TW" dirty="0">
                <a:solidFill>
                  <a:srgbClr val="000000"/>
                </a:solidFill>
                <a:latin typeface="Arial" panose="020B0604020202020204" pitchFamily="34" charset="0"/>
                <a:sym typeface="Arial" panose="020B0604020202020204" pitchFamily="34" charset="0"/>
              </a:rPr>
              <a:t>With only one supplementary layer,</a:t>
            </a:r>
            <a:endParaRPr kumimoji="0" lang="zh-TW" altLang="zh-TW" dirty="0">
              <a:solidFill>
                <a:srgbClr val="000000"/>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3" name="Rectangle 2"/>
          <p:cNvSpPr/>
          <p:nvPr/>
        </p:nvSpPr>
        <p:spPr>
          <a:xfrm>
            <a:off x="2835020" y="5864246"/>
            <a:ext cx="6521959" cy="646331"/>
          </a:xfrm>
          <a:prstGeom prst="rect">
            <a:avLst/>
          </a:prstGeom>
        </p:spPr>
        <p:txBody>
          <a:bodyPr wrap="square">
            <a:spAutoFit/>
          </a:bodyPr>
          <a:lstStyle/>
          <a:p>
            <a:r>
              <a:rPr lang="en-US" dirty="0"/>
              <a:t>[Yen-Ru Chin, </a:t>
            </a:r>
            <a:r>
              <a:rPr lang="en-US" dirty="0" err="1"/>
              <a:t>Jui</a:t>
            </a:r>
            <a:r>
              <a:rPr lang="en-US" dirty="0"/>
              <a:t>-Ting Tsai and </a:t>
            </a:r>
            <a:r>
              <a:rPr lang="en-US" u="sng" dirty="0"/>
              <a:t>Ho-Lin Chen</a:t>
            </a:r>
            <a:r>
              <a:rPr lang="en-US" dirty="0"/>
              <a:t>. A Minimal Requirement for Self-Assembly of Lines in Polylogarithmic Time, </a:t>
            </a:r>
            <a:r>
              <a:rPr lang="en-US" i="1" dirty="0"/>
              <a:t>DNA</a:t>
            </a:r>
            <a:r>
              <a:rPr lang="en-US" dirty="0"/>
              <a:t> 23]</a:t>
            </a:r>
          </a:p>
        </p:txBody>
      </p:sp>
    </p:spTree>
    <p:extLst>
      <p:ext uri="{BB962C8B-B14F-4D97-AF65-F5344CB8AC3E}">
        <p14:creationId xmlns:p14="http://schemas.microsoft.com/office/powerpoint/2010/main" val="9194459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p:cNvSpPr>
          <p:nvPr/>
        </p:nvSpPr>
        <p:spPr bwMode="auto">
          <a:xfrm>
            <a:off x="10380253" y="6634164"/>
            <a:ext cx="84959"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09575"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defTabSz="409575"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lgn="ctr" eaLnBrk="1"/>
            <a:fld id="{C11EB6E2-6AB4-4000-841A-C4706ED2E893}" type="slidenum">
              <a:rPr kumimoji="0" lang="zh-TW" altLang="zh-TW" sz="1300">
                <a:solidFill>
                  <a:srgbClr val="535353"/>
                </a:solidFill>
                <a:latin typeface="Gill Sans Light"/>
                <a:ea typeface="Gill Sans Light"/>
                <a:cs typeface="Gill Sans Light"/>
                <a:sym typeface="Gill Sans Light"/>
              </a:rPr>
              <a:pPr algn="ctr" eaLnBrk="1"/>
              <a:t>26</a:t>
            </a:fld>
            <a:endParaRPr kumimoji="0" lang="zh-TW" altLang="zh-TW" sz="1300">
              <a:solidFill>
                <a:srgbClr val="000000"/>
              </a:solidFill>
              <a:latin typeface="Gill Sans Light"/>
              <a:ea typeface="Gill Sans Light"/>
              <a:cs typeface="Gill Sans Light"/>
              <a:sym typeface="Gill Sans Light"/>
            </a:endParaRPr>
          </a:p>
        </p:txBody>
      </p:sp>
      <p:sp>
        <p:nvSpPr>
          <p:cNvPr id="38918" name="Rectangle 3"/>
          <p:cNvSpPr>
            <a:spLocks noChangeArrowheads="1"/>
          </p:cNvSpPr>
          <p:nvPr/>
        </p:nvSpPr>
        <p:spPr bwMode="auto">
          <a:xfrm>
            <a:off x="1981200" y="381000"/>
            <a:ext cx="82296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hangingPunct="1"/>
            <a:r>
              <a:rPr lang="en-US" altLang="zh-TW" sz="4000" b="1" dirty="0">
                <a:solidFill>
                  <a:srgbClr val="333399"/>
                </a:solidFill>
                <a:latin typeface="Arial" panose="020B0604020202020204" pitchFamily="34" charset="0"/>
              </a:rPr>
              <a:t>Theorem:</a:t>
            </a:r>
          </a:p>
        </p:txBody>
      </p:sp>
      <p:sp>
        <p:nvSpPr>
          <p:cNvPr id="35" name="Rectangle 2"/>
          <p:cNvSpPr txBox="1">
            <a:spLocks noChangeArrowheads="1"/>
          </p:cNvSpPr>
          <p:nvPr/>
        </p:nvSpPr>
        <p:spPr bwMode="auto">
          <a:xfrm>
            <a:off x="2999656" y="2564904"/>
            <a:ext cx="612068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64"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64"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64"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64" charset="2"/>
              <a:buChar char="n"/>
              <a:defRPr kumimoji="1" sz="2000">
                <a:solidFill>
                  <a:schemeClr val="tx1"/>
                </a:solidFill>
                <a:latin typeface="+mn-lt"/>
                <a:ea typeface="+mn-ea"/>
              </a:defRPr>
            </a:lvl9pPr>
          </a:lstStyle>
          <a:p>
            <a:pPr marL="400050" indent="-400050" eaLnBrk="1" hangingPunct="1"/>
            <a:r>
              <a:rPr lang="en-US" altLang="zh-TW" sz="2000" kern="0" dirty="0">
                <a:latin typeface="Nimbus Roman No9 L" pitchFamily="16" charset="0"/>
                <a:sym typeface="Symbol" panose="05050102010706020507" pitchFamily="18" charset="2"/>
              </a:rPr>
              <a:t>Two supplementary layers</a:t>
            </a:r>
          </a:p>
          <a:p>
            <a:pPr marL="400050" indent="-400050" eaLnBrk="1" hangingPunct="1"/>
            <a:endParaRPr lang="en-US" altLang="zh-TW" sz="2000" kern="0" dirty="0">
              <a:latin typeface="Nimbus Roman No9 L" pitchFamily="16" charset="0"/>
              <a:sym typeface="Symbol" panose="05050102010706020507" pitchFamily="18" charset="2"/>
            </a:endParaRPr>
          </a:p>
          <a:p>
            <a:pPr marL="0" indent="0" eaLnBrk="1" hangingPunct="1">
              <a:buNone/>
            </a:pPr>
            <a:r>
              <a:rPr lang="en-US" altLang="zh-TW" sz="2000" kern="0" dirty="0">
                <a:latin typeface="Nimbus Roman No9 L" pitchFamily="16" charset="0"/>
                <a:sym typeface="Symbol" panose="05050102010706020507" pitchFamily="18" charset="2"/>
              </a:rPr>
              <a:t>or</a:t>
            </a:r>
          </a:p>
          <a:p>
            <a:pPr marL="400050" indent="-400050" eaLnBrk="1" hangingPunct="1"/>
            <a:endParaRPr lang="en-US" altLang="zh-TW" sz="2000" kern="0" dirty="0">
              <a:latin typeface="Nimbus Roman No9 L" pitchFamily="16" charset="0"/>
              <a:sym typeface="Symbol" panose="05050102010706020507" pitchFamily="18" charset="2"/>
            </a:endParaRPr>
          </a:p>
          <a:p>
            <a:pPr marL="400050" indent="-400050" eaLnBrk="1" hangingPunct="1"/>
            <a:r>
              <a:rPr lang="en-US" altLang="zh-TW" sz="2000" kern="0" dirty="0">
                <a:latin typeface="Nimbus Roman No9 L" pitchFamily="16" charset="0"/>
                <a:sym typeface="Symbol" panose="05050102010706020507" pitchFamily="18" charset="2"/>
              </a:rPr>
              <a:t>Disappearance does not require a state change </a:t>
            </a:r>
          </a:p>
        </p:txBody>
      </p:sp>
      <p:sp>
        <p:nvSpPr>
          <p:cNvPr id="43" name="Rectangle 3"/>
          <p:cNvSpPr>
            <a:spLocks/>
          </p:cNvSpPr>
          <p:nvPr/>
        </p:nvSpPr>
        <p:spPr bwMode="auto">
          <a:xfrm>
            <a:off x="2347575" y="1511763"/>
            <a:ext cx="6844769" cy="441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5" tIns="35715" rIns="35715" bIns="35715" anchor="ctr">
            <a:spAutoFit/>
          </a:bodyPr>
          <a:lstStyle>
            <a:lvl1pPr defTabSz="409575"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defTabSz="409575"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defTabSz="409575"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defTabSz="409575"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a:r>
              <a:rPr kumimoji="0" lang="en-US" altLang="zh-TW" dirty="0">
                <a:solidFill>
                  <a:srgbClr val="000000"/>
                </a:solidFill>
                <a:latin typeface="Arial" panose="020B0604020202020204" pitchFamily="34" charset="0"/>
                <a:sym typeface="Arial" panose="020B0604020202020204" pitchFamily="34" charset="0"/>
              </a:rPr>
              <a:t>Simple extensions allow exponential growth:</a:t>
            </a:r>
            <a:endParaRPr kumimoji="0" lang="zh-TW" altLang="zh-TW" dirty="0">
              <a:solidFill>
                <a:srgbClr val="000000"/>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6" name="Rectangle 5"/>
          <p:cNvSpPr/>
          <p:nvPr/>
        </p:nvSpPr>
        <p:spPr>
          <a:xfrm>
            <a:off x="2835020" y="5864246"/>
            <a:ext cx="6521959" cy="646331"/>
          </a:xfrm>
          <a:prstGeom prst="rect">
            <a:avLst/>
          </a:prstGeom>
        </p:spPr>
        <p:txBody>
          <a:bodyPr wrap="square">
            <a:spAutoFit/>
          </a:bodyPr>
          <a:lstStyle/>
          <a:p>
            <a:r>
              <a:rPr lang="en-US" dirty="0"/>
              <a:t>[Yen-Ru Chin, </a:t>
            </a:r>
            <a:r>
              <a:rPr lang="en-US" dirty="0" err="1"/>
              <a:t>Jui</a:t>
            </a:r>
            <a:r>
              <a:rPr lang="en-US" dirty="0"/>
              <a:t>-Ting Tsai and </a:t>
            </a:r>
            <a:r>
              <a:rPr lang="en-US" u="sng" dirty="0"/>
              <a:t>Ho-Lin Chen</a:t>
            </a:r>
            <a:r>
              <a:rPr lang="en-US" dirty="0"/>
              <a:t>. A Minimal Requirement for Self-Assembly of Lines in Polylogarithmic Time, </a:t>
            </a:r>
            <a:r>
              <a:rPr lang="en-US" i="1" dirty="0"/>
              <a:t>DNA</a:t>
            </a:r>
            <a:r>
              <a:rPr lang="en-US" dirty="0"/>
              <a:t> 23]</a:t>
            </a:r>
          </a:p>
        </p:txBody>
      </p:sp>
    </p:spTree>
    <p:extLst>
      <p:ext uri="{BB962C8B-B14F-4D97-AF65-F5344CB8AC3E}">
        <p14:creationId xmlns:p14="http://schemas.microsoft.com/office/powerpoint/2010/main" val="64914097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995154-0473-4D3E-9D27-8B1D4B6CEBB6}" type="slidenum">
              <a:rPr lang="en-US" smtClean="0"/>
              <a:t>27</a:t>
            </a:fld>
            <a:endParaRPr lang="en-US"/>
          </a:p>
        </p:txBody>
      </p:sp>
      <p:sp>
        <p:nvSpPr>
          <p:cNvPr id="36" name="Rectangle 35"/>
          <p:cNvSpPr/>
          <p:nvPr/>
        </p:nvSpPr>
        <p:spPr>
          <a:xfrm>
            <a:off x="4537654" y="3407586"/>
            <a:ext cx="266380" cy="26638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8" name="Rectangle 37"/>
          <p:cNvSpPr/>
          <p:nvPr/>
        </p:nvSpPr>
        <p:spPr>
          <a:xfrm>
            <a:off x="4271274" y="340758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Rectangle 38"/>
          <p:cNvSpPr/>
          <p:nvPr/>
        </p:nvSpPr>
        <p:spPr>
          <a:xfrm>
            <a:off x="4271274" y="367396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Rectangle 39"/>
          <p:cNvSpPr/>
          <p:nvPr/>
        </p:nvSpPr>
        <p:spPr>
          <a:xfrm>
            <a:off x="4271274" y="394034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Rectangle 40"/>
          <p:cNvSpPr/>
          <p:nvPr/>
        </p:nvSpPr>
        <p:spPr>
          <a:xfrm>
            <a:off x="4004894" y="394034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angle 41"/>
          <p:cNvSpPr/>
          <p:nvPr/>
        </p:nvSpPr>
        <p:spPr>
          <a:xfrm>
            <a:off x="4004894" y="420672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Rectangle 42"/>
          <p:cNvSpPr/>
          <p:nvPr/>
        </p:nvSpPr>
        <p:spPr>
          <a:xfrm>
            <a:off x="3738514" y="420672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Rectangle 43"/>
          <p:cNvSpPr/>
          <p:nvPr/>
        </p:nvSpPr>
        <p:spPr>
          <a:xfrm>
            <a:off x="3472134" y="420672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Rectangle 44"/>
          <p:cNvSpPr/>
          <p:nvPr/>
        </p:nvSpPr>
        <p:spPr>
          <a:xfrm>
            <a:off x="3472134" y="447310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ectangle 45"/>
          <p:cNvSpPr/>
          <p:nvPr/>
        </p:nvSpPr>
        <p:spPr>
          <a:xfrm>
            <a:off x="3205754" y="447310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Rectangle 46"/>
          <p:cNvSpPr/>
          <p:nvPr/>
        </p:nvSpPr>
        <p:spPr>
          <a:xfrm>
            <a:off x="2939374" y="447310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Rectangle 47"/>
          <p:cNvSpPr/>
          <p:nvPr/>
        </p:nvSpPr>
        <p:spPr>
          <a:xfrm>
            <a:off x="2939374" y="473948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Rectangle 48"/>
          <p:cNvSpPr/>
          <p:nvPr/>
        </p:nvSpPr>
        <p:spPr>
          <a:xfrm>
            <a:off x="2939374" y="500586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0" name="Rectangle 49"/>
          <p:cNvSpPr/>
          <p:nvPr/>
        </p:nvSpPr>
        <p:spPr>
          <a:xfrm>
            <a:off x="2939374" y="527224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5" name="Rectangle 54"/>
          <p:cNvSpPr/>
          <p:nvPr/>
        </p:nvSpPr>
        <p:spPr>
          <a:xfrm>
            <a:off x="2939374" y="5538626"/>
            <a:ext cx="266380" cy="2663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 name="Rectangle 66"/>
          <p:cNvSpPr/>
          <p:nvPr/>
        </p:nvSpPr>
        <p:spPr>
          <a:xfrm>
            <a:off x="3738514" y="5538626"/>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 name="Rectangle 67"/>
          <p:cNvSpPr/>
          <p:nvPr/>
        </p:nvSpPr>
        <p:spPr>
          <a:xfrm>
            <a:off x="3472134" y="5538626"/>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 name="Rectangle 68"/>
          <p:cNvSpPr/>
          <p:nvPr/>
        </p:nvSpPr>
        <p:spPr>
          <a:xfrm>
            <a:off x="3205754" y="5538626"/>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 name="Rectangle 69"/>
          <p:cNvSpPr/>
          <p:nvPr/>
        </p:nvSpPr>
        <p:spPr>
          <a:xfrm>
            <a:off x="3738514" y="5272246"/>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 name="Rectangle 70"/>
          <p:cNvSpPr/>
          <p:nvPr/>
        </p:nvSpPr>
        <p:spPr>
          <a:xfrm>
            <a:off x="3738514" y="5005866"/>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 name="Rectangle 73"/>
          <p:cNvSpPr/>
          <p:nvPr/>
        </p:nvSpPr>
        <p:spPr>
          <a:xfrm>
            <a:off x="4004894" y="5005866"/>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47" name="Group 146"/>
          <p:cNvGrpSpPr/>
          <p:nvPr/>
        </p:nvGrpSpPr>
        <p:grpSpPr>
          <a:xfrm>
            <a:off x="4271274" y="4473106"/>
            <a:ext cx="800049" cy="799140"/>
            <a:chOff x="2170100" y="4321989"/>
            <a:chExt cx="800049" cy="799140"/>
          </a:xfrm>
        </p:grpSpPr>
        <p:sp>
          <p:nvSpPr>
            <p:cNvPr id="72" name="Rectangle 71"/>
            <p:cNvSpPr/>
            <p:nvPr/>
          </p:nvSpPr>
          <p:spPr>
            <a:xfrm>
              <a:off x="2436480" y="485474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 name="Rectangle 72"/>
            <p:cNvSpPr/>
            <p:nvPr/>
          </p:nvSpPr>
          <p:spPr>
            <a:xfrm>
              <a:off x="2170100" y="485474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 name="Rectangle 74"/>
            <p:cNvSpPr/>
            <p:nvPr/>
          </p:nvSpPr>
          <p:spPr>
            <a:xfrm>
              <a:off x="2436480" y="4588369"/>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 name="Rectangle 75"/>
            <p:cNvSpPr/>
            <p:nvPr/>
          </p:nvSpPr>
          <p:spPr>
            <a:xfrm>
              <a:off x="2436480" y="4321989"/>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 name="Rectangle 78"/>
            <p:cNvSpPr/>
            <p:nvPr/>
          </p:nvSpPr>
          <p:spPr>
            <a:xfrm>
              <a:off x="2703769" y="4321989"/>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48" name="Group 147"/>
          <p:cNvGrpSpPr/>
          <p:nvPr/>
        </p:nvGrpSpPr>
        <p:grpSpPr>
          <a:xfrm>
            <a:off x="5071323" y="3940346"/>
            <a:ext cx="799140" cy="799140"/>
            <a:chOff x="2970149" y="3789229"/>
            <a:chExt cx="799140" cy="799140"/>
          </a:xfrm>
        </p:grpSpPr>
        <p:sp>
          <p:nvSpPr>
            <p:cNvPr id="77" name="Rectangle 76"/>
            <p:cNvSpPr/>
            <p:nvPr/>
          </p:nvSpPr>
          <p:spPr>
            <a:xfrm>
              <a:off x="3236529" y="432198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 name="Rectangle 77"/>
            <p:cNvSpPr/>
            <p:nvPr/>
          </p:nvSpPr>
          <p:spPr>
            <a:xfrm>
              <a:off x="2970149" y="432198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 name="Rectangle 79"/>
            <p:cNvSpPr/>
            <p:nvPr/>
          </p:nvSpPr>
          <p:spPr>
            <a:xfrm>
              <a:off x="3236529" y="4055609"/>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 name="Rectangle 80"/>
            <p:cNvSpPr/>
            <p:nvPr/>
          </p:nvSpPr>
          <p:spPr>
            <a:xfrm>
              <a:off x="3236529" y="3789229"/>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 name="Rectangle 83"/>
            <p:cNvSpPr/>
            <p:nvPr/>
          </p:nvSpPr>
          <p:spPr>
            <a:xfrm>
              <a:off x="3502909" y="3789229"/>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49" name="Group 148"/>
          <p:cNvGrpSpPr/>
          <p:nvPr/>
        </p:nvGrpSpPr>
        <p:grpSpPr>
          <a:xfrm>
            <a:off x="5870463" y="-55354"/>
            <a:ext cx="6128558" cy="4262080"/>
            <a:chOff x="3769289" y="-206471"/>
            <a:chExt cx="6128558" cy="4262080"/>
          </a:xfrm>
        </p:grpSpPr>
        <p:sp>
          <p:nvSpPr>
            <p:cNvPr id="82" name="Rectangle 81"/>
            <p:cNvSpPr/>
            <p:nvPr/>
          </p:nvSpPr>
          <p:spPr>
            <a:xfrm>
              <a:off x="4035669" y="378922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 name="Rectangle 82"/>
            <p:cNvSpPr/>
            <p:nvPr/>
          </p:nvSpPr>
          <p:spPr>
            <a:xfrm>
              <a:off x="3769289" y="378922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 name="Rectangle 84"/>
            <p:cNvSpPr/>
            <p:nvPr/>
          </p:nvSpPr>
          <p:spPr>
            <a:xfrm>
              <a:off x="4035669" y="3522849"/>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 name="Rectangle 85"/>
            <p:cNvSpPr/>
            <p:nvPr/>
          </p:nvSpPr>
          <p:spPr>
            <a:xfrm>
              <a:off x="4035669" y="3256469"/>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 name="Rectangle 86"/>
            <p:cNvSpPr/>
            <p:nvPr/>
          </p:nvSpPr>
          <p:spPr>
            <a:xfrm>
              <a:off x="4834809" y="325646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 name="Rectangle 87"/>
            <p:cNvSpPr/>
            <p:nvPr/>
          </p:nvSpPr>
          <p:spPr>
            <a:xfrm>
              <a:off x="4568429" y="325646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 name="Rectangle 88"/>
            <p:cNvSpPr/>
            <p:nvPr/>
          </p:nvSpPr>
          <p:spPr>
            <a:xfrm>
              <a:off x="4302049" y="3256469"/>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Rectangle 89"/>
            <p:cNvSpPr/>
            <p:nvPr/>
          </p:nvSpPr>
          <p:spPr>
            <a:xfrm>
              <a:off x="4834809" y="2990089"/>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 name="Rectangle 90"/>
            <p:cNvSpPr/>
            <p:nvPr/>
          </p:nvSpPr>
          <p:spPr>
            <a:xfrm>
              <a:off x="4834809" y="2723709"/>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2" name="Rectangle 91"/>
            <p:cNvSpPr/>
            <p:nvPr/>
          </p:nvSpPr>
          <p:spPr>
            <a:xfrm>
              <a:off x="5634858" y="272370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3" name="Rectangle 92"/>
            <p:cNvSpPr/>
            <p:nvPr/>
          </p:nvSpPr>
          <p:spPr>
            <a:xfrm>
              <a:off x="5368478" y="272370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4" name="Rectangle 93"/>
            <p:cNvSpPr/>
            <p:nvPr/>
          </p:nvSpPr>
          <p:spPr>
            <a:xfrm>
              <a:off x="5102098" y="2723709"/>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5" name="Rectangle 94"/>
            <p:cNvSpPr/>
            <p:nvPr/>
          </p:nvSpPr>
          <p:spPr>
            <a:xfrm>
              <a:off x="5634858" y="2457329"/>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6" name="Rectangle 95"/>
            <p:cNvSpPr/>
            <p:nvPr/>
          </p:nvSpPr>
          <p:spPr>
            <a:xfrm>
              <a:off x="5634858" y="2190949"/>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7" name="Rectangle 96"/>
            <p:cNvSpPr/>
            <p:nvPr/>
          </p:nvSpPr>
          <p:spPr>
            <a:xfrm>
              <a:off x="6433998" y="219094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8" name="Rectangle 97"/>
            <p:cNvSpPr/>
            <p:nvPr/>
          </p:nvSpPr>
          <p:spPr>
            <a:xfrm>
              <a:off x="6167618" y="219094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9" name="Rectangle 98"/>
            <p:cNvSpPr/>
            <p:nvPr/>
          </p:nvSpPr>
          <p:spPr>
            <a:xfrm>
              <a:off x="5901238" y="2190949"/>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0" name="Rectangle 99"/>
            <p:cNvSpPr/>
            <p:nvPr/>
          </p:nvSpPr>
          <p:spPr>
            <a:xfrm>
              <a:off x="6433998" y="1924569"/>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1" name="Rectangle 100"/>
            <p:cNvSpPr/>
            <p:nvPr/>
          </p:nvSpPr>
          <p:spPr>
            <a:xfrm>
              <a:off x="6433998" y="1658189"/>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2" name="Rectangle 101"/>
            <p:cNvSpPr/>
            <p:nvPr/>
          </p:nvSpPr>
          <p:spPr>
            <a:xfrm>
              <a:off x="7233138" y="165818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3" name="Rectangle 102"/>
            <p:cNvSpPr/>
            <p:nvPr/>
          </p:nvSpPr>
          <p:spPr>
            <a:xfrm>
              <a:off x="6966758" y="165818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4" name="Rectangle 103"/>
            <p:cNvSpPr/>
            <p:nvPr/>
          </p:nvSpPr>
          <p:spPr>
            <a:xfrm>
              <a:off x="6700378" y="1658189"/>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5" name="Rectangle 104"/>
            <p:cNvSpPr/>
            <p:nvPr/>
          </p:nvSpPr>
          <p:spPr>
            <a:xfrm>
              <a:off x="7233138" y="1391809"/>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6" name="Rectangle 105"/>
            <p:cNvSpPr/>
            <p:nvPr/>
          </p:nvSpPr>
          <p:spPr>
            <a:xfrm>
              <a:off x="7233138" y="1125429"/>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7" name="Rectangle 106"/>
            <p:cNvSpPr/>
            <p:nvPr/>
          </p:nvSpPr>
          <p:spPr>
            <a:xfrm>
              <a:off x="8033187" y="112542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8" name="Rectangle 107"/>
            <p:cNvSpPr/>
            <p:nvPr/>
          </p:nvSpPr>
          <p:spPr>
            <a:xfrm>
              <a:off x="7766807" y="112542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9" name="Rectangle 108"/>
            <p:cNvSpPr/>
            <p:nvPr/>
          </p:nvSpPr>
          <p:spPr>
            <a:xfrm>
              <a:off x="7500427" y="1125429"/>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0" name="Rectangle 109"/>
            <p:cNvSpPr/>
            <p:nvPr/>
          </p:nvSpPr>
          <p:spPr>
            <a:xfrm>
              <a:off x="8033187" y="859049"/>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1" name="Rectangle 110"/>
            <p:cNvSpPr/>
            <p:nvPr/>
          </p:nvSpPr>
          <p:spPr>
            <a:xfrm>
              <a:off x="8033187" y="592669"/>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2" name="Rectangle 111"/>
            <p:cNvSpPr/>
            <p:nvPr/>
          </p:nvSpPr>
          <p:spPr>
            <a:xfrm>
              <a:off x="8832327" y="59266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3" name="Rectangle 112"/>
            <p:cNvSpPr/>
            <p:nvPr/>
          </p:nvSpPr>
          <p:spPr>
            <a:xfrm>
              <a:off x="8565947" y="59266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4" name="Rectangle 113"/>
            <p:cNvSpPr/>
            <p:nvPr/>
          </p:nvSpPr>
          <p:spPr>
            <a:xfrm>
              <a:off x="8299567" y="592669"/>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5" name="Rectangle 114"/>
            <p:cNvSpPr/>
            <p:nvPr/>
          </p:nvSpPr>
          <p:spPr>
            <a:xfrm>
              <a:off x="8832327" y="326289"/>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6" name="Rectangle 115"/>
            <p:cNvSpPr/>
            <p:nvPr/>
          </p:nvSpPr>
          <p:spPr>
            <a:xfrm>
              <a:off x="8832327" y="59909"/>
              <a:ext cx="266380" cy="266380"/>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7" name="Rectangle 116"/>
            <p:cNvSpPr/>
            <p:nvPr/>
          </p:nvSpPr>
          <p:spPr>
            <a:xfrm>
              <a:off x="9631467" y="59909"/>
              <a:ext cx="266380" cy="266380"/>
            </a:xfrm>
            <a:prstGeom prst="rect">
              <a:avLst/>
            </a:prstGeom>
            <a:solidFill>
              <a:schemeClr val="accent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8" name="Rectangle 117"/>
            <p:cNvSpPr/>
            <p:nvPr/>
          </p:nvSpPr>
          <p:spPr>
            <a:xfrm>
              <a:off x="9365087" y="59909"/>
              <a:ext cx="266380" cy="266380"/>
            </a:xfrm>
            <a:prstGeom prst="rect">
              <a:avLst/>
            </a:prstGeom>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9" name="Rectangle 118"/>
            <p:cNvSpPr/>
            <p:nvPr/>
          </p:nvSpPr>
          <p:spPr>
            <a:xfrm>
              <a:off x="9098707" y="59909"/>
              <a:ext cx="266380" cy="26638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0" name="Rectangle 119"/>
            <p:cNvSpPr/>
            <p:nvPr/>
          </p:nvSpPr>
          <p:spPr>
            <a:xfrm>
              <a:off x="9631467" y="-206471"/>
              <a:ext cx="266380" cy="266380"/>
            </a:xfrm>
            <a:prstGeom prst="rect">
              <a:avLst/>
            </a:prstGeom>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24" name="Rectangle 123"/>
          <p:cNvSpPr/>
          <p:nvPr/>
        </p:nvSpPr>
        <p:spPr>
          <a:xfrm>
            <a:off x="5604537" y="3402560"/>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5" name="Rectangle 124"/>
          <p:cNvSpPr/>
          <p:nvPr/>
        </p:nvSpPr>
        <p:spPr>
          <a:xfrm>
            <a:off x="5604537" y="3136180"/>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6" name="Rectangle 125"/>
          <p:cNvSpPr/>
          <p:nvPr/>
        </p:nvSpPr>
        <p:spPr>
          <a:xfrm>
            <a:off x="5604537" y="3668940"/>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7" name="Rectangle 126"/>
          <p:cNvSpPr/>
          <p:nvPr/>
        </p:nvSpPr>
        <p:spPr>
          <a:xfrm>
            <a:off x="5337248" y="3136180"/>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3" name="Rectangle 132"/>
          <p:cNvSpPr/>
          <p:nvPr/>
        </p:nvSpPr>
        <p:spPr>
          <a:xfrm>
            <a:off x="5070868" y="3136180"/>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52" name="Group 151"/>
          <p:cNvGrpSpPr/>
          <p:nvPr/>
        </p:nvGrpSpPr>
        <p:grpSpPr>
          <a:xfrm>
            <a:off x="4536066" y="2068592"/>
            <a:ext cx="800273" cy="801208"/>
            <a:chOff x="2433529" y="1656121"/>
            <a:chExt cx="800273" cy="801208"/>
          </a:xfrm>
        </p:grpSpPr>
        <p:sp>
          <p:nvSpPr>
            <p:cNvPr id="129" name="Rectangle 128"/>
            <p:cNvSpPr/>
            <p:nvPr/>
          </p:nvSpPr>
          <p:spPr>
            <a:xfrm>
              <a:off x="2967422" y="219094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0" name="Rectangle 129"/>
            <p:cNvSpPr/>
            <p:nvPr/>
          </p:nvSpPr>
          <p:spPr>
            <a:xfrm>
              <a:off x="2967422" y="192456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1" name="Rectangle 130"/>
            <p:cNvSpPr/>
            <p:nvPr/>
          </p:nvSpPr>
          <p:spPr>
            <a:xfrm>
              <a:off x="2433529" y="165612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2" name="Rectangle 131"/>
            <p:cNvSpPr/>
            <p:nvPr/>
          </p:nvSpPr>
          <p:spPr>
            <a:xfrm>
              <a:off x="2700133" y="192456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0" name="Rectangle 139"/>
            <p:cNvSpPr/>
            <p:nvPr/>
          </p:nvSpPr>
          <p:spPr>
            <a:xfrm>
              <a:off x="2434208" y="192456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62" name="Group 161"/>
          <p:cNvGrpSpPr/>
          <p:nvPr/>
        </p:nvGrpSpPr>
        <p:grpSpPr>
          <a:xfrm>
            <a:off x="2931302" y="-60380"/>
            <a:ext cx="1870914" cy="2131040"/>
            <a:chOff x="828765" y="-472851"/>
            <a:chExt cx="1870914" cy="2131040"/>
          </a:xfrm>
        </p:grpSpPr>
        <p:sp>
          <p:nvSpPr>
            <p:cNvPr id="136" name="Rectangle 135"/>
            <p:cNvSpPr/>
            <p:nvPr/>
          </p:nvSpPr>
          <p:spPr>
            <a:xfrm>
              <a:off x="2433299" y="139180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7" name="Rectangle 136"/>
            <p:cNvSpPr/>
            <p:nvPr/>
          </p:nvSpPr>
          <p:spPr>
            <a:xfrm>
              <a:off x="2433299" y="112542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9" name="Rectangle 138"/>
            <p:cNvSpPr/>
            <p:nvPr/>
          </p:nvSpPr>
          <p:spPr>
            <a:xfrm>
              <a:off x="2166010" y="112542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6" name="Rectangle 145"/>
            <p:cNvSpPr/>
            <p:nvPr/>
          </p:nvSpPr>
          <p:spPr>
            <a:xfrm>
              <a:off x="1898721" y="112542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2" name="Rectangle 141"/>
            <p:cNvSpPr/>
            <p:nvPr/>
          </p:nvSpPr>
          <p:spPr>
            <a:xfrm>
              <a:off x="1897812" y="59266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3" name="Rectangle 142"/>
            <p:cNvSpPr/>
            <p:nvPr/>
          </p:nvSpPr>
          <p:spPr>
            <a:xfrm>
              <a:off x="1897812" y="32628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 name="Rectangle 143"/>
            <p:cNvSpPr/>
            <p:nvPr/>
          </p:nvSpPr>
          <p:spPr>
            <a:xfrm>
              <a:off x="1897812" y="85904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5" name="Rectangle 144"/>
            <p:cNvSpPr/>
            <p:nvPr/>
          </p:nvSpPr>
          <p:spPr>
            <a:xfrm>
              <a:off x="1630523" y="32628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4" name="Rectangle 153"/>
            <p:cNvSpPr/>
            <p:nvPr/>
          </p:nvSpPr>
          <p:spPr>
            <a:xfrm>
              <a:off x="1363343" y="32628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7" name="Rectangle 156"/>
            <p:cNvSpPr/>
            <p:nvPr/>
          </p:nvSpPr>
          <p:spPr>
            <a:xfrm>
              <a:off x="1363234" y="-20647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8" name="Rectangle 157"/>
            <p:cNvSpPr/>
            <p:nvPr/>
          </p:nvSpPr>
          <p:spPr>
            <a:xfrm>
              <a:off x="1363234" y="-47285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9" name="Rectangle 158"/>
            <p:cNvSpPr/>
            <p:nvPr/>
          </p:nvSpPr>
          <p:spPr>
            <a:xfrm>
              <a:off x="1363234" y="5990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0" name="Rectangle 159"/>
            <p:cNvSpPr/>
            <p:nvPr/>
          </p:nvSpPr>
          <p:spPr>
            <a:xfrm>
              <a:off x="1095945" y="-47285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1" name="Rectangle 160"/>
            <p:cNvSpPr/>
            <p:nvPr/>
          </p:nvSpPr>
          <p:spPr>
            <a:xfrm>
              <a:off x="828765" y="-47285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70" name="Group 169"/>
          <p:cNvGrpSpPr/>
          <p:nvPr/>
        </p:nvGrpSpPr>
        <p:grpSpPr>
          <a:xfrm>
            <a:off x="3723843" y="-588114"/>
            <a:ext cx="2941670" cy="3995700"/>
            <a:chOff x="-241991" y="-2071131"/>
            <a:chExt cx="2941670" cy="3995700"/>
          </a:xfrm>
        </p:grpSpPr>
        <p:sp>
          <p:nvSpPr>
            <p:cNvPr id="171" name="Rectangle 170"/>
            <p:cNvSpPr/>
            <p:nvPr/>
          </p:nvSpPr>
          <p:spPr>
            <a:xfrm>
              <a:off x="2433299" y="139180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2" name="Rectangle 171"/>
            <p:cNvSpPr/>
            <p:nvPr/>
          </p:nvSpPr>
          <p:spPr>
            <a:xfrm>
              <a:off x="2433299" y="112542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3" name="Rectangle 172"/>
            <p:cNvSpPr/>
            <p:nvPr/>
          </p:nvSpPr>
          <p:spPr>
            <a:xfrm>
              <a:off x="2433299" y="165818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4" name="Rectangle 173"/>
            <p:cNvSpPr/>
            <p:nvPr/>
          </p:nvSpPr>
          <p:spPr>
            <a:xfrm>
              <a:off x="2166010" y="112542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5" name="Rectangle 174"/>
            <p:cNvSpPr/>
            <p:nvPr/>
          </p:nvSpPr>
          <p:spPr>
            <a:xfrm>
              <a:off x="1898721" y="112542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6" name="Rectangle 175"/>
            <p:cNvSpPr/>
            <p:nvPr/>
          </p:nvSpPr>
          <p:spPr>
            <a:xfrm>
              <a:off x="1897812" y="59266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7" name="Rectangle 176"/>
            <p:cNvSpPr/>
            <p:nvPr/>
          </p:nvSpPr>
          <p:spPr>
            <a:xfrm>
              <a:off x="1897812" y="32628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8" name="Rectangle 177"/>
            <p:cNvSpPr/>
            <p:nvPr/>
          </p:nvSpPr>
          <p:spPr>
            <a:xfrm>
              <a:off x="1897812" y="85904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9" name="Rectangle 178"/>
            <p:cNvSpPr/>
            <p:nvPr/>
          </p:nvSpPr>
          <p:spPr>
            <a:xfrm>
              <a:off x="1630523" y="32628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0" name="Rectangle 179"/>
            <p:cNvSpPr/>
            <p:nvPr/>
          </p:nvSpPr>
          <p:spPr>
            <a:xfrm>
              <a:off x="1363343" y="32628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1" name="Rectangle 180"/>
            <p:cNvSpPr/>
            <p:nvPr/>
          </p:nvSpPr>
          <p:spPr>
            <a:xfrm>
              <a:off x="1363234" y="-20647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2" name="Rectangle 181"/>
            <p:cNvSpPr/>
            <p:nvPr/>
          </p:nvSpPr>
          <p:spPr>
            <a:xfrm>
              <a:off x="1363234" y="-47285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3" name="Rectangle 182"/>
            <p:cNvSpPr/>
            <p:nvPr/>
          </p:nvSpPr>
          <p:spPr>
            <a:xfrm>
              <a:off x="1363234" y="5990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4" name="Rectangle 183"/>
            <p:cNvSpPr/>
            <p:nvPr/>
          </p:nvSpPr>
          <p:spPr>
            <a:xfrm>
              <a:off x="1095945" y="-47285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5" name="Rectangle 184"/>
            <p:cNvSpPr/>
            <p:nvPr/>
          </p:nvSpPr>
          <p:spPr>
            <a:xfrm>
              <a:off x="828765" y="-47285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6" name="Rectangle 185"/>
            <p:cNvSpPr/>
            <p:nvPr/>
          </p:nvSpPr>
          <p:spPr>
            <a:xfrm>
              <a:off x="827856" y="-100561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7" name="Rectangle 186"/>
            <p:cNvSpPr/>
            <p:nvPr/>
          </p:nvSpPr>
          <p:spPr>
            <a:xfrm>
              <a:off x="827856" y="-127199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8" name="Rectangle 187"/>
            <p:cNvSpPr/>
            <p:nvPr/>
          </p:nvSpPr>
          <p:spPr>
            <a:xfrm>
              <a:off x="827856" y="-73923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9" name="Rectangle 188"/>
            <p:cNvSpPr/>
            <p:nvPr/>
          </p:nvSpPr>
          <p:spPr>
            <a:xfrm>
              <a:off x="560567" y="-127199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0" name="Rectangle 189"/>
            <p:cNvSpPr/>
            <p:nvPr/>
          </p:nvSpPr>
          <p:spPr>
            <a:xfrm>
              <a:off x="293387" y="-127199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 name="Rectangle 190"/>
            <p:cNvSpPr/>
            <p:nvPr/>
          </p:nvSpPr>
          <p:spPr>
            <a:xfrm>
              <a:off x="292478" y="-180475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2" name="Rectangle 191"/>
            <p:cNvSpPr/>
            <p:nvPr/>
          </p:nvSpPr>
          <p:spPr>
            <a:xfrm>
              <a:off x="292478" y="-207113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3" name="Rectangle 192"/>
            <p:cNvSpPr/>
            <p:nvPr/>
          </p:nvSpPr>
          <p:spPr>
            <a:xfrm>
              <a:off x="292478" y="-153837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4" name="Rectangle 193"/>
            <p:cNvSpPr/>
            <p:nvPr/>
          </p:nvSpPr>
          <p:spPr>
            <a:xfrm>
              <a:off x="25189" y="-207113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5" name="Rectangle 194"/>
            <p:cNvSpPr/>
            <p:nvPr/>
          </p:nvSpPr>
          <p:spPr>
            <a:xfrm>
              <a:off x="-241991" y="-207113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2" name="Group 351"/>
          <p:cNvGrpSpPr/>
          <p:nvPr/>
        </p:nvGrpSpPr>
        <p:grpSpPr>
          <a:xfrm>
            <a:off x="4524692" y="-3251914"/>
            <a:ext cx="6941569" cy="6126740"/>
            <a:chOff x="2423518" y="-3403031"/>
            <a:chExt cx="6941569" cy="6126740"/>
          </a:xfrm>
        </p:grpSpPr>
        <p:grpSp>
          <p:nvGrpSpPr>
            <p:cNvPr id="196" name="Group 195"/>
            <p:cNvGrpSpPr/>
            <p:nvPr/>
          </p:nvGrpSpPr>
          <p:grpSpPr>
            <a:xfrm>
              <a:off x="2423518" y="-1271991"/>
              <a:ext cx="2941670" cy="3995700"/>
              <a:chOff x="-241991" y="-2071131"/>
              <a:chExt cx="2941670" cy="3995700"/>
            </a:xfrm>
          </p:grpSpPr>
          <p:sp>
            <p:nvSpPr>
              <p:cNvPr id="197" name="Rectangle 196"/>
              <p:cNvSpPr/>
              <p:nvPr/>
            </p:nvSpPr>
            <p:spPr>
              <a:xfrm>
                <a:off x="2433299" y="139180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 name="Rectangle 197"/>
              <p:cNvSpPr/>
              <p:nvPr/>
            </p:nvSpPr>
            <p:spPr>
              <a:xfrm>
                <a:off x="2433299" y="112542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 name="Rectangle 198"/>
              <p:cNvSpPr/>
              <p:nvPr/>
            </p:nvSpPr>
            <p:spPr>
              <a:xfrm>
                <a:off x="2433299" y="165818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0" name="Rectangle 199"/>
              <p:cNvSpPr/>
              <p:nvPr/>
            </p:nvSpPr>
            <p:spPr>
              <a:xfrm>
                <a:off x="2166010" y="112542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 name="Rectangle 200"/>
              <p:cNvSpPr/>
              <p:nvPr/>
            </p:nvSpPr>
            <p:spPr>
              <a:xfrm>
                <a:off x="1898721" y="112542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2" name="Rectangle 201"/>
              <p:cNvSpPr/>
              <p:nvPr/>
            </p:nvSpPr>
            <p:spPr>
              <a:xfrm>
                <a:off x="1897812" y="59266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 name="Rectangle 202"/>
              <p:cNvSpPr/>
              <p:nvPr/>
            </p:nvSpPr>
            <p:spPr>
              <a:xfrm>
                <a:off x="1897812" y="32628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4" name="Rectangle 203"/>
              <p:cNvSpPr/>
              <p:nvPr/>
            </p:nvSpPr>
            <p:spPr>
              <a:xfrm>
                <a:off x="1897812" y="85904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 name="Rectangle 204"/>
              <p:cNvSpPr/>
              <p:nvPr/>
            </p:nvSpPr>
            <p:spPr>
              <a:xfrm>
                <a:off x="1630523" y="32628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6" name="Rectangle 205"/>
              <p:cNvSpPr/>
              <p:nvPr/>
            </p:nvSpPr>
            <p:spPr>
              <a:xfrm>
                <a:off x="1363343" y="32628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7" name="Rectangle 206"/>
              <p:cNvSpPr/>
              <p:nvPr/>
            </p:nvSpPr>
            <p:spPr>
              <a:xfrm>
                <a:off x="1363234" y="-20647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8" name="Rectangle 207"/>
              <p:cNvSpPr/>
              <p:nvPr/>
            </p:nvSpPr>
            <p:spPr>
              <a:xfrm>
                <a:off x="1363234" y="-47285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9" name="Rectangle 208"/>
              <p:cNvSpPr/>
              <p:nvPr/>
            </p:nvSpPr>
            <p:spPr>
              <a:xfrm>
                <a:off x="1363234" y="5990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0" name="Rectangle 209"/>
              <p:cNvSpPr/>
              <p:nvPr/>
            </p:nvSpPr>
            <p:spPr>
              <a:xfrm>
                <a:off x="1095945" y="-47285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1" name="Rectangle 210"/>
              <p:cNvSpPr/>
              <p:nvPr/>
            </p:nvSpPr>
            <p:spPr>
              <a:xfrm>
                <a:off x="828765" y="-47285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2" name="Rectangle 211"/>
              <p:cNvSpPr/>
              <p:nvPr/>
            </p:nvSpPr>
            <p:spPr>
              <a:xfrm>
                <a:off x="827856" y="-100561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3" name="Rectangle 212"/>
              <p:cNvSpPr/>
              <p:nvPr/>
            </p:nvSpPr>
            <p:spPr>
              <a:xfrm>
                <a:off x="827856" y="-127199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4" name="Rectangle 213"/>
              <p:cNvSpPr/>
              <p:nvPr/>
            </p:nvSpPr>
            <p:spPr>
              <a:xfrm>
                <a:off x="827856" y="-73923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5" name="Rectangle 214"/>
              <p:cNvSpPr/>
              <p:nvPr/>
            </p:nvSpPr>
            <p:spPr>
              <a:xfrm>
                <a:off x="560567" y="-127199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6" name="Rectangle 215"/>
              <p:cNvSpPr/>
              <p:nvPr/>
            </p:nvSpPr>
            <p:spPr>
              <a:xfrm>
                <a:off x="293387" y="-127199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7" name="Rectangle 216"/>
              <p:cNvSpPr/>
              <p:nvPr/>
            </p:nvSpPr>
            <p:spPr>
              <a:xfrm>
                <a:off x="292478" y="-180475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8" name="Rectangle 217"/>
              <p:cNvSpPr/>
              <p:nvPr/>
            </p:nvSpPr>
            <p:spPr>
              <a:xfrm>
                <a:off x="292478" y="-207113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9" name="Rectangle 218"/>
              <p:cNvSpPr/>
              <p:nvPr/>
            </p:nvSpPr>
            <p:spPr>
              <a:xfrm>
                <a:off x="292478" y="-153837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0" name="Rectangle 219"/>
              <p:cNvSpPr/>
              <p:nvPr/>
            </p:nvSpPr>
            <p:spPr>
              <a:xfrm>
                <a:off x="25189" y="-207113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1" name="Rectangle 220"/>
              <p:cNvSpPr/>
              <p:nvPr/>
            </p:nvSpPr>
            <p:spPr>
              <a:xfrm>
                <a:off x="-241991" y="-207113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48" name="Group 247"/>
            <p:cNvGrpSpPr/>
            <p:nvPr/>
          </p:nvGrpSpPr>
          <p:grpSpPr>
            <a:xfrm>
              <a:off x="3217204" y="-1804751"/>
              <a:ext cx="2941670" cy="3995700"/>
              <a:chOff x="-241991" y="-2071131"/>
              <a:chExt cx="2941670" cy="3995700"/>
            </a:xfrm>
          </p:grpSpPr>
          <p:sp>
            <p:nvSpPr>
              <p:cNvPr id="249" name="Rectangle 248"/>
              <p:cNvSpPr/>
              <p:nvPr/>
            </p:nvSpPr>
            <p:spPr>
              <a:xfrm>
                <a:off x="2433299" y="139180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0" name="Rectangle 249"/>
              <p:cNvSpPr/>
              <p:nvPr/>
            </p:nvSpPr>
            <p:spPr>
              <a:xfrm>
                <a:off x="2433299" y="112542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1" name="Rectangle 250"/>
              <p:cNvSpPr/>
              <p:nvPr/>
            </p:nvSpPr>
            <p:spPr>
              <a:xfrm>
                <a:off x="2433299" y="165818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2" name="Rectangle 251"/>
              <p:cNvSpPr/>
              <p:nvPr/>
            </p:nvSpPr>
            <p:spPr>
              <a:xfrm>
                <a:off x="2166010" y="112542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3" name="Rectangle 252"/>
              <p:cNvSpPr/>
              <p:nvPr/>
            </p:nvSpPr>
            <p:spPr>
              <a:xfrm>
                <a:off x="1898721" y="112542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4" name="Rectangle 253"/>
              <p:cNvSpPr/>
              <p:nvPr/>
            </p:nvSpPr>
            <p:spPr>
              <a:xfrm>
                <a:off x="1897812" y="59266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5" name="Rectangle 254"/>
              <p:cNvSpPr/>
              <p:nvPr/>
            </p:nvSpPr>
            <p:spPr>
              <a:xfrm>
                <a:off x="1897812" y="32628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6" name="Rectangle 255"/>
              <p:cNvSpPr/>
              <p:nvPr/>
            </p:nvSpPr>
            <p:spPr>
              <a:xfrm>
                <a:off x="1897812" y="85904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7" name="Rectangle 256"/>
              <p:cNvSpPr/>
              <p:nvPr/>
            </p:nvSpPr>
            <p:spPr>
              <a:xfrm>
                <a:off x="1630523" y="32628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8" name="Rectangle 257"/>
              <p:cNvSpPr/>
              <p:nvPr/>
            </p:nvSpPr>
            <p:spPr>
              <a:xfrm>
                <a:off x="1363343" y="32628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9" name="Rectangle 258"/>
              <p:cNvSpPr/>
              <p:nvPr/>
            </p:nvSpPr>
            <p:spPr>
              <a:xfrm>
                <a:off x="1363234" y="-20647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0" name="Rectangle 259"/>
              <p:cNvSpPr/>
              <p:nvPr/>
            </p:nvSpPr>
            <p:spPr>
              <a:xfrm>
                <a:off x="1363234" y="-47285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1" name="Rectangle 260"/>
              <p:cNvSpPr/>
              <p:nvPr/>
            </p:nvSpPr>
            <p:spPr>
              <a:xfrm>
                <a:off x="1363234" y="5990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2" name="Rectangle 261"/>
              <p:cNvSpPr/>
              <p:nvPr/>
            </p:nvSpPr>
            <p:spPr>
              <a:xfrm>
                <a:off x="1095945" y="-47285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3" name="Rectangle 262"/>
              <p:cNvSpPr/>
              <p:nvPr/>
            </p:nvSpPr>
            <p:spPr>
              <a:xfrm>
                <a:off x="828765" y="-47285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4" name="Rectangle 263"/>
              <p:cNvSpPr/>
              <p:nvPr/>
            </p:nvSpPr>
            <p:spPr>
              <a:xfrm>
                <a:off x="827856" y="-100561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5" name="Rectangle 264"/>
              <p:cNvSpPr/>
              <p:nvPr/>
            </p:nvSpPr>
            <p:spPr>
              <a:xfrm>
                <a:off x="827856" y="-127199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6" name="Rectangle 265"/>
              <p:cNvSpPr/>
              <p:nvPr/>
            </p:nvSpPr>
            <p:spPr>
              <a:xfrm>
                <a:off x="827856" y="-73923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7" name="Rectangle 266"/>
              <p:cNvSpPr/>
              <p:nvPr/>
            </p:nvSpPr>
            <p:spPr>
              <a:xfrm>
                <a:off x="560567" y="-127199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8" name="Rectangle 267"/>
              <p:cNvSpPr/>
              <p:nvPr/>
            </p:nvSpPr>
            <p:spPr>
              <a:xfrm>
                <a:off x="293387" y="-127199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9" name="Rectangle 268"/>
              <p:cNvSpPr/>
              <p:nvPr/>
            </p:nvSpPr>
            <p:spPr>
              <a:xfrm>
                <a:off x="292478" y="-180475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0" name="Rectangle 269"/>
              <p:cNvSpPr/>
              <p:nvPr/>
            </p:nvSpPr>
            <p:spPr>
              <a:xfrm>
                <a:off x="292478" y="-207113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1" name="Rectangle 270"/>
              <p:cNvSpPr/>
              <p:nvPr/>
            </p:nvSpPr>
            <p:spPr>
              <a:xfrm>
                <a:off x="292478" y="-153837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2" name="Rectangle 271"/>
              <p:cNvSpPr/>
              <p:nvPr/>
            </p:nvSpPr>
            <p:spPr>
              <a:xfrm>
                <a:off x="25189" y="-207113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3" name="Rectangle 272"/>
              <p:cNvSpPr/>
              <p:nvPr/>
            </p:nvSpPr>
            <p:spPr>
              <a:xfrm>
                <a:off x="-241991" y="-207113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4" name="Group 273"/>
            <p:cNvGrpSpPr/>
            <p:nvPr/>
          </p:nvGrpSpPr>
          <p:grpSpPr>
            <a:xfrm>
              <a:off x="4017253" y="-2337511"/>
              <a:ext cx="2941670" cy="3995700"/>
              <a:chOff x="-241991" y="-2071131"/>
              <a:chExt cx="2941670" cy="3995700"/>
            </a:xfrm>
          </p:grpSpPr>
          <p:sp>
            <p:nvSpPr>
              <p:cNvPr id="275" name="Rectangle 274"/>
              <p:cNvSpPr/>
              <p:nvPr/>
            </p:nvSpPr>
            <p:spPr>
              <a:xfrm>
                <a:off x="2433299" y="139180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6" name="Rectangle 275"/>
              <p:cNvSpPr/>
              <p:nvPr/>
            </p:nvSpPr>
            <p:spPr>
              <a:xfrm>
                <a:off x="2433299" y="112542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7" name="Rectangle 276"/>
              <p:cNvSpPr/>
              <p:nvPr/>
            </p:nvSpPr>
            <p:spPr>
              <a:xfrm>
                <a:off x="2433299" y="165818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8" name="Rectangle 277"/>
              <p:cNvSpPr/>
              <p:nvPr/>
            </p:nvSpPr>
            <p:spPr>
              <a:xfrm>
                <a:off x="2166010" y="112542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9" name="Rectangle 278"/>
              <p:cNvSpPr/>
              <p:nvPr/>
            </p:nvSpPr>
            <p:spPr>
              <a:xfrm>
                <a:off x="1898721" y="112542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0" name="Rectangle 279"/>
              <p:cNvSpPr/>
              <p:nvPr/>
            </p:nvSpPr>
            <p:spPr>
              <a:xfrm>
                <a:off x="1897812" y="59266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1" name="Rectangle 280"/>
              <p:cNvSpPr/>
              <p:nvPr/>
            </p:nvSpPr>
            <p:spPr>
              <a:xfrm>
                <a:off x="1897812" y="32628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2" name="Rectangle 281"/>
              <p:cNvSpPr/>
              <p:nvPr/>
            </p:nvSpPr>
            <p:spPr>
              <a:xfrm>
                <a:off x="1897812" y="85904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3" name="Rectangle 282"/>
              <p:cNvSpPr/>
              <p:nvPr/>
            </p:nvSpPr>
            <p:spPr>
              <a:xfrm>
                <a:off x="1630523" y="32628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4" name="Rectangle 283"/>
              <p:cNvSpPr/>
              <p:nvPr/>
            </p:nvSpPr>
            <p:spPr>
              <a:xfrm>
                <a:off x="1363343" y="32628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5" name="Rectangle 284"/>
              <p:cNvSpPr/>
              <p:nvPr/>
            </p:nvSpPr>
            <p:spPr>
              <a:xfrm>
                <a:off x="1363234" y="-20647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6" name="Rectangle 285"/>
              <p:cNvSpPr/>
              <p:nvPr/>
            </p:nvSpPr>
            <p:spPr>
              <a:xfrm>
                <a:off x="1363234" y="-47285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7" name="Rectangle 286"/>
              <p:cNvSpPr/>
              <p:nvPr/>
            </p:nvSpPr>
            <p:spPr>
              <a:xfrm>
                <a:off x="1363234" y="5990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8" name="Rectangle 287"/>
              <p:cNvSpPr/>
              <p:nvPr/>
            </p:nvSpPr>
            <p:spPr>
              <a:xfrm>
                <a:off x="1095945" y="-47285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9" name="Rectangle 288"/>
              <p:cNvSpPr/>
              <p:nvPr/>
            </p:nvSpPr>
            <p:spPr>
              <a:xfrm>
                <a:off x="828765" y="-47285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0" name="Rectangle 289"/>
              <p:cNvSpPr/>
              <p:nvPr/>
            </p:nvSpPr>
            <p:spPr>
              <a:xfrm>
                <a:off x="827856" y="-100561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1" name="Rectangle 290"/>
              <p:cNvSpPr/>
              <p:nvPr/>
            </p:nvSpPr>
            <p:spPr>
              <a:xfrm>
                <a:off x="827856" y="-127199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2" name="Rectangle 291"/>
              <p:cNvSpPr/>
              <p:nvPr/>
            </p:nvSpPr>
            <p:spPr>
              <a:xfrm>
                <a:off x="827856" y="-73923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3" name="Rectangle 292"/>
              <p:cNvSpPr/>
              <p:nvPr/>
            </p:nvSpPr>
            <p:spPr>
              <a:xfrm>
                <a:off x="560567" y="-127199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4" name="Rectangle 293"/>
              <p:cNvSpPr/>
              <p:nvPr/>
            </p:nvSpPr>
            <p:spPr>
              <a:xfrm>
                <a:off x="293387" y="-127199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5" name="Rectangle 294"/>
              <p:cNvSpPr/>
              <p:nvPr/>
            </p:nvSpPr>
            <p:spPr>
              <a:xfrm>
                <a:off x="292478" y="-180475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6" name="Rectangle 295"/>
              <p:cNvSpPr/>
              <p:nvPr/>
            </p:nvSpPr>
            <p:spPr>
              <a:xfrm>
                <a:off x="292478" y="-207113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7" name="Rectangle 296"/>
              <p:cNvSpPr/>
              <p:nvPr/>
            </p:nvSpPr>
            <p:spPr>
              <a:xfrm>
                <a:off x="292478" y="-153837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8" name="Rectangle 297"/>
              <p:cNvSpPr/>
              <p:nvPr/>
            </p:nvSpPr>
            <p:spPr>
              <a:xfrm>
                <a:off x="25189" y="-207113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9" name="Rectangle 298"/>
              <p:cNvSpPr/>
              <p:nvPr/>
            </p:nvSpPr>
            <p:spPr>
              <a:xfrm>
                <a:off x="-241991" y="-207113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0" name="Group 299"/>
            <p:cNvGrpSpPr/>
            <p:nvPr/>
          </p:nvGrpSpPr>
          <p:grpSpPr>
            <a:xfrm>
              <a:off x="4824692" y="-2870271"/>
              <a:ext cx="2941670" cy="3995700"/>
              <a:chOff x="-241991" y="-2071131"/>
              <a:chExt cx="2941670" cy="3995700"/>
            </a:xfrm>
          </p:grpSpPr>
          <p:sp>
            <p:nvSpPr>
              <p:cNvPr id="301" name="Rectangle 300"/>
              <p:cNvSpPr/>
              <p:nvPr/>
            </p:nvSpPr>
            <p:spPr>
              <a:xfrm>
                <a:off x="2433299" y="139180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2" name="Rectangle 301"/>
              <p:cNvSpPr/>
              <p:nvPr/>
            </p:nvSpPr>
            <p:spPr>
              <a:xfrm>
                <a:off x="2433299" y="112542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3" name="Rectangle 302"/>
              <p:cNvSpPr/>
              <p:nvPr/>
            </p:nvSpPr>
            <p:spPr>
              <a:xfrm>
                <a:off x="2433299" y="165818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4" name="Rectangle 303"/>
              <p:cNvSpPr/>
              <p:nvPr/>
            </p:nvSpPr>
            <p:spPr>
              <a:xfrm>
                <a:off x="2166010" y="112542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5" name="Rectangle 304"/>
              <p:cNvSpPr/>
              <p:nvPr/>
            </p:nvSpPr>
            <p:spPr>
              <a:xfrm>
                <a:off x="1898721" y="112542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6" name="Rectangle 305"/>
              <p:cNvSpPr/>
              <p:nvPr/>
            </p:nvSpPr>
            <p:spPr>
              <a:xfrm>
                <a:off x="1897812" y="59266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7" name="Rectangle 306"/>
              <p:cNvSpPr/>
              <p:nvPr/>
            </p:nvSpPr>
            <p:spPr>
              <a:xfrm>
                <a:off x="1897812" y="32628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8" name="Rectangle 307"/>
              <p:cNvSpPr/>
              <p:nvPr/>
            </p:nvSpPr>
            <p:spPr>
              <a:xfrm>
                <a:off x="1897812" y="85904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9" name="Rectangle 308"/>
              <p:cNvSpPr/>
              <p:nvPr/>
            </p:nvSpPr>
            <p:spPr>
              <a:xfrm>
                <a:off x="1630523" y="32628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0" name="Rectangle 309"/>
              <p:cNvSpPr/>
              <p:nvPr/>
            </p:nvSpPr>
            <p:spPr>
              <a:xfrm>
                <a:off x="1363343" y="32628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1" name="Rectangle 310"/>
              <p:cNvSpPr/>
              <p:nvPr/>
            </p:nvSpPr>
            <p:spPr>
              <a:xfrm>
                <a:off x="1363234" y="-20647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2" name="Rectangle 311"/>
              <p:cNvSpPr/>
              <p:nvPr/>
            </p:nvSpPr>
            <p:spPr>
              <a:xfrm>
                <a:off x="1363234" y="-47285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3" name="Rectangle 312"/>
              <p:cNvSpPr/>
              <p:nvPr/>
            </p:nvSpPr>
            <p:spPr>
              <a:xfrm>
                <a:off x="1363234" y="5990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4" name="Rectangle 313"/>
              <p:cNvSpPr/>
              <p:nvPr/>
            </p:nvSpPr>
            <p:spPr>
              <a:xfrm>
                <a:off x="1095945" y="-47285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5" name="Rectangle 314"/>
              <p:cNvSpPr/>
              <p:nvPr/>
            </p:nvSpPr>
            <p:spPr>
              <a:xfrm>
                <a:off x="828765" y="-47285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6" name="Rectangle 315"/>
              <p:cNvSpPr/>
              <p:nvPr/>
            </p:nvSpPr>
            <p:spPr>
              <a:xfrm>
                <a:off x="827856" y="-100561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7" name="Rectangle 316"/>
              <p:cNvSpPr/>
              <p:nvPr/>
            </p:nvSpPr>
            <p:spPr>
              <a:xfrm>
                <a:off x="827856" y="-127199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8" name="Rectangle 317"/>
              <p:cNvSpPr/>
              <p:nvPr/>
            </p:nvSpPr>
            <p:spPr>
              <a:xfrm>
                <a:off x="827856" y="-73923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9" name="Rectangle 318"/>
              <p:cNvSpPr/>
              <p:nvPr/>
            </p:nvSpPr>
            <p:spPr>
              <a:xfrm>
                <a:off x="560567" y="-127199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0" name="Rectangle 319"/>
              <p:cNvSpPr/>
              <p:nvPr/>
            </p:nvSpPr>
            <p:spPr>
              <a:xfrm>
                <a:off x="293387" y="-127199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1" name="Rectangle 320"/>
              <p:cNvSpPr/>
              <p:nvPr/>
            </p:nvSpPr>
            <p:spPr>
              <a:xfrm>
                <a:off x="292478" y="-180475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2" name="Rectangle 321"/>
              <p:cNvSpPr/>
              <p:nvPr/>
            </p:nvSpPr>
            <p:spPr>
              <a:xfrm>
                <a:off x="292478" y="-207113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3" name="Rectangle 322"/>
              <p:cNvSpPr/>
              <p:nvPr/>
            </p:nvSpPr>
            <p:spPr>
              <a:xfrm>
                <a:off x="292478" y="-153837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4" name="Rectangle 323"/>
              <p:cNvSpPr/>
              <p:nvPr/>
            </p:nvSpPr>
            <p:spPr>
              <a:xfrm>
                <a:off x="25189" y="-207113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5" name="Rectangle 324"/>
              <p:cNvSpPr/>
              <p:nvPr/>
            </p:nvSpPr>
            <p:spPr>
              <a:xfrm>
                <a:off x="-241991" y="-207113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6" name="Group 325"/>
            <p:cNvGrpSpPr/>
            <p:nvPr/>
          </p:nvGrpSpPr>
          <p:grpSpPr>
            <a:xfrm>
              <a:off x="5618951" y="-3403031"/>
              <a:ext cx="3746136" cy="3995700"/>
              <a:chOff x="-241991" y="-2071131"/>
              <a:chExt cx="3746136" cy="3995700"/>
            </a:xfrm>
          </p:grpSpPr>
          <p:sp>
            <p:nvSpPr>
              <p:cNvPr id="327" name="Rectangle 326"/>
              <p:cNvSpPr/>
              <p:nvPr/>
            </p:nvSpPr>
            <p:spPr>
              <a:xfrm>
                <a:off x="2433299" y="139180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8" name="Rectangle 327"/>
              <p:cNvSpPr/>
              <p:nvPr/>
            </p:nvSpPr>
            <p:spPr>
              <a:xfrm>
                <a:off x="2433299" y="112542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9" name="Rectangle 328"/>
              <p:cNvSpPr/>
              <p:nvPr/>
            </p:nvSpPr>
            <p:spPr>
              <a:xfrm>
                <a:off x="2433299" y="165818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0" name="Rectangle 329"/>
              <p:cNvSpPr/>
              <p:nvPr/>
            </p:nvSpPr>
            <p:spPr>
              <a:xfrm>
                <a:off x="2166010" y="112542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1" name="Rectangle 330"/>
              <p:cNvSpPr/>
              <p:nvPr/>
            </p:nvSpPr>
            <p:spPr>
              <a:xfrm>
                <a:off x="1898721" y="112542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2" name="Rectangle 331"/>
              <p:cNvSpPr/>
              <p:nvPr/>
            </p:nvSpPr>
            <p:spPr>
              <a:xfrm>
                <a:off x="1897812" y="592669"/>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3" name="Rectangle 332"/>
              <p:cNvSpPr/>
              <p:nvPr/>
            </p:nvSpPr>
            <p:spPr>
              <a:xfrm>
                <a:off x="1897812" y="326289"/>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4" name="Rectangle 333"/>
              <p:cNvSpPr/>
              <p:nvPr/>
            </p:nvSpPr>
            <p:spPr>
              <a:xfrm>
                <a:off x="1897812" y="85904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5" name="Rectangle 334"/>
              <p:cNvSpPr/>
              <p:nvPr/>
            </p:nvSpPr>
            <p:spPr>
              <a:xfrm>
                <a:off x="1630523" y="326289"/>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6" name="Rectangle 335"/>
              <p:cNvSpPr/>
              <p:nvPr/>
            </p:nvSpPr>
            <p:spPr>
              <a:xfrm>
                <a:off x="1363343" y="326289"/>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7" name="Rectangle 336"/>
              <p:cNvSpPr/>
              <p:nvPr/>
            </p:nvSpPr>
            <p:spPr>
              <a:xfrm>
                <a:off x="1363234" y="-20647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8" name="Rectangle 337"/>
              <p:cNvSpPr/>
              <p:nvPr/>
            </p:nvSpPr>
            <p:spPr>
              <a:xfrm>
                <a:off x="1363234" y="-47285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9" name="Rectangle 338"/>
              <p:cNvSpPr/>
              <p:nvPr/>
            </p:nvSpPr>
            <p:spPr>
              <a:xfrm>
                <a:off x="1363234" y="5990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0" name="Rectangle 339"/>
              <p:cNvSpPr/>
              <p:nvPr/>
            </p:nvSpPr>
            <p:spPr>
              <a:xfrm>
                <a:off x="1095945" y="-47285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1" name="Rectangle 340"/>
              <p:cNvSpPr/>
              <p:nvPr/>
            </p:nvSpPr>
            <p:spPr>
              <a:xfrm>
                <a:off x="828765" y="-47285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2" name="Rectangle 341"/>
              <p:cNvSpPr/>
              <p:nvPr/>
            </p:nvSpPr>
            <p:spPr>
              <a:xfrm>
                <a:off x="827856" y="-100561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3" name="Rectangle 342"/>
              <p:cNvSpPr/>
              <p:nvPr/>
            </p:nvSpPr>
            <p:spPr>
              <a:xfrm>
                <a:off x="827856" y="-127199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4" name="Rectangle 343"/>
              <p:cNvSpPr/>
              <p:nvPr/>
            </p:nvSpPr>
            <p:spPr>
              <a:xfrm>
                <a:off x="827856" y="-73923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5" name="Rectangle 344"/>
              <p:cNvSpPr/>
              <p:nvPr/>
            </p:nvSpPr>
            <p:spPr>
              <a:xfrm>
                <a:off x="560567" y="-127199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6" name="Rectangle 345"/>
              <p:cNvSpPr/>
              <p:nvPr/>
            </p:nvSpPr>
            <p:spPr>
              <a:xfrm>
                <a:off x="293387" y="-127199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7" name="Rectangle 346"/>
              <p:cNvSpPr/>
              <p:nvPr/>
            </p:nvSpPr>
            <p:spPr>
              <a:xfrm>
                <a:off x="292478" y="-1804751"/>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8" name="Rectangle 347"/>
              <p:cNvSpPr/>
              <p:nvPr/>
            </p:nvSpPr>
            <p:spPr>
              <a:xfrm>
                <a:off x="292478" y="-2071131"/>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9" name="Rectangle 348"/>
              <p:cNvSpPr/>
              <p:nvPr/>
            </p:nvSpPr>
            <p:spPr>
              <a:xfrm>
                <a:off x="292478" y="-1538371"/>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0" name="Rectangle 349"/>
              <p:cNvSpPr/>
              <p:nvPr/>
            </p:nvSpPr>
            <p:spPr>
              <a:xfrm>
                <a:off x="25189" y="-2071131"/>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1" name="Rectangle 350"/>
              <p:cNvSpPr/>
              <p:nvPr/>
            </p:nvSpPr>
            <p:spPr>
              <a:xfrm>
                <a:off x="-241991" y="-2071131"/>
                <a:ext cx="266380" cy="266380"/>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1" name="Rectangle 520"/>
              <p:cNvSpPr/>
              <p:nvPr/>
            </p:nvSpPr>
            <p:spPr>
              <a:xfrm>
                <a:off x="3237765" y="1125429"/>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353" name="Oval 352">
            <a:extLst/>
          </p:cNvPr>
          <p:cNvSpPr>
            <a:spLocks noChangeAspect="1"/>
          </p:cNvSpPr>
          <p:nvPr/>
        </p:nvSpPr>
        <p:spPr>
          <a:xfrm>
            <a:off x="3155155" y="5488936"/>
            <a:ext cx="365760" cy="36576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p:cNvPr>
          <p:cNvSpPr>
            <a:spLocks noChangeAspect="1"/>
          </p:cNvSpPr>
          <p:nvPr/>
        </p:nvSpPr>
        <p:spPr>
          <a:xfrm>
            <a:off x="3955204" y="4956176"/>
            <a:ext cx="365760" cy="365760"/>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extBox 354"/>
          <p:cNvSpPr txBox="1"/>
          <p:nvPr/>
        </p:nvSpPr>
        <p:spPr>
          <a:xfrm>
            <a:off x="3896192" y="5861136"/>
            <a:ext cx="1028870" cy="646331"/>
          </a:xfrm>
          <a:prstGeom prst="rect">
            <a:avLst/>
          </a:prstGeom>
          <a:noFill/>
        </p:spPr>
        <p:txBody>
          <a:bodyPr wrap="square" rtlCol="0">
            <a:spAutoFit/>
          </a:bodyPr>
          <a:lstStyle/>
          <a:p>
            <a:r>
              <a:rPr lang="en-US" dirty="0"/>
              <a:t>repeated </a:t>
            </a:r>
          </a:p>
          <a:p>
            <a:r>
              <a:rPr lang="en-US" dirty="0"/>
              <a:t>tile type</a:t>
            </a:r>
          </a:p>
        </p:txBody>
      </p:sp>
      <p:cxnSp>
        <p:nvCxnSpPr>
          <p:cNvPr id="357" name="Straight Arrow Connector 356"/>
          <p:cNvCxnSpPr>
            <a:stCxn id="355" idx="0"/>
            <a:endCxn id="354" idx="4"/>
          </p:cNvCxnSpPr>
          <p:nvPr/>
        </p:nvCxnSpPr>
        <p:spPr>
          <a:xfrm flipH="1" flipV="1">
            <a:off x="4138084" y="5321936"/>
            <a:ext cx="272543" cy="539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355" idx="1"/>
            <a:endCxn id="353" idx="5"/>
          </p:cNvCxnSpPr>
          <p:nvPr/>
        </p:nvCxnSpPr>
        <p:spPr>
          <a:xfrm flipH="1" flipV="1">
            <a:off x="3467351" y="5801132"/>
            <a:ext cx="428841" cy="3831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7" name="Group 526"/>
          <p:cNvGrpSpPr/>
          <p:nvPr/>
        </p:nvGrpSpPr>
        <p:grpSpPr>
          <a:xfrm>
            <a:off x="3738514" y="5801132"/>
            <a:ext cx="532760" cy="1059372"/>
            <a:chOff x="3738514" y="5801132"/>
            <a:chExt cx="532760" cy="1059372"/>
          </a:xfrm>
        </p:grpSpPr>
        <p:sp>
          <p:nvSpPr>
            <p:cNvPr id="522" name="Rectangle 521"/>
            <p:cNvSpPr/>
            <p:nvPr/>
          </p:nvSpPr>
          <p:spPr>
            <a:xfrm>
              <a:off x="3738514" y="58011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3" name="Rectangle 522"/>
            <p:cNvSpPr/>
            <p:nvPr/>
          </p:nvSpPr>
          <p:spPr>
            <a:xfrm>
              <a:off x="3738514" y="60675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4" name="Rectangle 523"/>
            <p:cNvSpPr/>
            <p:nvPr/>
          </p:nvSpPr>
          <p:spPr>
            <a:xfrm>
              <a:off x="3738514" y="63308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5" name="Rectangle 524"/>
            <p:cNvSpPr/>
            <p:nvPr/>
          </p:nvSpPr>
          <p:spPr>
            <a:xfrm>
              <a:off x="3738514" y="659412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6" name="Rectangle 525"/>
            <p:cNvSpPr/>
            <p:nvPr/>
          </p:nvSpPr>
          <p:spPr>
            <a:xfrm>
              <a:off x="4004894" y="60644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919" name="Group 918"/>
          <p:cNvGrpSpPr/>
          <p:nvPr/>
        </p:nvGrpSpPr>
        <p:grpSpPr>
          <a:xfrm>
            <a:off x="4542692" y="478874"/>
            <a:ext cx="7722709" cy="11199776"/>
            <a:chOff x="4542692" y="478874"/>
            <a:chExt cx="7722709" cy="11199776"/>
          </a:xfrm>
        </p:grpSpPr>
        <p:grpSp>
          <p:nvGrpSpPr>
            <p:cNvPr id="621" name="Group 620"/>
            <p:cNvGrpSpPr/>
            <p:nvPr/>
          </p:nvGrpSpPr>
          <p:grpSpPr>
            <a:xfrm>
              <a:off x="11732641" y="478874"/>
              <a:ext cx="532760" cy="6401976"/>
              <a:chOff x="11732641" y="478874"/>
              <a:chExt cx="532760" cy="6401976"/>
            </a:xfrm>
          </p:grpSpPr>
          <p:sp>
            <p:nvSpPr>
              <p:cNvPr id="592" name="Rectangle 591"/>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3" name="Rectangle 592"/>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4" name="Rectangle 593"/>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5" name="Rectangle 594"/>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8" name="Rectangle 587"/>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9" name="Rectangle 588"/>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0" name="Rectangle 589"/>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1" name="Rectangle 590"/>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7" name="Rectangle 596"/>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8" name="Rectangle 597"/>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9" name="Rectangle 598"/>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0" name="Rectangle 599"/>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1" name="Rectangle 600"/>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2" name="Rectangle 601"/>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3" name="Rectangle 602"/>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4" name="Rectangle 603"/>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5" name="Rectangle 604"/>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6" name="Rectangle 605"/>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7" name="Rectangle 606"/>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8" name="Rectangle 607"/>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9" name="Rectangle 608"/>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0" name="Rectangle 609"/>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1" name="Rectangle 610"/>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2" name="Rectangle 611"/>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3" name="Rectangle 612"/>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4" name="Rectangle 613"/>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5" name="Rectangle 614"/>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6" name="Rectangle 615"/>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7" name="Rectangle 616"/>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8" name="Rectangle 617"/>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9" name="Rectangle 618"/>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0" name="Rectangle 619"/>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22" name="Group 621"/>
            <p:cNvGrpSpPr/>
            <p:nvPr/>
          </p:nvGrpSpPr>
          <p:grpSpPr>
            <a:xfrm>
              <a:off x="10933047" y="1014318"/>
              <a:ext cx="532760" cy="6401976"/>
              <a:chOff x="11732641" y="478874"/>
              <a:chExt cx="532760" cy="6401976"/>
            </a:xfrm>
          </p:grpSpPr>
          <p:sp>
            <p:nvSpPr>
              <p:cNvPr id="623" name="Rectangle 622"/>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4" name="Rectangle 623"/>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5" name="Rectangle 624"/>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6" name="Rectangle 625"/>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7" name="Rectangle 626"/>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8" name="Rectangle 627"/>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9" name="Rectangle 628"/>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0" name="Rectangle 629"/>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1" name="Rectangle 630"/>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2" name="Rectangle 631"/>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3" name="Rectangle 632"/>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4" name="Rectangle 633"/>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5" name="Rectangle 634"/>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6" name="Rectangle 635"/>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7" name="Rectangle 636"/>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8" name="Rectangle 637"/>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9" name="Rectangle 638"/>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0" name="Rectangle 639"/>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1" name="Rectangle 640"/>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2" name="Rectangle 641"/>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3" name="Rectangle 642"/>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4" name="Rectangle 643"/>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5" name="Rectangle 644"/>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6" name="Rectangle 645"/>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7" name="Rectangle 646"/>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8" name="Rectangle 647"/>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9" name="Rectangle 648"/>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0" name="Rectangle 649"/>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1" name="Rectangle 650"/>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2" name="Rectangle 651"/>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3" name="Rectangle 652"/>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4" name="Rectangle 653"/>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55" name="Group 654"/>
            <p:cNvGrpSpPr/>
            <p:nvPr/>
          </p:nvGrpSpPr>
          <p:grpSpPr>
            <a:xfrm>
              <a:off x="10135162" y="1545610"/>
              <a:ext cx="532760" cy="6401976"/>
              <a:chOff x="11732641" y="478874"/>
              <a:chExt cx="532760" cy="6401976"/>
            </a:xfrm>
          </p:grpSpPr>
          <p:sp>
            <p:nvSpPr>
              <p:cNvPr id="656" name="Rectangle 655"/>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7" name="Rectangle 656"/>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8" name="Rectangle 657"/>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9" name="Rectangle 658"/>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0" name="Rectangle 659"/>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1" name="Rectangle 660"/>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2" name="Rectangle 661"/>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3" name="Rectangle 662"/>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4" name="Rectangle 663"/>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5" name="Rectangle 664"/>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6" name="Rectangle 665"/>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7" name="Rectangle 666"/>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8" name="Rectangle 667"/>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9" name="Rectangle 668"/>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0" name="Rectangle 669"/>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1" name="Rectangle 670"/>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2" name="Rectangle 671"/>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3" name="Rectangle 672"/>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4" name="Rectangle 673"/>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5" name="Rectangle 674"/>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6" name="Rectangle 675"/>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7" name="Rectangle 676"/>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8" name="Rectangle 677"/>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9" name="Rectangle 678"/>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0" name="Rectangle 679"/>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1" name="Rectangle 680"/>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2" name="Rectangle 681"/>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3" name="Rectangle 682"/>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4" name="Rectangle 683"/>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5" name="Rectangle 684"/>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6" name="Rectangle 685"/>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7" name="Rectangle 686"/>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88" name="Group 687"/>
            <p:cNvGrpSpPr/>
            <p:nvPr/>
          </p:nvGrpSpPr>
          <p:grpSpPr>
            <a:xfrm>
              <a:off x="9334659" y="2081054"/>
              <a:ext cx="532760" cy="6401976"/>
              <a:chOff x="11732641" y="478874"/>
              <a:chExt cx="532760" cy="6401976"/>
            </a:xfrm>
          </p:grpSpPr>
          <p:sp>
            <p:nvSpPr>
              <p:cNvPr id="689" name="Rectangle 688"/>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0" name="Rectangle 689"/>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1" name="Rectangle 690"/>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2" name="Rectangle 691"/>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3" name="Rectangle 692"/>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4" name="Rectangle 693"/>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5" name="Rectangle 694"/>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6" name="Rectangle 695"/>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7" name="Rectangle 696"/>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8" name="Rectangle 697"/>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9" name="Rectangle 698"/>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0" name="Rectangle 699"/>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1" name="Rectangle 700"/>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2" name="Rectangle 701"/>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3" name="Rectangle 702"/>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4" name="Rectangle 703"/>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5" name="Rectangle 704"/>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6" name="Rectangle 705"/>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7" name="Rectangle 706"/>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8" name="Rectangle 707"/>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9" name="Rectangle 708"/>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0" name="Rectangle 709"/>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1" name="Rectangle 710"/>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2" name="Rectangle 711"/>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3" name="Rectangle 712"/>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4" name="Rectangle 713"/>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5" name="Rectangle 714"/>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6" name="Rectangle 715"/>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7" name="Rectangle 716"/>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8" name="Rectangle 717"/>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9" name="Rectangle 718"/>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20" name="Rectangle 719"/>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721" name="Group 720"/>
            <p:cNvGrpSpPr/>
            <p:nvPr/>
          </p:nvGrpSpPr>
          <p:grpSpPr>
            <a:xfrm>
              <a:off x="8536652" y="2600144"/>
              <a:ext cx="532760" cy="6401976"/>
              <a:chOff x="11732641" y="478874"/>
              <a:chExt cx="532760" cy="6401976"/>
            </a:xfrm>
          </p:grpSpPr>
          <p:sp>
            <p:nvSpPr>
              <p:cNvPr id="722" name="Rectangle 721"/>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23" name="Rectangle 722"/>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24" name="Rectangle 723"/>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25" name="Rectangle 724"/>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26" name="Rectangle 725"/>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27" name="Rectangle 726"/>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28" name="Rectangle 727"/>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29" name="Rectangle 728"/>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0" name="Rectangle 729"/>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1" name="Rectangle 730"/>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2" name="Rectangle 731"/>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3" name="Rectangle 732"/>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4" name="Rectangle 733"/>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5" name="Rectangle 734"/>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6" name="Rectangle 735"/>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7" name="Rectangle 736"/>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8" name="Rectangle 737"/>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9" name="Rectangle 738"/>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0" name="Rectangle 739"/>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1" name="Rectangle 740"/>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2" name="Rectangle 741"/>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3" name="Rectangle 742"/>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4" name="Rectangle 743"/>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5" name="Rectangle 744"/>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6" name="Rectangle 745"/>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7" name="Rectangle 746"/>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8" name="Rectangle 747"/>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9" name="Rectangle 748"/>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0" name="Rectangle 749"/>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1" name="Rectangle 750"/>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2" name="Rectangle 751"/>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3" name="Rectangle 752"/>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754" name="Group 753"/>
            <p:cNvGrpSpPr/>
            <p:nvPr/>
          </p:nvGrpSpPr>
          <p:grpSpPr>
            <a:xfrm>
              <a:off x="7739704" y="3147102"/>
              <a:ext cx="532760" cy="6401976"/>
              <a:chOff x="11732641" y="478874"/>
              <a:chExt cx="532760" cy="6401976"/>
            </a:xfrm>
          </p:grpSpPr>
          <p:sp>
            <p:nvSpPr>
              <p:cNvPr id="755" name="Rectangle 754"/>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6" name="Rectangle 755"/>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7" name="Rectangle 756"/>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8" name="Rectangle 757"/>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9" name="Rectangle 758"/>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0" name="Rectangle 759"/>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1" name="Rectangle 760"/>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2" name="Rectangle 761"/>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3" name="Rectangle 762"/>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4" name="Rectangle 763"/>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5" name="Rectangle 764"/>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6" name="Rectangle 765"/>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7" name="Rectangle 766"/>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8" name="Rectangle 767"/>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9" name="Rectangle 768"/>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0" name="Rectangle 769"/>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1" name="Rectangle 770"/>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2" name="Rectangle 771"/>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3" name="Rectangle 772"/>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4" name="Rectangle 773"/>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5" name="Rectangle 774"/>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6" name="Rectangle 775"/>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7" name="Rectangle 776"/>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8" name="Rectangle 777"/>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9" name="Rectangle 778"/>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0" name="Rectangle 779"/>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1" name="Rectangle 780"/>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2" name="Rectangle 781"/>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3" name="Rectangle 782"/>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4" name="Rectangle 783"/>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5" name="Rectangle 784"/>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6" name="Rectangle 785"/>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787" name="Group 786"/>
            <p:cNvGrpSpPr/>
            <p:nvPr/>
          </p:nvGrpSpPr>
          <p:grpSpPr>
            <a:xfrm>
              <a:off x="6932306" y="3676256"/>
              <a:ext cx="532760" cy="6401976"/>
              <a:chOff x="11732641" y="478874"/>
              <a:chExt cx="532760" cy="6401976"/>
            </a:xfrm>
          </p:grpSpPr>
          <p:sp>
            <p:nvSpPr>
              <p:cNvPr id="788" name="Rectangle 787"/>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9" name="Rectangle 788"/>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0" name="Rectangle 789"/>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1" name="Rectangle 790"/>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2" name="Rectangle 791"/>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3" name="Rectangle 792"/>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4" name="Rectangle 793"/>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5" name="Rectangle 794"/>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6" name="Rectangle 795"/>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7" name="Rectangle 796"/>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8" name="Rectangle 797"/>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9" name="Rectangle 798"/>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0" name="Rectangle 799"/>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1" name="Rectangle 800"/>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2" name="Rectangle 801"/>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3" name="Rectangle 802"/>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4" name="Rectangle 803"/>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5" name="Rectangle 804"/>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6" name="Rectangle 805"/>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7" name="Rectangle 806"/>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8" name="Rectangle 807"/>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9" name="Rectangle 808"/>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0" name="Rectangle 809"/>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1" name="Rectangle 810"/>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2" name="Rectangle 811"/>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3" name="Rectangle 812"/>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4" name="Rectangle 813"/>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5" name="Rectangle 814"/>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6" name="Rectangle 815"/>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7" name="Rectangle 816"/>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8" name="Rectangle 817"/>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9" name="Rectangle 818"/>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20" name="Group 819"/>
            <p:cNvGrpSpPr/>
            <p:nvPr/>
          </p:nvGrpSpPr>
          <p:grpSpPr>
            <a:xfrm>
              <a:off x="6131009" y="4205942"/>
              <a:ext cx="532760" cy="6401976"/>
              <a:chOff x="11732641" y="478874"/>
              <a:chExt cx="532760" cy="6401976"/>
            </a:xfrm>
          </p:grpSpPr>
          <p:sp>
            <p:nvSpPr>
              <p:cNvPr id="821" name="Rectangle 820"/>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22" name="Rectangle 821"/>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23" name="Rectangle 822"/>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24" name="Rectangle 823"/>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25" name="Rectangle 824"/>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26" name="Rectangle 825"/>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27" name="Rectangle 826"/>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28" name="Rectangle 827"/>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29" name="Rectangle 828"/>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0" name="Rectangle 829"/>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1" name="Rectangle 830"/>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2" name="Rectangle 831"/>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3" name="Rectangle 832"/>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4" name="Rectangle 833"/>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5" name="Rectangle 834"/>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6" name="Rectangle 835"/>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7" name="Rectangle 836"/>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8" name="Rectangle 837"/>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39" name="Rectangle 838"/>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0" name="Rectangle 839"/>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1" name="Rectangle 840"/>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2" name="Rectangle 841"/>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3" name="Rectangle 842"/>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4" name="Rectangle 843"/>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5" name="Rectangle 844"/>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6" name="Rectangle 845"/>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7" name="Rectangle 846"/>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8" name="Rectangle 847"/>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49" name="Rectangle 848"/>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0" name="Rectangle 849"/>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1" name="Rectangle 850"/>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2" name="Rectangle 851"/>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53" name="Group 852"/>
            <p:cNvGrpSpPr/>
            <p:nvPr/>
          </p:nvGrpSpPr>
          <p:grpSpPr>
            <a:xfrm>
              <a:off x="5345961" y="4741386"/>
              <a:ext cx="532760" cy="6401976"/>
              <a:chOff x="11732641" y="478874"/>
              <a:chExt cx="532760" cy="6401976"/>
            </a:xfrm>
          </p:grpSpPr>
          <p:sp>
            <p:nvSpPr>
              <p:cNvPr id="854" name="Rectangle 853"/>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5" name="Rectangle 854"/>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6" name="Rectangle 855"/>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7" name="Rectangle 856"/>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8" name="Rectangle 857"/>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9" name="Rectangle 858"/>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0" name="Rectangle 859"/>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1" name="Rectangle 860"/>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2" name="Rectangle 861"/>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3" name="Rectangle 862"/>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4" name="Rectangle 863"/>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5" name="Rectangle 864"/>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6" name="Rectangle 865"/>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7" name="Rectangle 866"/>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8" name="Rectangle 867"/>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9" name="Rectangle 868"/>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0" name="Rectangle 869"/>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1" name="Rectangle 870"/>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2" name="Rectangle 871"/>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3" name="Rectangle 872"/>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4" name="Rectangle 873"/>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5" name="Rectangle 874"/>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6" name="Rectangle 875"/>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7" name="Rectangle 876"/>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8" name="Rectangle 877"/>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9" name="Rectangle 878"/>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0" name="Rectangle 879"/>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1" name="Rectangle 880"/>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2" name="Rectangle 881"/>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3" name="Rectangle 882"/>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4" name="Rectangle 883"/>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5" name="Rectangle 884"/>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86" name="Group 885"/>
            <p:cNvGrpSpPr/>
            <p:nvPr/>
          </p:nvGrpSpPr>
          <p:grpSpPr>
            <a:xfrm>
              <a:off x="4542692" y="5276674"/>
              <a:ext cx="532760" cy="6401976"/>
              <a:chOff x="11732641" y="478874"/>
              <a:chExt cx="532760" cy="6401976"/>
            </a:xfrm>
          </p:grpSpPr>
          <p:sp>
            <p:nvSpPr>
              <p:cNvPr id="887" name="Rectangle 886"/>
              <p:cNvSpPr/>
              <p:nvPr/>
            </p:nvSpPr>
            <p:spPr>
              <a:xfrm>
                <a:off x="11732641" y="47887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8" name="Rectangle 887"/>
              <p:cNvSpPr/>
              <p:nvPr/>
            </p:nvSpPr>
            <p:spPr>
              <a:xfrm>
                <a:off x="11732641" y="74525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9" name="Rectangle 888"/>
              <p:cNvSpPr/>
              <p:nvPr/>
            </p:nvSpPr>
            <p:spPr>
              <a:xfrm>
                <a:off x="11732641" y="100856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0" name="Rectangle 889"/>
              <p:cNvSpPr/>
              <p:nvPr/>
            </p:nvSpPr>
            <p:spPr>
              <a:xfrm>
                <a:off x="11999021" y="74218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1" name="Rectangle 890"/>
              <p:cNvSpPr/>
              <p:nvPr/>
            </p:nvSpPr>
            <p:spPr>
              <a:xfrm>
                <a:off x="11732641" y="1279620"/>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2" name="Rectangle 891"/>
              <p:cNvSpPr/>
              <p:nvPr/>
            </p:nvSpPr>
            <p:spPr>
              <a:xfrm>
                <a:off x="11732641" y="1546000"/>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3" name="Rectangle 892"/>
              <p:cNvSpPr/>
              <p:nvPr/>
            </p:nvSpPr>
            <p:spPr>
              <a:xfrm>
                <a:off x="11732641" y="1809306"/>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4" name="Rectangle 893"/>
              <p:cNvSpPr/>
              <p:nvPr/>
            </p:nvSpPr>
            <p:spPr>
              <a:xfrm>
                <a:off x="11999021" y="1542926"/>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5" name="Rectangle 894"/>
              <p:cNvSpPr/>
              <p:nvPr/>
            </p:nvSpPr>
            <p:spPr>
              <a:xfrm>
                <a:off x="11732641" y="207568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6" name="Rectangle 895"/>
              <p:cNvSpPr/>
              <p:nvPr/>
            </p:nvSpPr>
            <p:spPr>
              <a:xfrm>
                <a:off x="11732641" y="234206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7" name="Rectangle 896"/>
              <p:cNvSpPr/>
              <p:nvPr/>
            </p:nvSpPr>
            <p:spPr>
              <a:xfrm>
                <a:off x="11732641" y="260537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8" name="Rectangle 897"/>
              <p:cNvSpPr/>
              <p:nvPr/>
            </p:nvSpPr>
            <p:spPr>
              <a:xfrm>
                <a:off x="11999021" y="233899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9" name="Rectangle 898"/>
              <p:cNvSpPr/>
              <p:nvPr/>
            </p:nvSpPr>
            <p:spPr>
              <a:xfrm>
                <a:off x="11732641" y="287643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0" name="Rectangle 899"/>
              <p:cNvSpPr/>
              <p:nvPr/>
            </p:nvSpPr>
            <p:spPr>
              <a:xfrm>
                <a:off x="11732641" y="314281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1" name="Rectangle 900"/>
              <p:cNvSpPr/>
              <p:nvPr/>
            </p:nvSpPr>
            <p:spPr>
              <a:xfrm>
                <a:off x="11732641" y="340611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2" name="Rectangle 901"/>
              <p:cNvSpPr/>
              <p:nvPr/>
            </p:nvSpPr>
            <p:spPr>
              <a:xfrm>
                <a:off x="11999021" y="313973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3" name="Rectangle 902"/>
              <p:cNvSpPr/>
              <p:nvPr/>
            </p:nvSpPr>
            <p:spPr>
              <a:xfrm>
                <a:off x="11732641" y="3682546"/>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4" name="Rectangle 903"/>
              <p:cNvSpPr/>
              <p:nvPr/>
            </p:nvSpPr>
            <p:spPr>
              <a:xfrm>
                <a:off x="11732641" y="3948926"/>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5" name="Rectangle 904"/>
              <p:cNvSpPr/>
              <p:nvPr/>
            </p:nvSpPr>
            <p:spPr>
              <a:xfrm>
                <a:off x="11732641" y="4212232"/>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6" name="Rectangle 905"/>
              <p:cNvSpPr/>
              <p:nvPr/>
            </p:nvSpPr>
            <p:spPr>
              <a:xfrm>
                <a:off x="11999021" y="3945852"/>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7" name="Rectangle 906"/>
              <p:cNvSpPr/>
              <p:nvPr/>
            </p:nvSpPr>
            <p:spPr>
              <a:xfrm>
                <a:off x="11732641" y="4483292"/>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8" name="Rectangle 907"/>
              <p:cNvSpPr/>
              <p:nvPr/>
            </p:nvSpPr>
            <p:spPr>
              <a:xfrm>
                <a:off x="11732641" y="4749672"/>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9" name="Rectangle 908"/>
              <p:cNvSpPr/>
              <p:nvPr/>
            </p:nvSpPr>
            <p:spPr>
              <a:xfrm>
                <a:off x="11732641" y="5012978"/>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0" name="Rectangle 909"/>
              <p:cNvSpPr/>
              <p:nvPr/>
            </p:nvSpPr>
            <p:spPr>
              <a:xfrm>
                <a:off x="11999021" y="4746598"/>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1" name="Rectangle 910"/>
              <p:cNvSpPr/>
              <p:nvPr/>
            </p:nvSpPr>
            <p:spPr>
              <a:xfrm>
                <a:off x="11732641" y="5284038"/>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2" name="Rectangle 911"/>
              <p:cNvSpPr/>
              <p:nvPr/>
            </p:nvSpPr>
            <p:spPr>
              <a:xfrm>
                <a:off x="11732641" y="5550418"/>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3" name="Rectangle 912"/>
              <p:cNvSpPr/>
              <p:nvPr/>
            </p:nvSpPr>
            <p:spPr>
              <a:xfrm>
                <a:off x="11732641" y="5813724"/>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4" name="Rectangle 913"/>
              <p:cNvSpPr/>
              <p:nvPr/>
            </p:nvSpPr>
            <p:spPr>
              <a:xfrm>
                <a:off x="11999021" y="5547344"/>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5" name="Rectangle 914"/>
              <p:cNvSpPr/>
              <p:nvPr/>
            </p:nvSpPr>
            <p:spPr>
              <a:xfrm>
                <a:off x="11732641" y="6084784"/>
                <a:ext cx="266380" cy="266380"/>
              </a:xfrm>
              <a:prstGeom prst="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6" name="Rectangle 915"/>
              <p:cNvSpPr/>
              <p:nvPr/>
            </p:nvSpPr>
            <p:spPr>
              <a:xfrm>
                <a:off x="11732641" y="6351164"/>
                <a:ext cx="266380" cy="266380"/>
              </a:xfrm>
              <a:prstGeom prst="rect">
                <a:avLst/>
              </a:prstGeom>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7" name="Rectangle 916"/>
              <p:cNvSpPr/>
              <p:nvPr/>
            </p:nvSpPr>
            <p:spPr>
              <a:xfrm>
                <a:off x="11732641" y="6614470"/>
                <a:ext cx="266380" cy="26638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8" name="Rectangle 917"/>
              <p:cNvSpPr/>
              <p:nvPr/>
            </p:nvSpPr>
            <p:spPr>
              <a:xfrm>
                <a:off x="11999021" y="6348090"/>
                <a:ext cx="266380" cy="266380"/>
              </a:xfrm>
              <a:prstGeom prst="rect">
                <a:avLst/>
              </a:prstGeom>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920" name="Rectangle 919"/>
          <p:cNvSpPr/>
          <p:nvPr/>
        </p:nvSpPr>
        <p:spPr>
          <a:xfrm>
            <a:off x="5071322" y="2869800"/>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21" name="TextBox 920"/>
          <p:cNvSpPr txBox="1"/>
          <p:nvPr/>
        </p:nvSpPr>
        <p:spPr>
          <a:xfrm>
            <a:off x="1040533" y="2216067"/>
            <a:ext cx="3282503" cy="1323439"/>
          </a:xfrm>
          <a:prstGeom prst="rect">
            <a:avLst/>
          </a:prstGeom>
          <a:noFill/>
        </p:spPr>
        <p:txBody>
          <a:bodyPr wrap="square" rtlCol="0">
            <a:spAutoFit/>
          </a:bodyPr>
          <a:lstStyle/>
          <a:p>
            <a:r>
              <a:rPr lang="en-US" sz="2000" b="1" dirty="0"/>
              <a:t>Conjecture</a:t>
            </a:r>
            <a:r>
              <a:rPr lang="en-US" sz="2000" dirty="0"/>
              <a:t>: Non-cooperative tiles can only self-assemble “periodic” patterns like this. (formally, </a:t>
            </a:r>
            <a:r>
              <a:rPr lang="en-US" sz="2000" i="1" dirty="0" err="1"/>
              <a:t>semilinear</a:t>
            </a:r>
            <a:r>
              <a:rPr lang="en-US" sz="2000" i="1" dirty="0"/>
              <a:t> sets</a:t>
            </a:r>
            <a:r>
              <a:rPr lang="en-US" sz="2000" dirty="0"/>
              <a:t>)</a:t>
            </a:r>
          </a:p>
        </p:txBody>
      </p:sp>
      <p:sp>
        <p:nvSpPr>
          <p:cNvPr id="923" name="Title 1"/>
          <p:cNvSpPr txBox="1">
            <a:spLocks/>
          </p:cNvSpPr>
          <p:nvPr/>
        </p:nvSpPr>
        <p:spPr>
          <a:xfrm>
            <a:off x="838200" y="365124"/>
            <a:ext cx="60428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Non-cooperative binding</a:t>
            </a:r>
          </a:p>
        </p:txBody>
      </p:sp>
      <p:grpSp>
        <p:nvGrpSpPr>
          <p:cNvPr id="927" name="Group 926"/>
          <p:cNvGrpSpPr/>
          <p:nvPr/>
        </p:nvGrpSpPr>
        <p:grpSpPr>
          <a:xfrm>
            <a:off x="3203936" y="3673966"/>
            <a:ext cx="1860570" cy="1864660"/>
            <a:chOff x="3203936" y="3673966"/>
            <a:chExt cx="1860570" cy="1864660"/>
          </a:xfrm>
        </p:grpSpPr>
        <p:sp>
          <p:nvSpPr>
            <p:cNvPr id="121" name="Rectangle 120"/>
            <p:cNvSpPr/>
            <p:nvPr/>
          </p:nvSpPr>
          <p:spPr>
            <a:xfrm>
              <a:off x="3203936" y="5272246"/>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2" name="Rectangle 121"/>
            <p:cNvSpPr/>
            <p:nvPr/>
          </p:nvSpPr>
          <p:spPr>
            <a:xfrm>
              <a:off x="3203936" y="5005866"/>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3" name="Rectangle 122"/>
            <p:cNvSpPr/>
            <p:nvPr/>
          </p:nvSpPr>
          <p:spPr>
            <a:xfrm>
              <a:off x="3203936" y="4739486"/>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3" name="Rectangle 162"/>
            <p:cNvSpPr/>
            <p:nvPr/>
          </p:nvSpPr>
          <p:spPr>
            <a:xfrm>
              <a:off x="3998077" y="4739486"/>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4" name="Rectangle 163"/>
            <p:cNvSpPr/>
            <p:nvPr/>
          </p:nvSpPr>
          <p:spPr>
            <a:xfrm>
              <a:off x="3998077" y="4473106"/>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5" name="Rectangle 164"/>
            <p:cNvSpPr/>
            <p:nvPr/>
          </p:nvSpPr>
          <p:spPr>
            <a:xfrm>
              <a:off x="4798126" y="4206726"/>
              <a:ext cx="266380" cy="266380"/>
            </a:xfrm>
            <a:prstGeom prst="rect">
              <a:avLst/>
            </a:prstGeom>
            <a:solidFill>
              <a:schemeClr val="accent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6" name="Rectangle 165"/>
            <p:cNvSpPr/>
            <p:nvPr/>
          </p:nvSpPr>
          <p:spPr>
            <a:xfrm>
              <a:off x="4798126" y="3940346"/>
              <a:ext cx="266380" cy="266380"/>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7" name="Rectangle 166"/>
            <p:cNvSpPr/>
            <p:nvPr/>
          </p:nvSpPr>
          <p:spPr>
            <a:xfrm>
              <a:off x="4798126" y="3673966"/>
              <a:ext cx="266380" cy="266380"/>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8" name="Rectangle 167"/>
            <p:cNvSpPr/>
            <p:nvPr/>
          </p:nvSpPr>
          <p:spPr>
            <a:xfrm>
              <a:off x="4536745" y="3675503"/>
              <a:ext cx="266380" cy="266380"/>
            </a:xfrm>
            <a:prstGeom prst="rect">
              <a:avLst/>
            </a:prstGeo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24" name="Picture 923"/>
            <p:cNvPicPr>
              <a:picLocks noChangeAspect="1"/>
            </p:cNvPicPr>
            <p:nvPr/>
          </p:nvPicPr>
          <p:blipFill>
            <a:blip r:embed="rId2"/>
            <a:stretch>
              <a:fillRect/>
            </a:stretch>
          </p:blipFill>
          <p:spPr>
            <a:xfrm>
              <a:off x="4423920" y="3704463"/>
              <a:ext cx="228378" cy="186141"/>
            </a:xfrm>
            <a:prstGeom prst="rect">
              <a:avLst/>
            </a:prstGeom>
          </p:spPr>
        </p:pic>
        <p:pic>
          <p:nvPicPr>
            <p:cNvPr id="925" name="Picture 924"/>
            <p:cNvPicPr>
              <a:picLocks noChangeAspect="1"/>
            </p:cNvPicPr>
            <p:nvPr/>
          </p:nvPicPr>
          <p:blipFill>
            <a:blip r:embed="rId2"/>
            <a:stretch>
              <a:fillRect/>
            </a:stretch>
          </p:blipFill>
          <p:spPr>
            <a:xfrm>
              <a:off x="4028730" y="4376816"/>
              <a:ext cx="228378" cy="186141"/>
            </a:xfrm>
            <a:prstGeom prst="rect">
              <a:avLst/>
            </a:prstGeom>
          </p:spPr>
        </p:pic>
        <p:pic>
          <p:nvPicPr>
            <p:cNvPr id="926" name="Picture 925"/>
            <p:cNvPicPr>
              <a:picLocks noChangeAspect="1"/>
            </p:cNvPicPr>
            <p:nvPr/>
          </p:nvPicPr>
          <p:blipFill>
            <a:blip r:embed="rId2"/>
            <a:stretch>
              <a:fillRect/>
            </a:stretch>
          </p:blipFill>
          <p:spPr>
            <a:xfrm>
              <a:off x="3224074" y="4633571"/>
              <a:ext cx="228378" cy="186141"/>
            </a:xfrm>
            <a:prstGeom prst="rect">
              <a:avLst/>
            </a:prstGeom>
          </p:spPr>
        </p:pic>
      </p:grpSp>
    </p:spTree>
    <p:extLst>
      <p:ext uri="{BB962C8B-B14F-4D97-AF65-F5344CB8AC3E}">
        <p14:creationId xmlns:p14="http://schemas.microsoft.com/office/powerpoint/2010/main" val="15816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
                                        <p:tgtEl>
                                          <p:spTgt spid="38"/>
                                        </p:tgtEl>
                                      </p:cBhvr>
                                    </p:animEffect>
                                  </p:childTnLst>
                                </p:cTn>
                              </p:par>
                            </p:childTnLst>
                          </p:cTn>
                        </p:par>
                        <p:par>
                          <p:cTn id="13" fill="hold">
                            <p:stCondLst>
                              <p:cond delay="2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00"/>
                                        <p:tgtEl>
                                          <p:spTgt spid="39"/>
                                        </p:tgtEl>
                                      </p:cBhvr>
                                    </p:animEffect>
                                  </p:childTnLst>
                                </p:cTn>
                              </p:par>
                            </p:childTnLst>
                          </p:cTn>
                        </p:par>
                        <p:par>
                          <p:cTn id="17" fill="hold">
                            <p:stCondLst>
                              <p:cond delay="4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00"/>
                                        <p:tgtEl>
                                          <p:spTgt spid="40"/>
                                        </p:tgtEl>
                                      </p:cBhvr>
                                    </p:animEffect>
                                  </p:childTnLst>
                                </p:cTn>
                              </p:par>
                            </p:childTnLst>
                          </p:cTn>
                        </p:par>
                        <p:par>
                          <p:cTn id="21" fill="hold">
                            <p:stCondLst>
                              <p:cond delay="6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200"/>
                                        <p:tgtEl>
                                          <p:spTgt spid="41"/>
                                        </p:tgtEl>
                                      </p:cBhvr>
                                    </p:animEffect>
                                  </p:childTnLst>
                                </p:cTn>
                              </p:par>
                            </p:childTnLst>
                          </p:cTn>
                        </p:par>
                        <p:par>
                          <p:cTn id="25" fill="hold">
                            <p:stCondLst>
                              <p:cond delay="8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200"/>
                                        <p:tgtEl>
                                          <p:spTgt spid="4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00"/>
                                        <p:tgtEl>
                                          <p:spTgt spid="43"/>
                                        </p:tgtEl>
                                      </p:cBhvr>
                                    </p:animEffect>
                                  </p:childTnLst>
                                </p:cTn>
                              </p:par>
                            </p:childTnLst>
                          </p:cTn>
                        </p:par>
                        <p:par>
                          <p:cTn id="33" fill="hold">
                            <p:stCondLst>
                              <p:cond delay="12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200"/>
                                        <p:tgtEl>
                                          <p:spTgt spid="44"/>
                                        </p:tgtEl>
                                      </p:cBhvr>
                                    </p:animEffect>
                                  </p:childTnLst>
                                </p:cTn>
                              </p:par>
                            </p:childTnLst>
                          </p:cTn>
                        </p:par>
                        <p:par>
                          <p:cTn id="37" fill="hold">
                            <p:stCondLst>
                              <p:cond delay="1400"/>
                            </p:stCondLst>
                            <p:childTnLst>
                              <p:par>
                                <p:cTn id="38" presetID="10" presetClass="entr" presetSubtype="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200"/>
                                        <p:tgtEl>
                                          <p:spTgt spid="45"/>
                                        </p:tgtEl>
                                      </p:cBhvr>
                                    </p:animEffect>
                                  </p:childTnLst>
                                </p:cTn>
                              </p:par>
                            </p:childTnLst>
                          </p:cTn>
                        </p:par>
                        <p:par>
                          <p:cTn id="41" fill="hold">
                            <p:stCondLst>
                              <p:cond delay="16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200"/>
                                        <p:tgtEl>
                                          <p:spTgt spid="46"/>
                                        </p:tgtEl>
                                      </p:cBhvr>
                                    </p:animEffect>
                                  </p:childTnLst>
                                </p:cTn>
                              </p:par>
                            </p:childTnLst>
                          </p:cTn>
                        </p:par>
                        <p:par>
                          <p:cTn id="45" fill="hold">
                            <p:stCondLst>
                              <p:cond delay="1800"/>
                            </p:stCondLst>
                            <p:childTnLst>
                              <p:par>
                                <p:cTn id="46" presetID="10"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200"/>
                                        <p:tgtEl>
                                          <p:spTgt spid="47"/>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200"/>
                                        <p:tgtEl>
                                          <p:spTgt spid="48"/>
                                        </p:tgtEl>
                                      </p:cBhvr>
                                    </p:animEffect>
                                  </p:childTnLst>
                                </p:cTn>
                              </p:par>
                            </p:childTnLst>
                          </p:cTn>
                        </p:par>
                        <p:par>
                          <p:cTn id="53" fill="hold">
                            <p:stCondLst>
                              <p:cond delay="2200"/>
                            </p:stCondLst>
                            <p:childTnLst>
                              <p:par>
                                <p:cTn id="54" presetID="10"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200"/>
                                        <p:tgtEl>
                                          <p:spTgt spid="49"/>
                                        </p:tgtEl>
                                      </p:cBhvr>
                                    </p:animEffect>
                                  </p:childTnLst>
                                </p:cTn>
                              </p:par>
                            </p:childTnLst>
                          </p:cTn>
                        </p:par>
                        <p:par>
                          <p:cTn id="57" fill="hold">
                            <p:stCondLst>
                              <p:cond delay="2400"/>
                            </p:stCondLst>
                            <p:childTnLst>
                              <p:par>
                                <p:cTn id="58" presetID="10" presetClass="entr" presetSubtype="0"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200"/>
                                        <p:tgtEl>
                                          <p:spTgt spid="50"/>
                                        </p:tgtEl>
                                      </p:cBhvr>
                                    </p:animEffect>
                                  </p:childTnLst>
                                </p:cTn>
                              </p:par>
                            </p:childTnLst>
                          </p:cTn>
                        </p:par>
                        <p:par>
                          <p:cTn id="61" fill="hold">
                            <p:stCondLst>
                              <p:cond delay="2600"/>
                            </p:stCondLst>
                            <p:childTnLst>
                              <p:par>
                                <p:cTn id="62" presetID="10"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2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childTnLst>
                          </p:cTn>
                        </p:par>
                        <p:par>
                          <p:cTn id="90" fill="hold">
                            <p:stCondLst>
                              <p:cond delay="3000"/>
                            </p:stCondLst>
                            <p:childTnLst>
                              <p:par>
                                <p:cTn id="91" presetID="10" presetClass="entr" presetSubtype="0" fill="hold" grpId="0" nodeType="afterEffect">
                                  <p:stCondLst>
                                    <p:cond delay="0"/>
                                  </p:stCondLst>
                                  <p:childTnLst>
                                    <p:set>
                                      <p:cBhvr>
                                        <p:cTn id="92" dur="1" fill="hold">
                                          <p:stCondLst>
                                            <p:cond delay="0"/>
                                          </p:stCondLst>
                                        </p:cTn>
                                        <p:tgtEl>
                                          <p:spTgt spid="355"/>
                                        </p:tgtEl>
                                        <p:attrNameLst>
                                          <p:attrName>style.visibility</p:attrName>
                                        </p:attrNameLst>
                                      </p:cBhvr>
                                      <p:to>
                                        <p:strVal val="visible"/>
                                      </p:to>
                                    </p:set>
                                    <p:animEffect transition="in" filter="fade">
                                      <p:cBhvr>
                                        <p:cTn id="93" dur="500"/>
                                        <p:tgtEl>
                                          <p:spTgt spid="355"/>
                                        </p:tgtEl>
                                      </p:cBhvr>
                                    </p:animEffect>
                                  </p:childTnLst>
                                </p:cTn>
                              </p:par>
                              <p:par>
                                <p:cTn id="94" presetID="10" presetClass="entr" presetSubtype="0" fill="hold" nodeType="withEffect">
                                  <p:stCondLst>
                                    <p:cond delay="0"/>
                                  </p:stCondLst>
                                  <p:childTnLst>
                                    <p:set>
                                      <p:cBhvr>
                                        <p:cTn id="95" dur="1" fill="hold">
                                          <p:stCondLst>
                                            <p:cond delay="0"/>
                                          </p:stCondLst>
                                        </p:cTn>
                                        <p:tgtEl>
                                          <p:spTgt spid="359"/>
                                        </p:tgtEl>
                                        <p:attrNameLst>
                                          <p:attrName>style.visibility</p:attrName>
                                        </p:attrNameLst>
                                      </p:cBhvr>
                                      <p:to>
                                        <p:strVal val="visible"/>
                                      </p:to>
                                    </p:set>
                                    <p:animEffect transition="in" filter="fade">
                                      <p:cBhvr>
                                        <p:cTn id="96" dur="500"/>
                                        <p:tgtEl>
                                          <p:spTgt spid="359"/>
                                        </p:tgtEl>
                                      </p:cBhvr>
                                    </p:animEffect>
                                  </p:childTnLst>
                                </p:cTn>
                              </p:par>
                              <p:par>
                                <p:cTn id="97" presetID="10" presetClass="entr" presetSubtype="0" fill="hold" nodeType="withEffect">
                                  <p:stCondLst>
                                    <p:cond delay="0"/>
                                  </p:stCondLst>
                                  <p:childTnLst>
                                    <p:set>
                                      <p:cBhvr>
                                        <p:cTn id="98" dur="1" fill="hold">
                                          <p:stCondLst>
                                            <p:cond delay="0"/>
                                          </p:stCondLst>
                                        </p:cTn>
                                        <p:tgtEl>
                                          <p:spTgt spid="357"/>
                                        </p:tgtEl>
                                        <p:attrNameLst>
                                          <p:attrName>style.visibility</p:attrName>
                                        </p:attrNameLst>
                                      </p:cBhvr>
                                      <p:to>
                                        <p:strVal val="visible"/>
                                      </p:to>
                                    </p:set>
                                    <p:animEffect transition="in" filter="fade">
                                      <p:cBhvr>
                                        <p:cTn id="99" dur="500"/>
                                        <p:tgtEl>
                                          <p:spTgt spid="35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53"/>
                                        </p:tgtEl>
                                        <p:attrNameLst>
                                          <p:attrName>style.visibility</p:attrName>
                                        </p:attrNameLst>
                                      </p:cBhvr>
                                      <p:to>
                                        <p:strVal val="visible"/>
                                      </p:to>
                                    </p:set>
                                    <p:anim calcmode="lin" valueType="num">
                                      <p:cBhvr>
                                        <p:cTn id="102" dur="500" fill="hold"/>
                                        <p:tgtEl>
                                          <p:spTgt spid="353"/>
                                        </p:tgtEl>
                                        <p:attrNameLst>
                                          <p:attrName>ppt_w</p:attrName>
                                        </p:attrNameLst>
                                      </p:cBhvr>
                                      <p:tavLst>
                                        <p:tav tm="0">
                                          <p:val>
                                            <p:fltVal val="0"/>
                                          </p:val>
                                        </p:tav>
                                        <p:tav tm="100000">
                                          <p:val>
                                            <p:strVal val="#ppt_w"/>
                                          </p:val>
                                        </p:tav>
                                      </p:tavLst>
                                    </p:anim>
                                    <p:anim calcmode="lin" valueType="num">
                                      <p:cBhvr>
                                        <p:cTn id="103" dur="500" fill="hold"/>
                                        <p:tgtEl>
                                          <p:spTgt spid="353"/>
                                        </p:tgtEl>
                                        <p:attrNameLst>
                                          <p:attrName>ppt_h</p:attrName>
                                        </p:attrNameLst>
                                      </p:cBhvr>
                                      <p:tavLst>
                                        <p:tav tm="0">
                                          <p:val>
                                            <p:fltVal val="0"/>
                                          </p:val>
                                        </p:tav>
                                        <p:tav tm="100000">
                                          <p:val>
                                            <p:strVal val="#ppt_h"/>
                                          </p:val>
                                        </p:tav>
                                      </p:tavLst>
                                    </p:anim>
                                    <p:animEffect transition="in" filter="fade">
                                      <p:cBhvr>
                                        <p:cTn id="104" dur="500"/>
                                        <p:tgtEl>
                                          <p:spTgt spid="353"/>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54"/>
                                        </p:tgtEl>
                                        <p:attrNameLst>
                                          <p:attrName>style.visibility</p:attrName>
                                        </p:attrNameLst>
                                      </p:cBhvr>
                                      <p:to>
                                        <p:strVal val="visible"/>
                                      </p:to>
                                    </p:set>
                                    <p:anim calcmode="lin" valueType="num">
                                      <p:cBhvr>
                                        <p:cTn id="107" dur="500" fill="hold"/>
                                        <p:tgtEl>
                                          <p:spTgt spid="354"/>
                                        </p:tgtEl>
                                        <p:attrNameLst>
                                          <p:attrName>ppt_w</p:attrName>
                                        </p:attrNameLst>
                                      </p:cBhvr>
                                      <p:tavLst>
                                        <p:tav tm="0">
                                          <p:val>
                                            <p:fltVal val="0"/>
                                          </p:val>
                                        </p:tav>
                                        <p:tav tm="100000">
                                          <p:val>
                                            <p:strVal val="#ppt_w"/>
                                          </p:val>
                                        </p:tav>
                                      </p:tavLst>
                                    </p:anim>
                                    <p:anim calcmode="lin" valueType="num">
                                      <p:cBhvr>
                                        <p:cTn id="108" dur="500" fill="hold"/>
                                        <p:tgtEl>
                                          <p:spTgt spid="354"/>
                                        </p:tgtEl>
                                        <p:attrNameLst>
                                          <p:attrName>ppt_h</p:attrName>
                                        </p:attrNameLst>
                                      </p:cBhvr>
                                      <p:tavLst>
                                        <p:tav tm="0">
                                          <p:val>
                                            <p:fltVal val="0"/>
                                          </p:val>
                                        </p:tav>
                                        <p:tav tm="100000">
                                          <p:val>
                                            <p:strVal val="#ppt_h"/>
                                          </p:val>
                                        </p:tav>
                                      </p:tavLst>
                                    </p:anim>
                                    <p:animEffect transition="in" filter="fade">
                                      <p:cBhvr>
                                        <p:cTn id="109" dur="500"/>
                                        <p:tgtEl>
                                          <p:spTgt spid="354"/>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355"/>
                                        </p:tgtEl>
                                      </p:cBhvr>
                                    </p:animEffect>
                                    <p:set>
                                      <p:cBhvr>
                                        <p:cTn id="114" dur="1" fill="hold">
                                          <p:stCondLst>
                                            <p:cond delay="499"/>
                                          </p:stCondLst>
                                        </p:cTn>
                                        <p:tgtEl>
                                          <p:spTgt spid="355"/>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359"/>
                                        </p:tgtEl>
                                      </p:cBhvr>
                                    </p:animEffect>
                                    <p:set>
                                      <p:cBhvr>
                                        <p:cTn id="117" dur="1" fill="hold">
                                          <p:stCondLst>
                                            <p:cond delay="499"/>
                                          </p:stCondLst>
                                        </p:cTn>
                                        <p:tgtEl>
                                          <p:spTgt spid="35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357"/>
                                        </p:tgtEl>
                                      </p:cBhvr>
                                    </p:animEffect>
                                    <p:set>
                                      <p:cBhvr>
                                        <p:cTn id="120" dur="1" fill="hold">
                                          <p:stCondLst>
                                            <p:cond delay="499"/>
                                          </p:stCondLst>
                                        </p:cTn>
                                        <p:tgtEl>
                                          <p:spTgt spid="357"/>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500"/>
                                        <p:tgtEl>
                                          <p:spTgt spid="353"/>
                                        </p:tgtEl>
                                        <p:attrNameLst>
                                          <p:attrName>ppt_w</p:attrName>
                                        </p:attrNameLst>
                                      </p:cBhvr>
                                      <p:tavLst>
                                        <p:tav tm="0">
                                          <p:val>
                                            <p:strVal val="ppt_w"/>
                                          </p:val>
                                        </p:tav>
                                        <p:tav tm="100000">
                                          <p:val>
                                            <p:fltVal val="0"/>
                                          </p:val>
                                        </p:tav>
                                      </p:tavLst>
                                    </p:anim>
                                    <p:anim calcmode="lin" valueType="num">
                                      <p:cBhvr>
                                        <p:cTn id="123" dur="500"/>
                                        <p:tgtEl>
                                          <p:spTgt spid="353"/>
                                        </p:tgtEl>
                                        <p:attrNameLst>
                                          <p:attrName>ppt_h</p:attrName>
                                        </p:attrNameLst>
                                      </p:cBhvr>
                                      <p:tavLst>
                                        <p:tav tm="0">
                                          <p:val>
                                            <p:strVal val="ppt_h"/>
                                          </p:val>
                                        </p:tav>
                                        <p:tav tm="100000">
                                          <p:val>
                                            <p:fltVal val="0"/>
                                          </p:val>
                                        </p:tav>
                                      </p:tavLst>
                                    </p:anim>
                                    <p:animEffect transition="out" filter="fade">
                                      <p:cBhvr>
                                        <p:cTn id="124" dur="500"/>
                                        <p:tgtEl>
                                          <p:spTgt spid="353"/>
                                        </p:tgtEl>
                                      </p:cBhvr>
                                    </p:animEffect>
                                    <p:set>
                                      <p:cBhvr>
                                        <p:cTn id="125" dur="1" fill="hold">
                                          <p:stCondLst>
                                            <p:cond delay="499"/>
                                          </p:stCondLst>
                                        </p:cTn>
                                        <p:tgtEl>
                                          <p:spTgt spid="353"/>
                                        </p:tgtEl>
                                        <p:attrNameLst>
                                          <p:attrName>style.visibility</p:attrName>
                                        </p:attrNameLst>
                                      </p:cBhvr>
                                      <p:to>
                                        <p:strVal val="hidden"/>
                                      </p:to>
                                    </p:set>
                                  </p:childTnLst>
                                </p:cTn>
                              </p:par>
                              <p:par>
                                <p:cTn id="126" presetID="53" presetClass="exit" presetSubtype="32" fill="hold" grpId="1" nodeType="withEffect">
                                  <p:stCondLst>
                                    <p:cond delay="0"/>
                                  </p:stCondLst>
                                  <p:childTnLst>
                                    <p:anim calcmode="lin" valueType="num">
                                      <p:cBhvr>
                                        <p:cTn id="127" dur="500"/>
                                        <p:tgtEl>
                                          <p:spTgt spid="354"/>
                                        </p:tgtEl>
                                        <p:attrNameLst>
                                          <p:attrName>ppt_w</p:attrName>
                                        </p:attrNameLst>
                                      </p:cBhvr>
                                      <p:tavLst>
                                        <p:tav tm="0">
                                          <p:val>
                                            <p:strVal val="ppt_w"/>
                                          </p:val>
                                        </p:tav>
                                        <p:tav tm="100000">
                                          <p:val>
                                            <p:fltVal val="0"/>
                                          </p:val>
                                        </p:tav>
                                      </p:tavLst>
                                    </p:anim>
                                    <p:anim calcmode="lin" valueType="num">
                                      <p:cBhvr>
                                        <p:cTn id="128" dur="500"/>
                                        <p:tgtEl>
                                          <p:spTgt spid="354"/>
                                        </p:tgtEl>
                                        <p:attrNameLst>
                                          <p:attrName>ppt_h</p:attrName>
                                        </p:attrNameLst>
                                      </p:cBhvr>
                                      <p:tavLst>
                                        <p:tav tm="0">
                                          <p:val>
                                            <p:strVal val="ppt_h"/>
                                          </p:val>
                                        </p:tav>
                                        <p:tav tm="100000">
                                          <p:val>
                                            <p:fltVal val="0"/>
                                          </p:val>
                                        </p:tav>
                                      </p:tavLst>
                                    </p:anim>
                                    <p:animEffect transition="out" filter="fade">
                                      <p:cBhvr>
                                        <p:cTn id="129" dur="500"/>
                                        <p:tgtEl>
                                          <p:spTgt spid="354"/>
                                        </p:tgtEl>
                                      </p:cBhvr>
                                    </p:animEffect>
                                    <p:set>
                                      <p:cBhvr>
                                        <p:cTn id="130" dur="1" fill="hold">
                                          <p:stCondLst>
                                            <p:cond delay="499"/>
                                          </p:stCondLst>
                                        </p:cTn>
                                        <p:tgtEl>
                                          <p:spTgt spid="35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47"/>
                                        </p:tgtEl>
                                        <p:attrNameLst>
                                          <p:attrName>style.visibility</p:attrName>
                                        </p:attrNameLst>
                                      </p:cBhvr>
                                      <p:to>
                                        <p:strVal val="visible"/>
                                      </p:to>
                                    </p:set>
                                    <p:animEffect transition="in" filter="wipe(left)">
                                      <p:cBhvr>
                                        <p:cTn id="135" dur="500"/>
                                        <p:tgtEl>
                                          <p:spTgt spid="147"/>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148"/>
                                        </p:tgtEl>
                                        <p:attrNameLst>
                                          <p:attrName>style.visibility</p:attrName>
                                        </p:attrNameLst>
                                      </p:cBhvr>
                                      <p:to>
                                        <p:strVal val="visible"/>
                                      </p:to>
                                    </p:set>
                                    <p:animEffect transition="in" filter="wipe(left)">
                                      <p:cBhvr>
                                        <p:cTn id="140" dur="500"/>
                                        <p:tgtEl>
                                          <p:spTgt spid="14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149"/>
                                        </p:tgtEl>
                                        <p:attrNameLst>
                                          <p:attrName>style.visibility</p:attrName>
                                        </p:attrNameLst>
                                      </p:cBhvr>
                                      <p:to>
                                        <p:strVal val="visible"/>
                                      </p:to>
                                    </p:set>
                                    <p:animEffect transition="in" filter="wipe(left)">
                                      <p:cBhvr>
                                        <p:cTn id="145" dur="500"/>
                                        <p:tgtEl>
                                          <p:spTgt spid="149"/>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26"/>
                                        </p:tgtEl>
                                        <p:attrNameLst>
                                          <p:attrName>style.visibility</p:attrName>
                                        </p:attrNameLst>
                                      </p:cBhvr>
                                      <p:to>
                                        <p:strVal val="visible"/>
                                      </p:to>
                                    </p:set>
                                    <p:animEffect transition="in" filter="fade">
                                      <p:cBhvr>
                                        <p:cTn id="150" dur="500"/>
                                        <p:tgtEl>
                                          <p:spTgt spid="126"/>
                                        </p:tgtEl>
                                      </p:cBhvr>
                                    </p:animEffect>
                                  </p:childTnLst>
                                </p:cTn>
                              </p:par>
                            </p:childTnLst>
                          </p:cTn>
                        </p:par>
                        <p:par>
                          <p:cTn id="151" fill="hold">
                            <p:stCondLst>
                              <p:cond delay="500"/>
                            </p:stCondLst>
                            <p:childTnLst>
                              <p:par>
                                <p:cTn id="152" presetID="10" presetClass="entr" presetSubtype="0" fill="hold" grpId="0" nodeType="afterEffect">
                                  <p:stCondLst>
                                    <p:cond delay="0"/>
                                  </p:stCondLst>
                                  <p:childTnLst>
                                    <p:set>
                                      <p:cBhvr>
                                        <p:cTn id="153" dur="1" fill="hold">
                                          <p:stCondLst>
                                            <p:cond delay="0"/>
                                          </p:stCondLst>
                                        </p:cTn>
                                        <p:tgtEl>
                                          <p:spTgt spid="124"/>
                                        </p:tgtEl>
                                        <p:attrNameLst>
                                          <p:attrName>style.visibility</p:attrName>
                                        </p:attrNameLst>
                                      </p:cBhvr>
                                      <p:to>
                                        <p:strVal val="visible"/>
                                      </p:to>
                                    </p:set>
                                    <p:animEffect transition="in" filter="fade">
                                      <p:cBhvr>
                                        <p:cTn id="154" dur="500"/>
                                        <p:tgtEl>
                                          <p:spTgt spid="124"/>
                                        </p:tgtEl>
                                      </p:cBhvr>
                                    </p:animEffect>
                                  </p:childTnLst>
                                </p:cTn>
                              </p:par>
                            </p:childTnLst>
                          </p:cTn>
                        </p:par>
                        <p:par>
                          <p:cTn id="155" fill="hold">
                            <p:stCondLst>
                              <p:cond delay="1000"/>
                            </p:stCondLst>
                            <p:childTnLst>
                              <p:par>
                                <p:cTn id="156" presetID="10" presetClass="entr" presetSubtype="0" fill="hold" grpId="0" nodeType="afterEffect">
                                  <p:stCondLst>
                                    <p:cond delay="0"/>
                                  </p:stCondLst>
                                  <p:childTnLst>
                                    <p:set>
                                      <p:cBhvr>
                                        <p:cTn id="157" dur="1" fill="hold">
                                          <p:stCondLst>
                                            <p:cond delay="0"/>
                                          </p:stCondLst>
                                        </p:cTn>
                                        <p:tgtEl>
                                          <p:spTgt spid="125"/>
                                        </p:tgtEl>
                                        <p:attrNameLst>
                                          <p:attrName>style.visibility</p:attrName>
                                        </p:attrNameLst>
                                      </p:cBhvr>
                                      <p:to>
                                        <p:strVal val="visible"/>
                                      </p:to>
                                    </p:set>
                                    <p:animEffect transition="in" filter="fade">
                                      <p:cBhvr>
                                        <p:cTn id="158" dur="500"/>
                                        <p:tgtEl>
                                          <p:spTgt spid="125"/>
                                        </p:tgtEl>
                                      </p:cBhvr>
                                    </p:animEffect>
                                  </p:childTnLst>
                                </p:cTn>
                              </p:par>
                            </p:childTnLst>
                          </p:cTn>
                        </p:par>
                        <p:par>
                          <p:cTn id="159" fill="hold">
                            <p:stCondLst>
                              <p:cond delay="1500"/>
                            </p:stCondLst>
                            <p:childTnLst>
                              <p:par>
                                <p:cTn id="160" presetID="10" presetClass="entr" presetSubtype="0" fill="hold" grpId="0" nodeType="afterEffect">
                                  <p:stCondLst>
                                    <p:cond delay="0"/>
                                  </p:stCondLst>
                                  <p:childTnLst>
                                    <p:set>
                                      <p:cBhvr>
                                        <p:cTn id="161" dur="1" fill="hold">
                                          <p:stCondLst>
                                            <p:cond delay="0"/>
                                          </p:stCondLst>
                                        </p:cTn>
                                        <p:tgtEl>
                                          <p:spTgt spid="127"/>
                                        </p:tgtEl>
                                        <p:attrNameLst>
                                          <p:attrName>style.visibility</p:attrName>
                                        </p:attrNameLst>
                                      </p:cBhvr>
                                      <p:to>
                                        <p:strVal val="visible"/>
                                      </p:to>
                                    </p:set>
                                    <p:animEffect transition="in" filter="fade">
                                      <p:cBhvr>
                                        <p:cTn id="162" dur="500"/>
                                        <p:tgtEl>
                                          <p:spTgt spid="127"/>
                                        </p:tgtEl>
                                      </p:cBhvr>
                                    </p:animEffect>
                                  </p:childTnLst>
                                </p:cTn>
                              </p:par>
                            </p:childTnLst>
                          </p:cTn>
                        </p:par>
                        <p:par>
                          <p:cTn id="163" fill="hold">
                            <p:stCondLst>
                              <p:cond delay="2000"/>
                            </p:stCondLst>
                            <p:childTnLst>
                              <p:par>
                                <p:cTn id="164" presetID="10" presetClass="entr" presetSubtype="0" fill="hold" grpId="0" nodeType="afterEffect">
                                  <p:stCondLst>
                                    <p:cond delay="0"/>
                                  </p:stCondLst>
                                  <p:childTnLst>
                                    <p:set>
                                      <p:cBhvr>
                                        <p:cTn id="165" dur="1" fill="hold">
                                          <p:stCondLst>
                                            <p:cond delay="0"/>
                                          </p:stCondLst>
                                        </p:cTn>
                                        <p:tgtEl>
                                          <p:spTgt spid="133"/>
                                        </p:tgtEl>
                                        <p:attrNameLst>
                                          <p:attrName>style.visibility</p:attrName>
                                        </p:attrNameLst>
                                      </p:cBhvr>
                                      <p:to>
                                        <p:strVal val="visible"/>
                                      </p:to>
                                    </p:set>
                                    <p:animEffect transition="in" filter="fade">
                                      <p:cBhvr>
                                        <p:cTn id="166" dur="500"/>
                                        <p:tgtEl>
                                          <p:spTgt spid="133"/>
                                        </p:tgtEl>
                                      </p:cBhvr>
                                    </p:animEffect>
                                  </p:childTnLst>
                                </p:cTn>
                              </p:par>
                            </p:childTnLst>
                          </p:cTn>
                        </p:par>
                        <p:par>
                          <p:cTn id="167" fill="hold">
                            <p:stCondLst>
                              <p:cond delay="2500"/>
                            </p:stCondLst>
                            <p:childTnLst>
                              <p:par>
                                <p:cTn id="168" presetID="10" presetClass="entr" presetSubtype="0" fill="hold" grpId="0" nodeType="afterEffect">
                                  <p:stCondLst>
                                    <p:cond delay="0"/>
                                  </p:stCondLst>
                                  <p:childTnLst>
                                    <p:set>
                                      <p:cBhvr>
                                        <p:cTn id="169" dur="1" fill="hold">
                                          <p:stCondLst>
                                            <p:cond delay="0"/>
                                          </p:stCondLst>
                                        </p:cTn>
                                        <p:tgtEl>
                                          <p:spTgt spid="920"/>
                                        </p:tgtEl>
                                        <p:attrNameLst>
                                          <p:attrName>style.visibility</p:attrName>
                                        </p:attrNameLst>
                                      </p:cBhvr>
                                      <p:to>
                                        <p:strVal val="visible"/>
                                      </p:to>
                                    </p:set>
                                    <p:animEffect transition="in" filter="fade">
                                      <p:cBhvr>
                                        <p:cTn id="170" dur="500"/>
                                        <p:tgtEl>
                                          <p:spTgt spid="920"/>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nodeType="click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down)">
                                      <p:cBhvr>
                                        <p:cTn id="175" dur="500"/>
                                        <p:tgtEl>
                                          <p:spTgt spid="152"/>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nodeType="clickEffect">
                                  <p:stCondLst>
                                    <p:cond delay="0"/>
                                  </p:stCondLst>
                                  <p:childTnLst>
                                    <p:set>
                                      <p:cBhvr>
                                        <p:cTn id="179" dur="1" fill="hold">
                                          <p:stCondLst>
                                            <p:cond delay="0"/>
                                          </p:stCondLst>
                                        </p:cTn>
                                        <p:tgtEl>
                                          <p:spTgt spid="162"/>
                                        </p:tgtEl>
                                        <p:attrNameLst>
                                          <p:attrName>style.visibility</p:attrName>
                                        </p:attrNameLst>
                                      </p:cBhvr>
                                      <p:to>
                                        <p:strVal val="visible"/>
                                      </p:to>
                                    </p:set>
                                    <p:animEffect transition="in" filter="wipe(down)">
                                      <p:cBhvr>
                                        <p:cTn id="180" dur="500"/>
                                        <p:tgtEl>
                                          <p:spTgt spid="162"/>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nodeType="clickEffect">
                                  <p:stCondLst>
                                    <p:cond delay="0"/>
                                  </p:stCondLst>
                                  <p:childTnLst>
                                    <p:set>
                                      <p:cBhvr>
                                        <p:cTn id="184" dur="1" fill="hold">
                                          <p:stCondLst>
                                            <p:cond delay="0"/>
                                          </p:stCondLst>
                                        </p:cTn>
                                        <p:tgtEl>
                                          <p:spTgt spid="170"/>
                                        </p:tgtEl>
                                        <p:attrNameLst>
                                          <p:attrName>style.visibility</p:attrName>
                                        </p:attrNameLst>
                                      </p:cBhvr>
                                      <p:to>
                                        <p:strVal val="visible"/>
                                      </p:to>
                                    </p:set>
                                    <p:animEffect transition="in" filter="wipe(down)">
                                      <p:cBhvr>
                                        <p:cTn id="185" dur="500"/>
                                        <p:tgtEl>
                                          <p:spTgt spid="170"/>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4" fill="hold" nodeType="clickEffect">
                                  <p:stCondLst>
                                    <p:cond delay="0"/>
                                  </p:stCondLst>
                                  <p:childTnLst>
                                    <p:set>
                                      <p:cBhvr>
                                        <p:cTn id="189" dur="1" fill="hold">
                                          <p:stCondLst>
                                            <p:cond delay="0"/>
                                          </p:stCondLst>
                                        </p:cTn>
                                        <p:tgtEl>
                                          <p:spTgt spid="352"/>
                                        </p:tgtEl>
                                        <p:attrNameLst>
                                          <p:attrName>style.visibility</p:attrName>
                                        </p:attrNameLst>
                                      </p:cBhvr>
                                      <p:to>
                                        <p:strVal val="visible"/>
                                      </p:to>
                                    </p:set>
                                    <p:animEffect transition="in" filter="wipe(down)">
                                      <p:cBhvr>
                                        <p:cTn id="190" dur="500"/>
                                        <p:tgtEl>
                                          <p:spTgt spid="352"/>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nodeType="clickEffect">
                                  <p:stCondLst>
                                    <p:cond delay="0"/>
                                  </p:stCondLst>
                                  <p:childTnLst>
                                    <p:set>
                                      <p:cBhvr>
                                        <p:cTn id="194" dur="1" fill="hold">
                                          <p:stCondLst>
                                            <p:cond delay="0"/>
                                          </p:stCondLst>
                                        </p:cTn>
                                        <p:tgtEl>
                                          <p:spTgt spid="927"/>
                                        </p:tgtEl>
                                        <p:attrNameLst>
                                          <p:attrName>style.visibility</p:attrName>
                                        </p:attrNameLst>
                                      </p:cBhvr>
                                      <p:to>
                                        <p:strVal val="visible"/>
                                      </p:to>
                                    </p:set>
                                    <p:animEffect transition="in" filter="wipe(down)">
                                      <p:cBhvr>
                                        <p:cTn id="195" dur="500"/>
                                        <p:tgtEl>
                                          <p:spTgt spid="927"/>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1" fill="hold" nodeType="clickEffect">
                                  <p:stCondLst>
                                    <p:cond delay="0"/>
                                  </p:stCondLst>
                                  <p:childTnLst>
                                    <p:set>
                                      <p:cBhvr>
                                        <p:cTn id="199" dur="1" fill="hold">
                                          <p:stCondLst>
                                            <p:cond delay="0"/>
                                          </p:stCondLst>
                                        </p:cTn>
                                        <p:tgtEl>
                                          <p:spTgt spid="527"/>
                                        </p:tgtEl>
                                        <p:attrNameLst>
                                          <p:attrName>style.visibility</p:attrName>
                                        </p:attrNameLst>
                                      </p:cBhvr>
                                      <p:to>
                                        <p:strVal val="visible"/>
                                      </p:to>
                                    </p:set>
                                    <p:animEffect transition="in" filter="wipe(up)">
                                      <p:cBhvr>
                                        <p:cTn id="200" dur="500"/>
                                        <p:tgtEl>
                                          <p:spTgt spid="527"/>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nodeType="clickEffect">
                                  <p:stCondLst>
                                    <p:cond delay="0"/>
                                  </p:stCondLst>
                                  <p:childTnLst>
                                    <p:set>
                                      <p:cBhvr>
                                        <p:cTn id="204" dur="1" fill="hold">
                                          <p:stCondLst>
                                            <p:cond delay="0"/>
                                          </p:stCondLst>
                                        </p:cTn>
                                        <p:tgtEl>
                                          <p:spTgt spid="919"/>
                                        </p:tgtEl>
                                        <p:attrNameLst>
                                          <p:attrName>style.visibility</p:attrName>
                                        </p:attrNameLst>
                                      </p:cBhvr>
                                      <p:to>
                                        <p:strVal val="visible"/>
                                      </p:to>
                                    </p:set>
                                    <p:animEffect transition="in" filter="wipe(up)">
                                      <p:cBhvr>
                                        <p:cTn id="205" dur="500"/>
                                        <p:tgtEl>
                                          <p:spTgt spid="919"/>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921"/>
                                        </p:tgtEl>
                                        <p:attrNameLst>
                                          <p:attrName>style.visibility</p:attrName>
                                        </p:attrNameLst>
                                      </p:cBhvr>
                                      <p:to>
                                        <p:strVal val="visible"/>
                                      </p:to>
                                    </p:set>
                                    <p:animEffect transition="in" filter="fade">
                                      <p:cBhvr>
                                        <p:cTn id="210" dur="500"/>
                                        <p:tgtEl>
                                          <p:spTgt spid="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67" grpId="0" animBg="1"/>
      <p:bldP spid="68" grpId="0" animBg="1"/>
      <p:bldP spid="69" grpId="0" animBg="1"/>
      <p:bldP spid="70" grpId="0" animBg="1"/>
      <p:bldP spid="71" grpId="0" animBg="1"/>
      <p:bldP spid="74" grpId="0" animBg="1"/>
      <p:bldP spid="124" grpId="0" animBg="1"/>
      <p:bldP spid="125" grpId="0" animBg="1"/>
      <p:bldP spid="126" grpId="0" animBg="1"/>
      <p:bldP spid="127" grpId="0" animBg="1"/>
      <p:bldP spid="133" grpId="0" animBg="1"/>
      <p:bldP spid="353" grpId="0" animBg="1"/>
      <p:bldP spid="353" grpId="1" animBg="1"/>
      <p:bldP spid="354" grpId="0" animBg="1"/>
      <p:bldP spid="354" grpId="1" animBg="1"/>
      <p:bldP spid="355" grpId="0"/>
      <p:bldP spid="355" grpId="1"/>
      <p:bldP spid="920" grpId="0" animBg="1"/>
      <p:bldP spid="9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Non-cooperative binding at DNA 23</a:t>
            </a:r>
          </a:p>
        </p:txBody>
      </p:sp>
      <p:sp>
        <p:nvSpPr>
          <p:cNvPr id="3" name="Content Placeholder 2"/>
          <p:cNvSpPr>
            <a:spLocks noGrp="1"/>
          </p:cNvSpPr>
          <p:nvPr>
            <p:ph idx="1"/>
          </p:nvPr>
        </p:nvSpPr>
        <p:spPr/>
        <p:txBody>
          <a:bodyPr/>
          <a:lstStyle/>
          <a:p>
            <a:r>
              <a:rPr lang="fr-FR" dirty="0"/>
              <a:t>Pierre-Étienne Meunier and Damien Woods, </a:t>
            </a:r>
            <a:r>
              <a:rPr lang="en-US" i="1" dirty="0"/>
              <a:t>The non-cooperative tile assembly model is not intrinsically universal or capable of bounded Turing machine simulation</a:t>
            </a:r>
          </a:p>
        </p:txBody>
      </p:sp>
      <p:sp>
        <p:nvSpPr>
          <p:cNvPr id="4" name="Slide Number Placeholder 3"/>
          <p:cNvSpPr>
            <a:spLocks noGrp="1"/>
          </p:cNvSpPr>
          <p:nvPr>
            <p:ph type="sldNum" sz="quarter" idx="12"/>
          </p:nvPr>
        </p:nvSpPr>
        <p:spPr/>
        <p:txBody>
          <a:bodyPr/>
          <a:lstStyle/>
          <a:p>
            <a:fld id="{6A995154-0473-4D3E-9D27-8B1D4B6CEBB6}" type="slidenum">
              <a:rPr lang="en-US" smtClean="0"/>
              <a:t>28</a:t>
            </a:fld>
            <a:endParaRPr lang="en-US"/>
          </a:p>
        </p:txBody>
      </p:sp>
    </p:spTree>
    <p:extLst>
      <p:ext uri="{BB962C8B-B14F-4D97-AF65-F5344CB8AC3E}">
        <p14:creationId xmlns:p14="http://schemas.microsoft.com/office/powerpoint/2010/main" val="1846234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995154-0473-4D3E-9D27-8B1D4B6CEBB6}" type="slidenum">
              <a:rPr lang="en-US" smtClean="0"/>
              <a:t>29</a:t>
            </a:fld>
            <a:endParaRPr lang="en-US"/>
          </a:p>
        </p:txBody>
      </p:sp>
      <p:pic>
        <p:nvPicPr>
          <p:cNvPr id="7" name="Picture 6"/>
          <p:cNvPicPr>
            <a:picLocks noChangeAspect="1"/>
          </p:cNvPicPr>
          <p:nvPr/>
        </p:nvPicPr>
        <p:blipFill>
          <a:blip r:embed="rId2"/>
          <a:stretch>
            <a:fillRect/>
          </a:stretch>
        </p:blipFill>
        <p:spPr>
          <a:xfrm>
            <a:off x="1544349" y="58077"/>
            <a:ext cx="8791142" cy="6663398"/>
          </a:xfrm>
          <a:prstGeom prst="rect">
            <a:avLst/>
          </a:prstGeom>
        </p:spPr>
      </p:pic>
    </p:spTree>
    <p:extLst>
      <p:ext uri="{BB962C8B-B14F-4D97-AF65-F5344CB8AC3E}">
        <p14:creationId xmlns:p14="http://schemas.microsoft.com/office/powerpoint/2010/main" val="328721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1524000"/>
            <a:ext cx="515710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38200" y="298450"/>
            <a:ext cx="10515600" cy="777875"/>
          </a:xfrm>
        </p:spPr>
        <p:txBody>
          <a:bodyPr/>
          <a:lstStyle/>
          <a:p>
            <a:r>
              <a:rPr lang="en-US" dirty="0"/>
              <a:t>Practice of DNA tile self-assembly</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4864" y="1219200"/>
            <a:ext cx="2573337" cy="262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27347" y="1376314"/>
            <a:ext cx="1651907" cy="584775"/>
          </a:xfrm>
          <a:prstGeom prst="rect">
            <a:avLst/>
          </a:prstGeom>
          <a:noFill/>
        </p:spPr>
        <p:txBody>
          <a:bodyPr wrap="square" rtlCol="0">
            <a:spAutoFit/>
          </a:bodyPr>
          <a:lstStyle/>
          <a:p>
            <a:r>
              <a:rPr lang="en-US" sz="3200" u="sng" dirty="0"/>
              <a:t>DNA tile</a:t>
            </a:r>
            <a:endParaRPr lang="en-US" sz="3200" dirty="0"/>
          </a:p>
        </p:txBody>
      </p:sp>
      <p:sp>
        <p:nvSpPr>
          <p:cNvPr id="4" name="TextBox 3"/>
          <p:cNvSpPr txBox="1"/>
          <p:nvPr/>
        </p:nvSpPr>
        <p:spPr>
          <a:xfrm>
            <a:off x="6960054" y="4756541"/>
            <a:ext cx="1219200" cy="369332"/>
          </a:xfrm>
          <a:prstGeom prst="rect">
            <a:avLst/>
          </a:prstGeom>
          <a:noFill/>
        </p:spPr>
        <p:txBody>
          <a:bodyPr wrap="square" rtlCol="0">
            <a:spAutoFit/>
          </a:bodyPr>
          <a:lstStyle/>
          <a:p>
            <a:pPr algn="ctr"/>
            <a:r>
              <a:rPr lang="en-US" dirty="0"/>
              <a:t>sticky end</a:t>
            </a:r>
          </a:p>
        </p:txBody>
      </p:sp>
      <p:sp>
        <p:nvSpPr>
          <p:cNvPr id="6" name="Left Brace 5"/>
          <p:cNvSpPr/>
          <p:nvPr/>
        </p:nvSpPr>
        <p:spPr>
          <a:xfrm rot="16200000">
            <a:off x="7445829" y="4041322"/>
            <a:ext cx="247651" cy="813704"/>
          </a:xfrm>
          <a:prstGeom prst="leftBrace">
            <a:avLst>
              <a:gd name="adj1" fmla="val 3333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527346" y="2052686"/>
            <a:ext cx="2616654" cy="646331"/>
          </a:xfrm>
          <a:prstGeom prst="rect">
            <a:avLst/>
          </a:prstGeom>
          <a:noFill/>
        </p:spPr>
        <p:txBody>
          <a:bodyPr wrap="square" rtlCol="0">
            <a:spAutoFit/>
          </a:bodyPr>
          <a:lstStyle/>
          <a:p>
            <a:r>
              <a:rPr lang="en-US" dirty="0"/>
              <a:t>Ned </a:t>
            </a:r>
            <a:r>
              <a:rPr lang="en-US" dirty="0" err="1"/>
              <a:t>Seeman</a:t>
            </a:r>
            <a:r>
              <a:rPr lang="en-US" dirty="0"/>
              <a:t>, </a:t>
            </a:r>
            <a:r>
              <a:rPr lang="en-US" u="sng" dirty="0"/>
              <a:t>Journal of Theoretical Biology</a:t>
            </a:r>
            <a:r>
              <a:rPr lang="en-US" dirty="0"/>
              <a:t> 1982</a:t>
            </a:r>
          </a:p>
        </p:txBody>
      </p:sp>
      <p:pic>
        <p:nvPicPr>
          <p:cNvPr id="3074" name="Picture 2" descr="http://www.chem-station.com/interviews/images/NedSeem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3662" y="2022643"/>
            <a:ext cx="2183947" cy="219799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819401" y="3844186"/>
            <a:ext cx="736599" cy="480162"/>
          </a:xfrm>
          <a:prstGeom prst="roundRect">
            <a:avLst/>
          </a:prstGeom>
          <a:solidFill>
            <a:schemeClr val="accent2">
              <a:alpha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ounded Rectangle 10"/>
          <p:cNvSpPr/>
          <p:nvPr/>
        </p:nvSpPr>
        <p:spPr>
          <a:xfrm>
            <a:off x="7191383" y="3836619"/>
            <a:ext cx="710821" cy="480162"/>
          </a:xfrm>
          <a:prstGeom prst="roundRect">
            <a:avLst/>
          </a:prstGeom>
          <a:solidFill>
            <a:schemeClr val="accent2">
              <a:alpha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ounded Rectangle 11"/>
          <p:cNvSpPr/>
          <p:nvPr/>
        </p:nvSpPr>
        <p:spPr>
          <a:xfrm rot="5400000">
            <a:off x="5042543" y="1639329"/>
            <a:ext cx="710821" cy="480162"/>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5400000">
            <a:off x="5042543" y="5959870"/>
            <a:ext cx="710821" cy="480162"/>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76326" y="1314757"/>
            <a:ext cx="2098486" cy="461665"/>
          </a:xfrm>
          <a:prstGeom prst="rect">
            <a:avLst/>
          </a:prstGeom>
          <a:noFill/>
        </p:spPr>
        <p:txBody>
          <a:bodyPr wrap="square" rtlCol="0">
            <a:spAutoFit/>
          </a:bodyPr>
          <a:lstStyle/>
          <a:p>
            <a:r>
              <a:rPr lang="en-US" sz="800" dirty="0" err="1">
                <a:solidFill>
                  <a:schemeClr val="tx1">
                    <a:lumMod val="50000"/>
                    <a:lumOff val="50000"/>
                  </a:schemeClr>
                </a:solidFill>
              </a:rPr>
              <a:t>Source:en.wikipedia</a:t>
            </a:r>
            <a:r>
              <a:rPr lang="en-US" sz="800" dirty="0">
                <a:solidFill>
                  <a:schemeClr val="tx1">
                    <a:lumMod val="50000"/>
                    <a:lumOff val="50000"/>
                  </a:schemeClr>
                </a:solidFill>
              </a:rPr>
              <a:t>; Author: </a:t>
            </a:r>
            <a:r>
              <a:rPr lang="en-US" sz="800" dirty="0" err="1">
                <a:solidFill>
                  <a:schemeClr val="tx1">
                    <a:lumMod val="50000"/>
                    <a:lumOff val="50000"/>
                  </a:schemeClr>
                </a:solidFill>
              </a:rPr>
              <a:t>Zephyris</a:t>
            </a:r>
            <a:r>
              <a:rPr lang="en-US" sz="800" dirty="0">
                <a:solidFill>
                  <a:schemeClr val="tx1">
                    <a:lumMod val="50000"/>
                    <a:lumOff val="50000"/>
                  </a:schemeClr>
                </a:solidFill>
              </a:rPr>
              <a:t> at </a:t>
            </a:r>
            <a:r>
              <a:rPr lang="en-US" sz="800" dirty="0" err="1">
                <a:solidFill>
                  <a:schemeClr val="tx1">
                    <a:lumMod val="50000"/>
                    <a:lumOff val="50000"/>
                  </a:schemeClr>
                </a:solidFill>
              </a:rPr>
              <a:t>en.wikipedia</a:t>
            </a:r>
            <a:r>
              <a:rPr lang="en-US" sz="800" dirty="0">
                <a:solidFill>
                  <a:schemeClr val="tx1">
                    <a:lumMod val="50000"/>
                    <a:lumOff val="50000"/>
                  </a:schemeClr>
                </a:solidFill>
              </a:rPr>
              <a:t>; Permission: PDB; Released under the GNU Free Documentation License.</a:t>
            </a:r>
          </a:p>
        </p:txBody>
      </p:sp>
      <p:sp>
        <p:nvSpPr>
          <p:cNvPr id="14" name="Slide Number Placeholder 13"/>
          <p:cNvSpPr>
            <a:spLocks noGrp="1"/>
          </p:cNvSpPr>
          <p:nvPr>
            <p:ph type="sldNum" sz="quarter" idx="12"/>
          </p:nvPr>
        </p:nvSpPr>
        <p:spPr/>
        <p:txBody>
          <a:bodyPr/>
          <a:lstStyle/>
          <a:p>
            <a:fld id="{6A995154-0473-4D3E-9D27-8B1D4B6CEBB6}" type="slidenum">
              <a:rPr lang="en-US" smtClean="0"/>
              <a:t>3</a:t>
            </a:fld>
            <a:endParaRPr lang="en-US"/>
          </a:p>
        </p:txBody>
      </p:sp>
    </p:spTree>
    <p:custDataLst>
      <p:tags r:id="rId1"/>
    </p:custDataLst>
    <p:extLst>
      <p:ext uri="{BB962C8B-B14F-4D97-AF65-F5344CB8AC3E}">
        <p14:creationId xmlns:p14="http://schemas.microsoft.com/office/powerpoint/2010/main" val="3946529083"/>
      </p:ext>
    </p:extLst>
  </p:cSld>
  <p:clrMapOvr>
    <a:masterClrMapping/>
  </p:clrMapOvr>
  <mc:AlternateContent xmlns:mc="http://schemas.openxmlformats.org/markup-compatibility/2006" xmlns:p14="http://schemas.microsoft.com/office/powerpoint/2010/main">
    <mc:Choice Requires="p14">
      <p:transition p14:dur="0" advTm="31092"/>
    </mc:Choice>
    <mc:Fallback xmlns="">
      <p:transition advTm="310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995154-0473-4D3E-9D27-8B1D4B6CEBB6}" type="slidenum">
              <a:rPr lang="en-US" smtClean="0"/>
              <a:t>30</a:t>
            </a:fld>
            <a:endParaRPr lang="en-US"/>
          </a:p>
        </p:txBody>
      </p:sp>
      <p:grpSp>
        <p:nvGrpSpPr>
          <p:cNvPr id="116" name="Group 115"/>
          <p:cNvGrpSpPr/>
          <p:nvPr/>
        </p:nvGrpSpPr>
        <p:grpSpPr>
          <a:xfrm>
            <a:off x="2115498" y="2112580"/>
            <a:ext cx="712476" cy="711821"/>
            <a:chOff x="1537832" y="2133295"/>
            <a:chExt cx="823717" cy="822960"/>
          </a:xfrm>
        </p:grpSpPr>
        <p:sp>
          <p:nvSpPr>
            <p:cNvPr id="6" name="Rectangle 5"/>
            <p:cNvSpPr/>
            <p:nvPr/>
          </p:nvSpPr>
          <p:spPr>
            <a:xfrm>
              <a:off x="1630029" y="21332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1446392"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58629"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1159797" y="2112580"/>
            <a:ext cx="711821" cy="711821"/>
            <a:chOff x="432915" y="2133295"/>
            <a:chExt cx="822960" cy="822960"/>
          </a:xfrm>
        </p:grpSpPr>
        <p:sp>
          <p:nvSpPr>
            <p:cNvPr id="21" name="Rectangle 20"/>
            <p:cNvSpPr/>
            <p:nvPr/>
          </p:nvSpPr>
          <p:spPr>
            <a:xfrm>
              <a:off x="432915" y="2133295"/>
              <a:ext cx="731520" cy="73152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1072995"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52955" y="286481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2195244" y="3013117"/>
            <a:ext cx="711821" cy="711821"/>
            <a:chOff x="1630029" y="3174435"/>
            <a:chExt cx="822960" cy="822960"/>
          </a:xfrm>
        </p:grpSpPr>
        <p:sp>
          <p:nvSpPr>
            <p:cNvPr id="19" name="Rectangle 18"/>
            <p:cNvSpPr/>
            <p:nvPr/>
          </p:nvSpPr>
          <p:spPr>
            <a:xfrm>
              <a:off x="1630029" y="326587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58629"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2270109"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3092978" y="3013117"/>
            <a:ext cx="711821" cy="711821"/>
            <a:chOff x="2667929" y="3174435"/>
            <a:chExt cx="822960" cy="822960"/>
          </a:xfrm>
        </p:grpSpPr>
        <p:sp>
          <p:nvSpPr>
            <p:cNvPr id="25" name="Rectangle 24"/>
            <p:cNvSpPr/>
            <p:nvPr/>
          </p:nvSpPr>
          <p:spPr>
            <a:xfrm>
              <a:off x="2759369" y="326587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87969"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2576489"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3172070" y="2112580"/>
            <a:ext cx="711821" cy="711821"/>
            <a:chOff x="2759369" y="2133295"/>
            <a:chExt cx="822960" cy="822960"/>
          </a:xfrm>
        </p:grpSpPr>
        <p:sp>
          <p:nvSpPr>
            <p:cNvPr id="28" name="Rectangle 27"/>
            <p:cNvSpPr/>
            <p:nvPr/>
          </p:nvSpPr>
          <p:spPr>
            <a:xfrm>
              <a:off x="2759369" y="21332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3399449"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987969"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4098403" y="2112580"/>
            <a:ext cx="790913" cy="632730"/>
            <a:chOff x="3970900" y="2120653"/>
            <a:chExt cx="914400" cy="731520"/>
          </a:xfrm>
        </p:grpSpPr>
        <p:sp>
          <p:nvSpPr>
            <p:cNvPr id="31" name="Rectangle 30"/>
            <p:cNvSpPr/>
            <p:nvPr/>
          </p:nvSpPr>
          <p:spPr>
            <a:xfrm rot="5400000">
              <a:off x="3879460"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062340" y="21206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4702420"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083115" y="2112580"/>
            <a:ext cx="790913" cy="632730"/>
            <a:chOff x="5182431" y="2120653"/>
            <a:chExt cx="914400" cy="731520"/>
          </a:xfrm>
        </p:grpSpPr>
        <p:sp>
          <p:nvSpPr>
            <p:cNvPr id="34" name="Rectangle 33"/>
            <p:cNvSpPr/>
            <p:nvPr/>
          </p:nvSpPr>
          <p:spPr>
            <a:xfrm rot="5400000">
              <a:off x="5090991"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273871" y="21206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5913951"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8121469" y="2123515"/>
            <a:ext cx="712476" cy="711821"/>
            <a:chOff x="8809812" y="2133295"/>
            <a:chExt cx="823717" cy="822960"/>
          </a:xfrm>
        </p:grpSpPr>
        <p:sp>
          <p:nvSpPr>
            <p:cNvPr id="37" name="Rectangle 36"/>
            <p:cNvSpPr/>
            <p:nvPr/>
          </p:nvSpPr>
          <p:spPr>
            <a:xfrm>
              <a:off x="8902009"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5400000">
              <a:off x="8718372"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130609"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8201215" y="3024052"/>
            <a:ext cx="711821" cy="711821"/>
            <a:chOff x="8902009" y="3174435"/>
            <a:chExt cx="822960" cy="822960"/>
          </a:xfrm>
        </p:grpSpPr>
        <p:sp>
          <p:nvSpPr>
            <p:cNvPr id="40" name="Rectangle 39"/>
            <p:cNvSpPr/>
            <p:nvPr/>
          </p:nvSpPr>
          <p:spPr>
            <a:xfrm>
              <a:off x="8902009" y="32658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130609"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9542089"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9089858" y="3024052"/>
            <a:ext cx="711821" cy="711821"/>
            <a:chOff x="9929398" y="3174435"/>
            <a:chExt cx="822960" cy="822960"/>
          </a:xfrm>
        </p:grpSpPr>
        <p:sp>
          <p:nvSpPr>
            <p:cNvPr id="43" name="Rectangle 42"/>
            <p:cNvSpPr/>
            <p:nvPr/>
          </p:nvSpPr>
          <p:spPr>
            <a:xfrm>
              <a:off x="10020838" y="32658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249438"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5400000">
              <a:off x="9837958"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9168950" y="2123515"/>
            <a:ext cx="711821" cy="711821"/>
            <a:chOff x="10020838" y="2133295"/>
            <a:chExt cx="822960" cy="822960"/>
          </a:xfrm>
        </p:grpSpPr>
        <p:sp>
          <p:nvSpPr>
            <p:cNvPr id="46" name="Rectangle 45"/>
            <p:cNvSpPr/>
            <p:nvPr/>
          </p:nvSpPr>
          <p:spPr>
            <a:xfrm>
              <a:off x="10020838"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10660918"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249438"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6093056" y="2123515"/>
            <a:ext cx="790913" cy="632730"/>
            <a:chOff x="6450014" y="2133295"/>
            <a:chExt cx="914400" cy="731520"/>
          </a:xfrm>
        </p:grpSpPr>
        <p:sp>
          <p:nvSpPr>
            <p:cNvPr id="49" name="Rectangle 48"/>
            <p:cNvSpPr/>
            <p:nvPr/>
          </p:nvSpPr>
          <p:spPr>
            <a:xfrm rot="5400000">
              <a:off x="6358574"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41454"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5400000">
              <a:off x="7181534"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128273" y="2123515"/>
            <a:ext cx="790913" cy="632730"/>
            <a:chOff x="7661545" y="2133295"/>
            <a:chExt cx="914400" cy="731520"/>
          </a:xfrm>
        </p:grpSpPr>
        <p:sp>
          <p:nvSpPr>
            <p:cNvPr id="52" name="Rectangle 51"/>
            <p:cNvSpPr/>
            <p:nvPr/>
          </p:nvSpPr>
          <p:spPr>
            <a:xfrm rot="5400000">
              <a:off x="7570105"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752985"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8393065"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10099321" y="2126862"/>
            <a:ext cx="711821" cy="711821"/>
            <a:chOff x="11096471" y="2137165"/>
            <a:chExt cx="822960" cy="822960"/>
          </a:xfrm>
        </p:grpSpPr>
        <p:sp>
          <p:nvSpPr>
            <p:cNvPr id="56" name="Rectangle 55"/>
            <p:cNvSpPr/>
            <p:nvPr/>
          </p:nvSpPr>
          <p:spPr>
            <a:xfrm>
              <a:off x="11187911" y="2137165"/>
              <a:ext cx="731520" cy="73152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5400000">
              <a:off x="11005031"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1507951" y="286868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203497" y="4295592"/>
            <a:ext cx="711821" cy="706467"/>
            <a:chOff x="4165817" y="4352404"/>
            <a:chExt cx="822960" cy="816769"/>
          </a:xfrm>
        </p:grpSpPr>
        <p:sp>
          <p:nvSpPr>
            <p:cNvPr id="62" name="Rectangle 61"/>
            <p:cNvSpPr/>
            <p:nvPr/>
          </p:nvSpPr>
          <p:spPr>
            <a:xfrm>
              <a:off x="4165817" y="4352404"/>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394417" y="507773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5400000">
              <a:off x="4805897" y="46724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5146533" y="4295228"/>
            <a:ext cx="713431" cy="706830"/>
            <a:chOff x="5319591" y="4351984"/>
            <a:chExt cx="824821" cy="817189"/>
          </a:xfrm>
        </p:grpSpPr>
        <p:sp>
          <p:nvSpPr>
            <p:cNvPr id="68" name="Rectangle 67"/>
            <p:cNvSpPr/>
            <p:nvPr/>
          </p:nvSpPr>
          <p:spPr>
            <a:xfrm>
              <a:off x="5412892" y="4351984"/>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639631" y="507773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5228151" y="46724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121282" y="5186105"/>
            <a:ext cx="711821" cy="700887"/>
            <a:chOff x="4070765" y="5674055"/>
            <a:chExt cx="822960" cy="810318"/>
          </a:xfrm>
        </p:grpSpPr>
        <p:sp>
          <p:nvSpPr>
            <p:cNvPr id="61" name="Rectangle 60"/>
            <p:cNvSpPr/>
            <p:nvPr/>
          </p:nvSpPr>
          <p:spPr>
            <a:xfrm>
              <a:off x="4390805" y="567405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5400000">
              <a:off x="3979325" y="60793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162205" y="57528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2114208" y="5265196"/>
            <a:ext cx="790666" cy="632730"/>
            <a:chOff x="1674992" y="5765495"/>
            <a:chExt cx="914115" cy="731520"/>
          </a:xfrm>
        </p:grpSpPr>
        <p:sp>
          <p:nvSpPr>
            <p:cNvPr id="59" name="Rectangle 58"/>
            <p:cNvSpPr/>
            <p:nvPr/>
          </p:nvSpPr>
          <p:spPr>
            <a:xfrm>
              <a:off x="1767189" y="57654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5400000">
              <a:off x="1583552" y="60793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5400000">
              <a:off x="2406227" y="608940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3091688" y="5265196"/>
            <a:ext cx="790913" cy="632730"/>
            <a:chOff x="2805089" y="5765495"/>
            <a:chExt cx="914400" cy="731520"/>
          </a:xfrm>
        </p:grpSpPr>
        <p:sp>
          <p:nvSpPr>
            <p:cNvPr id="71" name="Rectangle 70"/>
            <p:cNvSpPr/>
            <p:nvPr/>
          </p:nvSpPr>
          <p:spPr>
            <a:xfrm>
              <a:off x="2896529" y="57654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5400000">
              <a:off x="3536609" y="60793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5400000">
              <a:off x="2713649" y="608940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5225624" y="5186105"/>
            <a:ext cx="711821" cy="700887"/>
            <a:chOff x="5411031" y="5674055"/>
            <a:chExt cx="822960" cy="810318"/>
          </a:xfrm>
        </p:grpSpPr>
        <p:sp>
          <p:nvSpPr>
            <p:cNvPr id="73" name="Rectangle 72"/>
            <p:cNvSpPr/>
            <p:nvPr/>
          </p:nvSpPr>
          <p:spPr>
            <a:xfrm>
              <a:off x="5639631" y="567405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411031" y="57528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5400000">
              <a:off x="6051111" y="60667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8124906" y="5248906"/>
            <a:ext cx="790913" cy="632730"/>
            <a:chOff x="8833380" y="5717175"/>
            <a:chExt cx="914400" cy="731520"/>
          </a:xfrm>
        </p:grpSpPr>
        <p:sp>
          <p:nvSpPr>
            <p:cNvPr id="92" name="Rectangle 91"/>
            <p:cNvSpPr/>
            <p:nvPr/>
          </p:nvSpPr>
          <p:spPr>
            <a:xfrm rot="5400000">
              <a:off x="8741940"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924820" y="57171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5400000">
              <a:off x="9564900"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9122595" y="5239070"/>
            <a:ext cx="790913" cy="632730"/>
            <a:chOff x="10044911" y="5717175"/>
            <a:chExt cx="914400" cy="731520"/>
          </a:xfrm>
        </p:grpSpPr>
        <p:sp>
          <p:nvSpPr>
            <p:cNvPr id="95" name="Rectangle 94"/>
            <p:cNvSpPr/>
            <p:nvPr/>
          </p:nvSpPr>
          <p:spPr>
            <a:xfrm rot="5400000">
              <a:off x="9953471"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0136351" y="57171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5400000">
              <a:off x="10776431"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6170288" y="4285755"/>
            <a:ext cx="711821" cy="706467"/>
            <a:chOff x="6592088" y="4341032"/>
            <a:chExt cx="822960" cy="816769"/>
          </a:xfrm>
        </p:grpSpPr>
        <p:sp>
          <p:nvSpPr>
            <p:cNvPr id="102" name="Rectangle 101"/>
            <p:cNvSpPr/>
            <p:nvPr/>
          </p:nvSpPr>
          <p:spPr>
            <a:xfrm>
              <a:off x="6592088" y="4341032"/>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820688" y="5066361"/>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5400000">
              <a:off x="7232168" y="46610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7135294" y="4285392"/>
            <a:ext cx="713431" cy="706830"/>
            <a:chOff x="7745862" y="4340612"/>
            <a:chExt cx="824821" cy="817189"/>
          </a:xfrm>
        </p:grpSpPr>
        <p:sp>
          <p:nvSpPr>
            <p:cNvPr id="105" name="Rectangle 104"/>
            <p:cNvSpPr/>
            <p:nvPr/>
          </p:nvSpPr>
          <p:spPr>
            <a:xfrm>
              <a:off x="7839163" y="4340612"/>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065902" y="5066361"/>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5400000">
              <a:off x="7654422" y="46610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088073" y="5176268"/>
            <a:ext cx="711821" cy="700887"/>
            <a:chOff x="6497036" y="5662683"/>
            <a:chExt cx="822960" cy="810318"/>
          </a:xfrm>
        </p:grpSpPr>
        <p:sp>
          <p:nvSpPr>
            <p:cNvPr id="101" name="Rectangle 100"/>
            <p:cNvSpPr/>
            <p:nvPr/>
          </p:nvSpPr>
          <p:spPr>
            <a:xfrm>
              <a:off x="6817076" y="566268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5400000">
              <a:off x="6405596" y="60679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588476" y="5741481"/>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7214385" y="5176268"/>
            <a:ext cx="711821" cy="700887"/>
            <a:chOff x="7837302" y="5662683"/>
            <a:chExt cx="822960" cy="810318"/>
          </a:xfrm>
        </p:grpSpPr>
        <p:sp>
          <p:nvSpPr>
            <p:cNvPr id="108" name="Rectangle 107"/>
            <p:cNvSpPr/>
            <p:nvPr/>
          </p:nvSpPr>
          <p:spPr>
            <a:xfrm>
              <a:off x="8065902" y="566268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837302" y="5741481"/>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5400000">
              <a:off x="8477382" y="605533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Title 1"/>
          <p:cNvSpPr txBox="1">
            <a:spLocks/>
          </p:cNvSpPr>
          <p:nvPr/>
        </p:nvSpPr>
        <p:spPr>
          <a:xfrm>
            <a:off x="838200" y="365125"/>
            <a:ext cx="6088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Hierarchical self-assembly</a:t>
            </a:r>
          </a:p>
        </p:txBody>
      </p:sp>
      <p:grpSp>
        <p:nvGrpSpPr>
          <p:cNvPr id="153" name="Group 152"/>
          <p:cNvGrpSpPr/>
          <p:nvPr/>
        </p:nvGrpSpPr>
        <p:grpSpPr>
          <a:xfrm>
            <a:off x="1158507" y="5186105"/>
            <a:ext cx="711821" cy="711823"/>
            <a:chOff x="1158507" y="5186105"/>
            <a:chExt cx="711821" cy="711823"/>
          </a:xfrm>
        </p:grpSpPr>
        <p:sp>
          <p:nvSpPr>
            <p:cNvPr id="64" name="Rectangle 63"/>
            <p:cNvSpPr/>
            <p:nvPr/>
          </p:nvSpPr>
          <p:spPr>
            <a:xfrm>
              <a:off x="1158507" y="526519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5400000">
              <a:off x="1712146" y="5536662"/>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356235" y="5186105"/>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1158507" y="4156492"/>
            <a:ext cx="632730" cy="790912"/>
            <a:chOff x="1158507" y="3939317"/>
            <a:chExt cx="632730" cy="790912"/>
          </a:xfrm>
        </p:grpSpPr>
        <p:sp>
          <p:nvSpPr>
            <p:cNvPr id="147" name="Rectangle 146"/>
            <p:cNvSpPr/>
            <p:nvPr/>
          </p:nvSpPr>
          <p:spPr>
            <a:xfrm>
              <a:off x="1158507" y="401840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436575" y="3939317"/>
              <a:ext cx="79091"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356235" y="4651138"/>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10239015" y="4170137"/>
            <a:ext cx="632730" cy="790912"/>
            <a:chOff x="1158507" y="3939317"/>
            <a:chExt cx="632730" cy="790912"/>
          </a:xfrm>
        </p:grpSpPr>
        <p:sp>
          <p:nvSpPr>
            <p:cNvPr id="155" name="Rectangle 154"/>
            <p:cNvSpPr/>
            <p:nvPr/>
          </p:nvSpPr>
          <p:spPr>
            <a:xfrm>
              <a:off x="1158507" y="401840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1436575" y="3939317"/>
              <a:ext cx="79091"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1356235" y="4651138"/>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10159923" y="5158776"/>
            <a:ext cx="711822" cy="711823"/>
            <a:chOff x="1079415" y="5186105"/>
            <a:chExt cx="711822" cy="711823"/>
          </a:xfrm>
        </p:grpSpPr>
        <p:sp>
          <p:nvSpPr>
            <p:cNvPr id="159" name="Rectangle 158"/>
            <p:cNvSpPr/>
            <p:nvPr/>
          </p:nvSpPr>
          <p:spPr>
            <a:xfrm>
              <a:off x="1158507" y="526519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rot="5400000">
              <a:off x="1000324" y="5540270"/>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1356235" y="5186105"/>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9126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995154-0473-4D3E-9D27-8B1D4B6CEBB6}" type="slidenum">
              <a:rPr lang="en-US" smtClean="0"/>
              <a:t>31</a:t>
            </a:fld>
            <a:endParaRPr lang="en-US"/>
          </a:p>
        </p:txBody>
      </p:sp>
      <p:grpSp>
        <p:nvGrpSpPr>
          <p:cNvPr id="3" name="Group 2"/>
          <p:cNvGrpSpPr/>
          <p:nvPr/>
        </p:nvGrpSpPr>
        <p:grpSpPr>
          <a:xfrm>
            <a:off x="2680646" y="2094929"/>
            <a:ext cx="7040807" cy="1350272"/>
            <a:chOff x="1350195" y="2097846"/>
            <a:chExt cx="7040807" cy="1350272"/>
          </a:xfrm>
        </p:grpSpPr>
        <p:grpSp>
          <p:nvGrpSpPr>
            <p:cNvPr id="116" name="Group 115"/>
            <p:cNvGrpSpPr/>
            <p:nvPr/>
          </p:nvGrpSpPr>
          <p:grpSpPr>
            <a:xfrm>
              <a:off x="1975798" y="2112580"/>
              <a:ext cx="712476" cy="711821"/>
              <a:chOff x="1537832" y="2133295"/>
              <a:chExt cx="823717" cy="822960"/>
            </a:xfrm>
          </p:grpSpPr>
          <p:sp>
            <p:nvSpPr>
              <p:cNvPr id="6" name="Rectangle 5"/>
              <p:cNvSpPr/>
              <p:nvPr/>
            </p:nvSpPr>
            <p:spPr>
              <a:xfrm>
                <a:off x="1630029" y="21332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1446392"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58629"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1350195" y="2112580"/>
              <a:ext cx="711821" cy="711821"/>
              <a:chOff x="432915" y="2133295"/>
              <a:chExt cx="822960" cy="822960"/>
            </a:xfrm>
          </p:grpSpPr>
          <p:sp>
            <p:nvSpPr>
              <p:cNvPr id="21" name="Rectangle 20"/>
              <p:cNvSpPr/>
              <p:nvPr/>
            </p:nvSpPr>
            <p:spPr>
              <a:xfrm>
                <a:off x="432915" y="2133295"/>
                <a:ext cx="731520" cy="73152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1072995"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52955" y="286481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2056134" y="2736297"/>
              <a:ext cx="711821" cy="711821"/>
              <a:chOff x="1630029" y="3174435"/>
              <a:chExt cx="822960" cy="822960"/>
            </a:xfrm>
          </p:grpSpPr>
          <p:sp>
            <p:nvSpPr>
              <p:cNvPr id="19" name="Rectangle 18"/>
              <p:cNvSpPr/>
              <p:nvPr/>
            </p:nvSpPr>
            <p:spPr>
              <a:xfrm>
                <a:off x="1630029" y="326587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58629"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2270109"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2679847" y="2731175"/>
              <a:ext cx="711821" cy="711821"/>
              <a:chOff x="2667929" y="3174435"/>
              <a:chExt cx="822960" cy="822960"/>
            </a:xfrm>
          </p:grpSpPr>
          <p:sp>
            <p:nvSpPr>
              <p:cNvPr id="25" name="Rectangle 24"/>
              <p:cNvSpPr/>
              <p:nvPr/>
            </p:nvSpPr>
            <p:spPr>
              <a:xfrm>
                <a:off x="2759369" y="326587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87969"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2576489"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2760836" y="2108690"/>
              <a:ext cx="711821" cy="711821"/>
              <a:chOff x="2759369" y="2133295"/>
              <a:chExt cx="822960" cy="822960"/>
            </a:xfrm>
          </p:grpSpPr>
          <p:sp>
            <p:nvSpPr>
              <p:cNvPr id="28" name="Rectangle 27"/>
              <p:cNvSpPr/>
              <p:nvPr/>
            </p:nvSpPr>
            <p:spPr>
              <a:xfrm>
                <a:off x="2759369" y="21332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3399449"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987969"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3400268" y="2103825"/>
              <a:ext cx="790913" cy="632730"/>
              <a:chOff x="3970900" y="2120653"/>
              <a:chExt cx="914400" cy="731520"/>
            </a:xfrm>
          </p:grpSpPr>
          <p:sp>
            <p:nvSpPr>
              <p:cNvPr id="31" name="Rectangle 30"/>
              <p:cNvSpPr/>
              <p:nvPr/>
            </p:nvSpPr>
            <p:spPr>
              <a:xfrm rot="5400000">
                <a:off x="3879460"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062340" y="21206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4702420"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4117553" y="2107224"/>
              <a:ext cx="790913" cy="632730"/>
              <a:chOff x="5182431" y="2120653"/>
              <a:chExt cx="914400" cy="731520"/>
            </a:xfrm>
          </p:grpSpPr>
          <p:sp>
            <p:nvSpPr>
              <p:cNvPr id="34" name="Rectangle 33"/>
              <p:cNvSpPr/>
              <p:nvPr/>
            </p:nvSpPr>
            <p:spPr>
              <a:xfrm rot="5400000">
                <a:off x="5090991"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273871" y="21206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5913951"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6254756" y="2098445"/>
              <a:ext cx="712476" cy="711821"/>
              <a:chOff x="8809812" y="2133295"/>
              <a:chExt cx="823717" cy="822960"/>
            </a:xfrm>
          </p:grpSpPr>
          <p:sp>
            <p:nvSpPr>
              <p:cNvPr id="37" name="Rectangle 36"/>
              <p:cNvSpPr/>
              <p:nvPr/>
            </p:nvSpPr>
            <p:spPr>
              <a:xfrm>
                <a:off x="8902009"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5400000">
                <a:off x="8718372"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130609"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6336334" y="2731175"/>
              <a:ext cx="711821" cy="711821"/>
              <a:chOff x="8902009" y="3174435"/>
              <a:chExt cx="822960" cy="822960"/>
            </a:xfrm>
          </p:grpSpPr>
          <p:sp>
            <p:nvSpPr>
              <p:cNvPr id="40" name="Rectangle 39"/>
              <p:cNvSpPr/>
              <p:nvPr/>
            </p:nvSpPr>
            <p:spPr>
              <a:xfrm>
                <a:off x="8902009" y="32658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130609"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9542089"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6970164" y="2730576"/>
              <a:ext cx="711821" cy="711821"/>
              <a:chOff x="9929398" y="3174435"/>
              <a:chExt cx="822960" cy="822960"/>
            </a:xfrm>
          </p:grpSpPr>
          <p:sp>
            <p:nvSpPr>
              <p:cNvPr id="43" name="Rectangle 42"/>
              <p:cNvSpPr/>
              <p:nvPr/>
            </p:nvSpPr>
            <p:spPr>
              <a:xfrm>
                <a:off x="10020838" y="32658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249438"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5400000">
                <a:off x="9837958"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7046450" y="2097846"/>
              <a:ext cx="711821" cy="711821"/>
              <a:chOff x="10020838" y="2133295"/>
              <a:chExt cx="822960" cy="822960"/>
            </a:xfrm>
          </p:grpSpPr>
          <p:sp>
            <p:nvSpPr>
              <p:cNvPr id="46" name="Rectangle 45"/>
              <p:cNvSpPr/>
              <p:nvPr/>
            </p:nvSpPr>
            <p:spPr>
              <a:xfrm>
                <a:off x="10020838"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10660918"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249438"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4823910" y="2103825"/>
              <a:ext cx="790913" cy="632730"/>
              <a:chOff x="6450014" y="2133295"/>
              <a:chExt cx="914400" cy="731520"/>
            </a:xfrm>
          </p:grpSpPr>
          <p:sp>
            <p:nvSpPr>
              <p:cNvPr id="49" name="Rectangle 48"/>
              <p:cNvSpPr/>
              <p:nvPr/>
            </p:nvSpPr>
            <p:spPr>
              <a:xfrm rot="5400000">
                <a:off x="6358574"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41454"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5400000">
                <a:off x="7181534"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5541195" y="2098469"/>
              <a:ext cx="790913" cy="632730"/>
              <a:chOff x="7661545" y="2133295"/>
              <a:chExt cx="914400" cy="731520"/>
            </a:xfrm>
          </p:grpSpPr>
          <p:sp>
            <p:nvSpPr>
              <p:cNvPr id="52" name="Rectangle 51"/>
              <p:cNvSpPr/>
              <p:nvPr/>
            </p:nvSpPr>
            <p:spPr>
              <a:xfrm rot="5400000">
                <a:off x="7570105"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752985"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8393065"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7679181" y="2097846"/>
              <a:ext cx="711821" cy="711821"/>
              <a:chOff x="11096471" y="2137165"/>
              <a:chExt cx="822960" cy="822960"/>
            </a:xfrm>
          </p:grpSpPr>
          <p:sp>
            <p:nvSpPr>
              <p:cNvPr id="56" name="Rectangle 55"/>
              <p:cNvSpPr/>
              <p:nvPr/>
            </p:nvSpPr>
            <p:spPr>
              <a:xfrm>
                <a:off x="11187911" y="2137165"/>
                <a:ext cx="731520" cy="73152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5400000">
                <a:off x="11005031"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1507951" y="286868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Title 1"/>
          <p:cNvSpPr txBox="1">
            <a:spLocks/>
          </p:cNvSpPr>
          <p:nvPr/>
        </p:nvSpPr>
        <p:spPr>
          <a:xfrm>
            <a:off x="838200" y="365125"/>
            <a:ext cx="6088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Hierarchical self-assembly</a:t>
            </a:r>
          </a:p>
        </p:txBody>
      </p:sp>
      <p:grpSp>
        <p:nvGrpSpPr>
          <p:cNvPr id="5" name="Group 4"/>
          <p:cNvGrpSpPr/>
          <p:nvPr/>
        </p:nvGrpSpPr>
        <p:grpSpPr>
          <a:xfrm>
            <a:off x="2680307" y="4187146"/>
            <a:ext cx="7043229" cy="1431201"/>
            <a:chOff x="1280223" y="4420487"/>
            <a:chExt cx="7043229" cy="1431201"/>
          </a:xfrm>
        </p:grpSpPr>
        <p:grpSp>
          <p:nvGrpSpPr>
            <p:cNvPr id="134" name="Group 133"/>
            <p:cNvGrpSpPr/>
            <p:nvPr/>
          </p:nvGrpSpPr>
          <p:grpSpPr>
            <a:xfrm>
              <a:off x="3422760" y="4507976"/>
              <a:ext cx="711821" cy="706467"/>
              <a:chOff x="4165817" y="4352404"/>
              <a:chExt cx="822960" cy="816769"/>
            </a:xfrm>
          </p:grpSpPr>
          <p:sp>
            <p:nvSpPr>
              <p:cNvPr id="62" name="Rectangle 61"/>
              <p:cNvSpPr/>
              <p:nvPr/>
            </p:nvSpPr>
            <p:spPr>
              <a:xfrm>
                <a:off x="4165817" y="4352404"/>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394417" y="507773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5400000">
                <a:off x="4805897" y="46724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4061135" y="4501192"/>
              <a:ext cx="713431" cy="706830"/>
              <a:chOff x="5319591" y="4351984"/>
              <a:chExt cx="824821" cy="817189"/>
            </a:xfrm>
          </p:grpSpPr>
          <p:sp>
            <p:nvSpPr>
              <p:cNvPr id="68" name="Rectangle 67"/>
              <p:cNvSpPr/>
              <p:nvPr/>
            </p:nvSpPr>
            <p:spPr>
              <a:xfrm>
                <a:off x="5412892" y="4351984"/>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639631" y="507773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5228151" y="46724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3343964" y="5139865"/>
              <a:ext cx="711821" cy="700887"/>
              <a:chOff x="4070765" y="5674055"/>
              <a:chExt cx="822960" cy="810318"/>
            </a:xfrm>
          </p:grpSpPr>
          <p:sp>
            <p:nvSpPr>
              <p:cNvPr id="61" name="Rectangle 60"/>
              <p:cNvSpPr/>
              <p:nvPr/>
            </p:nvSpPr>
            <p:spPr>
              <a:xfrm>
                <a:off x="4390805" y="567405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5400000">
                <a:off x="3979325" y="60793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162205" y="57528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1919962" y="5218616"/>
              <a:ext cx="790666" cy="632730"/>
              <a:chOff x="1674992" y="5765495"/>
              <a:chExt cx="914115" cy="731520"/>
            </a:xfrm>
          </p:grpSpPr>
          <p:sp>
            <p:nvSpPr>
              <p:cNvPr id="59" name="Rectangle 58"/>
              <p:cNvSpPr/>
              <p:nvPr/>
            </p:nvSpPr>
            <p:spPr>
              <a:xfrm>
                <a:off x="1767189" y="57654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5400000">
                <a:off x="1583552" y="60793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5400000">
                <a:off x="2406227" y="608940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2632143" y="5213260"/>
              <a:ext cx="790913" cy="632730"/>
              <a:chOff x="2805089" y="5765495"/>
              <a:chExt cx="914400" cy="731520"/>
            </a:xfrm>
          </p:grpSpPr>
          <p:sp>
            <p:nvSpPr>
              <p:cNvPr id="71" name="Rectangle 70"/>
              <p:cNvSpPr/>
              <p:nvPr/>
            </p:nvSpPr>
            <p:spPr>
              <a:xfrm>
                <a:off x="2896529" y="57654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5400000">
                <a:off x="3536609" y="60793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5400000">
                <a:off x="2713649" y="608940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4133175" y="5140707"/>
              <a:ext cx="711821" cy="700887"/>
              <a:chOff x="5411031" y="5674055"/>
              <a:chExt cx="822960" cy="810318"/>
            </a:xfrm>
          </p:grpSpPr>
          <p:sp>
            <p:nvSpPr>
              <p:cNvPr id="73" name="Rectangle 72"/>
              <p:cNvSpPr/>
              <p:nvPr/>
            </p:nvSpPr>
            <p:spPr>
              <a:xfrm>
                <a:off x="5639631" y="567405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411031" y="57528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5400000">
                <a:off x="6051111" y="60667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6179275" y="5197088"/>
              <a:ext cx="790913" cy="632730"/>
              <a:chOff x="8833380" y="5717175"/>
              <a:chExt cx="914400" cy="731520"/>
            </a:xfrm>
          </p:grpSpPr>
          <p:sp>
            <p:nvSpPr>
              <p:cNvPr id="92" name="Rectangle 91"/>
              <p:cNvSpPr/>
              <p:nvPr/>
            </p:nvSpPr>
            <p:spPr>
              <a:xfrm rot="5400000">
                <a:off x="8741940"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924820" y="57171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5400000">
                <a:off x="9564900"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6888267" y="5193118"/>
              <a:ext cx="790913" cy="632730"/>
              <a:chOff x="10044911" y="5717175"/>
              <a:chExt cx="914400" cy="731520"/>
            </a:xfrm>
          </p:grpSpPr>
          <p:sp>
            <p:nvSpPr>
              <p:cNvPr id="95" name="Rectangle 94"/>
              <p:cNvSpPr/>
              <p:nvPr/>
            </p:nvSpPr>
            <p:spPr>
              <a:xfrm rot="5400000">
                <a:off x="9953471"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0136351" y="57171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5400000">
                <a:off x="10776431"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4843295" y="4501192"/>
              <a:ext cx="711821" cy="706467"/>
              <a:chOff x="6592088" y="4341032"/>
              <a:chExt cx="822960" cy="816769"/>
            </a:xfrm>
          </p:grpSpPr>
          <p:sp>
            <p:nvSpPr>
              <p:cNvPr id="102" name="Rectangle 101"/>
              <p:cNvSpPr/>
              <p:nvPr/>
            </p:nvSpPr>
            <p:spPr>
              <a:xfrm>
                <a:off x="6592088" y="4341032"/>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820688" y="5066361"/>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5400000">
                <a:off x="7232168" y="46610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5469094" y="4495026"/>
              <a:ext cx="713431" cy="706830"/>
              <a:chOff x="7745862" y="4340612"/>
              <a:chExt cx="824821" cy="817189"/>
            </a:xfrm>
          </p:grpSpPr>
          <p:sp>
            <p:nvSpPr>
              <p:cNvPr id="105" name="Rectangle 104"/>
              <p:cNvSpPr/>
              <p:nvPr/>
            </p:nvSpPr>
            <p:spPr>
              <a:xfrm>
                <a:off x="7839163" y="4340612"/>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065902" y="5066361"/>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5400000">
                <a:off x="7654422" y="46610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4771135" y="5128931"/>
              <a:ext cx="711821" cy="700887"/>
              <a:chOff x="6497036" y="5662683"/>
              <a:chExt cx="822960" cy="810318"/>
            </a:xfrm>
          </p:grpSpPr>
          <p:sp>
            <p:nvSpPr>
              <p:cNvPr id="101" name="Rectangle 100"/>
              <p:cNvSpPr/>
              <p:nvPr/>
            </p:nvSpPr>
            <p:spPr>
              <a:xfrm>
                <a:off x="6817076" y="566268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5400000">
                <a:off x="6405596" y="60679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588476" y="5741481"/>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5548155" y="5135352"/>
              <a:ext cx="711821" cy="700887"/>
              <a:chOff x="7837302" y="5662683"/>
              <a:chExt cx="822960" cy="810318"/>
            </a:xfrm>
          </p:grpSpPr>
          <p:sp>
            <p:nvSpPr>
              <p:cNvPr id="108" name="Rectangle 107"/>
              <p:cNvSpPr/>
              <p:nvPr/>
            </p:nvSpPr>
            <p:spPr>
              <a:xfrm>
                <a:off x="8065902" y="566268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837302" y="5741481"/>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5400000">
                <a:off x="8477382" y="605533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285047" y="5139865"/>
              <a:ext cx="711821" cy="711823"/>
              <a:chOff x="1158507" y="5186105"/>
              <a:chExt cx="711821" cy="711823"/>
            </a:xfrm>
          </p:grpSpPr>
          <p:sp>
            <p:nvSpPr>
              <p:cNvPr id="145" name="Rectangle 144"/>
              <p:cNvSpPr/>
              <p:nvPr/>
            </p:nvSpPr>
            <p:spPr>
              <a:xfrm>
                <a:off x="1158507" y="526519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rot="5400000">
                <a:off x="1712146" y="5536662"/>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356235" y="5186105"/>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1280223" y="4428885"/>
              <a:ext cx="632730" cy="790912"/>
              <a:chOff x="1158507" y="3939317"/>
              <a:chExt cx="632730" cy="790912"/>
            </a:xfrm>
          </p:grpSpPr>
          <p:sp>
            <p:nvSpPr>
              <p:cNvPr id="149" name="Rectangle 148"/>
              <p:cNvSpPr/>
              <p:nvPr/>
            </p:nvSpPr>
            <p:spPr>
              <a:xfrm>
                <a:off x="1158507" y="401840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436575" y="3939317"/>
                <a:ext cx="79091"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356235" y="4651138"/>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7690722" y="4420487"/>
              <a:ext cx="632730" cy="790912"/>
              <a:chOff x="1158507" y="3939317"/>
              <a:chExt cx="632730" cy="790912"/>
            </a:xfrm>
          </p:grpSpPr>
          <p:sp>
            <p:nvSpPr>
              <p:cNvPr id="153" name="Rectangle 152"/>
              <p:cNvSpPr/>
              <p:nvPr/>
            </p:nvSpPr>
            <p:spPr>
              <a:xfrm>
                <a:off x="1158507" y="401840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436575" y="3939317"/>
                <a:ext cx="79091"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356235" y="4651138"/>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7602917" y="5114025"/>
              <a:ext cx="711822" cy="711823"/>
              <a:chOff x="1079415" y="5186105"/>
              <a:chExt cx="711822" cy="711823"/>
            </a:xfrm>
          </p:grpSpPr>
          <p:sp>
            <p:nvSpPr>
              <p:cNvPr id="157" name="Rectangle 156"/>
              <p:cNvSpPr/>
              <p:nvPr/>
            </p:nvSpPr>
            <p:spPr>
              <a:xfrm>
                <a:off x="1158507" y="526519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rot="5400000">
                <a:off x="1000324" y="5540270"/>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1356235" y="5186105"/>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Connector 9"/>
          <p:cNvCxnSpPr>
            <a:stCxn id="23" idx="2"/>
            <a:endCxn id="150" idx="0"/>
          </p:cNvCxnSpPr>
          <p:nvPr/>
        </p:nvCxnSpPr>
        <p:spPr>
          <a:xfrm>
            <a:off x="2997011" y="2821484"/>
            <a:ext cx="910" cy="137406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9397548" y="2783788"/>
            <a:ext cx="910" cy="137406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3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500"/>
                                        <p:tgtEl>
                                          <p:spTgt spid="1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60"/>
                                        </p:tgtEl>
                                      </p:cBhvr>
                                    </p:animEffect>
                                    <p:set>
                                      <p:cBhvr>
                                        <p:cTn id="18" dur="1" fill="hold">
                                          <p:stCondLst>
                                            <p:cond delay="499"/>
                                          </p:stCondLst>
                                        </p:cTn>
                                        <p:tgtEl>
                                          <p:spTgt spid="160"/>
                                        </p:tgtEl>
                                        <p:attrNameLst>
                                          <p:attrName>style.visibility</p:attrName>
                                        </p:attrNameLst>
                                      </p:cBhvr>
                                      <p:to>
                                        <p:strVal val="hidden"/>
                                      </p:to>
                                    </p:se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3.75E-6 4.81481E-6 L -0.00026 0.21134 " pathEditMode="relative" rAng="0" ptsTypes="AA">
                                      <p:cBhvr>
                                        <p:cTn id="21" dur="2000" fill="hold"/>
                                        <p:tgtEl>
                                          <p:spTgt spid="3"/>
                                        </p:tgtEl>
                                        <p:attrNameLst>
                                          <p:attrName>ppt_x</p:attrName>
                                          <p:attrName>ppt_y</p:attrName>
                                        </p:attrNameLst>
                                      </p:cBhvr>
                                      <p:rCtr x="-13" y="1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995154-0473-4D3E-9D27-8B1D4B6CEBB6}" type="slidenum">
              <a:rPr lang="en-US" smtClean="0"/>
              <a:t>32</a:t>
            </a:fld>
            <a:endParaRPr lang="en-US"/>
          </a:p>
        </p:txBody>
      </p:sp>
      <p:grpSp>
        <p:nvGrpSpPr>
          <p:cNvPr id="3" name="Group 2"/>
          <p:cNvGrpSpPr/>
          <p:nvPr/>
        </p:nvGrpSpPr>
        <p:grpSpPr>
          <a:xfrm>
            <a:off x="2680646" y="2094929"/>
            <a:ext cx="7040807" cy="1350272"/>
            <a:chOff x="1350195" y="2097846"/>
            <a:chExt cx="7040807" cy="1350272"/>
          </a:xfrm>
        </p:grpSpPr>
        <p:grpSp>
          <p:nvGrpSpPr>
            <p:cNvPr id="116" name="Group 115"/>
            <p:cNvGrpSpPr/>
            <p:nvPr/>
          </p:nvGrpSpPr>
          <p:grpSpPr>
            <a:xfrm>
              <a:off x="1975798" y="2112580"/>
              <a:ext cx="712476" cy="711821"/>
              <a:chOff x="1537832" y="2133295"/>
              <a:chExt cx="823717" cy="822960"/>
            </a:xfrm>
          </p:grpSpPr>
          <p:sp>
            <p:nvSpPr>
              <p:cNvPr id="6" name="Rectangle 5"/>
              <p:cNvSpPr/>
              <p:nvPr/>
            </p:nvSpPr>
            <p:spPr>
              <a:xfrm>
                <a:off x="1630029" y="21332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1446392"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58629"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1350195" y="2112580"/>
              <a:ext cx="711821" cy="711821"/>
              <a:chOff x="432915" y="2133295"/>
              <a:chExt cx="822960" cy="822960"/>
            </a:xfrm>
          </p:grpSpPr>
          <p:sp>
            <p:nvSpPr>
              <p:cNvPr id="21" name="Rectangle 20"/>
              <p:cNvSpPr/>
              <p:nvPr/>
            </p:nvSpPr>
            <p:spPr>
              <a:xfrm>
                <a:off x="432915" y="2133295"/>
                <a:ext cx="731520" cy="73152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1072995"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52955" y="286481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2056134" y="2736297"/>
              <a:ext cx="711821" cy="711821"/>
              <a:chOff x="1630029" y="3174435"/>
              <a:chExt cx="822960" cy="822960"/>
            </a:xfrm>
          </p:grpSpPr>
          <p:sp>
            <p:nvSpPr>
              <p:cNvPr id="19" name="Rectangle 18"/>
              <p:cNvSpPr/>
              <p:nvPr/>
            </p:nvSpPr>
            <p:spPr>
              <a:xfrm>
                <a:off x="1630029" y="326587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58629"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2270109"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2679847" y="2731175"/>
              <a:ext cx="711821" cy="711821"/>
              <a:chOff x="2667929" y="3174435"/>
              <a:chExt cx="822960" cy="822960"/>
            </a:xfrm>
          </p:grpSpPr>
          <p:sp>
            <p:nvSpPr>
              <p:cNvPr id="25" name="Rectangle 24"/>
              <p:cNvSpPr/>
              <p:nvPr/>
            </p:nvSpPr>
            <p:spPr>
              <a:xfrm>
                <a:off x="2759369" y="326587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87969"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2576489"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2760836" y="2108690"/>
              <a:ext cx="711821" cy="711821"/>
              <a:chOff x="2759369" y="2133295"/>
              <a:chExt cx="822960" cy="822960"/>
            </a:xfrm>
          </p:grpSpPr>
          <p:sp>
            <p:nvSpPr>
              <p:cNvPr id="28" name="Rectangle 27"/>
              <p:cNvSpPr/>
              <p:nvPr/>
            </p:nvSpPr>
            <p:spPr>
              <a:xfrm>
                <a:off x="2759369" y="2133295"/>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3399449"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987969"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3400268" y="2103825"/>
              <a:ext cx="790913" cy="632730"/>
              <a:chOff x="3970900" y="2120653"/>
              <a:chExt cx="914400" cy="731520"/>
            </a:xfrm>
          </p:grpSpPr>
          <p:sp>
            <p:nvSpPr>
              <p:cNvPr id="31" name="Rectangle 30"/>
              <p:cNvSpPr/>
              <p:nvPr/>
            </p:nvSpPr>
            <p:spPr>
              <a:xfrm rot="5400000">
                <a:off x="3879460"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062340" y="21206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4702420"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4117553" y="2107224"/>
              <a:ext cx="790913" cy="632730"/>
              <a:chOff x="5182431" y="2120653"/>
              <a:chExt cx="914400" cy="731520"/>
            </a:xfrm>
          </p:grpSpPr>
          <p:sp>
            <p:nvSpPr>
              <p:cNvPr id="34" name="Rectangle 33"/>
              <p:cNvSpPr/>
              <p:nvPr/>
            </p:nvSpPr>
            <p:spPr>
              <a:xfrm rot="5400000">
                <a:off x="5090991"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273871" y="2120653"/>
                <a:ext cx="731520" cy="731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5913951" y="243450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6254756" y="2098445"/>
              <a:ext cx="712476" cy="711821"/>
              <a:chOff x="8809812" y="2133295"/>
              <a:chExt cx="823717" cy="822960"/>
            </a:xfrm>
          </p:grpSpPr>
          <p:sp>
            <p:nvSpPr>
              <p:cNvPr id="37" name="Rectangle 36"/>
              <p:cNvSpPr/>
              <p:nvPr/>
            </p:nvSpPr>
            <p:spPr>
              <a:xfrm>
                <a:off x="8902009"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5400000">
                <a:off x="8718372"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130609"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6336334" y="2731175"/>
              <a:ext cx="711821" cy="711821"/>
              <a:chOff x="8902009" y="3174435"/>
              <a:chExt cx="822960" cy="822960"/>
            </a:xfrm>
          </p:grpSpPr>
          <p:sp>
            <p:nvSpPr>
              <p:cNvPr id="40" name="Rectangle 39"/>
              <p:cNvSpPr/>
              <p:nvPr/>
            </p:nvSpPr>
            <p:spPr>
              <a:xfrm>
                <a:off x="8902009" y="32658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130609"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9542089"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6970164" y="2730576"/>
              <a:ext cx="711821" cy="711821"/>
              <a:chOff x="9929398" y="3174435"/>
              <a:chExt cx="822960" cy="822960"/>
            </a:xfrm>
          </p:grpSpPr>
          <p:sp>
            <p:nvSpPr>
              <p:cNvPr id="43" name="Rectangle 42"/>
              <p:cNvSpPr/>
              <p:nvPr/>
            </p:nvSpPr>
            <p:spPr>
              <a:xfrm>
                <a:off x="10020838" y="32658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249438" y="317443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5400000">
                <a:off x="9837958" y="35859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7046450" y="2097846"/>
              <a:ext cx="711821" cy="711821"/>
              <a:chOff x="10020838" y="2133295"/>
              <a:chExt cx="822960" cy="822960"/>
            </a:xfrm>
          </p:grpSpPr>
          <p:sp>
            <p:nvSpPr>
              <p:cNvPr id="46" name="Rectangle 45"/>
              <p:cNvSpPr/>
              <p:nvPr/>
            </p:nvSpPr>
            <p:spPr>
              <a:xfrm>
                <a:off x="10020838"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10660918"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249438" y="2864815"/>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4823910" y="2103825"/>
              <a:ext cx="790913" cy="632730"/>
              <a:chOff x="6450014" y="2133295"/>
              <a:chExt cx="914400" cy="731520"/>
            </a:xfrm>
          </p:grpSpPr>
          <p:sp>
            <p:nvSpPr>
              <p:cNvPr id="49" name="Rectangle 48"/>
              <p:cNvSpPr/>
              <p:nvPr/>
            </p:nvSpPr>
            <p:spPr>
              <a:xfrm rot="5400000">
                <a:off x="6358574"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41454"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5400000">
                <a:off x="7181534"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5541195" y="2098469"/>
              <a:ext cx="790913" cy="632730"/>
              <a:chOff x="7661545" y="2133295"/>
              <a:chExt cx="914400" cy="731520"/>
            </a:xfrm>
          </p:grpSpPr>
          <p:sp>
            <p:nvSpPr>
              <p:cNvPr id="52" name="Rectangle 51"/>
              <p:cNvSpPr/>
              <p:nvPr/>
            </p:nvSpPr>
            <p:spPr>
              <a:xfrm rot="5400000">
                <a:off x="7570105"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752985" y="213329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8393065"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7679181" y="2097846"/>
              <a:ext cx="711821" cy="711821"/>
              <a:chOff x="11096471" y="2137165"/>
              <a:chExt cx="822960" cy="822960"/>
            </a:xfrm>
          </p:grpSpPr>
          <p:sp>
            <p:nvSpPr>
              <p:cNvPr id="56" name="Rectangle 55"/>
              <p:cNvSpPr/>
              <p:nvPr/>
            </p:nvSpPr>
            <p:spPr>
              <a:xfrm>
                <a:off x="11187911" y="2137165"/>
                <a:ext cx="731520" cy="73152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5400000">
                <a:off x="11005031" y="244714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1507951" y="2868685"/>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Title 1"/>
          <p:cNvSpPr txBox="1">
            <a:spLocks/>
          </p:cNvSpPr>
          <p:nvPr/>
        </p:nvSpPr>
        <p:spPr>
          <a:xfrm>
            <a:off x="838200" y="365125"/>
            <a:ext cx="6088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Hierarchical self-assembly</a:t>
            </a:r>
          </a:p>
        </p:txBody>
      </p:sp>
      <p:grpSp>
        <p:nvGrpSpPr>
          <p:cNvPr id="141" name="Group 140"/>
          <p:cNvGrpSpPr/>
          <p:nvPr/>
        </p:nvGrpSpPr>
        <p:grpSpPr>
          <a:xfrm>
            <a:off x="7579359" y="4963747"/>
            <a:ext cx="790913" cy="632730"/>
            <a:chOff x="8833380" y="5717175"/>
            <a:chExt cx="914400" cy="731520"/>
          </a:xfrm>
        </p:grpSpPr>
        <p:sp>
          <p:nvSpPr>
            <p:cNvPr id="92" name="Rectangle 91"/>
            <p:cNvSpPr/>
            <p:nvPr/>
          </p:nvSpPr>
          <p:spPr>
            <a:xfrm rot="5400000">
              <a:off x="8741940"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924820" y="57171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5400000">
              <a:off x="9564900"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8288351" y="4959777"/>
            <a:ext cx="790913" cy="632730"/>
            <a:chOff x="10044911" y="5717175"/>
            <a:chExt cx="914400" cy="731520"/>
          </a:xfrm>
        </p:grpSpPr>
        <p:sp>
          <p:nvSpPr>
            <p:cNvPr id="95" name="Rectangle 94"/>
            <p:cNvSpPr/>
            <p:nvPr/>
          </p:nvSpPr>
          <p:spPr>
            <a:xfrm rot="5400000">
              <a:off x="9953471"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0136351" y="57171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5400000">
              <a:off x="10776431"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6243379" y="4267851"/>
            <a:ext cx="711821" cy="706467"/>
            <a:chOff x="6592088" y="4341032"/>
            <a:chExt cx="822960" cy="816769"/>
          </a:xfrm>
        </p:grpSpPr>
        <p:sp>
          <p:nvSpPr>
            <p:cNvPr id="102" name="Rectangle 101"/>
            <p:cNvSpPr/>
            <p:nvPr/>
          </p:nvSpPr>
          <p:spPr>
            <a:xfrm>
              <a:off x="6592088" y="4341032"/>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820688" y="5066361"/>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5400000">
              <a:off x="7232168" y="46610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6869178" y="4261685"/>
            <a:ext cx="713431" cy="706830"/>
            <a:chOff x="7745862" y="4340612"/>
            <a:chExt cx="824821" cy="817189"/>
          </a:xfrm>
        </p:grpSpPr>
        <p:sp>
          <p:nvSpPr>
            <p:cNvPr id="105" name="Rectangle 104"/>
            <p:cNvSpPr/>
            <p:nvPr/>
          </p:nvSpPr>
          <p:spPr>
            <a:xfrm>
              <a:off x="7839163" y="4340612"/>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065902" y="5066361"/>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5400000">
              <a:off x="7654422" y="46610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171219" y="4895590"/>
            <a:ext cx="711821" cy="700887"/>
            <a:chOff x="6497036" y="5662683"/>
            <a:chExt cx="822960" cy="810318"/>
          </a:xfrm>
        </p:grpSpPr>
        <p:sp>
          <p:nvSpPr>
            <p:cNvPr id="101" name="Rectangle 100"/>
            <p:cNvSpPr/>
            <p:nvPr/>
          </p:nvSpPr>
          <p:spPr>
            <a:xfrm>
              <a:off x="6817076" y="566268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5400000">
              <a:off x="6405596" y="60679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588476" y="5741481"/>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6948239" y="4902011"/>
            <a:ext cx="711821" cy="700887"/>
            <a:chOff x="7837302" y="5662683"/>
            <a:chExt cx="822960" cy="810318"/>
          </a:xfrm>
        </p:grpSpPr>
        <p:sp>
          <p:nvSpPr>
            <p:cNvPr id="108" name="Rectangle 107"/>
            <p:cNvSpPr/>
            <p:nvPr/>
          </p:nvSpPr>
          <p:spPr>
            <a:xfrm>
              <a:off x="8065902" y="566268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837302" y="5741481"/>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5400000">
              <a:off x="8477382" y="605533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2685131" y="4906524"/>
            <a:ext cx="711821" cy="711823"/>
            <a:chOff x="1158507" y="5186105"/>
            <a:chExt cx="711821" cy="711823"/>
          </a:xfrm>
        </p:grpSpPr>
        <p:sp>
          <p:nvSpPr>
            <p:cNvPr id="145" name="Rectangle 144"/>
            <p:cNvSpPr/>
            <p:nvPr/>
          </p:nvSpPr>
          <p:spPr>
            <a:xfrm>
              <a:off x="1158507" y="526519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rot="5400000">
              <a:off x="1712146" y="5536662"/>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356235" y="5186105"/>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2680307" y="4195544"/>
            <a:ext cx="632730" cy="790912"/>
            <a:chOff x="1158507" y="3939317"/>
            <a:chExt cx="632730" cy="790912"/>
          </a:xfrm>
        </p:grpSpPr>
        <p:sp>
          <p:nvSpPr>
            <p:cNvPr id="149" name="Rectangle 148"/>
            <p:cNvSpPr/>
            <p:nvPr/>
          </p:nvSpPr>
          <p:spPr>
            <a:xfrm>
              <a:off x="1158507" y="401840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436575" y="3939317"/>
              <a:ext cx="79091"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356235" y="4651138"/>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9090806" y="4187146"/>
            <a:ext cx="632730" cy="790912"/>
            <a:chOff x="1158507" y="3939317"/>
            <a:chExt cx="632730" cy="790912"/>
          </a:xfrm>
        </p:grpSpPr>
        <p:sp>
          <p:nvSpPr>
            <p:cNvPr id="153" name="Rectangle 152"/>
            <p:cNvSpPr/>
            <p:nvPr/>
          </p:nvSpPr>
          <p:spPr>
            <a:xfrm>
              <a:off x="1158507" y="401840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436575" y="3939317"/>
              <a:ext cx="79091"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356235" y="4651138"/>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9003001" y="4880684"/>
            <a:ext cx="711822" cy="711823"/>
            <a:chOff x="1079415" y="5186105"/>
            <a:chExt cx="711822" cy="711823"/>
          </a:xfrm>
        </p:grpSpPr>
        <p:sp>
          <p:nvSpPr>
            <p:cNvPr id="157" name="Rectangle 156"/>
            <p:cNvSpPr/>
            <p:nvPr/>
          </p:nvSpPr>
          <p:spPr>
            <a:xfrm>
              <a:off x="1158507" y="5265198"/>
              <a:ext cx="632730" cy="63273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rot="5400000">
              <a:off x="1000324" y="5540270"/>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1356235" y="5186105"/>
              <a:ext cx="237274" cy="7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a:stCxn id="23" idx="2"/>
            <a:endCxn id="150" idx="0"/>
          </p:cNvCxnSpPr>
          <p:nvPr/>
        </p:nvCxnSpPr>
        <p:spPr>
          <a:xfrm>
            <a:off x="2997011" y="2821484"/>
            <a:ext cx="910" cy="137406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9397548" y="2783788"/>
            <a:ext cx="910" cy="137406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4742506" y="4972213"/>
            <a:ext cx="790913" cy="632730"/>
            <a:chOff x="8833380" y="5717175"/>
            <a:chExt cx="914400" cy="731520"/>
          </a:xfrm>
        </p:grpSpPr>
        <p:sp>
          <p:nvSpPr>
            <p:cNvPr id="143" name="Rectangle 142"/>
            <p:cNvSpPr/>
            <p:nvPr/>
          </p:nvSpPr>
          <p:spPr>
            <a:xfrm rot="5400000">
              <a:off x="8741940"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8924820" y="57171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rot="5400000">
              <a:off x="9564900"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5451498" y="4968243"/>
            <a:ext cx="790913" cy="632730"/>
            <a:chOff x="10044911" y="5717175"/>
            <a:chExt cx="914400" cy="731520"/>
          </a:xfrm>
        </p:grpSpPr>
        <p:sp>
          <p:nvSpPr>
            <p:cNvPr id="164" name="Rectangle 163"/>
            <p:cNvSpPr/>
            <p:nvPr/>
          </p:nvSpPr>
          <p:spPr>
            <a:xfrm rot="5400000">
              <a:off x="9953471"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0136351" y="5717175"/>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rot="5400000">
              <a:off x="10776431" y="603102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3406526" y="4276317"/>
            <a:ext cx="711821" cy="706467"/>
            <a:chOff x="6592088" y="4341032"/>
            <a:chExt cx="822960" cy="816769"/>
          </a:xfrm>
        </p:grpSpPr>
        <p:sp>
          <p:nvSpPr>
            <p:cNvPr id="168" name="Rectangle 167"/>
            <p:cNvSpPr/>
            <p:nvPr/>
          </p:nvSpPr>
          <p:spPr>
            <a:xfrm>
              <a:off x="6592088" y="4341032"/>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6820688" y="5066361"/>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rot="5400000">
              <a:off x="7232168" y="46610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4032325" y="4270151"/>
            <a:ext cx="713431" cy="706830"/>
            <a:chOff x="7745862" y="4340612"/>
            <a:chExt cx="824821" cy="817189"/>
          </a:xfrm>
        </p:grpSpPr>
        <p:sp>
          <p:nvSpPr>
            <p:cNvPr id="172" name="Rectangle 171"/>
            <p:cNvSpPr/>
            <p:nvPr/>
          </p:nvSpPr>
          <p:spPr>
            <a:xfrm>
              <a:off x="7839163" y="4340612"/>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8065902" y="5066361"/>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rot="5400000">
              <a:off x="7654422" y="46610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3334366" y="4904056"/>
            <a:ext cx="711821" cy="700887"/>
            <a:chOff x="6497036" y="5662683"/>
            <a:chExt cx="822960" cy="810318"/>
          </a:xfrm>
        </p:grpSpPr>
        <p:sp>
          <p:nvSpPr>
            <p:cNvPr id="176" name="Rectangle 175"/>
            <p:cNvSpPr/>
            <p:nvPr/>
          </p:nvSpPr>
          <p:spPr>
            <a:xfrm>
              <a:off x="6817076" y="566268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5400000">
              <a:off x="6405596" y="6067972"/>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6588476" y="5741481"/>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4111386" y="4910477"/>
            <a:ext cx="711821" cy="700887"/>
            <a:chOff x="7837302" y="5662683"/>
            <a:chExt cx="822960" cy="810318"/>
          </a:xfrm>
        </p:grpSpPr>
        <p:sp>
          <p:nvSpPr>
            <p:cNvPr id="180" name="Rectangle 179"/>
            <p:cNvSpPr/>
            <p:nvPr/>
          </p:nvSpPr>
          <p:spPr>
            <a:xfrm>
              <a:off x="8065902" y="5662683"/>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7837302" y="5741481"/>
              <a:ext cx="731520" cy="731520"/>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5400000">
              <a:off x="8477382" y="6055330"/>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3" name="Picture 182"/>
          <p:cNvPicPr>
            <a:picLocks noChangeAspect="1"/>
          </p:cNvPicPr>
          <p:nvPr/>
        </p:nvPicPr>
        <p:blipFill>
          <a:blip r:embed="rId2"/>
          <a:stretch>
            <a:fillRect/>
          </a:stretch>
        </p:blipFill>
        <p:spPr>
          <a:xfrm>
            <a:off x="3458673" y="4009845"/>
            <a:ext cx="576118" cy="469569"/>
          </a:xfrm>
          <a:prstGeom prst="rect">
            <a:avLst/>
          </a:prstGeom>
        </p:spPr>
      </p:pic>
      <p:pic>
        <p:nvPicPr>
          <p:cNvPr id="184" name="Picture 183"/>
          <p:cNvPicPr>
            <a:picLocks noChangeAspect="1"/>
          </p:cNvPicPr>
          <p:nvPr/>
        </p:nvPicPr>
        <p:blipFill>
          <a:blip r:embed="rId2"/>
          <a:stretch>
            <a:fillRect/>
          </a:stretch>
        </p:blipFill>
        <p:spPr>
          <a:xfrm>
            <a:off x="4161098" y="4009845"/>
            <a:ext cx="576118" cy="469569"/>
          </a:xfrm>
          <a:prstGeom prst="rect">
            <a:avLst/>
          </a:prstGeom>
        </p:spPr>
      </p:pic>
    </p:spTree>
    <p:extLst>
      <p:ext uri="{BB962C8B-B14F-4D97-AF65-F5344CB8AC3E}">
        <p14:creationId xmlns:p14="http://schemas.microsoft.com/office/powerpoint/2010/main" val="35547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0"/>
                                        </p:tgtEl>
                                      </p:cBhvr>
                                    </p:animEffect>
                                    <p:set>
                                      <p:cBhvr>
                                        <p:cTn id="10" dur="1" fill="hold">
                                          <p:stCondLst>
                                            <p:cond delay="499"/>
                                          </p:stCondLst>
                                        </p:cTn>
                                        <p:tgtEl>
                                          <p:spTgt spid="160"/>
                                        </p:tgtEl>
                                        <p:attrNameLst>
                                          <p:attrName>style.visibility</p:attrName>
                                        </p:attrNameLst>
                                      </p:cBhvr>
                                      <p:to>
                                        <p:strVal val="hidden"/>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0.00065 0.00115 L 0.00157 0.11828 " pathEditMode="relative" rAng="0" ptsTypes="AA">
                                      <p:cBhvr>
                                        <p:cTn id="13" dur="1000" fill="hold"/>
                                        <p:tgtEl>
                                          <p:spTgt spid="3"/>
                                        </p:tgtEl>
                                        <p:attrNameLst>
                                          <p:attrName>ppt_x</p:attrName>
                                          <p:attrName>ppt_y</p:attrName>
                                        </p:attrNameLst>
                                      </p:cBhvr>
                                      <p:rCtr x="104" y="5856"/>
                                    </p:animMotion>
                                  </p:childTnLst>
                                </p:cTn>
                              </p:par>
                              <p:par>
                                <p:cTn id="14" presetID="53" presetClass="entr" presetSubtype="16" fill="hold" nodeType="withEffect">
                                  <p:stCondLst>
                                    <p:cond delay="500"/>
                                  </p:stCondLst>
                                  <p:childTnLst>
                                    <p:set>
                                      <p:cBhvr>
                                        <p:cTn id="15" dur="1" fill="hold">
                                          <p:stCondLst>
                                            <p:cond delay="0"/>
                                          </p:stCondLst>
                                        </p:cTn>
                                        <p:tgtEl>
                                          <p:spTgt spid="184"/>
                                        </p:tgtEl>
                                        <p:attrNameLst>
                                          <p:attrName>style.visibility</p:attrName>
                                        </p:attrNameLst>
                                      </p:cBhvr>
                                      <p:to>
                                        <p:strVal val="visible"/>
                                      </p:to>
                                    </p:set>
                                    <p:anim calcmode="lin" valueType="num">
                                      <p:cBhvr>
                                        <p:cTn id="16" dur="500" fill="hold"/>
                                        <p:tgtEl>
                                          <p:spTgt spid="184"/>
                                        </p:tgtEl>
                                        <p:attrNameLst>
                                          <p:attrName>ppt_w</p:attrName>
                                        </p:attrNameLst>
                                      </p:cBhvr>
                                      <p:tavLst>
                                        <p:tav tm="0">
                                          <p:val>
                                            <p:fltVal val="0"/>
                                          </p:val>
                                        </p:tav>
                                        <p:tav tm="100000">
                                          <p:val>
                                            <p:strVal val="#ppt_w"/>
                                          </p:val>
                                        </p:tav>
                                      </p:tavLst>
                                    </p:anim>
                                    <p:anim calcmode="lin" valueType="num">
                                      <p:cBhvr>
                                        <p:cTn id="17" dur="500" fill="hold"/>
                                        <p:tgtEl>
                                          <p:spTgt spid="184"/>
                                        </p:tgtEl>
                                        <p:attrNameLst>
                                          <p:attrName>ppt_h</p:attrName>
                                        </p:attrNameLst>
                                      </p:cBhvr>
                                      <p:tavLst>
                                        <p:tav tm="0">
                                          <p:val>
                                            <p:fltVal val="0"/>
                                          </p:val>
                                        </p:tav>
                                        <p:tav tm="100000">
                                          <p:val>
                                            <p:strVal val="#ppt_h"/>
                                          </p:val>
                                        </p:tav>
                                      </p:tavLst>
                                    </p:anim>
                                    <p:animEffect transition="in" filter="fade">
                                      <p:cBhvr>
                                        <p:cTn id="18" dur="500"/>
                                        <p:tgtEl>
                                          <p:spTgt spid="184"/>
                                        </p:tgtEl>
                                      </p:cBhvr>
                                    </p:animEffect>
                                  </p:childTnLst>
                                </p:cTn>
                              </p:par>
                              <p:par>
                                <p:cTn id="19" presetID="53" presetClass="entr" presetSubtype="16" fill="hold" nodeType="withEffect">
                                  <p:stCondLst>
                                    <p:cond delay="500"/>
                                  </p:stCondLst>
                                  <p:childTnLst>
                                    <p:set>
                                      <p:cBhvr>
                                        <p:cTn id="20" dur="1" fill="hold">
                                          <p:stCondLst>
                                            <p:cond delay="0"/>
                                          </p:stCondLst>
                                        </p:cTn>
                                        <p:tgtEl>
                                          <p:spTgt spid="183"/>
                                        </p:tgtEl>
                                        <p:attrNameLst>
                                          <p:attrName>style.visibility</p:attrName>
                                        </p:attrNameLst>
                                      </p:cBhvr>
                                      <p:to>
                                        <p:strVal val="visible"/>
                                      </p:to>
                                    </p:set>
                                    <p:anim calcmode="lin" valueType="num">
                                      <p:cBhvr>
                                        <p:cTn id="21" dur="500" fill="hold"/>
                                        <p:tgtEl>
                                          <p:spTgt spid="183"/>
                                        </p:tgtEl>
                                        <p:attrNameLst>
                                          <p:attrName>ppt_w</p:attrName>
                                        </p:attrNameLst>
                                      </p:cBhvr>
                                      <p:tavLst>
                                        <p:tav tm="0">
                                          <p:val>
                                            <p:fltVal val="0"/>
                                          </p:val>
                                        </p:tav>
                                        <p:tav tm="100000">
                                          <p:val>
                                            <p:strVal val="#ppt_w"/>
                                          </p:val>
                                        </p:tav>
                                      </p:tavLst>
                                    </p:anim>
                                    <p:anim calcmode="lin" valueType="num">
                                      <p:cBhvr>
                                        <p:cTn id="22" dur="500" fill="hold"/>
                                        <p:tgtEl>
                                          <p:spTgt spid="183"/>
                                        </p:tgtEl>
                                        <p:attrNameLst>
                                          <p:attrName>ppt_h</p:attrName>
                                        </p:attrNameLst>
                                      </p:cBhvr>
                                      <p:tavLst>
                                        <p:tav tm="0">
                                          <p:val>
                                            <p:fltVal val="0"/>
                                          </p:val>
                                        </p:tav>
                                        <p:tav tm="100000">
                                          <p:val>
                                            <p:strVal val="#ppt_h"/>
                                          </p:val>
                                        </p:tav>
                                      </p:tavLst>
                                    </p:anim>
                                    <p:animEffect transition="in" filter="fade">
                                      <p:cBhvr>
                                        <p:cTn id="23"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Hierarchical self-assembly at DNA 23</a:t>
            </a:r>
          </a:p>
        </p:txBody>
      </p:sp>
      <p:sp>
        <p:nvSpPr>
          <p:cNvPr id="3" name="Content Placeholder 2"/>
          <p:cNvSpPr>
            <a:spLocks noGrp="1"/>
          </p:cNvSpPr>
          <p:nvPr>
            <p:ph idx="1"/>
          </p:nvPr>
        </p:nvSpPr>
        <p:spPr/>
        <p:txBody>
          <a:bodyPr/>
          <a:lstStyle/>
          <a:p>
            <a:r>
              <a:rPr lang="en-US" dirty="0"/>
              <a:t>Robert </a:t>
            </a:r>
            <a:r>
              <a:rPr lang="en-US" dirty="0" err="1"/>
              <a:t>Schweller</a:t>
            </a:r>
            <a:r>
              <a:rPr lang="en-US" dirty="0"/>
              <a:t>, Andrew Winslow, and Tim Wylie, </a:t>
            </a:r>
            <a:r>
              <a:rPr lang="en-US" i="1" dirty="0"/>
              <a:t>Complexities for high temperature two-handed tile self-assembly</a:t>
            </a:r>
          </a:p>
        </p:txBody>
      </p:sp>
      <p:sp>
        <p:nvSpPr>
          <p:cNvPr id="4" name="Slide Number Placeholder 3"/>
          <p:cNvSpPr>
            <a:spLocks noGrp="1"/>
          </p:cNvSpPr>
          <p:nvPr>
            <p:ph type="sldNum" sz="quarter" idx="12"/>
          </p:nvPr>
        </p:nvSpPr>
        <p:spPr/>
        <p:txBody>
          <a:bodyPr/>
          <a:lstStyle/>
          <a:p>
            <a:fld id="{6A995154-0473-4D3E-9D27-8B1D4B6CEBB6}" type="slidenum">
              <a:rPr lang="en-US" smtClean="0"/>
              <a:t>33</a:t>
            </a:fld>
            <a:endParaRPr lang="en-US"/>
          </a:p>
        </p:txBody>
      </p:sp>
    </p:spTree>
    <p:extLst>
      <p:ext uri="{BB962C8B-B14F-4D97-AF65-F5344CB8AC3E}">
        <p14:creationId xmlns:p14="http://schemas.microsoft.com/office/powerpoint/2010/main" val="2926449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8" name="Text Placeholder 7"/>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6A995154-0473-4D3E-9D27-8B1D4B6CEBB6}" type="slidenum">
              <a:rPr lang="en-US" smtClean="0"/>
              <a:t>34</a:t>
            </a:fld>
            <a:endParaRPr lang="en-US"/>
          </a:p>
        </p:txBody>
      </p:sp>
    </p:spTree>
    <p:extLst>
      <p:ext uri="{BB962C8B-B14F-4D97-AF65-F5344CB8AC3E}">
        <p14:creationId xmlns:p14="http://schemas.microsoft.com/office/powerpoint/2010/main" val="387080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71700" y="1000566"/>
            <a:ext cx="7848600" cy="584775"/>
          </a:xfrm>
          <a:prstGeom prst="rect">
            <a:avLst/>
          </a:prstGeom>
          <a:noFill/>
        </p:spPr>
        <p:txBody>
          <a:bodyPr wrap="square" rtlCol="0">
            <a:spAutoFit/>
          </a:bodyPr>
          <a:lstStyle/>
          <a:p>
            <a:pPr algn="ctr"/>
            <a:r>
              <a:rPr lang="en-US" sz="3200" dirty="0"/>
              <a:t>Place many copies of DNA tile in solution…</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210" y="1585341"/>
            <a:ext cx="6629400" cy="50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413888" y="6261631"/>
            <a:ext cx="4435080" cy="276999"/>
          </a:xfrm>
          <a:prstGeom prst="rect">
            <a:avLst/>
          </a:prstGeom>
          <a:noFill/>
        </p:spPr>
        <p:txBody>
          <a:bodyPr wrap="square" rtlCol="0">
            <a:spAutoFit/>
          </a:bodyPr>
          <a:lstStyle/>
          <a:p>
            <a:r>
              <a:rPr lang="de-DE" sz="1200" dirty="0"/>
              <a:t>Liu, Zhong, Wang, Seeman, </a:t>
            </a:r>
            <a:r>
              <a:rPr lang="de-DE" sz="1200" u="sng" dirty="0"/>
              <a:t>Angewandte Chemie</a:t>
            </a:r>
            <a:r>
              <a:rPr lang="de-DE" sz="1200" dirty="0"/>
              <a:t> 2011</a:t>
            </a:r>
            <a:endParaRPr lang="en-US" sz="1200" dirty="0"/>
          </a:p>
        </p:txBody>
      </p:sp>
      <p:sp>
        <p:nvSpPr>
          <p:cNvPr id="3" name="Slide Number Placeholder 2"/>
          <p:cNvSpPr>
            <a:spLocks noGrp="1"/>
          </p:cNvSpPr>
          <p:nvPr>
            <p:ph type="sldNum" sz="quarter" idx="12"/>
          </p:nvPr>
        </p:nvSpPr>
        <p:spPr/>
        <p:txBody>
          <a:bodyPr/>
          <a:lstStyle/>
          <a:p>
            <a:fld id="{6A995154-0473-4D3E-9D27-8B1D4B6CEBB6}" type="slidenum">
              <a:rPr lang="en-US" smtClean="0"/>
              <a:t>4</a:t>
            </a:fld>
            <a:endParaRPr lang="en-US"/>
          </a:p>
        </p:txBody>
      </p:sp>
      <p:pic>
        <p:nvPicPr>
          <p:cNvPr id="5" name="Picture 4"/>
          <p:cNvPicPr>
            <a:picLocks noChangeAspect="1"/>
          </p:cNvPicPr>
          <p:nvPr/>
        </p:nvPicPr>
        <p:blipFill>
          <a:blip r:embed="rId4"/>
          <a:stretch>
            <a:fillRect/>
          </a:stretch>
        </p:blipFill>
        <p:spPr>
          <a:xfrm>
            <a:off x="7413888" y="2028825"/>
            <a:ext cx="4250702" cy="4232806"/>
          </a:xfrm>
          <a:prstGeom prst="rect">
            <a:avLst/>
          </a:prstGeom>
        </p:spPr>
      </p:pic>
      <p:sp>
        <p:nvSpPr>
          <p:cNvPr id="10" name="Title 1"/>
          <p:cNvSpPr>
            <a:spLocks noGrp="1"/>
          </p:cNvSpPr>
          <p:nvPr>
            <p:ph type="title"/>
          </p:nvPr>
        </p:nvSpPr>
        <p:spPr>
          <a:xfrm>
            <a:off x="838200" y="298450"/>
            <a:ext cx="10515600" cy="777875"/>
          </a:xfrm>
        </p:spPr>
        <p:txBody>
          <a:bodyPr/>
          <a:lstStyle/>
          <a:p>
            <a:r>
              <a:rPr lang="en-US" dirty="0"/>
              <a:t>Practice of DNA tile self-assembly</a:t>
            </a:r>
          </a:p>
        </p:txBody>
      </p:sp>
      <p:sp>
        <p:nvSpPr>
          <p:cNvPr id="11" name="TextBox 10"/>
          <p:cNvSpPr txBox="1"/>
          <p:nvPr/>
        </p:nvSpPr>
        <p:spPr>
          <a:xfrm>
            <a:off x="7309113" y="1680060"/>
            <a:ext cx="3730362" cy="369332"/>
          </a:xfrm>
          <a:prstGeom prst="rect">
            <a:avLst/>
          </a:prstGeom>
          <a:noFill/>
        </p:spPr>
        <p:txBody>
          <a:bodyPr wrap="square" rtlCol="0">
            <a:spAutoFit/>
          </a:bodyPr>
          <a:lstStyle/>
          <a:p>
            <a:r>
              <a:rPr lang="en-US" dirty="0"/>
              <a:t>(not the same tile motif in this image)</a:t>
            </a:r>
          </a:p>
        </p:txBody>
      </p:sp>
    </p:spTree>
    <p:extLst>
      <p:ext uri="{BB962C8B-B14F-4D97-AF65-F5344CB8AC3E}">
        <p14:creationId xmlns:p14="http://schemas.microsoft.com/office/powerpoint/2010/main" val="2747828327"/>
      </p:ext>
    </p:extLst>
  </p:cSld>
  <p:clrMapOvr>
    <a:masterClrMapping/>
  </p:clrMapOvr>
  <mc:AlternateContent xmlns:mc="http://schemas.openxmlformats.org/markup-compatibility/2006" xmlns:p14="http://schemas.microsoft.com/office/powerpoint/2010/main">
    <mc:Choice Requires="p14">
      <p:transition p14:dur="0" advTm="9025"/>
    </mc:Choice>
    <mc:Fallback xmlns="">
      <p:transition advTm="9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1679"/>
            <a:ext cx="10515600" cy="838731"/>
          </a:xfrm>
        </p:spPr>
        <p:txBody>
          <a:bodyPr>
            <a:normAutofit/>
          </a:bodyPr>
          <a:lstStyle/>
          <a:p>
            <a:r>
              <a:rPr lang="en-US" dirty="0"/>
              <a:t>Practice of DNA tile self-assembly</a:t>
            </a:r>
          </a:p>
        </p:txBody>
      </p:sp>
      <p:sp>
        <p:nvSpPr>
          <p:cNvPr id="3" name="TextBox 2"/>
          <p:cNvSpPr txBox="1"/>
          <p:nvPr/>
        </p:nvSpPr>
        <p:spPr>
          <a:xfrm>
            <a:off x="937845" y="1143001"/>
            <a:ext cx="10503877" cy="523220"/>
          </a:xfrm>
          <a:prstGeom prst="rect">
            <a:avLst/>
          </a:prstGeom>
          <a:noFill/>
        </p:spPr>
        <p:txBody>
          <a:bodyPr wrap="square" rtlCol="0">
            <a:spAutoFit/>
          </a:bodyPr>
          <a:lstStyle/>
          <a:p>
            <a:pPr algn="ctr"/>
            <a:r>
              <a:rPr lang="en-US" sz="2800" dirty="0"/>
              <a:t>What really happens in practice to Holliday junction (“base stacking”)</a:t>
            </a:r>
          </a:p>
        </p:txBody>
      </p:sp>
      <p:grpSp>
        <p:nvGrpSpPr>
          <p:cNvPr id="4" name="Group 3"/>
          <p:cNvGrpSpPr/>
          <p:nvPr/>
        </p:nvGrpSpPr>
        <p:grpSpPr>
          <a:xfrm>
            <a:off x="3668700" y="1752601"/>
            <a:ext cx="4842477" cy="4845407"/>
            <a:chOff x="2135272" y="1988510"/>
            <a:chExt cx="4842477" cy="4845407"/>
          </a:xfrm>
        </p:grpSpPr>
        <p:grpSp>
          <p:nvGrpSpPr>
            <p:cNvPr id="117" name="Group 116"/>
            <p:cNvGrpSpPr/>
            <p:nvPr/>
          </p:nvGrpSpPr>
          <p:grpSpPr>
            <a:xfrm rot="2700000">
              <a:off x="2666206" y="3320655"/>
              <a:ext cx="1889399" cy="299420"/>
              <a:chOff x="1897857" y="4056494"/>
              <a:chExt cx="1889399" cy="299420"/>
            </a:xfrm>
          </p:grpSpPr>
          <p:cxnSp>
            <p:nvCxnSpPr>
              <p:cNvPr id="43" name="Straight Connector 42"/>
              <p:cNvCxnSpPr/>
              <p:nvPr/>
            </p:nvCxnSpPr>
            <p:spPr>
              <a:xfrm flipV="1">
                <a:off x="2395067"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494509"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593951"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693393"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792835"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892277"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91719"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091161"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190603"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290045"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389487"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295625"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096741"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997299"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196183"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897857"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488929" y="405713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588371" y="405649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687813" y="405649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787256" y="40587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rot="8100000">
              <a:off x="4539019" y="3318860"/>
              <a:ext cx="1889399" cy="299420"/>
              <a:chOff x="4816201" y="2964105"/>
              <a:chExt cx="1889399" cy="299420"/>
            </a:xfrm>
          </p:grpSpPr>
          <p:cxnSp>
            <p:nvCxnSpPr>
              <p:cNvPr id="75" name="Straight Connector 74"/>
              <p:cNvCxnSpPr/>
              <p:nvPr/>
            </p:nvCxnSpPr>
            <p:spPr>
              <a:xfrm flipV="1">
                <a:off x="5313411"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412853"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512295"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611737"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711179"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810621"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910063"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009505"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108947" y="296989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208389" y="296989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307831" y="296989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5213969"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015085"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915643"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114527"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816201"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407273" y="296474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705600" y="29663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13500000">
              <a:off x="4550204" y="5206346"/>
              <a:ext cx="1889399" cy="299420"/>
              <a:chOff x="4816201" y="2964105"/>
              <a:chExt cx="1889399" cy="299420"/>
            </a:xfrm>
          </p:grpSpPr>
          <p:cxnSp>
            <p:nvCxnSpPr>
              <p:cNvPr id="97" name="Straight Connector 96"/>
              <p:cNvCxnSpPr/>
              <p:nvPr/>
            </p:nvCxnSpPr>
            <p:spPr>
              <a:xfrm flipV="1">
                <a:off x="5313411"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412853"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5512295"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611737"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5711179"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810621"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5910063"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6009505"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6108947" y="296989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6208389" y="296989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6307831" y="296989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213969"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5015085"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4915643"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114527"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4816201"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6407273" y="296474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6705600" y="29663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rot="18900000">
              <a:off x="2673436" y="5199244"/>
              <a:ext cx="1889399" cy="295220"/>
              <a:chOff x="4816201" y="2968867"/>
              <a:chExt cx="1889399" cy="295220"/>
            </a:xfrm>
          </p:grpSpPr>
          <p:cxnSp>
            <p:nvCxnSpPr>
              <p:cNvPr id="119" name="Straight Connector 118"/>
              <p:cNvCxnSpPr/>
              <p:nvPr/>
            </p:nvCxnSpPr>
            <p:spPr>
              <a:xfrm flipV="1">
                <a:off x="5313411"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5412853"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5512295"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611737" y="297052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5711179"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810621"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5910063"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6009505" y="297052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6108947" y="296989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6208389" y="296989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6307831" y="296989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213969"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015085"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915643"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14527"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4816201"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407273" y="2969503"/>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6506715" y="296886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6606157" y="296886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6705600" y="297109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rot="18900000">
              <a:off x="5324095" y="3482759"/>
              <a:ext cx="1653654" cy="2285999"/>
              <a:chOff x="4374107" y="4419600"/>
              <a:chExt cx="1653654" cy="2285999"/>
            </a:xfrm>
          </p:grpSpPr>
          <p:cxnSp>
            <p:nvCxnSpPr>
              <p:cNvPr id="27" name="Straight Arrow Connector 26"/>
              <p:cNvCxnSpPr/>
              <p:nvPr/>
            </p:nvCxnSpPr>
            <p:spPr>
              <a:xfrm>
                <a:off x="4374107" y="4648200"/>
                <a:ext cx="0" cy="20573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V="1">
                <a:off x="5315234" y="3707072"/>
                <a:ext cx="0" cy="14250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6200000">
                <a:off x="4374107" y="4419600"/>
                <a:ext cx="457200" cy="457200"/>
              </a:xfrm>
              <a:prstGeom prst="arc">
                <a:avLst>
                  <a:gd name="adj1" fmla="val 16200000"/>
                  <a:gd name="adj2" fmla="val 2288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rot="8100000">
              <a:off x="2135272" y="3034677"/>
              <a:ext cx="1622346" cy="2286001"/>
              <a:chOff x="4374107" y="4419598"/>
              <a:chExt cx="1622346" cy="2286001"/>
            </a:xfrm>
          </p:grpSpPr>
          <p:cxnSp>
            <p:nvCxnSpPr>
              <p:cNvPr id="32" name="Straight Arrow Connector 31"/>
              <p:cNvCxnSpPr/>
              <p:nvPr/>
            </p:nvCxnSpPr>
            <p:spPr>
              <a:xfrm>
                <a:off x="4374107" y="4648200"/>
                <a:ext cx="0" cy="205739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305532" y="3728678"/>
                <a:ext cx="2" cy="13818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rot="16200000">
                <a:off x="4374107" y="4419600"/>
                <a:ext cx="457200" cy="457200"/>
              </a:xfrm>
              <a:prstGeom prst="arc">
                <a:avLst>
                  <a:gd name="adj1" fmla="val 16200000"/>
                  <a:gd name="adj2" fmla="val 228844"/>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rot="13500000">
              <a:off x="3960810" y="1663047"/>
              <a:ext cx="1635074" cy="2286000"/>
              <a:chOff x="4374107" y="4419599"/>
              <a:chExt cx="1635074" cy="2286000"/>
            </a:xfrm>
          </p:grpSpPr>
          <p:cxnSp>
            <p:nvCxnSpPr>
              <p:cNvPr id="36" name="Straight Arrow Connector 35"/>
              <p:cNvCxnSpPr/>
              <p:nvPr/>
            </p:nvCxnSpPr>
            <p:spPr>
              <a:xfrm>
                <a:off x="4374107" y="4648200"/>
                <a:ext cx="0" cy="20573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H="1" flipV="1">
                <a:off x="4616992" y="4419599"/>
                <a:ext cx="139218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Arc 37"/>
              <p:cNvSpPr/>
              <p:nvPr/>
            </p:nvSpPr>
            <p:spPr>
              <a:xfrm rot="16200000">
                <a:off x="4374107" y="4419600"/>
                <a:ext cx="457200" cy="457200"/>
              </a:xfrm>
              <a:prstGeom prst="arc">
                <a:avLst>
                  <a:gd name="adj1" fmla="val 16200000"/>
                  <a:gd name="adj2" fmla="val 22884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p:cNvGrpSpPr/>
            <p:nvPr/>
          </p:nvGrpSpPr>
          <p:grpSpPr>
            <a:xfrm rot="2700000">
              <a:off x="3512800" y="4874172"/>
              <a:ext cx="1633490" cy="2285999"/>
              <a:chOff x="4374107" y="4419600"/>
              <a:chExt cx="1633490" cy="2285999"/>
            </a:xfrm>
          </p:grpSpPr>
          <p:cxnSp>
            <p:nvCxnSpPr>
              <p:cNvPr id="40" name="Straight Arrow Connector 39"/>
              <p:cNvCxnSpPr/>
              <p:nvPr/>
            </p:nvCxnSpPr>
            <p:spPr>
              <a:xfrm>
                <a:off x="4374107" y="4648200"/>
                <a:ext cx="0" cy="205739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15406" y="4419600"/>
                <a:ext cx="1392191" cy="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6200000">
                <a:off x="4374107" y="4419600"/>
                <a:ext cx="457200" cy="457200"/>
              </a:xfrm>
              <a:prstGeom prst="arc">
                <a:avLst>
                  <a:gd name="adj1" fmla="val 16200000"/>
                  <a:gd name="adj2" fmla="val 228844"/>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32" name="Group 231"/>
          <p:cNvGrpSpPr/>
          <p:nvPr/>
        </p:nvGrpSpPr>
        <p:grpSpPr>
          <a:xfrm>
            <a:off x="3952973" y="3735145"/>
            <a:ext cx="4276934" cy="913054"/>
            <a:chOff x="2504866" y="3735145"/>
            <a:chExt cx="4276934" cy="913054"/>
          </a:xfrm>
        </p:grpSpPr>
        <p:grpSp>
          <p:nvGrpSpPr>
            <p:cNvPr id="233" name="Group 232"/>
            <p:cNvGrpSpPr/>
            <p:nvPr/>
          </p:nvGrpSpPr>
          <p:grpSpPr>
            <a:xfrm>
              <a:off x="2695862" y="3746505"/>
              <a:ext cx="1889399" cy="295220"/>
              <a:chOff x="1897857" y="4061256"/>
              <a:chExt cx="1889399" cy="295220"/>
            </a:xfrm>
          </p:grpSpPr>
          <p:cxnSp>
            <p:nvCxnSpPr>
              <p:cNvPr id="305" name="Straight Connector 304"/>
              <p:cNvCxnSpPr/>
              <p:nvPr/>
            </p:nvCxnSpPr>
            <p:spPr>
              <a:xfrm flipV="1">
                <a:off x="2395067"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V="1">
                <a:off x="2494509"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V="1">
                <a:off x="2593951"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V="1">
                <a:off x="2693393"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2792835"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2892277"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2991719"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V="1">
                <a:off x="3091161"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V="1">
                <a:off x="3190603"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3290045"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flipV="1">
                <a:off x="3389487"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V="1">
                <a:off x="2295625"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V="1">
                <a:off x="2096741"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flipV="1">
                <a:off x="1997299"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V="1">
                <a:off x="2196183"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V="1">
                <a:off x="1897857"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3488929" y="4061892"/>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V="1">
                <a:off x="3588371"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V="1">
                <a:off x="3687813"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V="1">
                <a:off x="3787256" y="4063479"/>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10800000">
              <a:off x="4693430" y="3740543"/>
              <a:ext cx="1889399" cy="300140"/>
              <a:chOff x="4816201" y="2962748"/>
              <a:chExt cx="1889399" cy="300140"/>
            </a:xfrm>
          </p:grpSpPr>
          <p:cxnSp>
            <p:nvCxnSpPr>
              <p:cNvPr id="285" name="Straight Connector 284"/>
              <p:cNvCxnSpPr/>
              <p:nvPr/>
            </p:nvCxnSpPr>
            <p:spPr>
              <a:xfrm flipV="1">
                <a:off x="5313411"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5412853"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5512295"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5611737"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V="1">
                <a:off x="5711179"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5810621"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V="1">
                <a:off x="5910063"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6009505"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V="1">
                <a:off x="6108947"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V="1">
                <a:off x="6208389"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V="1">
                <a:off x="6307831"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V="1">
                <a:off x="5213969"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V="1">
                <a:off x="5015085"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V="1">
                <a:off x="4915643"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flipV="1">
                <a:off x="5114527"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4816201"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V="1">
                <a:off x="6407273" y="296474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6705600" y="296394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35" name="Straight Connector 234"/>
            <p:cNvCxnSpPr/>
            <p:nvPr/>
          </p:nvCxnSpPr>
          <p:spPr>
            <a:xfrm rot="5400000" flipV="1">
              <a:off x="5391166" y="3342230"/>
              <a:ext cx="0" cy="14250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5400000">
              <a:off x="3575201" y="3026057"/>
              <a:ext cx="0" cy="205739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3179810" y="3735145"/>
              <a:ext cx="360199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8" name="Group 237"/>
            <p:cNvGrpSpPr/>
            <p:nvPr/>
          </p:nvGrpSpPr>
          <p:grpSpPr>
            <a:xfrm rot="10800000">
              <a:off x="4701405" y="4341619"/>
              <a:ext cx="1889399" cy="295220"/>
              <a:chOff x="1897857" y="4061256"/>
              <a:chExt cx="1889399" cy="295220"/>
            </a:xfrm>
          </p:grpSpPr>
          <p:cxnSp>
            <p:nvCxnSpPr>
              <p:cNvPr id="265" name="Straight Connector 264"/>
              <p:cNvCxnSpPr/>
              <p:nvPr/>
            </p:nvCxnSpPr>
            <p:spPr>
              <a:xfrm flipV="1">
                <a:off x="2395067"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V="1">
                <a:off x="2494509"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V="1">
                <a:off x="2593951"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V="1">
                <a:off x="2693393"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V="1">
                <a:off x="2792835"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2892277"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2991719"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3091161"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3190603"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290045"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3389487"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2295625"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2096741"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V="1">
                <a:off x="1997299"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2196183"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1897857"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3488929" y="4061892"/>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3588371"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687813"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787256" y="4063479"/>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a:off x="2703837" y="4342661"/>
              <a:ext cx="1889399" cy="300140"/>
              <a:chOff x="4816201" y="2962748"/>
              <a:chExt cx="1889399" cy="300140"/>
            </a:xfrm>
          </p:grpSpPr>
          <p:cxnSp>
            <p:nvCxnSpPr>
              <p:cNvPr id="245" name="Straight Connector 244"/>
              <p:cNvCxnSpPr/>
              <p:nvPr/>
            </p:nvCxnSpPr>
            <p:spPr>
              <a:xfrm flipV="1">
                <a:off x="5313411"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5412853"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5512295"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5611737"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V="1">
                <a:off x="5711179"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5810621"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V="1">
                <a:off x="5910063"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6009505"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108947"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6208389"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V="1">
                <a:off x="6307831"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5213969"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V="1">
                <a:off x="5015085"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V="1">
                <a:off x="4915643"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5114527"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V="1">
                <a:off x="4816201"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6407273" y="296474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6705600" y="296394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40" name="Straight Connector 239"/>
            <p:cNvCxnSpPr/>
            <p:nvPr/>
          </p:nvCxnSpPr>
          <p:spPr>
            <a:xfrm rot="16200000" flipV="1">
              <a:off x="3895500" y="3616059"/>
              <a:ext cx="0" cy="142505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rot="16200000">
              <a:off x="5711465" y="3299888"/>
              <a:ext cx="0" cy="20573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rot="10800000">
              <a:off x="2504866" y="4648199"/>
              <a:ext cx="360199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3" name="Arc 242"/>
            <p:cNvSpPr/>
            <p:nvPr/>
          </p:nvSpPr>
          <p:spPr>
            <a:xfrm>
              <a:off x="4559936" y="4049186"/>
              <a:ext cx="73643" cy="279400"/>
            </a:xfrm>
            <a:prstGeom prst="arc">
              <a:avLst>
                <a:gd name="adj1" fmla="val 16200000"/>
                <a:gd name="adj2" fmla="val 5370096"/>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Arc 243"/>
            <p:cNvSpPr/>
            <p:nvPr/>
          </p:nvSpPr>
          <p:spPr>
            <a:xfrm rot="10800000">
              <a:off x="4656608" y="4049186"/>
              <a:ext cx="73643" cy="279400"/>
            </a:xfrm>
            <a:prstGeom prst="arc">
              <a:avLst>
                <a:gd name="adj1" fmla="val 16200000"/>
                <a:gd name="adj2" fmla="val 537009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5" name="Group 324"/>
          <p:cNvGrpSpPr/>
          <p:nvPr/>
        </p:nvGrpSpPr>
        <p:grpSpPr>
          <a:xfrm>
            <a:off x="5638800" y="2047666"/>
            <a:ext cx="913054" cy="4276934"/>
            <a:chOff x="4192346" y="2047666"/>
            <a:chExt cx="913054" cy="4276934"/>
          </a:xfrm>
        </p:grpSpPr>
        <p:grpSp>
          <p:nvGrpSpPr>
            <p:cNvPr id="326" name="Group 325"/>
            <p:cNvGrpSpPr/>
            <p:nvPr/>
          </p:nvGrpSpPr>
          <p:grpSpPr>
            <a:xfrm rot="5400000">
              <a:off x="4001731" y="3035752"/>
              <a:ext cx="1889399" cy="295220"/>
              <a:chOff x="1897857" y="4061256"/>
              <a:chExt cx="1889399" cy="295220"/>
            </a:xfrm>
          </p:grpSpPr>
          <p:cxnSp>
            <p:nvCxnSpPr>
              <p:cNvPr id="398" name="Straight Connector 397"/>
              <p:cNvCxnSpPr/>
              <p:nvPr/>
            </p:nvCxnSpPr>
            <p:spPr>
              <a:xfrm flipV="1">
                <a:off x="2395067"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2494509"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2593951"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2693393"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flipV="1">
                <a:off x="2792835"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flipV="1">
                <a:off x="2892277"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flipV="1">
                <a:off x="2991719"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flipV="1">
                <a:off x="3091161"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V="1">
                <a:off x="3190603"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3290045"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V="1">
                <a:off x="3389487"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2295625"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V="1">
                <a:off x="2096741"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V="1">
                <a:off x="1997299"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V="1">
                <a:off x="2196183"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1897857"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V="1">
                <a:off x="3488929" y="4061892"/>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flipV="1">
                <a:off x="3588371"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flipV="1">
                <a:off x="3687813"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V="1">
                <a:off x="3787256" y="4063479"/>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7" name="Group 326"/>
            <p:cNvGrpSpPr/>
            <p:nvPr/>
          </p:nvGrpSpPr>
          <p:grpSpPr>
            <a:xfrm rot="16200000">
              <a:off x="4005233" y="5030860"/>
              <a:ext cx="1889399" cy="300140"/>
              <a:chOff x="4816201" y="2962748"/>
              <a:chExt cx="1889399" cy="300140"/>
            </a:xfrm>
          </p:grpSpPr>
          <p:cxnSp>
            <p:nvCxnSpPr>
              <p:cNvPr id="378" name="Straight Connector 377"/>
              <p:cNvCxnSpPr/>
              <p:nvPr/>
            </p:nvCxnSpPr>
            <p:spPr>
              <a:xfrm flipV="1">
                <a:off x="5313411"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V="1">
                <a:off x="5412853"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V="1">
                <a:off x="5512295"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flipV="1">
                <a:off x="5611737"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V="1">
                <a:off x="5711179"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5810621"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V="1">
                <a:off x="5910063"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V="1">
                <a:off x="6009505"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V="1">
                <a:off x="6108947"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V="1">
                <a:off x="6208389"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V="1">
                <a:off x="6307831"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V="1">
                <a:off x="5213969"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flipV="1">
                <a:off x="5015085"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V="1">
                <a:off x="4915643"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V="1">
                <a:off x="5114527"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V="1">
                <a:off x="4816201"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V="1">
                <a:off x="6407273" y="296474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V="1">
                <a:off x="6705600" y="296394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328" name="Straight Connector 327"/>
            <p:cNvCxnSpPr/>
            <p:nvPr/>
          </p:nvCxnSpPr>
          <p:spPr>
            <a:xfrm rot="10800000" flipV="1">
              <a:off x="4785788" y="4221439"/>
              <a:ext cx="0" cy="14250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10800000">
              <a:off x="4785789" y="2089302"/>
              <a:ext cx="0" cy="20573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rot="5400000">
              <a:off x="3304405" y="4523605"/>
              <a:ext cx="360199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31" name="Group 330"/>
            <p:cNvGrpSpPr/>
            <p:nvPr/>
          </p:nvGrpSpPr>
          <p:grpSpPr>
            <a:xfrm rot="16200000">
              <a:off x="3406617" y="5041295"/>
              <a:ext cx="1889399" cy="295220"/>
              <a:chOff x="1897857" y="4061256"/>
              <a:chExt cx="1889399" cy="295220"/>
            </a:xfrm>
          </p:grpSpPr>
          <p:cxnSp>
            <p:nvCxnSpPr>
              <p:cNvPr id="358" name="Straight Connector 357"/>
              <p:cNvCxnSpPr/>
              <p:nvPr/>
            </p:nvCxnSpPr>
            <p:spPr>
              <a:xfrm flipV="1">
                <a:off x="2395067"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V="1">
                <a:off x="2494509"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V="1">
                <a:off x="2593951"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V="1">
                <a:off x="2693393"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2792835"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V="1">
                <a:off x="2892277"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V="1">
                <a:off x="2991719"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V="1">
                <a:off x="3091161"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flipV="1">
                <a:off x="3190603"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V="1">
                <a:off x="3290045"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V="1">
                <a:off x="3389487"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V="1">
                <a:off x="2295625"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V="1">
                <a:off x="2096741"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V="1">
                <a:off x="1997299"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V="1">
                <a:off x="2196183"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V="1">
                <a:off x="1897857"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V="1">
                <a:off x="3488929" y="4061892"/>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V="1">
                <a:off x="3588371"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flipV="1">
                <a:off x="3687813"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3787256" y="4063479"/>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32" name="Group 331"/>
            <p:cNvGrpSpPr/>
            <p:nvPr/>
          </p:nvGrpSpPr>
          <p:grpSpPr>
            <a:xfrm rot="5400000">
              <a:off x="3403115" y="3041267"/>
              <a:ext cx="1889399" cy="300140"/>
              <a:chOff x="4816201" y="2962748"/>
              <a:chExt cx="1889399" cy="300140"/>
            </a:xfrm>
          </p:grpSpPr>
          <p:cxnSp>
            <p:nvCxnSpPr>
              <p:cNvPr id="338" name="Straight Connector 337"/>
              <p:cNvCxnSpPr/>
              <p:nvPr/>
            </p:nvCxnSpPr>
            <p:spPr>
              <a:xfrm flipV="1">
                <a:off x="5313411"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5412853"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5512295"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611737"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5711179"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5810621"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5910063"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V="1">
                <a:off x="6009505"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V="1">
                <a:off x="6108947"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V="1">
                <a:off x="6208389"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V="1">
                <a:off x="6307831"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flipV="1">
                <a:off x="5213969"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V="1">
                <a:off x="5015085"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flipV="1">
                <a:off x="4915643"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V="1">
                <a:off x="5114527"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V="1">
                <a:off x="4816201"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V="1">
                <a:off x="6407273" y="296474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6705600" y="296394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flipV="1">
              <a:off x="4511959" y="2725773"/>
              <a:ext cx="0" cy="14250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a:off x="4511958" y="4225566"/>
              <a:ext cx="0" cy="205739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rot="16200000">
              <a:off x="2391351" y="3848661"/>
              <a:ext cx="360199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6" name="Arc 335"/>
            <p:cNvSpPr/>
            <p:nvPr/>
          </p:nvSpPr>
          <p:spPr>
            <a:xfrm rot="5400000">
              <a:off x="4614838" y="3999858"/>
              <a:ext cx="73643" cy="279400"/>
            </a:xfrm>
            <a:prstGeom prst="arc">
              <a:avLst>
                <a:gd name="adj1" fmla="val 16200000"/>
                <a:gd name="adj2" fmla="val 537009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Arc 336"/>
            <p:cNvSpPr/>
            <p:nvPr/>
          </p:nvSpPr>
          <p:spPr>
            <a:xfrm rot="16200000">
              <a:off x="4614838" y="4096530"/>
              <a:ext cx="73643" cy="279400"/>
            </a:xfrm>
            <a:prstGeom prst="arc">
              <a:avLst>
                <a:gd name="adj1" fmla="val 16200000"/>
                <a:gd name="adj2" fmla="val 5370096"/>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0" name="Picture 2" descr="D:\Google Drive\documents\research\tasa\video\holliday-junction-lattice-squ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744" y="1551873"/>
            <a:ext cx="7961313" cy="5040312"/>
          </a:xfrm>
          <a:prstGeom prst="rect">
            <a:avLst/>
          </a:prstGeom>
          <a:noFill/>
          <a:extLst>
            <a:ext uri="{909E8E84-426E-40DD-AFC4-6F175D3DCCD1}">
              <a14:hiddenFill xmlns:a14="http://schemas.microsoft.com/office/drawing/2010/main">
                <a:solidFill>
                  <a:srgbClr val="FFFFFF"/>
                </a:solidFill>
              </a14:hiddenFill>
            </a:ext>
          </a:extLst>
        </p:spPr>
      </p:pic>
      <p:pic>
        <p:nvPicPr>
          <p:cNvPr id="421" name="Picture 3" descr="D:\Google Drive\documents\research\tasa\video\holliday-junction-lattice-flatten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454" y="3406482"/>
            <a:ext cx="9399588" cy="13414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07906813"/>
      </p:ext>
    </p:extLst>
  </p:cSld>
  <p:clrMapOvr>
    <a:masterClrMapping/>
  </p:clrMapOvr>
  <mc:AlternateContent xmlns:mc="http://schemas.openxmlformats.org/markup-compatibility/2006" xmlns:p14="http://schemas.microsoft.com/office/powerpoint/2010/main">
    <mc:Choice Requires="p14">
      <p:transition p14:dur="0" advTm="16508"/>
    </mc:Choice>
    <mc:Fallback xmlns="">
      <p:transition advTm="165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32"/>
                                        </p:tgtEl>
                                      </p:cBhvr>
                                    </p:animEffect>
                                    <p:set>
                                      <p:cBhvr>
                                        <p:cTn id="15" dur="1" fill="hold">
                                          <p:stCondLst>
                                            <p:cond delay="499"/>
                                          </p:stCondLst>
                                        </p:cTn>
                                        <p:tgtEl>
                                          <p:spTgt spid="23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25"/>
                                        </p:tgtEl>
                                        <p:attrNameLst>
                                          <p:attrName>style.visibility</p:attrName>
                                        </p:attrNameLst>
                                      </p:cBhvr>
                                      <p:to>
                                        <p:strVal val="visible"/>
                                      </p:to>
                                    </p:set>
                                    <p:animEffect transition="in" filter="fade">
                                      <p:cBhvr>
                                        <p:cTn id="18" dur="500"/>
                                        <p:tgtEl>
                                          <p:spTgt spid="3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25"/>
                                        </p:tgtEl>
                                      </p:cBhvr>
                                    </p:animEffect>
                                    <p:set>
                                      <p:cBhvr>
                                        <p:cTn id="23" dur="1" fill="hold">
                                          <p:stCondLst>
                                            <p:cond delay="499"/>
                                          </p:stCondLst>
                                        </p:cTn>
                                        <p:tgtEl>
                                          <p:spTgt spid="32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420"/>
                                        </p:tgtEl>
                                        <p:attrNameLst>
                                          <p:attrName>style.visibility</p:attrName>
                                        </p:attrNameLst>
                                      </p:cBhvr>
                                      <p:to>
                                        <p:strVal val="visible"/>
                                      </p:to>
                                    </p:set>
                                    <p:animEffect transition="in" filter="fade">
                                      <p:cBhvr>
                                        <p:cTn id="26" dur="500"/>
                                        <p:tgtEl>
                                          <p:spTgt spid="4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20"/>
                                        </p:tgtEl>
                                      </p:cBhvr>
                                    </p:animEffect>
                                    <p:set>
                                      <p:cBhvr>
                                        <p:cTn id="31" dur="1" fill="hold">
                                          <p:stCondLst>
                                            <p:cond delay="499"/>
                                          </p:stCondLst>
                                        </p:cTn>
                                        <p:tgtEl>
                                          <p:spTgt spid="42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421"/>
                                        </p:tgtEl>
                                        <p:attrNameLst>
                                          <p:attrName>style.visibility</p:attrName>
                                        </p:attrNameLst>
                                      </p:cBhvr>
                                      <p:to>
                                        <p:strVal val="visible"/>
                                      </p:to>
                                    </p:set>
                                    <p:animEffect transition="in" filter="fade">
                                      <p:cBhvr>
                                        <p:cTn id="34" dur="5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of DNA tile self-assembly</a:t>
            </a:r>
          </a:p>
        </p:txBody>
      </p:sp>
      <p:grpSp>
        <p:nvGrpSpPr>
          <p:cNvPr id="3" name="Group 2"/>
          <p:cNvGrpSpPr/>
          <p:nvPr/>
        </p:nvGrpSpPr>
        <p:grpSpPr>
          <a:xfrm>
            <a:off x="3937698" y="1899913"/>
            <a:ext cx="1889399" cy="295220"/>
            <a:chOff x="1897857" y="4061256"/>
            <a:chExt cx="1889399" cy="295220"/>
          </a:xfrm>
        </p:grpSpPr>
        <p:cxnSp>
          <p:nvCxnSpPr>
            <p:cNvPr id="4" name="Straight Connector 3"/>
            <p:cNvCxnSpPr/>
            <p:nvPr/>
          </p:nvCxnSpPr>
          <p:spPr>
            <a:xfrm flipV="1">
              <a:off x="2395067"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494509"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593951"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693393"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92835"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892277"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991719"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91161"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190603"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90045"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89487"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95625"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096741"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997299"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196183"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897857"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488929" y="4061892"/>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88371"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687813"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87256" y="4063479"/>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10800000">
            <a:off x="5935266" y="1893951"/>
            <a:ext cx="1889399" cy="300140"/>
            <a:chOff x="4816201" y="2962748"/>
            <a:chExt cx="1889399" cy="300140"/>
          </a:xfrm>
        </p:grpSpPr>
        <p:cxnSp>
          <p:nvCxnSpPr>
            <p:cNvPr id="25" name="Straight Connector 24"/>
            <p:cNvCxnSpPr/>
            <p:nvPr/>
          </p:nvCxnSpPr>
          <p:spPr>
            <a:xfrm flipV="1">
              <a:off x="5313411"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412853"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12295"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611737"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11179"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810621"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910063"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009505"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108947"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208389"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307831"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213969"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15085"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915643"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114527"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816201"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407273" y="296474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705600" y="296394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rot="5400000" flipV="1">
            <a:off x="6633001" y="1495639"/>
            <a:ext cx="0" cy="14250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817036" y="1179466"/>
            <a:ext cx="0" cy="205739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421645" y="1888553"/>
            <a:ext cx="360199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rot="10800000">
            <a:off x="5943241" y="2495027"/>
            <a:ext cx="1889399" cy="295220"/>
            <a:chOff x="1897857" y="4061256"/>
            <a:chExt cx="1889399" cy="295220"/>
          </a:xfrm>
        </p:grpSpPr>
        <p:cxnSp>
          <p:nvCxnSpPr>
            <p:cNvPr id="49" name="Straight Connector 48"/>
            <p:cNvCxnSpPr/>
            <p:nvPr/>
          </p:nvCxnSpPr>
          <p:spPr>
            <a:xfrm flipV="1">
              <a:off x="2395067"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494509"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593951"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693393"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792835"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892277"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991719"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091161"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190603"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290045"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389487"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295625"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096741"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997299"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196183"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897857"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488929" y="4061892"/>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588371"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687813"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787256" y="4063479"/>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945673" y="2496069"/>
            <a:ext cx="1889399" cy="300140"/>
            <a:chOff x="4816201" y="2962748"/>
            <a:chExt cx="1889399" cy="300140"/>
          </a:xfrm>
        </p:grpSpPr>
        <p:cxnSp>
          <p:nvCxnSpPr>
            <p:cNvPr id="70" name="Straight Connector 69"/>
            <p:cNvCxnSpPr/>
            <p:nvPr/>
          </p:nvCxnSpPr>
          <p:spPr>
            <a:xfrm flipV="1">
              <a:off x="5313411"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412853"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512295"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611737"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711179"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810621"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910063"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009505"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108947"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208389"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307831"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213969"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015085"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915643"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5114527"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816201" y="3097972"/>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407273" y="2964741"/>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705600" y="296394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rot="16200000" flipV="1">
            <a:off x="5137335" y="1769468"/>
            <a:ext cx="0" cy="142505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6200000">
            <a:off x="6953300" y="1453297"/>
            <a:ext cx="0" cy="20573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3746701" y="2801607"/>
            <a:ext cx="360199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3" name="Arc 92"/>
          <p:cNvSpPr/>
          <p:nvPr/>
        </p:nvSpPr>
        <p:spPr>
          <a:xfrm>
            <a:off x="5801772" y="2202594"/>
            <a:ext cx="73643" cy="279400"/>
          </a:xfrm>
          <a:prstGeom prst="arc">
            <a:avLst>
              <a:gd name="adj1" fmla="val 16200000"/>
              <a:gd name="adj2" fmla="val 5370096"/>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p:cNvSpPr/>
          <p:nvPr/>
        </p:nvSpPr>
        <p:spPr>
          <a:xfrm rot="10800000">
            <a:off x="5898444" y="2202594"/>
            <a:ext cx="73643" cy="279400"/>
          </a:xfrm>
          <a:prstGeom prst="arc">
            <a:avLst>
              <a:gd name="adj1" fmla="val 16200000"/>
              <a:gd name="adj2" fmla="val 537009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Oval 94"/>
          <p:cNvSpPr/>
          <p:nvPr/>
        </p:nvSpPr>
        <p:spPr>
          <a:xfrm>
            <a:off x="5632539" y="2111476"/>
            <a:ext cx="501611" cy="479908"/>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p:cNvGrpSpPr/>
          <p:nvPr/>
        </p:nvGrpSpPr>
        <p:grpSpPr>
          <a:xfrm>
            <a:off x="4883748" y="2591384"/>
            <a:ext cx="2005544" cy="937062"/>
            <a:chOff x="3359748" y="2591383"/>
            <a:chExt cx="2005544" cy="937062"/>
          </a:xfrm>
        </p:grpSpPr>
        <p:sp>
          <p:nvSpPr>
            <p:cNvPr id="96" name="TextBox 95"/>
            <p:cNvSpPr txBox="1"/>
            <p:nvPr/>
          </p:nvSpPr>
          <p:spPr>
            <a:xfrm>
              <a:off x="3359748" y="3159113"/>
              <a:ext cx="2005544" cy="369332"/>
            </a:xfrm>
            <a:prstGeom prst="rect">
              <a:avLst/>
            </a:prstGeom>
            <a:noFill/>
          </p:spPr>
          <p:txBody>
            <a:bodyPr wrap="square" rtlCol="0">
              <a:spAutoFit/>
            </a:bodyPr>
            <a:lstStyle/>
            <a:p>
              <a:pPr algn="ctr"/>
              <a:r>
                <a:rPr lang="en-US" dirty="0"/>
                <a:t>single </a:t>
              </a:r>
              <a:r>
                <a:rPr lang="en-US" i="1" dirty="0"/>
                <a:t>crossover</a:t>
              </a:r>
            </a:p>
          </p:txBody>
        </p:sp>
        <p:cxnSp>
          <p:nvCxnSpPr>
            <p:cNvPr id="98" name="Straight Arrow Connector 97"/>
            <p:cNvCxnSpPr>
              <a:stCxn id="96" idx="0"/>
              <a:endCxn id="95" idx="4"/>
            </p:cNvCxnSpPr>
            <p:nvPr/>
          </p:nvCxnSpPr>
          <p:spPr>
            <a:xfrm flipH="1" flipV="1">
              <a:off x="4359345" y="2591383"/>
              <a:ext cx="3175" cy="567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a:off x="1828801" y="4314023"/>
            <a:ext cx="4278311" cy="893201"/>
            <a:chOff x="2274889" y="4314022"/>
            <a:chExt cx="4278311" cy="893201"/>
          </a:xfrm>
        </p:grpSpPr>
        <p:grpSp>
          <p:nvGrpSpPr>
            <p:cNvPr id="144" name="Group 143"/>
            <p:cNvGrpSpPr/>
            <p:nvPr/>
          </p:nvGrpSpPr>
          <p:grpSpPr>
            <a:xfrm rot="10800000">
              <a:off x="4454251" y="4319808"/>
              <a:ext cx="1889399" cy="301886"/>
              <a:chOff x="4816201" y="2955216"/>
              <a:chExt cx="1889399" cy="301886"/>
            </a:xfrm>
          </p:grpSpPr>
          <p:cxnSp>
            <p:nvCxnSpPr>
              <p:cNvPr id="145" name="Straight Connector 144"/>
              <p:cNvCxnSpPr/>
              <p:nvPr/>
            </p:nvCxnSpPr>
            <p:spPr>
              <a:xfrm flipV="1">
                <a:off x="5313411"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5412853"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5512295"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5611737"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5711179"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810621"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910063"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009505"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108947"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208389"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307831"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5213969" y="2966338"/>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5015085" y="2966338"/>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4915643" y="2966338"/>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5114527" y="2966338"/>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4816201" y="2966338"/>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6407273" y="29552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6705600" y="296394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2274889" y="4314022"/>
              <a:ext cx="4278311" cy="893201"/>
              <a:chOff x="2274889" y="4314022"/>
              <a:chExt cx="4278311" cy="893201"/>
            </a:xfrm>
          </p:grpSpPr>
          <p:grpSp>
            <p:nvGrpSpPr>
              <p:cNvPr id="117" name="Group 116"/>
              <p:cNvGrpSpPr/>
              <p:nvPr/>
            </p:nvGrpSpPr>
            <p:grpSpPr>
              <a:xfrm>
                <a:off x="2274889" y="4619791"/>
                <a:ext cx="1112154" cy="279400"/>
                <a:chOff x="1832585" y="4619791"/>
                <a:chExt cx="1112154" cy="279400"/>
              </a:xfrm>
            </p:grpSpPr>
            <p:cxnSp>
              <p:nvCxnSpPr>
                <p:cNvPr id="109" name="Straight Arrow Connector 108"/>
                <p:cNvCxnSpPr/>
                <p:nvPr/>
              </p:nvCxnSpPr>
              <p:spPr>
                <a:xfrm flipH="1" flipV="1">
                  <a:off x="1832585" y="4622117"/>
                  <a:ext cx="1078321" cy="435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979368" y="4895945"/>
                  <a:ext cx="931539" cy="324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1" name="Arc 110"/>
                <p:cNvSpPr/>
                <p:nvPr/>
              </p:nvSpPr>
              <p:spPr>
                <a:xfrm>
                  <a:off x="2871096" y="4619791"/>
                  <a:ext cx="73643" cy="279400"/>
                </a:xfrm>
                <a:prstGeom prst="arc">
                  <a:avLst>
                    <a:gd name="adj1" fmla="val 16200000"/>
                    <a:gd name="adj2" fmla="val 5370096"/>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p:cNvGrpSpPr/>
              <p:nvPr/>
            </p:nvGrpSpPr>
            <p:grpSpPr>
              <a:xfrm>
                <a:off x="2458232" y="4321324"/>
                <a:ext cx="1889399" cy="295220"/>
                <a:chOff x="1897857" y="4061256"/>
                <a:chExt cx="1889399" cy="295220"/>
              </a:xfrm>
            </p:grpSpPr>
            <p:cxnSp>
              <p:nvCxnSpPr>
                <p:cNvPr id="124" name="Straight Connector 123"/>
                <p:cNvCxnSpPr/>
                <p:nvPr/>
              </p:nvCxnSpPr>
              <p:spPr>
                <a:xfrm flipV="1">
                  <a:off x="2395067"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2494509"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2593951"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2693393"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2792835"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2892277"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2991719"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3091161"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190603"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290045"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389487"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2295625"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2096741"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1997299"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2196183"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1897857" y="419036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3488929" y="4061892"/>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3588371"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3687813"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3787256" y="4063479"/>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2461261" y="4905582"/>
                <a:ext cx="1889399" cy="295220"/>
                <a:chOff x="1897857" y="4061256"/>
                <a:chExt cx="1889399" cy="295220"/>
              </a:xfrm>
            </p:grpSpPr>
            <p:cxnSp>
              <p:nvCxnSpPr>
                <p:cNvPr id="177" name="Straight Connector 176"/>
                <p:cNvCxnSpPr/>
                <p:nvPr/>
              </p:nvCxnSpPr>
              <p:spPr>
                <a:xfrm flipV="1">
                  <a:off x="2395067"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2494509"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2593951"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2693393" y="406291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2792835"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2892277"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2991719"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3091161" y="40629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3190603"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290045"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3389487" y="4062280"/>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2295625" y="4066155"/>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2096741" y="4066155"/>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1997299" y="4066155"/>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2196183" y="4066155"/>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1897857" y="4066155"/>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3488929" y="4061892"/>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3588371"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3687813" y="406125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3787256" y="4063479"/>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10800000">
                <a:off x="4457280" y="4904066"/>
                <a:ext cx="1889399" cy="301886"/>
                <a:chOff x="4816201" y="2955216"/>
                <a:chExt cx="1889399" cy="301886"/>
              </a:xfrm>
            </p:grpSpPr>
            <p:cxnSp>
              <p:nvCxnSpPr>
                <p:cNvPr id="198" name="Straight Connector 197"/>
                <p:cNvCxnSpPr/>
                <p:nvPr/>
              </p:nvCxnSpPr>
              <p:spPr>
                <a:xfrm flipV="1">
                  <a:off x="5313411"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5412853"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5512295"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5611737" y="296338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5711179"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5810621"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5910063"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6009505" y="2963384"/>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6108947"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6208389"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6307831" y="2962748"/>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5213969" y="308849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5015085" y="308849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4915643" y="308849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5114527" y="308849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4816201" y="3088491"/>
                  <a:ext cx="0" cy="1649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6407273" y="2955216"/>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6506715"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6606157" y="2964105"/>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6705600" y="2963947"/>
                  <a:ext cx="0" cy="29299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2759587" y="4314022"/>
                <a:ext cx="2629825" cy="893201"/>
                <a:chOff x="2759587" y="4314022"/>
                <a:chExt cx="2629825" cy="893201"/>
              </a:xfrm>
            </p:grpSpPr>
            <p:cxnSp>
              <p:nvCxnSpPr>
                <p:cNvPr id="165" name="Straight Connector 164"/>
                <p:cNvCxnSpPr/>
                <p:nvPr/>
              </p:nvCxnSpPr>
              <p:spPr>
                <a:xfrm flipH="1">
                  <a:off x="2949317" y="4314022"/>
                  <a:ext cx="1398314" cy="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flipV="1">
                  <a:off x="4347631" y="4314022"/>
                  <a:ext cx="114096" cy="3124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4461727" y="4626466"/>
                  <a:ext cx="900389"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4346361" y="4908154"/>
                  <a:ext cx="114096" cy="2977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flipV="1">
                  <a:off x="4460457" y="4908155"/>
                  <a:ext cx="900389"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9" name="Arc 228"/>
                <p:cNvSpPr/>
                <p:nvPr/>
              </p:nvSpPr>
              <p:spPr>
                <a:xfrm>
                  <a:off x="5315769" y="4627245"/>
                  <a:ext cx="73643" cy="279400"/>
                </a:xfrm>
                <a:prstGeom prst="arc">
                  <a:avLst>
                    <a:gd name="adj1" fmla="val 16200000"/>
                    <a:gd name="adj2" fmla="val 537009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1" name="Straight Arrow Connector 230"/>
                <p:cNvCxnSpPr/>
                <p:nvPr/>
              </p:nvCxnSpPr>
              <p:spPr>
                <a:xfrm flipH="1">
                  <a:off x="2759587" y="5207223"/>
                  <a:ext cx="158697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flipH="1">
                <a:off x="3419873" y="4314022"/>
                <a:ext cx="2628480" cy="893201"/>
                <a:chOff x="2759587" y="4314022"/>
                <a:chExt cx="2636175" cy="893201"/>
              </a:xfrm>
            </p:grpSpPr>
            <p:cxnSp>
              <p:nvCxnSpPr>
                <p:cNvPr id="235" name="Straight Connector 234"/>
                <p:cNvCxnSpPr/>
                <p:nvPr/>
              </p:nvCxnSpPr>
              <p:spPr>
                <a:xfrm flipH="1">
                  <a:off x="2949317" y="4314022"/>
                  <a:ext cx="1398314" cy="9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flipV="1">
                  <a:off x="4347631" y="4314022"/>
                  <a:ext cx="114096" cy="31244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4461727" y="4626466"/>
                  <a:ext cx="900389"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a:off x="4346361" y="4908154"/>
                  <a:ext cx="114096" cy="2977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flipV="1">
                  <a:off x="4460457" y="4908155"/>
                  <a:ext cx="900389"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0" name="Arc 239"/>
                <p:cNvSpPr/>
                <p:nvPr/>
              </p:nvSpPr>
              <p:spPr>
                <a:xfrm>
                  <a:off x="5322119" y="4627245"/>
                  <a:ext cx="73643" cy="279400"/>
                </a:xfrm>
                <a:prstGeom prst="arc">
                  <a:avLst>
                    <a:gd name="adj1" fmla="val 16200000"/>
                    <a:gd name="adj2" fmla="val 5370096"/>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1" name="Straight Arrow Connector 240"/>
                <p:cNvCxnSpPr/>
                <p:nvPr/>
              </p:nvCxnSpPr>
              <p:spPr>
                <a:xfrm flipH="1">
                  <a:off x="2759587" y="5207223"/>
                  <a:ext cx="1586979"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rot="10800000">
                <a:off x="5415772" y="4617720"/>
                <a:ext cx="1137428" cy="279403"/>
                <a:chOff x="1974014" y="4616541"/>
                <a:chExt cx="1137428" cy="279403"/>
              </a:xfrm>
            </p:grpSpPr>
            <p:cxnSp>
              <p:nvCxnSpPr>
                <p:cNvPr id="119" name="Straight Arrow Connector 118"/>
                <p:cNvCxnSpPr/>
                <p:nvPr/>
              </p:nvCxnSpPr>
              <p:spPr>
                <a:xfrm rot="10800000">
                  <a:off x="1974014" y="4889372"/>
                  <a:ext cx="1114251" cy="65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0800000" flipV="1">
                  <a:off x="2126414" y="4616541"/>
                  <a:ext cx="972329" cy="1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3037799" y="4616544"/>
                  <a:ext cx="73643" cy="279400"/>
                </a:xfrm>
                <a:prstGeom prst="arc">
                  <a:avLst>
                    <a:gd name="adj1" fmla="val 16200000"/>
                    <a:gd name="adj2" fmla="val 537009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42" name="Oval 241"/>
          <p:cNvSpPr/>
          <p:nvPr/>
        </p:nvSpPr>
        <p:spPr>
          <a:xfrm>
            <a:off x="2703551" y="4522839"/>
            <a:ext cx="501611" cy="479908"/>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707432" y="4529712"/>
            <a:ext cx="501611" cy="479908"/>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p:cNvGrpSpPr/>
          <p:nvPr/>
        </p:nvGrpSpPr>
        <p:grpSpPr>
          <a:xfrm>
            <a:off x="2947612" y="4932466"/>
            <a:ext cx="2005544" cy="1304266"/>
            <a:chOff x="3393701" y="4932466"/>
            <a:chExt cx="2005544" cy="1304266"/>
          </a:xfrm>
        </p:grpSpPr>
        <p:sp>
          <p:nvSpPr>
            <p:cNvPr id="244" name="TextBox 243"/>
            <p:cNvSpPr txBox="1"/>
            <p:nvPr/>
          </p:nvSpPr>
          <p:spPr>
            <a:xfrm>
              <a:off x="3393701" y="5867400"/>
              <a:ext cx="2005544" cy="369332"/>
            </a:xfrm>
            <a:prstGeom prst="rect">
              <a:avLst/>
            </a:prstGeom>
            <a:noFill/>
          </p:spPr>
          <p:txBody>
            <a:bodyPr wrap="square" rtlCol="0">
              <a:spAutoFit/>
            </a:bodyPr>
            <a:lstStyle/>
            <a:p>
              <a:pPr algn="ctr"/>
              <a:r>
                <a:rPr lang="en-US" dirty="0"/>
                <a:t>double crossover</a:t>
              </a:r>
            </a:p>
          </p:txBody>
        </p:sp>
        <p:cxnSp>
          <p:nvCxnSpPr>
            <p:cNvPr id="245" name="Straight Arrow Connector 244"/>
            <p:cNvCxnSpPr>
              <a:stCxn id="244" idx="0"/>
              <a:endCxn id="242" idx="5"/>
            </p:cNvCxnSpPr>
            <p:nvPr/>
          </p:nvCxnSpPr>
          <p:spPr>
            <a:xfrm flipH="1" flipV="1">
              <a:off x="3577792" y="4932466"/>
              <a:ext cx="818681" cy="9349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244" idx="0"/>
              <a:endCxn id="243" idx="3"/>
            </p:cNvCxnSpPr>
            <p:nvPr/>
          </p:nvCxnSpPr>
          <p:spPr>
            <a:xfrm flipV="1">
              <a:off x="4396473" y="4939339"/>
              <a:ext cx="830507" cy="9280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8" name="TextBox 217"/>
          <p:cNvSpPr txBox="1"/>
          <p:nvPr/>
        </p:nvSpPr>
        <p:spPr>
          <a:xfrm>
            <a:off x="6842520" y="5361802"/>
            <a:ext cx="3560084" cy="276999"/>
          </a:xfrm>
          <a:prstGeom prst="rect">
            <a:avLst/>
          </a:prstGeom>
          <a:noFill/>
        </p:spPr>
        <p:txBody>
          <a:bodyPr wrap="square" rtlCol="0">
            <a:spAutoFit/>
          </a:bodyPr>
          <a:lstStyle/>
          <a:p>
            <a:r>
              <a:rPr lang="en-US" sz="1200" dirty="0"/>
              <a:t>Figure from Schulman, </a:t>
            </a:r>
            <a:r>
              <a:rPr lang="en-US" sz="1200" dirty="0" err="1"/>
              <a:t>Winfree</a:t>
            </a:r>
            <a:r>
              <a:rPr lang="en-US" sz="1200" dirty="0"/>
              <a:t>, </a:t>
            </a:r>
            <a:r>
              <a:rPr lang="en-US" sz="1200" i="1" dirty="0"/>
              <a:t>PNAS</a:t>
            </a:r>
            <a:r>
              <a:rPr lang="en-US" sz="1200" dirty="0"/>
              <a:t> 2009</a:t>
            </a:r>
          </a:p>
        </p:txBody>
      </p:sp>
      <p:pic>
        <p:nvPicPr>
          <p:cNvPr id="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224" y="4135578"/>
            <a:ext cx="3587380" cy="12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 name="Right Arrow 223"/>
          <p:cNvSpPr/>
          <p:nvPr/>
        </p:nvSpPr>
        <p:spPr>
          <a:xfrm>
            <a:off x="3796732" y="1910018"/>
            <a:ext cx="659434" cy="298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ight Arrow 219"/>
          <p:cNvSpPr/>
          <p:nvPr/>
        </p:nvSpPr>
        <p:spPr>
          <a:xfrm>
            <a:off x="3796732" y="2497268"/>
            <a:ext cx="659434" cy="298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3079581"/>
      </p:ext>
    </p:extLst>
  </p:cSld>
  <p:clrMapOvr>
    <a:masterClrMapping/>
  </p:clrMapOvr>
  <mc:AlternateContent xmlns:mc="http://schemas.openxmlformats.org/markup-compatibility/2006" xmlns:p14="http://schemas.microsoft.com/office/powerpoint/2010/main">
    <mc:Choice Requires="p14">
      <p:transition p14:dur="0" advTm="14242"/>
    </mc:Choice>
    <mc:Fallback xmlns="">
      <p:transition advTm="14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p:cTn id="7" dur="500" fill="hold"/>
                                        <p:tgtEl>
                                          <p:spTgt spid="224"/>
                                        </p:tgtEl>
                                        <p:attrNameLst>
                                          <p:attrName>ppt_w</p:attrName>
                                        </p:attrNameLst>
                                      </p:cBhvr>
                                      <p:tavLst>
                                        <p:tav tm="0">
                                          <p:val>
                                            <p:fltVal val="0"/>
                                          </p:val>
                                        </p:tav>
                                        <p:tav tm="100000">
                                          <p:val>
                                            <p:strVal val="#ppt_w"/>
                                          </p:val>
                                        </p:tav>
                                      </p:tavLst>
                                    </p:anim>
                                    <p:anim calcmode="lin" valueType="num">
                                      <p:cBhvr>
                                        <p:cTn id="8" dur="500" fill="hold"/>
                                        <p:tgtEl>
                                          <p:spTgt spid="224"/>
                                        </p:tgtEl>
                                        <p:attrNameLst>
                                          <p:attrName>ppt_h</p:attrName>
                                        </p:attrNameLst>
                                      </p:cBhvr>
                                      <p:tavLst>
                                        <p:tav tm="0">
                                          <p:val>
                                            <p:fltVal val="0"/>
                                          </p:val>
                                        </p:tav>
                                        <p:tav tm="100000">
                                          <p:val>
                                            <p:strVal val="#ppt_h"/>
                                          </p:val>
                                        </p:tav>
                                      </p:tavLst>
                                    </p:anim>
                                    <p:animEffect transition="in" filter="fade">
                                      <p:cBhvr>
                                        <p:cTn id="9" dur="500"/>
                                        <p:tgtEl>
                                          <p:spTgt spid="2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p:cTn id="12" dur="500" fill="hold"/>
                                        <p:tgtEl>
                                          <p:spTgt spid="220"/>
                                        </p:tgtEl>
                                        <p:attrNameLst>
                                          <p:attrName>ppt_w</p:attrName>
                                        </p:attrNameLst>
                                      </p:cBhvr>
                                      <p:tavLst>
                                        <p:tav tm="0">
                                          <p:val>
                                            <p:fltVal val="0"/>
                                          </p:val>
                                        </p:tav>
                                        <p:tav tm="100000">
                                          <p:val>
                                            <p:strVal val="#ppt_w"/>
                                          </p:val>
                                        </p:tav>
                                      </p:tavLst>
                                    </p:anim>
                                    <p:anim calcmode="lin" valueType="num">
                                      <p:cBhvr>
                                        <p:cTn id="13" dur="500" fill="hold"/>
                                        <p:tgtEl>
                                          <p:spTgt spid="220"/>
                                        </p:tgtEl>
                                        <p:attrNameLst>
                                          <p:attrName>ppt_h</p:attrName>
                                        </p:attrNameLst>
                                      </p:cBhvr>
                                      <p:tavLst>
                                        <p:tav tm="0">
                                          <p:val>
                                            <p:fltVal val="0"/>
                                          </p:val>
                                        </p:tav>
                                        <p:tav tm="100000">
                                          <p:val>
                                            <p:strVal val="#ppt_h"/>
                                          </p:val>
                                        </p:tav>
                                      </p:tavLst>
                                    </p:anim>
                                    <p:animEffect transition="in" filter="fade">
                                      <p:cBhvr>
                                        <p:cTn id="14" dur="500"/>
                                        <p:tgtEl>
                                          <p:spTgt spid="220"/>
                                        </p:tgtEl>
                                      </p:cBhvr>
                                    </p:animEffect>
                                  </p:childTnLst>
                                </p:cTn>
                              </p:par>
                            </p:childTnLst>
                          </p:cTn>
                        </p:par>
                        <p:par>
                          <p:cTn id="15" fill="hold">
                            <p:stCondLst>
                              <p:cond delay="500"/>
                            </p:stCondLst>
                            <p:childTnLst>
                              <p:par>
                                <p:cTn id="16" presetID="42" presetClass="path" presetSubtype="0" accel="50000" decel="50000" fill="hold" grpId="2" nodeType="afterEffect">
                                  <p:stCondLst>
                                    <p:cond delay="0"/>
                                  </p:stCondLst>
                                  <p:childTnLst>
                                    <p:animMotion origin="layout" path="M -1.45833E-6 -1.48148E-6 L 0.29518 -0.00162 " pathEditMode="relative" rAng="0" ptsTypes="AA">
                                      <p:cBhvr>
                                        <p:cTn id="17" dur="1000" fill="hold"/>
                                        <p:tgtEl>
                                          <p:spTgt spid="224"/>
                                        </p:tgtEl>
                                        <p:attrNameLst>
                                          <p:attrName>ppt_x</p:attrName>
                                          <p:attrName>ppt_y</p:attrName>
                                        </p:attrNameLst>
                                      </p:cBhvr>
                                      <p:rCtr x="14753" y="-93"/>
                                    </p:animMotion>
                                  </p:childTnLst>
                                </p:cTn>
                              </p:par>
                              <p:par>
                                <p:cTn id="18" presetID="42" presetClass="path" presetSubtype="0" accel="50000" decel="50000" fill="hold" grpId="2" nodeType="withEffect">
                                  <p:stCondLst>
                                    <p:cond delay="0"/>
                                  </p:stCondLst>
                                  <p:childTnLst>
                                    <p:animMotion origin="layout" path="M -1.45833E-6 3.7037E-7 L 0.29518 0.00093 " pathEditMode="relative" rAng="0" ptsTypes="AA">
                                      <p:cBhvr>
                                        <p:cTn id="19" dur="1000" fill="hold"/>
                                        <p:tgtEl>
                                          <p:spTgt spid="220"/>
                                        </p:tgtEl>
                                        <p:attrNameLst>
                                          <p:attrName>ppt_x</p:attrName>
                                          <p:attrName>ppt_y</p:attrName>
                                        </p:attrNameLst>
                                      </p:cBhvr>
                                      <p:rCtr x="14753" y="46"/>
                                    </p:animMotion>
                                  </p:childTnLst>
                                </p:cTn>
                              </p:par>
                            </p:childTnLst>
                          </p:cTn>
                        </p:par>
                        <p:par>
                          <p:cTn id="20" fill="hold">
                            <p:stCondLst>
                              <p:cond delay="1500"/>
                            </p:stCondLst>
                            <p:childTnLst>
                              <p:par>
                                <p:cTn id="21" presetID="53" presetClass="exit" presetSubtype="32" fill="hold" grpId="1" nodeType="afterEffect">
                                  <p:stCondLst>
                                    <p:cond delay="0"/>
                                  </p:stCondLst>
                                  <p:childTnLst>
                                    <p:anim calcmode="lin" valueType="num">
                                      <p:cBhvr>
                                        <p:cTn id="22" dur="500"/>
                                        <p:tgtEl>
                                          <p:spTgt spid="224"/>
                                        </p:tgtEl>
                                        <p:attrNameLst>
                                          <p:attrName>ppt_w</p:attrName>
                                        </p:attrNameLst>
                                      </p:cBhvr>
                                      <p:tavLst>
                                        <p:tav tm="0">
                                          <p:val>
                                            <p:strVal val="ppt_w"/>
                                          </p:val>
                                        </p:tav>
                                        <p:tav tm="100000">
                                          <p:val>
                                            <p:fltVal val="0"/>
                                          </p:val>
                                        </p:tav>
                                      </p:tavLst>
                                    </p:anim>
                                    <p:anim calcmode="lin" valueType="num">
                                      <p:cBhvr>
                                        <p:cTn id="23" dur="500"/>
                                        <p:tgtEl>
                                          <p:spTgt spid="224"/>
                                        </p:tgtEl>
                                        <p:attrNameLst>
                                          <p:attrName>ppt_h</p:attrName>
                                        </p:attrNameLst>
                                      </p:cBhvr>
                                      <p:tavLst>
                                        <p:tav tm="0">
                                          <p:val>
                                            <p:strVal val="ppt_h"/>
                                          </p:val>
                                        </p:tav>
                                        <p:tav tm="100000">
                                          <p:val>
                                            <p:fltVal val="0"/>
                                          </p:val>
                                        </p:tav>
                                      </p:tavLst>
                                    </p:anim>
                                    <p:animEffect transition="out" filter="fade">
                                      <p:cBhvr>
                                        <p:cTn id="24" dur="500"/>
                                        <p:tgtEl>
                                          <p:spTgt spid="224"/>
                                        </p:tgtEl>
                                      </p:cBhvr>
                                    </p:animEffect>
                                    <p:set>
                                      <p:cBhvr>
                                        <p:cTn id="25" dur="1" fill="hold">
                                          <p:stCondLst>
                                            <p:cond delay="499"/>
                                          </p:stCondLst>
                                        </p:cTn>
                                        <p:tgtEl>
                                          <p:spTgt spid="224"/>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220"/>
                                        </p:tgtEl>
                                        <p:attrNameLst>
                                          <p:attrName>ppt_w</p:attrName>
                                        </p:attrNameLst>
                                      </p:cBhvr>
                                      <p:tavLst>
                                        <p:tav tm="0">
                                          <p:val>
                                            <p:strVal val="ppt_w"/>
                                          </p:val>
                                        </p:tav>
                                        <p:tav tm="100000">
                                          <p:val>
                                            <p:fltVal val="0"/>
                                          </p:val>
                                        </p:tav>
                                      </p:tavLst>
                                    </p:anim>
                                    <p:anim calcmode="lin" valueType="num">
                                      <p:cBhvr>
                                        <p:cTn id="28" dur="500"/>
                                        <p:tgtEl>
                                          <p:spTgt spid="220"/>
                                        </p:tgtEl>
                                        <p:attrNameLst>
                                          <p:attrName>ppt_h</p:attrName>
                                        </p:attrNameLst>
                                      </p:cBhvr>
                                      <p:tavLst>
                                        <p:tav tm="0">
                                          <p:val>
                                            <p:strVal val="ppt_h"/>
                                          </p:val>
                                        </p:tav>
                                        <p:tav tm="100000">
                                          <p:val>
                                            <p:fltVal val="0"/>
                                          </p:val>
                                        </p:tav>
                                      </p:tavLst>
                                    </p:anim>
                                    <p:animEffect transition="out" filter="fade">
                                      <p:cBhvr>
                                        <p:cTn id="29" dur="500"/>
                                        <p:tgtEl>
                                          <p:spTgt spid="220"/>
                                        </p:tgtEl>
                                      </p:cBhvr>
                                    </p:animEffect>
                                    <p:set>
                                      <p:cBhvr>
                                        <p:cTn id="30" dur="1" fill="hold">
                                          <p:stCondLst>
                                            <p:cond delay="499"/>
                                          </p:stCondLst>
                                        </p:cTn>
                                        <p:tgtEl>
                                          <p:spTgt spid="220"/>
                                        </p:tgtEl>
                                        <p:attrNameLst>
                                          <p:attrName>style.visibility</p:attrName>
                                        </p:attrNameLst>
                                      </p:cBhvr>
                                      <p:to>
                                        <p:strVal val="hidden"/>
                                      </p:to>
                                    </p:se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p:cTn id="34" dur="500" fill="hold"/>
                                        <p:tgtEl>
                                          <p:spTgt spid="95"/>
                                        </p:tgtEl>
                                        <p:attrNameLst>
                                          <p:attrName>ppt_w</p:attrName>
                                        </p:attrNameLst>
                                      </p:cBhvr>
                                      <p:tavLst>
                                        <p:tav tm="0">
                                          <p:val>
                                            <p:fltVal val="0"/>
                                          </p:val>
                                        </p:tav>
                                        <p:tav tm="100000">
                                          <p:val>
                                            <p:strVal val="#ppt_w"/>
                                          </p:val>
                                        </p:tav>
                                      </p:tavLst>
                                    </p:anim>
                                    <p:anim calcmode="lin" valueType="num">
                                      <p:cBhvr>
                                        <p:cTn id="35" dur="500" fill="hold"/>
                                        <p:tgtEl>
                                          <p:spTgt spid="95"/>
                                        </p:tgtEl>
                                        <p:attrNameLst>
                                          <p:attrName>ppt_h</p:attrName>
                                        </p:attrNameLst>
                                      </p:cBhvr>
                                      <p:tavLst>
                                        <p:tav tm="0">
                                          <p:val>
                                            <p:fltVal val="0"/>
                                          </p:val>
                                        </p:tav>
                                        <p:tav tm="100000">
                                          <p:val>
                                            <p:strVal val="#ppt_h"/>
                                          </p:val>
                                        </p:tav>
                                      </p:tavLst>
                                    </p:anim>
                                    <p:animEffect transition="in" filter="fade">
                                      <p:cBhvr>
                                        <p:cTn id="36" dur="500"/>
                                        <p:tgtEl>
                                          <p:spTgt spid="95"/>
                                        </p:tgtEl>
                                      </p:cBhvr>
                                    </p:animEffect>
                                  </p:childTnLst>
                                </p:cTn>
                              </p:par>
                              <p:par>
                                <p:cTn id="37" presetID="10" presetClass="entr" presetSubtype="0" fill="hold" nodeType="withEffect">
                                  <p:stCondLst>
                                    <p:cond delay="1000"/>
                                  </p:stCondLst>
                                  <p:childTnLst>
                                    <p:set>
                                      <p:cBhvr>
                                        <p:cTn id="38" dur="1" fill="hold">
                                          <p:stCondLst>
                                            <p:cond delay="0"/>
                                          </p:stCondLst>
                                        </p:cTn>
                                        <p:tgtEl>
                                          <p:spTgt spid="250"/>
                                        </p:tgtEl>
                                        <p:attrNameLst>
                                          <p:attrName>style.visibility</p:attrName>
                                        </p:attrNameLst>
                                      </p:cBhvr>
                                      <p:to>
                                        <p:strVal val="visible"/>
                                      </p:to>
                                    </p:set>
                                    <p:animEffect transition="in" filter="fade">
                                      <p:cBhvr>
                                        <p:cTn id="39" dur="500"/>
                                        <p:tgtEl>
                                          <p:spTgt spid="2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3"/>
                                        </p:tgtEl>
                                        <p:attrNameLst>
                                          <p:attrName>style.visibility</p:attrName>
                                        </p:attrNameLst>
                                      </p:cBhvr>
                                      <p:to>
                                        <p:strVal val="visible"/>
                                      </p:to>
                                    </p:set>
                                    <p:animEffect transition="in" filter="fade">
                                      <p:cBhvr>
                                        <p:cTn id="44" dur="500"/>
                                        <p:tgtEl>
                                          <p:spTgt spid="253"/>
                                        </p:tgtEl>
                                      </p:cBhvr>
                                    </p:animEffect>
                                  </p:childTnLst>
                                </p:cTn>
                              </p:par>
                              <p:par>
                                <p:cTn id="45" presetID="10" presetClass="entr" presetSubtype="0" fill="hold" nodeType="withEffect">
                                  <p:stCondLst>
                                    <p:cond delay="0"/>
                                  </p:stCondLst>
                                  <p:childTnLst>
                                    <p:set>
                                      <p:cBhvr>
                                        <p:cTn id="46" dur="1" fill="hold">
                                          <p:stCondLst>
                                            <p:cond delay="0"/>
                                          </p:stCondLst>
                                        </p:cTn>
                                        <p:tgtEl>
                                          <p:spTgt spid="219"/>
                                        </p:tgtEl>
                                        <p:attrNameLst>
                                          <p:attrName>style.visibility</p:attrName>
                                        </p:attrNameLst>
                                      </p:cBhvr>
                                      <p:to>
                                        <p:strVal val="visible"/>
                                      </p:to>
                                    </p:set>
                                    <p:animEffect transition="in" filter="fade">
                                      <p:cBhvr>
                                        <p:cTn id="47" dur="500"/>
                                        <p:tgtEl>
                                          <p:spTgt spid="2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8"/>
                                        </p:tgtEl>
                                        <p:attrNameLst>
                                          <p:attrName>style.visibility</p:attrName>
                                        </p:attrNameLst>
                                      </p:cBhvr>
                                      <p:to>
                                        <p:strVal val="visible"/>
                                      </p:to>
                                    </p:set>
                                    <p:animEffect transition="in" filter="fade">
                                      <p:cBhvr>
                                        <p:cTn id="50" dur="500"/>
                                        <p:tgtEl>
                                          <p:spTgt spid="218"/>
                                        </p:tgtEl>
                                      </p:cBhvr>
                                    </p:animEffect>
                                  </p:childTnLst>
                                </p:cTn>
                              </p:par>
                              <p:par>
                                <p:cTn id="51" presetID="53" presetClass="entr" presetSubtype="16" fill="hold" grpId="0" nodeType="withEffect">
                                  <p:stCondLst>
                                    <p:cond delay="1000"/>
                                  </p:stCondLst>
                                  <p:childTnLst>
                                    <p:set>
                                      <p:cBhvr>
                                        <p:cTn id="52" dur="1" fill="hold">
                                          <p:stCondLst>
                                            <p:cond delay="0"/>
                                          </p:stCondLst>
                                        </p:cTn>
                                        <p:tgtEl>
                                          <p:spTgt spid="242"/>
                                        </p:tgtEl>
                                        <p:attrNameLst>
                                          <p:attrName>style.visibility</p:attrName>
                                        </p:attrNameLst>
                                      </p:cBhvr>
                                      <p:to>
                                        <p:strVal val="visible"/>
                                      </p:to>
                                    </p:set>
                                    <p:anim calcmode="lin" valueType="num">
                                      <p:cBhvr>
                                        <p:cTn id="53" dur="500" fill="hold"/>
                                        <p:tgtEl>
                                          <p:spTgt spid="242"/>
                                        </p:tgtEl>
                                        <p:attrNameLst>
                                          <p:attrName>ppt_w</p:attrName>
                                        </p:attrNameLst>
                                      </p:cBhvr>
                                      <p:tavLst>
                                        <p:tav tm="0">
                                          <p:val>
                                            <p:fltVal val="0"/>
                                          </p:val>
                                        </p:tav>
                                        <p:tav tm="100000">
                                          <p:val>
                                            <p:strVal val="#ppt_w"/>
                                          </p:val>
                                        </p:tav>
                                      </p:tavLst>
                                    </p:anim>
                                    <p:anim calcmode="lin" valueType="num">
                                      <p:cBhvr>
                                        <p:cTn id="54" dur="500" fill="hold"/>
                                        <p:tgtEl>
                                          <p:spTgt spid="242"/>
                                        </p:tgtEl>
                                        <p:attrNameLst>
                                          <p:attrName>ppt_h</p:attrName>
                                        </p:attrNameLst>
                                      </p:cBhvr>
                                      <p:tavLst>
                                        <p:tav tm="0">
                                          <p:val>
                                            <p:fltVal val="0"/>
                                          </p:val>
                                        </p:tav>
                                        <p:tav tm="100000">
                                          <p:val>
                                            <p:strVal val="#ppt_h"/>
                                          </p:val>
                                        </p:tav>
                                      </p:tavLst>
                                    </p:anim>
                                    <p:animEffect transition="in" filter="fade">
                                      <p:cBhvr>
                                        <p:cTn id="55" dur="500"/>
                                        <p:tgtEl>
                                          <p:spTgt spid="242"/>
                                        </p:tgtEl>
                                      </p:cBhvr>
                                    </p:animEffect>
                                  </p:childTnLst>
                                </p:cTn>
                              </p:par>
                              <p:par>
                                <p:cTn id="56" presetID="53" presetClass="entr" presetSubtype="16" fill="hold" grpId="0" nodeType="withEffect">
                                  <p:stCondLst>
                                    <p:cond delay="1000"/>
                                  </p:stCondLst>
                                  <p:childTnLst>
                                    <p:set>
                                      <p:cBhvr>
                                        <p:cTn id="57" dur="1" fill="hold">
                                          <p:stCondLst>
                                            <p:cond delay="0"/>
                                          </p:stCondLst>
                                        </p:cTn>
                                        <p:tgtEl>
                                          <p:spTgt spid="243"/>
                                        </p:tgtEl>
                                        <p:attrNameLst>
                                          <p:attrName>style.visibility</p:attrName>
                                        </p:attrNameLst>
                                      </p:cBhvr>
                                      <p:to>
                                        <p:strVal val="visible"/>
                                      </p:to>
                                    </p:set>
                                    <p:anim calcmode="lin" valueType="num">
                                      <p:cBhvr>
                                        <p:cTn id="58" dur="500" fill="hold"/>
                                        <p:tgtEl>
                                          <p:spTgt spid="243"/>
                                        </p:tgtEl>
                                        <p:attrNameLst>
                                          <p:attrName>ppt_w</p:attrName>
                                        </p:attrNameLst>
                                      </p:cBhvr>
                                      <p:tavLst>
                                        <p:tav tm="0">
                                          <p:val>
                                            <p:fltVal val="0"/>
                                          </p:val>
                                        </p:tav>
                                        <p:tav tm="100000">
                                          <p:val>
                                            <p:strVal val="#ppt_w"/>
                                          </p:val>
                                        </p:tav>
                                      </p:tavLst>
                                    </p:anim>
                                    <p:anim calcmode="lin" valueType="num">
                                      <p:cBhvr>
                                        <p:cTn id="59" dur="500" fill="hold"/>
                                        <p:tgtEl>
                                          <p:spTgt spid="243"/>
                                        </p:tgtEl>
                                        <p:attrNameLst>
                                          <p:attrName>ppt_h</p:attrName>
                                        </p:attrNameLst>
                                      </p:cBhvr>
                                      <p:tavLst>
                                        <p:tav tm="0">
                                          <p:val>
                                            <p:fltVal val="0"/>
                                          </p:val>
                                        </p:tav>
                                        <p:tav tm="100000">
                                          <p:val>
                                            <p:strVal val="#ppt_h"/>
                                          </p:val>
                                        </p:tav>
                                      </p:tavLst>
                                    </p:anim>
                                    <p:animEffect transition="in" filter="fade">
                                      <p:cBhvr>
                                        <p:cTn id="60" dur="500"/>
                                        <p:tgtEl>
                                          <p:spTgt spid="243"/>
                                        </p:tgtEl>
                                      </p:cBhvr>
                                    </p:animEffect>
                                  </p:childTnLst>
                                </p:cTn>
                              </p:par>
                              <p:par>
                                <p:cTn id="61" presetID="10" presetClass="entr" presetSubtype="0" fill="hold" nodeType="withEffect">
                                  <p:stCondLst>
                                    <p:cond delay="2000"/>
                                  </p:stCondLst>
                                  <p:childTnLst>
                                    <p:set>
                                      <p:cBhvr>
                                        <p:cTn id="62" dur="1" fill="hold">
                                          <p:stCondLst>
                                            <p:cond delay="0"/>
                                          </p:stCondLst>
                                        </p:cTn>
                                        <p:tgtEl>
                                          <p:spTgt spid="251"/>
                                        </p:tgtEl>
                                        <p:attrNameLst>
                                          <p:attrName>style.visibility</p:attrName>
                                        </p:attrNameLst>
                                      </p:cBhvr>
                                      <p:to>
                                        <p:strVal val="visible"/>
                                      </p:to>
                                    </p:set>
                                    <p:animEffect transition="in" filter="fade">
                                      <p:cBhvr>
                                        <p:cTn id="63"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242" grpId="0" animBg="1"/>
      <p:bldP spid="243" grpId="0" animBg="1"/>
      <p:bldP spid="218" grpId="0"/>
      <p:bldP spid="224" grpId="0" animBg="1"/>
      <p:bldP spid="224" grpId="1" animBg="1"/>
      <p:bldP spid="224" grpId="2" animBg="1"/>
      <p:bldP spid="220" grpId="0" animBg="1"/>
      <p:bldP spid="220" grpId="1" animBg="1"/>
      <p:bldP spid="22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205"/>
            <a:ext cx="10515600" cy="847356"/>
          </a:xfrm>
        </p:spPr>
        <p:txBody>
          <a:bodyPr/>
          <a:lstStyle/>
          <a:p>
            <a:r>
              <a:rPr lang="en-US" dirty="0"/>
              <a:t>Practice of DNA tile self-assembly</a:t>
            </a:r>
          </a:p>
        </p:txBody>
      </p:sp>
      <p:sp>
        <p:nvSpPr>
          <p:cNvPr id="3" name="TextBox 2"/>
          <p:cNvSpPr txBox="1"/>
          <p:nvPr/>
        </p:nvSpPr>
        <p:spPr>
          <a:xfrm>
            <a:off x="2224132" y="1013481"/>
            <a:ext cx="3581400" cy="461665"/>
          </a:xfrm>
          <a:prstGeom prst="rect">
            <a:avLst/>
          </a:prstGeom>
          <a:noFill/>
        </p:spPr>
        <p:txBody>
          <a:bodyPr wrap="square" rtlCol="0">
            <a:spAutoFit/>
          </a:bodyPr>
          <a:lstStyle/>
          <a:p>
            <a:r>
              <a:rPr lang="en-US" sz="2400" dirty="0"/>
              <a:t>other tile motifs</a:t>
            </a:r>
          </a:p>
        </p:txBody>
      </p:sp>
      <p:grpSp>
        <p:nvGrpSpPr>
          <p:cNvPr id="7" name="Group 6"/>
          <p:cNvGrpSpPr/>
          <p:nvPr/>
        </p:nvGrpSpPr>
        <p:grpSpPr>
          <a:xfrm>
            <a:off x="1101969" y="1557141"/>
            <a:ext cx="4419600" cy="2205335"/>
            <a:chOff x="76200" y="1680865"/>
            <a:chExt cx="4419600" cy="2205335"/>
          </a:xfrm>
        </p:grpSpPr>
        <p:sp>
          <p:nvSpPr>
            <p:cNvPr id="6" name="Rounded Rectangle 5"/>
            <p:cNvSpPr/>
            <p:nvPr/>
          </p:nvSpPr>
          <p:spPr>
            <a:xfrm>
              <a:off x="76200" y="1680865"/>
              <a:ext cx="4419600" cy="22053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73183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1860223"/>
              <a:ext cx="18478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1828800"/>
              <a:ext cx="1676400" cy="1292662"/>
            </a:xfrm>
            <a:prstGeom prst="rect">
              <a:avLst/>
            </a:prstGeom>
            <a:noFill/>
          </p:spPr>
          <p:txBody>
            <a:bodyPr wrap="square" rtlCol="0">
              <a:spAutoFit/>
            </a:bodyPr>
            <a:lstStyle/>
            <a:p>
              <a:r>
                <a:rPr lang="en-US" b="1" dirty="0"/>
                <a:t>triple-crossover</a:t>
              </a:r>
              <a:r>
                <a:rPr lang="en-US" dirty="0"/>
                <a:t> tile </a:t>
              </a:r>
              <a:r>
                <a:rPr lang="en-US" sz="1400" dirty="0"/>
                <a:t>(</a:t>
              </a:r>
              <a:r>
                <a:rPr lang="en-US" sz="1400" dirty="0" err="1"/>
                <a:t>LaBean</a:t>
              </a:r>
              <a:r>
                <a:rPr lang="en-US" sz="1400" dirty="0"/>
                <a:t>, Yan, </a:t>
              </a:r>
              <a:r>
                <a:rPr lang="en-US" sz="1400" dirty="0" err="1"/>
                <a:t>Kopatsch</a:t>
              </a:r>
              <a:r>
                <a:rPr lang="en-US" sz="1400" dirty="0"/>
                <a:t>, Liu, </a:t>
              </a:r>
              <a:r>
                <a:rPr lang="en-US" sz="1400" dirty="0" err="1"/>
                <a:t>Winfree</a:t>
              </a:r>
              <a:r>
                <a:rPr lang="en-US" sz="1400" dirty="0"/>
                <a:t>, </a:t>
              </a:r>
              <a:r>
                <a:rPr lang="en-US" sz="1400" dirty="0" err="1"/>
                <a:t>Reif</a:t>
              </a:r>
              <a:r>
                <a:rPr lang="en-US" sz="1400" dirty="0"/>
                <a:t>, </a:t>
              </a:r>
              <a:r>
                <a:rPr lang="en-US" sz="1400" dirty="0" err="1"/>
                <a:t>Seeman</a:t>
              </a:r>
              <a:r>
                <a:rPr lang="en-US" sz="1400" dirty="0"/>
                <a:t>, </a:t>
              </a:r>
              <a:r>
                <a:rPr lang="en-US" sz="1400" i="1" dirty="0"/>
                <a:t>JACS</a:t>
              </a:r>
              <a:r>
                <a:rPr lang="en-US" sz="1400" dirty="0"/>
                <a:t> 2000)</a:t>
              </a:r>
              <a:endParaRPr lang="en-US" dirty="0"/>
            </a:p>
          </p:txBody>
        </p:sp>
      </p:grpSp>
      <p:grpSp>
        <p:nvGrpSpPr>
          <p:cNvPr id="9" name="Group 8"/>
          <p:cNvGrpSpPr/>
          <p:nvPr/>
        </p:nvGrpSpPr>
        <p:grpSpPr>
          <a:xfrm>
            <a:off x="6639922" y="1351229"/>
            <a:ext cx="4419600" cy="2411247"/>
            <a:chOff x="4637005" y="1474952"/>
            <a:chExt cx="4419600" cy="2411247"/>
          </a:xfrm>
        </p:grpSpPr>
        <p:sp>
          <p:nvSpPr>
            <p:cNvPr id="12" name="Rounded Rectangle 11"/>
            <p:cNvSpPr/>
            <p:nvPr/>
          </p:nvSpPr>
          <p:spPr>
            <a:xfrm>
              <a:off x="4637005" y="1474952"/>
              <a:ext cx="4419600" cy="24112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8959" y="2162106"/>
              <a:ext cx="1750393" cy="166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4255" y="2172019"/>
              <a:ext cx="1706661" cy="163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76800" y="1481673"/>
              <a:ext cx="3992660" cy="584775"/>
            </a:xfrm>
            <a:prstGeom prst="rect">
              <a:avLst/>
            </a:prstGeom>
            <a:noFill/>
          </p:spPr>
          <p:txBody>
            <a:bodyPr wrap="square" rtlCol="0">
              <a:spAutoFit/>
            </a:bodyPr>
            <a:lstStyle/>
            <a:p>
              <a:r>
                <a:rPr lang="de-DE" b="1" dirty="0"/>
                <a:t>4x4</a:t>
              </a:r>
              <a:r>
                <a:rPr lang="de-DE" dirty="0"/>
                <a:t> tile </a:t>
              </a:r>
              <a:r>
                <a:rPr lang="de-DE" sz="1400" dirty="0"/>
                <a:t>(Yan, Park, Finkelstein, Reif, LaBean, </a:t>
              </a:r>
              <a:r>
                <a:rPr lang="de-DE" sz="1400" i="1" dirty="0"/>
                <a:t>Science</a:t>
              </a:r>
              <a:r>
                <a:rPr lang="de-DE" sz="1400" dirty="0"/>
                <a:t> 2003)</a:t>
              </a:r>
              <a:endParaRPr lang="en-US" dirty="0"/>
            </a:p>
          </p:txBody>
        </p:sp>
      </p:grpSp>
      <p:grpSp>
        <p:nvGrpSpPr>
          <p:cNvPr id="19" name="Group 18">
            <a:extLst>
              <a:ext uri="{FF2B5EF4-FFF2-40B4-BE49-F238E27FC236}">
                <a16:creationId xmlns:a16="http://schemas.microsoft.com/office/drawing/2014/main" id="{28DE0D0B-59AE-47F8-9A95-6CC170A9A9FE}"/>
              </a:ext>
            </a:extLst>
          </p:cNvPr>
          <p:cNvGrpSpPr/>
          <p:nvPr/>
        </p:nvGrpSpPr>
        <p:grpSpPr>
          <a:xfrm>
            <a:off x="5369169" y="3939796"/>
            <a:ext cx="6511702" cy="2590800"/>
            <a:chOff x="5117590" y="3939796"/>
            <a:chExt cx="6511702" cy="2590800"/>
          </a:xfrm>
        </p:grpSpPr>
        <p:sp>
          <p:nvSpPr>
            <p:cNvPr id="13" name="Rounded Rectangle 12"/>
            <p:cNvSpPr/>
            <p:nvPr/>
          </p:nvSpPr>
          <p:spPr>
            <a:xfrm>
              <a:off x="5117590" y="3939796"/>
              <a:ext cx="6511702" cy="2590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4290" y="4574757"/>
              <a:ext cx="12715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5829" y="4524571"/>
              <a:ext cx="18383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521569" y="3939796"/>
              <a:ext cx="3646119" cy="584775"/>
            </a:xfrm>
            <a:prstGeom prst="rect">
              <a:avLst/>
            </a:prstGeom>
            <a:noFill/>
          </p:spPr>
          <p:txBody>
            <a:bodyPr wrap="square" rtlCol="0">
              <a:spAutoFit/>
            </a:bodyPr>
            <a:lstStyle/>
            <a:p>
              <a:r>
                <a:rPr lang="en-US" b="1" dirty="0"/>
                <a:t>DNA origami</a:t>
              </a:r>
              <a:r>
                <a:rPr lang="en-US" dirty="0"/>
                <a:t> tile </a:t>
              </a:r>
              <a:r>
                <a:rPr lang="en-US" sz="1400" dirty="0"/>
                <a:t>(Liu, Zhong, Wang, Seeman, </a:t>
              </a:r>
              <a:r>
                <a:rPr lang="en-US" sz="1400" i="1" dirty="0" err="1"/>
                <a:t>Angewandte</a:t>
              </a:r>
              <a:r>
                <a:rPr lang="en-US" sz="1400" i="1" dirty="0"/>
                <a:t> </a:t>
              </a:r>
              <a:r>
                <a:rPr lang="en-US" sz="1400" i="1" dirty="0" err="1"/>
                <a:t>Chemie</a:t>
              </a:r>
              <a:r>
                <a:rPr lang="en-US" sz="1400" dirty="0"/>
                <a:t> 2011)</a:t>
              </a:r>
              <a:endParaRPr lang="en-US" dirty="0"/>
            </a:p>
          </p:txBody>
        </p:sp>
        <p:sp>
          <p:nvSpPr>
            <p:cNvPr id="18" name="Rectangle 17">
              <a:extLst>
                <a:ext uri="{FF2B5EF4-FFF2-40B4-BE49-F238E27FC236}">
                  <a16:creationId xmlns:a16="http://schemas.microsoft.com/office/drawing/2014/main" id="{6FFC87D8-97DD-4BE7-9BC9-C26D1F079CFF}"/>
                </a:ext>
              </a:extLst>
            </p:cNvPr>
            <p:cNvSpPr/>
            <p:nvPr/>
          </p:nvSpPr>
          <p:spPr>
            <a:xfrm>
              <a:off x="9001225" y="4030182"/>
              <a:ext cx="2352575" cy="523220"/>
            </a:xfrm>
            <a:prstGeom prst="rect">
              <a:avLst/>
            </a:prstGeom>
          </p:spPr>
          <p:txBody>
            <a:bodyPr wrap="square">
              <a:spAutoFit/>
            </a:bodyPr>
            <a:lstStyle/>
            <a:p>
              <a:r>
                <a:rPr lang="en-US" sz="1400" dirty="0" err="1"/>
                <a:t>Tikhomirov</a:t>
              </a:r>
              <a:r>
                <a:rPr lang="en-US" sz="1400" dirty="0"/>
                <a:t>, Petersen, Qian</a:t>
              </a:r>
              <a:r>
                <a:rPr lang="en-US" sz="1400" i="1" dirty="0"/>
                <a:t>, </a:t>
              </a:r>
              <a:r>
                <a:rPr lang="en-US" sz="1400" u="sng" dirty="0"/>
                <a:t>Nature Nanotechnology</a:t>
              </a:r>
              <a:r>
                <a:rPr lang="en-US" sz="1400" dirty="0"/>
                <a:t> 2017</a:t>
              </a:r>
            </a:p>
          </p:txBody>
        </p:sp>
        <p:pic>
          <p:nvPicPr>
            <p:cNvPr id="26" name="Picture 25">
              <a:extLst>
                <a:ext uri="{FF2B5EF4-FFF2-40B4-BE49-F238E27FC236}">
                  <a16:creationId xmlns:a16="http://schemas.microsoft.com/office/drawing/2014/main" id="{C727DB3B-5876-4CFB-AC14-31AF37AB2AD2}"/>
                </a:ext>
              </a:extLst>
            </p:cNvPr>
            <p:cNvPicPr>
              <a:picLocks noChangeAspect="1"/>
            </p:cNvPicPr>
            <p:nvPr/>
          </p:nvPicPr>
          <p:blipFill>
            <a:blip r:embed="rId9"/>
            <a:stretch>
              <a:fillRect/>
            </a:stretch>
          </p:blipFill>
          <p:spPr>
            <a:xfrm rot="16200000">
              <a:off x="8654026" y="5171208"/>
              <a:ext cx="1143650" cy="535526"/>
            </a:xfrm>
            <a:prstGeom prst="rect">
              <a:avLst/>
            </a:prstGeom>
          </p:spPr>
        </p:pic>
        <p:pic>
          <p:nvPicPr>
            <p:cNvPr id="27" name="Picture 26">
              <a:extLst>
                <a:ext uri="{FF2B5EF4-FFF2-40B4-BE49-F238E27FC236}">
                  <a16:creationId xmlns:a16="http://schemas.microsoft.com/office/drawing/2014/main" id="{5623CD6A-3210-47B1-AEF6-C0E7AE7B0D77}"/>
                </a:ext>
              </a:extLst>
            </p:cNvPr>
            <p:cNvPicPr>
              <a:picLocks noChangeAspect="1"/>
            </p:cNvPicPr>
            <p:nvPr/>
          </p:nvPicPr>
          <p:blipFill>
            <a:blip r:embed="rId10"/>
            <a:stretch>
              <a:fillRect/>
            </a:stretch>
          </p:blipFill>
          <p:spPr>
            <a:xfrm>
              <a:off x="9602922" y="4550343"/>
              <a:ext cx="1828738" cy="1777256"/>
            </a:xfrm>
            <a:prstGeom prst="rect">
              <a:avLst/>
            </a:prstGeom>
          </p:spPr>
        </p:pic>
      </p:grpSp>
      <p:grpSp>
        <p:nvGrpSpPr>
          <p:cNvPr id="20" name="Group 19"/>
          <p:cNvGrpSpPr/>
          <p:nvPr/>
        </p:nvGrpSpPr>
        <p:grpSpPr>
          <a:xfrm>
            <a:off x="568569" y="3939796"/>
            <a:ext cx="4419600" cy="2590800"/>
            <a:chOff x="568569" y="3939796"/>
            <a:chExt cx="4419600" cy="2590800"/>
          </a:xfrm>
        </p:grpSpPr>
        <p:sp>
          <p:nvSpPr>
            <p:cNvPr id="11" name="Rounded Rectangle 10"/>
            <p:cNvSpPr/>
            <p:nvPr/>
          </p:nvSpPr>
          <p:spPr>
            <a:xfrm>
              <a:off x="568569" y="3939796"/>
              <a:ext cx="4419600" cy="2590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235" y="5490676"/>
              <a:ext cx="2275483" cy="65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1327" y="4074163"/>
              <a:ext cx="2800350" cy="800219"/>
            </a:xfrm>
            <a:prstGeom prst="rect">
              <a:avLst/>
            </a:prstGeom>
            <a:noFill/>
          </p:spPr>
          <p:txBody>
            <a:bodyPr wrap="square" rtlCol="0">
              <a:spAutoFit/>
            </a:bodyPr>
            <a:lstStyle/>
            <a:p>
              <a:r>
                <a:rPr lang="en-US" b="1" dirty="0"/>
                <a:t>single-stranded</a:t>
              </a:r>
              <a:r>
                <a:rPr lang="en-US" dirty="0"/>
                <a:t> tile </a:t>
              </a:r>
              <a:r>
                <a:rPr lang="en-US" sz="1400" dirty="0"/>
                <a:t>(Yin, </a:t>
              </a:r>
              <a:r>
                <a:rPr lang="en-US" sz="1400" dirty="0" err="1"/>
                <a:t>Hariadi</a:t>
              </a:r>
              <a:r>
                <a:rPr lang="en-US" sz="1400" dirty="0"/>
                <a:t>, </a:t>
              </a:r>
              <a:r>
                <a:rPr lang="en-US" sz="1400" dirty="0" err="1"/>
                <a:t>Sahu</a:t>
              </a:r>
              <a:r>
                <a:rPr lang="en-US" sz="1400" dirty="0"/>
                <a:t>, Choi, Park, </a:t>
              </a:r>
              <a:r>
                <a:rPr lang="en-US" sz="1400" dirty="0" err="1"/>
                <a:t>LaBean</a:t>
              </a:r>
              <a:r>
                <a:rPr lang="en-US" sz="1400" dirty="0"/>
                <a:t>, </a:t>
              </a:r>
              <a:r>
                <a:rPr lang="en-US" sz="1400" dirty="0" err="1"/>
                <a:t>Reif</a:t>
              </a:r>
              <a:r>
                <a:rPr lang="en-US" sz="1400" dirty="0"/>
                <a:t>, </a:t>
              </a:r>
              <a:r>
                <a:rPr lang="en-US" sz="1400" i="1" dirty="0"/>
                <a:t>Science</a:t>
              </a:r>
              <a:r>
                <a:rPr lang="en-US" sz="1400" dirty="0"/>
                <a:t> 2008)</a:t>
              </a:r>
              <a:endParaRPr lang="en-US" dirty="0"/>
            </a:p>
          </p:txBody>
        </p:sp>
        <p:pic>
          <p:nvPicPr>
            <p:cNvPr id="21" name="Picture 20">
              <a:extLst>
                <a:ext uri="{FF2B5EF4-FFF2-40B4-BE49-F238E27FC236}">
                  <a16:creationId xmlns:a16="http://schemas.microsoft.com/office/drawing/2014/main" id="{9A4DB44A-EFDB-458B-BDB5-492419F2F99E}"/>
                </a:ext>
              </a:extLst>
            </p:cNvPr>
            <p:cNvPicPr>
              <a:picLocks noChangeAspect="1"/>
            </p:cNvPicPr>
            <p:nvPr/>
          </p:nvPicPr>
          <p:blipFill>
            <a:blip r:embed="rId12"/>
            <a:stretch>
              <a:fillRect/>
            </a:stretch>
          </p:blipFill>
          <p:spPr>
            <a:xfrm>
              <a:off x="3125670" y="5639466"/>
              <a:ext cx="466725" cy="466725"/>
            </a:xfrm>
            <a:prstGeom prst="rect">
              <a:avLst/>
            </a:prstGeom>
          </p:spPr>
        </p:pic>
        <p:pic>
          <p:nvPicPr>
            <p:cNvPr id="22" name="Picture 21">
              <a:extLst>
                <a:ext uri="{FF2B5EF4-FFF2-40B4-BE49-F238E27FC236}">
                  <a16:creationId xmlns:a16="http://schemas.microsoft.com/office/drawing/2014/main" id="{4449096D-DDED-43BC-916B-40DF17800221}"/>
                </a:ext>
              </a:extLst>
            </p:cNvPr>
            <p:cNvPicPr>
              <a:picLocks noChangeAspect="1"/>
            </p:cNvPicPr>
            <p:nvPr/>
          </p:nvPicPr>
          <p:blipFill>
            <a:blip r:embed="rId13"/>
            <a:stretch>
              <a:fillRect/>
            </a:stretch>
          </p:blipFill>
          <p:spPr>
            <a:xfrm>
              <a:off x="3714475" y="5639466"/>
              <a:ext cx="485775" cy="438150"/>
            </a:xfrm>
            <a:prstGeom prst="rect">
              <a:avLst/>
            </a:prstGeom>
          </p:spPr>
        </p:pic>
        <p:pic>
          <p:nvPicPr>
            <p:cNvPr id="23" name="Picture 22">
              <a:extLst>
                <a:ext uri="{FF2B5EF4-FFF2-40B4-BE49-F238E27FC236}">
                  <a16:creationId xmlns:a16="http://schemas.microsoft.com/office/drawing/2014/main" id="{544D7B0D-3C75-4892-944E-CED662606A92}"/>
                </a:ext>
              </a:extLst>
            </p:cNvPr>
            <p:cNvPicPr>
              <a:picLocks noChangeAspect="1"/>
            </p:cNvPicPr>
            <p:nvPr/>
          </p:nvPicPr>
          <p:blipFill>
            <a:blip r:embed="rId14"/>
            <a:stretch>
              <a:fillRect/>
            </a:stretch>
          </p:blipFill>
          <p:spPr>
            <a:xfrm>
              <a:off x="4322331" y="5639466"/>
              <a:ext cx="466725" cy="447675"/>
            </a:xfrm>
            <a:prstGeom prst="rect">
              <a:avLst/>
            </a:prstGeom>
          </p:spPr>
        </p:pic>
        <p:pic>
          <p:nvPicPr>
            <p:cNvPr id="33" name="Picture 7">
              <a:extLst>
                <a:ext uri="{FF2B5EF4-FFF2-40B4-BE49-F238E27FC236}">
                  <a16:creationId xmlns:a16="http://schemas.microsoft.com/office/drawing/2014/main" id="{AF52463A-257A-4AB6-A21B-9FA69A4DF7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3935" y="4171730"/>
              <a:ext cx="10287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32063" y="6214871"/>
              <a:ext cx="684330" cy="276999"/>
            </a:xfrm>
            <a:prstGeom prst="rect">
              <a:avLst/>
            </a:prstGeom>
            <a:noFill/>
          </p:spPr>
          <p:txBody>
            <a:bodyPr wrap="square" rtlCol="0">
              <a:spAutoFit/>
            </a:bodyPr>
            <a:lstStyle/>
            <a:p>
              <a:r>
                <a:rPr lang="en-US" sz="1200" dirty="0"/>
                <a:t>150 nm</a:t>
              </a:r>
            </a:p>
          </p:txBody>
        </p:sp>
        <p:cxnSp>
          <p:nvCxnSpPr>
            <p:cNvPr id="17" name="Straight Connector 16"/>
            <p:cNvCxnSpPr/>
            <p:nvPr/>
          </p:nvCxnSpPr>
          <p:spPr>
            <a:xfrm>
              <a:off x="3718157" y="6238452"/>
              <a:ext cx="4784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3655839"/>
      </p:ext>
    </p:extLst>
  </p:cSld>
  <p:clrMapOvr>
    <a:masterClrMapping/>
  </p:clrMapOvr>
  <mc:AlternateContent xmlns:mc="http://schemas.openxmlformats.org/markup-compatibility/2006" xmlns:p14="http://schemas.microsoft.com/office/powerpoint/2010/main">
    <mc:Choice Requires="p14">
      <p:transition p14:dur="0" advTm="9940"/>
    </mc:Choice>
    <mc:Fallback xmlns="">
      <p:transition advTm="99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Theory of </a:t>
            </a:r>
            <a:r>
              <a:rPr lang="en-US" i="1" dirty="0"/>
              <a:t>algorithmic</a:t>
            </a:r>
            <a:r>
              <a:rPr lang="en-US" dirty="0"/>
              <a:t> self-assembly</a:t>
            </a:r>
          </a:p>
        </p:txBody>
      </p:sp>
      <p:pic>
        <p:nvPicPr>
          <p:cNvPr id="2050" name="Picture 2" descr="http://news.eas.caltech.edu/assets/posts/images/574/medium/erik-winf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4891088"/>
            <a:ext cx="1047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2628900" y="1690688"/>
            <a:ext cx="7010400" cy="26479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What if…</a:t>
            </a:r>
          </a:p>
          <a:p>
            <a:r>
              <a:rPr lang="en-US" sz="2400" dirty="0"/>
              <a:t>… there is more than one tile type?</a:t>
            </a:r>
          </a:p>
          <a:p>
            <a:r>
              <a:rPr lang="en-US" sz="2400" dirty="0"/>
              <a:t>… some sticky ends are “weak”?</a:t>
            </a:r>
          </a:p>
        </p:txBody>
      </p:sp>
      <p:sp>
        <p:nvSpPr>
          <p:cNvPr id="8" name="TextBox 7"/>
          <p:cNvSpPr txBox="1"/>
          <p:nvPr/>
        </p:nvSpPr>
        <p:spPr>
          <a:xfrm>
            <a:off x="4714875" y="4908177"/>
            <a:ext cx="1447800" cy="369332"/>
          </a:xfrm>
          <a:prstGeom prst="rect">
            <a:avLst/>
          </a:prstGeom>
          <a:noFill/>
        </p:spPr>
        <p:txBody>
          <a:bodyPr wrap="square" rtlCol="0">
            <a:spAutoFit/>
          </a:bodyPr>
          <a:lstStyle/>
          <a:p>
            <a:r>
              <a:rPr lang="en-US" dirty="0"/>
              <a:t>Erik </a:t>
            </a:r>
            <a:r>
              <a:rPr lang="en-US" dirty="0" err="1"/>
              <a:t>Winfree</a:t>
            </a:r>
            <a:endParaRPr lang="en-US" dirty="0"/>
          </a:p>
        </p:txBody>
      </p:sp>
      <p:sp>
        <p:nvSpPr>
          <p:cNvPr id="5" name="Slide Number Placeholder 4"/>
          <p:cNvSpPr>
            <a:spLocks noGrp="1"/>
          </p:cNvSpPr>
          <p:nvPr>
            <p:ph type="sldNum" sz="quarter" idx="12"/>
          </p:nvPr>
        </p:nvSpPr>
        <p:spPr/>
        <p:txBody>
          <a:bodyPr/>
          <a:lstStyle/>
          <a:p>
            <a:fld id="{6A995154-0473-4D3E-9D27-8B1D4B6CEBB6}" type="slidenum">
              <a:rPr lang="en-US" smtClean="0"/>
              <a:t>8</a:t>
            </a:fld>
            <a:endParaRPr lang="en-US"/>
          </a:p>
        </p:txBody>
      </p:sp>
    </p:spTree>
    <p:custDataLst>
      <p:tags r:id="rId1"/>
    </p:custDataLst>
    <p:extLst>
      <p:ext uri="{BB962C8B-B14F-4D97-AF65-F5344CB8AC3E}">
        <p14:creationId xmlns:p14="http://schemas.microsoft.com/office/powerpoint/2010/main" val="2497156792"/>
      </p:ext>
    </p:extLst>
  </p:cSld>
  <p:clrMapOvr>
    <a:masterClrMapping/>
  </p:clrMapOvr>
  <mc:AlternateContent xmlns:mc="http://schemas.openxmlformats.org/markup-compatibility/2006" xmlns:p14="http://schemas.microsoft.com/office/powerpoint/2010/main">
    <mc:Choice Requires="p14">
      <p:transition p14:dur="0" advTm="14782"/>
    </mc:Choice>
    <mc:Fallback xmlns="">
      <p:transition advTm="1478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Abstract Tile Assembly Model</a:t>
            </a:r>
          </a:p>
        </p:txBody>
      </p:sp>
      <p:sp>
        <p:nvSpPr>
          <p:cNvPr id="3" name="Content Placeholder 2"/>
          <p:cNvSpPr>
            <a:spLocks noGrp="1"/>
          </p:cNvSpPr>
          <p:nvPr>
            <p:ph sz="half" idx="1"/>
          </p:nvPr>
        </p:nvSpPr>
        <p:spPr>
          <a:xfrm>
            <a:off x="990600" y="1600201"/>
            <a:ext cx="3462371" cy="4914899"/>
          </a:xfrm>
        </p:spPr>
        <p:txBody>
          <a:bodyPr>
            <a:noAutofit/>
          </a:bodyPr>
          <a:lstStyle/>
          <a:p>
            <a:r>
              <a:rPr lang="en-US" sz="2400" b="1"/>
              <a:t>tile type</a:t>
            </a:r>
            <a:r>
              <a:rPr lang="en-US" sz="2400"/>
              <a:t> = unit square</a:t>
            </a:r>
            <a:endParaRPr lang="en-US" sz="2400" dirty="0"/>
          </a:p>
          <a:p>
            <a:endParaRPr lang="en-US" sz="2400" dirty="0"/>
          </a:p>
          <a:p>
            <a:r>
              <a:rPr lang="en-US" sz="2400"/>
              <a:t>each side has a </a:t>
            </a:r>
            <a:r>
              <a:rPr lang="en-US" sz="2400" b="1"/>
              <a:t>glue </a:t>
            </a:r>
            <a:r>
              <a:rPr lang="en-US" sz="2400"/>
              <a:t>with a </a:t>
            </a:r>
            <a:r>
              <a:rPr lang="en-US" sz="2400" b="1"/>
              <a:t>label</a:t>
            </a:r>
            <a:r>
              <a:rPr lang="en-US" sz="2400"/>
              <a:t> and </a:t>
            </a:r>
            <a:r>
              <a:rPr lang="en-US" sz="2400" b="1"/>
              <a:t>strength</a:t>
            </a:r>
            <a:r>
              <a:rPr lang="en-US" sz="2400"/>
              <a:t> (0, 1, or 2)</a:t>
            </a:r>
            <a:endParaRPr lang="en-US" sz="2400" dirty="0"/>
          </a:p>
          <a:p>
            <a:pPr marL="0" indent="0">
              <a:buNone/>
            </a:pPr>
            <a:endParaRPr lang="en-US" sz="2400" dirty="0"/>
          </a:p>
          <a:p>
            <a:r>
              <a:rPr lang="en-US" sz="2400"/>
              <a:t>tiles cannot rotate</a:t>
            </a:r>
            <a:endParaRPr lang="en-US" sz="2400" dirty="0"/>
          </a:p>
        </p:txBody>
      </p:sp>
      <p:sp>
        <p:nvSpPr>
          <p:cNvPr id="4" name="Content Placeholder 3"/>
          <p:cNvSpPr>
            <a:spLocks noGrp="1"/>
          </p:cNvSpPr>
          <p:nvPr>
            <p:ph sz="half" idx="2"/>
          </p:nvPr>
        </p:nvSpPr>
        <p:spPr>
          <a:xfrm>
            <a:off x="7427497" y="1600201"/>
            <a:ext cx="4078703" cy="4981574"/>
          </a:xfrm>
        </p:spPr>
        <p:txBody>
          <a:bodyPr>
            <a:noAutofit/>
          </a:bodyPr>
          <a:lstStyle/>
          <a:p>
            <a:r>
              <a:rPr lang="en-US" sz="2400"/>
              <a:t>finitely many tile </a:t>
            </a:r>
            <a:r>
              <a:rPr lang="en-US" sz="2400" b="1"/>
              <a:t>types</a:t>
            </a:r>
            <a:endParaRPr lang="en-US" sz="2400" b="1" dirty="0"/>
          </a:p>
          <a:p>
            <a:endParaRPr lang="en-US" sz="2400" dirty="0"/>
          </a:p>
          <a:p>
            <a:r>
              <a:rPr lang="en-US" sz="2400"/>
              <a:t>infinitely many </a:t>
            </a:r>
            <a:r>
              <a:rPr lang="en-US" sz="2400" b="1"/>
              <a:t>tiles</a:t>
            </a:r>
            <a:r>
              <a:rPr lang="en-US" sz="2400"/>
              <a:t>: copies of each type</a:t>
            </a:r>
            <a:endParaRPr lang="en-US" sz="2400" dirty="0"/>
          </a:p>
          <a:p>
            <a:endParaRPr lang="en-US" sz="2400" dirty="0"/>
          </a:p>
          <a:p>
            <a:r>
              <a:rPr lang="en-US" sz="2400"/>
              <a:t>assembly starts as a single copy of a special </a:t>
            </a:r>
            <a:r>
              <a:rPr lang="en-US" sz="2400" b="1"/>
              <a:t>seed</a:t>
            </a:r>
            <a:r>
              <a:rPr lang="en-US" sz="2400"/>
              <a:t> tile</a:t>
            </a:r>
            <a:endParaRPr lang="en-US" sz="2400" dirty="0"/>
          </a:p>
          <a:p>
            <a:endParaRPr lang="en-US" sz="2400" dirty="0"/>
          </a:p>
          <a:p>
            <a:r>
              <a:rPr lang="en-US" sz="2400"/>
              <a:t>tile can bind to the assembly if total binding strength ≥ 2 (</a:t>
            </a:r>
            <a:r>
              <a:rPr lang="en-US" sz="2400">
                <a:solidFill>
                  <a:srgbClr val="C00000"/>
                </a:solidFill>
              </a:rPr>
              <a:t>two weak glues</a:t>
            </a:r>
            <a:r>
              <a:rPr lang="en-US" sz="2400"/>
              <a:t> or              </a:t>
            </a:r>
            <a:r>
              <a:rPr lang="en-US" sz="2400">
                <a:solidFill>
                  <a:srgbClr val="C00000"/>
                </a:solidFill>
              </a:rPr>
              <a:t>one strong glue</a:t>
            </a:r>
            <a:r>
              <a:rPr lang="en-US" sz="2400"/>
              <a:t>)</a:t>
            </a:r>
            <a:endParaRPr lang="en-US" sz="24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6949" y="1600200"/>
            <a:ext cx="186751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15538" y="1817427"/>
            <a:ext cx="1463040" cy="1463040"/>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986939" y="3810000"/>
            <a:ext cx="2049127" cy="2286000"/>
            <a:chOff x="3386738" y="3810000"/>
            <a:chExt cx="2049127" cy="2286000"/>
          </a:xfrm>
        </p:grpSpPr>
        <p:cxnSp>
          <p:nvCxnSpPr>
            <p:cNvPr id="16" name="Straight Connector 15"/>
            <p:cNvCxnSpPr/>
            <p:nvPr/>
          </p:nvCxnSpPr>
          <p:spPr>
            <a:xfrm>
              <a:off x="3616945" y="4343400"/>
              <a:ext cx="14630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16945" y="5219700"/>
              <a:ext cx="14630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16945" y="6096000"/>
              <a:ext cx="14630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46206" y="4991100"/>
              <a:ext cx="228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5400000">
              <a:off x="4246206" y="5638800"/>
              <a:ext cx="228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15337" y="3810000"/>
              <a:ext cx="1449393" cy="369332"/>
            </a:xfrm>
            <a:prstGeom prst="rect">
              <a:avLst/>
            </a:prstGeom>
            <a:noFill/>
          </p:spPr>
          <p:txBody>
            <a:bodyPr wrap="square" rtlCol="0">
              <a:spAutoFit/>
            </a:bodyPr>
            <a:lstStyle/>
            <a:p>
              <a:pPr algn="ctr"/>
              <a:r>
                <a:rPr lang="en-US" dirty="0"/>
                <a:t>strength 0</a:t>
              </a:r>
            </a:p>
          </p:txBody>
        </p:sp>
        <p:sp>
          <p:nvSpPr>
            <p:cNvPr id="23" name="TextBox 22"/>
            <p:cNvSpPr txBox="1"/>
            <p:nvPr/>
          </p:nvSpPr>
          <p:spPr>
            <a:xfrm>
              <a:off x="3386738" y="4621768"/>
              <a:ext cx="2049127" cy="369332"/>
            </a:xfrm>
            <a:prstGeom prst="rect">
              <a:avLst/>
            </a:prstGeom>
            <a:noFill/>
          </p:spPr>
          <p:txBody>
            <a:bodyPr wrap="square" rtlCol="0">
              <a:spAutoFit/>
            </a:bodyPr>
            <a:lstStyle/>
            <a:p>
              <a:pPr algn="ctr"/>
              <a:r>
                <a:rPr lang="en-US" dirty="0"/>
                <a:t>strength 1 (weak)</a:t>
              </a:r>
            </a:p>
          </p:txBody>
        </p:sp>
        <p:sp>
          <p:nvSpPr>
            <p:cNvPr id="24" name="TextBox 23"/>
            <p:cNvSpPr txBox="1"/>
            <p:nvPr/>
          </p:nvSpPr>
          <p:spPr>
            <a:xfrm>
              <a:off x="3386738" y="5492234"/>
              <a:ext cx="2049127" cy="369332"/>
            </a:xfrm>
            <a:prstGeom prst="rect">
              <a:avLst/>
            </a:prstGeom>
            <a:noFill/>
          </p:spPr>
          <p:txBody>
            <a:bodyPr wrap="square" rtlCol="0">
              <a:spAutoFit/>
            </a:bodyPr>
            <a:lstStyle/>
            <a:p>
              <a:pPr algn="ctr"/>
              <a:r>
                <a:rPr lang="en-US" dirty="0"/>
                <a:t>strength 2 (strong)</a:t>
              </a:r>
            </a:p>
          </p:txBody>
        </p:sp>
      </p:grpSp>
      <p:grpSp>
        <p:nvGrpSpPr>
          <p:cNvPr id="38" name="Group 37"/>
          <p:cNvGrpSpPr/>
          <p:nvPr/>
        </p:nvGrpSpPr>
        <p:grpSpPr>
          <a:xfrm>
            <a:off x="4986939" y="1578610"/>
            <a:ext cx="1907527" cy="1926590"/>
            <a:chOff x="3462938" y="1578610"/>
            <a:chExt cx="1907527" cy="1926590"/>
          </a:xfrm>
        </p:grpSpPr>
        <p:sp>
          <p:nvSpPr>
            <p:cNvPr id="7" name="Rectangle 6"/>
            <p:cNvSpPr/>
            <p:nvPr/>
          </p:nvSpPr>
          <p:spPr>
            <a:xfrm>
              <a:off x="3691538" y="1813560"/>
              <a:ext cx="1463040" cy="146304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08758" y="1578610"/>
              <a:ext cx="228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95110" y="3276600"/>
              <a:ext cx="228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62938" y="2202180"/>
              <a:ext cx="228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91538" y="1813560"/>
              <a:ext cx="1449392" cy="276999"/>
            </a:xfrm>
            <a:prstGeom prst="rect">
              <a:avLst/>
            </a:prstGeom>
            <a:noFill/>
          </p:spPr>
          <p:txBody>
            <a:bodyPr wrap="square" rtlCol="0">
              <a:spAutoFit/>
            </a:bodyPr>
            <a:lstStyle/>
            <a:p>
              <a:pPr algn="ctr"/>
              <a:r>
                <a:rPr lang="en-US" sz="1200" dirty="0"/>
                <a:t>north glue label</a:t>
              </a:r>
            </a:p>
          </p:txBody>
        </p:sp>
        <p:sp>
          <p:nvSpPr>
            <p:cNvPr id="12" name="TextBox 11"/>
            <p:cNvSpPr txBox="1"/>
            <p:nvPr/>
          </p:nvSpPr>
          <p:spPr>
            <a:xfrm>
              <a:off x="3691538" y="2990850"/>
              <a:ext cx="1449392" cy="276999"/>
            </a:xfrm>
            <a:prstGeom prst="rect">
              <a:avLst/>
            </a:prstGeom>
            <a:noFill/>
          </p:spPr>
          <p:txBody>
            <a:bodyPr wrap="square" rtlCol="0">
              <a:spAutoFit/>
            </a:bodyPr>
            <a:lstStyle/>
            <a:p>
              <a:pPr algn="ctr"/>
              <a:r>
                <a:rPr lang="en-US" sz="1200" dirty="0"/>
                <a:t>south glue label</a:t>
              </a:r>
            </a:p>
          </p:txBody>
        </p:sp>
        <p:sp>
          <p:nvSpPr>
            <p:cNvPr id="13" name="TextBox 12"/>
            <p:cNvSpPr txBox="1"/>
            <p:nvPr/>
          </p:nvSpPr>
          <p:spPr>
            <a:xfrm rot="5400000">
              <a:off x="3105341" y="2404654"/>
              <a:ext cx="1449392" cy="276999"/>
            </a:xfrm>
            <a:prstGeom prst="rect">
              <a:avLst/>
            </a:prstGeom>
            <a:noFill/>
          </p:spPr>
          <p:txBody>
            <a:bodyPr wrap="square" rtlCol="0">
              <a:spAutoFit/>
            </a:bodyPr>
            <a:lstStyle/>
            <a:p>
              <a:pPr algn="ctr"/>
              <a:r>
                <a:rPr lang="en-US" sz="1200" dirty="0"/>
                <a:t>west glue label</a:t>
              </a:r>
            </a:p>
          </p:txBody>
        </p:sp>
        <p:sp>
          <p:nvSpPr>
            <p:cNvPr id="36" name="Rectangle 35"/>
            <p:cNvSpPr/>
            <p:nvPr/>
          </p:nvSpPr>
          <p:spPr>
            <a:xfrm>
              <a:off x="5141865" y="2428853"/>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quot;No&quot; Symbol 33"/>
          <p:cNvSpPr/>
          <p:nvPr/>
        </p:nvSpPr>
        <p:spPr>
          <a:xfrm>
            <a:off x="4627912" y="1308616"/>
            <a:ext cx="2610997" cy="2501384"/>
          </a:xfrm>
          <a:prstGeom prst="noSmoking">
            <a:avLst>
              <a:gd name="adj" fmla="val 10748"/>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9552878" y="519102"/>
            <a:ext cx="1003610" cy="646331"/>
          </a:xfrm>
          <a:prstGeom prst="rect">
            <a:avLst/>
          </a:prstGeom>
          <a:noFill/>
        </p:spPr>
        <p:txBody>
          <a:bodyPr wrap="square" rtlCol="0">
            <a:spAutoFit/>
          </a:bodyPr>
          <a:lstStyle/>
          <a:p>
            <a:r>
              <a:rPr lang="en-US" sz="1200" dirty="0"/>
              <a:t>Erik </a:t>
            </a:r>
            <a:r>
              <a:rPr lang="en-US" sz="1200" dirty="0" err="1"/>
              <a:t>Winfree</a:t>
            </a:r>
            <a:r>
              <a:rPr lang="en-US" sz="1200" dirty="0"/>
              <a:t>, </a:t>
            </a:r>
            <a:r>
              <a:rPr lang="en-US" sz="1200" u="sng" dirty="0"/>
              <a:t>Ph.D. thesis</a:t>
            </a:r>
            <a:r>
              <a:rPr lang="en-US" sz="1200" dirty="0"/>
              <a:t>, Caltech 1998</a:t>
            </a:r>
          </a:p>
        </p:txBody>
      </p:sp>
      <p:sp>
        <p:nvSpPr>
          <p:cNvPr id="14" name="Slide Number Placeholder 13"/>
          <p:cNvSpPr>
            <a:spLocks noGrp="1"/>
          </p:cNvSpPr>
          <p:nvPr>
            <p:ph type="sldNum" sz="quarter" idx="12"/>
          </p:nvPr>
        </p:nvSpPr>
        <p:spPr/>
        <p:txBody>
          <a:bodyPr/>
          <a:lstStyle/>
          <a:p>
            <a:fld id="{6A995154-0473-4D3E-9D27-8B1D4B6CEBB6}" type="slidenum">
              <a:rPr lang="en-US" smtClean="0"/>
              <a:t>9</a:t>
            </a:fld>
            <a:endParaRPr lang="en-US"/>
          </a:p>
        </p:txBody>
      </p:sp>
    </p:spTree>
    <p:custDataLst>
      <p:tags r:id="rId1"/>
    </p:custDataLst>
    <p:extLst>
      <p:ext uri="{BB962C8B-B14F-4D97-AF65-F5344CB8AC3E}">
        <p14:creationId xmlns:p14="http://schemas.microsoft.com/office/powerpoint/2010/main" val="2946944946"/>
      </p:ext>
    </p:extLst>
  </p:cSld>
  <p:clrMapOvr>
    <a:masterClrMapping/>
  </p:clrMapOvr>
  <mc:AlternateContent xmlns:mc="http://schemas.openxmlformats.org/markup-compatibility/2006" xmlns:p14="http://schemas.microsoft.com/office/powerpoint/2010/main">
    <mc:Choice Requires="p14">
      <p:transition p14:dur="0" advTm="66031"/>
    </mc:Choice>
    <mc:Fallback xmlns="">
      <p:transition advTm="660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8" presetClass="emph" presetSubtype="0" fill="hold" nodeType="withEffect">
                                  <p:stCondLst>
                                    <p:cond delay="0"/>
                                  </p:stCondLst>
                                  <p:childTnLst>
                                    <p:animRot by="-5400000">
                                      <p:cBhvr>
                                        <p:cTn id="34" dur="500" fill="hold"/>
                                        <p:tgtEl>
                                          <p:spTgt spid="38"/>
                                        </p:tgtEl>
                                        <p:attrNameLst>
                                          <p:attrName>r</p:attrName>
                                        </p:attrNameLst>
                                      </p:cBhvr>
                                    </p:animRot>
                                  </p:childTnLst>
                                </p:cTn>
                              </p:par>
                            </p:childTnLst>
                          </p:cTn>
                        </p:par>
                        <p:par>
                          <p:cTn id="35" fill="hold">
                            <p:stCondLst>
                              <p:cond delay="500"/>
                            </p:stCondLst>
                            <p:childTnLst>
                              <p:par>
                                <p:cTn id="36" presetID="6" presetClass="entr" presetSubtype="16"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circle(in)">
                                      <p:cBhvr>
                                        <p:cTn id="38" dur="75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500"/>
                                        <p:tgtEl>
                                          <p:spTgt spid="4">
                                            <p:txEl>
                                              <p:pRg st="0" end="0"/>
                                            </p:txEl>
                                          </p:spTgt>
                                        </p:tgtEl>
                                      </p:cBhvr>
                                    </p:animEffect>
                                  </p:childTnLst>
                                </p:cTn>
                              </p:par>
                              <p:par>
                                <p:cTn id="44" presetID="10" presetClass="exit" presetSubtype="0" fill="hold" grpId="1" nodeType="withEffect">
                                  <p:stCondLst>
                                    <p:cond delay="0"/>
                                  </p:stCondLst>
                                  <p:childTnLst>
                                    <p:animEffect transition="out" filter="fade">
                                      <p:cBhvr>
                                        <p:cTn id="45" dur="500"/>
                                        <p:tgtEl>
                                          <p:spTgt spid="34"/>
                                        </p:tgtEl>
                                      </p:cBhvr>
                                    </p:animEffect>
                                    <p:set>
                                      <p:cBhvr>
                                        <p:cTn id="46" dur="1" fill="hold">
                                          <p:stCondLst>
                                            <p:cond delay="499"/>
                                          </p:stCondLst>
                                        </p:cTn>
                                        <p:tgtEl>
                                          <p:spTgt spid="34"/>
                                        </p:tgtEl>
                                        <p:attrNameLst>
                                          <p:attrName>style.visibility</p:attrName>
                                        </p:attrNameLst>
                                      </p:cBhvr>
                                      <p:to>
                                        <p:strVal val="hidden"/>
                                      </p:to>
                                    </p:set>
                                  </p:childTnLst>
                                </p:cTn>
                              </p:par>
                              <p:par>
                                <p:cTn id="47" presetID="8" presetClass="emph" presetSubtype="0" fill="hold" nodeType="withEffect">
                                  <p:stCondLst>
                                    <p:cond delay="0"/>
                                  </p:stCondLst>
                                  <p:childTnLst>
                                    <p:animRot by="5400000">
                                      <p:cBhvr>
                                        <p:cTn id="48" dur="500" fill="hold"/>
                                        <p:tgtEl>
                                          <p:spTgt spid="38"/>
                                        </p:tgtEl>
                                        <p:attrNameLst>
                                          <p:attrName>r</p:attrName>
                                        </p:attrNameLst>
                                      </p:cBhvr>
                                    </p:animRot>
                                  </p:childTnLst>
                                </p:cTn>
                              </p:par>
                              <p:par>
                                <p:cTn id="49" presetID="10" presetClass="entr" presetSubtype="0"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4" grpId="0" animBg="1"/>
      <p:bldP spid="3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6.7|4.5|6.7|2|3"/>
</p:tagLst>
</file>

<file path=ppt/tags/tag10.xml><?xml version="1.0" encoding="utf-8"?>
<p:tagLst xmlns:a="http://schemas.openxmlformats.org/drawingml/2006/main" xmlns:r="http://schemas.openxmlformats.org/officeDocument/2006/relationships" xmlns:p="http://schemas.openxmlformats.org/presentationml/2006/main">
  <p:tag name="TIMING" val="|8.5|4.2|1.3|1.6|1.5|2.7|2|5.8|2.4|9.1|2.5|2.5|1.9|2.4|3.5|3.1|8.2|8.8|3|2.4|2.1|1.9|3.5|2.2|0.8|15.3"/>
</p:tagLst>
</file>

<file path=ppt/tags/tag2.xml><?xml version="1.0" encoding="utf-8"?>
<p:tagLst xmlns:a="http://schemas.openxmlformats.org/drawingml/2006/main" xmlns:r="http://schemas.openxmlformats.org/officeDocument/2006/relationships" xmlns:p="http://schemas.openxmlformats.org/presentationml/2006/main">
  <p:tag name="TIMING" val="|4.2|1.4|3.2|2.2"/>
</p:tagLst>
</file>

<file path=ppt/tags/tag3.xml><?xml version="1.0" encoding="utf-8"?>
<p:tagLst xmlns:a="http://schemas.openxmlformats.org/drawingml/2006/main" xmlns:r="http://schemas.openxmlformats.org/officeDocument/2006/relationships" xmlns:p="http://schemas.openxmlformats.org/presentationml/2006/main">
  <p:tag name="TIMING" val="|1.6|6.5"/>
</p:tagLst>
</file>

<file path=ppt/tags/tag4.xml><?xml version="1.0" encoding="utf-8"?>
<p:tagLst xmlns:a="http://schemas.openxmlformats.org/drawingml/2006/main" xmlns:r="http://schemas.openxmlformats.org/officeDocument/2006/relationships" xmlns:p="http://schemas.openxmlformats.org/presentationml/2006/main">
  <p:tag name="TIMING" val="|2.5|4.1"/>
</p:tagLst>
</file>

<file path=ppt/tags/tag5.xml><?xml version="1.0" encoding="utf-8"?>
<p:tagLst xmlns:a="http://schemas.openxmlformats.org/drawingml/2006/main" xmlns:r="http://schemas.openxmlformats.org/officeDocument/2006/relationships" xmlns:p="http://schemas.openxmlformats.org/presentationml/2006/main">
  <p:tag name="TIMING" val="|4.9|13|4.5|4.6|10|2.3|12.3|5.4"/>
</p:tagLst>
</file>

<file path=ppt/tags/tag6.xml><?xml version="1.0" encoding="utf-8"?>
<p:tagLst xmlns:a="http://schemas.openxmlformats.org/drawingml/2006/main" xmlns:r="http://schemas.openxmlformats.org/officeDocument/2006/relationships" xmlns:p="http://schemas.openxmlformats.org/presentationml/2006/main">
  <p:tag name="TIMING" val="|3.8|7.4|5.1|9.7|4.1|8.2"/>
</p:tagLst>
</file>

<file path=ppt/tags/tag7.xml><?xml version="1.0" encoding="utf-8"?>
<p:tagLst xmlns:a="http://schemas.openxmlformats.org/drawingml/2006/main" xmlns:r="http://schemas.openxmlformats.org/officeDocument/2006/relationships" xmlns:p="http://schemas.openxmlformats.org/presentationml/2006/main">
  <p:tag name="TIMING" val="|0.7|1.6"/>
</p:tagLst>
</file>

<file path=ppt/tags/tag8.xml><?xml version="1.0" encoding="utf-8"?>
<p:tagLst xmlns:a="http://schemas.openxmlformats.org/drawingml/2006/main" xmlns:r="http://schemas.openxmlformats.org/officeDocument/2006/relationships" xmlns:p="http://schemas.openxmlformats.org/presentationml/2006/main">
  <p:tag name="TIMING" val="|3|7|5.5"/>
</p:tagLst>
</file>

<file path=ppt/tags/tag9.xml><?xml version="1.0" encoding="utf-8"?>
<p:tagLst xmlns:a="http://schemas.openxmlformats.org/drawingml/2006/main" xmlns:r="http://schemas.openxmlformats.org/officeDocument/2006/relationships" xmlns:p="http://schemas.openxmlformats.org/presentationml/2006/main">
  <p:tag name="TIMING" val="|1.9|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2966</TotalTime>
  <Words>3414</Words>
  <Application>Microsoft Office PowerPoint</Application>
  <PresentationFormat>Widescreen</PresentationFormat>
  <Paragraphs>675</Paragraphs>
  <Slides>34</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ＭＳ Ｐゴシック</vt:lpstr>
      <vt:lpstr>Andale Sans UI</vt:lpstr>
      <vt:lpstr>Arial</vt:lpstr>
      <vt:lpstr>Calibri</vt:lpstr>
      <vt:lpstr>Calibri Light</vt:lpstr>
      <vt:lpstr>Gill Sans Light</vt:lpstr>
      <vt:lpstr>Helvetica</vt:lpstr>
      <vt:lpstr>Nimbus Roman No9 L</vt:lpstr>
      <vt:lpstr>新細明體</vt:lpstr>
      <vt:lpstr>Symbol</vt:lpstr>
      <vt:lpstr>Tahoma</vt:lpstr>
      <vt:lpstr>Times New Roman</vt:lpstr>
      <vt:lpstr>Wingdings</vt:lpstr>
      <vt:lpstr>Office Theme</vt:lpstr>
      <vt:lpstr>Algorithmic self-assembly with DNA tiles Tutorial</vt:lpstr>
      <vt:lpstr>DNA tile self-assembly</vt:lpstr>
      <vt:lpstr>Practice of DNA tile self-assembly</vt:lpstr>
      <vt:lpstr>Practice of DNA tile self-assembly</vt:lpstr>
      <vt:lpstr>Practice of DNA tile self-assembly</vt:lpstr>
      <vt:lpstr>Practice of DNA tile self-assembly</vt:lpstr>
      <vt:lpstr>Practice of DNA tile self-assembly</vt:lpstr>
      <vt:lpstr>Theory of algorithmic self-assembly</vt:lpstr>
      <vt:lpstr>Abstract Tile Assembly Model</vt:lpstr>
      <vt:lpstr>Example tile set</vt:lpstr>
      <vt:lpstr>Example tile set</vt:lpstr>
      <vt:lpstr>PowerPoint Presentation</vt:lpstr>
      <vt:lpstr>Algorithmic self-assembly in action</vt:lpstr>
      <vt:lpstr>How computationally powerful are self-assembling tiles?</vt:lpstr>
      <vt:lpstr>Turing machines</vt:lpstr>
      <vt:lpstr>Tile assembly is Turing-universal</vt:lpstr>
      <vt:lpstr>Putting the algorithm in algorithmic self-assembly</vt:lpstr>
      <vt:lpstr>Putting the algorithm in algorithmic self-assembly</vt:lpstr>
      <vt:lpstr>Calculating parity of 6-bit string:  1 algorithm, 26 inputs</vt:lpstr>
      <vt:lpstr>So tiles can compute… what’s that good for?</vt:lpstr>
      <vt:lpstr>Active self-assembly</vt:lpstr>
      <vt:lpstr>Active self-assembly at DNA 23</vt:lpstr>
      <vt:lpstr>PowerPoint Presentation</vt:lpstr>
      <vt:lpstr>PowerPoint Presentation</vt:lpstr>
      <vt:lpstr>PowerPoint Presentation</vt:lpstr>
      <vt:lpstr>PowerPoint Presentation</vt:lpstr>
      <vt:lpstr>PowerPoint Presentation</vt:lpstr>
      <vt:lpstr>Non-cooperative binding at DNA 23</vt:lpstr>
      <vt:lpstr>PowerPoint Presentation</vt:lpstr>
      <vt:lpstr>PowerPoint Presentation</vt:lpstr>
      <vt:lpstr>PowerPoint Presentation</vt:lpstr>
      <vt:lpstr>PowerPoint Presentation</vt:lpstr>
      <vt:lpstr>Hierarchical self-assembly at DNA 23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binding networks</dc:title>
  <dc:creator>David Doty</dc:creator>
  <cp:lastModifiedBy>David Doty</cp:lastModifiedBy>
  <cp:revision>1355</cp:revision>
  <dcterms:created xsi:type="dcterms:W3CDTF">2017-08-08T21:29:41Z</dcterms:created>
  <dcterms:modified xsi:type="dcterms:W3CDTF">2017-10-03T06:16:29Z</dcterms:modified>
</cp:coreProperties>
</file>