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21" r:id="rId3"/>
    <p:sldId id="316" r:id="rId4"/>
    <p:sldId id="328" r:id="rId5"/>
    <p:sldId id="260" r:id="rId6"/>
    <p:sldId id="319" r:id="rId7"/>
    <p:sldId id="320" r:id="rId8"/>
    <p:sldId id="317" r:id="rId9"/>
    <p:sldId id="258" r:id="rId10"/>
    <p:sldId id="259" r:id="rId11"/>
    <p:sldId id="307" r:id="rId12"/>
    <p:sldId id="261" r:id="rId13"/>
    <p:sldId id="285" r:id="rId14"/>
    <p:sldId id="284" r:id="rId15"/>
    <p:sldId id="282" r:id="rId16"/>
    <p:sldId id="264" r:id="rId17"/>
    <p:sldId id="289" r:id="rId18"/>
    <p:sldId id="309" r:id="rId19"/>
    <p:sldId id="291" r:id="rId20"/>
    <p:sldId id="301" r:id="rId21"/>
    <p:sldId id="302" r:id="rId22"/>
    <p:sldId id="266" r:id="rId23"/>
    <p:sldId id="294" r:id="rId24"/>
    <p:sldId id="303" r:id="rId25"/>
    <p:sldId id="304" r:id="rId26"/>
    <p:sldId id="310" r:id="rId27"/>
    <p:sldId id="312" r:id="rId28"/>
    <p:sldId id="326" r:id="rId29"/>
    <p:sldId id="311" r:id="rId30"/>
    <p:sldId id="314" r:id="rId31"/>
    <p:sldId id="324" r:id="rId32"/>
    <p:sldId id="325" r:id="rId33"/>
    <p:sldId id="323" r:id="rId34"/>
    <p:sldId id="313" r:id="rId35"/>
    <p:sldId id="276" r:id="rId36"/>
    <p:sldId id="32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A67EAF-1071-4AB2-93D5-A88FCE06861B}">
          <p14:sldIdLst>
            <p14:sldId id="256"/>
            <p14:sldId id="321"/>
            <p14:sldId id="316"/>
            <p14:sldId id="328"/>
            <p14:sldId id="260"/>
            <p14:sldId id="319"/>
            <p14:sldId id="320"/>
            <p14:sldId id="317"/>
            <p14:sldId id="258"/>
            <p14:sldId id="259"/>
            <p14:sldId id="307"/>
            <p14:sldId id="261"/>
            <p14:sldId id="285"/>
            <p14:sldId id="284"/>
            <p14:sldId id="282"/>
            <p14:sldId id="264"/>
            <p14:sldId id="289"/>
            <p14:sldId id="309"/>
            <p14:sldId id="291"/>
            <p14:sldId id="301"/>
            <p14:sldId id="302"/>
            <p14:sldId id="266"/>
            <p14:sldId id="294"/>
            <p14:sldId id="303"/>
            <p14:sldId id="304"/>
            <p14:sldId id="310"/>
            <p14:sldId id="312"/>
            <p14:sldId id="326"/>
            <p14:sldId id="311"/>
            <p14:sldId id="314"/>
            <p14:sldId id="324"/>
            <p14:sldId id="325"/>
            <p14:sldId id="323"/>
            <p14:sldId id="313"/>
            <p14:sldId id="276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1"/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9229" autoAdjust="0"/>
  </p:normalViewPr>
  <p:slideViewPr>
    <p:cSldViewPr snapToGrid="0" snapToObjects="1">
      <p:cViewPr>
        <p:scale>
          <a:sx n="66" d="100"/>
          <a:sy n="66" d="100"/>
        </p:scale>
        <p:origin x="75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031EC-1E6F-476B-AAE0-13DC46D96157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92E42-9B81-4CF9-8360-CB01887F0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0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36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5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17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8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8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85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4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4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2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6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7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25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4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74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82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39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9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2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1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77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5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52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2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63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18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280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28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5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39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0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91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92E42-9B81-4CF9-8360-CB01887F0B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6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FF2E-7455-4BBE-BFB2-5C2B1BCD5EB4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2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3791-CEA9-41A2-AC6E-74F573B15CA4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89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23DA-AC0A-46EC-98EE-E845F655D0A4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9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F0A3-BEE8-4378-AEAE-96E5EF48B585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C4FF4-4311-4255-9264-49B25A4B396B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69D3-4B66-4F32-8705-631D4D02B149}" type="datetime1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7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CEEC2-7902-447F-910C-588E79AB6FE7}" type="datetime1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1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112F-EFD5-437A-A03E-97D050B7CF87}" type="datetime1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EAEF-83E5-4793-8DCA-F679C80E1C5D}" type="datetime1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0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94397-E624-426A-B5E7-B0FA26C421EB}" type="datetime1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4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7A9AB-747B-4098-A3AD-F733A3A4659C}" type="datetime1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AB076-077A-4F73-9D51-F1484961DD6B}" type="datetime1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379C-1C69-404F-8F7C-25EFE1E35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6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26.jpeg"/><Relationship Id="rId4" Type="http://schemas.openxmlformats.org/officeDocument/2006/relationships/image" Target="../media/image20.emf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86" y="328143"/>
            <a:ext cx="5181801" cy="269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19111"/>
            <a:ext cx="12192000" cy="1027247"/>
          </a:xfrm>
        </p:spPr>
        <p:txBody>
          <a:bodyPr>
            <a:noAutofit/>
          </a:bodyPr>
          <a:lstStyle/>
          <a:p>
            <a:r>
              <a:rPr lang="en-US" sz="3200"/>
              <a:t>Digging (energy) wells for unknown substances: </a:t>
            </a:r>
            <a:br>
              <a:rPr lang="en-US" sz="3200"/>
            </a:br>
            <a:r>
              <a:rPr lang="en-US" sz="2400"/>
              <a:t>Programming substrate-independent energy barriers in catalytic chemical reactions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199076"/>
            <a:ext cx="10201275" cy="2339837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David Doty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</a:rPr>
              <a:t>Maynooth University CS Colloquium, May 8</a:t>
            </a:r>
            <a:r>
              <a:rPr lang="en-US" sz="2400" baseline="30000">
                <a:solidFill>
                  <a:schemeClr val="tx1"/>
                </a:solidFill>
              </a:rPr>
              <a:t>th</a:t>
            </a:r>
            <a:r>
              <a:rPr lang="en-US" sz="2400">
                <a:solidFill>
                  <a:schemeClr val="tx1"/>
                </a:solidFill>
              </a:rPr>
              <a:t>, 2019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b="1">
                <a:solidFill>
                  <a:schemeClr val="tx1"/>
                </a:solidFill>
              </a:rPr>
              <a:t>Slides credit</a:t>
            </a:r>
            <a:r>
              <a:rPr lang="en-US" sz="2400">
                <a:solidFill>
                  <a:schemeClr val="tx1"/>
                </a:solidFill>
              </a:rPr>
              <a:t>: David Haley</a:t>
            </a:r>
            <a:endParaRPr lang="en-US" sz="2400" b="1">
              <a:solidFill>
                <a:schemeClr val="tx1"/>
              </a:solidFill>
            </a:endParaRPr>
          </a:p>
          <a:p>
            <a:pPr algn="l"/>
            <a:r>
              <a:rPr lang="en-US" sz="2400" b="1">
                <a:solidFill>
                  <a:schemeClr val="tx1"/>
                </a:solidFill>
              </a:rPr>
              <a:t>Joint </a:t>
            </a:r>
            <a:r>
              <a:rPr lang="en-US" sz="2400" b="1" dirty="0">
                <a:solidFill>
                  <a:schemeClr val="tx1"/>
                </a:solidFill>
              </a:rPr>
              <a:t>work with</a:t>
            </a:r>
            <a:r>
              <a:rPr lang="en-US" sz="2400">
                <a:solidFill>
                  <a:schemeClr val="tx1"/>
                </a:solidFill>
              </a:rPr>
              <a:t>: Keenan </a:t>
            </a:r>
            <a:r>
              <a:rPr lang="en-US" sz="2400" dirty="0" err="1">
                <a:solidFill>
                  <a:schemeClr val="tx1"/>
                </a:solidFill>
              </a:rPr>
              <a:t>Breik</a:t>
            </a:r>
            <a:r>
              <a:rPr lang="en-US" sz="2400" dirty="0">
                <a:solidFill>
                  <a:schemeClr val="tx1"/>
                </a:solidFill>
              </a:rPr>
              <a:t>, Cameron Chalk, </a:t>
            </a:r>
            <a:r>
              <a:rPr lang="en-US" sz="2400">
                <a:solidFill>
                  <a:schemeClr val="tx1"/>
                </a:solidFill>
              </a:rPr>
              <a:t>David Haley, David Soloveichik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5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strand displacement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8229600" y="1679644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err="1"/>
              <a:t>Bind</a:t>
            </a:r>
            <a:endParaRPr lang="fr-FR" sz="3600" dirty="0"/>
          </a:p>
        </p:txBody>
      </p:sp>
      <p:sp>
        <p:nvSpPr>
          <p:cNvPr id="6" name="Rectangle 5"/>
          <p:cNvSpPr/>
          <p:nvPr/>
        </p:nvSpPr>
        <p:spPr>
          <a:xfrm>
            <a:off x="8282292" y="292665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err="1"/>
              <a:t>Displace</a:t>
            </a:r>
            <a:endParaRPr lang="fr-FR" sz="3600" dirty="0"/>
          </a:p>
        </p:txBody>
      </p:sp>
      <p:sp>
        <p:nvSpPr>
          <p:cNvPr id="7" name="Rectangle 6"/>
          <p:cNvSpPr/>
          <p:nvPr/>
        </p:nvSpPr>
        <p:spPr>
          <a:xfrm>
            <a:off x="8259594" y="4267201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/>
              <a:t>Release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258438" y="1741200"/>
            <a:ext cx="1091633" cy="925801"/>
            <a:chOff x="734437" y="1741199"/>
            <a:chExt cx="1091633" cy="925801"/>
          </a:xfrm>
        </p:grpSpPr>
        <p:sp>
          <p:nvSpPr>
            <p:cNvPr id="27" name="Freeform 26"/>
            <p:cNvSpPr/>
            <p:nvPr/>
          </p:nvSpPr>
          <p:spPr>
            <a:xfrm>
              <a:off x="734437" y="2411381"/>
              <a:ext cx="1091633" cy="255619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68968" y="1741199"/>
              <a:ext cx="4619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</a:t>
              </a:r>
              <a:r>
                <a:rPr lang="en-US" sz="3200" baseline="-25000" dirty="0"/>
                <a:t>1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28368" y="3429001"/>
            <a:ext cx="1091633" cy="966009"/>
            <a:chOff x="5004367" y="3429000"/>
            <a:chExt cx="1091633" cy="966009"/>
          </a:xfrm>
        </p:grpSpPr>
        <p:sp>
          <p:nvSpPr>
            <p:cNvPr id="28" name="Freeform 27"/>
            <p:cNvSpPr/>
            <p:nvPr/>
          </p:nvSpPr>
          <p:spPr>
            <a:xfrm>
              <a:off x="5004367" y="4139390"/>
              <a:ext cx="1091633" cy="255619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63500">
              <a:solidFill>
                <a:srgbClr val="0070C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19190" y="3429000"/>
              <a:ext cx="4619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</a:t>
              </a:r>
              <a:r>
                <a:rPr lang="en-US" sz="3200" baseline="-25000" dirty="0"/>
                <a:t>2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258438" y="4397432"/>
            <a:ext cx="1091634" cy="856561"/>
            <a:chOff x="734438" y="4397431"/>
            <a:chExt cx="1091634" cy="856561"/>
          </a:xfrm>
        </p:grpSpPr>
        <p:sp>
          <p:nvSpPr>
            <p:cNvPr id="30" name="Freeform 29"/>
            <p:cNvSpPr/>
            <p:nvPr/>
          </p:nvSpPr>
          <p:spPr>
            <a:xfrm>
              <a:off x="734438" y="4397431"/>
              <a:ext cx="1091634" cy="255619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63500">
              <a:solidFill>
                <a:schemeClr val="tx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68968" y="4669217"/>
              <a:ext cx="667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</a:t>
              </a:r>
              <a:r>
                <a:rPr lang="en-US" sz="3200" baseline="-25000" dirty="0"/>
                <a:t>1</a:t>
              </a:r>
              <a:r>
                <a:rPr lang="en-US" sz="3200" dirty="0"/>
                <a:t>*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350072" y="4535420"/>
            <a:ext cx="3178296" cy="670499"/>
            <a:chOff x="1826072" y="4535419"/>
            <a:chExt cx="3178296" cy="67049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826072" y="4535419"/>
              <a:ext cx="3178296" cy="0"/>
            </a:xfrm>
            <a:prstGeom prst="line">
              <a:avLst/>
            </a:prstGeom>
            <a:ln w="635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253282" y="4621143"/>
              <a:ext cx="587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a*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28367" y="4407411"/>
            <a:ext cx="1091634" cy="872462"/>
            <a:chOff x="5004367" y="4407411"/>
            <a:chExt cx="1091634" cy="872462"/>
          </a:xfrm>
        </p:grpSpPr>
        <p:sp>
          <p:nvSpPr>
            <p:cNvPr id="29" name="Freeform 28"/>
            <p:cNvSpPr/>
            <p:nvPr/>
          </p:nvSpPr>
          <p:spPr>
            <a:xfrm>
              <a:off x="5004367" y="4407411"/>
              <a:ext cx="1091634" cy="255619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19190" y="4695098"/>
              <a:ext cx="667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</a:t>
              </a:r>
              <a:r>
                <a:rPr lang="en-US" sz="3200" baseline="-25000" dirty="0"/>
                <a:t>2</a:t>
              </a:r>
              <a:r>
                <a:rPr lang="en-US" sz="3200" dirty="0"/>
                <a:t>*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71774" y="1828801"/>
            <a:ext cx="6356592" cy="1502763"/>
            <a:chOff x="-457200" y="2214064"/>
            <a:chExt cx="6356592" cy="1502763"/>
          </a:xfrm>
        </p:grpSpPr>
        <p:grpSp>
          <p:nvGrpSpPr>
            <p:cNvPr id="46" name="Group 45"/>
            <p:cNvGrpSpPr/>
            <p:nvPr/>
          </p:nvGrpSpPr>
          <p:grpSpPr>
            <a:xfrm>
              <a:off x="2721096" y="2214064"/>
              <a:ext cx="3178296" cy="712585"/>
              <a:chOff x="1797089" y="1826606"/>
              <a:chExt cx="3178296" cy="71258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797089" y="2539191"/>
                <a:ext cx="3178296" cy="0"/>
              </a:xfrm>
              <a:prstGeom prst="line">
                <a:avLst/>
              </a:prstGeom>
              <a:ln w="63500" cmpd="sng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253282" y="1826606"/>
                <a:ext cx="3818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</a:t>
                </a:r>
                <a:endParaRPr lang="en-US" sz="3200" baseline="-25000" dirty="0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10800000">
              <a:off x="-457200" y="3004242"/>
              <a:ext cx="3178296" cy="712585"/>
              <a:chOff x="1797089" y="1826606"/>
              <a:chExt cx="3178296" cy="712585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797089" y="2539191"/>
                <a:ext cx="3178296" cy="0"/>
              </a:xfrm>
              <a:prstGeom prst="line">
                <a:avLst/>
              </a:prstGeom>
              <a:ln w="63500" cmpd="sng">
                <a:solidFill>
                  <a:srgbClr val="FF0000">
                    <a:alpha val="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3253282" y="1826606"/>
                <a:ext cx="3818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noFill/>
                  </a:rPr>
                  <a:t>a</a:t>
                </a:r>
                <a:endParaRPr lang="en-US" sz="3200" baseline="-25000" dirty="0">
                  <a:noFill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3379052" y="3563254"/>
            <a:ext cx="6356592" cy="1511941"/>
            <a:chOff x="1855052" y="3563253"/>
            <a:chExt cx="6356592" cy="1511941"/>
          </a:xfrm>
        </p:grpSpPr>
        <p:grpSp>
          <p:nvGrpSpPr>
            <p:cNvPr id="47" name="Group 46"/>
            <p:cNvGrpSpPr/>
            <p:nvPr/>
          </p:nvGrpSpPr>
          <p:grpSpPr>
            <a:xfrm>
              <a:off x="1855052" y="3563253"/>
              <a:ext cx="3178296" cy="703947"/>
              <a:chOff x="1855052" y="3563253"/>
              <a:chExt cx="3178296" cy="703947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855052" y="4267200"/>
                <a:ext cx="3178296" cy="0"/>
              </a:xfrm>
              <a:prstGeom prst="line">
                <a:avLst/>
              </a:prstGeom>
              <a:ln w="63500" cmpd="sng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3253282" y="3563253"/>
                <a:ext cx="3818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</a:t>
                </a:r>
                <a:endParaRPr lang="en-US" sz="3200" baseline="-25000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10800000">
              <a:off x="5033348" y="4371247"/>
              <a:ext cx="3178296" cy="703947"/>
              <a:chOff x="1855052" y="3563253"/>
              <a:chExt cx="3178296" cy="703947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1855052" y="4267200"/>
                <a:ext cx="3178296" cy="0"/>
              </a:xfrm>
              <a:prstGeom prst="line">
                <a:avLst/>
              </a:prstGeom>
              <a:ln w="63500" cmpd="sng">
                <a:solidFill>
                  <a:srgbClr val="0070C0">
                    <a:alpha val="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3253282" y="3563253"/>
                <a:ext cx="3818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alpha val="0"/>
                      </a:schemeClr>
                    </a:solidFill>
                  </a:rPr>
                  <a:t>a</a:t>
                </a:r>
                <a:endParaRPr lang="en-US" sz="3200" baseline="-25000" dirty="0">
                  <a:solidFill>
                    <a:schemeClr val="tx1">
                      <a:alpha val="0"/>
                    </a:schemeClr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431421" y="3559856"/>
            <a:ext cx="3125927" cy="707344"/>
            <a:chOff x="1688365" y="5075195"/>
            <a:chExt cx="3125927" cy="707344"/>
          </a:xfrm>
        </p:grpSpPr>
        <p:grpSp>
          <p:nvGrpSpPr>
            <p:cNvPr id="44" name="Group 43"/>
            <p:cNvGrpSpPr/>
            <p:nvPr/>
          </p:nvGrpSpPr>
          <p:grpSpPr>
            <a:xfrm>
              <a:off x="1848274" y="5075195"/>
              <a:ext cx="2966018" cy="703947"/>
              <a:chOff x="2067330" y="3563253"/>
              <a:chExt cx="2966018" cy="703947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2067330" y="4267200"/>
                <a:ext cx="2966018" cy="0"/>
              </a:xfrm>
              <a:prstGeom prst="line">
                <a:avLst/>
              </a:prstGeom>
              <a:ln w="63500" cmpd="sng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253282" y="3563253"/>
                <a:ext cx="3818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</a:t>
                </a:r>
                <a:endParaRPr lang="en-US" sz="3200" baseline="-25000" dirty="0"/>
              </a:p>
            </p:txBody>
          </p:sp>
        </p:grpSp>
        <p:cxnSp>
          <p:nvCxnSpPr>
            <p:cNvPr id="57" name="Straight Connector 56"/>
            <p:cNvCxnSpPr/>
            <p:nvPr/>
          </p:nvCxnSpPr>
          <p:spPr>
            <a:xfrm flipH="1" flipV="1">
              <a:off x="1688365" y="5583103"/>
              <a:ext cx="190074" cy="199436"/>
            </a:xfrm>
            <a:prstGeom prst="line">
              <a:avLst/>
            </a:prstGeom>
            <a:ln w="635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0052 -0.2298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150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00139 -0.2259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129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  <p:bldP spid="5" grpId="3"/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692" y="1050437"/>
            <a:ext cx="9511660" cy="5350308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1943495" y="326193"/>
            <a:ext cx="8286625" cy="594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266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266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66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66" dirty="0">
                <a:solidFill>
                  <a:srgbClr val="C00000"/>
                </a:solidFill>
              </a:rPr>
              <a:t>A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266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266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266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548" y="6386084"/>
            <a:ext cx="410007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video: Microsoft Research Cambridge</a:t>
            </a:r>
            <a:endParaRPr lang="en-US" sz="1633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/>
              <a:t> ⟶ </a:t>
            </a:r>
            <a:r>
              <a:rPr lang="en-US" dirty="0">
                <a:solidFill>
                  <a:srgbClr val="0070C0"/>
                </a:solidFill>
              </a:rPr>
              <a:t>Y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828801" y="1494087"/>
            <a:ext cx="3124200" cy="659895"/>
            <a:chOff x="1066800" y="1559251"/>
            <a:chExt cx="5029200" cy="659895"/>
          </a:xfrm>
        </p:grpSpPr>
        <p:sp>
          <p:nvSpPr>
            <p:cNvPr id="5" name="Freeform 4"/>
            <p:cNvSpPr/>
            <p:nvPr/>
          </p:nvSpPr>
          <p:spPr>
            <a:xfrm>
              <a:off x="2940682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1806" y="1559251"/>
              <a:ext cx="63014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584294" y="2161710"/>
              <a:ext cx="1873882" cy="0"/>
            </a:xfrm>
            <a:prstGeom prst="line">
              <a:avLst/>
            </a:prstGeom>
            <a:ln w="44450" cmpd="sng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355165" y="1602411"/>
              <a:ext cx="51144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endParaRPr lang="en-US" sz="2400" baseline="-250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452388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4770" y="1564997"/>
              <a:ext cx="63014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66800" y="2161710"/>
              <a:ext cx="1873882" cy="0"/>
            </a:xfrm>
            <a:prstGeom prst="line">
              <a:avLst/>
            </a:prstGeom>
            <a:ln w="44450" cmpd="sng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787816" y="1564998"/>
              <a:ext cx="69517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x</a:t>
              </a:r>
              <a:endParaRPr lang="en-US" sz="2400" baseline="-25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92700" y="2728835"/>
            <a:ext cx="4724399" cy="656471"/>
            <a:chOff x="1083341" y="2679797"/>
            <a:chExt cx="7509405" cy="656471"/>
          </a:xfrm>
        </p:grpSpPr>
        <p:sp>
          <p:nvSpPr>
            <p:cNvPr id="22" name="Freeform 21"/>
            <p:cNvSpPr/>
            <p:nvPr/>
          </p:nvSpPr>
          <p:spPr>
            <a:xfrm>
              <a:off x="5437428" y="32170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95829" y="2679798"/>
              <a:ext cx="62221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081040" y="3276510"/>
              <a:ext cx="1873882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851910" y="2717211"/>
              <a:ext cx="68081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endParaRPr lang="en-US" sz="2400" baseline="-25000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949134" y="32170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0324" y="2679797"/>
              <a:ext cx="62221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563546" y="3276510"/>
              <a:ext cx="1873882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284562" y="2679798"/>
              <a:ext cx="689581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2957223" y="3219388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96825" y="2682120"/>
              <a:ext cx="62221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83341" y="3278832"/>
              <a:ext cx="1873882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804356" y="2682120"/>
              <a:ext cx="505008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endParaRPr lang="en-US" sz="2400" baseline="-250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993373" y="3444011"/>
            <a:ext cx="2118526" cy="603199"/>
            <a:chOff x="1469373" y="3573449"/>
            <a:chExt cx="2118526" cy="603199"/>
          </a:xfrm>
        </p:grpSpPr>
        <p:sp>
          <p:nvSpPr>
            <p:cNvPr id="36" name="Freeform 35"/>
            <p:cNvSpPr/>
            <p:nvPr/>
          </p:nvSpPr>
          <p:spPr>
            <a:xfrm>
              <a:off x="1469373" y="3573449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88214" y="3714983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1</a:t>
              </a:r>
              <a:r>
                <a:rPr lang="en-US" sz="2400" dirty="0"/>
                <a:t>*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874289" y="3632893"/>
              <a:ext cx="1178917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322312" y="3704753"/>
              <a:ext cx="486030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x*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049565" y="3573449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42557" y="3687285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  <a:r>
                <a:rPr lang="en-US" sz="2400" dirty="0"/>
                <a:t>*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571617" y="5315132"/>
            <a:ext cx="3700759" cy="603199"/>
            <a:chOff x="3022116" y="5105400"/>
            <a:chExt cx="3700759" cy="603199"/>
          </a:xfrm>
        </p:grpSpPr>
        <p:sp>
          <p:nvSpPr>
            <p:cNvPr id="52" name="Freeform 51"/>
            <p:cNvSpPr/>
            <p:nvPr/>
          </p:nvSpPr>
          <p:spPr>
            <a:xfrm>
              <a:off x="3022116" y="5105400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40957" y="5246934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  <a:r>
                <a:rPr lang="en-US" sz="2400" dirty="0"/>
                <a:t>*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427032" y="5164844"/>
              <a:ext cx="1178917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875055" y="5236704"/>
              <a:ext cx="58772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r>
                <a:rPr lang="en-US" sz="2400" dirty="0"/>
                <a:t>*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4602308" y="5105400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95300" y="5219236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  <a:r>
                <a:rPr lang="en-US" sz="2400" dirty="0"/>
                <a:t>*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009265" y="5164844"/>
              <a:ext cx="1178917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457288" y="5236704"/>
              <a:ext cx="582211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r>
                <a:rPr lang="en-US" sz="2400" dirty="0"/>
                <a:t>*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6184541" y="5105400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77533" y="5219236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  <a:r>
                <a:rPr lang="en-US" sz="2400" dirty="0"/>
                <a:t>*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627625" y="4607903"/>
            <a:ext cx="3061863" cy="659895"/>
            <a:chOff x="1167147" y="1559251"/>
            <a:chExt cx="4928853" cy="659895"/>
          </a:xfrm>
        </p:grpSpPr>
        <p:sp>
          <p:nvSpPr>
            <p:cNvPr id="64" name="Freeform 63"/>
            <p:cNvSpPr/>
            <p:nvPr/>
          </p:nvSpPr>
          <p:spPr>
            <a:xfrm>
              <a:off x="2940682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71806" y="1559251"/>
              <a:ext cx="630146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584294" y="2161710"/>
              <a:ext cx="1873882" cy="0"/>
            </a:xfrm>
            <a:prstGeom prst="line">
              <a:avLst/>
            </a:prstGeom>
            <a:ln w="44450" cmpd="sng">
              <a:solidFill>
                <a:schemeClr val="accent6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355165" y="1602411"/>
              <a:ext cx="50628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</a:t>
              </a:r>
              <a:endParaRPr lang="en-US" sz="2400" baseline="-25000" dirty="0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5452388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34770" y="1564997"/>
              <a:ext cx="630146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6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1167147" y="2161711"/>
              <a:ext cx="1773534" cy="7694"/>
            </a:xfrm>
            <a:prstGeom prst="line">
              <a:avLst/>
            </a:prstGeom>
            <a:ln w="44450" cmpd="sng">
              <a:solidFill>
                <a:schemeClr val="accent6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1787816" y="1564998"/>
              <a:ext cx="68949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endParaRPr lang="en-US" sz="2400" baseline="-2500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982136" y="4147771"/>
            <a:ext cx="2695413" cy="1120026"/>
            <a:chOff x="3429754" y="3349869"/>
            <a:chExt cx="2695413" cy="1120026"/>
          </a:xfrm>
        </p:grpSpPr>
        <p:sp>
          <p:nvSpPr>
            <p:cNvPr id="73" name="Freeform 72"/>
            <p:cNvSpPr/>
            <p:nvPr/>
          </p:nvSpPr>
          <p:spPr>
            <a:xfrm>
              <a:off x="4593832" y="4353015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13167" y="3810000"/>
              <a:ext cx="39145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 rot="18900000">
              <a:off x="4564865" y="3349869"/>
              <a:ext cx="1560302" cy="654149"/>
              <a:chOff x="4328830" y="5492146"/>
              <a:chExt cx="1560302" cy="654149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4328830" y="60888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4818925" y="5529560"/>
                <a:ext cx="324128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y</a:t>
                </a:r>
                <a:endParaRPr lang="en-US" sz="2400" baseline="-25000" dirty="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5489312" y="60294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478368" y="5492146"/>
                <a:ext cx="394660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4</a:t>
                </a:r>
              </a:p>
            </p:txBody>
          </p:sp>
        </p:grpSp>
        <p:cxnSp>
          <p:nvCxnSpPr>
            <p:cNvPr id="79" name="Straight Connector 78"/>
            <p:cNvCxnSpPr/>
            <p:nvPr/>
          </p:nvCxnSpPr>
          <p:spPr>
            <a:xfrm>
              <a:off x="3429754" y="4412459"/>
              <a:ext cx="1164078" cy="0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877658" y="3815747"/>
              <a:ext cx="433837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836595" y="1745503"/>
            <a:ext cx="3124200" cy="659895"/>
            <a:chOff x="2764932" y="5486400"/>
            <a:chExt cx="3124200" cy="659895"/>
          </a:xfrm>
        </p:grpSpPr>
        <p:sp>
          <p:nvSpPr>
            <p:cNvPr id="83" name="Freeform 82"/>
            <p:cNvSpPr/>
            <p:nvPr/>
          </p:nvSpPr>
          <p:spPr>
            <a:xfrm>
              <a:off x="3929010" y="6029415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48345" y="5486400"/>
              <a:ext cx="39145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4328830" y="6088859"/>
              <a:ext cx="1164078" cy="0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807704" y="5529560"/>
              <a:ext cx="324128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  <a:endParaRPr lang="en-US" sz="2400" baseline="-25000" dirty="0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5489312" y="6029415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78368" y="5492146"/>
              <a:ext cx="394660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4</a:t>
              </a:r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2764932" y="6088859"/>
              <a:ext cx="1164078" cy="0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3212836" y="5492147"/>
              <a:ext cx="433837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738010" y="927646"/>
            <a:ext cx="8091791" cy="4400004"/>
            <a:chOff x="214009" y="927646"/>
            <a:chExt cx="8091791" cy="4400004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1645689" y="927646"/>
              <a:ext cx="4572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14009" y="1494086"/>
              <a:ext cx="3311372" cy="756241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5038725" y="4019511"/>
              <a:ext cx="3267075" cy="1308139"/>
              <a:chOff x="5038725" y="4019511"/>
              <a:chExt cx="3267075" cy="1308139"/>
            </a:xfrm>
          </p:grpSpPr>
          <p:sp>
            <p:nvSpPr>
              <p:cNvPr id="101" name="Title 1"/>
              <p:cNvSpPr txBox="1">
                <a:spLocks/>
              </p:cNvSpPr>
              <p:nvPr/>
            </p:nvSpPr>
            <p:spPr>
              <a:xfrm>
                <a:off x="6444090" y="4019511"/>
                <a:ext cx="457200" cy="609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Z</a:t>
                </a:r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5038725" y="4575175"/>
                <a:ext cx="3267075" cy="752475"/>
              </a:xfrm>
              <a:custGeom>
                <a:avLst/>
                <a:gdLst>
                  <a:gd name="connsiteX0" fmla="*/ 676275 w 3267075"/>
                  <a:gd name="connsiteY0" fmla="*/ 9525 h 752475"/>
                  <a:gd name="connsiteX1" fmla="*/ 0 w 3267075"/>
                  <a:gd name="connsiteY1" fmla="*/ 676275 h 752475"/>
                  <a:gd name="connsiteX2" fmla="*/ 0 w 3267075"/>
                  <a:gd name="connsiteY2" fmla="*/ 752475 h 752475"/>
                  <a:gd name="connsiteX3" fmla="*/ 3267075 w 3267075"/>
                  <a:gd name="connsiteY3" fmla="*/ 752475 h 752475"/>
                  <a:gd name="connsiteX4" fmla="*/ 3267075 w 3267075"/>
                  <a:gd name="connsiteY4" fmla="*/ 0 h 752475"/>
                  <a:gd name="connsiteX5" fmla="*/ 676275 w 3267075"/>
                  <a:gd name="connsiteY5" fmla="*/ 952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7075" h="752475">
                    <a:moveTo>
                      <a:pt x="676275" y="9525"/>
                    </a:moveTo>
                    <a:lnTo>
                      <a:pt x="0" y="676275"/>
                    </a:lnTo>
                    <a:lnTo>
                      <a:pt x="0" y="752475"/>
                    </a:lnTo>
                    <a:lnTo>
                      <a:pt x="3267075" y="752475"/>
                    </a:lnTo>
                    <a:lnTo>
                      <a:pt x="3267075" y="0"/>
                    </a:lnTo>
                    <a:lnTo>
                      <a:pt x="676275" y="9525"/>
                    </a:lnTo>
                    <a:close/>
                  </a:path>
                </a:pathLst>
              </a:custGeom>
              <a:noFill/>
              <a:ln w="3175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itle 1"/>
            <p:cNvSpPr txBox="1">
              <a:spLocks/>
            </p:cNvSpPr>
            <p:nvPr/>
          </p:nvSpPr>
          <p:spPr>
            <a:xfrm>
              <a:off x="4111276" y="3965575"/>
              <a:ext cx="4572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0070C0"/>
                  </a:solidFill>
                </a:rPr>
                <a:t>Y</a:t>
              </a: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3359150" y="3603625"/>
              <a:ext cx="2924175" cy="1724025"/>
            </a:xfrm>
            <a:custGeom>
              <a:avLst/>
              <a:gdLst>
                <a:gd name="connsiteX0" fmla="*/ 1676400 w 2924175"/>
                <a:gd name="connsiteY0" fmla="*/ 1724025 h 1724025"/>
                <a:gd name="connsiteX1" fmla="*/ 1676400 w 2924175"/>
                <a:gd name="connsiteY1" fmla="*/ 1647825 h 1724025"/>
                <a:gd name="connsiteX2" fmla="*/ 2924175 w 2924175"/>
                <a:gd name="connsiteY2" fmla="*/ 419100 h 1724025"/>
                <a:gd name="connsiteX3" fmla="*/ 2495550 w 2924175"/>
                <a:gd name="connsiteY3" fmla="*/ 0 h 1724025"/>
                <a:gd name="connsiteX4" fmla="*/ 1343025 w 2924175"/>
                <a:gd name="connsiteY4" fmla="*/ 1076325 h 1724025"/>
                <a:gd name="connsiteX5" fmla="*/ 0 w 2924175"/>
                <a:gd name="connsiteY5" fmla="*/ 1066800 h 1724025"/>
                <a:gd name="connsiteX6" fmla="*/ 0 w 2924175"/>
                <a:gd name="connsiteY6" fmla="*/ 1704975 h 1724025"/>
                <a:gd name="connsiteX7" fmla="*/ 1676400 w 2924175"/>
                <a:gd name="connsiteY7" fmla="*/ 1724025 h 17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4175" h="1724025">
                  <a:moveTo>
                    <a:pt x="1676400" y="1724025"/>
                  </a:moveTo>
                  <a:lnTo>
                    <a:pt x="1676400" y="1647825"/>
                  </a:lnTo>
                  <a:lnTo>
                    <a:pt x="2924175" y="419100"/>
                  </a:lnTo>
                  <a:lnTo>
                    <a:pt x="2495550" y="0"/>
                  </a:lnTo>
                  <a:lnTo>
                    <a:pt x="1343025" y="1076325"/>
                  </a:lnTo>
                  <a:lnTo>
                    <a:pt x="0" y="1066800"/>
                  </a:lnTo>
                  <a:lnTo>
                    <a:pt x="0" y="1704975"/>
                  </a:lnTo>
                  <a:lnTo>
                    <a:pt x="1676400" y="1724025"/>
                  </a:lnTo>
                  <a:close/>
                </a:path>
              </a:pathLst>
            </a:custGeom>
            <a:noFill/>
            <a:ln w="317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1780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1.85185E-6 L -3.61111E-6 -0.1796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17962 L -2.77778E-7 0.2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59259E-6 L -8.33333E-7 -0.4164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8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26 -0.00139 L -0.17604 -0.4173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20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Ø ⟶ </a:t>
            </a:r>
            <a:r>
              <a:rPr lang="en-US" dirty="0">
                <a:solidFill>
                  <a:srgbClr val="0070C0"/>
                </a:solidFill>
              </a:rPr>
              <a:t>Y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828801" y="1494087"/>
            <a:ext cx="3124200" cy="659895"/>
            <a:chOff x="1066800" y="1559251"/>
            <a:chExt cx="5029200" cy="659895"/>
          </a:xfrm>
        </p:grpSpPr>
        <p:sp>
          <p:nvSpPr>
            <p:cNvPr id="5" name="Freeform 4"/>
            <p:cNvSpPr/>
            <p:nvPr/>
          </p:nvSpPr>
          <p:spPr>
            <a:xfrm>
              <a:off x="2940682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71806" y="1559251"/>
              <a:ext cx="63014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584294" y="2161710"/>
              <a:ext cx="1873882" cy="0"/>
            </a:xfrm>
            <a:prstGeom prst="line">
              <a:avLst/>
            </a:prstGeom>
            <a:ln w="44450" cmpd="sng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355165" y="1602411"/>
              <a:ext cx="51144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endParaRPr lang="en-US" sz="2400" baseline="-250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452388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4770" y="1564997"/>
              <a:ext cx="63014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66800" y="2161710"/>
              <a:ext cx="1873882" cy="0"/>
            </a:xfrm>
            <a:prstGeom prst="line">
              <a:avLst/>
            </a:prstGeom>
            <a:ln w="44450" cmpd="sng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787816" y="1564998"/>
              <a:ext cx="69517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x</a:t>
              </a:r>
              <a:endParaRPr lang="en-US" sz="2400" baseline="-25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93374" y="2728835"/>
            <a:ext cx="5123725" cy="1318375"/>
            <a:chOff x="1469373" y="2728834"/>
            <a:chExt cx="5123725" cy="1318375"/>
          </a:xfrm>
        </p:grpSpPr>
        <p:grpSp>
          <p:nvGrpSpPr>
            <p:cNvPr id="34" name="Group 33"/>
            <p:cNvGrpSpPr/>
            <p:nvPr/>
          </p:nvGrpSpPr>
          <p:grpSpPr>
            <a:xfrm>
              <a:off x="1868699" y="2728834"/>
              <a:ext cx="4724399" cy="656471"/>
              <a:chOff x="1083341" y="2679797"/>
              <a:chExt cx="7509405" cy="656471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437428" y="32170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495829" y="2679798"/>
                <a:ext cx="622214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3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081040" y="3276510"/>
                <a:ext cx="1873882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6851910" y="2717211"/>
                <a:ext cx="680815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z</a:t>
                </a:r>
                <a:endParaRPr lang="en-US" sz="2400" baseline="-25000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7949134" y="32170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70324" y="2679797"/>
                <a:ext cx="622214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5</a:t>
                </a: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3563546" y="3276510"/>
                <a:ext cx="1873882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284562" y="2679798"/>
                <a:ext cx="689581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y</a:t>
                </a:r>
                <a:endParaRPr lang="en-US" sz="2400" baseline="-25000" dirty="0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2957223" y="3219388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996825" y="2682120"/>
                <a:ext cx="622214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2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083341" y="3278832"/>
                <a:ext cx="1873882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804356" y="2682120"/>
                <a:ext cx="505008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endParaRPr lang="en-US" sz="2400" baseline="-25000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469373" y="3444010"/>
              <a:ext cx="2118526" cy="603199"/>
              <a:chOff x="1469373" y="3573449"/>
              <a:chExt cx="2118526" cy="603199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1469373" y="3573449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488214" y="3714983"/>
                <a:ext cx="545342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*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1874289" y="3632893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2322312" y="3704753"/>
                <a:ext cx="486030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x*</a:t>
                </a: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049565" y="3573449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042557" y="3687285"/>
                <a:ext cx="545342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*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4571616" y="5315131"/>
            <a:ext cx="550932" cy="622434"/>
            <a:chOff x="3047616" y="5315131"/>
            <a:chExt cx="550932" cy="622434"/>
          </a:xfrm>
        </p:grpSpPr>
        <p:sp>
          <p:nvSpPr>
            <p:cNvPr id="52" name="Freeform 51"/>
            <p:cNvSpPr/>
            <p:nvPr/>
          </p:nvSpPr>
          <p:spPr>
            <a:xfrm>
              <a:off x="3047616" y="5315131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53206" y="5475900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  <a:r>
                <a:rPr lang="en-US" sz="2400" dirty="0"/>
                <a:t>*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76533" y="5315132"/>
            <a:ext cx="3295843" cy="592969"/>
            <a:chOff x="3452532" y="5315131"/>
            <a:chExt cx="3295843" cy="592969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3452532" y="5374575"/>
              <a:ext cx="1178917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900555" y="5446435"/>
              <a:ext cx="587725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r>
                <a:rPr lang="en-US" sz="2400" dirty="0"/>
                <a:t>*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4627808" y="5315131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20800" y="5428967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  <a:r>
                <a:rPr lang="en-US" sz="2400" dirty="0"/>
                <a:t>*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034765" y="5374575"/>
              <a:ext cx="1178917" cy="0"/>
            </a:xfrm>
            <a:prstGeom prst="line">
              <a:avLst/>
            </a:prstGeom>
            <a:ln w="4445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482788" y="5446435"/>
              <a:ext cx="582211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r>
                <a:rPr lang="en-US" sz="2400" dirty="0"/>
                <a:t>*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6210041" y="5315131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203033" y="5428967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  <a:r>
                <a:rPr lang="en-US" sz="2400" dirty="0"/>
                <a:t>*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627625" y="4607903"/>
            <a:ext cx="3061863" cy="659895"/>
            <a:chOff x="1167147" y="1559251"/>
            <a:chExt cx="4928853" cy="659895"/>
          </a:xfrm>
        </p:grpSpPr>
        <p:sp>
          <p:nvSpPr>
            <p:cNvPr id="64" name="Freeform 63"/>
            <p:cNvSpPr/>
            <p:nvPr/>
          </p:nvSpPr>
          <p:spPr>
            <a:xfrm>
              <a:off x="2940682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971806" y="1559251"/>
              <a:ext cx="630146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5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584294" y="2161710"/>
              <a:ext cx="1873882" cy="0"/>
            </a:xfrm>
            <a:prstGeom prst="line">
              <a:avLst/>
            </a:prstGeom>
            <a:ln w="44450" cmpd="sng">
              <a:solidFill>
                <a:schemeClr val="accent6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355165" y="1602411"/>
              <a:ext cx="50628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</a:t>
              </a:r>
              <a:endParaRPr lang="en-US" sz="2400" baseline="-25000" dirty="0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5452388" y="2102266"/>
              <a:ext cx="643612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34770" y="1564997"/>
              <a:ext cx="630146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6</a:t>
              </a: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V="1">
              <a:off x="1167147" y="2161711"/>
              <a:ext cx="1773534" cy="7694"/>
            </a:xfrm>
            <a:prstGeom prst="line">
              <a:avLst/>
            </a:prstGeom>
            <a:ln w="44450" cmpd="sng">
              <a:solidFill>
                <a:schemeClr val="accent6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1787816" y="1564998"/>
              <a:ext cx="68949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z</a:t>
              </a:r>
              <a:endParaRPr lang="en-US" sz="2400" baseline="-25000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982136" y="4147771"/>
            <a:ext cx="2695413" cy="1120026"/>
            <a:chOff x="3429754" y="3349869"/>
            <a:chExt cx="2695413" cy="1120026"/>
          </a:xfrm>
        </p:grpSpPr>
        <p:sp>
          <p:nvSpPr>
            <p:cNvPr id="73" name="Freeform 72"/>
            <p:cNvSpPr/>
            <p:nvPr/>
          </p:nvSpPr>
          <p:spPr>
            <a:xfrm>
              <a:off x="4593832" y="4353015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13167" y="3810000"/>
              <a:ext cx="39145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 rot="18900000">
              <a:off x="4564865" y="3349869"/>
              <a:ext cx="1560302" cy="654149"/>
              <a:chOff x="4328830" y="5492146"/>
              <a:chExt cx="1560302" cy="654149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4328830" y="60888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4818925" y="5529560"/>
                <a:ext cx="324128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y</a:t>
                </a:r>
                <a:endParaRPr lang="en-US" sz="2400" baseline="-25000" dirty="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5489312" y="60294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478368" y="5492146"/>
                <a:ext cx="394660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4</a:t>
                </a:r>
              </a:p>
            </p:txBody>
          </p:sp>
        </p:grpSp>
        <p:cxnSp>
          <p:nvCxnSpPr>
            <p:cNvPr id="79" name="Straight Connector 78"/>
            <p:cNvCxnSpPr/>
            <p:nvPr/>
          </p:nvCxnSpPr>
          <p:spPr>
            <a:xfrm>
              <a:off x="3429754" y="4412459"/>
              <a:ext cx="1164078" cy="0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877658" y="3815747"/>
              <a:ext cx="433837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836595" y="1745503"/>
            <a:ext cx="3124200" cy="659895"/>
            <a:chOff x="2764932" y="5486400"/>
            <a:chExt cx="3124200" cy="659895"/>
          </a:xfrm>
        </p:grpSpPr>
        <p:sp>
          <p:nvSpPr>
            <p:cNvPr id="83" name="Freeform 82"/>
            <p:cNvSpPr/>
            <p:nvPr/>
          </p:nvSpPr>
          <p:spPr>
            <a:xfrm>
              <a:off x="3929010" y="6029415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948345" y="5486400"/>
              <a:ext cx="39145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4328830" y="6088859"/>
              <a:ext cx="1164078" cy="0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4807704" y="5529560"/>
              <a:ext cx="324128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  <a:endParaRPr lang="en-US" sz="2400" baseline="-25000" dirty="0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5489312" y="6029415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78368" y="5492146"/>
              <a:ext cx="394660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4</a:t>
              </a:r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2764932" y="6088859"/>
              <a:ext cx="1164078" cy="0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3212836" y="5492147"/>
              <a:ext cx="433837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</p:grpSp>
      <p:sp>
        <p:nvSpPr>
          <p:cNvPr id="81" name="Title 1"/>
          <p:cNvSpPr txBox="1">
            <a:spLocks/>
          </p:cNvSpPr>
          <p:nvPr/>
        </p:nvSpPr>
        <p:spPr>
          <a:xfrm>
            <a:off x="201719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/>
              <a:t> ⟶ </a:t>
            </a:r>
            <a:r>
              <a:rPr lang="en-US" dirty="0">
                <a:solidFill>
                  <a:srgbClr val="0070C0"/>
                </a:solidFill>
              </a:rPr>
              <a:t>Y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grpSp>
        <p:nvGrpSpPr>
          <p:cNvPr id="106" name="Group 105"/>
          <p:cNvGrpSpPr/>
          <p:nvPr/>
        </p:nvGrpSpPr>
        <p:grpSpPr>
          <a:xfrm rot="18900000">
            <a:off x="4782375" y="5351723"/>
            <a:ext cx="545342" cy="603200"/>
            <a:chOff x="3035198" y="5315131"/>
            <a:chExt cx="545342" cy="603200"/>
          </a:xfrm>
        </p:grpSpPr>
        <p:sp>
          <p:nvSpPr>
            <p:cNvPr id="113" name="TextBox 112"/>
            <p:cNvSpPr txBox="1"/>
            <p:nvPr/>
          </p:nvSpPr>
          <p:spPr>
            <a:xfrm>
              <a:off x="3035198" y="5456666"/>
              <a:ext cx="545342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  <a:r>
                <a:rPr lang="en-US" sz="2400" dirty="0"/>
                <a:t>*</a:t>
              </a: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3047616" y="5315131"/>
              <a:ext cx="404916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26151" y="4147771"/>
            <a:ext cx="2654175" cy="1120026"/>
            <a:chOff x="358893" y="4539773"/>
            <a:chExt cx="2654175" cy="1120026"/>
          </a:xfrm>
        </p:grpSpPr>
        <p:sp>
          <p:nvSpPr>
            <p:cNvPr id="93" name="Freeform 92"/>
            <p:cNvSpPr/>
            <p:nvPr/>
          </p:nvSpPr>
          <p:spPr>
            <a:xfrm>
              <a:off x="1481733" y="5542919"/>
              <a:ext cx="399820" cy="116880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01068" y="4999904"/>
              <a:ext cx="391454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3</a:t>
              </a:r>
            </a:p>
          </p:txBody>
        </p:sp>
        <p:grpSp>
          <p:nvGrpSpPr>
            <p:cNvPr id="95" name="Group 94"/>
            <p:cNvGrpSpPr/>
            <p:nvPr/>
          </p:nvGrpSpPr>
          <p:grpSpPr>
            <a:xfrm rot="18900000">
              <a:off x="1452766" y="4539773"/>
              <a:ext cx="1560302" cy="654149"/>
              <a:chOff x="4328830" y="5492146"/>
              <a:chExt cx="1560302" cy="654149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4328830" y="60888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4818925" y="5529560"/>
                <a:ext cx="324128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y</a:t>
                </a:r>
                <a:endParaRPr lang="en-US" sz="2400" baseline="-25000" dirty="0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5489312" y="60294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478368" y="5492146"/>
                <a:ext cx="394660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4</a:t>
                </a:r>
              </a:p>
            </p:txBody>
          </p:sp>
        </p:grpSp>
        <p:cxnSp>
          <p:nvCxnSpPr>
            <p:cNvPr id="97" name="Straight Connector 96"/>
            <p:cNvCxnSpPr/>
            <p:nvPr/>
          </p:nvCxnSpPr>
          <p:spPr>
            <a:xfrm>
              <a:off x="603115" y="5601359"/>
              <a:ext cx="878618" cy="1004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765559" y="5005651"/>
              <a:ext cx="433837" cy="461665"/>
            </a:xfrm>
            <a:prstGeom prst="rect">
              <a:avLst/>
            </a:prstGeom>
            <a:noFill/>
            <a:ln w="444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h</a:t>
              </a:r>
              <a:r>
                <a:rPr lang="en-US" sz="2400" baseline="-25000" dirty="0" err="1"/>
                <a:t>y</a:t>
              </a:r>
              <a:endParaRPr lang="en-US" sz="2400" baseline="-25000" dirty="0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358893" y="5449963"/>
              <a:ext cx="244222" cy="159198"/>
            </a:xfrm>
            <a:prstGeom prst="line">
              <a:avLst/>
            </a:prstGeom>
            <a:ln w="44450" cmpd="sng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976533" y="182664"/>
            <a:ext cx="232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Leak: A Source of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1.38889E-6 0.275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7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0.00046 L -0.17617 -0.4173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208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59259E-6 L -8.33333E-7 -0.4180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90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182" y="5685557"/>
            <a:ext cx="2952332" cy="677283"/>
          </a:xfrm>
        </p:spPr>
        <p:txBody>
          <a:bodyPr>
            <a:noAutofit/>
          </a:bodyPr>
          <a:lstStyle/>
          <a:p>
            <a:r>
              <a:rPr lang="en-US" sz="3200" dirty="0"/>
              <a:t>more favorable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2160525" y="2972512"/>
            <a:ext cx="3066427" cy="2047987"/>
            <a:chOff x="2435492" y="2728834"/>
            <a:chExt cx="3307440" cy="2144584"/>
          </a:xfrm>
        </p:grpSpPr>
        <p:grpSp>
          <p:nvGrpSpPr>
            <p:cNvPr id="4" name="Group 3"/>
            <p:cNvGrpSpPr/>
            <p:nvPr/>
          </p:nvGrpSpPr>
          <p:grpSpPr>
            <a:xfrm>
              <a:off x="2435492" y="2728834"/>
              <a:ext cx="3303460" cy="916715"/>
              <a:chOff x="1469373" y="2728834"/>
              <a:chExt cx="5289114" cy="139696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868699" y="2728834"/>
                <a:ext cx="4889788" cy="656471"/>
                <a:chOff x="1083341" y="2679797"/>
                <a:chExt cx="7772289" cy="656471"/>
              </a:xfrm>
            </p:grpSpPr>
            <p:sp>
              <p:nvSpPr>
                <p:cNvPr id="13" name="Freeform 12"/>
                <p:cNvSpPr/>
                <p:nvPr/>
              </p:nvSpPr>
              <p:spPr>
                <a:xfrm>
                  <a:off x="5437428" y="3217066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495830" y="2679799"/>
                  <a:ext cx="885307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3</a:t>
                  </a: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081040" y="3276510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6851910" y="2717211"/>
                  <a:ext cx="951312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h</a:t>
                  </a:r>
                  <a:r>
                    <a:rPr lang="en-US" sz="1600" baseline="-25000" dirty="0" err="1"/>
                    <a:t>z</a:t>
                  </a:r>
                  <a:endParaRPr lang="en-US" sz="1600" baseline="-25000" dirty="0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7949134" y="3217066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970323" y="2679797"/>
                  <a:ext cx="885307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5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563546" y="3276510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4284561" y="2679799"/>
                  <a:ext cx="962929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h</a:t>
                  </a:r>
                  <a:r>
                    <a:rPr lang="en-US" sz="1600" baseline="-25000" dirty="0" err="1"/>
                    <a:t>y</a:t>
                  </a:r>
                  <a:endParaRPr lang="en-US" sz="1600" baseline="-25000" dirty="0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2957223" y="3219388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996824" y="2682119"/>
                  <a:ext cx="885307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2</a:t>
                  </a: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083341" y="3278832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804359" y="2682119"/>
                  <a:ext cx="748906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endParaRPr lang="en-US" sz="1600" baseline="-25000" dirty="0"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1469373" y="3444010"/>
                <a:ext cx="2307326" cy="681786"/>
                <a:chOff x="1469373" y="3573449"/>
                <a:chExt cx="2307326" cy="681786"/>
              </a:xfrm>
            </p:grpSpPr>
            <p:sp>
              <p:nvSpPr>
                <p:cNvPr id="7" name="Freeform 6"/>
                <p:cNvSpPr/>
                <p:nvPr/>
              </p:nvSpPr>
              <p:spPr>
                <a:xfrm>
                  <a:off x="1469373" y="3573449"/>
                  <a:ext cx="404916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head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488215" y="3714985"/>
                  <a:ext cx="734143" cy="540250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1</a:t>
                  </a:r>
                  <a:r>
                    <a:rPr lang="en-US" sz="1600" dirty="0"/>
                    <a:t>*</a:t>
                  </a:r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874289" y="3632893"/>
                  <a:ext cx="1178917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2322313" y="3704752"/>
                  <a:ext cx="648329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x*</a:t>
                  </a:r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3049565" y="3573449"/>
                  <a:ext cx="404916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042556" y="3687284"/>
                  <a:ext cx="734143" cy="540249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2</a:t>
                  </a:r>
                  <a:r>
                    <a:rPr lang="en-US" sz="1600" dirty="0"/>
                    <a:t>*</a:t>
                  </a: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2455108" y="4426016"/>
              <a:ext cx="470298" cy="447402"/>
              <a:chOff x="3047616" y="5315131"/>
              <a:chExt cx="752986" cy="681786"/>
            </a:xfrm>
          </p:grpSpPr>
          <p:sp>
            <p:nvSpPr>
              <p:cNvPr id="26" name="Freeform 25"/>
              <p:cNvSpPr/>
              <p:nvPr/>
            </p:nvSpPr>
            <p:spPr>
              <a:xfrm>
                <a:off x="3047616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066458" y="5456667"/>
                <a:ext cx="734144" cy="540250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*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708010" y="4426020"/>
              <a:ext cx="2176429" cy="440687"/>
              <a:chOff x="3452532" y="5315131"/>
              <a:chExt cx="3484644" cy="67155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3452532" y="5374575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3900555" y="5446434"/>
                <a:ext cx="782977" cy="540248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y</a:t>
                </a:r>
                <a:r>
                  <a:rPr lang="en-US" sz="1600" dirty="0"/>
                  <a:t>*</a:t>
                </a: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627808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20799" y="5428966"/>
                <a:ext cx="734143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*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034765" y="5374575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5482786" y="5446434"/>
                <a:ext cx="775669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z</a:t>
                </a:r>
                <a:r>
                  <a:rPr lang="en-US" sz="1600" dirty="0"/>
                  <a:t>*</a:t>
                </a: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6210041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203033" y="5428966"/>
                <a:ext cx="734143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5</a:t>
                </a:r>
                <a:r>
                  <a:rPr lang="en-US" sz="1600" dirty="0"/>
                  <a:t>*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739244" y="3961918"/>
              <a:ext cx="2003688" cy="433037"/>
              <a:chOff x="1167147" y="1559251"/>
              <a:chExt cx="5164215" cy="659895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2940682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971806" y="1559251"/>
                <a:ext cx="896593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5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584294" y="2161710"/>
                <a:ext cx="1873882" cy="0"/>
              </a:xfrm>
              <a:prstGeom prst="line">
                <a:avLst/>
              </a:prstGeom>
              <a:ln w="44450" cmpd="sng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4355167" y="1602411"/>
                <a:ext cx="740628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z</a:t>
                </a:r>
                <a:endParaRPr lang="en-US" sz="1600" baseline="-25000" dirty="0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5452388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434769" y="1564997"/>
                <a:ext cx="896593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6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1167147" y="2161711"/>
                <a:ext cx="1773534" cy="7694"/>
              </a:xfrm>
              <a:prstGeom prst="line">
                <a:avLst/>
              </a:prstGeom>
              <a:ln w="44450" cmpd="sng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1787816" y="1564997"/>
                <a:ext cx="963440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z</a:t>
                </a:r>
                <a:endParaRPr lang="en-US" sz="1600" baseline="-250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711509" y="3622871"/>
              <a:ext cx="1709498" cy="772084"/>
              <a:chOff x="3429754" y="3293334"/>
              <a:chExt cx="2737048" cy="1176561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4593832" y="43530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613166" y="3810000"/>
                <a:ext cx="556974" cy="540249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3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 rot="18900000">
                <a:off x="4541448" y="3293334"/>
                <a:ext cx="1625354" cy="693439"/>
                <a:chOff x="4328830" y="5452856"/>
                <a:chExt cx="1625354" cy="693439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4328830" y="6088859"/>
                  <a:ext cx="1164078" cy="0"/>
                </a:xfrm>
                <a:prstGeom prst="line">
                  <a:avLst/>
                </a:prstGeom>
                <a:ln w="44450" cmpd="sng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/>
                <p:cNvSpPr txBox="1"/>
                <p:nvPr/>
              </p:nvSpPr>
              <p:spPr>
                <a:xfrm>
                  <a:off x="4741257" y="5490272"/>
                  <a:ext cx="479463" cy="540248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y</a:t>
                  </a:r>
                  <a:endParaRPr lang="en-US" sz="1600" baseline="-25000" dirty="0"/>
                </a:p>
              </p:txBody>
            </p:sp>
            <p:sp>
              <p:nvSpPr>
                <p:cNvPr id="54" name="Freeform 53"/>
                <p:cNvSpPr/>
                <p:nvPr/>
              </p:nvSpPr>
              <p:spPr>
                <a:xfrm>
                  <a:off x="5489312" y="6029415"/>
                  <a:ext cx="399820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rgbClr val="0070C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397210" y="5452856"/>
                  <a:ext cx="556974" cy="540248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4</a:t>
                  </a:r>
                </a:p>
              </p:txBody>
            </p:sp>
          </p:grpSp>
          <p:cxnSp>
            <p:nvCxnSpPr>
              <p:cNvPr id="50" name="Straight Connector 49"/>
              <p:cNvCxnSpPr/>
              <p:nvPr/>
            </p:nvCxnSpPr>
            <p:spPr>
              <a:xfrm>
                <a:off x="3429754" y="44124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877658" y="3815747"/>
                <a:ext cx="605808" cy="540248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y</a:t>
                </a:r>
                <a:endParaRPr lang="en-US" sz="1600" baseline="-25000" dirty="0"/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6863012" y="2774350"/>
            <a:ext cx="3295575" cy="2707603"/>
            <a:chOff x="4293455" y="2683397"/>
            <a:chExt cx="3565051" cy="2707603"/>
          </a:xfrm>
        </p:grpSpPr>
        <p:grpSp>
          <p:nvGrpSpPr>
            <p:cNvPr id="58" name="Group 57"/>
            <p:cNvGrpSpPr/>
            <p:nvPr/>
          </p:nvGrpSpPr>
          <p:grpSpPr>
            <a:xfrm>
              <a:off x="5059763" y="3430062"/>
              <a:ext cx="2096025" cy="522895"/>
              <a:chOff x="1167147" y="1559250"/>
              <a:chExt cx="5119854" cy="659896"/>
            </a:xfrm>
          </p:grpSpPr>
          <p:sp>
            <p:nvSpPr>
              <p:cNvPr id="59" name="Freeform 58"/>
              <p:cNvSpPr/>
              <p:nvPr/>
            </p:nvSpPr>
            <p:spPr>
              <a:xfrm>
                <a:off x="2940682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971804" y="1559250"/>
                <a:ext cx="852231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5</a:t>
                </a: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3584294" y="2161710"/>
                <a:ext cx="1873882" cy="0"/>
              </a:xfrm>
              <a:prstGeom prst="line">
                <a:avLst/>
              </a:prstGeom>
              <a:ln w="44450" cmpd="sng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4355167" y="1602411"/>
                <a:ext cx="703983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z</a:t>
                </a:r>
                <a:endParaRPr lang="en-US" sz="1600" baseline="-25000" dirty="0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5452388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434770" y="1564996"/>
                <a:ext cx="852231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6</a:t>
                </a:r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V="1">
                <a:off x="1167147" y="2161711"/>
                <a:ext cx="1773534" cy="7694"/>
              </a:xfrm>
              <a:prstGeom prst="line">
                <a:avLst/>
              </a:prstGeom>
              <a:ln w="44450" cmpd="sng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787816" y="1564997"/>
                <a:ext cx="915771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z</a:t>
                </a:r>
                <a:endParaRPr lang="en-US" sz="1600" baseline="-25000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045662" y="2683397"/>
              <a:ext cx="2137107" cy="522895"/>
              <a:chOff x="2764932" y="5486400"/>
              <a:chExt cx="3242852" cy="659895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3929010" y="60294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948345" y="5486400"/>
                <a:ext cx="529416" cy="427256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3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4328830" y="60888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4807703" y="5529560"/>
                <a:ext cx="455740" cy="427256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y</a:t>
                </a:r>
                <a:endParaRPr lang="en-US" sz="1600" baseline="-25000" dirty="0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5489312" y="60294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478368" y="5492146"/>
                <a:ext cx="529416" cy="427256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4</a:t>
                </a: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2764932" y="60888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3212836" y="5492147"/>
                <a:ext cx="575834" cy="427256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y</a:t>
                </a:r>
                <a:endParaRPr lang="en-US" sz="1600" baseline="-25000" dirty="0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585993" y="4828108"/>
              <a:ext cx="2272513" cy="442597"/>
              <a:chOff x="3452532" y="5315131"/>
              <a:chExt cx="3448318" cy="558560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3452532" y="5374575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/>
              <p:cNvSpPr txBox="1"/>
              <p:nvPr/>
            </p:nvSpPr>
            <p:spPr>
              <a:xfrm>
                <a:off x="3900554" y="5446434"/>
                <a:ext cx="744237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y</a:t>
                </a:r>
                <a:r>
                  <a:rPr lang="en-US" sz="1600" dirty="0"/>
                  <a:t>*</a:t>
                </a: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4627808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20800" y="5428965"/>
                <a:ext cx="697819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*</a:t>
                </a: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5034765" y="5374575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5482788" y="5446434"/>
                <a:ext cx="737290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h</a:t>
                </a:r>
                <a:r>
                  <a:rPr lang="en-US" sz="1600" baseline="-25000" dirty="0" err="1"/>
                  <a:t>z</a:t>
                </a:r>
                <a:r>
                  <a:rPr lang="en-US" sz="1600" dirty="0"/>
                  <a:t>*</a:t>
                </a:r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6210041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203031" y="5428965"/>
                <a:ext cx="697819" cy="427257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/>
                  <a:t>5</a:t>
                </a:r>
                <a:r>
                  <a:rPr lang="en-US" sz="1600" dirty="0"/>
                  <a:t>*</a:t>
                </a:r>
              </a:p>
            </p:txBody>
          </p:sp>
        </p:grpSp>
        <p:sp>
          <p:nvSpPr>
            <p:cNvPr id="97" name="Freeform 96"/>
            <p:cNvSpPr/>
            <p:nvPr/>
          </p:nvSpPr>
          <p:spPr>
            <a:xfrm rot="18900000">
              <a:off x="5364067" y="4945924"/>
              <a:ext cx="266848" cy="92615"/>
            </a:xfrm>
            <a:custGeom>
              <a:avLst/>
              <a:gdLst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758757 w 1721796"/>
                <a:gd name="connsiteY4" fmla="*/ 671209 h 700392"/>
                <a:gd name="connsiteX5" fmla="*/ 992221 w 1721796"/>
                <a:gd name="connsiteY5" fmla="*/ 29183 h 700392"/>
                <a:gd name="connsiteX6" fmla="*/ 1167319 w 1721796"/>
                <a:gd name="connsiteY6" fmla="*/ 671209 h 700392"/>
                <a:gd name="connsiteX7" fmla="*/ 1429966 w 1721796"/>
                <a:gd name="connsiteY7" fmla="*/ 29183 h 700392"/>
                <a:gd name="connsiteX8" fmla="*/ 1575881 w 1721796"/>
                <a:gd name="connsiteY8" fmla="*/ 379379 h 700392"/>
                <a:gd name="connsiteX9" fmla="*/ 1721796 w 1721796"/>
                <a:gd name="connsiteY9" fmla="*/ 379379 h 700392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525294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175098 w 1721796"/>
                <a:gd name="connsiteY3" fmla="*/ 0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992221 w 1721796"/>
                <a:gd name="connsiteY6" fmla="*/ 58366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92221 w 1721796"/>
                <a:gd name="connsiteY6" fmla="*/ 29183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79379 h 729575"/>
                <a:gd name="connsiteX1" fmla="*/ 87549 w 1721796"/>
                <a:gd name="connsiteY1" fmla="*/ 379379 h 729575"/>
                <a:gd name="connsiteX2" fmla="*/ 262647 w 1721796"/>
                <a:gd name="connsiteY2" fmla="*/ 729575 h 729575"/>
                <a:gd name="connsiteX3" fmla="*/ 350196 w 1721796"/>
                <a:gd name="connsiteY3" fmla="*/ 29183 h 729575"/>
                <a:gd name="connsiteX4" fmla="*/ 543128 w 1721796"/>
                <a:gd name="connsiteY4" fmla="*/ 90792 h 729575"/>
                <a:gd name="connsiteX5" fmla="*/ 758757 w 1721796"/>
                <a:gd name="connsiteY5" fmla="*/ 700392 h 729575"/>
                <a:gd name="connsiteX6" fmla="*/ 1138136 w 1721796"/>
                <a:gd name="connsiteY6" fmla="*/ 0 h 729575"/>
                <a:gd name="connsiteX7" fmla="*/ 1167319 w 1721796"/>
                <a:gd name="connsiteY7" fmla="*/ 700392 h 729575"/>
                <a:gd name="connsiteX8" fmla="*/ 1429966 w 1721796"/>
                <a:gd name="connsiteY8" fmla="*/ 58366 h 729575"/>
                <a:gd name="connsiteX9" fmla="*/ 1575881 w 1721796"/>
                <a:gd name="connsiteY9" fmla="*/ 408562 h 729575"/>
                <a:gd name="connsiteX10" fmla="*/ 1721796 w 1721796"/>
                <a:gd name="connsiteY10" fmla="*/ 408562 h 729575"/>
                <a:gd name="connsiteX0" fmla="*/ 0 w 1721796"/>
                <a:gd name="connsiteY0" fmla="*/ 350196 h 700392"/>
                <a:gd name="connsiteX1" fmla="*/ 87549 w 1721796"/>
                <a:gd name="connsiteY1" fmla="*/ 350196 h 700392"/>
                <a:gd name="connsiteX2" fmla="*/ 262647 w 1721796"/>
                <a:gd name="connsiteY2" fmla="*/ 700392 h 700392"/>
                <a:gd name="connsiteX3" fmla="*/ 350196 w 1721796"/>
                <a:gd name="connsiteY3" fmla="*/ 0 h 700392"/>
                <a:gd name="connsiteX4" fmla="*/ 543128 w 1721796"/>
                <a:gd name="connsiteY4" fmla="*/ 61609 h 700392"/>
                <a:gd name="connsiteX5" fmla="*/ 758757 w 1721796"/>
                <a:gd name="connsiteY5" fmla="*/ 671209 h 700392"/>
                <a:gd name="connsiteX6" fmla="*/ 963038 w 1721796"/>
                <a:gd name="connsiteY6" fmla="*/ 58366 h 700392"/>
                <a:gd name="connsiteX7" fmla="*/ 1167319 w 1721796"/>
                <a:gd name="connsiteY7" fmla="*/ 671209 h 700392"/>
                <a:gd name="connsiteX8" fmla="*/ 1429966 w 1721796"/>
                <a:gd name="connsiteY8" fmla="*/ 29183 h 700392"/>
                <a:gd name="connsiteX9" fmla="*/ 1575881 w 1721796"/>
                <a:gd name="connsiteY9" fmla="*/ 379379 h 700392"/>
                <a:gd name="connsiteX10" fmla="*/ 1721796 w 1721796"/>
                <a:gd name="connsiteY10" fmla="*/ 379379 h 700392"/>
                <a:gd name="connsiteX0" fmla="*/ 0 w 1721796"/>
                <a:gd name="connsiteY0" fmla="*/ 321013 h 671209"/>
                <a:gd name="connsiteX1" fmla="*/ 87549 w 1721796"/>
                <a:gd name="connsiteY1" fmla="*/ 321013 h 671209"/>
                <a:gd name="connsiteX2" fmla="*/ 262647 w 1721796"/>
                <a:gd name="connsiteY2" fmla="*/ 671209 h 671209"/>
                <a:gd name="connsiteX3" fmla="*/ 543128 w 1721796"/>
                <a:gd name="connsiteY3" fmla="*/ 32426 h 671209"/>
                <a:gd name="connsiteX4" fmla="*/ 758757 w 1721796"/>
                <a:gd name="connsiteY4" fmla="*/ 642026 h 671209"/>
                <a:gd name="connsiteX5" fmla="*/ 963038 w 1721796"/>
                <a:gd name="connsiteY5" fmla="*/ 29183 h 671209"/>
                <a:gd name="connsiteX6" fmla="*/ 1167319 w 1721796"/>
                <a:gd name="connsiteY6" fmla="*/ 642026 h 671209"/>
                <a:gd name="connsiteX7" fmla="*/ 1429966 w 1721796"/>
                <a:gd name="connsiteY7" fmla="*/ 0 h 671209"/>
                <a:gd name="connsiteX8" fmla="*/ 1575881 w 1721796"/>
                <a:gd name="connsiteY8" fmla="*/ 350196 h 671209"/>
                <a:gd name="connsiteX9" fmla="*/ 1721796 w 1721796"/>
                <a:gd name="connsiteY9" fmla="*/ 350196 h 671209"/>
                <a:gd name="connsiteX0" fmla="*/ 0 w 1721796"/>
                <a:gd name="connsiteY0" fmla="*/ 291830 h 642026"/>
                <a:gd name="connsiteX1" fmla="*/ 87549 w 1721796"/>
                <a:gd name="connsiteY1" fmla="*/ 291830 h 642026"/>
                <a:gd name="connsiteX2" fmla="*/ 262647 w 1721796"/>
                <a:gd name="connsiteY2" fmla="*/ 642026 h 642026"/>
                <a:gd name="connsiteX3" fmla="*/ 543128 w 1721796"/>
                <a:gd name="connsiteY3" fmla="*/ 3243 h 642026"/>
                <a:gd name="connsiteX4" fmla="*/ 758757 w 1721796"/>
                <a:gd name="connsiteY4" fmla="*/ 612843 h 642026"/>
                <a:gd name="connsiteX5" fmla="*/ 963038 w 1721796"/>
                <a:gd name="connsiteY5" fmla="*/ 0 h 642026"/>
                <a:gd name="connsiteX6" fmla="*/ 1167319 w 1721796"/>
                <a:gd name="connsiteY6" fmla="*/ 612843 h 642026"/>
                <a:gd name="connsiteX7" fmla="*/ 1444421 w 1721796"/>
                <a:gd name="connsiteY7" fmla="*/ 9447 h 642026"/>
                <a:gd name="connsiteX8" fmla="*/ 1575881 w 1721796"/>
                <a:gd name="connsiteY8" fmla="*/ 321013 h 642026"/>
                <a:gd name="connsiteX9" fmla="*/ 1721796 w 1721796"/>
                <a:gd name="connsiteY9" fmla="*/ 321013 h 642026"/>
                <a:gd name="connsiteX0" fmla="*/ 0 w 1721796"/>
                <a:gd name="connsiteY0" fmla="*/ 300971 h 651167"/>
                <a:gd name="connsiteX1" fmla="*/ 87549 w 1721796"/>
                <a:gd name="connsiteY1" fmla="*/ 300971 h 651167"/>
                <a:gd name="connsiteX2" fmla="*/ 262647 w 1721796"/>
                <a:gd name="connsiteY2" fmla="*/ 651167 h 651167"/>
                <a:gd name="connsiteX3" fmla="*/ 543128 w 1721796"/>
                <a:gd name="connsiteY3" fmla="*/ 12384 h 651167"/>
                <a:gd name="connsiteX4" fmla="*/ 758757 w 1721796"/>
                <a:gd name="connsiteY4" fmla="*/ 621984 h 651167"/>
                <a:gd name="connsiteX5" fmla="*/ 963038 w 1721796"/>
                <a:gd name="connsiteY5" fmla="*/ 9141 h 651167"/>
                <a:gd name="connsiteX6" fmla="*/ 1167319 w 1721796"/>
                <a:gd name="connsiteY6" fmla="*/ 621984 h 651167"/>
                <a:gd name="connsiteX7" fmla="*/ 1444421 w 1721796"/>
                <a:gd name="connsiteY7" fmla="*/ 18588 h 651167"/>
                <a:gd name="connsiteX8" fmla="*/ 1439917 w 1721796"/>
                <a:gd name="connsiteY8" fmla="*/ 346 h 651167"/>
                <a:gd name="connsiteX9" fmla="*/ 1575881 w 1721796"/>
                <a:gd name="connsiteY9" fmla="*/ 330154 h 651167"/>
                <a:gd name="connsiteX10" fmla="*/ 1721796 w 1721796"/>
                <a:gd name="connsiteY10" fmla="*/ 330154 h 651167"/>
                <a:gd name="connsiteX0" fmla="*/ 0 w 1721796"/>
                <a:gd name="connsiteY0" fmla="*/ 301157 h 651353"/>
                <a:gd name="connsiteX1" fmla="*/ 87549 w 1721796"/>
                <a:gd name="connsiteY1" fmla="*/ 301157 h 651353"/>
                <a:gd name="connsiteX2" fmla="*/ 262647 w 1721796"/>
                <a:gd name="connsiteY2" fmla="*/ 651353 h 651353"/>
                <a:gd name="connsiteX3" fmla="*/ 543128 w 1721796"/>
                <a:gd name="connsiteY3" fmla="*/ 12570 h 651353"/>
                <a:gd name="connsiteX4" fmla="*/ 758757 w 1721796"/>
                <a:gd name="connsiteY4" fmla="*/ 622170 h 651353"/>
                <a:gd name="connsiteX5" fmla="*/ 963038 w 1721796"/>
                <a:gd name="connsiteY5" fmla="*/ 9327 h 651353"/>
                <a:gd name="connsiteX6" fmla="*/ 1167319 w 1721796"/>
                <a:gd name="connsiteY6" fmla="*/ 622170 h 651353"/>
                <a:gd name="connsiteX7" fmla="*/ 1401055 w 1721796"/>
                <a:gd name="connsiteY7" fmla="*/ 9116 h 651353"/>
                <a:gd name="connsiteX8" fmla="*/ 1439917 w 1721796"/>
                <a:gd name="connsiteY8" fmla="*/ 532 h 651353"/>
                <a:gd name="connsiteX9" fmla="*/ 1575881 w 1721796"/>
                <a:gd name="connsiteY9" fmla="*/ 330340 h 651353"/>
                <a:gd name="connsiteX10" fmla="*/ 1721796 w 1721796"/>
                <a:gd name="connsiteY10" fmla="*/ 330340 h 651353"/>
                <a:gd name="connsiteX0" fmla="*/ 0 w 1721796"/>
                <a:gd name="connsiteY0" fmla="*/ 297107 h 647303"/>
                <a:gd name="connsiteX1" fmla="*/ 87549 w 1721796"/>
                <a:gd name="connsiteY1" fmla="*/ 297107 h 647303"/>
                <a:gd name="connsiteX2" fmla="*/ 262647 w 1721796"/>
                <a:gd name="connsiteY2" fmla="*/ 647303 h 647303"/>
                <a:gd name="connsiteX3" fmla="*/ 543128 w 1721796"/>
                <a:gd name="connsiteY3" fmla="*/ 8520 h 647303"/>
                <a:gd name="connsiteX4" fmla="*/ 758757 w 1721796"/>
                <a:gd name="connsiteY4" fmla="*/ 618120 h 647303"/>
                <a:gd name="connsiteX5" fmla="*/ 963038 w 1721796"/>
                <a:gd name="connsiteY5" fmla="*/ 5277 h 647303"/>
                <a:gd name="connsiteX6" fmla="*/ 1167319 w 1721796"/>
                <a:gd name="connsiteY6" fmla="*/ 618120 h 647303"/>
                <a:gd name="connsiteX7" fmla="*/ 1401055 w 1721796"/>
                <a:gd name="connsiteY7" fmla="*/ 5066 h 647303"/>
                <a:gd name="connsiteX8" fmla="*/ 1575881 w 1721796"/>
                <a:gd name="connsiteY8" fmla="*/ 326290 h 647303"/>
                <a:gd name="connsiteX9" fmla="*/ 1721796 w 1721796"/>
                <a:gd name="connsiteY9" fmla="*/ 326290 h 647303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43128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42237"/>
                <a:gd name="connsiteX1" fmla="*/ 87549 w 1721796"/>
                <a:gd name="connsiteY1" fmla="*/ 292041 h 642237"/>
                <a:gd name="connsiteX2" fmla="*/ 262647 w 1721796"/>
                <a:gd name="connsiteY2" fmla="*/ 642237 h 642237"/>
                <a:gd name="connsiteX3" fmla="*/ 514217 w 1721796"/>
                <a:gd name="connsiteY3" fmla="*/ 3454 h 642237"/>
                <a:gd name="connsiteX4" fmla="*/ 758757 w 1721796"/>
                <a:gd name="connsiteY4" fmla="*/ 613054 h 642237"/>
                <a:gd name="connsiteX5" fmla="*/ 963038 w 1721796"/>
                <a:gd name="connsiteY5" fmla="*/ 211 h 642237"/>
                <a:gd name="connsiteX6" fmla="*/ 1167319 w 1721796"/>
                <a:gd name="connsiteY6" fmla="*/ 613054 h 642237"/>
                <a:gd name="connsiteX7" fmla="*/ 1401055 w 1721796"/>
                <a:gd name="connsiteY7" fmla="*/ 0 h 642237"/>
                <a:gd name="connsiteX8" fmla="*/ 1575881 w 1721796"/>
                <a:gd name="connsiteY8" fmla="*/ 321224 h 642237"/>
                <a:gd name="connsiteX9" fmla="*/ 1721796 w 1721796"/>
                <a:gd name="connsiteY9" fmla="*/ 321224 h 642237"/>
                <a:gd name="connsiteX0" fmla="*/ 0 w 1721796"/>
                <a:gd name="connsiteY0" fmla="*/ 292041 h 613054"/>
                <a:gd name="connsiteX1" fmla="*/ 87549 w 1721796"/>
                <a:gd name="connsiteY1" fmla="*/ 292041 h 613054"/>
                <a:gd name="connsiteX2" fmla="*/ 291558 w 1721796"/>
                <a:gd name="connsiteY2" fmla="*/ 603606 h 613054"/>
                <a:gd name="connsiteX3" fmla="*/ 514217 w 1721796"/>
                <a:gd name="connsiteY3" fmla="*/ 3454 h 613054"/>
                <a:gd name="connsiteX4" fmla="*/ 758757 w 1721796"/>
                <a:gd name="connsiteY4" fmla="*/ 613054 h 613054"/>
                <a:gd name="connsiteX5" fmla="*/ 963038 w 1721796"/>
                <a:gd name="connsiteY5" fmla="*/ 211 h 613054"/>
                <a:gd name="connsiteX6" fmla="*/ 1167319 w 1721796"/>
                <a:gd name="connsiteY6" fmla="*/ 613054 h 613054"/>
                <a:gd name="connsiteX7" fmla="*/ 1401055 w 1721796"/>
                <a:gd name="connsiteY7" fmla="*/ 0 h 613054"/>
                <a:gd name="connsiteX8" fmla="*/ 1575881 w 1721796"/>
                <a:gd name="connsiteY8" fmla="*/ 321224 h 613054"/>
                <a:gd name="connsiteX9" fmla="*/ 1721796 w 1721796"/>
                <a:gd name="connsiteY9" fmla="*/ 321224 h 613054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58757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  <a:gd name="connsiteX0" fmla="*/ 0 w 1721796"/>
                <a:gd name="connsiteY0" fmla="*/ 292041 h 622921"/>
                <a:gd name="connsiteX1" fmla="*/ 87549 w 1721796"/>
                <a:gd name="connsiteY1" fmla="*/ 292041 h 622921"/>
                <a:gd name="connsiteX2" fmla="*/ 262647 w 1721796"/>
                <a:gd name="connsiteY2" fmla="*/ 622921 h 622921"/>
                <a:gd name="connsiteX3" fmla="*/ 514217 w 1721796"/>
                <a:gd name="connsiteY3" fmla="*/ 3454 h 622921"/>
                <a:gd name="connsiteX4" fmla="*/ 729846 w 1721796"/>
                <a:gd name="connsiteY4" fmla="*/ 613054 h 622921"/>
                <a:gd name="connsiteX5" fmla="*/ 963038 w 1721796"/>
                <a:gd name="connsiteY5" fmla="*/ 211 h 622921"/>
                <a:gd name="connsiteX6" fmla="*/ 1167319 w 1721796"/>
                <a:gd name="connsiteY6" fmla="*/ 613054 h 622921"/>
                <a:gd name="connsiteX7" fmla="*/ 1401055 w 1721796"/>
                <a:gd name="connsiteY7" fmla="*/ 0 h 622921"/>
                <a:gd name="connsiteX8" fmla="*/ 1575881 w 1721796"/>
                <a:gd name="connsiteY8" fmla="*/ 321224 h 622921"/>
                <a:gd name="connsiteX9" fmla="*/ 1721796 w 1721796"/>
                <a:gd name="connsiteY9" fmla="*/ 321224 h 62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796" h="622921">
                  <a:moveTo>
                    <a:pt x="0" y="292041"/>
                  </a:moveTo>
                  <a:lnTo>
                    <a:pt x="87549" y="292041"/>
                  </a:lnTo>
                  <a:lnTo>
                    <a:pt x="262647" y="622921"/>
                  </a:lnTo>
                  <a:lnTo>
                    <a:pt x="514217" y="3454"/>
                  </a:lnTo>
                  <a:lnTo>
                    <a:pt x="729846" y="613054"/>
                  </a:lnTo>
                  <a:lnTo>
                    <a:pt x="963038" y="211"/>
                  </a:lnTo>
                  <a:lnTo>
                    <a:pt x="1167319" y="613054"/>
                  </a:lnTo>
                  <a:lnTo>
                    <a:pt x="1401055" y="0"/>
                  </a:lnTo>
                  <a:lnTo>
                    <a:pt x="1575881" y="321224"/>
                  </a:lnTo>
                  <a:lnTo>
                    <a:pt x="1721796" y="321224"/>
                  </a:lnTo>
                </a:path>
              </a:pathLst>
            </a:custGeom>
            <a:noFill/>
            <a:ln w="44450">
              <a:solidFill>
                <a:schemeClr val="tx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4293455" y="4282438"/>
              <a:ext cx="3467474" cy="1108562"/>
              <a:chOff x="1469373" y="2728834"/>
              <a:chExt cx="5261555" cy="1399010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1868699" y="2728834"/>
                <a:ext cx="4862229" cy="656471"/>
                <a:chOff x="1083341" y="2679797"/>
                <a:chExt cx="7728485" cy="656471"/>
              </a:xfrm>
            </p:grpSpPr>
            <p:sp>
              <p:nvSpPr>
                <p:cNvPr id="108" name="Freeform 107"/>
                <p:cNvSpPr/>
                <p:nvPr/>
              </p:nvSpPr>
              <p:spPr>
                <a:xfrm>
                  <a:off x="5437428" y="3217066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5495829" y="2679798"/>
                  <a:ext cx="841505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3</a:t>
                  </a:r>
                </a:p>
              </p:txBody>
            </p: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081040" y="3276510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TextBox 110"/>
                <p:cNvSpPr txBox="1"/>
                <p:nvPr/>
              </p:nvSpPr>
              <p:spPr>
                <a:xfrm>
                  <a:off x="6851910" y="2717210"/>
                  <a:ext cx="904244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h</a:t>
                  </a:r>
                  <a:r>
                    <a:rPr lang="en-US" sz="1600" baseline="-25000" dirty="0" err="1"/>
                    <a:t>z</a:t>
                  </a:r>
                  <a:endParaRPr lang="en-US" sz="1600" baseline="-25000" dirty="0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7949134" y="3217066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7970321" y="2679797"/>
                  <a:ext cx="841505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5</a:t>
                  </a:r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3563546" y="3276510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114"/>
                <p:cNvSpPr txBox="1"/>
                <p:nvPr/>
              </p:nvSpPr>
              <p:spPr>
                <a:xfrm>
                  <a:off x="4284564" y="2679798"/>
                  <a:ext cx="915285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h</a:t>
                  </a:r>
                  <a:r>
                    <a:rPr lang="en-US" sz="1600" baseline="-25000" dirty="0" err="1"/>
                    <a:t>y</a:t>
                  </a:r>
                  <a:endParaRPr lang="en-US" sz="1600" baseline="-25000" dirty="0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2957223" y="3219388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2996824" y="2682120"/>
                  <a:ext cx="841504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2</a:t>
                  </a:r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1083341" y="3278832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TextBox 118"/>
                <p:cNvSpPr txBox="1"/>
                <p:nvPr/>
              </p:nvSpPr>
              <p:spPr>
                <a:xfrm>
                  <a:off x="1804356" y="2682120"/>
                  <a:ext cx="711852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endParaRPr lang="en-US" sz="1600" baseline="-25000" dirty="0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1469373" y="3444010"/>
                <a:ext cx="2300977" cy="683834"/>
                <a:chOff x="1469373" y="3573449"/>
                <a:chExt cx="2300977" cy="683834"/>
              </a:xfrm>
            </p:grpSpPr>
            <p:sp>
              <p:nvSpPr>
                <p:cNvPr id="102" name="Freeform 101"/>
                <p:cNvSpPr/>
                <p:nvPr/>
              </p:nvSpPr>
              <p:spPr>
                <a:xfrm>
                  <a:off x="1469373" y="3573449"/>
                  <a:ext cx="404916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head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1488216" y="3714982"/>
                  <a:ext cx="697819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1</a:t>
                  </a:r>
                  <a:r>
                    <a:rPr lang="en-US" sz="1600" dirty="0"/>
                    <a:t>*</a:t>
                  </a:r>
                </a:p>
              </p:txBody>
            </p: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874289" y="3632893"/>
                  <a:ext cx="1178917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extBox 104"/>
                <p:cNvSpPr txBox="1"/>
                <p:nvPr/>
              </p:nvSpPr>
              <p:spPr>
                <a:xfrm>
                  <a:off x="2322312" y="3704752"/>
                  <a:ext cx="616251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x*</a:t>
                  </a:r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3049565" y="3573449"/>
                  <a:ext cx="404916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3072531" y="3830026"/>
                  <a:ext cx="697819" cy="427257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t</a:t>
                  </a:r>
                  <a:r>
                    <a:rPr lang="en-US" sz="1600" baseline="-25000" dirty="0"/>
                    <a:t>2</a:t>
                  </a:r>
                  <a:r>
                    <a:rPr lang="en-US" sz="1600" dirty="0"/>
                    <a:t>*</a:t>
                  </a:r>
                </a:p>
              </p:txBody>
            </p:sp>
          </p:grpSp>
        </p:grpSp>
      </p:grpSp>
      <p:sp>
        <p:nvSpPr>
          <p:cNvPr id="122" name="Title 1"/>
          <p:cNvSpPr txBox="1">
            <a:spLocks/>
          </p:cNvSpPr>
          <p:nvPr/>
        </p:nvSpPr>
        <p:spPr>
          <a:xfrm>
            <a:off x="2777624" y="1693628"/>
            <a:ext cx="1994156" cy="84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Before: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7485277" y="1693627"/>
            <a:ext cx="1994156" cy="84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After: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Driving Force for Leak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5592148" y="2960902"/>
            <a:ext cx="1073020" cy="594312"/>
            <a:chOff x="4068148" y="2960902"/>
            <a:chExt cx="1073020" cy="594312"/>
          </a:xfrm>
        </p:grpSpPr>
        <p:sp>
          <p:nvSpPr>
            <p:cNvPr id="56" name="Right Arrow 55"/>
            <p:cNvSpPr/>
            <p:nvPr/>
          </p:nvSpPr>
          <p:spPr>
            <a:xfrm>
              <a:off x="4068148" y="3279198"/>
              <a:ext cx="1073020" cy="27601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77755" y="2960902"/>
              <a:ext cx="613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slow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71934" y="3789156"/>
            <a:ext cx="1093235" cy="612511"/>
            <a:chOff x="4047933" y="3789155"/>
            <a:chExt cx="1093235" cy="612511"/>
          </a:xfrm>
        </p:grpSpPr>
        <p:sp>
          <p:nvSpPr>
            <p:cNvPr id="120" name="Right Arrow 119"/>
            <p:cNvSpPr/>
            <p:nvPr/>
          </p:nvSpPr>
          <p:spPr>
            <a:xfrm rot="10800000">
              <a:off x="4047933" y="4125650"/>
              <a:ext cx="1073020" cy="27601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072029" y="3789155"/>
              <a:ext cx="1069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very slow</a:t>
              </a:r>
            </a:p>
          </p:txBody>
        </p:sp>
      </p:grpSp>
      <p:sp>
        <p:nvSpPr>
          <p:cNvPr id="127" name="Title 1"/>
          <p:cNvSpPr txBox="1">
            <a:spLocks/>
          </p:cNvSpPr>
          <p:nvPr/>
        </p:nvSpPr>
        <p:spPr>
          <a:xfrm>
            <a:off x="2416428" y="5695509"/>
            <a:ext cx="2658374" cy="677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less favorable</a:t>
            </a:r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Abstraction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895600" y="1466063"/>
            <a:ext cx="6400800" cy="659517"/>
            <a:chOff x="1371600" y="1466062"/>
            <a:chExt cx="6400800" cy="6595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575987"/>
              <a:ext cx="3200400" cy="5495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71600" y="1466062"/>
              <a:ext cx="2057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/>
                <a:t>DNA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76500" y="2125580"/>
            <a:ext cx="7200900" cy="1641089"/>
            <a:chOff x="952500" y="2125579"/>
            <a:chExt cx="7200900" cy="164108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2263065"/>
              <a:ext cx="3962400" cy="1503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952500" y="2630145"/>
              <a:ext cx="2895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/>
                <a:t>Base Pairs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2125579"/>
              <a:ext cx="319087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476501" y="3371471"/>
            <a:ext cx="7279445" cy="1583917"/>
            <a:chOff x="952500" y="3371470"/>
            <a:chExt cx="7279445" cy="158391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8" b="7495"/>
            <a:stretch/>
          </p:blipFill>
          <p:spPr bwMode="auto">
            <a:xfrm>
              <a:off x="4112455" y="3766667"/>
              <a:ext cx="4119490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952500" y="3976307"/>
              <a:ext cx="2895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 err="1"/>
                <a:t>Strands</a:t>
              </a:r>
              <a:endParaRPr lang="fr-FR" sz="3600" dirty="0"/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3371470"/>
              <a:ext cx="319087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828799" y="4713715"/>
            <a:ext cx="6385676" cy="1695400"/>
            <a:chOff x="304799" y="4713715"/>
            <a:chExt cx="6385676" cy="16954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3925" y="5180111"/>
              <a:ext cx="1036550" cy="122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304799" y="5256004"/>
              <a:ext cx="4191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 err="1"/>
                <a:t>Thermodynamic</a:t>
              </a:r>
              <a:endParaRPr lang="fr-FR" sz="3200" dirty="0"/>
            </a:p>
            <a:p>
              <a:pPr algn="ctr"/>
              <a:r>
                <a:rPr lang="fr-FR" sz="3200" dirty="0"/>
                <a:t>Binding Network</a:t>
              </a:r>
            </a:p>
          </p:txBody>
        </p:sp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4713715"/>
              <a:ext cx="319087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Thermodynamic Binding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307567"/>
            <a:ext cx="8229600" cy="1169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Monomer = collection of domains</a:t>
            </a:r>
          </a:p>
          <a:p>
            <a:pPr marL="0" indent="0">
              <a:buNone/>
            </a:pPr>
            <a:r>
              <a:rPr lang="en-US" sz="2800" dirty="0"/>
              <a:t>Configuration = how monomers are bound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648770" y="2954363"/>
            <a:ext cx="1049468" cy="531752"/>
            <a:chOff x="5304465" y="2367064"/>
            <a:chExt cx="1049468" cy="531752"/>
          </a:xfrm>
        </p:grpSpPr>
        <p:sp>
          <p:nvSpPr>
            <p:cNvPr id="6" name="Rectangle 5"/>
            <p:cNvSpPr/>
            <p:nvPr/>
          </p:nvSpPr>
          <p:spPr>
            <a:xfrm>
              <a:off x="5324272" y="2367064"/>
              <a:ext cx="496111" cy="5252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820383" y="2367064"/>
              <a:ext cx="496111" cy="525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04465" y="2375596"/>
              <a:ext cx="535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a*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00576" y="2375596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b*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12744" y="2049690"/>
            <a:ext cx="496111" cy="525294"/>
            <a:chOff x="6068438" y="1462391"/>
            <a:chExt cx="496111" cy="525294"/>
          </a:xfrm>
        </p:grpSpPr>
        <p:sp>
          <p:nvSpPr>
            <p:cNvPr id="9" name="Rectangle 8"/>
            <p:cNvSpPr/>
            <p:nvPr/>
          </p:nvSpPr>
          <p:spPr>
            <a:xfrm>
              <a:off x="6068438" y="1462391"/>
              <a:ext cx="496111" cy="525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9584" y="1464465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647643" y="2051764"/>
            <a:ext cx="992222" cy="525294"/>
            <a:chOff x="2509736" y="1566153"/>
            <a:chExt cx="992222" cy="525294"/>
          </a:xfrm>
        </p:grpSpPr>
        <p:sp>
          <p:nvSpPr>
            <p:cNvPr id="4" name="Rectangle 3"/>
            <p:cNvSpPr/>
            <p:nvPr/>
          </p:nvSpPr>
          <p:spPr>
            <a:xfrm>
              <a:off x="2509736" y="1566153"/>
              <a:ext cx="496111" cy="5252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05847" y="1566153"/>
              <a:ext cx="496111" cy="525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6992" y="1566153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79697" y="1566153"/>
              <a:ext cx="356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5440" y="2055912"/>
            <a:ext cx="496111" cy="525294"/>
            <a:chOff x="5076216" y="1462391"/>
            <a:chExt cx="496111" cy="525294"/>
          </a:xfrm>
        </p:grpSpPr>
        <p:sp>
          <p:nvSpPr>
            <p:cNvPr id="5" name="Rectangle 4"/>
            <p:cNvSpPr/>
            <p:nvPr/>
          </p:nvSpPr>
          <p:spPr>
            <a:xfrm>
              <a:off x="5076216" y="1462391"/>
              <a:ext cx="496111" cy="5252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6177" y="1464465"/>
              <a:ext cx="356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7" name="Straight Connector 16"/>
          <p:cNvCxnSpPr>
            <a:stCxn id="5" idx="2"/>
          </p:cNvCxnSpPr>
          <p:nvPr/>
        </p:nvCxnSpPr>
        <p:spPr>
          <a:xfrm>
            <a:off x="4703495" y="2581207"/>
            <a:ext cx="248056" cy="379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  <a:endCxn id="11" idx="0"/>
          </p:cNvCxnSpPr>
          <p:nvPr/>
        </p:nvCxnSpPr>
        <p:spPr>
          <a:xfrm flipH="1">
            <a:off x="5421561" y="2574985"/>
            <a:ext cx="239239" cy="3879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4152659" y="2954363"/>
            <a:ext cx="535724" cy="531752"/>
            <a:chOff x="5304465" y="2367064"/>
            <a:chExt cx="535724" cy="531752"/>
          </a:xfrm>
        </p:grpSpPr>
        <p:sp>
          <p:nvSpPr>
            <p:cNvPr id="27" name="Rectangle 26"/>
            <p:cNvSpPr/>
            <p:nvPr/>
          </p:nvSpPr>
          <p:spPr>
            <a:xfrm>
              <a:off x="5324272" y="2367064"/>
              <a:ext cx="496111" cy="52529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04465" y="2375596"/>
              <a:ext cx="535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a*</a:t>
              </a: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6310604" y="1918358"/>
            <a:ext cx="4142792" cy="1904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u="sng" dirty="0"/>
              <a:t>Geometry-Free Model:</a:t>
            </a:r>
          </a:p>
          <a:p>
            <a:pPr marL="0" indent="0" algn="ctr">
              <a:buNone/>
            </a:pPr>
            <a:r>
              <a:rPr lang="en-US" sz="2800" dirty="0"/>
              <a:t>The domains within a monomer are unordered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080727" y="4767943"/>
            <a:ext cx="8229600" cy="1169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Thermodynamic Binding Networks</a:t>
            </a:r>
          </a:p>
        </p:txBody>
      </p:sp>
      <p:grpSp>
        <p:nvGrpSpPr>
          <p:cNvPr id="314" name="Group 313"/>
          <p:cNvGrpSpPr/>
          <p:nvPr/>
        </p:nvGrpSpPr>
        <p:grpSpPr>
          <a:xfrm>
            <a:off x="1835286" y="1809345"/>
            <a:ext cx="8550613" cy="4698459"/>
            <a:chOff x="311285" y="1355709"/>
            <a:chExt cx="8550613" cy="5152095"/>
          </a:xfrm>
        </p:grpSpPr>
        <p:grpSp>
          <p:nvGrpSpPr>
            <p:cNvPr id="94" name="Group 93"/>
            <p:cNvGrpSpPr/>
            <p:nvPr/>
          </p:nvGrpSpPr>
          <p:grpSpPr>
            <a:xfrm>
              <a:off x="580207" y="4232388"/>
              <a:ext cx="1104081" cy="1952114"/>
              <a:chOff x="2646544" y="2235901"/>
              <a:chExt cx="1240265" cy="2188807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2836749" y="3072435"/>
                <a:ext cx="916189" cy="499543"/>
                <a:chOff x="5304467" y="2367064"/>
                <a:chExt cx="1099427" cy="560381"/>
              </a:xfrm>
            </p:grpSpPr>
            <p:sp>
              <p:nvSpPr>
                <p:cNvPr id="111" name="Rectangle 110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5304467" y="2375596"/>
                  <a:ext cx="58819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5800579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98" name="Group 97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109" name="Rectangle 108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102" name="Straight Connector 101"/>
              <p:cNvCxnSpPr>
                <a:stCxn id="108" idx="0"/>
                <a:endCxn id="111" idx="2"/>
              </p:cNvCxnSpPr>
              <p:nvPr/>
            </p:nvCxnSpPr>
            <p:spPr>
              <a:xfrm flipH="1" flipV="1">
                <a:off x="3059967" y="3540701"/>
                <a:ext cx="24641" cy="3920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>
              <a:off x="2320429" y="4235686"/>
              <a:ext cx="1104081" cy="1952114"/>
              <a:chOff x="2646544" y="2235901"/>
              <a:chExt cx="1240265" cy="2188807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2836747" y="3072435"/>
                <a:ext cx="916187" cy="499543"/>
                <a:chOff x="5304467" y="2367064"/>
                <a:chExt cx="1099425" cy="560381"/>
              </a:xfrm>
            </p:grpSpPr>
            <p:sp>
              <p:nvSpPr>
                <p:cNvPr id="149" name="Rectangle 148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5304467" y="2375596"/>
                  <a:ext cx="58819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5800577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147" name="Rectangle 146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129591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143" name="Rectangle 142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3066985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2579694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5146171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139" name="Straight Connector 138"/>
              <p:cNvCxnSpPr>
                <a:stCxn id="145" idx="0"/>
                <a:endCxn id="150" idx="2"/>
              </p:cNvCxnSpPr>
              <p:nvPr/>
            </p:nvCxnSpPr>
            <p:spPr>
              <a:xfrm flipH="1" flipV="1">
                <a:off x="3473391" y="3540701"/>
                <a:ext cx="23593" cy="3920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3" name="Group 292"/>
            <p:cNvGrpSpPr/>
            <p:nvPr/>
          </p:nvGrpSpPr>
          <p:grpSpPr>
            <a:xfrm>
              <a:off x="2320429" y="1717339"/>
              <a:ext cx="1104106" cy="1952113"/>
              <a:chOff x="2320429" y="1717339"/>
              <a:chExt cx="1104106" cy="1952113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2489754" y="2463411"/>
                <a:ext cx="815589" cy="445524"/>
                <a:chOff x="5304471" y="2367064"/>
                <a:chExt cx="1099427" cy="560382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70" name="TextBox 169"/>
                <p:cNvSpPr txBox="1"/>
                <p:nvPr/>
              </p:nvSpPr>
              <p:spPr>
                <a:xfrm>
                  <a:off x="5304471" y="2375596"/>
                  <a:ext cx="588191" cy="551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5800582" y="2375596"/>
                  <a:ext cx="603316" cy="551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3056503" y="1718988"/>
                <a:ext cx="368032" cy="440390"/>
                <a:chOff x="6068438" y="1462391"/>
                <a:chExt cx="496111" cy="553923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7" name="TextBox 166"/>
                <p:cNvSpPr txBox="1"/>
                <p:nvPr/>
              </p:nvSpPr>
              <p:spPr>
                <a:xfrm>
                  <a:off x="6129572" y="1464465"/>
                  <a:ext cx="430444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2504444" y="3230711"/>
                <a:ext cx="736061" cy="438741"/>
                <a:chOff x="2509736" y="1566153"/>
                <a:chExt cx="992222" cy="551849"/>
              </a:xfrm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3066992" y="1566153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165" name="TextBox 164"/>
                <p:cNvSpPr txBox="1"/>
                <p:nvPr/>
              </p:nvSpPr>
              <p:spPr>
                <a:xfrm>
                  <a:off x="2579699" y="1566153"/>
                  <a:ext cx="41532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157" name="Group 156"/>
              <p:cNvGrpSpPr/>
              <p:nvPr/>
            </p:nvGrpSpPr>
            <p:grpSpPr>
              <a:xfrm>
                <a:off x="2320429" y="1717339"/>
                <a:ext cx="368031" cy="440390"/>
                <a:chOff x="5076216" y="1462391"/>
                <a:chExt cx="496111" cy="553923"/>
              </a:xfrm>
            </p:grpSpPr>
            <p:sp>
              <p:nvSpPr>
                <p:cNvPr id="160" name="Rectangle 159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5146177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159" name="Straight Connector 158"/>
              <p:cNvCxnSpPr>
                <a:stCxn id="161" idx="2"/>
                <a:endCxn id="168" idx="0"/>
              </p:cNvCxnSpPr>
              <p:nvPr/>
            </p:nvCxnSpPr>
            <p:spPr>
              <a:xfrm>
                <a:off x="2526377" y="2157729"/>
                <a:ext cx="162082" cy="305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4082375" y="1715690"/>
              <a:ext cx="1104081" cy="1952114"/>
              <a:chOff x="2646544" y="2235901"/>
              <a:chExt cx="1240265" cy="218880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2836747" y="3072435"/>
                <a:ext cx="916187" cy="499543"/>
                <a:chOff x="5304467" y="2367064"/>
                <a:chExt cx="1099425" cy="560381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5304467" y="2375596"/>
                  <a:ext cx="58819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5800577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174" name="Group 173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181" name="Rectangle 180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3" name="TextBox 182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176" name="Group 175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177" name="Straight Connector 176"/>
              <p:cNvCxnSpPr>
                <a:stCxn id="185" idx="2"/>
                <a:endCxn id="190" idx="0"/>
              </p:cNvCxnSpPr>
              <p:nvPr/>
            </p:nvCxnSpPr>
            <p:spPr>
              <a:xfrm flipH="1">
                <a:off x="3501553" y="2706016"/>
                <a:ext cx="178543" cy="37402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1" name="Group 190"/>
            <p:cNvGrpSpPr/>
            <p:nvPr/>
          </p:nvGrpSpPr>
          <p:grpSpPr>
            <a:xfrm>
              <a:off x="5869263" y="4196243"/>
              <a:ext cx="1104081" cy="1952114"/>
              <a:chOff x="2646544" y="2235901"/>
              <a:chExt cx="1240265" cy="2188807"/>
            </a:xfrm>
          </p:grpSpPr>
          <p:grpSp>
            <p:nvGrpSpPr>
              <p:cNvPr id="192" name="Group 191"/>
              <p:cNvGrpSpPr/>
              <p:nvPr/>
            </p:nvGrpSpPr>
            <p:grpSpPr>
              <a:xfrm>
                <a:off x="2836747" y="3072435"/>
                <a:ext cx="916187" cy="499543"/>
                <a:chOff x="5304467" y="2367064"/>
                <a:chExt cx="1099425" cy="560381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5304467" y="2375596"/>
                  <a:ext cx="58819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5800577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204" name="Rectangle 203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5" name="TextBox 204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200" name="Rectangle 199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02" name="TextBox 201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203" name="TextBox 202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198" name="Rectangle 197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196" name="Straight Connector 195"/>
              <p:cNvCxnSpPr>
                <a:stCxn id="201" idx="0"/>
                <a:endCxn id="209" idx="2"/>
              </p:cNvCxnSpPr>
              <p:nvPr/>
            </p:nvCxnSpPr>
            <p:spPr>
              <a:xfrm flipV="1">
                <a:off x="3473396" y="3571977"/>
                <a:ext cx="28157" cy="3607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200" idx="0"/>
                <a:endCxn id="208" idx="2"/>
              </p:cNvCxnSpPr>
              <p:nvPr/>
            </p:nvCxnSpPr>
            <p:spPr>
              <a:xfrm flipV="1">
                <a:off x="3059970" y="3571978"/>
                <a:ext cx="21858" cy="3607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5872616" y="1717339"/>
              <a:ext cx="1104081" cy="1952114"/>
              <a:chOff x="2646544" y="2235901"/>
              <a:chExt cx="1240265" cy="2188807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2836749" y="3072435"/>
                <a:ext cx="916189" cy="499543"/>
                <a:chOff x="5304467" y="2367064"/>
                <a:chExt cx="1099427" cy="560381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5304467" y="2375596"/>
                  <a:ext cx="58819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228" name="TextBox 227"/>
                <p:cNvSpPr txBox="1"/>
                <p:nvPr/>
              </p:nvSpPr>
              <p:spPr>
                <a:xfrm>
                  <a:off x="5800579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212" name="Group 211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213" name="Group 212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219" name="Rectangle 218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222" name="TextBox 221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217" name="Rectangle 216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215" name="Straight Connector 214"/>
              <p:cNvCxnSpPr>
                <a:stCxn id="221" idx="0"/>
                <a:endCxn id="228" idx="2"/>
              </p:cNvCxnSpPr>
              <p:nvPr/>
            </p:nvCxnSpPr>
            <p:spPr>
              <a:xfrm flipV="1">
                <a:off x="3496985" y="3571977"/>
                <a:ext cx="4571" cy="3607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>
                <a:stCxn id="218" idx="2"/>
                <a:endCxn id="225" idx="0"/>
              </p:cNvCxnSpPr>
              <p:nvPr/>
            </p:nvCxnSpPr>
            <p:spPr>
              <a:xfrm>
                <a:off x="2877891" y="2729688"/>
                <a:ext cx="182075" cy="34274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/>
            <p:cNvGrpSpPr/>
            <p:nvPr/>
          </p:nvGrpSpPr>
          <p:grpSpPr>
            <a:xfrm>
              <a:off x="7568017" y="1720637"/>
              <a:ext cx="1104081" cy="1952114"/>
              <a:chOff x="2646544" y="2235901"/>
              <a:chExt cx="1240265" cy="2188807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2836747" y="3072435"/>
                <a:ext cx="916187" cy="499543"/>
                <a:chOff x="5304467" y="2367064"/>
                <a:chExt cx="1099425" cy="560381"/>
              </a:xfrm>
            </p:grpSpPr>
            <p:sp>
              <p:nvSpPr>
                <p:cNvPr id="244" name="Rectangle 243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6" name="TextBox 245"/>
                <p:cNvSpPr txBox="1"/>
                <p:nvPr/>
              </p:nvSpPr>
              <p:spPr>
                <a:xfrm>
                  <a:off x="5304467" y="2375596"/>
                  <a:ext cx="58819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247" name="TextBox 246"/>
                <p:cNvSpPr txBox="1"/>
                <p:nvPr/>
              </p:nvSpPr>
              <p:spPr>
                <a:xfrm>
                  <a:off x="5800577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231" name="Group 230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242" name="Rectangle 241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3" name="TextBox 242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232" name="Group 231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238" name="Rectangle 237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39" name="Rectangle 238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40" name="TextBox 239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233" name="Group 232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236" name="Rectangle 235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37" name="TextBox 236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234" name="Straight Connector 233"/>
              <p:cNvCxnSpPr>
                <a:stCxn id="242" idx="2"/>
                <a:endCxn id="247" idx="0"/>
              </p:cNvCxnSpPr>
              <p:nvPr/>
            </p:nvCxnSpPr>
            <p:spPr>
              <a:xfrm flipH="1">
                <a:off x="3501553" y="2706016"/>
                <a:ext cx="178543" cy="37402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>
                <a:stCxn id="237" idx="2"/>
                <a:endCxn id="244" idx="0"/>
              </p:cNvCxnSpPr>
              <p:nvPr/>
            </p:nvCxnSpPr>
            <p:spPr>
              <a:xfrm>
                <a:off x="2877891" y="2729688"/>
                <a:ext cx="182073" cy="34274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8" name="Group 247"/>
            <p:cNvGrpSpPr/>
            <p:nvPr/>
          </p:nvGrpSpPr>
          <p:grpSpPr>
            <a:xfrm>
              <a:off x="7619918" y="4197892"/>
              <a:ext cx="1104081" cy="1952114"/>
              <a:chOff x="2646544" y="2235901"/>
              <a:chExt cx="1240264" cy="2188807"/>
            </a:xfrm>
          </p:grpSpPr>
          <p:grpSp>
            <p:nvGrpSpPr>
              <p:cNvPr id="249" name="Group 248"/>
              <p:cNvGrpSpPr/>
              <p:nvPr/>
            </p:nvGrpSpPr>
            <p:grpSpPr>
              <a:xfrm>
                <a:off x="2836749" y="3072435"/>
                <a:ext cx="916187" cy="499543"/>
                <a:chOff x="5304463" y="2367064"/>
                <a:chExt cx="1099424" cy="560381"/>
              </a:xfrm>
            </p:grpSpPr>
            <p:sp>
              <p:nvSpPr>
                <p:cNvPr id="263" name="Rectangle 262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65" name="TextBox 264"/>
                <p:cNvSpPr txBox="1"/>
                <p:nvPr/>
              </p:nvSpPr>
              <p:spPr>
                <a:xfrm>
                  <a:off x="5304463" y="2375596"/>
                  <a:ext cx="58819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266" name="TextBox 265"/>
                <p:cNvSpPr txBox="1"/>
                <p:nvPr/>
              </p:nvSpPr>
              <p:spPr>
                <a:xfrm>
                  <a:off x="5800573" y="2375595"/>
                  <a:ext cx="603314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3473383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261" name="Rectangle 260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62" name="TextBox 261"/>
                <p:cNvSpPr txBox="1"/>
                <p:nvPr/>
              </p:nvSpPr>
              <p:spPr>
                <a:xfrm>
                  <a:off x="6129589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251" name="Group 250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257" name="Rectangle 256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9" name="TextBox 258"/>
                <p:cNvSpPr txBox="1"/>
                <p:nvPr/>
              </p:nvSpPr>
              <p:spPr>
                <a:xfrm>
                  <a:off x="3066986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260" name="TextBox 259"/>
                <p:cNvSpPr txBox="1"/>
                <p:nvPr/>
              </p:nvSpPr>
              <p:spPr>
                <a:xfrm>
                  <a:off x="2579694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252" name="Group 251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255" name="Rectangle 254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56" name="TextBox 255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253" name="Straight Connector 252"/>
              <p:cNvCxnSpPr>
                <a:stCxn id="261" idx="2"/>
                <a:endCxn id="266" idx="0"/>
              </p:cNvCxnSpPr>
              <p:nvPr/>
            </p:nvCxnSpPr>
            <p:spPr>
              <a:xfrm flipH="1">
                <a:off x="3501555" y="2706016"/>
                <a:ext cx="178541" cy="37402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>
                <a:stCxn id="257" idx="0"/>
                <a:endCxn id="263" idx="2"/>
              </p:cNvCxnSpPr>
              <p:nvPr/>
            </p:nvCxnSpPr>
            <p:spPr>
              <a:xfrm flipV="1">
                <a:off x="3059970" y="3540700"/>
                <a:ext cx="1" cy="3920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/>
            <p:cNvGrpSpPr/>
            <p:nvPr/>
          </p:nvGrpSpPr>
          <p:grpSpPr>
            <a:xfrm>
              <a:off x="609600" y="1715690"/>
              <a:ext cx="1104106" cy="1952113"/>
              <a:chOff x="609600" y="1715690"/>
              <a:chExt cx="1104106" cy="1952113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778925" y="2461762"/>
                <a:ext cx="815589" cy="445524"/>
                <a:chOff x="5304471" y="2367064"/>
                <a:chExt cx="1099427" cy="560382"/>
              </a:xfrm>
            </p:grpSpPr>
            <p:sp>
              <p:nvSpPr>
                <p:cNvPr id="282" name="Rectangle 281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3" name="Rectangle 282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4" name="TextBox 283"/>
                <p:cNvSpPr txBox="1"/>
                <p:nvPr/>
              </p:nvSpPr>
              <p:spPr>
                <a:xfrm>
                  <a:off x="5304471" y="2375596"/>
                  <a:ext cx="588191" cy="551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5800582" y="2375596"/>
                  <a:ext cx="603316" cy="551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269" name="Group 268"/>
              <p:cNvGrpSpPr/>
              <p:nvPr/>
            </p:nvGrpSpPr>
            <p:grpSpPr>
              <a:xfrm>
                <a:off x="1345674" y="1717339"/>
                <a:ext cx="368032" cy="440390"/>
                <a:chOff x="6068438" y="1462391"/>
                <a:chExt cx="496111" cy="553923"/>
              </a:xfrm>
            </p:grpSpPr>
            <p:sp>
              <p:nvSpPr>
                <p:cNvPr id="280" name="Rectangle 279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81" name="TextBox 280"/>
                <p:cNvSpPr txBox="1"/>
                <p:nvPr/>
              </p:nvSpPr>
              <p:spPr>
                <a:xfrm>
                  <a:off x="6129572" y="1464465"/>
                  <a:ext cx="430444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270" name="Group 269"/>
              <p:cNvGrpSpPr/>
              <p:nvPr/>
            </p:nvGrpSpPr>
            <p:grpSpPr>
              <a:xfrm>
                <a:off x="793615" y="3229062"/>
                <a:ext cx="736061" cy="438741"/>
                <a:chOff x="2509736" y="1566153"/>
                <a:chExt cx="992222" cy="551849"/>
              </a:xfrm>
            </p:grpSpPr>
            <p:sp>
              <p:nvSpPr>
                <p:cNvPr id="276" name="Rectangle 275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7" name="Rectangle 276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8" name="TextBox 277"/>
                <p:cNvSpPr txBox="1"/>
                <p:nvPr/>
              </p:nvSpPr>
              <p:spPr>
                <a:xfrm>
                  <a:off x="3066992" y="1566153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279" name="TextBox 278"/>
                <p:cNvSpPr txBox="1"/>
                <p:nvPr/>
              </p:nvSpPr>
              <p:spPr>
                <a:xfrm>
                  <a:off x="2579699" y="1566153"/>
                  <a:ext cx="41532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271" name="Group 270"/>
              <p:cNvGrpSpPr/>
              <p:nvPr/>
            </p:nvGrpSpPr>
            <p:grpSpPr>
              <a:xfrm>
                <a:off x="609600" y="1715690"/>
                <a:ext cx="368031" cy="440390"/>
                <a:chOff x="5076216" y="1462391"/>
                <a:chExt cx="496111" cy="553923"/>
              </a:xfrm>
            </p:grpSpPr>
            <p:sp>
              <p:nvSpPr>
                <p:cNvPr id="274" name="Rectangle 273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275" name="TextBox 274"/>
                <p:cNvSpPr txBox="1"/>
                <p:nvPr/>
              </p:nvSpPr>
              <p:spPr>
                <a:xfrm>
                  <a:off x="5146177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</p:grpSp>
        <p:cxnSp>
          <p:nvCxnSpPr>
            <p:cNvPr id="286" name="Straight Connector 285"/>
            <p:cNvCxnSpPr/>
            <p:nvPr/>
          </p:nvCxnSpPr>
          <p:spPr>
            <a:xfrm>
              <a:off x="311285" y="3900792"/>
              <a:ext cx="855061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7286017" y="1355709"/>
              <a:ext cx="0" cy="509016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3742180" y="1417638"/>
              <a:ext cx="0" cy="509016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541523" y="1417638"/>
              <a:ext cx="0" cy="509016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1974715" y="1417638"/>
              <a:ext cx="0" cy="509016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Group 321"/>
          <p:cNvGrpSpPr/>
          <p:nvPr/>
        </p:nvGrpSpPr>
        <p:grpSpPr>
          <a:xfrm>
            <a:off x="7067946" y="1256941"/>
            <a:ext cx="3373856" cy="5396778"/>
            <a:chOff x="5543946" y="1256941"/>
            <a:chExt cx="3373856" cy="5396778"/>
          </a:xfrm>
        </p:grpSpPr>
        <p:sp>
          <p:nvSpPr>
            <p:cNvPr id="315" name="TextBox 314"/>
            <p:cNvSpPr txBox="1"/>
            <p:nvPr/>
          </p:nvSpPr>
          <p:spPr>
            <a:xfrm>
              <a:off x="6466665" y="1256941"/>
              <a:ext cx="1635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Saturated</a:t>
              </a: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5543946" y="1780161"/>
              <a:ext cx="3373856" cy="4873558"/>
            </a:xfrm>
            <a:prstGeom prst="rect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5473814" y="3962356"/>
            <a:ext cx="3387413" cy="2626467"/>
            <a:chOff x="3949813" y="3962355"/>
            <a:chExt cx="3387413" cy="2626467"/>
          </a:xfrm>
        </p:grpSpPr>
        <p:sp>
          <p:nvSpPr>
            <p:cNvPr id="316" name="TextBox 315"/>
            <p:cNvSpPr txBox="1"/>
            <p:nvPr/>
          </p:nvSpPr>
          <p:spPr>
            <a:xfrm>
              <a:off x="3949813" y="4564625"/>
              <a:ext cx="1115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Stable</a:t>
              </a:r>
            </a:p>
          </p:txBody>
        </p:sp>
        <p:sp>
          <p:nvSpPr>
            <p:cNvPr id="318" name="Oval 317"/>
            <p:cNvSpPr/>
            <p:nvPr/>
          </p:nvSpPr>
          <p:spPr>
            <a:xfrm>
              <a:off x="5476000" y="3962355"/>
              <a:ext cx="1861226" cy="2626467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0" name="Straight Connector 319"/>
            <p:cNvCxnSpPr>
              <a:cxnSpLocks/>
              <a:endCxn id="316" idx="3"/>
            </p:cNvCxnSpPr>
            <p:nvPr/>
          </p:nvCxnSpPr>
          <p:spPr>
            <a:xfrm flipH="1" flipV="1">
              <a:off x="5065503" y="4826235"/>
              <a:ext cx="476022" cy="226050"/>
            </a:xfrm>
            <a:prstGeom prst="line">
              <a:avLst/>
            </a:prstGeom>
            <a:ln w="3810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7" name="TextBox 266"/>
          <p:cNvSpPr txBox="1"/>
          <p:nvPr/>
        </p:nvSpPr>
        <p:spPr>
          <a:xfrm>
            <a:off x="1965426" y="1281045"/>
            <a:ext cx="374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saturated = all starred domains are bound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965425" y="1527266"/>
            <a:ext cx="379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stable = most components while saturated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5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2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2067835"/>
            <a:ext cx="10706100" cy="145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Thermodynamics</a:t>
            </a:r>
            <a:r>
              <a:rPr lang="en-US" sz="2800" dirty="0"/>
              <a:t>: Which configurations are energetically favorable</a:t>
            </a:r>
          </a:p>
          <a:p>
            <a:pPr marL="0" indent="0">
              <a:buNone/>
            </a:pPr>
            <a:r>
              <a:rPr lang="en-US" sz="2800" b="1" dirty="0"/>
              <a:t>Kinetics</a:t>
            </a:r>
            <a:r>
              <a:rPr lang="en-US" sz="2800" dirty="0"/>
              <a:t>: How a system </a:t>
            </a:r>
            <a:r>
              <a:rPr lang="en-US" sz="2800"/>
              <a:t>moves between configurations over </a:t>
            </a:r>
            <a:r>
              <a:rPr lang="en-US" sz="2800" dirty="0"/>
              <a:t>time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2716612" y="4381760"/>
            <a:ext cx="6460167" cy="1796209"/>
            <a:chOff x="1195958" y="4605337"/>
            <a:chExt cx="6460167" cy="1796209"/>
          </a:xfrm>
        </p:grpSpPr>
        <p:grpSp>
          <p:nvGrpSpPr>
            <p:cNvPr id="11" name="Group 10"/>
            <p:cNvGrpSpPr/>
            <p:nvPr/>
          </p:nvGrpSpPr>
          <p:grpSpPr>
            <a:xfrm>
              <a:off x="6552044" y="4621313"/>
              <a:ext cx="1104081" cy="1780233"/>
              <a:chOff x="2646544" y="2235901"/>
              <a:chExt cx="1240265" cy="2188807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2836747" y="3072435"/>
                <a:ext cx="916187" cy="499543"/>
                <a:chOff x="5304467" y="2367064"/>
                <a:chExt cx="1099425" cy="560381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5304467" y="2375596"/>
                  <a:ext cx="58819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5800577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103" name="Rectangle 102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95" name="Straight Connector 94"/>
              <p:cNvCxnSpPr>
                <a:stCxn id="100" idx="0"/>
                <a:endCxn id="108" idx="2"/>
              </p:cNvCxnSpPr>
              <p:nvPr/>
            </p:nvCxnSpPr>
            <p:spPr>
              <a:xfrm flipV="1">
                <a:off x="3473396" y="3571977"/>
                <a:ext cx="28157" cy="3607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99" idx="0"/>
                <a:endCxn id="107" idx="2"/>
              </p:cNvCxnSpPr>
              <p:nvPr/>
            </p:nvCxnSpPr>
            <p:spPr>
              <a:xfrm flipV="1">
                <a:off x="3059970" y="3571978"/>
                <a:ext cx="21858" cy="3607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1195958" y="4612128"/>
              <a:ext cx="1104081" cy="1780233"/>
              <a:chOff x="2646544" y="2235901"/>
              <a:chExt cx="1240265" cy="2188807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2836747" y="3072435"/>
                <a:ext cx="916187" cy="499543"/>
                <a:chOff x="5304467" y="2367064"/>
                <a:chExt cx="1099425" cy="560381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5304467" y="2375596"/>
                  <a:ext cx="588191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5800577" y="2375595"/>
                  <a:ext cx="60331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3473384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6129592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066988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2579697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59" name="Straight Connector 58"/>
              <p:cNvCxnSpPr>
                <a:stCxn id="67" idx="2"/>
                <a:endCxn id="72" idx="0"/>
              </p:cNvCxnSpPr>
              <p:nvPr/>
            </p:nvCxnSpPr>
            <p:spPr>
              <a:xfrm flipH="1">
                <a:off x="3501553" y="2706016"/>
                <a:ext cx="178543" cy="37402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62" idx="2"/>
                <a:endCxn id="69" idx="0"/>
              </p:cNvCxnSpPr>
              <p:nvPr/>
            </p:nvCxnSpPr>
            <p:spPr>
              <a:xfrm>
                <a:off x="2877891" y="2729688"/>
                <a:ext cx="182073" cy="34274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3942956" y="4605337"/>
              <a:ext cx="1104081" cy="1780233"/>
              <a:chOff x="2646544" y="2235901"/>
              <a:chExt cx="1240264" cy="218880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2836749" y="3072435"/>
                <a:ext cx="916187" cy="499543"/>
                <a:chOff x="5304463" y="2367064"/>
                <a:chExt cx="1099424" cy="560381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324272" y="2367064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5820383" y="2367064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304463" y="2375596"/>
                  <a:ext cx="58819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a*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800573" y="2375595"/>
                  <a:ext cx="603314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b*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473383" y="2237750"/>
                <a:ext cx="413425" cy="493787"/>
                <a:chOff x="6068438" y="1462391"/>
                <a:chExt cx="496111" cy="553923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129589" y="1464465"/>
                  <a:ext cx="430446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2853257" y="3932770"/>
                <a:ext cx="826852" cy="491938"/>
                <a:chOff x="2509736" y="1566153"/>
                <a:chExt cx="992222" cy="551849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509736" y="1566153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005847" y="1566153"/>
                  <a:ext cx="496111" cy="52529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3066986" y="1566153"/>
                  <a:ext cx="430445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579694" y="1566153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646544" y="2235901"/>
                <a:ext cx="413426" cy="493787"/>
                <a:chOff x="5076216" y="1462391"/>
                <a:chExt cx="496111" cy="553923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5076216" y="1462391"/>
                  <a:ext cx="496111" cy="52529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146173" y="1464465"/>
                  <a:ext cx="415320" cy="5518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a</a:t>
                  </a:r>
                </a:p>
              </p:txBody>
            </p:sp>
          </p:grpSp>
          <p:cxnSp>
            <p:nvCxnSpPr>
              <p:cNvPr id="41" name="Straight Connector 40"/>
              <p:cNvCxnSpPr>
                <a:stCxn id="49" idx="2"/>
                <a:endCxn id="54" idx="0"/>
              </p:cNvCxnSpPr>
              <p:nvPr/>
            </p:nvCxnSpPr>
            <p:spPr>
              <a:xfrm flipH="1">
                <a:off x="3501555" y="2706016"/>
                <a:ext cx="178541" cy="37402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45" idx="0"/>
                <a:endCxn id="51" idx="2"/>
              </p:cNvCxnSpPr>
              <p:nvPr/>
            </p:nvCxnSpPr>
            <p:spPr>
              <a:xfrm flipV="1">
                <a:off x="3059970" y="3540700"/>
                <a:ext cx="1" cy="3920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/>
          </p:nvGrpSpPr>
          <p:grpSpPr>
            <a:xfrm>
              <a:off x="2618791" y="5352294"/>
              <a:ext cx="817985" cy="277838"/>
              <a:chOff x="2618791" y="5352294"/>
              <a:chExt cx="817985" cy="277838"/>
            </a:xfrm>
          </p:grpSpPr>
          <p:sp>
            <p:nvSpPr>
              <p:cNvPr id="181" name="Right Arrow 180"/>
              <p:cNvSpPr/>
              <p:nvPr/>
            </p:nvSpPr>
            <p:spPr>
              <a:xfrm>
                <a:off x="2746311" y="5354116"/>
                <a:ext cx="690465" cy="27601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ight Arrow 181"/>
              <p:cNvSpPr/>
              <p:nvPr/>
            </p:nvSpPr>
            <p:spPr>
              <a:xfrm flipH="1">
                <a:off x="2618791" y="5352294"/>
                <a:ext cx="686385" cy="27601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5440203" y="5307882"/>
              <a:ext cx="817985" cy="277838"/>
              <a:chOff x="2618791" y="5352294"/>
              <a:chExt cx="817985" cy="277838"/>
            </a:xfrm>
          </p:grpSpPr>
          <p:sp>
            <p:nvSpPr>
              <p:cNvPr id="185" name="Right Arrow 184"/>
              <p:cNvSpPr/>
              <p:nvPr/>
            </p:nvSpPr>
            <p:spPr>
              <a:xfrm>
                <a:off x="2746311" y="5354116"/>
                <a:ext cx="690465" cy="27601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ight Arrow 185"/>
              <p:cNvSpPr/>
              <p:nvPr/>
            </p:nvSpPr>
            <p:spPr>
              <a:xfrm flipH="1">
                <a:off x="2618791" y="5352294"/>
                <a:ext cx="686385" cy="276016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3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1" y="1494087"/>
            <a:ext cx="7860686" cy="4443479"/>
            <a:chOff x="304801" y="1494086"/>
            <a:chExt cx="7860686" cy="4443479"/>
          </a:xfrm>
        </p:grpSpPr>
        <p:grpSp>
          <p:nvGrpSpPr>
            <p:cNvPr id="20" name="Group 19"/>
            <p:cNvGrpSpPr/>
            <p:nvPr/>
          </p:nvGrpSpPr>
          <p:grpSpPr>
            <a:xfrm>
              <a:off x="304801" y="1494086"/>
              <a:ext cx="3124200" cy="659895"/>
              <a:chOff x="1066800" y="1559251"/>
              <a:chExt cx="5029200" cy="659895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2940682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971806" y="1559251"/>
                <a:ext cx="630145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1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3584294" y="2161710"/>
                <a:ext cx="1873882" cy="0"/>
              </a:xfrm>
              <a:prstGeom prst="line">
                <a:avLst/>
              </a:prstGeom>
              <a:ln w="44450" cmpd="sng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355165" y="1602411"/>
                <a:ext cx="511445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endParaRPr lang="en-US" sz="2400" baseline="-25000" dirty="0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452388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434770" y="1564997"/>
                <a:ext cx="630145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2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1066800" y="2161710"/>
                <a:ext cx="1873882" cy="0"/>
              </a:xfrm>
              <a:prstGeom prst="line">
                <a:avLst/>
              </a:prstGeom>
              <a:ln w="44450" cmpd="sng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787816" y="1564998"/>
                <a:ext cx="695172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x</a:t>
                </a:r>
                <a:endParaRPr lang="en-US" sz="2400" baseline="-25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469373" y="2728834"/>
              <a:ext cx="5123725" cy="1318375"/>
              <a:chOff x="1469373" y="2728834"/>
              <a:chExt cx="5123725" cy="131837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868699" y="2728834"/>
                <a:ext cx="4724399" cy="656471"/>
                <a:chOff x="1083341" y="2679797"/>
                <a:chExt cx="7509405" cy="656471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5437428" y="3217066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495829" y="2679798"/>
                  <a:ext cx="622214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-25000" dirty="0"/>
                    <a:t>3</a:t>
                  </a: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6081040" y="3276510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6851910" y="2717211"/>
                  <a:ext cx="680815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h</a:t>
                  </a:r>
                  <a:r>
                    <a:rPr lang="en-US" sz="2400" baseline="-25000" dirty="0" err="1"/>
                    <a:t>z</a:t>
                  </a:r>
                  <a:endParaRPr lang="en-US" sz="2400" baseline="-25000" dirty="0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7949134" y="3217066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970324" y="2679797"/>
                  <a:ext cx="622214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-25000" dirty="0"/>
                    <a:t>5</a:t>
                  </a: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563546" y="3276510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4284562" y="2679798"/>
                  <a:ext cx="689581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h</a:t>
                  </a:r>
                  <a:r>
                    <a:rPr lang="en-US" sz="2400" baseline="-25000" dirty="0" err="1"/>
                    <a:t>y</a:t>
                  </a:r>
                  <a:endParaRPr lang="en-US" sz="2400" baseline="-25000" dirty="0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2957223" y="3219388"/>
                  <a:ext cx="643612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996825" y="2682120"/>
                  <a:ext cx="622214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-25000" dirty="0"/>
                    <a:t>2</a:t>
                  </a:r>
                </a:p>
              </p:txBody>
            </p: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083341" y="3278832"/>
                  <a:ext cx="1873882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1804356" y="2682120"/>
                  <a:ext cx="505008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x</a:t>
                  </a:r>
                  <a:endParaRPr lang="en-US" sz="2400" baseline="-25000" dirty="0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469373" y="3444010"/>
                <a:ext cx="2118526" cy="603199"/>
                <a:chOff x="1469373" y="3573449"/>
                <a:chExt cx="2118526" cy="603199"/>
              </a:xfrm>
            </p:grpSpPr>
            <p:sp>
              <p:nvSpPr>
                <p:cNvPr id="36" name="Freeform 35"/>
                <p:cNvSpPr/>
                <p:nvPr/>
              </p:nvSpPr>
              <p:spPr>
                <a:xfrm>
                  <a:off x="1469373" y="3573449"/>
                  <a:ext cx="404916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head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488214" y="3714983"/>
                  <a:ext cx="545342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-25000" dirty="0"/>
                    <a:t>1</a:t>
                  </a:r>
                  <a:r>
                    <a:rPr lang="en-US" sz="2400" dirty="0"/>
                    <a:t>*</a:t>
                  </a:r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874289" y="3632893"/>
                  <a:ext cx="1178917" cy="0"/>
                </a:xfrm>
                <a:prstGeom prst="line">
                  <a:avLst/>
                </a:prstGeom>
                <a:ln w="44450" cmpd="sng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TextBox 38"/>
                <p:cNvSpPr txBox="1"/>
                <p:nvPr/>
              </p:nvSpPr>
              <p:spPr>
                <a:xfrm>
                  <a:off x="2322312" y="3704753"/>
                  <a:ext cx="486030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x*</a:t>
                  </a: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3049565" y="3573449"/>
                  <a:ext cx="404916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042557" y="3687285"/>
                  <a:ext cx="545342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-25000" dirty="0"/>
                    <a:t>2</a:t>
                  </a:r>
                  <a:r>
                    <a:rPr lang="en-US" sz="2400" dirty="0"/>
                    <a:t>*</a:t>
                  </a:r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3047616" y="5315131"/>
              <a:ext cx="550932" cy="622434"/>
              <a:chOff x="3047616" y="5315131"/>
              <a:chExt cx="550932" cy="622434"/>
            </a:xfrm>
          </p:grpSpPr>
          <p:sp>
            <p:nvSpPr>
              <p:cNvPr id="52" name="Freeform 51"/>
              <p:cNvSpPr/>
              <p:nvPr/>
            </p:nvSpPr>
            <p:spPr>
              <a:xfrm>
                <a:off x="3047616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053206" y="5475900"/>
                <a:ext cx="545342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*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452532" y="5315131"/>
              <a:ext cx="3295843" cy="592969"/>
              <a:chOff x="3452532" y="5315131"/>
              <a:chExt cx="3295843" cy="592969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3452532" y="5374575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3900555" y="5446435"/>
                <a:ext cx="587725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y</a:t>
                </a:r>
                <a:r>
                  <a:rPr lang="en-US" sz="2400" dirty="0"/>
                  <a:t>*</a:t>
                </a: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4627808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620800" y="5428967"/>
                <a:ext cx="545342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3</a:t>
                </a:r>
                <a:r>
                  <a:rPr lang="en-US" sz="2400" dirty="0"/>
                  <a:t>*</a:t>
                </a: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5034765" y="5374575"/>
                <a:ext cx="1178917" cy="0"/>
              </a:xfrm>
              <a:prstGeom prst="line">
                <a:avLst/>
              </a:prstGeom>
              <a:ln w="44450" cmpd="sng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5482788" y="5446435"/>
                <a:ext cx="582211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z</a:t>
                </a:r>
                <a:r>
                  <a:rPr lang="en-US" sz="2400" dirty="0"/>
                  <a:t>*</a:t>
                </a: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6210041" y="5315131"/>
                <a:ext cx="404916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tx1"/>
                </a:solidFill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203033" y="5428967"/>
                <a:ext cx="545342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5</a:t>
                </a:r>
                <a:r>
                  <a:rPr lang="en-US" sz="2400" dirty="0"/>
                  <a:t>*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103624" y="4607902"/>
              <a:ext cx="3061863" cy="659895"/>
              <a:chOff x="1167147" y="1559251"/>
              <a:chExt cx="4928853" cy="659895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2940682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971806" y="1559251"/>
                <a:ext cx="630146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5</a:t>
                </a: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3584294" y="2161710"/>
                <a:ext cx="1873882" cy="0"/>
              </a:xfrm>
              <a:prstGeom prst="line">
                <a:avLst/>
              </a:prstGeom>
              <a:ln w="44450" cmpd="sng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4355165" y="1602411"/>
                <a:ext cx="506284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z</a:t>
                </a:r>
                <a:endParaRPr lang="en-US" sz="2400" baseline="-25000" dirty="0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5452388" y="2102266"/>
                <a:ext cx="643612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434770" y="1564997"/>
                <a:ext cx="630146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6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 flipV="1">
                <a:off x="1167147" y="2161711"/>
                <a:ext cx="1773534" cy="7694"/>
              </a:xfrm>
              <a:prstGeom prst="line">
                <a:avLst/>
              </a:prstGeom>
              <a:ln w="44450" cmpd="sng">
                <a:solidFill>
                  <a:schemeClr val="accent6">
                    <a:lumMod val="7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1787816" y="1564998"/>
                <a:ext cx="689494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z</a:t>
                </a:r>
                <a:endParaRPr lang="en-US" sz="2400" baseline="-25000" dirty="0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3458135" y="4147771"/>
              <a:ext cx="2695413" cy="1120026"/>
              <a:chOff x="3429754" y="3349869"/>
              <a:chExt cx="2695413" cy="1120026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4593832" y="4353015"/>
                <a:ext cx="399820" cy="116880"/>
              </a:xfrm>
              <a:custGeom>
                <a:avLst/>
                <a:gdLst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758757 w 1721796"/>
                  <a:gd name="connsiteY4" fmla="*/ 671209 h 700392"/>
                  <a:gd name="connsiteX5" fmla="*/ 992221 w 1721796"/>
                  <a:gd name="connsiteY5" fmla="*/ 29183 h 700392"/>
                  <a:gd name="connsiteX6" fmla="*/ 1167319 w 1721796"/>
                  <a:gd name="connsiteY6" fmla="*/ 671209 h 700392"/>
                  <a:gd name="connsiteX7" fmla="*/ 1429966 w 1721796"/>
                  <a:gd name="connsiteY7" fmla="*/ 29183 h 700392"/>
                  <a:gd name="connsiteX8" fmla="*/ 1575881 w 1721796"/>
                  <a:gd name="connsiteY8" fmla="*/ 379379 h 700392"/>
                  <a:gd name="connsiteX9" fmla="*/ 1721796 w 1721796"/>
                  <a:gd name="connsiteY9" fmla="*/ 379379 h 700392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525294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175098 w 1721796"/>
                  <a:gd name="connsiteY3" fmla="*/ 0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992221 w 1721796"/>
                  <a:gd name="connsiteY6" fmla="*/ 58366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92221 w 1721796"/>
                  <a:gd name="connsiteY6" fmla="*/ 29183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79379 h 729575"/>
                  <a:gd name="connsiteX1" fmla="*/ 87549 w 1721796"/>
                  <a:gd name="connsiteY1" fmla="*/ 379379 h 729575"/>
                  <a:gd name="connsiteX2" fmla="*/ 262647 w 1721796"/>
                  <a:gd name="connsiteY2" fmla="*/ 729575 h 729575"/>
                  <a:gd name="connsiteX3" fmla="*/ 350196 w 1721796"/>
                  <a:gd name="connsiteY3" fmla="*/ 29183 h 729575"/>
                  <a:gd name="connsiteX4" fmla="*/ 543128 w 1721796"/>
                  <a:gd name="connsiteY4" fmla="*/ 90792 h 729575"/>
                  <a:gd name="connsiteX5" fmla="*/ 758757 w 1721796"/>
                  <a:gd name="connsiteY5" fmla="*/ 700392 h 729575"/>
                  <a:gd name="connsiteX6" fmla="*/ 1138136 w 1721796"/>
                  <a:gd name="connsiteY6" fmla="*/ 0 h 729575"/>
                  <a:gd name="connsiteX7" fmla="*/ 1167319 w 1721796"/>
                  <a:gd name="connsiteY7" fmla="*/ 700392 h 729575"/>
                  <a:gd name="connsiteX8" fmla="*/ 1429966 w 1721796"/>
                  <a:gd name="connsiteY8" fmla="*/ 58366 h 729575"/>
                  <a:gd name="connsiteX9" fmla="*/ 1575881 w 1721796"/>
                  <a:gd name="connsiteY9" fmla="*/ 408562 h 729575"/>
                  <a:gd name="connsiteX10" fmla="*/ 1721796 w 1721796"/>
                  <a:gd name="connsiteY10" fmla="*/ 408562 h 729575"/>
                  <a:gd name="connsiteX0" fmla="*/ 0 w 1721796"/>
                  <a:gd name="connsiteY0" fmla="*/ 350196 h 700392"/>
                  <a:gd name="connsiteX1" fmla="*/ 87549 w 1721796"/>
                  <a:gd name="connsiteY1" fmla="*/ 350196 h 700392"/>
                  <a:gd name="connsiteX2" fmla="*/ 262647 w 1721796"/>
                  <a:gd name="connsiteY2" fmla="*/ 700392 h 700392"/>
                  <a:gd name="connsiteX3" fmla="*/ 350196 w 1721796"/>
                  <a:gd name="connsiteY3" fmla="*/ 0 h 700392"/>
                  <a:gd name="connsiteX4" fmla="*/ 543128 w 1721796"/>
                  <a:gd name="connsiteY4" fmla="*/ 61609 h 700392"/>
                  <a:gd name="connsiteX5" fmla="*/ 758757 w 1721796"/>
                  <a:gd name="connsiteY5" fmla="*/ 671209 h 700392"/>
                  <a:gd name="connsiteX6" fmla="*/ 963038 w 1721796"/>
                  <a:gd name="connsiteY6" fmla="*/ 58366 h 700392"/>
                  <a:gd name="connsiteX7" fmla="*/ 1167319 w 1721796"/>
                  <a:gd name="connsiteY7" fmla="*/ 671209 h 700392"/>
                  <a:gd name="connsiteX8" fmla="*/ 1429966 w 1721796"/>
                  <a:gd name="connsiteY8" fmla="*/ 29183 h 700392"/>
                  <a:gd name="connsiteX9" fmla="*/ 1575881 w 1721796"/>
                  <a:gd name="connsiteY9" fmla="*/ 379379 h 700392"/>
                  <a:gd name="connsiteX10" fmla="*/ 1721796 w 1721796"/>
                  <a:gd name="connsiteY10" fmla="*/ 379379 h 700392"/>
                  <a:gd name="connsiteX0" fmla="*/ 0 w 1721796"/>
                  <a:gd name="connsiteY0" fmla="*/ 321013 h 671209"/>
                  <a:gd name="connsiteX1" fmla="*/ 87549 w 1721796"/>
                  <a:gd name="connsiteY1" fmla="*/ 321013 h 671209"/>
                  <a:gd name="connsiteX2" fmla="*/ 262647 w 1721796"/>
                  <a:gd name="connsiteY2" fmla="*/ 671209 h 671209"/>
                  <a:gd name="connsiteX3" fmla="*/ 543128 w 1721796"/>
                  <a:gd name="connsiteY3" fmla="*/ 32426 h 671209"/>
                  <a:gd name="connsiteX4" fmla="*/ 758757 w 1721796"/>
                  <a:gd name="connsiteY4" fmla="*/ 642026 h 671209"/>
                  <a:gd name="connsiteX5" fmla="*/ 963038 w 1721796"/>
                  <a:gd name="connsiteY5" fmla="*/ 29183 h 671209"/>
                  <a:gd name="connsiteX6" fmla="*/ 1167319 w 1721796"/>
                  <a:gd name="connsiteY6" fmla="*/ 642026 h 671209"/>
                  <a:gd name="connsiteX7" fmla="*/ 1429966 w 1721796"/>
                  <a:gd name="connsiteY7" fmla="*/ 0 h 671209"/>
                  <a:gd name="connsiteX8" fmla="*/ 1575881 w 1721796"/>
                  <a:gd name="connsiteY8" fmla="*/ 350196 h 671209"/>
                  <a:gd name="connsiteX9" fmla="*/ 1721796 w 1721796"/>
                  <a:gd name="connsiteY9" fmla="*/ 350196 h 671209"/>
                  <a:gd name="connsiteX0" fmla="*/ 0 w 1721796"/>
                  <a:gd name="connsiteY0" fmla="*/ 291830 h 642026"/>
                  <a:gd name="connsiteX1" fmla="*/ 87549 w 1721796"/>
                  <a:gd name="connsiteY1" fmla="*/ 291830 h 642026"/>
                  <a:gd name="connsiteX2" fmla="*/ 262647 w 1721796"/>
                  <a:gd name="connsiteY2" fmla="*/ 642026 h 642026"/>
                  <a:gd name="connsiteX3" fmla="*/ 543128 w 1721796"/>
                  <a:gd name="connsiteY3" fmla="*/ 3243 h 642026"/>
                  <a:gd name="connsiteX4" fmla="*/ 758757 w 1721796"/>
                  <a:gd name="connsiteY4" fmla="*/ 612843 h 642026"/>
                  <a:gd name="connsiteX5" fmla="*/ 963038 w 1721796"/>
                  <a:gd name="connsiteY5" fmla="*/ 0 h 642026"/>
                  <a:gd name="connsiteX6" fmla="*/ 1167319 w 1721796"/>
                  <a:gd name="connsiteY6" fmla="*/ 612843 h 642026"/>
                  <a:gd name="connsiteX7" fmla="*/ 1444421 w 1721796"/>
                  <a:gd name="connsiteY7" fmla="*/ 9447 h 642026"/>
                  <a:gd name="connsiteX8" fmla="*/ 1575881 w 1721796"/>
                  <a:gd name="connsiteY8" fmla="*/ 321013 h 642026"/>
                  <a:gd name="connsiteX9" fmla="*/ 1721796 w 1721796"/>
                  <a:gd name="connsiteY9" fmla="*/ 321013 h 642026"/>
                  <a:gd name="connsiteX0" fmla="*/ 0 w 1721796"/>
                  <a:gd name="connsiteY0" fmla="*/ 300971 h 651167"/>
                  <a:gd name="connsiteX1" fmla="*/ 87549 w 1721796"/>
                  <a:gd name="connsiteY1" fmla="*/ 300971 h 651167"/>
                  <a:gd name="connsiteX2" fmla="*/ 262647 w 1721796"/>
                  <a:gd name="connsiteY2" fmla="*/ 651167 h 651167"/>
                  <a:gd name="connsiteX3" fmla="*/ 543128 w 1721796"/>
                  <a:gd name="connsiteY3" fmla="*/ 12384 h 651167"/>
                  <a:gd name="connsiteX4" fmla="*/ 758757 w 1721796"/>
                  <a:gd name="connsiteY4" fmla="*/ 621984 h 651167"/>
                  <a:gd name="connsiteX5" fmla="*/ 963038 w 1721796"/>
                  <a:gd name="connsiteY5" fmla="*/ 9141 h 651167"/>
                  <a:gd name="connsiteX6" fmla="*/ 1167319 w 1721796"/>
                  <a:gd name="connsiteY6" fmla="*/ 621984 h 651167"/>
                  <a:gd name="connsiteX7" fmla="*/ 1444421 w 1721796"/>
                  <a:gd name="connsiteY7" fmla="*/ 18588 h 651167"/>
                  <a:gd name="connsiteX8" fmla="*/ 1439917 w 1721796"/>
                  <a:gd name="connsiteY8" fmla="*/ 346 h 651167"/>
                  <a:gd name="connsiteX9" fmla="*/ 1575881 w 1721796"/>
                  <a:gd name="connsiteY9" fmla="*/ 330154 h 651167"/>
                  <a:gd name="connsiteX10" fmla="*/ 1721796 w 1721796"/>
                  <a:gd name="connsiteY10" fmla="*/ 330154 h 651167"/>
                  <a:gd name="connsiteX0" fmla="*/ 0 w 1721796"/>
                  <a:gd name="connsiteY0" fmla="*/ 301157 h 651353"/>
                  <a:gd name="connsiteX1" fmla="*/ 87549 w 1721796"/>
                  <a:gd name="connsiteY1" fmla="*/ 301157 h 651353"/>
                  <a:gd name="connsiteX2" fmla="*/ 262647 w 1721796"/>
                  <a:gd name="connsiteY2" fmla="*/ 651353 h 651353"/>
                  <a:gd name="connsiteX3" fmla="*/ 543128 w 1721796"/>
                  <a:gd name="connsiteY3" fmla="*/ 12570 h 651353"/>
                  <a:gd name="connsiteX4" fmla="*/ 758757 w 1721796"/>
                  <a:gd name="connsiteY4" fmla="*/ 622170 h 651353"/>
                  <a:gd name="connsiteX5" fmla="*/ 963038 w 1721796"/>
                  <a:gd name="connsiteY5" fmla="*/ 9327 h 651353"/>
                  <a:gd name="connsiteX6" fmla="*/ 1167319 w 1721796"/>
                  <a:gd name="connsiteY6" fmla="*/ 622170 h 651353"/>
                  <a:gd name="connsiteX7" fmla="*/ 1401055 w 1721796"/>
                  <a:gd name="connsiteY7" fmla="*/ 9116 h 651353"/>
                  <a:gd name="connsiteX8" fmla="*/ 1439917 w 1721796"/>
                  <a:gd name="connsiteY8" fmla="*/ 532 h 651353"/>
                  <a:gd name="connsiteX9" fmla="*/ 1575881 w 1721796"/>
                  <a:gd name="connsiteY9" fmla="*/ 330340 h 651353"/>
                  <a:gd name="connsiteX10" fmla="*/ 1721796 w 1721796"/>
                  <a:gd name="connsiteY10" fmla="*/ 330340 h 651353"/>
                  <a:gd name="connsiteX0" fmla="*/ 0 w 1721796"/>
                  <a:gd name="connsiteY0" fmla="*/ 297107 h 647303"/>
                  <a:gd name="connsiteX1" fmla="*/ 87549 w 1721796"/>
                  <a:gd name="connsiteY1" fmla="*/ 297107 h 647303"/>
                  <a:gd name="connsiteX2" fmla="*/ 262647 w 1721796"/>
                  <a:gd name="connsiteY2" fmla="*/ 647303 h 647303"/>
                  <a:gd name="connsiteX3" fmla="*/ 543128 w 1721796"/>
                  <a:gd name="connsiteY3" fmla="*/ 8520 h 647303"/>
                  <a:gd name="connsiteX4" fmla="*/ 758757 w 1721796"/>
                  <a:gd name="connsiteY4" fmla="*/ 618120 h 647303"/>
                  <a:gd name="connsiteX5" fmla="*/ 963038 w 1721796"/>
                  <a:gd name="connsiteY5" fmla="*/ 5277 h 647303"/>
                  <a:gd name="connsiteX6" fmla="*/ 1167319 w 1721796"/>
                  <a:gd name="connsiteY6" fmla="*/ 618120 h 647303"/>
                  <a:gd name="connsiteX7" fmla="*/ 1401055 w 1721796"/>
                  <a:gd name="connsiteY7" fmla="*/ 5066 h 647303"/>
                  <a:gd name="connsiteX8" fmla="*/ 1575881 w 1721796"/>
                  <a:gd name="connsiteY8" fmla="*/ 326290 h 647303"/>
                  <a:gd name="connsiteX9" fmla="*/ 1721796 w 1721796"/>
                  <a:gd name="connsiteY9" fmla="*/ 326290 h 647303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43128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42237"/>
                  <a:gd name="connsiteX1" fmla="*/ 87549 w 1721796"/>
                  <a:gd name="connsiteY1" fmla="*/ 292041 h 642237"/>
                  <a:gd name="connsiteX2" fmla="*/ 262647 w 1721796"/>
                  <a:gd name="connsiteY2" fmla="*/ 642237 h 642237"/>
                  <a:gd name="connsiteX3" fmla="*/ 514217 w 1721796"/>
                  <a:gd name="connsiteY3" fmla="*/ 3454 h 642237"/>
                  <a:gd name="connsiteX4" fmla="*/ 758757 w 1721796"/>
                  <a:gd name="connsiteY4" fmla="*/ 613054 h 642237"/>
                  <a:gd name="connsiteX5" fmla="*/ 963038 w 1721796"/>
                  <a:gd name="connsiteY5" fmla="*/ 211 h 642237"/>
                  <a:gd name="connsiteX6" fmla="*/ 1167319 w 1721796"/>
                  <a:gd name="connsiteY6" fmla="*/ 613054 h 642237"/>
                  <a:gd name="connsiteX7" fmla="*/ 1401055 w 1721796"/>
                  <a:gd name="connsiteY7" fmla="*/ 0 h 642237"/>
                  <a:gd name="connsiteX8" fmla="*/ 1575881 w 1721796"/>
                  <a:gd name="connsiteY8" fmla="*/ 321224 h 642237"/>
                  <a:gd name="connsiteX9" fmla="*/ 1721796 w 1721796"/>
                  <a:gd name="connsiteY9" fmla="*/ 321224 h 642237"/>
                  <a:gd name="connsiteX0" fmla="*/ 0 w 1721796"/>
                  <a:gd name="connsiteY0" fmla="*/ 292041 h 613054"/>
                  <a:gd name="connsiteX1" fmla="*/ 87549 w 1721796"/>
                  <a:gd name="connsiteY1" fmla="*/ 292041 h 613054"/>
                  <a:gd name="connsiteX2" fmla="*/ 291558 w 1721796"/>
                  <a:gd name="connsiteY2" fmla="*/ 603606 h 613054"/>
                  <a:gd name="connsiteX3" fmla="*/ 514217 w 1721796"/>
                  <a:gd name="connsiteY3" fmla="*/ 3454 h 613054"/>
                  <a:gd name="connsiteX4" fmla="*/ 758757 w 1721796"/>
                  <a:gd name="connsiteY4" fmla="*/ 613054 h 613054"/>
                  <a:gd name="connsiteX5" fmla="*/ 963038 w 1721796"/>
                  <a:gd name="connsiteY5" fmla="*/ 211 h 613054"/>
                  <a:gd name="connsiteX6" fmla="*/ 1167319 w 1721796"/>
                  <a:gd name="connsiteY6" fmla="*/ 613054 h 613054"/>
                  <a:gd name="connsiteX7" fmla="*/ 1401055 w 1721796"/>
                  <a:gd name="connsiteY7" fmla="*/ 0 h 613054"/>
                  <a:gd name="connsiteX8" fmla="*/ 1575881 w 1721796"/>
                  <a:gd name="connsiteY8" fmla="*/ 321224 h 613054"/>
                  <a:gd name="connsiteX9" fmla="*/ 1721796 w 1721796"/>
                  <a:gd name="connsiteY9" fmla="*/ 321224 h 613054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58757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  <a:gd name="connsiteX0" fmla="*/ 0 w 1721796"/>
                  <a:gd name="connsiteY0" fmla="*/ 292041 h 622921"/>
                  <a:gd name="connsiteX1" fmla="*/ 87549 w 1721796"/>
                  <a:gd name="connsiteY1" fmla="*/ 292041 h 622921"/>
                  <a:gd name="connsiteX2" fmla="*/ 262647 w 1721796"/>
                  <a:gd name="connsiteY2" fmla="*/ 622921 h 622921"/>
                  <a:gd name="connsiteX3" fmla="*/ 514217 w 1721796"/>
                  <a:gd name="connsiteY3" fmla="*/ 3454 h 622921"/>
                  <a:gd name="connsiteX4" fmla="*/ 729846 w 1721796"/>
                  <a:gd name="connsiteY4" fmla="*/ 613054 h 622921"/>
                  <a:gd name="connsiteX5" fmla="*/ 963038 w 1721796"/>
                  <a:gd name="connsiteY5" fmla="*/ 211 h 622921"/>
                  <a:gd name="connsiteX6" fmla="*/ 1167319 w 1721796"/>
                  <a:gd name="connsiteY6" fmla="*/ 613054 h 622921"/>
                  <a:gd name="connsiteX7" fmla="*/ 1401055 w 1721796"/>
                  <a:gd name="connsiteY7" fmla="*/ 0 h 622921"/>
                  <a:gd name="connsiteX8" fmla="*/ 1575881 w 1721796"/>
                  <a:gd name="connsiteY8" fmla="*/ 321224 h 622921"/>
                  <a:gd name="connsiteX9" fmla="*/ 1721796 w 1721796"/>
                  <a:gd name="connsiteY9" fmla="*/ 321224 h 62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21796" h="622921">
                    <a:moveTo>
                      <a:pt x="0" y="292041"/>
                    </a:moveTo>
                    <a:lnTo>
                      <a:pt x="87549" y="292041"/>
                    </a:lnTo>
                    <a:lnTo>
                      <a:pt x="262647" y="622921"/>
                    </a:lnTo>
                    <a:lnTo>
                      <a:pt x="514217" y="3454"/>
                    </a:lnTo>
                    <a:lnTo>
                      <a:pt x="729846" y="613054"/>
                    </a:lnTo>
                    <a:lnTo>
                      <a:pt x="963038" y="211"/>
                    </a:lnTo>
                    <a:lnTo>
                      <a:pt x="1167319" y="613054"/>
                    </a:lnTo>
                    <a:lnTo>
                      <a:pt x="1401055" y="0"/>
                    </a:lnTo>
                    <a:lnTo>
                      <a:pt x="1575881" y="321224"/>
                    </a:lnTo>
                    <a:lnTo>
                      <a:pt x="1721796" y="321224"/>
                    </a:lnTo>
                  </a:path>
                </a:pathLst>
              </a:custGeom>
              <a:noFill/>
              <a:ln w="444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613167" y="3810000"/>
                <a:ext cx="391454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3</a:t>
                </a:r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 rot="18900000">
                <a:off x="4564865" y="3349869"/>
                <a:ext cx="1560302" cy="654149"/>
                <a:chOff x="4328830" y="5492146"/>
                <a:chExt cx="1560302" cy="654149"/>
              </a:xfrm>
            </p:grpSpPr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328830" y="6088859"/>
                  <a:ext cx="1164078" cy="0"/>
                </a:xfrm>
                <a:prstGeom prst="line">
                  <a:avLst/>
                </a:prstGeom>
                <a:ln w="44450" cmpd="sng">
                  <a:solidFill>
                    <a:srgbClr val="0070C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TextBox 75"/>
                <p:cNvSpPr txBox="1"/>
                <p:nvPr/>
              </p:nvSpPr>
              <p:spPr>
                <a:xfrm>
                  <a:off x="4818925" y="5529560"/>
                  <a:ext cx="324128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y</a:t>
                  </a:r>
                  <a:endParaRPr lang="en-US" sz="2400" baseline="-25000" dirty="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>
                  <a:off x="5489312" y="6029415"/>
                  <a:ext cx="399820" cy="116880"/>
                </a:xfrm>
                <a:custGeom>
                  <a:avLst/>
                  <a:gdLst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758757 w 1721796"/>
                    <a:gd name="connsiteY4" fmla="*/ 671209 h 700392"/>
                    <a:gd name="connsiteX5" fmla="*/ 992221 w 1721796"/>
                    <a:gd name="connsiteY5" fmla="*/ 29183 h 700392"/>
                    <a:gd name="connsiteX6" fmla="*/ 1167319 w 1721796"/>
                    <a:gd name="connsiteY6" fmla="*/ 671209 h 700392"/>
                    <a:gd name="connsiteX7" fmla="*/ 1429966 w 1721796"/>
                    <a:gd name="connsiteY7" fmla="*/ 29183 h 700392"/>
                    <a:gd name="connsiteX8" fmla="*/ 1575881 w 1721796"/>
                    <a:gd name="connsiteY8" fmla="*/ 379379 h 700392"/>
                    <a:gd name="connsiteX9" fmla="*/ 1721796 w 1721796"/>
                    <a:gd name="connsiteY9" fmla="*/ 379379 h 700392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525294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175098 w 1721796"/>
                    <a:gd name="connsiteY3" fmla="*/ 0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992221 w 1721796"/>
                    <a:gd name="connsiteY6" fmla="*/ 58366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92221 w 1721796"/>
                    <a:gd name="connsiteY6" fmla="*/ 29183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79379 h 729575"/>
                    <a:gd name="connsiteX1" fmla="*/ 87549 w 1721796"/>
                    <a:gd name="connsiteY1" fmla="*/ 379379 h 729575"/>
                    <a:gd name="connsiteX2" fmla="*/ 262647 w 1721796"/>
                    <a:gd name="connsiteY2" fmla="*/ 729575 h 729575"/>
                    <a:gd name="connsiteX3" fmla="*/ 350196 w 1721796"/>
                    <a:gd name="connsiteY3" fmla="*/ 29183 h 729575"/>
                    <a:gd name="connsiteX4" fmla="*/ 543128 w 1721796"/>
                    <a:gd name="connsiteY4" fmla="*/ 90792 h 729575"/>
                    <a:gd name="connsiteX5" fmla="*/ 758757 w 1721796"/>
                    <a:gd name="connsiteY5" fmla="*/ 700392 h 729575"/>
                    <a:gd name="connsiteX6" fmla="*/ 1138136 w 1721796"/>
                    <a:gd name="connsiteY6" fmla="*/ 0 h 729575"/>
                    <a:gd name="connsiteX7" fmla="*/ 1167319 w 1721796"/>
                    <a:gd name="connsiteY7" fmla="*/ 700392 h 729575"/>
                    <a:gd name="connsiteX8" fmla="*/ 1429966 w 1721796"/>
                    <a:gd name="connsiteY8" fmla="*/ 58366 h 729575"/>
                    <a:gd name="connsiteX9" fmla="*/ 1575881 w 1721796"/>
                    <a:gd name="connsiteY9" fmla="*/ 408562 h 729575"/>
                    <a:gd name="connsiteX10" fmla="*/ 1721796 w 1721796"/>
                    <a:gd name="connsiteY10" fmla="*/ 408562 h 729575"/>
                    <a:gd name="connsiteX0" fmla="*/ 0 w 1721796"/>
                    <a:gd name="connsiteY0" fmla="*/ 350196 h 700392"/>
                    <a:gd name="connsiteX1" fmla="*/ 87549 w 1721796"/>
                    <a:gd name="connsiteY1" fmla="*/ 350196 h 700392"/>
                    <a:gd name="connsiteX2" fmla="*/ 262647 w 1721796"/>
                    <a:gd name="connsiteY2" fmla="*/ 700392 h 700392"/>
                    <a:gd name="connsiteX3" fmla="*/ 350196 w 1721796"/>
                    <a:gd name="connsiteY3" fmla="*/ 0 h 700392"/>
                    <a:gd name="connsiteX4" fmla="*/ 543128 w 1721796"/>
                    <a:gd name="connsiteY4" fmla="*/ 61609 h 700392"/>
                    <a:gd name="connsiteX5" fmla="*/ 758757 w 1721796"/>
                    <a:gd name="connsiteY5" fmla="*/ 671209 h 700392"/>
                    <a:gd name="connsiteX6" fmla="*/ 963038 w 1721796"/>
                    <a:gd name="connsiteY6" fmla="*/ 58366 h 700392"/>
                    <a:gd name="connsiteX7" fmla="*/ 1167319 w 1721796"/>
                    <a:gd name="connsiteY7" fmla="*/ 671209 h 700392"/>
                    <a:gd name="connsiteX8" fmla="*/ 1429966 w 1721796"/>
                    <a:gd name="connsiteY8" fmla="*/ 29183 h 700392"/>
                    <a:gd name="connsiteX9" fmla="*/ 1575881 w 1721796"/>
                    <a:gd name="connsiteY9" fmla="*/ 379379 h 700392"/>
                    <a:gd name="connsiteX10" fmla="*/ 1721796 w 1721796"/>
                    <a:gd name="connsiteY10" fmla="*/ 379379 h 700392"/>
                    <a:gd name="connsiteX0" fmla="*/ 0 w 1721796"/>
                    <a:gd name="connsiteY0" fmla="*/ 321013 h 671209"/>
                    <a:gd name="connsiteX1" fmla="*/ 87549 w 1721796"/>
                    <a:gd name="connsiteY1" fmla="*/ 321013 h 671209"/>
                    <a:gd name="connsiteX2" fmla="*/ 262647 w 1721796"/>
                    <a:gd name="connsiteY2" fmla="*/ 671209 h 671209"/>
                    <a:gd name="connsiteX3" fmla="*/ 543128 w 1721796"/>
                    <a:gd name="connsiteY3" fmla="*/ 32426 h 671209"/>
                    <a:gd name="connsiteX4" fmla="*/ 758757 w 1721796"/>
                    <a:gd name="connsiteY4" fmla="*/ 642026 h 671209"/>
                    <a:gd name="connsiteX5" fmla="*/ 963038 w 1721796"/>
                    <a:gd name="connsiteY5" fmla="*/ 29183 h 671209"/>
                    <a:gd name="connsiteX6" fmla="*/ 1167319 w 1721796"/>
                    <a:gd name="connsiteY6" fmla="*/ 642026 h 671209"/>
                    <a:gd name="connsiteX7" fmla="*/ 1429966 w 1721796"/>
                    <a:gd name="connsiteY7" fmla="*/ 0 h 671209"/>
                    <a:gd name="connsiteX8" fmla="*/ 1575881 w 1721796"/>
                    <a:gd name="connsiteY8" fmla="*/ 350196 h 671209"/>
                    <a:gd name="connsiteX9" fmla="*/ 1721796 w 1721796"/>
                    <a:gd name="connsiteY9" fmla="*/ 350196 h 671209"/>
                    <a:gd name="connsiteX0" fmla="*/ 0 w 1721796"/>
                    <a:gd name="connsiteY0" fmla="*/ 291830 h 642026"/>
                    <a:gd name="connsiteX1" fmla="*/ 87549 w 1721796"/>
                    <a:gd name="connsiteY1" fmla="*/ 291830 h 642026"/>
                    <a:gd name="connsiteX2" fmla="*/ 262647 w 1721796"/>
                    <a:gd name="connsiteY2" fmla="*/ 642026 h 642026"/>
                    <a:gd name="connsiteX3" fmla="*/ 543128 w 1721796"/>
                    <a:gd name="connsiteY3" fmla="*/ 3243 h 642026"/>
                    <a:gd name="connsiteX4" fmla="*/ 758757 w 1721796"/>
                    <a:gd name="connsiteY4" fmla="*/ 612843 h 642026"/>
                    <a:gd name="connsiteX5" fmla="*/ 963038 w 1721796"/>
                    <a:gd name="connsiteY5" fmla="*/ 0 h 642026"/>
                    <a:gd name="connsiteX6" fmla="*/ 1167319 w 1721796"/>
                    <a:gd name="connsiteY6" fmla="*/ 612843 h 642026"/>
                    <a:gd name="connsiteX7" fmla="*/ 1444421 w 1721796"/>
                    <a:gd name="connsiteY7" fmla="*/ 9447 h 642026"/>
                    <a:gd name="connsiteX8" fmla="*/ 1575881 w 1721796"/>
                    <a:gd name="connsiteY8" fmla="*/ 321013 h 642026"/>
                    <a:gd name="connsiteX9" fmla="*/ 1721796 w 1721796"/>
                    <a:gd name="connsiteY9" fmla="*/ 321013 h 642026"/>
                    <a:gd name="connsiteX0" fmla="*/ 0 w 1721796"/>
                    <a:gd name="connsiteY0" fmla="*/ 300971 h 651167"/>
                    <a:gd name="connsiteX1" fmla="*/ 87549 w 1721796"/>
                    <a:gd name="connsiteY1" fmla="*/ 300971 h 651167"/>
                    <a:gd name="connsiteX2" fmla="*/ 262647 w 1721796"/>
                    <a:gd name="connsiteY2" fmla="*/ 651167 h 651167"/>
                    <a:gd name="connsiteX3" fmla="*/ 543128 w 1721796"/>
                    <a:gd name="connsiteY3" fmla="*/ 12384 h 651167"/>
                    <a:gd name="connsiteX4" fmla="*/ 758757 w 1721796"/>
                    <a:gd name="connsiteY4" fmla="*/ 621984 h 651167"/>
                    <a:gd name="connsiteX5" fmla="*/ 963038 w 1721796"/>
                    <a:gd name="connsiteY5" fmla="*/ 9141 h 651167"/>
                    <a:gd name="connsiteX6" fmla="*/ 1167319 w 1721796"/>
                    <a:gd name="connsiteY6" fmla="*/ 621984 h 651167"/>
                    <a:gd name="connsiteX7" fmla="*/ 1444421 w 1721796"/>
                    <a:gd name="connsiteY7" fmla="*/ 18588 h 651167"/>
                    <a:gd name="connsiteX8" fmla="*/ 1439917 w 1721796"/>
                    <a:gd name="connsiteY8" fmla="*/ 346 h 651167"/>
                    <a:gd name="connsiteX9" fmla="*/ 1575881 w 1721796"/>
                    <a:gd name="connsiteY9" fmla="*/ 330154 h 651167"/>
                    <a:gd name="connsiteX10" fmla="*/ 1721796 w 1721796"/>
                    <a:gd name="connsiteY10" fmla="*/ 330154 h 651167"/>
                    <a:gd name="connsiteX0" fmla="*/ 0 w 1721796"/>
                    <a:gd name="connsiteY0" fmla="*/ 301157 h 651353"/>
                    <a:gd name="connsiteX1" fmla="*/ 87549 w 1721796"/>
                    <a:gd name="connsiteY1" fmla="*/ 301157 h 651353"/>
                    <a:gd name="connsiteX2" fmla="*/ 262647 w 1721796"/>
                    <a:gd name="connsiteY2" fmla="*/ 651353 h 651353"/>
                    <a:gd name="connsiteX3" fmla="*/ 543128 w 1721796"/>
                    <a:gd name="connsiteY3" fmla="*/ 12570 h 651353"/>
                    <a:gd name="connsiteX4" fmla="*/ 758757 w 1721796"/>
                    <a:gd name="connsiteY4" fmla="*/ 622170 h 651353"/>
                    <a:gd name="connsiteX5" fmla="*/ 963038 w 1721796"/>
                    <a:gd name="connsiteY5" fmla="*/ 9327 h 651353"/>
                    <a:gd name="connsiteX6" fmla="*/ 1167319 w 1721796"/>
                    <a:gd name="connsiteY6" fmla="*/ 622170 h 651353"/>
                    <a:gd name="connsiteX7" fmla="*/ 1401055 w 1721796"/>
                    <a:gd name="connsiteY7" fmla="*/ 9116 h 651353"/>
                    <a:gd name="connsiteX8" fmla="*/ 1439917 w 1721796"/>
                    <a:gd name="connsiteY8" fmla="*/ 532 h 651353"/>
                    <a:gd name="connsiteX9" fmla="*/ 1575881 w 1721796"/>
                    <a:gd name="connsiteY9" fmla="*/ 330340 h 651353"/>
                    <a:gd name="connsiteX10" fmla="*/ 1721796 w 1721796"/>
                    <a:gd name="connsiteY10" fmla="*/ 330340 h 651353"/>
                    <a:gd name="connsiteX0" fmla="*/ 0 w 1721796"/>
                    <a:gd name="connsiteY0" fmla="*/ 297107 h 647303"/>
                    <a:gd name="connsiteX1" fmla="*/ 87549 w 1721796"/>
                    <a:gd name="connsiteY1" fmla="*/ 297107 h 647303"/>
                    <a:gd name="connsiteX2" fmla="*/ 262647 w 1721796"/>
                    <a:gd name="connsiteY2" fmla="*/ 647303 h 647303"/>
                    <a:gd name="connsiteX3" fmla="*/ 543128 w 1721796"/>
                    <a:gd name="connsiteY3" fmla="*/ 8520 h 647303"/>
                    <a:gd name="connsiteX4" fmla="*/ 758757 w 1721796"/>
                    <a:gd name="connsiteY4" fmla="*/ 618120 h 647303"/>
                    <a:gd name="connsiteX5" fmla="*/ 963038 w 1721796"/>
                    <a:gd name="connsiteY5" fmla="*/ 5277 h 647303"/>
                    <a:gd name="connsiteX6" fmla="*/ 1167319 w 1721796"/>
                    <a:gd name="connsiteY6" fmla="*/ 618120 h 647303"/>
                    <a:gd name="connsiteX7" fmla="*/ 1401055 w 1721796"/>
                    <a:gd name="connsiteY7" fmla="*/ 5066 h 647303"/>
                    <a:gd name="connsiteX8" fmla="*/ 1575881 w 1721796"/>
                    <a:gd name="connsiteY8" fmla="*/ 326290 h 647303"/>
                    <a:gd name="connsiteX9" fmla="*/ 1721796 w 1721796"/>
                    <a:gd name="connsiteY9" fmla="*/ 326290 h 647303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43128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42237"/>
                    <a:gd name="connsiteX1" fmla="*/ 87549 w 1721796"/>
                    <a:gd name="connsiteY1" fmla="*/ 292041 h 642237"/>
                    <a:gd name="connsiteX2" fmla="*/ 262647 w 1721796"/>
                    <a:gd name="connsiteY2" fmla="*/ 642237 h 642237"/>
                    <a:gd name="connsiteX3" fmla="*/ 514217 w 1721796"/>
                    <a:gd name="connsiteY3" fmla="*/ 3454 h 642237"/>
                    <a:gd name="connsiteX4" fmla="*/ 758757 w 1721796"/>
                    <a:gd name="connsiteY4" fmla="*/ 613054 h 642237"/>
                    <a:gd name="connsiteX5" fmla="*/ 963038 w 1721796"/>
                    <a:gd name="connsiteY5" fmla="*/ 211 h 642237"/>
                    <a:gd name="connsiteX6" fmla="*/ 1167319 w 1721796"/>
                    <a:gd name="connsiteY6" fmla="*/ 613054 h 642237"/>
                    <a:gd name="connsiteX7" fmla="*/ 1401055 w 1721796"/>
                    <a:gd name="connsiteY7" fmla="*/ 0 h 642237"/>
                    <a:gd name="connsiteX8" fmla="*/ 1575881 w 1721796"/>
                    <a:gd name="connsiteY8" fmla="*/ 321224 h 642237"/>
                    <a:gd name="connsiteX9" fmla="*/ 1721796 w 1721796"/>
                    <a:gd name="connsiteY9" fmla="*/ 321224 h 642237"/>
                    <a:gd name="connsiteX0" fmla="*/ 0 w 1721796"/>
                    <a:gd name="connsiteY0" fmla="*/ 292041 h 613054"/>
                    <a:gd name="connsiteX1" fmla="*/ 87549 w 1721796"/>
                    <a:gd name="connsiteY1" fmla="*/ 292041 h 613054"/>
                    <a:gd name="connsiteX2" fmla="*/ 291558 w 1721796"/>
                    <a:gd name="connsiteY2" fmla="*/ 603606 h 613054"/>
                    <a:gd name="connsiteX3" fmla="*/ 514217 w 1721796"/>
                    <a:gd name="connsiteY3" fmla="*/ 3454 h 613054"/>
                    <a:gd name="connsiteX4" fmla="*/ 758757 w 1721796"/>
                    <a:gd name="connsiteY4" fmla="*/ 613054 h 613054"/>
                    <a:gd name="connsiteX5" fmla="*/ 963038 w 1721796"/>
                    <a:gd name="connsiteY5" fmla="*/ 211 h 613054"/>
                    <a:gd name="connsiteX6" fmla="*/ 1167319 w 1721796"/>
                    <a:gd name="connsiteY6" fmla="*/ 613054 h 613054"/>
                    <a:gd name="connsiteX7" fmla="*/ 1401055 w 1721796"/>
                    <a:gd name="connsiteY7" fmla="*/ 0 h 613054"/>
                    <a:gd name="connsiteX8" fmla="*/ 1575881 w 1721796"/>
                    <a:gd name="connsiteY8" fmla="*/ 321224 h 613054"/>
                    <a:gd name="connsiteX9" fmla="*/ 1721796 w 1721796"/>
                    <a:gd name="connsiteY9" fmla="*/ 321224 h 613054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58757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  <a:gd name="connsiteX0" fmla="*/ 0 w 1721796"/>
                    <a:gd name="connsiteY0" fmla="*/ 292041 h 622921"/>
                    <a:gd name="connsiteX1" fmla="*/ 87549 w 1721796"/>
                    <a:gd name="connsiteY1" fmla="*/ 292041 h 622921"/>
                    <a:gd name="connsiteX2" fmla="*/ 262647 w 1721796"/>
                    <a:gd name="connsiteY2" fmla="*/ 622921 h 622921"/>
                    <a:gd name="connsiteX3" fmla="*/ 514217 w 1721796"/>
                    <a:gd name="connsiteY3" fmla="*/ 3454 h 622921"/>
                    <a:gd name="connsiteX4" fmla="*/ 729846 w 1721796"/>
                    <a:gd name="connsiteY4" fmla="*/ 613054 h 622921"/>
                    <a:gd name="connsiteX5" fmla="*/ 963038 w 1721796"/>
                    <a:gd name="connsiteY5" fmla="*/ 211 h 622921"/>
                    <a:gd name="connsiteX6" fmla="*/ 1167319 w 1721796"/>
                    <a:gd name="connsiteY6" fmla="*/ 613054 h 622921"/>
                    <a:gd name="connsiteX7" fmla="*/ 1401055 w 1721796"/>
                    <a:gd name="connsiteY7" fmla="*/ 0 h 622921"/>
                    <a:gd name="connsiteX8" fmla="*/ 1575881 w 1721796"/>
                    <a:gd name="connsiteY8" fmla="*/ 321224 h 622921"/>
                    <a:gd name="connsiteX9" fmla="*/ 1721796 w 1721796"/>
                    <a:gd name="connsiteY9" fmla="*/ 321224 h 6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21796" h="622921">
                      <a:moveTo>
                        <a:pt x="0" y="292041"/>
                      </a:moveTo>
                      <a:lnTo>
                        <a:pt x="87549" y="292041"/>
                      </a:lnTo>
                      <a:lnTo>
                        <a:pt x="262647" y="622921"/>
                      </a:lnTo>
                      <a:lnTo>
                        <a:pt x="514217" y="3454"/>
                      </a:lnTo>
                      <a:lnTo>
                        <a:pt x="729846" y="613054"/>
                      </a:lnTo>
                      <a:lnTo>
                        <a:pt x="963038" y="211"/>
                      </a:lnTo>
                      <a:lnTo>
                        <a:pt x="1167319" y="613054"/>
                      </a:lnTo>
                      <a:lnTo>
                        <a:pt x="1401055" y="0"/>
                      </a:lnTo>
                      <a:lnTo>
                        <a:pt x="1575881" y="321224"/>
                      </a:lnTo>
                      <a:lnTo>
                        <a:pt x="1721796" y="321224"/>
                      </a:lnTo>
                    </a:path>
                  </a:pathLst>
                </a:custGeom>
                <a:noFill/>
                <a:ln w="44450">
                  <a:solidFill>
                    <a:srgbClr val="0070C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5478368" y="5492146"/>
                  <a:ext cx="394660" cy="461665"/>
                </a:xfrm>
                <a:prstGeom prst="rect">
                  <a:avLst/>
                </a:prstGeom>
                <a:noFill/>
                <a:ln w="444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</a:t>
                  </a:r>
                  <a:r>
                    <a:rPr lang="en-US" sz="2400" baseline="-25000" dirty="0"/>
                    <a:t>4</a:t>
                  </a:r>
                </a:p>
              </p:txBody>
            </p: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3429754" y="4412459"/>
                <a:ext cx="1164078" cy="0"/>
              </a:xfrm>
              <a:prstGeom prst="line">
                <a:avLst/>
              </a:prstGeom>
              <a:ln w="44450" cmpd="sng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3877658" y="3815747"/>
                <a:ext cx="433837" cy="461665"/>
              </a:xfrm>
              <a:prstGeom prst="rect">
                <a:avLst/>
              </a:prstGeom>
              <a:noFill/>
              <a:ln w="444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</a:t>
                </a:r>
                <a:r>
                  <a:rPr lang="en-US" sz="2400" baseline="-25000" dirty="0" err="1"/>
                  <a:t>y</a:t>
                </a:r>
                <a:endParaRPr lang="en-US" sz="2400" baseline="-25000" dirty="0"/>
              </a:p>
            </p:txBody>
          </p:sp>
        </p:grpSp>
      </p:grpSp>
      <p:sp>
        <p:nvSpPr>
          <p:cNvPr id="92" name="Title 1"/>
          <p:cNvSpPr txBox="1">
            <a:spLocks noGrp="1"/>
          </p:cNvSpPr>
          <p:nvPr>
            <p:ph type="title"/>
          </p:nvPr>
        </p:nvSpPr>
        <p:spPr>
          <a:xfrm>
            <a:off x="200563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/>
              <a:t> ⟶ </a:t>
            </a:r>
            <a:r>
              <a:rPr lang="en-US" dirty="0">
                <a:solidFill>
                  <a:srgbClr val="0070C0"/>
                </a:solidFill>
              </a:rPr>
              <a:t>Y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D4F4-6338-40C1-8FF6-48CEF780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FABEF-487E-420C-9CBF-3BFC5969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C54EFE-C9DE-4DF2-92E4-F85B30272A1D}"/>
              </a:ext>
            </a:extLst>
          </p:cNvPr>
          <p:cNvSpPr/>
          <p:nvPr/>
        </p:nvSpPr>
        <p:spPr>
          <a:xfrm>
            <a:off x="1313351" y="4482584"/>
            <a:ext cx="141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David Haley</a:t>
            </a:r>
            <a:endParaRPr lang="en-US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F9730-CDDE-4C25-86B2-566BAB79421D}"/>
              </a:ext>
            </a:extLst>
          </p:cNvPr>
          <p:cNvSpPr/>
          <p:nvPr/>
        </p:nvSpPr>
        <p:spPr>
          <a:xfrm>
            <a:off x="3505649" y="4482584"/>
            <a:ext cx="1413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Keenan Breik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36382-F4A1-4FD4-B941-C0A8D38047F7}"/>
              </a:ext>
            </a:extLst>
          </p:cNvPr>
          <p:cNvSpPr/>
          <p:nvPr/>
        </p:nvSpPr>
        <p:spPr>
          <a:xfrm>
            <a:off x="5584921" y="4482584"/>
            <a:ext cx="160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Cameron Chalk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EBC050-4C8D-4D7B-9838-D60023E4A81A}"/>
              </a:ext>
            </a:extLst>
          </p:cNvPr>
          <p:cNvSpPr/>
          <p:nvPr/>
        </p:nvSpPr>
        <p:spPr>
          <a:xfrm>
            <a:off x="7855207" y="4482584"/>
            <a:ext cx="181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David Soloveichik</a:t>
            </a:r>
          </a:p>
        </p:txBody>
      </p:sp>
      <p:pic>
        <p:nvPicPr>
          <p:cNvPr id="1026" name="Picture 2" descr="Image result for dod logo">
            <a:extLst>
              <a:ext uri="{FF2B5EF4-FFF2-40B4-BE49-F238E27FC236}">
                <a16:creationId xmlns:a16="http://schemas.microsoft.com/office/drawing/2014/main" id="{67CAEE14-F49E-4318-B926-B861D5B9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262" y="4031113"/>
            <a:ext cx="914773" cy="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math.ucdavis.edu/~drhaley/chalkboard.jpg">
            <a:extLst>
              <a:ext uri="{FF2B5EF4-FFF2-40B4-BE49-F238E27FC236}">
                <a16:creationId xmlns:a16="http://schemas.microsoft.com/office/drawing/2014/main" id="{72117CB3-C9D3-4211-A2BE-5EF1211BE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r="46164"/>
          <a:stretch/>
        </p:blipFill>
        <p:spPr bwMode="auto">
          <a:xfrm>
            <a:off x="1000125" y="2515334"/>
            <a:ext cx="1777180" cy="183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16C1A4-3436-4F31-A284-4C125D24E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612" y="2541933"/>
            <a:ext cx="1677344" cy="1677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AEC63-7DA6-43CE-A079-7ECDBBA6E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816" y="5235212"/>
            <a:ext cx="976995" cy="9769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E33807-A950-47D9-8225-D4E429636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8" y="5235212"/>
            <a:ext cx="1041901" cy="1010335"/>
          </a:xfrm>
          <a:prstGeom prst="rect">
            <a:avLst/>
          </a:prstGeom>
        </p:spPr>
      </p:pic>
      <p:pic>
        <p:nvPicPr>
          <p:cNvPr id="1038" name="Picture 14" descr="https://nsf.gov/news/mmg/media/images/bitmaplogo_nolayers_f_e50fcd0b-607b-4271-a808-914d9c2f65dc.png">
            <a:extLst>
              <a:ext uri="{FF2B5EF4-FFF2-40B4-BE49-F238E27FC236}">
                <a16:creationId xmlns:a16="http://schemas.microsoft.com/office/drawing/2014/main" id="{D6AD6110-4CED-4B29-84FF-A221ECAB8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5" r="17204"/>
          <a:stretch/>
        </p:blipFill>
        <p:spPr bwMode="auto">
          <a:xfrm>
            <a:off x="10269049" y="2583171"/>
            <a:ext cx="1219200" cy="11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410CD0-E796-40CF-83A8-D96F2FAC6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630" y="5235211"/>
            <a:ext cx="976995" cy="9769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D475E5-183A-48C1-80FA-EB6895E2D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51" y="5235212"/>
            <a:ext cx="976995" cy="976995"/>
          </a:xfrm>
          <a:prstGeom prst="rect">
            <a:avLst/>
          </a:prstGeom>
        </p:spPr>
      </p:pic>
      <p:pic>
        <p:nvPicPr>
          <p:cNvPr id="8" name="Picture 2" descr="https://ee56879e-a-eab37f4f-s-sites.googlegroups.com/a/utexas.edu/cameronchalk/home/20171025_154823.jpg?attachauth=ANoY7cotgEcsXfMaKMylDAKO_qyoFJnNyNwczK4F0bUlGn3x81rUjCQDKU_UmsSlcZoy9a2-daCAj476JF7aqqCDEATPETuLbPailFV6q5CO6mT99yx8TmeAztRj5OvgTNvJ0-4-7mmPybIsEAi35QuNyFBG7lkaAsHYKAFUu90hc2eKRRQh4eW0plHAJq3-TbvmKR7W3tMfik1brp4_sToKUSvxDOoK7NwPCFzOHAr7qdROEcx1lCA%3D&amp;attredirects=0">
            <a:extLst>
              <a:ext uri="{FF2B5EF4-FFF2-40B4-BE49-F238E27FC236}">
                <a16:creationId xmlns:a16="http://schemas.microsoft.com/office/drawing/2014/main" id="{DDA2A19B-D0E7-4CA9-9322-C38F4BB5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15" y="2515334"/>
            <a:ext cx="1368209" cy="17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odambaka.bol.ucla.edu/home_files/image1605.jpg">
            <a:extLst>
              <a:ext uri="{FF2B5EF4-FFF2-40B4-BE49-F238E27FC236}">
                <a16:creationId xmlns:a16="http://schemas.microsoft.com/office/drawing/2014/main" id="{528CABB6-2F81-4481-8C03-CA980E98C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7" t="12810" r="3083" b="36322"/>
          <a:stretch/>
        </p:blipFill>
        <p:spPr bwMode="auto">
          <a:xfrm>
            <a:off x="3646250" y="2583171"/>
            <a:ext cx="1272799" cy="17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6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539456" y="4531615"/>
            <a:ext cx="3819196" cy="2244436"/>
            <a:chOff x="15456" y="4531615"/>
            <a:chExt cx="3819196" cy="2244436"/>
          </a:xfrm>
        </p:grpSpPr>
        <p:grpSp>
          <p:nvGrpSpPr>
            <p:cNvPr id="2" name="Group 1"/>
            <p:cNvGrpSpPr/>
            <p:nvPr/>
          </p:nvGrpSpPr>
          <p:grpSpPr>
            <a:xfrm>
              <a:off x="792933" y="4531615"/>
              <a:ext cx="3041719" cy="2244436"/>
              <a:chOff x="95809" y="1136363"/>
              <a:chExt cx="8142074" cy="5328697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924128" y="1663430"/>
                <a:ext cx="0" cy="4143983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90664" y="5580434"/>
                <a:ext cx="7354111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6285687" y="5807414"/>
                <a:ext cx="1952196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progress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95809" y="1136363"/>
                <a:ext cx="1656637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Energy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5984" y="4907627"/>
              <a:ext cx="1045862" cy="585550"/>
              <a:chOff x="-30703" y="4907627"/>
              <a:chExt cx="1045862" cy="585550"/>
            </a:xfrm>
          </p:grpSpPr>
          <p:cxnSp>
            <p:nvCxnSpPr>
              <p:cNvPr id="83" name="Straight Connector 82"/>
              <p:cNvCxnSpPr>
                <a:cxnSpLocks/>
                <a:stCxn id="84" idx="0"/>
              </p:cNvCxnSpPr>
              <p:nvPr/>
            </p:nvCxnSpPr>
            <p:spPr>
              <a:xfrm flipV="1">
                <a:off x="492228" y="4907627"/>
                <a:ext cx="1" cy="185440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-30703" y="5093067"/>
                <a:ext cx="10458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Merge</a:t>
                </a:r>
              </a:p>
              <a:p>
                <a:pPr algn="ctr"/>
                <a:r>
                  <a:rPr lang="en-US" sz="1000" dirty="0"/>
                  <a:t>(less favorable)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5456" y="5614858"/>
              <a:ext cx="1086920" cy="597974"/>
              <a:chOff x="-51231" y="5471994"/>
              <a:chExt cx="1086920" cy="597974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>
                <a:off x="492227" y="5879599"/>
                <a:ext cx="1" cy="190369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-51231" y="5471994"/>
                <a:ext cx="1086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Split</a:t>
                </a:r>
              </a:p>
              <a:p>
                <a:pPr algn="ctr"/>
                <a:r>
                  <a:rPr lang="en-US" sz="1000" dirty="0"/>
                  <a:t>(more favorable)</a:t>
                </a: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6081464" y="4664428"/>
            <a:ext cx="2450093" cy="536284"/>
            <a:chOff x="4557463" y="4664428"/>
            <a:chExt cx="2450093" cy="536284"/>
          </a:xfrm>
        </p:grpSpPr>
        <p:grpSp>
          <p:nvGrpSpPr>
            <p:cNvPr id="70" name="Group 69"/>
            <p:cNvGrpSpPr/>
            <p:nvPr/>
          </p:nvGrpSpPr>
          <p:grpSpPr>
            <a:xfrm>
              <a:off x="6015334" y="4668960"/>
              <a:ext cx="992222" cy="531752"/>
              <a:chOff x="7675345" y="2914779"/>
              <a:chExt cx="992222" cy="531752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171456" y="2915934"/>
                <a:ext cx="496111" cy="525294"/>
                <a:chOff x="6068438" y="1462391"/>
                <a:chExt cx="496111" cy="52529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129584" y="1464465"/>
                  <a:ext cx="3369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z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7675345" y="2914779"/>
                <a:ext cx="496111" cy="531752"/>
                <a:chOff x="4616237" y="2788596"/>
                <a:chExt cx="496111" cy="531752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626951" y="2797128"/>
                  <a:ext cx="4746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endParaRPr lang="en-US" sz="2800" baseline="-25000" dirty="0"/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4557463" y="4664428"/>
              <a:ext cx="992222" cy="529826"/>
              <a:chOff x="6278620" y="2271423"/>
              <a:chExt cx="992222" cy="52982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6774731" y="2273881"/>
                <a:ext cx="496111" cy="525294"/>
                <a:chOff x="6068438" y="1462391"/>
                <a:chExt cx="496111" cy="525294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129584" y="1464465"/>
                  <a:ext cx="3465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y</a:t>
                  </a: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6278620" y="2271423"/>
                <a:ext cx="496111" cy="529826"/>
                <a:chOff x="7506622" y="2654923"/>
                <a:chExt cx="496111" cy="529826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7506622" y="2659455"/>
                  <a:ext cx="496111" cy="525294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517336" y="2654923"/>
                  <a:ext cx="4746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endParaRPr lang="en-US" sz="2800" baseline="-25000" dirty="0"/>
                </a:p>
              </p:txBody>
            </p:sp>
          </p:grpSp>
        </p:grpSp>
      </p:grpSp>
      <p:grpSp>
        <p:nvGrpSpPr>
          <p:cNvPr id="103" name="Group 102"/>
          <p:cNvGrpSpPr/>
          <p:nvPr/>
        </p:nvGrpSpPr>
        <p:grpSpPr>
          <a:xfrm>
            <a:off x="6329519" y="5194255"/>
            <a:ext cx="1568744" cy="1008459"/>
            <a:chOff x="4805519" y="5194254"/>
            <a:chExt cx="1568744" cy="1008459"/>
          </a:xfrm>
        </p:grpSpPr>
        <p:grpSp>
          <p:nvGrpSpPr>
            <p:cNvPr id="78" name="Group 77"/>
            <p:cNvGrpSpPr/>
            <p:nvPr/>
          </p:nvGrpSpPr>
          <p:grpSpPr>
            <a:xfrm>
              <a:off x="5221839" y="5670961"/>
              <a:ext cx="1152424" cy="531752"/>
              <a:chOff x="6850936" y="4103611"/>
              <a:chExt cx="1152424" cy="531752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7345808" y="4103611"/>
                <a:ext cx="657552" cy="531752"/>
                <a:chOff x="4565670" y="2788596"/>
                <a:chExt cx="657552" cy="531752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565670" y="2797128"/>
                  <a:ext cx="6575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r>
                    <a:rPr lang="en-US" sz="2800" dirty="0"/>
                    <a:t>*</a:t>
                  </a:r>
                  <a:endParaRPr lang="en-US" sz="2800" baseline="-25000" dirty="0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6850936" y="4103611"/>
                <a:ext cx="655692" cy="531752"/>
                <a:chOff x="6477348" y="3886070"/>
                <a:chExt cx="655692" cy="531752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6526676" y="3886070"/>
                  <a:ext cx="496111" cy="525294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6477348" y="3894602"/>
                  <a:ext cx="6556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r>
                    <a:rPr lang="en-US" sz="2800" dirty="0"/>
                    <a:t>*</a:t>
                  </a:r>
                </a:p>
              </p:txBody>
            </p:sp>
          </p:grpSp>
        </p:grpSp>
        <p:cxnSp>
          <p:nvCxnSpPr>
            <p:cNvPr id="76" name="Straight Connector 75"/>
            <p:cNvCxnSpPr>
              <a:stCxn id="48" idx="2"/>
              <a:endCxn id="72" idx="0"/>
            </p:cNvCxnSpPr>
            <p:nvPr/>
          </p:nvCxnSpPr>
          <p:spPr>
            <a:xfrm>
              <a:off x="4805519" y="5194254"/>
              <a:ext cx="713704" cy="4767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55" idx="2"/>
              <a:endCxn id="68" idx="0"/>
            </p:cNvCxnSpPr>
            <p:nvPr/>
          </p:nvCxnSpPr>
          <p:spPr>
            <a:xfrm flipH="1">
              <a:off x="6015334" y="5200712"/>
              <a:ext cx="248055" cy="4702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00563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/>
              <a:t> ⟶ </a:t>
            </a:r>
            <a:r>
              <a:rPr lang="en-US" dirty="0">
                <a:solidFill>
                  <a:srgbClr val="0070C0"/>
                </a:solidFill>
              </a:rPr>
              <a:t>Y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4514802" y="3414544"/>
            <a:ext cx="596870" cy="1008459"/>
            <a:chOff x="2990802" y="3414543"/>
            <a:chExt cx="596870" cy="1008459"/>
          </a:xfrm>
        </p:grpSpPr>
        <p:cxnSp>
          <p:nvCxnSpPr>
            <p:cNvPr id="21" name="Straight Connector 20"/>
            <p:cNvCxnSpPr>
              <a:stCxn id="24" idx="2"/>
              <a:endCxn id="30" idx="0"/>
            </p:cNvCxnSpPr>
            <p:nvPr/>
          </p:nvCxnSpPr>
          <p:spPr>
            <a:xfrm>
              <a:off x="3238858" y="3414543"/>
              <a:ext cx="0" cy="4831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2990802" y="3897708"/>
              <a:ext cx="596870" cy="525294"/>
              <a:chOff x="6068438" y="1462391"/>
              <a:chExt cx="596870" cy="52529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068438" y="1462391"/>
                <a:ext cx="496111" cy="525294"/>
              </a:xfrm>
              <a:prstGeom prst="rect">
                <a:avLst/>
              </a:prstGeom>
              <a:solidFill>
                <a:srgbClr val="FF898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29584" y="1464465"/>
                <a:ext cx="535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x*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4514803" y="2887519"/>
            <a:ext cx="1488333" cy="533482"/>
            <a:chOff x="2990802" y="2887519"/>
            <a:chExt cx="1488333" cy="533482"/>
          </a:xfrm>
        </p:grpSpPr>
        <p:grpSp>
          <p:nvGrpSpPr>
            <p:cNvPr id="23" name="Group 22"/>
            <p:cNvGrpSpPr/>
            <p:nvPr/>
          </p:nvGrpSpPr>
          <p:grpSpPr>
            <a:xfrm>
              <a:off x="2990802" y="2889249"/>
              <a:ext cx="496111" cy="525294"/>
              <a:chOff x="6068438" y="1462391"/>
              <a:chExt cx="496111" cy="52529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068438" y="1462391"/>
                <a:ext cx="496111" cy="525294"/>
              </a:xfrm>
              <a:prstGeom prst="rect">
                <a:avLst/>
              </a:prstGeom>
              <a:solidFill>
                <a:srgbClr val="FF898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129584" y="1464465"/>
                <a:ext cx="3401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983024" y="2889249"/>
              <a:ext cx="496111" cy="531752"/>
              <a:chOff x="4616237" y="2788596"/>
              <a:chExt cx="496111" cy="531752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616237" y="2788596"/>
                <a:ext cx="496111" cy="52529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626951" y="2797128"/>
                <a:ext cx="4746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h</a:t>
                </a:r>
                <a:r>
                  <a:rPr lang="en-US" sz="2800" baseline="-25000" dirty="0" err="1"/>
                  <a:t>z</a:t>
                </a:r>
                <a:endParaRPr lang="en-US" sz="2800" baseline="-25000" dirty="0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3486913" y="2887519"/>
              <a:ext cx="496111" cy="527023"/>
              <a:chOff x="7506622" y="2659454"/>
              <a:chExt cx="496111" cy="527023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7506622" y="2659454"/>
                <a:ext cx="496111" cy="527023"/>
              </a:xfrm>
              <a:prstGeom prst="rect">
                <a:avLst/>
              </a:prstGeom>
              <a:solidFill>
                <a:srgbClr val="FFFF8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517336" y="2659455"/>
                <a:ext cx="4746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h</a:t>
                </a:r>
                <a:r>
                  <a:rPr lang="en-US" sz="2800" baseline="-25000" dirty="0" err="1"/>
                  <a:t>y</a:t>
                </a:r>
                <a:endParaRPr lang="en-US" sz="2800" baseline="-25000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829590" y="1740400"/>
            <a:ext cx="992222" cy="525294"/>
            <a:chOff x="2509736" y="1566153"/>
            <a:chExt cx="992222" cy="525294"/>
          </a:xfrm>
        </p:grpSpPr>
        <p:sp>
          <p:nvSpPr>
            <p:cNvPr id="14" name="Rectangle 13"/>
            <p:cNvSpPr/>
            <p:nvPr/>
          </p:nvSpPr>
          <p:spPr>
            <a:xfrm>
              <a:off x="2509736" y="1566153"/>
              <a:ext cx="496111" cy="5252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05847" y="1566153"/>
              <a:ext cx="496111" cy="525294"/>
            </a:xfrm>
            <a:prstGeom prst="rect">
              <a:avLst/>
            </a:prstGeom>
            <a:solidFill>
              <a:srgbClr val="FF89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66992" y="1566153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31165" y="1566153"/>
              <a:ext cx="4746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h</a:t>
              </a:r>
              <a:r>
                <a:rPr lang="en-US" sz="2800" baseline="-25000" dirty="0" err="1"/>
                <a:t>x</a:t>
              </a:r>
              <a:endParaRPr lang="en-US" sz="2800" baseline="-250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216367" y="3508551"/>
            <a:ext cx="596870" cy="1008459"/>
            <a:chOff x="1801700" y="2263620"/>
            <a:chExt cx="596870" cy="1008459"/>
          </a:xfrm>
        </p:grpSpPr>
        <p:cxnSp>
          <p:nvCxnSpPr>
            <p:cNvPr id="87" name="Straight Connector 86"/>
            <p:cNvCxnSpPr>
              <a:cxnSpLocks/>
              <a:endCxn id="89" idx="0"/>
            </p:cNvCxnSpPr>
            <p:nvPr/>
          </p:nvCxnSpPr>
          <p:spPr>
            <a:xfrm>
              <a:off x="2049756" y="2263620"/>
              <a:ext cx="0" cy="48316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1801700" y="2746785"/>
              <a:ext cx="596870" cy="525294"/>
              <a:chOff x="6068438" y="1462391"/>
              <a:chExt cx="596870" cy="525294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6068438" y="1462391"/>
                <a:ext cx="496111" cy="525294"/>
              </a:xfrm>
              <a:prstGeom prst="rect">
                <a:avLst/>
              </a:prstGeom>
              <a:solidFill>
                <a:srgbClr val="FF898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29584" y="1464465"/>
                <a:ext cx="535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x*</a:t>
                </a:r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7014565" y="5139209"/>
            <a:ext cx="1152424" cy="1002001"/>
            <a:chOff x="5221839" y="5200712"/>
            <a:chExt cx="1152424" cy="1002001"/>
          </a:xfrm>
        </p:grpSpPr>
        <p:grpSp>
          <p:nvGrpSpPr>
            <p:cNvPr id="105" name="Group 104"/>
            <p:cNvGrpSpPr/>
            <p:nvPr/>
          </p:nvGrpSpPr>
          <p:grpSpPr>
            <a:xfrm>
              <a:off x="5221839" y="5670961"/>
              <a:ext cx="1152424" cy="531752"/>
              <a:chOff x="6850936" y="4103611"/>
              <a:chExt cx="1152424" cy="531752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7345808" y="4103611"/>
                <a:ext cx="657552" cy="531752"/>
                <a:chOff x="4565670" y="2788596"/>
                <a:chExt cx="657552" cy="531752"/>
              </a:xfrm>
            </p:grpSpPr>
            <p:sp>
              <p:nvSpPr>
                <p:cNvPr id="112" name="Rectangle 111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4565670" y="2797128"/>
                  <a:ext cx="6575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r>
                    <a:rPr lang="en-US" sz="2800" dirty="0"/>
                    <a:t>*</a:t>
                  </a:r>
                  <a:endParaRPr lang="en-US" sz="2800" baseline="-25000" dirty="0"/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6850936" y="4103611"/>
                <a:ext cx="655692" cy="531752"/>
                <a:chOff x="6477348" y="3886070"/>
                <a:chExt cx="655692" cy="531752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6526676" y="3886070"/>
                  <a:ext cx="496111" cy="525294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6477348" y="3894602"/>
                  <a:ext cx="6556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r>
                    <a:rPr lang="en-US" sz="2800" dirty="0"/>
                    <a:t>*</a:t>
                  </a:r>
                </a:p>
              </p:txBody>
            </p:sp>
          </p:grpSp>
        </p:grpSp>
        <p:cxnSp>
          <p:nvCxnSpPr>
            <p:cNvPr id="106" name="Straight Connector 105"/>
            <p:cNvCxnSpPr>
              <a:cxnSpLocks/>
              <a:endCxn id="110" idx="0"/>
            </p:cNvCxnSpPr>
            <p:nvPr/>
          </p:nvCxnSpPr>
          <p:spPr>
            <a:xfrm>
              <a:off x="5519222" y="5200712"/>
              <a:ext cx="1" cy="4702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cxnSpLocks/>
              <a:endCxn id="112" idx="0"/>
            </p:cNvCxnSpPr>
            <p:nvPr/>
          </p:nvCxnSpPr>
          <p:spPr>
            <a:xfrm>
              <a:off x="6015333" y="5200712"/>
              <a:ext cx="1" cy="4702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Straight Connector 98"/>
          <p:cNvCxnSpPr/>
          <p:nvPr/>
        </p:nvCxnSpPr>
        <p:spPr>
          <a:xfrm flipH="1">
            <a:off x="2628541" y="5002857"/>
            <a:ext cx="481683" cy="62347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3110223" y="5002857"/>
            <a:ext cx="481682" cy="62347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3591906" y="4983462"/>
            <a:ext cx="481683" cy="62347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69861" y="5566721"/>
            <a:ext cx="117357" cy="119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/>
          <p:nvPr/>
        </p:nvCxnSpPr>
        <p:spPr>
          <a:xfrm flipH="1" flipV="1">
            <a:off x="4076809" y="4983462"/>
            <a:ext cx="481682" cy="119339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2642682" y="927646"/>
            <a:ext cx="6049381" cy="4429766"/>
            <a:chOff x="1118681" y="927646"/>
            <a:chExt cx="6049381" cy="4429766"/>
          </a:xfrm>
        </p:grpSpPr>
        <p:sp>
          <p:nvSpPr>
            <p:cNvPr id="91" name="Title 1"/>
            <p:cNvSpPr txBox="1">
              <a:spLocks/>
            </p:cNvSpPr>
            <p:nvPr/>
          </p:nvSpPr>
          <p:spPr>
            <a:xfrm>
              <a:off x="1553645" y="927646"/>
              <a:ext cx="4572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FF0000"/>
                  </a:solidFill>
                </a:rPr>
                <a:t>X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118681" y="1537246"/>
              <a:ext cx="1313234" cy="855758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4396957" y="3949562"/>
              <a:ext cx="2771105" cy="1407850"/>
              <a:chOff x="4396957" y="3949562"/>
              <a:chExt cx="2771105" cy="1407850"/>
            </a:xfrm>
          </p:grpSpPr>
          <p:sp>
            <p:nvSpPr>
              <p:cNvPr id="96" name="Title 1"/>
              <p:cNvSpPr txBox="1">
                <a:spLocks/>
              </p:cNvSpPr>
              <p:nvPr/>
            </p:nvSpPr>
            <p:spPr>
              <a:xfrm>
                <a:off x="6321554" y="3949562"/>
                <a:ext cx="457200" cy="609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Z</a:t>
                </a:r>
              </a:p>
            </p:txBody>
          </p:sp>
          <p:sp>
            <p:nvSpPr>
              <p:cNvPr id="97" name="Title 1"/>
              <p:cNvSpPr txBox="1">
                <a:spLocks/>
              </p:cNvSpPr>
              <p:nvPr/>
            </p:nvSpPr>
            <p:spPr>
              <a:xfrm>
                <a:off x="4844429" y="3972392"/>
                <a:ext cx="457200" cy="609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rgbClr val="0070C0"/>
                    </a:solidFill>
                  </a:rPr>
                  <a:t>Y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396957" y="4501654"/>
                <a:ext cx="1313234" cy="855758"/>
              </a:xfrm>
              <a:prstGeom prst="rect">
                <a:avLst/>
              </a:prstGeom>
              <a:noFill/>
              <a:ln w="31750"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5854828" y="4501654"/>
                <a:ext cx="1313234" cy="855758"/>
              </a:xfrm>
              <a:prstGeom prst="rect">
                <a:avLst/>
              </a:prstGeom>
              <a:noFill/>
              <a:ln w="31750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416 L 0.07317 0.182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88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51307E-6 L 0.20052 -0.1177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-589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35 -0.12546 L 0.16784 0.25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18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08612 -0.4432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221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Ø ⟶ </a:t>
            </a:r>
            <a:r>
              <a:rPr lang="en-US" dirty="0">
                <a:solidFill>
                  <a:srgbClr val="0070C0"/>
                </a:solidFill>
              </a:rPr>
              <a:t>Y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6081464" y="4666886"/>
            <a:ext cx="2450093" cy="533826"/>
            <a:chOff x="4557463" y="4666886"/>
            <a:chExt cx="2450093" cy="533826"/>
          </a:xfrm>
        </p:grpSpPr>
        <p:grpSp>
          <p:nvGrpSpPr>
            <p:cNvPr id="130" name="Group 129"/>
            <p:cNvGrpSpPr/>
            <p:nvPr/>
          </p:nvGrpSpPr>
          <p:grpSpPr>
            <a:xfrm>
              <a:off x="6015334" y="4668960"/>
              <a:ext cx="992222" cy="531752"/>
              <a:chOff x="7675345" y="2914779"/>
              <a:chExt cx="992222" cy="531752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8171456" y="2915934"/>
                <a:ext cx="496111" cy="525294"/>
                <a:chOff x="6068438" y="1462391"/>
                <a:chExt cx="496111" cy="525294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6129584" y="1464465"/>
                  <a:ext cx="3369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z</a:t>
                  </a: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7675345" y="2914779"/>
                <a:ext cx="496111" cy="531752"/>
                <a:chOff x="4616237" y="2788596"/>
                <a:chExt cx="496111" cy="531752"/>
              </a:xfrm>
            </p:grpSpPr>
            <p:sp>
              <p:nvSpPr>
                <p:cNvPr id="140" name="Rectangle 139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4626951" y="2797128"/>
                  <a:ext cx="4746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endParaRPr lang="en-US" sz="2800" baseline="-25000" dirty="0"/>
                </a:p>
              </p:txBody>
            </p:sp>
          </p:grpSp>
        </p:grpSp>
        <p:grpSp>
          <p:nvGrpSpPr>
            <p:cNvPr id="131" name="Group 130"/>
            <p:cNvGrpSpPr/>
            <p:nvPr/>
          </p:nvGrpSpPr>
          <p:grpSpPr>
            <a:xfrm>
              <a:off x="4557463" y="4666886"/>
              <a:ext cx="992222" cy="527368"/>
              <a:chOff x="6278620" y="2273881"/>
              <a:chExt cx="992222" cy="527368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6774731" y="2273881"/>
                <a:ext cx="496111" cy="525294"/>
                <a:chOff x="6068438" y="1462391"/>
                <a:chExt cx="496111" cy="525294"/>
              </a:xfrm>
            </p:grpSpPr>
            <p:sp>
              <p:nvSpPr>
                <p:cNvPr id="136" name="Rectangle 135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6129584" y="1464465"/>
                  <a:ext cx="34657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y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6278620" y="2275955"/>
                <a:ext cx="496111" cy="525294"/>
                <a:chOff x="7506622" y="2659455"/>
                <a:chExt cx="496111" cy="525294"/>
              </a:xfrm>
            </p:grpSpPr>
            <p:sp>
              <p:nvSpPr>
                <p:cNvPr id="134" name="Rectangle 133"/>
                <p:cNvSpPr/>
                <p:nvPr/>
              </p:nvSpPr>
              <p:spPr>
                <a:xfrm>
                  <a:off x="7506622" y="2659455"/>
                  <a:ext cx="496111" cy="525294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7517336" y="2659455"/>
                  <a:ext cx="4746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endParaRPr lang="en-US" sz="2800" baseline="-25000" dirty="0"/>
                </a:p>
              </p:txBody>
            </p:sp>
          </p:grpSp>
        </p:grpSp>
      </p:grpSp>
      <p:grpSp>
        <p:nvGrpSpPr>
          <p:cNvPr id="144" name="Group 143"/>
          <p:cNvGrpSpPr/>
          <p:nvPr/>
        </p:nvGrpSpPr>
        <p:grpSpPr>
          <a:xfrm>
            <a:off x="6329519" y="5194255"/>
            <a:ext cx="1568744" cy="1008459"/>
            <a:chOff x="4805519" y="5194254"/>
            <a:chExt cx="1568744" cy="1008459"/>
          </a:xfrm>
        </p:grpSpPr>
        <p:grpSp>
          <p:nvGrpSpPr>
            <p:cNvPr id="145" name="Group 144"/>
            <p:cNvGrpSpPr/>
            <p:nvPr/>
          </p:nvGrpSpPr>
          <p:grpSpPr>
            <a:xfrm>
              <a:off x="5221839" y="5670961"/>
              <a:ext cx="1152424" cy="531752"/>
              <a:chOff x="6850936" y="4103611"/>
              <a:chExt cx="1152424" cy="531752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7345808" y="4103611"/>
                <a:ext cx="657552" cy="531752"/>
                <a:chOff x="4565670" y="2788596"/>
                <a:chExt cx="657552" cy="531752"/>
              </a:xfrm>
            </p:grpSpPr>
            <p:sp>
              <p:nvSpPr>
                <p:cNvPr id="152" name="Rectangle 151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TextBox 152"/>
                <p:cNvSpPr txBox="1"/>
                <p:nvPr/>
              </p:nvSpPr>
              <p:spPr>
                <a:xfrm>
                  <a:off x="4565670" y="2797128"/>
                  <a:ext cx="6575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r>
                    <a:rPr lang="en-US" sz="2800" dirty="0"/>
                    <a:t>*</a:t>
                  </a:r>
                  <a:endParaRPr lang="en-US" sz="2800" baseline="-25000" dirty="0"/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6850936" y="4103611"/>
                <a:ext cx="655692" cy="531752"/>
                <a:chOff x="6477348" y="3886070"/>
                <a:chExt cx="655692" cy="531752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6526676" y="3886070"/>
                  <a:ext cx="496111" cy="525294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6477348" y="3894602"/>
                  <a:ext cx="6556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r>
                    <a:rPr lang="en-US" sz="2800" dirty="0"/>
                    <a:t>*</a:t>
                  </a:r>
                </a:p>
              </p:txBody>
            </p:sp>
          </p:grpSp>
        </p:grpSp>
        <p:cxnSp>
          <p:nvCxnSpPr>
            <p:cNvPr id="146" name="Straight Connector 145"/>
            <p:cNvCxnSpPr>
              <a:stCxn id="134" idx="2"/>
              <a:endCxn id="150" idx="0"/>
            </p:cNvCxnSpPr>
            <p:nvPr/>
          </p:nvCxnSpPr>
          <p:spPr>
            <a:xfrm>
              <a:off x="4805519" y="5194254"/>
              <a:ext cx="713704" cy="4767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41" idx="2"/>
              <a:endCxn id="152" idx="0"/>
            </p:cNvCxnSpPr>
            <p:nvPr/>
          </p:nvCxnSpPr>
          <p:spPr>
            <a:xfrm flipH="1">
              <a:off x="6015334" y="5200712"/>
              <a:ext cx="248055" cy="4702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>
            <a:off x="7014565" y="5139209"/>
            <a:ext cx="1152424" cy="1002001"/>
            <a:chOff x="5221839" y="5200712"/>
            <a:chExt cx="1152424" cy="1002001"/>
          </a:xfrm>
        </p:grpSpPr>
        <p:grpSp>
          <p:nvGrpSpPr>
            <p:cNvPr id="155" name="Group 154"/>
            <p:cNvGrpSpPr/>
            <p:nvPr/>
          </p:nvGrpSpPr>
          <p:grpSpPr>
            <a:xfrm>
              <a:off x="5221839" y="5670961"/>
              <a:ext cx="1152424" cy="531752"/>
              <a:chOff x="6850936" y="4103611"/>
              <a:chExt cx="1152424" cy="531752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7345808" y="4103611"/>
                <a:ext cx="657552" cy="531752"/>
                <a:chOff x="4565670" y="2788596"/>
                <a:chExt cx="657552" cy="531752"/>
              </a:xfrm>
            </p:grpSpPr>
            <p:sp>
              <p:nvSpPr>
                <p:cNvPr id="162" name="Rectangle 161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4565670" y="2797128"/>
                  <a:ext cx="6575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r>
                    <a:rPr lang="en-US" sz="2800" dirty="0"/>
                    <a:t>*</a:t>
                  </a:r>
                  <a:endParaRPr lang="en-US" sz="2800" baseline="-25000" dirty="0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6850936" y="4103611"/>
                <a:ext cx="655692" cy="531752"/>
                <a:chOff x="6477348" y="3886070"/>
                <a:chExt cx="655692" cy="531752"/>
              </a:xfrm>
            </p:grpSpPr>
            <p:sp>
              <p:nvSpPr>
                <p:cNvPr id="160" name="Rectangle 159"/>
                <p:cNvSpPr/>
                <p:nvPr/>
              </p:nvSpPr>
              <p:spPr>
                <a:xfrm>
                  <a:off x="6526676" y="3886070"/>
                  <a:ext cx="496111" cy="525294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477348" y="3894602"/>
                  <a:ext cx="65569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r>
                    <a:rPr lang="en-US" sz="2800" dirty="0"/>
                    <a:t>*</a:t>
                  </a:r>
                </a:p>
              </p:txBody>
            </p:sp>
          </p:grpSp>
        </p:grpSp>
        <p:cxnSp>
          <p:nvCxnSpPr>
            <p:cNvPr id="156" name="Straight Connector 155"/>
            <p:cNvCxnSpPr>
              <a:cxnSpLocks/>
              <a:endCxn id="160" idx="0"/>
            </p:cNvCxnSpPr>
            <p:nvPr/>
          </p:nvCxnSpPr>
          <p:spPr>
            <a:xfrm>
              <a:off x="5519222" y="5200712"/>
              <a:ext cx="1" cy="4702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cxnSpLocks/>
              <a:endCxn id="162" idx="0"/>
            </p:cNvCxnSpPr>
            <p:nvPr/>
          </p:nvCxnSpPr>
          <p:spPr>
            <a:xfrm>
              <a:off x="6015333" y="5200712"/>
              <a:ext cx="1" cy="4702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292565" y="2887520"/>
            <a:ext cx="1710571" cy="1476905"/>
            <a:chOff x="2768564" y="2887519"/>
            <a:chExt cx="1710571" cy="1476905"/>
          </a:xfrm>
        </p:grpSpPr>
        <p:cxnSp>
          <p:nvCxnSpPr>
            <p:cNvPr id="21" name="Straight Connector 20"/>
            <p:cNvCxnSpPr>
              <a:stCxn id="117" idx="2"/>
              <a:endCxn id="30" idx="0"/>
            </p:cNvCxnSpPr>
            <p:nvPr/>
          </p:nvCxnSpPr>
          <p:spPr>
            <a:xfrm flipH="1">
              <a:off x="3016620" y="3414543"/>
              <a:ext cx="222238" cy="424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/>
            <p:cNvGrpSpPr/>
            <p:nvPr/>
          </p:nvGrpSpPr>
          <p:grpSpPr>
            <a:xfrm>
              <a:off x="2768564" y="3839130"/>
              <a:ext cx="551246" cy="525294"/>
              <a:chOff x="5846200" y="1403813"/>
              <a:chExt cx="551246" cy="52529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846200" y="1403813"/>
                <a:ext cx="496111" cy="525294"/>
              </a:xfrm>
              <a:prstGeom prst="rect">
                <a:avLst/>
              </a:prstGeom>
              <a:solidFill>
                <a:srgbClr val="FF898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861722" y="1405887"/>
                <a:ext cx="535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x*</a:t>
                </a: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2990802" y="2887519"/>
              <a:ext cx="1488333" cy="533482"/>
              <a:chOff x="2990802" y="2887519"/>
              <a:chExt cx="1488333" cy="533482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2990802" y="2889249"/>
                <a:ext cx="496111" cy="525294"/>
                <a:chOff x="6068438" y="1462391"/>
                <a:chExt cx="496111" cy="525294"/>
              </a:xfrm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6068438" y="1462391"/>
                  <a:ext cx="496111" cy="525294"/>
                </a:xfrm>
                <a:prstGeom prst="rect">
                  <a:avLst/>
                </a:prstGeom>
                <a:solidFill>
                  <a:srgbClr val="FF898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>
                  <a:off x="6129584" y="1464465"/>
                  <a:ext cx="34015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x</a:t>
                  </a: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3983024" y="2889249"/>
                <a:ext cx="496111" cy="531752"/>
                <a:chOff x="4616237" y="2788596"/>
                <a:chExt cx="496111" cy="531752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4616237" y="2788596"/>
                  <a:ext cx="496111" cy="52529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626951" y="2797128"/>
                  <a:ext cx="4746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z</a:t>
                  </a:r>
                  <a:endParaRPr lang="en-US" sz="2800" baseline="-25000" dirty="0"/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3486913" y="2887519"/>
                <a:ext cx="496111" cy="527023"/>
                <a:chOff x="7506622" y="2659454"/>
                <a:chExt cx="496111" cy="527023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7506622" y="2659454"/>
                  <a:ext cx="496111" cy="527023"/>
                </a:xfrm>
                <a:prstGeom prst="rect">
                  <a:avLst/>
                </a:prstGeom>
                <a:solidFill>
                  <a:srgbClr val="FFFF8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7517336" y="2659455"/>
                  <a:ext cx="4746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/>
                    <a:t>h</a:t>
                  </a:r>
                  <a:r>
                    <a:rPr lang="en-US" sz="2800" baseline="-25000" dirty="0" err="1"/>
                    <a:t>y</a:t>
                  </a:r>
                  <a:endParaRPr lang="en-US" sz="2800" baseline="-25000" dirty="0"/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>
          <a:xfrm>
            <a:off x="1539456" y="4531615"/>
            <a:ext cx="3819196" cy="2244436"/>
            <a:chOff x="15456" y="4531615"/>
            <a:chExt cx="3819196" cy="2244436"/>
          </a:xfrm>
        </p:grpSpPr>
        <p:grpSp>
          <p:nvGrpSpPr>
            <p:cNvPr id="67" name="Group 66"/>
            <p:cNvGrpSpPr/>
            <p:nvPr/>
          </p:nvGrpSpPr>
          <p:grpSpPr>
            <a:xfrm>
              <a:off x="792933" y="4531615"/>
              <a:ext cx="3041719" cy="2244436"/>
              <a:chOff x="95809" y="1136363"/>
              <a:chExt cx="8142074" cy="5328697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924128" y="1663430"/>
                <a:ext cx="0" cy="4143983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>
                <a:off x="690664" y="5580434"/>
                <a:ext cx="7354111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6285687" y="5807414"/>
                <a:ext cx="1952196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progress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95809" y="1136363"/>
                <a:ext cx="1656637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Energy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5984" y="4907627"/>
              <a:ext cx="1045862" cy="585550"/>
              <a:chOff x="-30703" y="4907627"/>
              <a:chExt cx="1045862" cy="585550"/>
            </a:xfrm>
          </p:grpSpPr>
          <p:cxnSp>
            <p:nvCxnSpPr>
              <p:cNvPr id="73" name="Straight Connector 72"/>
              <p:cNvCxnSpPr>
                <a:stCxn id="74" idx="0"/>
              </p:cNvCxnSpPr>
              <p:nvPr/>
            </p:nvCxnSpPr>
            <p:spPr>
              <a:xfrm flipV="1">
                <a:off x="492228" y="4907627"/>
                <a:ext cx="1" cy="185440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-30703" y="5093067"/>
                <a:ext cx="10458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Merge</a:t>
                </a:r>
              </a:p>
              <a:p>
                <a:pPr algn="ctr"/>
                <a:r>
                  <a:rPr lang="en-US" sz="1000" dirty="0"/>
                  <a:t>(less favorable)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5456" y="5614858"/>
              <a:ext cx="1086920" cy="597974"/>
              <a:chOff x="-51231" y="5471994"/>
              <a:chExt cx="1086920" cy="597974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92227" y="5879599"/>
                <a:ext cx="1" cy="190369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-51231" y="5471994"/>
                <a:ext cx="1086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Split</a:t>
                </a:r>
              </a:p>
              <a:p>
                <a:pPr algn="ctr"/>
                <a:r>
                  <a:rPr lang="en-US" sz="1000" dirty="0"/>
                  <a:t>(more favorable)</a:t>
                </a:r>
              </a:p>
            </p:txBody>
          </p:sp>
        </p:grpSp>
      </p:grpSp>
      <p:cxnSp>
        <p:nvCxnSpPr>
          <p:cNvPr id="64" name="Straight Connector 63"/>
          <p:cNvCxnSpPr/>
          <p:nvPr/>
        </p:nvCxnSpPr>
        <p:spPr>
          <a:xfrm flipH="1">
            <a:off x="2628015" y="5012940"/>
            <a:ext cx="481683" cy="623476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109697" y="5012940"/>
            <a:ext cx="481682" cy="1193398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2569335" y="5576804"/>
            <a:ext cx="117357" cy="119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976533" y="182664"/>
            <a:ext cx="232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Leak: A Source of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277 L 0.16953 0.2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06159 -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8518"/>
            <a:ext cx="10972800" cy="992062"/>
          </a:xfrm>
        </p:spPr>
        <p:txBody>
          <a:bodyPr/>
          <a:lstStyle/>
          <a:p>
            <a:r>
              <a:rPr lang="en-US" dirty="0"/>
              <a:t>Kinetic Binding Networks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3222185"/>
            <a:ext cx="8229600" cy="612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Define pathways to consist of merges and splits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2108717"/>
            <a:ext cx="8229600" cy="102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Weighted average:</a:t>
            </a:r>
          </a:p>
          <a:p>
            <a:pPr marL="0" indent="0" algn="ctr">
              <a:buNone/>
            </a:pPr>
            <a:r>
              <a:rPr lang="en-US" sz="2400" dirty="0"/>
              <a:t>Energy :=  – </a:t>
            </a:r>
            <a:r>
              <a:rPr lang="en-US" sz="2400" dirty="0" err="1"/>
              <a:t>w</a:t>
            </a:r>
            <a:r>
              <a:rPr lang="en-US" sz="2400" baseline="-25000" dirty="0" err="1"/>
              <a:t>H</a:t>
            </a:r>
            <a:r>
              <a:rPr lang="en-US" sz="2400" dirty="0"/>
              <a:t>(# bonds) – (# components)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81201" y="3721389"/>
            <a:ext cx="8346333" cy="2873448"/>
            <a:chOff x="457200" y="4160117"/>
            <a:chExt cx="8346333" cy="2873448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948266" y="5890565"/>
              <a:ext cx="7855267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aseline="30000"/>
                <a:t>2</a:t>
              </a:r>
              <a:r>
                <a:rPr lang="en-US" sz="1600"/>
                <a:t>Keenan </a:t>
              </a:r>
              <a:r>
                <a:rPr lang="en-US" sz="1600" dirty="0" err="1"/>
                <a:t>Breik</a:t>
              </a:r>
              <a:r>
                <a:rPr lang="en-US" sz="1600" dirty="0"/>
                <a:t>, Cameron Chalk, David </a:t>
              </a:r>
              <a:r>
                <a:rPr lang="en-US" sz="1600"/>
                <a:t>Doty, David </a:t>
              </a:r>
              <a:r>
                <a:rPr lang="en-US" sz="1600" dirty="0"/>
                <a:t>Haley, David </a:t>
              </a:r>
              <a:r>
                <a:rPr lang="en-US" sz="1600" err="1"/>
                <a:t>Soloveichik</a:t>
              </a:r>
              <a:r>
                <a:rPr lang="en-US" sz="1600"/>
                <a:t>. </a:t>
              </a:r>
              <a:r>
                <a:rPr lang="en-US" sz="1600" i="1"/>
                <a:t>Programming Substrate-Independent Kinetic Barriers </a:t>
              </a:r>
              <a:r>
                <a:rPr lang="en-US" sz="1600" i="1" dirty="0"/>
                <a:t>with Thermodynamic Binding </a:t>
              </a:r>
              <a:r>
                <a:rPr lang="en-US" sz="1600" i="1"/>
                <a:t>Networks</a:t>
              </a:r>
              <a:r>
                <a:rPr lang="en-US" sz="1600"/>
                <a:t>. </a:t>
              </a:r>
              <a:r>
                <a:rPr lang="en-US" sz="1600" u="sng"/>
                <a:t>CMSB 2018</a:t>
              </a:r>
              <a:endParaRPr lang="en-US" sz="1600" u="sng" dirty="0"/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4160117"/>
              <a:ext cx="8229600" cy="5207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But for </a:t>
              </a:r>
              <a:r>
                <a:rPr lang="en-US" sz="2400" dirty="0" err="1"/>
                <a:t>w</a:t>
              </a:r>
              <a:r>
                <a:rPr lang="en-US" sz="2400" baseline="-25000" dirty="0" err="1"/>
                <a:t>H</a:t>
              </a:r>
              <a:r>
                <a:rPr lang="en-US" sz="2400" dirty="0"/>
                <a:t> ≥ 2, only saturated pathways need be considered</a:t>
              </a:r>
              <a:r>
                <a:rPr lang="en-US" sz="2400" baseline="30000" dirty="0"/>
                <a:t>2</a:t>
              </a: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981199" y="1600580"/>
            <a:ext cx="8898467" cy="52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Favorability is a combination of bond count and component count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81200" y="4405634"/>
            <a:ext cx="8229600" cy="93423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Since all saturated configurations have an equal number of bonds, we can focus solely on the number of components</a:t>
            </a:r>
            <a:endParaRPr lang="en-US" sz="2400" b="1" baseline="30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91415" y="1984443"/>
            <a:ext cx="6770451" cy="3169559"/>
          </a:xfrm>
          <a:custGeom>
            <a:avLst/>
            <a:gdLst>
              <a:gd name="connsiteX0" fmla="*/ 0 w 9134273"/>
              <a:gd name="connsiteY0" fmla="*/ 0 h 6943481"/>
              <a:gd name="connsiteX1" fmla="*/ 2305456 w 9134273"/>
              <a:gd name="connsiteY1" fmla="*/ 6858000 h 6943481"/>
              <a:gd name="connsiteX2" fmla="*/ 4348264 w 9134273"/>
              <a:gd name="connsiteY2" fmla="*/ 4027251 h 6943481"/>
              <a:gd name="connsiteX3" fmla="*/ 6536988 w 9134273"/>
              <a:gd name="connsiteY3" fmla="*/ 6858000 h 6943481"/>
              <a:gd name="connsiteX4" fmla="*/ 9134273 w 9134273"/>
              <a:gd name="connsiteY4" fmla="*/ 0 h 6943481"/>
              <a:gd name="connsiteX0" fmla="*/ 0 w 9134273"/>
              <a:gd name="connsiteY0" fmla="*/ 0 h 6943481"/>
              <a:gd name="connsiteX1" fmla="*/ 2305456 w 9134273"/>
              <a:gd name="connsiteY1" fmla="*/ 6858000 h 6943481"/>
              <a:gd name="connsiteX2" fmla="*/ 4427008 w 9134273"/>
              <a:gd name="connsiteY2" fmla="*/ 4027251 h 6943481"/>
              <a:gd name="connsiteX3" fmla="*/ 6536988 w 9134273"/>
              <a:gd name="connsiteY3" fmla="*/ 6858000 h 6943481"/>
              <a:gd name="connsiteX4" fmla="*/ 9134273 w 9134273"/>
              <a:gd name="connsiteY4" fmla="*/ 0 h 6943481"/>
              <a:gd name="connsiteX0" fmla="*/ 0 w 9134273"/>
              <a:gd name="connsiteY0" fmla="*/ 0 h 6887748"/>
              <a:gd name="connsiteX1" fmla="*/ 2305456 w 9134273"/>
              <a:gd name="connsiteY1" fmla="*/ 6858000 h 6887748"/>
              <a:gd name="connsiteX2" fmla="*/ 4427008 w 9134273"/>
              <a:gd name="connsiteY2" fmla="*/ 2656135 h 6887748"/>
              <a:gd name="connsiteX3" fmla="*/ 6536988 w 9134273"/>
              <a:gd name="connsiteY3" fmla="*/ 6858000 h 6887748"/>
              <a:gd name="connsiteX4" fmla="*/ 9134273 w 9134273"/>
              <a:gd name="connsiteY4" fmla="*/ 0 h 688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4273" h="6887748">
                <a:moveTo>
                  <a:pt x="0" y="0"/>
                </a:moveTo>
                <a:cubicBezTo>
                  <a:pt x="790372" y="3093396"/>
                  <a:pt x="1567621" y="6415311"/>
                  <a:pt x="2305456" y="6858000"/>
                </a:cubicBezTo>
                <a:cubicBezTo>
                  <a:pt x="3043291" y="7300689"/>
                  <a:pt x="3721753" y="2656135"/>
                  <a:pt x="4427008" y="2656135"/>
                </a:cubicBezTo>
                <a:cubicBezTo>
                  <a:pt x="5132263" y="2656135"/>
                  <a:pt x="5752444" y="7300689"/>
                  <a:pt x="6536988" y="6858000"/>
                </a:cubicBezTo>
                <a:cubicBezTo>
                  <a:pt x="7321532" y="6415311"/>
                  <a:pt x="8857035" y="773349"/>
                  <a:pt x="9134273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41219" y="1663431"/>
            <a:ext cx="0" cy="4143983"/>
          </a:xfrm>
          <a:prstGeom prst="line">
            <a:avLst/>
          </a:prstGeom>
          <a:ln w="63500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507756" y="5580434"/>
            <a:ext cx="7354111" cy="0"/>
          </a:xfrm>
          <a:prstGeom prst="line">
            <a:avLst/>
          </a:prstGeom>
          <a:ln w="63500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09687" y="5807414"/>
            <a:ext cx="2718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Configuration space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4665" y="1201766"/>
            <a:ext cx="1053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Energy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23518" y="4507671"/>
            <a:ext cx="43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α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7665033" y="4507672"/>
            <a:ext cx="43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β</a:t>
            </a:r>
            <a:endParaRPr lang="en-US" sz="36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Large Energy Barriers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42394" y="1984443"/>
            <a:ext cx="3005847" cy="2616741"/>
            <a:chOff x="3025302" y="1984442"/>
            <a:chExt cx="3005847" cy="2616741"/>
          </a:xfrm>
        </p:grpSpPr>
        <p:sp>
          <p:nvSpPr>
            <p:cNvPr id="27" name="Freeform 26"/>
            <p:cNvSpPr/>
            <p:nvPr/>
          </p:nvSpPr>
          <p:spPr>
            <a:xfrm>
              <a:off x="3025302" y="2616740"/>
              <a:ext cx="3005847" cy="1984443"/>
            </a:xfrm>
            <a:custGeom>
              <a:avLst/>
              <a:gdLst>
                <a:gd name="connsiteX0" fmla="*/ 0 w 3005847"/>
                <a:gd name="connsiteY0" fmla="*/ 1721880 h 1721880"/>
                <a:gd name="connsiteX1" fmla="*/ 1517515 w 3005847"/>
                <a:gd name="connsiteY1" fmla="*/ 84 h 1721880"/>
                <a:gd name="connsiteX2" fmla="*/ 3005847 w 3005847"/>
                <a:gd name="connsiteY2" fmla="*/ 1663514 h 172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5847" h="1721880">
                  <a:moveTo>
                    <a:pt x="0" y="1721880"/>
                  </a:moveTo>
                  <a:cubicBezTo>
                    <a:pt x="508270" y="865846"/>
                    <a:pt x="1016541" y="9812"/>
                    <a:pt x="1517515" y="84"/>
                  </a:cubicBezTo>
                  <a:cubicBezTo>
                    <a:pt x="2018489" y="-9644"/>
                    <a:pt x="2512168" y="826935"/>
                    <a:pt x="3005847" y="1663514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03732" y="1984442"/>
              <a:ext cx="2848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Reaction Pathway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736014" y="3206725"/>
            <a:ext cx="1265920" cy="1947276"/>
            <a:chOff x="3918923" y="3206725"/>
            <a:chExt cx="1265920" cy="1947276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4528225" y="3206725"/>
              <a:ext cx="27459" cy="1947276"/>
            </a:xfrm>
            <a:prstGeom prst="line">
              <a:avLst/>
            </a:prstGeom>
            <a:ln w="635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18923" y="4077963"/>
              <a:ext cx="126592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Barrier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 rot="10800000">
            <a:off x="1524000" y="2507662"/>
            <a:ext cx="1217218" cy="699063"/>
            <a:chOff x="30548" y="4365732"/>
            <a:chExt cx="1217218" cy="914277"/>
          </a:xfrm>
        </p:grpSpPr>
        <p:cxnSp>
          <p:nvCxnSpPr>
            <p:cNvPr id="32" name="Straight Connector 31"/>
            <p:cNvCxnSpPr>
              <a:stCxn id="35" idx="0"/>
            </p:cNvCxnSpPr>
            <p:nvPr/>
          </p:nvCxnSpPr>
          <p:spPr>
            <a:xfrm rot="10800000" flipV="1">
              <a:off x="639156" y="5050031"/>
              <a:ext cx="1" cy="229978"/>
            </a:xfrm>
            <a:prstGeom prst="line">
              <a:avLst/>
            </a:prstGeom>
            <a:ln w="635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0800000">
              <a:off x="30548" y="4365732"/>
              <a:ext cx="1217218" cy="684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Merge</a:t>
              </a:r>
            </a:p>
            <a:p>
              <a:pPr algn="ctr"/>
              <a:r>
                <a:rPr lang="en-US" sz="1200" dirty="0"/>
                <a:t>(less favorable)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24000" y="4229197"/>
            <a:ext cx="1217218" cy="714572"/>
            <a:chOff x="30548" y="4365732"/>
            <a:chExt cx="1217218" cy="934561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22617" y="5090210"/>
              <a:ext cx="1" cy="210083"/>
            </a:xfrm>
            <a:prstGeom prst="line">
              <a:avLst/>
            </a:prstGeom>
            <a:ln w="635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0548" y="4365732"/>
              <a:ext cx="1217218" cy="684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Split</a:t>
              </a:r>
            </a:p>
            <a:p>
              <a:pPr algn="ctr"/>
              <a:r>
                <a:rPr lang="en-US" sz="1200" dirty="0"/>
                <a:t>(more favorable)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2" name="Group 2061"/>
          <p:cNvGrpSpPr/>
          <p:nvPr/>
        </p:nvGrpSpPr>
        <p:grpSpPr>
          <a:xfrm>
            <a:off x="4755930" y="2178488"/>
            <a:ext cx="2772150" cy="2744206"/>
            <a:chOff x="3231930" y="2178488"/>
            <a:chExt cx="2772150" cy="2744206"/>
          </a:xfrm>
        </p:grpSpPr>
        <p:sp>
          <p:nvSpPr>
            <p:cNvPr id="5" name="Rectangle 4"/>
            <p:cNvSpPr/>
            <p:nvPr/>
          </p:nvSpPr>
          <p:spPr>
            <a:xfrm>
              <a:off x="3231931" y="2178488"/>
              <a:ext cx="2744207" cy="2744206"/>
            </a:xfrm>
            <a:prstGeom prst="rect">
              <a:avLst/>
            </a:prstGeom>
            <a:solidFill>
              <a:srgbClr val="FFFF8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5" idx="1"/>
              <a:endCxn id="5" idx="3"/>
            </p:cNvCxnSpPr>
            <p:nvPr/>
          </p:nvCxnSpPr>
          <p:spPr>
            <a:xfrm>
              <a:off x="3231931" y="3550591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231930" y="2855966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31931" y="4206285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" idx="2"/>
              <a:endCxn id="5" idx="0"/>
            </p:cNvCxnSpPr>
            <p:nvPr/>
          </p:nvCxnSpPr>
          <p:spPr>
            <a:xfrm flipV="1">
              <a:off x="4604035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3939312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281729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3261204" y="2260099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270932" y="2925679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255232" y="362352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255232" y="4281017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977605" y="2266967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77605" y="2932547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971633" y="363038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971633" y="4287885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635556" y="2266452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635556" y="2932032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629584" y="3629873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629584" y="428737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324086" y="227332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324086" y="293890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318114" y="3636741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318114" y="429423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8382"/>
          </a:xfrm>
        </p:spPr>
        <p:txBody>
          <a:bodyPr>
            <a:normAutofit/>
          </a:bodyPr>
          <a:lstStyle/>
          <a:p>
            <a:r>
              <a:rPr lang="en-US" sz="3200" dirty="0"/>
              <a:t>A Network with a Programmable Energy Barrier</a:t>
            </a:r>
          </a:p>
        </p:txBody>
      </p:sp>
      <p:grpSp>
        <p:nvGrpSpPr>
          <p:cNvPr id="2069" name="Group 2068"/>
          <p:cNvGrpSpPr/>
          <p:nvPr/>
        </p:nvGrpSpPr>
        <p:grpSpPr>
          <a:xfrm>
            <a:off x="1757576" y="2224016"/>
            <a:ext cx="2744207" cy="474886"/>
            <a:chOff x="233575" y="2224016"/>
            <a:chExt cx="2744207" cy="474886"/>
          </a:xfrm>
        </p:grpSpPr>
        <p:sp>
          <p:nvSpPr>
            <p:cNvPr id="16" name="Rectangle 15"/>
            <p:cNvSpPr/>
            <p:nvPr/>
          </p:nvSpPr>
          <p:spPr>
            <a:xfrm>
              <a:off x="233575" y="2260251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16" idx="2"/>
              <a:endCxn id="16" idx="0"/>
            </p:cNvCxnSpPr>
            <p:nvPr/>
          </p:nvCxnSpPr>
          <p:spPr>
            <a:xfrm flipV="1">
              <a:off x="1605680" y="226025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911774" y="2266928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289858" y="227290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308914" y="222401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11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025315" y="223088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12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83266" y="2230369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13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371796" y="223723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14</a:t>
              </a:r>
            </a:p>
          </p:txBody>
        </p:sp>
      </p:grpSp>
      <p:grpSp>
        <p:nvGrpSpPr>
          <p:cNvPr id="2070" name="Group 2069"/>
          <p:cNvGrpSpPr/>
          <p:nvPr/>
        </p:nvGrpSpPr>
        <p:grpSpPr>
          <a:xfrm>
            <a:off x="1757574" y="2889597"/>
            <a:ext cx="2744207" cy="510969"/>
            <a:chOff x="233573" y="2889596"/>
            <a:chExt cx="2744207" cy="510969"/>
          </a:xfrm>
        </p:grpSpPr>
        <p:sp>
          <p:nvSpPr>
            <p:cNvPr id="17" name="Rectangle 16"/>
            <p:cNvSpPr/>
            <p:nvPr/>
          </p:nvSpPr>
          <p:spPr>
            <a:xfrm>
              <a:off x="233573" y="2968435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603049" y="296843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911774" y="294436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2289858" y="2980444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308914" y="288959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21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25315" y="289646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22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683266" y="2895949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23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371796" y="290281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24</a:t>
              </a:r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1757573" y="3587437"/>
            <a:ext cx="2744207" cy="485908"/>
            <a:chOff x="233572" y="3587437"/>
            <a:chExt cx="2744207" cy="485908"/>
          </a:xfrm>
        </p:grpSpPr>
        <p:sp>
          <p:nvSpPr>
            <p:cNvPr id="18" name="Rectangle 17"/>
            <p:cNvSpPr/>
            <p:nvPr/>
          </p:nvSpPr>
          <p:spPr>
            <a:xfrm>
              <a:off x="233572" y="3647254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1605680" y="3647252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911774" y="364725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289857" y="3653224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02942" y="358743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31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19343" y="3594305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677294" y="3593790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33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365824" y="3600658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34</a:t>
              </a:r>
            </a:p>
          </p:txBody>
        </p:sp>
      </p:grpSp>
      <p:grpSp>
        <p:nvGrpSpPr>
          <p:cNvPr id="2068" name="Group 2067"/>
          <p:cNvGrpSpPr/>
          <p:nvPr/>
        </p:nvGrpSpPr>
        <p:grpSpPr>
          <a:xfrm>
            <a:off x="1757576" y="4244935"/>
            <a:ext cx="2744207" cy="510969"/>
            <a:chOff x="233575" y="4244934"/>
            <a:chExt cx="2744207" cy="510969"/>
          </a:xfrm>
        </p:grpSpPr>
        <p:sp>
          <p:nvSpPr>
            <p:cNvPr id="19" name="Rectangle 18"/>
            <p:cNvSpPr/>
            <p:nvPr/>
          </p:nvSpPr>
          <p:spPr>
            <a:xfrm>
              <a:off x="233575" y="4329811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1600422" y="432981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911773" y="432981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289857" y="4335782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2942" y="424493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41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019343" y="425180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42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677294" y="425128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43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365824" y="4258155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44</a:t>
              </a: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7762582" y="2178481"/>
            <a:ext cx="532078" cy="2744207"/>
            <a:chOff x="6238582" y="2178480"/>
            <a:chExt cx="532078" cy="2744207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5128826" y="3340523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244554" y="2290333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11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44554" y="2955913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38582" y="365375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38582" y="4311251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41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16200000" flipV="1">
              <a:off x="6494958" y="3335657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V="1">
              <a:off x="6501635" y="402956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V="1">
              <a:off x="6507607" y="2651479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3" name="Group 2072"/>
          <p:cNvGrpSpPr/>
          <p:nvPr/>
        </p:nvGrpSpPr>
        <p:grpSpPr>
          <a:xfrm>
            <a:off x="8478983" y="2178482"/>
            <a:ext cx="532078" cy="2744207"/>
            <a:chOff x="6954983" y="2178481"/>
            <a:chExt cx="532078" cy="2744207"/>
          </a:xfrm>
        </p:grpSpPr>
        <p:sp>
          <p:nvSpPr>
            <p:cNvPr id="32" name="Rectangle 31"/>
            <p:cNvSpPr/>
            <p:nvPr/>
          </p:nvSpPr>
          <p:spPr>
            <a:xfrm rot="16200000">
              <a:off x="5837010" y="3340524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60955" y="2297201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12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60955" y="2962781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54983" y="366062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54983" y="4318119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42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6200000" flipV="1">
              <a:off x="7203140" y="3338288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V="1">
              <a:off x="7238294" y="402956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6200000" flipV="1">
              <a:off x="7217731" y="265148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4" name="Group 2073"/>
          <p:cNvGrpSpPr/>
          <p:nvPr/>
        </p:nvGrpSpPr>
        <p:grpSpPr>
          <a:xfrm>
            <a:off x="9136934" y="2178483"/>
            <a:ext cx="532078" cy="2744207"/>
            <a:chOff x="7612934" y="2178482"/>
            <a:chExt cx="532078" cy="2744207"/>
          </a:xfrm>
        </p:grpSpPr>
        <p:sp>
          <p:nvSpPr>
            <p:cNvPr id="33" name="Rectangle 32"/>
            <p:cNvSpPr/>
            <p:nvPr/>
          </p:nvSpPr>
          <p:spPr>
            <a:xfrm rot="16200000">
              <a:off x="6515829" y="3340525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618906" y="229668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13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618906" y="296226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12934" y="366010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33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612934" y="431760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43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rot="16200000" flipV="1">
              <a:off x="7881959" y="3335657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V="1">
              <a:off x="7881958" y="402956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V="1">
              <a:off x="7887932" y="265148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5" name="Group 2074"/>
          <p:cNvGrpSpPr/>
          <p:nvPr/>
        </p:nvGrpSpPr>
        <p:grpSpPr>
          <a:xfrm>
            <a:off x="9825464" y="2178480"/>
            <a:ext cx="532078" cy="2744207"/>
            <a:chOff x="8301464" y="2178479"/>
            <a:chExt cx="532078" cy="2744207"/>
          </a:xfrm>
        </p:grpSpPr>
        <p:sp>
          <p:nvSpPr>
            <p:cNvPr id="34" name="Rectangle 33"/>
            <p:cNvSpPr/>
            <p:nvPr/>
          </p:nvSpPr>
          <p:spPr>
            <a:xfrm rot="16200000">
              <a:off x="7198386" y="3340522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307436" y="230355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14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307436" y="296913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301464" y="3666975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01464" y="432447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44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6200000" flipV="1">
              <a:off x="8564518" y="3340915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 flipV="1">
              <a:off x="8564518" y="4029565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V="1">
              <a:off x="8570494" y="265148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1539456" y="4772917"/>
            <a:ext cx="3819196" cy="2003135"/>
            <a:chOff x="15456" y="4772916"/>
            <a:chExt cx="3819196" cy="2003135"/>
          </a:xfrm>
        </p:grpSpPr>
        <p:grpSp>
          <p:nvGrpSpPr>
            <p:cNvPr id="148" name="Group 147"/>
            <p:cNvGrpSpPr/>
            <p:nvPr/>
          </p:nvGrpSpPr>
          <p:grpSpPr>
            <a:xfrm>
              <a:off x="792933" y="4772916"/>
              <a:ext cx="3041719" cy="2003135"/>
              <a:chOff x="95809" y="1709255"/>
              <a:chExt cx="8142074" cy="4755805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>
                <a:off x="924126" y="2249218"/>
                <a:ext cx="3" cy="3558197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H="1">
                <a:off x="690664" y="5580434"/>
                <a:ext cx="7354111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/>
              <p:cNvSpPr txBox="1"/>
              <p:nvPr/>
            </p:nvSpPr>
            <p:spPr>
              <a:xfrm>
                <a:off x="6285687" y="5807414"/>
                <a:ext cx="1952196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progress</a:t>
                </a: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95809" y="1709255"/>
                <a:ext cx="1656637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Energy</a:t>
                </a: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35984" y="4907627"/>
              <a:ext cx="1045862" cy="585550"/>
              <a:chOff x="-30703" y="4907627"/>
              <a:chExt cx="1045862" cy="585550"/>
            </a:xfrm>
          </p:grpSpPr>
          <p:cxnSp>
            <p:nvCxnSpPr>
              <p:cNvPr id="153" name="Straight Connector 152"/>
              <p:cNvCxnSpPr>
                <a:cxnSpLocks/>
                <a:stCxn id="154" idx="0"/>
              </p:cNvCxnSpPr>
              <p:nvPr/>
            </p:nvCxnSpPr>
            <p:spPr>
              <a:xfrm flipV="1">
                <a:off x="492228" y="4907627"/>
                <a:ext cx="1" cy="185440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extBox 153"/>
              <p:cNvSpPr txBox="1"/>
              <p:nvPr/>
            </p:nvSpPr>
            <p:spPr>
              <a:xfrm>
                <a:off x="-30703" y="5093067"/>
                <a:ext cx="10458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Merge</a:t>
                </a:r>
              </a:p>
              <a:p>
                <a:pPr algn="ctr"/>
                <a:r>
                  <a:rPr lang="en-US" sz="1000" dirty="0"/>
                  <a:t>(less favorable)</a:t>
                </a: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15456" y="5614858"/>
              <a:ext cx="1086920" cy="597974"/>
              <a:chOff x="-51231" y="5471994"/>
              <a:chExt cx="1086920" cy="597974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492227" y="5879599"/>
                <a:ext cx="1" cy="190369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-51231" y="5471994"/>
                <a:ext cx="1086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Split</a:t>
                </a:r>
              </a:p>
              <a:p>
                <a:pPr algn="ctr"/>
                <a:r>
                  <a:rPr lang="en-US" sz="1000" dirty="0"/>
                  <a:t>(more favorable)</a:t>
                </a:r>
              </a:p>
            </p:txBody>
          </p:sp>
        </p:grpSp>
      </p:grpSp>
      <p:sp>
        <p:nvSpPr>
          <p:cNvPr id="125" name="Oval 124"/>
          <p:cNvSpPr/>
          <p:nvPr/>
        </p:nvSpPr>
        <p:spPr>
          <a:xfrm>
            <a:off x="2575362" y="6159744"/>
            <a:ext cx="117357" cy="119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649823" y="5475925"/>
            <a:ext cx="582128" cy="710660"/>
            <a:chOff x="512847" y="5475925"/>
            <a:chExt cx="582128" cy="710660"/>
          </a:xfrm>
        </p:grpSpPr>
        <p:cxnSp>
          <p:nvCxnSpPr>
            <p:cNvPr id="123" name="Straight Connector 122"/>
            <p:cNvCxnSpPr/>
            <p:nvPr/>
          </p:nvCxnSpPr>
          <p:spPr>
            <a:xfrm flipH="1">
              <a:off x="512847" y="6009078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658379" y="5830939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803911" y="5653432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949443" y="5475925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232928" y="5475924"/>
            <a:ext cx="581342" cy="710028"/>
            <a:chOff x="1095952" y="5475924"/>
            <a:chExt cx="581342" cy="710028"/>
          </a:xfrm>
        </p:grpSpPr>
        <p:cxnSp>
          <p:nvCxnSpPr>
            <p:cNvPr id="124" name="Straight Connector 123"/>
            <p:cNvCxnSpPr/>
            <p:nvPr/>
          </p:nvCxnSpPr>
          <p:spPr>
            <a:xfrm flipH="1" flipV="1">
              <a:off x="1095952" y="5475924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 flipV="1">
              <a:off x="1241484" y="5653900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 flipV="1">
              <a:off x="1387016" y="5830938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 flipV="1">
              <a:off x="1531762" y="6008445"/>
              <a:ext cx="145532" cy="177507"/>
            </a:xfrm>
            <a:prstGeom prst="line">
              <a:avLst/>
            </a:prstGeom>
            <a:ln w="3810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Rectangle 158"/>
          <p:cNvSpPr/>
          <p:nvPr/>
        </p:nvSpPr>
        <p:spPr>
          <a:xfrm>
            <a:off x="7691535" y="2765220"/>
            <a:ext cx="2743200" cy="88203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1" y="1004848"/>
            <a:ext cx="946149" cy="91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06" y="1029703"/>
            <a:ext cx="832532" cy="8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24</a:t>
            </a:fld>
            <a:endParaRPr lang="en-US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35018C47-B3F7-4D63-B97F-EFAE846B513D}"/>
              </a:ext>
            </a:extLst>
          </p:cNvPr>
          <p:cNvSpPr/>
          <p:nvPr/>
        </p:nvSpPr>
        <p:spPr>
          <a:xfrm>
            <a:off x="5923939" y="1361115"/>
            <a:ext cx="560142" cy="23310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0.24596 0.0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24596 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2457 0.007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24622 0.007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23698 -0.000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24076 0.0013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24166 -0.0004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867 0.002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1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96 0.00578 L -6.25E-7 3.7037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-3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96 0.00116 L -6.25E-7 -4.8148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-6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7 0.00718 L -6.25E-7 -4.8148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622 0.00741 L -6.25E-7 1.11022E-1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37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59" grpId="0" animBg="1"/>
      <p:bldP spid="15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2" name="Group 2061"/>
          <p:cNvGrpSpPr/>
          <p:nvPr/>
        </p:nvGrpSpPr>
        <p:grpSpPr>
          <a:xfrm>
            <a:off x="4755930" y="2178488"/>
            <a:ext cx="2772150" cy="2744206"/>
            <a:chOff x="3231930" y="2178488"/>
            <a:chExt cx="2772150" cy="2744206"/>
          </a:xfrm>
        </p:grpSpPr>
        <p:sp>
          <p:nvSpPr>
            <p:cNvPr id="5" name="Rectangle 4"/>
            <p:cNvSpPr/>
            <p:nvPr/>
          </p:nvSpPr>
          <p:spPr>
            <a:xfrm>
              <a:off x="3231931" y="2178488"/>
              <a:ext cx="2744207" cy="2744206"/>
            </a:xfrm>
            <a:prstGeom prst="rect">
              <a:avLst/>
            </a:prstGeom>
            <a:solidFill>
              <a:srgbClr val="FFFF8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stCxn id="5" idx="1"/>
              <a:endCxn id="5" idx="3"/>
            </p:cNvCxnSpPr>
            <p:nvPr/>
          </p:nvCxnSpPr>
          <p:spPr>
            <a:xfrm>
              <a:off x="3231931" y="3550591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231930" y="2855966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231931" y="4206285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" idx="2"/>
              <a:endCxn id="5" idx="0"/>
            </p:cNvCxnSpPr>
            <p:nvPr/>
          </p:nvCxnSpPr>
          <p:spPr>
            <a:xfrm flipV="1">
              <a:off x="4604035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3939312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281729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3261204" y="2260099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270932" y="2925679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255232" y="362352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255232" y="4281017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41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977605" y="2266967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77605" y="2932547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971633" y="363038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971633" y="4287885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42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635556" y="2266452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635556" y="2932032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629584" y="3629873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629584" y="428737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43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324086" y="227332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324086" y="2938900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318114" y="3636741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318114" y="429423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44</a:t>
              </a:r>
              <a:r>
                <a:rPr lang="en-US" sz="2400" dirty="0"/>
                <a:t>*</a:t>
              </a:r>
              <a:endParaRPr lang="en-US" sz="2400" baseline="-25000" dirty="0"/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4844144" y="2283980"/>
            <a:ext cx="2744207" cy="474886"/>
            <a:chOff x="233575" y="2224016"/>
            <a:chExt cx="2744207" cy="474886"/>
          </a:xfrm>
        </p:grpSpPr>
        <p:sp>
          <p:nvSpPr>
            <p:cNvPr id="16" name="Rectangle 15"/>
            <p:cNvSpPr/>
            <p:nvPr/>
          </p:nvSpPr>
          <p:spPr>
            <a:xfrm>
              <a:off x="233575" y="2260251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16" idx="2"/>
              <a:endCxn id="16" idx="0"/>
            </p:cNvCxnSpPr>
            <p:nvPr/>
          </p:nvCxnSpPr>
          <p:spPr>
            <a:xfrm flipV="1">
              <a:off x="1605680" y="226025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911774" y="2266928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289858" y="227290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308914" y="222401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11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025315" y="223088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12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683266" y="2230369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13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371796" y="223723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14</a:t>
              </a:r>
            </a:p>
          </p:txBody>
        </p:sp>
      </p:grpSp>
      <p:grpSp>
        <p:nvGrpSpPr>
          <p:cNvPr id="2070" name="Group 2069"/>
          <p:cNvGrpSpPr/>
          <p:nvPr/>
        </p:nvGrpSpPr>
        <p:grpSpPr>
          <a:xfrm>
            <a:off x="4844142" y="2949561"/>
            <a:ext cx="2744207" cy="510969"/>
            <a:chOff x="233573" y="2889596"/>
            <a:chExt cx="2744207" cy="510969"/>
          </a:xfrm>
        </p:grpSpPr>
        <p:sp>
          <p:nvSpPr>
            <p:cNvPr id="17" name="Rectangle 16"/>
            <p:cNvSpPr/>
            <p:nvPr/>
          </p:nvSpPr>
          <p:spPr>
            <a:xfrm>
              <a:off x="233573" y="2968435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603049" y="296843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911774" y="294436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2289858" y="2980444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308914" y="288959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21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025315" y="289646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22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683266" y="2895949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23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2371796" y="290281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24</a:t>
              </a:r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4844141" y="3647401"/>
            <a:ext cx="2744207" cy="485908"/>
            <a:chOff x="233572" y="3587437"/>
            <a:chExt cx="2744207" cy="485908"/>
          </a:xfrm>
        </p:grpSpPr>
        <p:sp>
          <p:nvSpPr>
            <p:cNvPr id="18" name="Rectangle 17"/>
            <p:cNvSpPr/>
            <p:nvPr/>
          </p:nvSpPr>
          <p:spPr>
            <a:xfrm>
              <a:off x="233572" y="3647254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1605680" y="3647252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911774" y="364725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289857" y="3653224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02942" y="358743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31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19343" y="3594305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677294" y="3593790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33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365824" y="3600658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34</a:t>
              </a:r>
            </a:p>
          </p:txBody>
        </p:sp>
      </p:grpSp>
      <p:grpSp>
        <p:nvGrpSpPr>
          <p:cNvPr id="2068" name="Group 2067"/>
          <p:cNvGrpSpPr/>
          <p:nvPr/>
        </p:nvGrpSpPr>
        <p:grpSpPr>
          <a:xfrm>
            <a:off x="4844144" y="4304899"/>
            <a:ext cx="2744207" cy="510969"/>
            <a:chOff x="233575" y="4244934"/>
            <a:chExt cx="2744207" cy="510969"/>
          </a:xfrm>
        </p:grpSpPr>
        <p:sp>
          <p:nvSpPr>
            <p:cNvPr id="19" name="Rectangle 18"/>
            <p:cNvSpPr/>
            <p:nvPr/>
          </p:nvSpPr>
          <p:spPr>
            <a:xfrm>
              <a:off x="233575" y="4329811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1600422" y="432981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911773" y="432981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289857" y="4335782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302942" y="424493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41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019343" y="425180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42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677294" y="425128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43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365824" y="4258155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44</a:t>
              </a: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1871659" y="2074107"/>
            <a:ext cx="2636471" cy="2638425"/>
            <a:chOff x="1020323" y="5149265"/>
            <a:chExt cx="2636471" cy="2638425"/>
          </a:xfrm>
        </p:grpSpPr>
        <p:sp>
          <p:nvSpPr>
            <p:cNvPr id="6" name="Freeform 5"/>
            <p:cNvSpPr/>
            <p:nvPr/>
          </p:nvSpPr>
          <p:spPr>
            <a:xfrm>
              <a:off x="1020323" y="5149265"/>
              <a:ext cx="2636471" cy="2638425"/>
            </a:xfrm>
            <a:custGeom>
              <a:avLst/>
              <a:gdLst>
                <a:gd name="connsiteX0" fmla="*/ 12700 w 2654300"/>
                <a:gd name="connsiteY0" fmla="*/ 0 h 2616200"/>
                <a:gd name="connsiteX1" fmla="*/ 2654300 w 2654300"/>
                <a:gd name="connsiteY1" fmla="*/ 0 h 2616200"/>
                <a:gd name="connsiteX2" fmla="*/ 2654300 w 2654300"/>
                <a:gd name="connsiteY2" fmla="*/ 1905000 h 2616200"/>
                <a:gd name="connsiteX3" fmla="*/ 2057400 w 2654300"/>
                <a:gd name="connsiteY3" fmla="*/ 1905000 h 2616200"/>
                <a:gd name="connsiteX4" fmla="*/ 2057400 w 2654300"/>
                <a:gd name="connsiteY4" fmla="*/ 1257300 h 2616200"/>
                <a:gd name="connsiteX5" fmla="*/ 1371600 w 2654300"/>
                <a:gd name="connsiteY5" fmla="*/ 1257300 h 2616200"/>
                <a:gd name="connsiteX6" fmla="*/ 1371600 w 2654300"/>
                <a:gd name="connsiteY6" fmla="*/ 558800 h 2616200"/>
                <a:gd name="connsiteX7" fmla="*/ 622300 w 2654300"/>
                <a:gd name="connsiteY7" fmla="*/ 558800 h 2616200"/>
                <a:gd name="connsiteX8" fmla="*/ 622300 w 2654300"/>
                <a:gd name="connsiteY8" fmla="*/ 1358900 h 2616200"/>
                <a:gd name="connsiteX9" fmla="*/ 1295400 w 2654300"/>
                <a:gd name="connsiteY9" fmla="*/ 1358900 h 2616200"/>
                <a:gd name="connsiteX10" fmla="*/ 1295400 w 2654300"/>
                <a:gd name="connsiteY10" fmla="*/ 2006600 h 2616200"/>
                <a:gd name="connsiteX11" fmla="*/ 1968500 w 2654300"/>
                <a:gd name="connsiteY11" fmla="*/ 2006600 h 2616200"/>
                <a:gd name="connsiteX12" fmla="*/ 1968500 w 2654300"/>
                <a:gd name="connsiteY12" fmla="*/ 2616200 h 2616200"/>
                <a:gd name="connsiteX13" fmla="*/ 0 w 2654300"/>
                <a:gd name="connsiteY13" fmla="*/ 2616200 h 2616200"/>
                <a:gd name="connsiteX14" fmla="*/ 12700 w 2654300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12700 w 2628900"/>
                <a:gd name="connsiteY0" fmla="*/ 0 h 2616200"/>
                <a:gd name="connsiteX1" fmla="*/ 2628900 w 2628900"/>
                <a:gd name="connsiteY1" fmla="*/ 0 h 2616200"/>
                <a:gd name="connsiteX2" fmla="*/ 2628900 w 2628900"/>
                <a:gd name="connsiteY2" fmla="*/ 1905000 h 2616200"/>
                <a:gd name="connsiteX3" fmla="*/ 2032000 w 2628900"/>
                <a:gd name="connsiteY3" fmla="*/ 1905000 h 2616200"/>
                <a:gd name="connsiteX4" fmla="*/ 2032000 w 2628900"/>
                <a:gd name="connsiteY4" fmla="*/ 1257300 h 2616200"/>
                <a:gd name="connsiteX5" fmla="*/ 1346200 w 2628900"/>
                <a:gd name="connsiteY5" fmla="*/ 1257300 h 2616200"/>
                <a:gd name="connsiteX6" fmla="*/ 1346200 w 2628900"/>
                <a:gd name="connsiteY6" fmla="*/ 558800 h 2616200"/>
                <a:gd name="connsiteX7" fmla="*/ 596900 w 2628900"/>
                <a:gd name="connsiteY7" fmla="*/ 558800 h 2616200"/>
                <a:gd name="connsiteX8" fmla="*/ 596900 w 2628900"/>
                <a:gd name="connsiteY8" fmla="*/ 1358900 h 2616200"/>
                <a:gd name="connsiteX9" fmla="*/ 1270000 w 2628900"/>
                <a:gd name="connsiteY9" fmla="*/ 1358900 h 2616200"/>
                <a:gd name="connsiteX10" fmla="*/ 1270000 w 2628900"/>
                <a:gd name="connsiteY10" fmla="*/ 2006600 h 2616200"/>
                <a:gd name="connsiteX11" fmla="*/ 1943100 w 2628900"/>
                <a:gd name="connsiteY11" fmla="*/ 2006600 h 2616200"/>
                <a:gd name="connsiteX12" fmla="*/ 1943100 w 2628900"/>
                <a:gd name="connsiteY12" fmla="*/ 2616200 h 2616200"/>
                <a:gd name="connsiteX13" fmla="*/ 0 w 2628900"/>
                <a:gd name="connsiteY13" fmla="*/ 2616200 h 2616200"/>
                <a:gd name="connsiteX14" fmla="*/ 12700 w 2628900"/>
                <a:gd name="connsiteY14" fmla="*/ 0 h 2616200"/>
                <a:gd name="connsiteX0" fmla="*/ 1221 w 2630121"/>
                <a:gd name="connsiteY0" fmla="*/ 0 h 2616200"/>
                <a:gd name="connsiteX1" fmla="*/ 2630121 w 2630121"/>
                <a:gd name="connsiteY1" fmla="*/ 0 h 2616200"/>
                <a:gd name="connsiteX2" fmla="*/ 2630121 w 2630121"/>
                <a:gd name="connsiteY2" fmla="*/ 1905000 h 2616200"/>
                <a:gd name="connsiteX3" fmla="*/ 2033221 w 2630121"/>
                <a:gd name="connsiteY3" fmla="*/ 1905000 h 2616200"/>
                <a:gd name="connsiteX4" fmla="*/ 2033221 w 2630121"/>
                <a:gd name="connsiteY4" fmla="*/ 1257300 h 2616200"/>
                <a:gd name="connsiteX5" fmla="*/ 1347421 w 2630121"/>
                <a:gd name="connsiteY5" fmla="*/ 1257300 h 2616200"/>
                <a:gd name="connsiteX6" fmla="*/ 1347421 w 2630121"/>
                <a:gd name="connsiteY6" fmla="*/ 558800 h 2616200"/>
                <a:gd name="connsiteX7" fmla="*/ 598121 w 2630121"/>
                <a:gd name="connsiteY7" fmla="*/ 558800 h 2616200"/>
                <a:gd name="connsiteX8" fmla="*/ 598121 w 2630121"/>
                <a:gd name="connsiteY8" fmla="*/ 1358900 h 2616200"/>
                <a:gd name="connsiteX9" fmla="*/ 1271221 w 2630121"/>
                <a:gd name="connsiteY9" fmla="*/ 1358900 h 2616200"/>
                <a:gd name="connsiteX10" fmla="*/ 1271221 w 2630121"/>
                <a:gd name="connsiteY10" fmla="*/ 2006600 h 2616200"/>
                <a:gd name="connsiteX11" fmla="*/ 1944321 w 2630121"/>
                <a:gd name="connsiteY11" fmla="*/ 2006600 h 2616200"/>
                <a:gd name="connsiteX12" fmla="*/ 1944321 w 2630121"/>
                <a:gd name="connsiteY12" fmla="*/ 2616200 h 2616200"/>
                <a:gd name="connsiteX13" fmla="*/ 1221 w 2630121"/>
                <a:gd name="connsiteY13" fmla="*/ 2616200 h 2616200"/>
                <a:gd name="connsiteX14" fmla="*/ 1221 w 2630121"/>
                <a:gd name="connsiteY14" fmla="*/ 0 h 2616200"/>
                <a:gd name="connsiteX0" fmla="*/ 1221 w 2630121"/>
                <a:gd name="connsiteY0" fmla="*/ 12700 h 2628900"/>
                <a:gd name="connsiteX1" fmla="*/ 26047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1270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0 h 2628900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1944321 w 2636471"/>
                <a:gd name="connsiteY11" fmla="*/ 20193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655271 w 2636471"/>
                <a:gd name="connsiteY5" fmla="*/ 9525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655271 w 2636471"/>
                <a:gd name="connsiteY4" fmla="*/ 9525 h 2638425"/>
                <a:gd name="connsiteX5" fmla="*/ 661621 w 2636471"/>
                <a:gd name="connsiteY5" fmla="*/ 628650 h 2638425"/>
                <a:gd name="connsiteX6" fmla="*/ 1322021 w 2636471"/>
                <a:gd name="connsiteY6" fmla="*/ 669925 h 2638425"/>
                <a:gd name="connsiteX7" fmla="*/ 1328371 w 2636471"/>
                <a:gd name="connsiteY7" fmla="*/ 1381125 h 2638425"/>
                <a:gd name="connsiteX8" fmla="*/ 2010996 w 2636471"/>
                <a:gd name="connsiteY8" fmla="*/ 1387475 h 2638425"/>
                <a:gd name="connsiteX9" fmla="*/ 2020521 w 2636471"/>
                <a:gd name="connsiteY9" fmla="*/ 2012950 h 2638425"/>
                <a:gd name="connsiteX10" fmla="*/ 2636471 w 2636471"/>
                <a:gd name="connsiteY10" fmla="*/ 2006600 h 2638425"/>
                <a:gd name="connsiteX11" fmla="*/ 2636471 w 2636471"/>
                <a:gd name="connsiteY11" fmla="*/ 2638425 h 2638425"/>
                <a:gd name="connsiteX12" fmla="*/ 1221 w 2636471"/>
                <a:gd name="connsiteY12" fmla="*/ 2628900 h 2638425"/>
                <a:gd name="connsiteX13" fmla="*/ 1221 w 2636471"/>
                <a:gd name="connsiteY13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274521 w 2636471"/>
                <a:gd name="connsiteY2" fmla="*/ 1631950 h 2638425"/>
                <a:gd name="connsiteX3" fmla="*/ 655271 w 2636471"/>
                <a:gd name="connsiteY3" fmla="*/ 9525 h 2638425"/>
                <a:gd name="connsiteX4" fmla="*/ 661621 w 2636471"/>
                <a:gd name="connsiteY4" fmla="*/ 628650 h 2638425"/>
                <a:gd name="connsiteX5" fmla="*/ 1322021 w 2636471"/>
                <a:gd name="connsiteY5" fmla="*/ 669925 h 2638425"/>
                <a:gd name="connsiteX6" fmla="*/ 1328371 w 2636471"/>
                <a:gd name="connsiteY6" fmla="*/ 1381125 h 2638425"/>
                <a:gd name="connsiteX7" fmla="*/ 2010996 w 2636471"/>
                <a:gd name="connsiteY7" fmla="*/ 1387475 h 2638425"/>
                <a:gd name="connsiteX8" fmla="*/ 2020521 w 2636471"/>
                <a:gd name="connsiteY8" fmla="*/ 2012950 h 2638425"/>
                <a:gd name="connsiteX9" fmla="*/ 2636471 w 2636471"/>
                <a:gd name="connsiteY9" fmla="*/ 2006600 h 2638425"/>
                <a:gd name="connsiteX10" fmla="*/ 2636471 w 2636471"/>
                <a:gd name="connsiteY10" fmla="*/ 2638425 h 2638425"/>
                <a:gd name="connsiteX11" fmla="*/ 1221 w 2636471"/>
                <a:gd name="connsiteY11" fmla="*/ 2628900 h 2638425"/>
                <a:gd name="connsiteX12" fmla="*/ 1221 w 2636471"/>
                <a:gd name="connsiteY12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655271 w 2636471"/>
                <a:gd name="connsiteY2" fmla="*/ 9525 h 2638425"/>
                <a:gd name="connsiteX3" fmla="*/ 661621 w 2636471"/>
                <a:gd name="connsiteY3" fmla="*/ 628650 h 2638425"/>
                <a:gd name="connsiteX4" fmla="*/ 1322021 w 2636471"/>
                <a:gd name="connsiteY4" fmla="*/ 669925 h 2638425"/>
                <a:gd name="connsiteX5" fmla="*/ 1328371 w 2636471"/>
                <a:gd name="connsiteY5" fmla="*/ 1381125 h 2638425"/>
                <a:gd name="connsiteX6" fmla="*/ 2010996 w 2636471"/>
                <a:gd name="connsiteY6" fmla="*/ 1387475 h 2638425"/>
                <a:gd name="connsiteX7" fmla="*/ 2020521 w 2636471"/>
                <a:gd name="connsiteY7" fmla="*/ 2012950 h 2638425"/>
                <a:gd name="connsiteX8" fmla="*/ 2636471 w 2636471"/>
                <a:gd name="connsiteY8" fmla="*/ 2006600 h 2638425"/>
                <a:gd name="connsiteX9" fmla="*/ 2636471 w 2636471"/>
                <a:gd name="connsiteY9" fmla="*/ 2638425 h 2638425"/>
                <a:gd name="connsiteX10" fmla="*/ 1221 w 2636471"/>
                <a:gd name="connsiteY10" fmla="*/ 2628900 h 2638425"/>
                <a:gd name="connsiteX11" fmla="*/ 1221 w 2636471"/>
                <a:gd name="connsiteY11" fmla="*/ 0 h 2638425"/>
                <a:gd name="connsiteX0" fmla="*/ 1221 w 2636471"/>
                <a:gd name="connsiteY0" fmla="*/ 0 h 2638425"/>
                <a:gd name="connsiteX1" fmla="*/ 655271 w 2636471"/>
                <a:gd name="connsiteY1" fmla="*/ 9525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1762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1991946 w 2636471"/>
                <a:gd name="connsiteY6" fmla="*/ 195580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1991946 w 2645996"/>
                <a:gd name="connsiteY6" fmla="*/ 1955800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33221 w 2645996"/>
                <a:gd name="connsiteY5" fmla="*/ 13144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20521 w 2645996"/>
                <a:gd name="connsiteY5" fmla="*/ 132080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20521 w 2636471"/>
                <a:gd name="connsiteY5" fmla="*/ 1320800 h 2638425"/>
                <a:gd name="connsiteX6" fmla="*/ 2023696 w 2636471"/>
                <a:gd name="connsiteY6" fmla="*/ 1952625 h 2638425"/>
                <a:gd name="connsiteX7" fmla="*/ 2633296 w 2636471"/>
                <a:gd name="connsiteY7" fmla="*/ 19558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6471" h="2638425">
                  <a:moveTo>
                    <a:pt x="1221" y="0"/>
                  </a:moveTo>
                  <a:lnTo>
                    <a:pt x="655271" y="0"/>
                  </a:lnTo>
                  <a:cubicBezTo>
                    <a:pt x="657388" y="206375"/>
                    <a:pt x="646804" y="415925"/>
                    <a:pt x="648921" y="622300"/>
                  </a:cubicBezTo>
                  <a:lnTo>
                    <a:pt x="1328371" y="625475"/>
                  </a:lnTo>
                  <a:cubicBezTo>
                    <a:pt x="1330488" y="862542"/>
                    <a:pt x="1326254" y="1083733"/>
                    <a:pt x="1328371" y="1320800"/>
                  </a:cubicBezTo>
                  <a:lnTo>
                    <a:pt x="2020521" y="1320800"/>
                  </a:lnTo>
                  <a:cubicBezTo>
                    <a:pt x="2021579" y="1530350"/>
                    <a:pt x="2022638" y="1743075"/>
                    <a:pt x="2023696" y="1952625"/>
                  </a:cubicBezTo>
                  <a:lnTo>
                    <a:pt x="2633296" y="1955800"/>
                  </a:lnTo>
                  <a:cubicBezTo>
                    <a:pt x="2634354" y="2183342"/>
                    <a:pt x="2635413" y="2410883"/>
                    <a:pt x="2636471" y="2638425"/>
                  </a:cubicBezTo>
                  <a:lnTo>
                    <a:pt x="1221" y="2628900"/>
                  </a:lnTo>
                  <a:cubicBezTo>
                    <a:pt x="5454" y="1756833"/>
                    <a:pt x="-3012" y="872067"/>
                    <a:pt x="1221" y="0"/>
                  </a:cubicBezTo>
                  <a:close/>
                </a:path>
              </a:pathLst>
            </a:custGeom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24466" y="5208116"/>
              <a:ext cx="2588988" cy="2489451"/>
              <a:chOff x="3563742" y="5148799"/>
              <a:chExt cx="2588988" cy="2489451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3569714" y="5148799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11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3569714" y="5814379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21</a:t>
                </a: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4956385" y="6492227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33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4285713" y="5827600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22</a:t>
                </a: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63742" y="6512220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31</a:t>
                </a: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4280143" y="6519088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32</a:t>
                </a: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5626624" y="7155233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44</a:t>
                </a: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563742" y="7169717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41</a:t>
                </a: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4280143" y="7176585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42</a:t>
                </a: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938094" y="7176070"/>
                <a:ext cx="5261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43</a:t>
                </a:r>
              </a:p>
            </p:txBody>
          </p:sp>
        </p:grpSp>
        <p:cxnSp>
          <p:nvCxnSpPr>
            <p:cNvPr id="197" name="Straight Connector 196"/>
            <p:cNvCxnSpPr>
              <a:endCxn id="6" idx="6"/>
            </p:cNvCxnSpPr>
            <p:nvPr/>
          </p:nvCxnSpPr>
          <p:spPr>
            <a:xfrm flipV="1">
              <a:off x="1020323" y="7101890"/>
              <a:ext cx="2023696" cy="2269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endCxn id="6" idx="4"/>
            </p:cNvCxnSpPr>
            <p:nvPr/>
          </p:nvCxnSpPr>
          <p:spPr>
            <a:xfrm flipV="1">
              <a:off x="2327812" y="6470065"/>
              <a:ext cx="20882" cy="130810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endCxn id="6" idx="2"/>
            </p:cNvCxnSpPr>
            <p:nvPr/>
          </p:nvCxnSpPr>
          <p:spPr>
            <a:xfrm flipV="1">
              <a:off x="1659003" y="5771565"/>
              <a:ext cx="10241" cy="20066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endCxn id="6" idx="4"/>
            </p:cNvCxnSpPr>
            <p:nvPr/>
          </p:nvCxnSpPr>
          <p:spPr>
            <a:xfrm>
              <a:off x="1036165" y="6462522"/>
              <a:ext cx="1312529" cy="754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1025315" y="5773870"/>
              <a:ext cx="571799" cy="39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6" idx="6"/>
            </p:cNvCxnSpPr>
            <p:nvPr/>
          </p:nvCxnSpPr>
          <p:spPr>
            <a:xfrm>
              <a:off x="3044019" y="7101890"/>
              <a:ext cx="0" cy="6858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2" name="Group 2071"/>
          <p:cNvGrpSpPr/>
          <p:nvPr/>
        </p:nvGrpSpPr>
        <p:grpSpPr>
          <a:xfrm>
            <a:off x="7781632" y="2178481"/>
            <a:ext cx="532078" cy="2744207"/>
            <a:chOff x="6238582" y="2178480"/>
            <a:chExt cx="532078" cy="2744207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5128826" y="3340523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244554" y="2290333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11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44554" y="2955913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38582" y="365375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38582" y="4311251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41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16200000" flipV="1">
              <a:off x="6494958" y="3335657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V="1">
              <a:off x="6501635" y="402956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V="1">
              <a:off x="6507607" y="2651479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3" name="Group 2072"/>
          <p:cNvGrpSpPr/>
          <p:nvPr/>
        </p:nvGrpSpPr>
        <p:grpSpPr>
          <a:xfrm>
            <a:off x="8498033" y="2178482"/>
            <a:ext cx="532078" cy="2744207"/>
            <a:chOff x="6954983" y="2178481"/>
            <a:chExt cx="532078" cy="2744207"/>
          </a:xfrm>
        </p:grpSpPr>
        <p:sp>
          <p:nvSpPr>
            <p:cNvPr id="32" name="Rectangle 31"/>
            <p:cNvSpPr/>
            <p:nvPr/>
          </p:nvSpPr>
          <p:spPr>
            <a:xfrm rot="16200000">
              <a:off x="5837010" y="3340524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60955" y="2297201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12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60955" y="2962781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22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54983" y="366062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54983" y="4318119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42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 rot="16200000" flipV="1">
              <a:off x="7203140" y="3338288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V="1">
              <a:off x="7238294" y="402956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6200000" flipV="1">
              <a:off x="7244268" y="2651480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4" name="Group 2073"/>
          <p:cNvGrpSpPr/>
          <p:nvPr/>
        </p:nvGrpSpPr>
        <p:grpSpPr>
          <a:xfrm>
            <a:off x="9155984" y="2178483"/>
            <a:ext cx="532078" cy="2744207"/>
            <a:chOff x="7612934" y="2178482"/>
            <a:chExt cx="532078" cy="2744207"/>
          </a:xfrm>
        </p:grpSpPr>
        <p:sp>
          <p:nvSpPr>
            <p:cNvPr id="33" name="Rectangle 32"/>
            <p:cNvSpPr/>
            <p:nvPr/>
          </p:nvSpPr>
          <p:spPr>
            <a:xfrm rot="16200000">
              <a:off x="6515829" y="3340525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618906" y="229668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13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618906" y="2962266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12934" y="3660107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33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612934" y="431760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43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rot="16200000" flipV="1">
              <a:off x="7881959" y="3335657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V="1">
              <a:off x="7881958" y="4029563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V="1">
              <a:off x="7887932" y="265148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5" name="Group 2074"/>
          <p:cNvGrpSpPr/>
          <p:nvPr/>
        </p:nvGrpSpPr>
        <p:grpSpPr>
          <a:xfrm>
            <a:off x="9844514" y="2178480"/>
            <a:ext cx="532078" cy="2744207"/>
            <a:chOff x="8301464" y="2178479"/>
            <a:chExt cx="532078" cy="2744207"/>
          </a:xfrm>
        </p:grpSpPr>
        <p:sp>
          <p:nvSpPr>
            <p:cNvPr id="34" name="Rectangle 33"/>
            <p:cNvSpPr/>
            <p:nvPr/>
          </p:nvSpPr>
          <p:spPr>
            <a:xfrm rot="16200000">
              <a:off x="7198386" y="3340522"/>
              <a:ext cx="2744207" cy="42012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307436" y="230355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14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307436" y="296913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24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301464" y="3666975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34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301464" y="4324472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  <a:r>
                <a:rPr lang="en-US" sz="2400" baseline="-25000" dirty="0"/>
                <a:t>44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6200000" flipV="1">
              <a:off x="8564518" y="3340915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 flipV="1">
              <a:off x="8564518" y="4029565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V="1">
              <a:off x="8570494" y="2651481"/>
              <a:ext cx="0" cy="42012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1539456" y="4772917"/>
            <a:ext cx="3819196" cy="2003135"/>
            <a:chOff x="15456" y="4772916"/>
            <a:chExt cx="3819196" cy="2003135"/>
          </a:xfrm>
        </p:grpSpPr>
        <p:grpSp>
          <p:nvGrpSpPr>
            <p:cNvPr id="153" name="Group 152"/>
            <p:cNvGrpSpPr/>
            <p:nvPr/>
          </p:nvGrpSpPr>
          <p:grpSpPr>
            <a:xfrm>
              <a:off x="792933" y="4772916"/>
              <a:ext cx="3041719" cy="2003135"/>
              <a:chOff x="95809" y="1709255"/>
              <a:chExt cx="8142074" cy="4755805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924126" y="2249218"/>
                <a:ext cx="3" cy="3558197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 flipH="1">
                <a:off x="690664" y="5580434"/>
                <a:ext cx="7354111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/>
              <p:cNvSpPr txBox="1"/>
              <p:nvPr/>
            </p:nvSpPr>
            <p:spPr>
              <a:xfrm>
                <a:off x="6285687" y="5807414"/>
                <a:ext cx="1952196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progress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95809" y="1709255"/>
                <a:ext cx="1656637" cy="657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Energy</a:t>
                </a:r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35984" y="4907627"/>
              <a:ext cx="1045862" cy="585550"/>
              <a:chOff x="-30703" y="4907627"/>
              <a:chExt cx="1045862" cy="585550"/>
            </a:xfrm>
          </p:grpSpPr>
          <p:cxnSp>
            <p:nvCxnSpPr>
              <p:cNvPr id="168" name="Straight Connector 167"/>
              <p:cNvCxnSpPr>
                <a:stCxn id="169" idx="0"/>
              </p:cNvCxnSpPr>
              <p:nvPr/>
            </p:nvCxnSpPr>
            <p:spPr>
              <a:xfrm flipV="1">
                <a:off x="492228" y="4907627"/>
                <a:ext cx="1" cy="185440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TextBox 168"/>
              <p:cNvSpPr txBox="1"/>
              <p:nvPr/>
            </p:nvSpPr>
            <p:spPr>
              <a:xfrm>
                <a:off x="-30703" y="5093067"/>
                <a:ext cx="10458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Merge</a:t>
                </a:r>
              </a:p>
              <a:p>
                <a:pPr algn="ctr"/>
                <a:r>
                  <a:rPr lang="en-US" sz="1000" dirty="0"/>
                  <a:t>(less favorable)</a:t>
                </a: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15456" y="5614858"/>
              <a:ext cx="1086920" cy="597974"/>
              <a:chOff x="-51231" y="5471994"/>
              <a:chExt cx="1086920" cy="597974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492227" y="5879599"/>
                <a:ext cx="1" cy="190369"/>
              </a:xfrm>
              <a:prstGeom prst="line">
                <a:avLst/>
              </a:prstGeom>
              <a:ln w="635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/>
              <p:cNvSpPr txBox="1"/>
              <p:nvPr/>
            </p:nvSpPr>
            <p:spPr>
              <a:xfrm>
                <a:off x="-51231" y="5471994"/>
                <a:ext cx="10869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Split</a:t>
                </a:r>
              </a:p>
              <a:p>
                <a:pPr algn="ctr"/>
                <a:r>
                  <a:rPr lang="en-US" sz="1000" dirty="0"/>
                  <a:t>(more favorable)</a:t>
                </a:r>
              </a:p>
            </p:txBody>
          </p:sp>
        </p:grpSp>
      </p:grpSp>
      <p:sp>
        <p:nvSpPr>
          <p:cNvPr id="147" name="Oval 146"/>
          <p:cNvSpPr/>
          <p:nvPr/>
        </p:nvSpPr>
        <p:spPr>
          <a:xfrm>
            <a:off x="2568842" y="6146584"/>
            <a:ext cx="117357" cy="119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/>
          <p:nvPr/>
        </p:nvCxnSpPr>
        <p:spPr>
          <a:xfrm flipH="1">
            <a:off x="2643304" y="6014969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2934368" y="6014969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3226714" y="6015166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3517778" y="6014334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 flipV="1">
            <a:off x="2788059" y="6014969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 flipV="1">
            <a:off x="3080805" y="6015166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 flipV="1">
            <a:off x="3372246" y="6014335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 flipV="1">
            <a:off x="3662219" y="6014336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3807751" y="6014333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 flipV="1">
            <a:off x="3952192" y="6014335"/>
            <a:ext cx="145532" cy="177507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itle 1"/>
          <p:cNvSpPr>
            <a:spLocks noGrp="1"/>
          </p:cNvSpPr>
          <p:nvPr>
            <p:ph type="title"/>
          </p:nvPr>
        </p:nvSpPr>
        <p:spPr>
          <a:xfrm>
            <a:off x="2013233" y="134679"/>
            <a:ext cx="8229600" cy="798382"/>
          </a:xfrm>
        </p:spPr>
        <p:txBody>
          <a:bodyPr>
            <a:normAutofit/>
          </a:bodyPr>
          <a:lstStyle/>
          <a:p>
            <a:r>
              <a:rPr lang="en-US" sz="4000" dirty="0"/>
              <a:t>Catalysis</a:t>
            </a:r>
            <a:endParaRPr lang="en-US" sz="3200" dirty="0"/>
          </a:p>
        </p:txBody>
      </p:sp>
      <p:pic>
        <p:nvPicPr>
          <p:cNvPr id="1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22" y="1004848"/>
            <a:ext cx="946149" cy="91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06" y="1029703"/>
            <a:ext cx="832532" cy="86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" name="Title 1"/>
          <p:cNvSpPr txBox="1">
            <a:spLocks/>
          </p:cNvSpPr>
          <p:nvPr/>
        </p:nvSpPr>
        <p:spPr>
          <a:xfrm>
            <a:off x="7467412" y="1165161"/>
            <a:ext cx="49425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7" name="Title 1"/>
          <p:cNvSpPr txBox="1">
            <a:spLocks/>
          </p:cNvSpPr>
          <p:nvPr/>
        </p:nvSpPr>
        <p:spPr>
          <a:xfrm>
            <a:off x="4344561" y="1177235"/>
            <a:ext cx="494259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+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17" name="Group 216"/>
          <p:cNvGrpSpPr/>
          <p:nvPr/>
        </p:nvGrpSpPr>
        <p:grpSpPr>
          <a:xfrm>
            <a:off x="4724955" y="1013383"/>
            <a:ext cx="1005680" cy="906809"/>
            <a:chOff x="807520" y="5079322"/>
            <a:chExt cx="3058323" cy="2783603"/>
          </a:xfrm>
        </p:grpSpPr>
        <p:sp>
          <p:nvSpPr>
            <p:cNvPr id="218" name="Freeform 217"/>
            <p:cNvSpPr/>
            <p:nvPr/>
          </p:nvSpPr>
          <p:spPr>
            <a:xfrm>
              <a:off x="1020323" y="5149265"/>
              <a:ext cx="2636471" cy="2638425"/>
            </a:xfrm>
            <a:custGeom>
              <a:avLst/>
              <a:gdLst>
                <a:gd name="connsiteX0" fmla="*/ 12700 w 2654300"/>
                <a:gd name="connsiteY0" fmla="*/ 0 h 2616200"/>
                <a:gd name="connsiteX1" fmla="*/ 2654300 w 2654300"/>
                <a:gd name="connsiteY1" fmla="*/ 0 h 2616200"/>
                <a:gd name="connsiteX2" fmla="*/ 2654300 w 2654300"/>
                <a:gd name="connsiteY2" fmla="*/ 1905000 h 2616200"/>
                <a:gd name="connsiteX3" fmla="*/ 2057400 w 2654300"/>
                <a:gd name="connsiteY3" fmla="*/ 1905000 h 2616200"/>
                <a:gd name="connsiteX4" fmla="*/ 2057400 w 2654300"/>
                <a:gd name="connsiteY4" fmla="*/ 1257300 h 2616200"/>
                <a:gd name="connsiteX5" fmla="*/ 1371600 w 2654300"/>
                <a:gd name="connsiteY5" fmla="*/ 1257300 h 2616200"/>
                <a:gd name="connsiteX6" fmla="*/ 1371600 w 2654300"/>
                <a:gd name="connsiteY6" fmla="*/ 558800 h 2616200"/>
                <a:gd name="connsiteX7" fmla="*/ 622300 w 2654300"/>
                <a:gd name="connsiteY7" fmla="*/ 558800 h 2616200"/>
                <a:gd name="connsiteX8" fmla="*/ 622300 w 2654300"/>
                <a:gd name="connsiteY8" fmla="*/ 1358900 h 2616200"/>
                <a:gd name="connsiteX9" fmla="*/ 1295400 w 2654300"/>
                <a:gd name="connsiteY9" fmla="*/ 1358900 h 2616200"/>
                <a:gd name="connsiteX10" fmla="*/ 1295400 w 2654300"/>
                <a:gd name="connsiteY10" fmla="*/ 2006600 h 2616200"/>
                <a:gd name="connsiteX11" fmla="*/ 1968500 w 2654300"/>
                <a:gd name="connsiteY11" fmla="*/ 2006600 h 2616200"/>
                <a:gd name="connsiteX12" fmla="*/ 1968500 w 2654300"/>
                <a:gd name="connsiteY12" fmla="*/ 2616200 h 2616200"/>
                <a:gd name="connsiteX13" fmla="*/ 0 w 2654300"/>
                <a:gd name="connsiteY13" fmla="*/ 2616200 h 2616200"/>
                <a:gd name="connsiteX14" fmla="*/ 12700 w 2654300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12700 w 2628900"/>
                <a:gd name="connsiteY0" fmla="*/ 0 h 2616200"/>
                <a:gd name="connsiteX1" fmla="*/ 2628900 w 2628900"/>
                <a:gd name="connsiteY1" fmla="*/ 0 h 2616200"/>
                <a:gd name="connsiteX2" fmla="*/ 2628900 w 2628900"/>
                <a:gd name="connsiteY2" fmla="*/ 1905000 h 2616200"/>
                <a:gd name="connsiteX3" fmla="*/ 2032000 w 2628900"/>
                <a:gd name="connsiteY3" fmla="*/ 1905000 h 2616200"/>
                <a:gd name="connsiteX4" fmla="*/ 2032000 w 2628900"/>
                <a:gd name="connsiteY4" fmla="*/ 1257300 h 2616200"/>
                <a:gd name="connsiteX5" fmla="*/ 1346200 w 2628900"/>
                <a:gd name="connsiteY5" fmla="*/ 1257300 h 2616200"/>
                <a:gd name="connsiteX6" fmla="*/ 1346200 w 2628900"/>
                <a:gd name="connsiteY6" fmla="*/ 558800 h 2616200"/>
                <a:gd name="connsiteX7" fmla="*/ 596900 w 2628900"/>
                <a:gd name="connsiteY7" fmla="*/ 558800 h 2616200"/>
                <a:gd name="connsiteX8" fmla="*/ 596900 w 2628900"/>
                <a:gd name="connsiteY8" fmla="*/ 1358900 h 2616200"/>
                <a:gd name="connsiteX9" fmla="*/ 1270000 w 2628900"/>
                <a:gd name="connsiteY9" fmla="*/ 1358900 h 2616200"/>
                <a:gd name="connsiteX10" fmla="*/ 1270000 w 2628900"/>
                <a:gd name="connsiteY10" fmla="*/ 2006600 h 2616200"/>
                <a:gd name="connsiteX11" fmla="*/ 1943100 w 2628900"/>
                <a:gd name="connsiteY11" fmla="*/ 2006600 h 2616200"/>
                <a:gd name="connsiteX12" fmla="*/ 1943100 w 2628900"/>
                <a:gd name="connsiteY12" fmla="*/ 2616200 h 2616200"/>
                <a:gd name="connsiteX13" fmla="*/ 0 w 2628900"/>
                <a:gd name="connsiteY13" fmla="*/ 2616200 h 2616200"/>
                <a:gd name="connsiteX14" fmla="*/ 12700 w 2628900"/>
                <a:gd name="connsiteY14" fmla="*/ 0 h 2616200"/>
                <a:gd name="connsiteX0" fmla="*/ 1221 w 2630121"/>
                <a:gd name="connsiteY0" fmla="*/ 0 h 2616200"/>
                <a:gd name="connsiteX1" fmla="*/ 2630121 w 2630121"/>
                <a:gd name="connsiteY1" fmla="*/ 0 h 2616200"/>
                <a:gd name="connsiteX2" fmla="*/ 2630121 w 2630121"/>
                <a:gd name="connsiteY2" fmla="*/ 1905000 h 2616200"/>
                <a:gd name="connsiteX3" fmla="*/ 2033221 w 2630121"/>
                <a:gd name="connsiteY3" fmla="*/ 1905000 h 2616200"/>
                <a:gd name="connsiteX4" fmla="*/ 2033221 w 2630121"/>
                <a:gd name="connsiteY4" fmla="*/ 1257300 h 2616200"/>
                <a:gd name="connsiteX5" fmla="*/ 1347421 w 2630121"/>
                <a:gd name="connsiteY5" fmla="*/ 1257300 h 2616200"/>
                <a:gd name="connsiteX6" fmla="*/ 1347421 w 2630121"/>
                <a:gd name="connsiteY6" fmla="*/ 558800 h 2616200"/>
                <a:gd name="connsiteX7" fmla="*/ 598121 w 2630121"/>
                <a:gd name="connsiteY7" fmla="*/ 558800 h 2616200"/>
                <a:gd name="connsiteX8" fmla="*/ 598121 w 2630121"/>
                <a:gd name="connsiteY8" fmla="*/ 1358900 h 2616200"/>
                <a:gd name="connsiteX9" fmla="*/ 1271221 w 2630121"/>
                <a:gd name="connsiteY9" fmla="*/ 1358900 h 2616200"/>
                <a:gd name="connsiteX10" fmla="*/ 1271221 w 2630121"/>
                <a:gd name="connsiteY10" fmla="*/ 2006600 h 2616200"/>
                <a:gd name="connsiteX11" fmla="*/ 1944321 w 2630121"/>
                <a:gd name="connsiteY11" fmla="*/ 2006600 h 2616200"/>
                <a:gd name="connsiteX12" fmla="*/ 1944321 w 2630121"/>
                <a:gd name="connsiteY12" fmla="*/ 2616200 h 2616200"/>
                <a:gd name="connsiteX13" fmla="*/ 1221 w 2630121"/>
                <a:gd name="connsiteY13" fmla="*/ 2616200 h 2616200"/>
                <a:gd name="connsiteX14" fmla="*/ 1221 w 2630121"/>
                <a:gd name="connsiteY14" fmla="*/ 0 h 2616200"/>
                <a:gd name="connsiteX0" fmla="*/ 1221 w 2630121"/>
                <a:gd name="connsiteY0" fmla="*/ 12700 h 2628900"/>
                <a:gd name="connsiteX1" fmla="*/ 26047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1270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0 h 2628900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1944321 w 2636471"/>
                <a:gd name="connsiteY11" fmla="*/ 20193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655271 w 2636471"/>
                <a:gd name="connsiteY5" fmla="*/ 9525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655271 w 2636471"/>
                <a:gd name="connsiteY4" fmla="*/ 9525 h 2638425"/>
                <a:gd name="connsiteX5" fmla="*/ 661621 w 2636471"/>
                <a:gd name="connsiteY5" fmla="*/ 628650 h 2638425"/>
                <a:gd name="connsiteX6" fmla="*/ 1322021 w 2636471"/>
                <a:gd name="connsiteY6" fmla="*/ 669925 h 2638425"/>
                <a:gd name="connsiteX7" fmla="*/ 1328371 w 2636471"/>
                <a:gd name="connsiteY7" fmla="*/ 1381125 h 2638425"/>
                <a:gd name="connsiteX8" fmla="*/ 2010996 w 2636471"/>
                <a:gd name="connsiteY8" fmla="*/ 1387475 h 2638425"/>
                <a:gd name="connsiteX9" fmla="*/ 2020521 w 2636471"/>
                <a:gd name="connsiteY9" fmla="*/ 2012950 h 2638425"/>
                <a:gd name="connsiteX10" fmla="*/ 2636471 w 2636471"/>
                <a:gd name="connsiteY10" fmla="*/ 2006600 h 2638425"/>
                <a:gd name="connsiteX11" fmla="*/ 2636471 w 2636471"/>
                <a:gd name="connsiteY11" fmla="*/ 2638425 h 2638425"/>
                <a:gd name="connsiteX12" fmla="*/ 1221 w 2636471"/>
                <a:gd name="connsiteY12" fmla="*/ 2628900 h 2638425"/>
                <a:gd name="connsiteX13" fmla="*/ 1221 w 2636471"/>
                <a:gd name="connsiteY13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274521 w 2636471"/>
                <a:gd name="connsiteY2" fmla="*/ 1631950 h 2638425"/>
                <a:gd name="connsiteX3" fmla="*/ 655271 w 2636471"/>
                <a:gd name="connsiteY3" fmla="*/ 9525 h 2638425"/>
                <a:gd name="connsiteX4" fmla="*/ 661621 w 2636471"/>
                <a:gd name="connsiteY4" fmla="*/ 628650 h 2638425"/>
                <a:gd name="connsiteX5" fmla="*/ 1322021 w 2636471"/>
                <a:gd name="connsiteY5" fmla="*/ 669925 h 2638425"/>
                <a:gd name="connsiteX6" fmla="*/ 1328371 w 2636471"/>
                <a:gd name="connsiteY6" fmla="*/ 1381125 h 2638425"/>
                <a:gd name="connsiteX7" fmla="*/ 2010996 w 2636471"/>
                <a:gd name="connsiteY7" fmla="*/ 1387475 h 2638425"/>
                <a:gd name="connsiteX8" fmla="*/ 2020521 w 2636471"/>
                <a:gd name="connsiteY8" fmla="*/ 2012950 h 2638425"/>
                <a:gd name="connsiteX9" fmla="*/ 2636471 w 2636471"/>
                <a:gd name="connsiteY9" fmla="*/ 2006600 h 2638425"/>
                <a:gd name="connsiteX10" fmla="*/ 2636471 w 2636471"/>
                <a:gd name="connsiteY10" fmla="*/ 2638425 h 2638425"/>
                <a:gd name="connsiteX11" fmla="*/ 1221 w 2636471"/>
                <a:gd name="connsiteY11" fmla="*/ 2628900 h 2638425"/>
                <a:gd name="connsiteX12" fmla="*/ 1221 w 2636471"/>
                <a:gd name="connsiteY12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655271 w 2636471"/>
                <a:gd name="connsiteY2" fmla="*/ 9525 h 2638425"/>
                <a:gd name="connsiteX3" fmla="*/ 661621 w 2636471"/>
                <a:gd name="connsiteY3" fmla="*/ 628650 h 2638425"/>
                <a:gd name="connsiteX4" fmla="*/ 1322021 w 2636471"/>
                <a:gd name="connsiteY4" fmla="*/ 669925 h 2638425"/>
                <a:gd name="connsiteX5" fmla="*/ 1328371 w 2636471"/>
                <a:gd name="connsiteY5" fmla="*/ 1381125 h 2638425"/>
                <a:gd name="connsiteX6" fmla="*/ 2010996 w 2636471"/>
                <a:gd name="connsiteY6" fmla="*/ 1387475 h 2638425"/>
                <a:gd name="connsiteX7" fmla="*/ 2020521 w 2636471"/>
                <a:gd name="connsiteY7" fmla="*/ 2012950 h 2638425"/>
                <a:gd name="connsiteX8" fmla="*/ 2636471 w 2636471"/>
                <a:gd name="connsiteY8" fmla="*/ 2006600 h 2638425"/>
                <a:gd name="connsiteX9" fmla="*/ 2636471 w 2636471"/>
                <a:gd name="connsiteY9" fmla="*/ 2638425 h 2638425"/>
                <a:gd name="connsiteX10" fmla="*/ 1221 w 2636471"/>
                <a:gd name="connsiteY10" fmla="*/ 2628900 h 2638425"/>
                <a:gd name="connsiteX11" fmla="*/ 1221 w 2636471"/>
                <a:gd name="connsiteY11" fmla="*/ 0 h 2638425"/>
                <a:gd name="connsiteX0" fmla="*/ 1221 w 2636471"/>
                <a:gd name="connsiteY0" fmla="*/ 0 h 2638425"/>
                <a:gd name="connsiteX1" fmla="*/ 655271 w 2636471"/>
                <a:gd name="connsiteY1" fmla="*/ 9525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1762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1991946 w 2636471"/>
                <a:gd name="connsiteY6" fmla="*/ 195580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1991946 w 2645996"/>
                <a:gd name="connsiteY6" fmla="*/ 1955800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33221 w 2645996"/>
                <a:gd name="connsiteY5" fmla="*/ 13144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20521 w 2645996"/>
                <a:gd name="connsiteY5" fmla="*/ 132080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20521 w 2636471"/>
                <a:gd name="connsiteY5" fmla="*/ 1320800 h 2638425"/>
                <a:gd name="connsiteX6" fmla="*/ 2023696 w 2636471"/>
                <a:gd name="connsiteY6" fmla="*/ 1952625 h 2638425"/>
                <a:gd name="connsiteX7" fmla="*/ 2633296 w 2636471"/>
                <a:gd name="connsiteY7" fmla="*/ 19558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6471" h="2638425">
                  <a:moveTo>
                    <a:pt x="1221" y="0"/>
                  </a:moveTo>
                  <a:lnTo>
                    <a:pt x="655271" y="0"/>
                  </a:lnTo>
                  <a:cubicBezTo>
                    <a:pt x="657388" y="206375"/>
                    <a:pt x="646804" y="415925"/>
                    <a:pt x="648921" y="622300"/>
                  </a:cubicBezTo>
                  <a:lnTo>
                    <a:pt x="1328371" y="625475"/>
                  </a:lnTo>
                  <a:cubicBezTo>
                    <a:pt x="1330488" y="862542"/>
                    <a:pt x="1326254" y="1083733"/>
                    <a:pt x="1328371" y="1320800"/>
                  </a:cubicBezTo>
                  <a:lnTo>
                    <a:pt x="2020521" y="1320800"/>
                  </a:lnTo>
                  <a:cubicBezTo>
                    <a:pt x="2021579" y="1530350"/>
                    <a:pt x="2022638" y="1743075"/>
                    <a:pt x="2023696" y="1952625"/>
                  </a:cubicBezTo>
                  <a:lnTo>
                    <a:pt x="2633296" y="1955800"/>
                  </a:lnTo>
                  <a:cubicBezTo>
                    <a:pt x="2634354" y="2183342"/>
                    <a:pt x="2635413" y="2410883"/>
                    <a:pt x="2636471" y="2638425"/>
                  </a:cubicBezTo>
                  <a:lnTo>
                    <a:pt x="1221" y="2628900"/>
                  </a:lnTo>
                  <a:cubicBezTo>
                    <a:pt x="5454" y="1756833"/>
                    <a:pt x="-3012" y="872067"/>
                    <a:pt x="1221" y="0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219" name="Group 218"/>
            <p:cNvGrpSpPr/>
            <p:nvPr/>
          </p:nvGrpSpPr>
          <p:grpSpPr>
            <a:xfrm>
              <a:off x="807520" y="5079322"/>
              <a:ext cx="3058323" cy="2783603"/>
              <a:chOff x="3346796" y="5020005"/>
              <a:chExt cx="3058323" cy="2783603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3352769" y="5020005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11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3352769" y="5685586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21</a:t>
                </a: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4739439" y="6363433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33</a:t>
                </a: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4068769" y="5698807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22</a:t>
                </a: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3346796" y="6383426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31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4063197" y="6390296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32</a:t>
                </a: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5409680" y="7026439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44</a:t>
                </a:r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3346796" y="7040924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41</a:t>
                </a: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4063197" y="7047791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42</a:t>
                </a:r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4721150" y="7047275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43</a:t>
                </a:r>
              </a:p>
            </p:txBody>
          </p:sp>
        </p:grpSp>
        <p:cxnSp>
          <p:nvCxnSpPr>
            <p:cNvPr id="220" name="Straight Connector 219"/>
            <p:cNvCxnSpPr>
              <a:endCxn id="218" idx="6"/>
            </p:cNvCxnSpPr>
            <p:nvPr/>
          </p:nvCxnSpPr>
          <p:spPr>
            <a:xfrm flipV="1">
              <a:off x="1020323" y="7101890"/>
              <a:ext cx="2023696" cy="2269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>
              <a:endCxn id="218" idx="4"/>
            </p:cNvCxnSpPr>
            <p:nvPr/>
          </p:nvCxnSpPr>
          <p:spPr>
            <a:xfrm flipV="1">
              <a:off x="2327812" y="6470065"/>
              <a:ext cx="20882" cy="130810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endCxn id="218" idx="2"/>
            </p:cNvCxnSpPr>
            <p:nvPr/>
          </p:nvCxnSpPr>
          <p:spPr>
            <a:xfrm flipV="1">
              <a:off x="1659003" y="5771565"/>
              <a:ext cx="10241" cy="20066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endCxn id="218" idx="4"/>
            </p:cNvCxnSpPr>
            <p:nvPr/>
          </p:nvCxnSpPr>
          <p:spPr>
            <a:xfrm>
              <a:off x="1036165" y="6462522"/>
              <a:ext cx="1312529" cy="754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1025315" y="5773870"/>
              <a:ext cx="571799" cy="3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>
              <a:stCxn id="218" idx="6"/>
            </p:cNvCxnSpPr>
            <p:nvPr/>
          </p:nvCxnSpPr>
          <p:spPr>
            <a:xfrm>
              <a:off x="3044019" y="7101890"/>
              <a:ext cx="0" cy="6858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/>
          <p:cNvGrpSpPr/>
          <p:nvPr/>
        </p:nvGrpSpPr>
        <p:grpSpPr>
          <a:xfrm>
            <a:off x="7966675" y="1034814"/>
            <a:ext cx="1005680" cy="906809"/>
            <a:chOff x="807520" y="5079322"/>
            <a:chExt cx="3058323" cy="2783603"/>
          </a:xfrm>
        </p:grpSpPr>
        <p:sp>
          <p:nvSpPr>
            <p:cNvPr id="242" name="Freeform 241"/>
            <p:cNvSpPr/>
            <p:nvPr/>
          </p:nvSpPr>
          <p:spPr>
            <a:xfrm>
              <a:off x="1020323" y="5149265"/>
              <a:ext cx="2636471" cy="2638425"/>
            </a:xfrm>
            <a:custGeom>
              <a:avLst/>
              <a:gdLst>
                <a:gd name="connsiteX0" fmla="*/ 12700 w 2654300"/>
                <a:gd name="connsiteY0" fmla="*/ 0 h 2616200"/>
                <a:gd name="connsiteX1" fmla="*/ 2654300 w 2654300"/>
                <a:gd name="connsiteY1" fmla="*/ 0 h 2616200"/>
                <a:gd name="connsiteX2" fmla="*/ 2654300 w 2654300"/>
                <a:gd name="connsiteY2" fmla="*/ 1905000 h 2616200"/>
                <a:gd name="connsiteX3" fmla="*/ 2057400 w 2654300"/>
                <a:gd name="connsiteY3" fmla="*/ 1905000 h 2616200"/>
                <a:gd name="connsiteX4" fmla="*/ 2057400 w 2654300"/>
                <a:gd name="connsiteY4" fmla="*/ 1257300 h 2616200"/>
                <a:gd name="connsiteX5" fmla="*/ 1371600 w 2654300"/>
                <a:gd name="connsiteY5" fmla="*/ 1257300 h 2616200"/>
                <a:gd name="connsiteX6" fmla="*/ 1371600 w 2654300"/>
                <a:gd name="connsiteY6" fmla="*/ 558800 h 2616200"/>
                <a:gd name="connsiteX7" fmla="*/ 622300 w 2654300"/>
                <a:gd name="connsiteY7" fmla="*/ 558800 h 2616200"/>
                <a:gd name="connsiteX8" fmla="*/ 622300 w 2654300"/>
                <a:gd name="connsiteY8" fmla="*/ 1358900 h 2616200"/>
                <a:gd name="connsiteX9" fmla="*/ 1295400 w 2654300"/>
                <a:gd name="connsiteY9" fmla="*/ 1358900 h 2616200"/>
                <a:gd name="connsiteX10" fmla="*/ 1295400 w 2654300"/>
                <a:gd name="connsiteY10" fmla="*/ 2006600 h 2616200"/>
                <a:gd name="connsiteX11" fmla="*/ 1968500 w 2654300"/>
                <a:gd name="connsiteY11" fmla="*/ 2006600 h 2616200"/>
                <a:gd name="connsiteX12" fmla="*/ 1968500 w 2654300"/>
                <a:gd name="connsiteY12" fmla="*/ 2616200 h 2616200"/>
                <a:gd name="connsiteX13" fmla="*/ 0 w 2654300"/>
                <a:gd name="connsiteY13" fmla="*/ 2616200 h 2616200"/>
                <a:gd name="connsiteX14" fmla="*/ 12700 w 2654300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12700 w 2628900"/>
                <a:gd name="connsiteY0" fmla="*/ 0 h 2616200"/>
                <a:gd name="connsiteX1" fmla="*/ 2628900 w 2628900"/>
                <a:gd name="connsiteY1" fmla="*/ 0 h 2616200"/>
                <a:gd name="connsiteX2" fmla="*/ 2628900 w 2628900"/>
                <a:gd name="connsiteY2" fmla="*/ 1905000 h 2616200"/>
                <a:gd name="connsiteX3" fmla="*/ 2032000 w 2628900"/>
                <a:gd name="connsiteY3" fmla="*/ 1905000 h 2616200"/>
                <a:gd name="connsiteX4" fmla="*/ 2032000 w 2628900"/>
                <a:gd name="connsiteY4" fmla="*/ 1257300 h 2616200"/>
                <a:gd name="connsiteX5" fmla="*/ 1346200 w 2628900"/>
                <a:gd name="connsiteY5" fmla="*/ 1257300 h 2616200"/>
                <a:gd name="connsiteX6" fmla="*/ 1346200 w 2628900"/>
                <a:gd name="connsiteY6" fmla="*/ 558800 h 2616200"/>
                <a:gd name="connsiteX7" fmla="*/ 596900 w 2628900"/>
                <a:gd name="connsiteY7" fmla="*/ 558800 h 2616200"/>
                <a:gd name="connsiteX8" fmla="*/ 596900 w 2628900"/>
                <a:gd name="connsiteY8" fmla="*/ 1358900 h 2616200"/>
                <a:gd name="connsiteX9" fmla="*/ 1270000 w 2628900"/>
                <a:gd name="connsiteY9" fmla="*/ 1358900 h 2616200"/>
                <a:gd name="connsiteX10" fmla="*/ 1270000 w 2628900"/>
                <a:gd name="connsiteY10" fmla="*/ 2006600 h 2616200"/>
                <a:gd name="connsiteX11" fmla="*/ 1943100 w 2628900"/>
                <a:gd name="connsiteY11" fmla="*/ 2006600 h 2616200"/>
                <a:gd name="connsiteX12" fmla="*/ 1943100 w 2628900"/>
                <a:gd name="connsiteY12" fmla="*/ 2616200 h 2616200"/>
                <a:gd name="connsiteX13" fmla="*/ 0 w 2628900"/>
                <a:gd name="connsiteY13" fmla="*/ 2616200 h 2616200"/>
                <a:gd name="connsiteX14" fmla="*/ 12700 w 2628900"/>
                <a:gd name="connsiteY14" fmla="*/ 0 h 2616200"/>
                <a:gd name="connsiteX0" fmla="*/ 1221 w 2630121"/>
                <a:gd name="connsiteY0" fmla="*/ 0 h 2616200"/>
                <a:gd name="connsiteX1" fmla="*/ 2630121 w 2630121"/>
                <a:gd name="connsiteY1" fmla="*/ 0 h 2616200"/>
                <a:gd name="connsiteX2" fmla="*/ 2630121 w 2630121"/>
                <a:gd name="connsiteY2" fmla="*/ 1905000 h 2616200"/>
                <a:gd name="connsiteX3" fmla="*/ 2033221 w 2630121"/>
                <a:gd name="connsiteY3" fmla="*/ 1905000 h 2616200"/>
                <a:gd name="connsiteX4" fmla="*/ 2033221 w 2630121"/>
                <a:gd name="connsiteY4" fmla="*/ 1257300 h 2616200"/>
                <a:gd name="connsiteX5" fmla="*/ 1347421 w 2630121"/>
                <a:gd name="connsiteY5" fmla="*/ 1257300 h 2616200"/>
                <a:gd name="connsiteX6" fmla="*/ 1347421 w 2630121"/>
                <a:gd name="connsiteY6" fmla="*/ 558800 h 2616200"/>
                <a:gd name="connsiteX7" fmla="*/ 598121 w 2630121"/>
                <a:gd name="connsiteY7" fmla="*/ 558800 h 2616200"/>
                <a:gd name="connsiteX8" fmla="*/ 598121 w 2630121"/>
                <a:gd name="connsiteY8" fmla="*/ 1358900 h 2616200"/>
                <a:gd name="connsiteX9" fmla="*/ 1271221 w 2630121"/>
                <a:gd name="connsiteY9" fmla="*/ 1358900 h 2616200"/>
                <a:gd name="connsiteX10" fmla="*/ 1271221 w 2630121"/>
                <a:gd name="connsiteY10" fmla="*/ 2006600 h 2616200"/>
                <a:gd name="connsiteX11" fmla="*/ 1944321 w 2630121"/>
                <a:gd name="connsiteY11" fmla="*/ 2006600 h 2616200"/>
                <a:gd name="connsiteX12" fmla="*/ 1944321 w 2630121"/>
                <a:gd name="connsiteY12" fmla="*/ 2616200 h 2616200"/>
                <a:gd name="connsiteX13" fmla="*/ 1221 w 2630121"/>
                <a:gd name="connsiteY13" fmla="*/ 2616200 h 2616200"/>
                <a:gd name="connsiteX14" fmla="*/ 1221 w 2630121"/>
                <a:gd name="connsiteY14" fmla="*/ 0 h 2616200"/>
                <a:gd name="connsiteX0" fmla="*/ 1221 w 2630121"/>
                <a:gd name="connsiteY0" fmla="*/ 12700 h 2628900"/>
                <a:gd name="connsiteX1" fmla="*/ 26047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1270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0 h 2628900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1944321 w 2636471"/>
                <a:gd name="connsiteY11" fmla="*/ 20193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655271 w 2636471"/>
                <a:gd name="connsiteY5" fmla="*/ 9525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655271 w 2636471"/>
                <a:gd name="connsiteY4" fmla="*/ 9525 h 2638425"/>
                <a:gd name="connsiteX5" fmla="*/ 661621 w 2636471"/>
                <a:gd name="connsiteY5" fmla="*/ 628650 h 2638425"/>
                <a:gd name="connsiteX6" fmla="*/ 1322021 w 2636471"/>
                <a:gd name="connsiteY6" fmla="*/ 669925 h 2638425"/>
                <a:gd name="connsiteX7" fmla="*/ 1328371 w 2636471"/>
                <a:gd name="connsiteY7" fmla="*/ 1381125 h 2638425"/>
                <a:gd name="connsiteX8" fmla="*/ 2010996 w 2636471"/>
                <a:gd name="connsiteY8" fmla="*/ 1387475 h 2638425"/>
                <a:gd name="connsiteX9" fmla="*/ 2020521 w 2636471"/>
                <a:gd name="connsiteY9" fmla="*/ 2012950 h 2638425"/>
                <a:gd name="connsiteX10" fmla="*/ 2636471 w 2636471"/>
                <a:gd name="connsiteY10" fmla="*/ 2006600 h 2638425"/>
                <a:gd name="connsiteX11" fmla="*/ 2636471 w 2636471"/>
                <a:gd name="connsiteY11" fmla="*/ 2638425 h 2638425"/>
                <a:gd name="connsiteX12" fmla="*/ 1221 w 2636471"/>
                <a:gd name="connsiteY12" fmla="*/ 2628900 h 2638425"/>
                <a:gd name="connsiteX13" fmla="*/ 1221 w 2636471"/>
                <a:gd name="connsiteY13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274521 w 2636471"/>
                <a:gd name="connsiteY2" fmla="*/ 1631950 h 2638425"/>
                <a:gd name="connsiteX3" fmla="*/ 655271 w 2636471"/>
                <a:gd name="connsiteY3" fmla="*/ 9525 h 2638425"/>
                <a:gd name="connsiteX4" fmla="*/ 661621 w 2636471"/>
                <a:gd name="connsiteY4" fmla="*/ 628650 h 2638425"/>
                <a:gd name="connsiteX5" fmla="*/ 1322021 w 2636471"/>
                <a:gd name="connsiteY5" fmla="*/ 669925 h 2638425"/>
                <a:gd name="connsiteX6" fmla="*/ 1328371 w 2636471"/>
                <a:gd name="connsiteY6" fmla="*/ 1381125 h 2638425"/>
                <a:gd name="connsiteX7" fmla="*/ 2010996 w 2636471"/>
                <a:gd name="connsiteY7" fmla="*/ 1387475 h 2638425"/>
                <a:gd name="connsiteX8" fmla="*/ 2020521 w 2636471"/>
                <a:gd name="connsiteY8" fmla="*/ 2012950 h 2638425"/>
                <a:gd name="connsiteX9" fmla="*/ 2636471 w 2636471"/>
                <a:gd name="connsiteY9" fmla="*/ 2006600 h 2638425"/>
                <a:gd name="connsiteX10" fmla="*/ 2636471 w 2636471"/>
                <a:gd name="connsiteY10" fmla="*/ 2638425 h 2638425"/>
                <a:gd name="connsiteX11" fmla="*/ 1221 w 2636471"/>
                <a:gd name="connsiteY11" fmla="*/ 2628900 h 2638425"/>
                <a:gd name="connsiteX12" fmla="*/ 1221 w 2636471"/>
                <a:gd name="connsiteY12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655271 w 2636471"/>
                <a:gd name="connsiteY2" fmla="*/ 9525 h 2638425"/>
                <a:gd name="connsiteX3" fmla="*/ 661621 w 2636471"/>
                <a:gd name="connsiteY3" fmla="*/ 628650 h 2638425"/>
                <a:gd name="connsiteX4" fmla="*/ 1322021 w 2636471"/>
                <a:gd name="connsiteY4" fmla="*/ 669925 h 2638425"/>
                <a:gd name="connsiteX5" fmla="*/ 1328371 w 2636471"/>
                <a:gd name="connsiteY5" fmla="*/ 1381125 h 2638425"/>
                <a:gd name="connsiteX6" fmla="*/ 2010996 w 2636471"/>
                <a:gd name="connsiteY6" fmla="*/ 1387475 h 2638425"/>
                <a:gd name="connsiteX7" fmla="*/ 2020521 w 2636471"/>
                <a:gd name="connsiteY7" fmla="*/ 2012950 h 2638425"/>
                <a:gd name="connsiteX8" fmla="*/ 2636471 w 2636471"/>
                <a:gd name="connsiteY8" fmla="*/ 2006600 h 2638425"/>
                <a:gd name="connsiteX9" fmla="*/ 2636471 w 2636471"/>
                <a:gd name="connsiteY9" fmla="*/ 2638425 h 2638425"/>
                <a:gd name="connsiteX10" fmla="*/ 1221 w 2636471"/>
                <a:gd name="connsiteY10" fmla="*/ 2628900 h 2638425"/>
                <a:gd name="connsiteX11" fmla="*/ 1221 w 2636471"/>
                <a:gd name="connsiteY11" fmla="*/ 0 h 2638425"/>
                <a:gd name="connsiteX0" fmla="*/ 1221 w 2636471"/>
                <a:gd name="connsiteY0" fmla="*/ 0 h 2638425"/>
                <a:gd name="connsiteX1" fmla="*/ 655271 w 2636471"/>
                <a:gd name="connsiteY1" fmla="*/ 9525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1762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1991946 w 2636471"/>
                <a:gd name="connsiteY6" fmla="*/ 195580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1991946 w 2645996"/>
                <a:gd name="connsiteY6" fmla="*/ 1955800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33221 w 2645996"/>
                <a:gd name="connsiteY5" fmla="*/ 13144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20521 w 2645996"/>
                <a:gd name="connsiteY5" fmla="*/ 132080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20521 w 2636471"/>
                <a:gd name="connsiteY5" fmla="*/ 1320800 h 2638425"/>
                <a:gd name="connsiteX6" fmla="*/ 2023696 w 2636471"/>
                <a:gd name="connsiteY6" fmla="*/ 1952625 h 2638425"/>
                <a:gd name="connsiteX7" fmla="*/ 2633296 w 2636471"/>
                <a:gd name="connsiteY7" fmla="*/ 19558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6471" h="2638425">
                  <a:moveTo>
                    <a:pt x="1221" y="0"/>
                  </a:moveTo>
                  <a:lnTo>
                    <a:pt x="655271" y="0"/>
                  </a:lnTo>
                  <a:cubicBezTo>
                    <a:pt x="657388" y="206375"/>
                    <a:pt x="646804" y="415925"/>
                    <a:pt x="648921" y="622300"/>
                  </a:cubicBezTo>
                  <a:lnTo>
                    <a:pt x="1328371" y="625475"/>
                  </a:lnTo>
                  <a:cubicBezTo>
                    <a:pt x="1330488" y="862542"/>
                    <a:pt x="1326254" y="1083733"/>
                    <a:pt x="1328371" y="1320800"/>
                  </a:cubicBezTo>
                  <a:lnTo>
                    <a:pt x="2020521" y="1320800"/>
                  </a:lnTo>
                  <a:cubicBezTo>
                    <a:pt x="2021579" y="1530350"/>
                    <a:pt x="2022638" y="1743075"/>
                    <a:pt x="2023696" y="1952625"/>
                  </a:cubicBezTo>
                  <a:lnTo>
                    <a:pt x="2633296" y="1955800"/>
                  </a:lnTo>
                  <a:cubicBezTo>
                    <a:pt x="2634354" y="2183342"/>
                    <a:pt x="2635413" y="2410883"/>
                    <a:pt x="2636471" y="2638425"/>
                  </a:cubicBezTo>
                  <a:lnTo>
                    <a:pt x="1221" y="2628900"/>
                  </a:lnTo>
                  <a:cubicBezTo>
                    <a:pt x="5454" y="1756833"/>
                    <a:pt x="-3012" y="872067"/>
                    <a:pt x="1221" y="0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243" name="Group 242"/>
            <p:cNvGrpSpPr/>
            <p:nvPr/>
          </p:nvGrpSpPr>
          <p:grpSpPr>
            <a:xfrm>
              <a:off x="807520" y="5079322"/>
              <a:ext cx="3058323" cy="2783603"/>
              <a:chOff x="3346796" y="5020005"/>
              <a:chExt cx="3058323" cy="2783603"/>
            </a:xfrm>
          </p:grpSpPr>
          <p:sp>
            <p:nvSpPr>
              <p:cNvPr id="250" name="TextBox 249"/>
              <p:cNvSpPr txBox="1"/>
              <p:nvPr/>
            </p:nvSpPr>
            <p:spPr>
              <a:xfrm>
                <a:off x="3352769" y="5020005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11</a:t>
                </a: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3352769" y="5685586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21</a:t>
                </a: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4739439" y="6363433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33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4068769" y="5698807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22</a:t>
                </a: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3346796" y="6383426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31</a:t>
                </a: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4063197" y="6390296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32</a:t>
                </a: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5409680" y="7026439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44</a:t>
                </a: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3346796" y="7040924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41</a:t>
                </a:r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4063197" y="7047791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42</a:t>
                </a: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4721150" y="7047275"/>
                <a:ext cx="995439" cy="755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x</a:t>
                </a:r>
                <a:r>
                  <a:rPr lang="en-US" sz="1000" baseline="-25000" dirty="0"/>
                  <a:t>43</a:t>
                </a:r>
              </a:p>
            </p:txBody>
          </p:sp>
        </p:grpSp>
        <p:cxnSp>
          <p:nvCxnSpPr>
            <p:cNvPr id="244" name="Straight Connector 243"/>
            <p:cNvCxnSpPr>
              <a:endCxn id="242" idx="6"/>
            </p:cNvCxnSpPr>
            <p:nvPr/>
          </p:nvCxnSpPr>
          <p:spPr>
            <a:xfrm flipV="1">
              <a:off x="1020323" y="7101890"/>
              <a:ext cx="2023696" cy="2269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endCxn id="242" idx="4"/>
            </p:cNvCxnSpPr>
            <p:nvPr/>
          </p:nvCxnSpPr>
          <p:spPr>
            <a:xfrm flipV="1">
              <a:off x="2327812" y="6470065"/>
              <a:ext cx="20882" cy="130810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endCxn id="242" idx="2"/>
            </p:cNvCxnSpPr>
            <p:nvPr/>
          </p:nvCxnSpPr>
          <p:spPr>
            <a:xfrm flipV="1">
              <a:off x="1659003" y="5771565"/>
              <a:ext cx="10241" cy="20066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endCxn id="242" idx="4"/>
            </p:cNvCxnSpPr>
            <p:nvPr/>
          </p:nvCxnSpPr>
          <p:spPr>
            <a:xfrm>
              <a:off x="1036165" y="6462522"/>
              <a:ext cx="1312529" cy="754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1025315" y="5773870"/>
              <a:ext cx="571799" cy="3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42" idx="6"/>
            </p:cNvCxnSpPr>
            <p:nvPr/>
          </p:nvCxnSpPr>
          <p:spPr>
            <a:xfrm>
              <a:off x="3044019" y="7101890"/>
              <a:ext cx="0" cy="6858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25</a:t>
            </a:fld>
            <a:endParaRPr lang="en-US"/>
          </a:p>
        </p:txBody>
      </p:sp>
      <p:sp>
        <p:nvSpPr>
          <p:cNvPr id="188" name="Arrow: Left-Right 187">
            <a:extLst>
              <a:ext uri="{FF2B5EF4-FFF2-40B4-BE49-F238E27FC236}">
                <a16:creationId xmlns:a16="http://schemas.microsoft.com/office/drawing/2014/main" id="{5B5A228C-2765-4C3D-9C27-C581E488E0EF}"/>
              </a:ext>
            </a:extLst>
          </p:cNvPr>
          <p:cNvSpPr/>
          <p:nvPr/>
        </p:nvSpPr>
        <p:spPr>
          <a:xfrm>
            <a:off x="5923939" y="1361115"/>
            <a:ext cx="560142" cy="23310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0.24154 0.0238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33333 -0.0002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24506 0.000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33333 -0.0002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23868 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33333 -1.11111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23802 0.0002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3333 -2.59259E-6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23633 0.0002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54 0.02384 L 0.55234 0.1067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414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reeform 289"/>
          <p:cNvSpPr/>
          <p:nvPr/>
        </p:nvSpPr>
        <p:spPr>
          <a:xfrm>
            <a:off x="4838015" y="1322226"/>
            <a:ext cx="2636471" cy="2638425"/>
          </a:xfrm>
          <a:custGeom>
            <a:avLst/>
            <a:gdLst>
              <a:gd name="connsiteX0" fmla="*/ 12700 w 2654300"/>
              <a:gd name="connsiteY0" fmla="*/ 0 h 2616200"/>
              <a:gd name="connsiteX1" fmla="*/ 2654300 w 2654300"/>
              <a:gd name="connsiteY1" fmla="*/ 0 h 2616200"/>
              <a:gd name="connsiteX2" fmla="*/ 2654300 w 2654300"/>
              <a:gd name="connsiteY2" fmla="*/ 1905000 h 2616200"/>
              <a:gd name="connsiteX3" fmla="*/ 2057400 w 2654300"/>
              <a:gd name="connsiteY3" fmla="*/ 1905000 h 2616200"/>
              <a:gd name="connsiteX4" fmla="*/ 2057400 w 2654300"/>
              <a:gd name="connsiteY4" fmla="*/ 1257300 h 2616200"/>
              <a:gd name="connsiteX5" fmla="*/ 1371600 w 2654300"/>
              <a:gd name="connsiteY5" fmla="*/ 1257300 h 2616200"/>
              <a:gd name="connsiteX6" fmla="*/ 1371600 w 2654300"/>
              <a:gd name="connsiteY6" fmla="*/ 558800 h 2616200"/>
              <a:gd name="connsiteX7" fmla="*/ 622300 w 2654300"/>
              <a:gd name="connsiteY7" fmla="*/ 558800 h 2616200"/>
              <a:gd name="connsiteX8" fmla="*/ 622300 w 2654300"/>
              <a:gd name="connsiteY8" fmla="*/ 1358900 h 2616200"/>
              <a:gd name="connsiteX9" fmla="*/ 1295400 w 2654300"/>
              <a:gd name="connsiteY9" fmla="*/ 1358900 h 2616200"/>
              <a:gd name="connsiteX10" fmla="*/ 1295400 w 2654300"/>
              <a:gd name="connsiteY10" fmla="*/ 2006600 h 2616200"/>
              <a:gd name="connsiteX11" fmla="*/ 1968500 w 2654300"/>
              <a:gd name="connsiteY11" fmla="*/ 2006600 h 2616200"/>
              <a:gd name="connsiteX12" fmla="*/ 1968500 w 2654300"/>
              <a:gd name="connsiteY12" fmla="*/ 2616200 h 2616200"/>
              <a:gd name="connsiteX13" fmla="*/ 0 w 2654300"/>
              <a:gd name="connsiteY13" fmla="*/ 2616200 h 2616200"/>
              <a:gd name="connsiteX14" fmla="*/ 12700 w 2654300"/>
              <a:gd name="connsiteY14" fmla="*/ 0 h 2616200"/>
              <a:gd name="connsiteX0" fmla="*/ 563 w 2642163"/>
              <a:gd name="connsiteY0" fmla="*/ 0 h 2616200"/>
              <a:gd name="connsiteX1" fmla="*/ 2642163 w 2642163"/>
              <a:gd name="connsiteY1" fmla="*/ 0 h 2616200"/>
              <a:gd name="connsiteX2" fmla="*/ 2642163 w 2642163"/>
              <a:gd name="connsiteY2" fmla="*/ 1905000 h 2616200"/>
              <a:gd name="connsiteX3" fmla="*/ 2045263 w 2642163"/>
              <a:gd name="connsiteY3" fmla="*/ 1905000 h 2616200"/>
              <a:gd name="connsiteX4" fmla="*/ 2045263 w 2642163"/>
              <a:gd name="connsiteY4" fmla="*/ 1257300 h 2616200"/>
              <a:gd name="connsiteX5" fmla="*/ 1359463 w 2642163"/>
              <a:gd name="connsiteY5" fmla="*/ 1257300 h 2616200"/>
              <a:gd name="connsiteX6" fmla="*/ 1359463 w 2642163"/>
              <a:gd name="connsiteY6" fmla="*/ 558800 h 2616200"/>
              <a:gd name="connsiteX7" fmla="*/ 610163 w 2642163"/>
              <a:gd name="connsiteY7" fmla="*/ 558800 h 2616200"/>
              <a:gd name="connsiteX8" fmla="*/ 610163 w 2642163"/>
              <a:gd name="connsiteY8" fmla="*/ 1358900 h 2616200"/>
              <a:gd name="connsiteX9" fmla="*/ 1283263 w 2642163"/>
              <a:gd name="connsiteY9" fmla="*/ 1358900 h 2616200"/>
              <a:gd name="connsiteX10" fmla="*/ 1283263 w 2642163"/>
              <a:gd name="connsiteY10" fmla="*/ 2006600 h 2616200"/>
              <a:gd name="connsiteX11" fmla="*/ 1956363 w 2642163"/>
              <a:gd name="connsiteY11" fmla="*/ 2006600 h 2616200"/>
              <a:gd name="connsiteX12" fmla="*/ 1956363 w 2642163"/>
              <a:gd name="connsiteY12" fmla="*/ 2616200 h 2616200"/>
              <a:gd name="connsiteX13" fmla="*/ 13263 w 2642163"/>
              <a:gd name="connsiteY13" fmla="*/ 2616200 h 2616200"/>
              <a:gd name="connsiteX14" fmla="*/ 563 w 2642163"/>
              <a:gd name="connsiteY14" fmla="*/ 0 h 2616200"/>
              <a:gd name="connsiteX0" fmla="*/ 563 w 2642163"/>
              <a:gd name="connsiteY0" fmla="*/ 0 h 2616200"/>
              <a:gd name="connsiteX1" fmla="*/ 2642163 w 2642163"/>
              <a:gd name="connsiteY1" fmla="*/ 0 h 2616200"/>
              <a:gd name="connsiteX2" fmla="*/ 2642163 w 2642163"/>
              <a:gd name="connsiteY2" fmla="*/ 1905000 h 2616200"/>
              <a:gd name="connsiteX3" fmla="*/ 2045263 w 2642163"/>
              <a:gd name="connsiteY3" fmla="*/ 1905000 h 2616200"/>
              <a:gd name="connsiteX4" fmla="*/ 2045263 w 2642163"/>
              <a:gd name="connsiteY4" fmla="*/ 1257300 h 2616200"/>
              <a:gd name="connsiteX5" fmla="*/ 1359463 w 2642163"/>
              <a:gd name="connsiteY5" fmla="*/ 1257300 h 2616200"/>
              <a:gd name="connsiteX6" fmla="*/ 1359463 w 2642163"/>
              <a:gd name="connsiteY6" fmla="*/ 558800 h 2616200"/>
              <a:gd name="connsiteX7" fmla="*/ 610163 w 2642163"/>
              <a:gd name="connsiteY7" fmla="*/ 558800 h 2616200"/>
              <a:gd name="connsiteX8" fmla="*/ 610163 w 2642163"/>
              <a:gd name="connsiteY8" fmla="*/ 1358900 h 2616200"/>
              <a:gd name="connsiteX9" fmla="*/ 1283263 w 2642163"/>
              <a:gd name="connsiteY9" fmla="*/ 1358900 h 2616200"/>
              <a:gd name="connsiteX10" fmla="*/ 1283263 w 2642163"/>
              <a:gd name="connsiteY10" fmla="*/ 2006600 h 2616200"/>
              <a:gd name="connsiteX11" fmla="*/ 1956363 w 2642163"/>
              <a:gd name="connsiteY11" fmla="*/ 2006600 h 2616200"/>
              <a:gd name="connsiteX12" fmla="*/ 1956363 w 2642163"/>
              <a:gd name="connsiteY12" fmla="*/ 2616200 h 2616200"/>
              <a:gd name="connsiteX13" fmla="*/ 13263 w 2642163"/>
              <a:gd name="connsiteY13" fmla="*/ 2616200 h 2616200"/>
              <a:gd name="connsiteX14" fmla="*/ 563 w 2642163"/>
              <a:gd name="connsiteY14" fmla="*/ 0 h 2616200"/>
              <a:gd name="connsiteX0" fmla="*/ 12700 w 2628900"/>
              <a:gd name="connsiteY0" fmla="*/ 0 h 2616200"/>
              <a:gd name="connsiteX1" fmla="*/ 2628900 w 2628900"/>
              <a:gd name="connsiteY1" fmla="*/ 0 h 2616200"/>
              <a:gd name="connsiteX2" fmla="*/ 2628900 w 2628900"/>
              <a:gd name="connsiteY2" fmla="*/ 1905000 h 2616200"/>
              <a:gd name="connsiteX3" fmla="*/ 2032000 w 2628900"/>
              <a:gd name="connsiteY3" fmla="*/ 1905000 h 2616200"/>
              <a:gd name="connsiteX4" fmla="*/ 2032000 w 2628900"/>
              <a:gd name="connsiteY4" fmla="*/ 1257300 h 2616200"/>
              <a:gd name="connsiteX5" fmla="*/ 1346200 w 2628900"/>
              <a:gd name="connsiteY5" fmla="*/ 1257300 h 2616200"/>
              <a:gd name="connsiteX6" fmla="*/ 1346200 w 2628900"/>
              <a:gd name="connsiteY6" fmla="*/ 558800 h 2616200"/>
              <a:gd name="connsiteX7" fmla="*/ 596900 w 2628900"/>
              <a:gd name="connsiteY7" fmla="*/ 558800 h 2616200"/>
              <a:gd name="connsiteX8" fmla="*/ 596900 w 2628900"/>
              <a:gd name="connsiteY8" fmla="*/ 1358900 h 2616200"/>
              <a:gd name="connsiteX9" fmla="*/ 1270000 w 2628900"/>
              <a:gd name="connsiteY9" fmla="*/ 1358900 h 2616200"/>
              <a:gd name="connsiteX10" fmla="*/ 1270000 w 2628900"/>
              <a:gd name="connsiteY10" fmla="*/ 2006600 h 2616200"/>
              <a:gd name="connsiteX11" fmla="*/ 1943100 w 2628900"/>
              <a:gd name="connsiteY11" fmla="*/ 2006600 h 2616200"/>
              <a:gd name="connsiteX12" fmla="*/ 1943100 w 2628900"/>
              <a:gd name="connsiteY12" fmla="*/ 2616200 h 2616200"/>
              <a:gd name="connsiteX13" fmla="*/ 0 w 2628900"/>
              <a:gd name="connsiteY13" fmla="*/ 2616200 h 2616200"/>
              <a:gd name="connsiteX14" fmla="*/ 12700 w 2628900"/>
              <a:gd name="connsiteY14" fmla="*/ 0 h 2616200"/>
              <a:gd name="connsiteX0" fmla="*/ 1221 w 2630121"/>
              <a:gd name="connsiteY0" fmla="*/ 0 h 2616200"/>
              <a:gd name="connsiteX1" fmla="*/ 2630121 w 2630121"/>
              <a:gd name="connsiteY1" fmla="*/ 0 h 2616200"/>
              <a:gd name="connsiteX2" fmla="*/ 2630121 w 2630121"/>
              <a:gd name="connsiteY2" fmla="*/ 1905000 h 2616200"/>
              <a:gd name="connsiteX3" fmla="*/ 2033221 w 2630121"/>
              <a:gd name="connsiteY3" fmla="*/ 1905000 h 2616200"/>
              <a:gd name="connsiteX4" fmla="*/ 2033221 w 2630121"/>
              <a:gd name="connsiteY4" fmla="*/ 1257300 h 2616200"/>
              <a:gd name="connsiteX5" fmla="*/ 1347421 w 2630121"/>
              <a:gd name="connsiteY5" fmla="*/ 1257300 h 2616200"/>
              <a:gd name="connsiteX6" fmla="*/ 1347421 w 2630121"/>
              <a:gd name="connsiteY6" fmla="*/ 558800 h 2616200"/>
              <a:gd name="connsiteX7" fmla="*/ 598121 w 2630121"/>
              <a:gd name="connsiteY7" fmla="*/ 558800 h 2616200"/>
              <a:gd name="connsiteX8" fmla="*/ 598121 w 2630121"/>
              <a:gd name="connsiteY8" fmla="*/ 1358900 h 2616200"/>
              <a:gd name="connsiteX9" fmla="*/ 1271221 w 2630121"/>
              <a:gd name="connsiteY9" fmla="*/ 1358900 h 2616200"/>
              <a:gd name="connsiteX10" fmla="*/ 1271221 w 2630121"/>
              <a:gd name="connsiteY10" fmla="*/ 2006600 h 2616200"/>
              <a:gd name="connsiteX11" fmla="*/ 1944321 w 2630121"/>
              <a:gd name="connsiteY11" fmla="*/ 2006600 h 2616200"/>
              <a:gd name="connsiteX12" fmla="*/ 1944321 w 2630121"/>
              <a:gd name="connsiteY12" fmla="*/ 2616200 h 2616200"/>
              <a:gd name="connsiteX13" fmla="*/ 1221 w 2630121"/>
              <a:gd name="connsiteY13" fmla="*/ 2616200 h 2616200"/>
              <a:gd name="connsiteX14" fmla="*/ 1221 w 2630121"/>
              <a:gd name="connsiteY14" fmla="*/ 0 h 2616200"/>
              <a:gd name="connsiteX0" fmla="*/ 1221 w 2630121"/>
              <a:gd name="connsiteY0" fmla="*/ 12700 h 2628900"/>
              <a:gd name="connsiteX1" fmla="*/ 2604721 w 2630121"/>
              <a:gd name="connsiteY1" fmla="*/ 0 h 2628900"/>
              <a:gd name="connsiteX2" fmla="*/ 2630121 w 2630121"/>
              <a:gd name="connsiteY2" fmla="*/ 1917700 h 2628900"/>
              <a:gd name="connsiteX3" fmla="*/ 2033221 w 2630121"/>
              <a:gd name="connsiteY3" fmla="*/ 1917700 h 2628900"/>
              <a:gd name="connsiteX4" fmla="*/ 2033221 w 2630121"/>
              <a:gd name="connsiteY4" fmla="*/ 1270000 h 2628900"/>
              <a:gd name="connsiteX5" fmla="*/ 1347421 w 2630121"/>
              <a:gd name="connsiteY5" fmla="*/ 1270000 h 2628900"/>
              <a:gd name="connsiteX6" fmla="*/ 1347421 w 2630121"/>
              <a:gd name="connsiteY6" fmla="*/ 571500 h 2628900"/>
              <a:gd name="connsiteX7" fmla="*/ 598121 w 2630121"/>
              <a:gd name="connsiteY7" fmla="*/ 571500 h 2628900"/>
              <a:gd name="connsiteX8" fmla="*/ 598121 w 2630121"/>
              <a:gd name="connsiteY8" fmla="*/ 1371600 h 2628900"/>
              <a:gd name="connsiteX9" fmla="*/ 1271221 w 2630121"/>
              <a:gd name="connsiteY9" fmla="*/ 1371600 h 2628900"/>
              <a:gd name="connsiteX10" fmla="*/ 1271221 w 2630121"/>
              <a:gd name="connsiteY10" fmla="*/ 2019300 h 2628900"/>
              <a:gd name="connsiteX11" fmla="*/ 1944321 w 2630121"/>
              <a:gd name="connsiteY11" fmla="*/ 2019300 h 2628900"/>
              <a:gd name="connsiteX12" fmla="*/ 1944321 w 2630121"/>
              <a:gd name="connsiteY12" fmla="*/ 2628900 h 2628900"/>
              <a:gd name="connsiteX13" fmla="*/ 1221 w 2630121"/>
              <a:gd name="connsiteY13" fmla="*/ 2628900 h 2628900"/>
              <a:gd name="connsiteX14" fmla="*/ 1221 w 2630121"/>
              <a:gd name="connsiteY14" fmla="*/ 12700 h 2628900"/>
              <a:gd name="connsiteX0" fmla="*/ 1221 w 2630121"/>
              <a:gd name="connsiteY0" fmla="*/ 12700 h 2628900"/>
              <a:gd name="connsiteX1" fmla="*/ 2630121 w 2630121"/>
              <a:gd name="connsiteY1" fmla="*/ 0 h 2628900"/>
              <a:gd name="connsiteX2" fmla="*/ 2630121 w 2630121"/>
              <a:gd name="connsiteY2" fmla="*/ 1917700 h 2628900"/>
              <a:gd name="connsiteX3" fmla="*/ 2033221 w 2630121"/>
              <a:gd name="connsiteY3" fmla="*/ 1917700 h 2628900"/>
              <a:gd name="connsiteX4" fmla="*/ 2033221 w 2630121"/>
              <a:gd name="connsiteY4" fmla="*/ 1270000 h 2628900"/>
              <a:gd name="connsiteX5" fmla="*/ 1347421 w 2630121"/>
              <a:gd name="connsiteY5" fmla="*/ 1270000 h 2628900"/>
              <a:gd name="connsiteX6" fmla="*/ 1347421 w 2630121"/>
              <a:gd name="connsiteY6" fmla="*/ 571500 h 2628900"/>
              <a:gd name="connsiteX7" fmla="*/ 598121 w 2630121"/>
              <a:gd name="connsiteY7" fmla="*/ 571500 h 2628900"/>
              <a:gd name="connsiteX8" fmla="*/ 598121 w 2630121"/>
              <a:gd name="connsiteY8" fmla="*/ 1371600 h 2628900"/>
              <a:gd name="connsiteX9" fmla="*/ 1271221 w 2630121"/>
              <a:gd name="connsiteY9" fmla="*/ 1371600 h 2628900"/>
              <a:gd name="connsiteX10" fmla="*/ 1271221 w 2630121"/>
              <a:gd name="connsiteY10" fmla="*/ 2019300 h 2628900"/>
              <a:gd name="connsiteX11" fmla="*/ 1944321 w 2630121"/>
              <a:gd name="connsiteY11" fmla="*/ 2019300 h 2628900"/>
              <a:gd name="connsiteX12" fmla="*/ 1944321 w 2630121"/>
              <a:gd name="connsiteY12" fmla="*/ 2628900 h 2628900"/>
              <a:gd name="connsiteX13" fmla="*/ 1221 w 2630121"/>
              <a:gd name="connsiteY13" fmla="*/ 2628900 h 2628900"/>
              <a:gd name="connsiteX14" fmla="*/ 1221 w 2630121"/>
              <a:gd name="connsiteY14" fmla="*/ 12700 h 2628900"/>
              <a:gd name="connsiteX0" fmla="*/ 1221 w 2630121"/>
              <a:gd name="connsiteY0" fmla="*/ 0 h 2628900"/>
              <a:gd name="connsiteX1" fmla="*/ 2630121 w 2630121"/>
              <a:gd name="connsiteY1" fmla="*/ 0 h 2628900"/>
              <a:gd name="connsiteX2" fmla="*/ 2630121 w 2630121"/>
              <a:gd name="connsiteY2" fmla="*/ 1917700 h 2628900"/>
              <a:gd name="connsiteX3" fmla="*/ 2033221 w 2630121"/>
              <a:gd name="connsiteY3" fmla="*/ 1917700 h 2628900"/>
              <a:gd name="connsiteX4" fmla="*/ 2033221 w 2630121"/>
              <a:gd name="connsiteY4" fmla="*/ 1270000 h 2628900"/>
              <a:gd name="connsiteX5" fmla="*/ 1347421 w 2630121"/>
              <a:gd name="connsiteY5" fmla="*/ 1270000 h 2628900"/>
              <a:gd name="connsiteX6" fmla="*/ 1347421 w 2630121"/>
              <a:gd name="connsiteY6" fmla="*/ 571500 h 2628900"/>
              <a:gd name="connsiteX7" fmla="*/ 598121 w 2630121"/>
              <a:gd name="connsiteY7" fmla="*/ 571500 h 2628900"/>
              <a:gd name="connsiteX8" fmla="*/ 598121 w 2630121"/>
              <a:gd name="connsiteY8" fmla="*/ 1371600 h 2628900"/>
              <a:gd name="connsiteX9" fmla="*/ 1271221 w 2630121"/>
              <a:gd name="connsiteY9" fmla="*/ 1371600 h 2628900"/>
              <a:gd name="connsiteX10" fmla="*/ 1271221 w 2630121"/>
              <a:gd name="connsiteY10" fmla="*/ 2019300 h 2628900"/>
              <a:gd name="connsiteX11" fmla="*/ 1944321 w 2630121"/>
              <a:gd name="connsiteY11" fmla="*/ 2019300 h 2628900"/>
              <a:gd name="connsiteX12" fmla="*/ 1944321 w 2630121"/>
              <a:gd name="connsiteY12" fmla="*/ 2628900 h 2628900"/>
              <a:gd name="connsiteX13" fmla="*/ 1221 w 2630121"/>
              <a:gd name="connsiteY13" fmla="*/ 2628900 h 2628900"/>
              <a:gd name="connsiteX14" fmla="*/ 1221 w 2630121"/>
              <a:gd name="connsiteY14" fmla="*/ 0 h 2628900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033221 w 2636471"/>
              <a:gd name="connsiteY3" fmla="*/ 1917700 h 2638425"/>
              <a:gd name="connsiteX4" fmla="*/ 2033221 w 2636471"/>
              <a:gd name="connsiteY4" fmla="*/ 1270000 h 2638425"/>
              <a:gd name="connsiteX5" fmla="*/ 1347421 w 2636471"/>
              <a:gd name="connsiteY5" fmla="*/ 127000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598121 w 2636471"/>
              <a:gd name="connsiteY8" fmla="*/ 1371600 h 2638425"/>
              <a:gd name="connsiteX9" fmla="*/ 1271221 w 2636471"/>
              <a:gd name="connsiteY9" fmla="*/ 1371600 h 2638425"/>
              <a:gd name="connsiteX10" fmla="*/ 1271221 w 2636471"/>
              <a:gd name="connsiteY10" fmla="*/ 2019300 h 2638425"/>
              <a:gd name="connsiteX11" fmla="*/ 1944321 w 2636471"/>
              <a:gd name="connsiteY11" fmla="*/ 20193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033221 w 2636471"/>
              <a:gd name="connsiteY3" fmla="*/ 1917700 h 2638425"/>
              <a:gd name="connsiteX4" fmla="*/ 2033221 w 2636471"/>
              <a:gd name="connsiteY4" fmla="*/ 1270000 h 2638425"/>
              <a:gd name="connsiteX5" fmla="*/ 1347421 w 2636471"/>
              <a:gd name="connsiteY5" fmla="*/ 127000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598121 w 2636471"/>
              <a:gd name="connsiteY8" fmla="*/ 1371600 h 2638425"/>
              <a:gd name="connsiteX9" fmla="*/ 1271221 w 2636471"/>
              <a:gd name="connsiteY9" fmla="*/ 1371600 h 2638425"/>
              <a:gd name="connsiteX10" fmla="*/ 1271221 w 2636471"/>
              <a:gd name="connsiteY10" fmla="*/ 201930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033221 w 2636471"/>
              <a:gd name="connsiteY3" fmla="*/ 1917700 h 2638425"/>
              <a:gd name="connsiteX4" fmla="*/ 2033221 w 2636471"/>
              <a:gd name="connsiteY4" fmla="*/ 1270000 h 2638425"/>
              <a:gd name="connsiteX5" fmla="*/ 1347421 w 2636471"/>
              <a:gd name="connsiteY5" fmla="*/ 127000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598121 w 2636471"/>
              <a:gd name="connsiteY8" fmla="*/ 1371600 h 2638425"/>
              <a:gd name="connsiteX9" fmla="*/ 1271221 w 2636471"/>
              <a:gd name="connsiteY9" fmla="*/ 1371600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1347421 w 2636471"/>
              <a:gd name="connsiteY5" fmla="*/ 127000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598121 w 2636471"/>
              <a:gd name="connsiteY8" fmla="*/ 1371600 h 2638425"/>
              <a:gd name="connsiteX9" fmla="*/ 1271221 w 2636471"/>
              <a:gd name="connsiteY9" fmla="*/ 1371600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1347421 w 2636471"/>
              <a:gd name="connsiteY5" fmla="*/ 127000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598121 w 2636471"/>
              <a:gd name="connsiteY8" fmla="*/ 1371600 h 2638425"/>
              <a:gd name="connsiteX9" fmla="*/ 2010996 w 2636471"/>
              <a:gd name="connsiteY9" fmla="*/ 1387475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1347421 w 2636471"/>
              <a:gd name="connsiteY5" fmla="*/ 127000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1328371 w 2636471"/>
              <a:gd name="connsiteY8" fmla="*/ 1381125 h 2638425"/>
              <a:gd name="connsiteX9" fmla="*/ 2010996 w 2636471"/>
              <a:gd name="connsiteY9" fmla="*/ 1387475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1912571 w 2636471"/>
              <a:gd name="connsiteY5" fmla="*/ 793750 h 2638425"/>
              <a:gd name="connsiteX6" fmla="*/ 1347421 w 2636471"/>
              <a:gd name="connsiteY6" fmla="*/ 571500 h 2638425"/>
              <a:gd name="connsiteX7" fmla="*/ 598121 w 2636471"/>
              <a:gd name="connsiteY7" fmla="*/ 571500 h 2638425"/>
              <a:gd name="connsiteX8" fmla="*/ 1328371 w 2636471"/>
              <a:gd name="connsiteY8" fmla="*/ 1381125 h 2638425"/>
              <a:gd name="connsiteX9" fmla="*/ 2010996 w 2636471"/>
              <a:gd name="connsiteY9" fmla="*/ 1387475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1912571 w 2636471"/>
              <a:gd name="connsiteY5" fmla="*/ 793750 h 2638425"/>
              <a:gd name="connsiteX6" fmla="*/ 1347421 w 2636471"/>
              <a:gd name="connsiteY6" fmla="*/ 571500 h 2638425"/>
              <a:gd name="connsiteX7" fmla="*/ 1322021 w 2636471"/>
              <a:gd name="connsiteY7" fmla="*/ 669925 h 2638425"/>
              <a:gd name="connsiteX8" fmla="*/ 1328371 w 2636471"/>
              <a:gd name="connsiteY8" fmla="*/ 1381125 h 2638425"/>
              <a:gd name="connsiteX9" fmla="*/ 2010996 w 2636471"/>
              <a:gd name="connsiteY9" fmla="*/ 1387475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1912571 w 2636471"/>
              <a:gd name="connsiteY5" fmla="*/ 793750 h 2638425"/>
              <a:gd name="connsiteX6" fmla="*/ 661621 w 2636471"/>
              <a:gd name="connsiteY6" fmla="*/ 628650 h 2638425"/>
              <a:gd name="connsiteX7" fmla="*/ 1322021 w 2636471"/>
              <a:gd name="connsiteY7" fmla="*/ 669925 h 2638425"/>
              <a:gd name="connsiteX8" fmla="*/ 1328371 w 2636471"/>
              <a:gd name="connsiteY8" fmla="*/ 1381125 h 2638425"/>
              <a:gd name="connsiteX9" fmla="*/ 2010996 w 2636471"/>
              <a:gd name="connsiteY9" fmla="*/ 1387475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2033221 w 2636471"/>
              <a:gd name="connsiteY4" fmla="*/ 1270000 h 2638425"/>
              <a:gd name="connsiteX5" fmla="*/ 655271 w 2636471"/>
              <a:gd name="connsiteY5" fmla="*/ 9525 h 2638425"/>
              <a:gd name="connsiteX6" fmla="*/ 661621 w 2636471"/>
              <a:gd name="connsiteY6" fmla="*/ 628650 h 2638425"/>
              <a:gd name="connsiteX7" fmla="*/ 1322021 w 2636471"/>
              <a:gd name="connsiteY7" fmla="*/ 669925 h 2638425"/>
              <a:gd name="connsiteX8" fmla="*/ 1328371 w 2636471"/>
              <a:gd name="connsiteY8" fmla="*/ 1381125 h 2638425"/>
              <a:gd name="connsiteX9" fmla="*/ 2010996 w 2636471"/>
              <a:gd name="connsiteY9" fmla="*/ 1387475 h 2638425"/>
              <a:gd name="connsiteX10" fmla="*/ 2020521 w 2636471"/>
              <a:gd name="connsiteY10" fmla="*/ 2012950 h 2638425"/>
              <a:gd name="connsiteX11" fmla="*/ 2636471 w 2636471"/>
              <a:gd name="connsiteY11" fmla="*/ 2006600 h 2638425"/>
              <a:gd name="connsiteX12" fmla="*/ 2636471 w 2636471"/>
              <a:gd name="connsiteY12" fmla="*/ 2638425 h 2638425"/>
              <a:gd name="connsiteX13" fmla="*/ 1221 w 2636471"/>
              <a:gd name="connsiteY13" fmla="*/ 2628900 h 2638425"/>
              <a:gd name="connsiteX14" fmla="*/ 1221 w 2636471"/>
              <a:gd name="connsiteY14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630121 w 2636471"/>
              <a:gd name="connsiteY2" fmla="*/ 1917700 h 2638425"/>
              <a:gd name="connsiteX3" fmla="*/ 2274521 w 2636471"/>
              <a:gd name="connsiteY3" fmla="*/ 1631950 h 2638425"/>
              <a:gd name="connsiteX4" fmla="*/ 655271 w 2636471"/>
              <a:gd name="connsiteY4" fmla="*/ 9525 h 2638425"/>
              <a:gd name="connsiteX5" fmla="*/ 661621 w 2636471"/>
              <a:gd name="connsiteY5" fmla="*/ 628650 h 2638425"/>
              <a:gd name="connsiteX6" fmla="*/ 1322021 w 2636471"/>
              <a:gd name="connsiteY6" fmla="*/ 669925 h 2638425"/>
              <a:gd name="connsiteX7" fmla="*/ 1328371 w 2636471"/>
              <a:gd name="connsiteY7" fmla="*/ 1381125 h 2638425"/>
              <a:gd name="connsiteX8" fmla="*/ 2010996 w 2636471"/>
              <a:gd name="connsiteY8" fmla="*/ 1387475 h 2638425"/>
              <a:gd name="connsiteX9" fmla="*/ 2020521 w 2636471"/>
              <a:gd name="connsiteY9" fmla="*/ 2012950 h 2638425"/>
              <a:gd name="connsiteX10" fmla="*/ 2636471 w 2636471"/>
              <a:gd name="connsiteY10" fmla="*/ 2006600 h 2638425"/>
              <a:gd name="connsiteX11" fmla="*/ 2636471 w 2636471"/>
              <a:gd name="connsiteY11" fmla="*/ 2638425 h 2638425"/>
              <a:gd name="connsiteX12" fmla="*/ 1221 w 2636471"/>
              <a:gd name="connsiteY12" fmla="*/ 2628900 h 2638425"/>
              <a:gd name="connsiteX13" fmla="*/ 1221 w 2636471"/>
              <a:gd name="connsiteY13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2274521 w 2636471"/>
              <a:gd name="connsiteY2" fmla="*/ 1631950 h 2638425"/>
              <a:gd name="connsiteX3" fmla="*/ 655271 w 2636471"/>
              <a:gd name="connsiteY3" fmla="*/ 9525 h 2638425"/>
              <a:gd name="connsiteX4" fmla="*/ 661621 w 2636471"/>
              <a:gd name="connsiteY4" fmla="*/ 628650 h 2638425"/>
              <a:gd name="connsiteX5" fmla="*/ 1322021 w 2636471"/>
              <a:gd name="connsiteY5" fmla="*/ 669925 h 2638425"/>
              <a:gd name="connsiteX6" fmla="*/ 1328371 w 2636471"/>
              <a:gd name="connsiteY6" fmla="*/ 1381125 h 2638425"/>
              <a:gd name="connsiteX7" fmla="*/ 2010996 w 2636471"/>
              <a:gd name="connsiteY7" fmla="*/ 1387475 h 2638425"/>
              <a:gd name="connsiteX8" fmla="*/ 2020521 w 2636471"/>
              <a:gd name="connsiteY8" fmla="*/ 2012950 h 2638425"/>
              <a:gd name="connsiteX9" fmla="*/ 2636471 w 2636471"/>
              <a:gd name="connsiteY9" fmla="*/ 2006600 h 2638425"/>
              <a:gd name="connsiteX10" fmla="*/ 2636471 w 2636471"/>
              <a:gd name="connsiteY10" fmla="*/ 2638425 h 2638425"/>
              <a:gd name="connsiteX11" fmla="*/ 1221 w 2636471"/>
              <a:gd name="connsiteY11" fmla="*/ 2628900 h 2638425"/>
              <a:gd name="connsiteX12" fmla="*/ 1221 w 2636471"/>
              <a:gd name="connsiteY12" fmla="*/ 0 h 2638425"/>
              <a:gd name="connsiteX0" fmla="*/ 1221 w 2636471"/>
              <a:gd name="connsiteY0" fmla="*/ 0 h 2638425"/>
              <a:gd name="connsiteX1" fmla="*/ 2630121 w 2636471"/>
              <a:gd name="connsiteY1" fmla="*/ 0 h 2638425"/>
              <a:gd name="connsiteX2" fmla="*/ 655271 w 2636471"/>
              <a:gd name="connsiteY2" fmla="*/ 9525 h 2638425"/>
              <a:gd name="connsiteX3" fmla="*/ 661621 w 2636471"/>
              <a:gd name="connsiteY3" fmla="*/ 628650 h 2638425"/>
              <a:gd name="connsiteX4" fmla="*/ 1322021 w 2636471"/>
              <a:gd name="connsiteY4" fmla="*/ 669925 h 2638425"/>
              <a:gd name="connsiteX5" fmla="*/ 1328371 w 2636471"/>
              <a:gd name="connsiteY5" fmla="*/ 1381125 h 2638425"/>
              <a:gd name="connsiteX6" fmla="*/ 2010996 w 2636471"/>
              <a:gd name="connsiteY6" fmla="*/ 1387475 h 2638425"/>
              <a:gd name="connsiteX7" fmla="*/ 2020521 w 2636471"/>
              <a:gd name="connsiteY7" fmla="*/ 2012950 h 2638425"/>
              <a:gd name="connsiteX8" fmla="*/ 2636471 w 2636471"/>
              <a:gd name="connsiteY8" fmla="*/ 2006600 h 2638425"/>
              <a:gd name="connsiteX9" fmla="*/ 2636471 w 2636471"/>
              <a:gd name="connsiteY9" fmla="*/ 2638425 h 2638425"/>
              <a:gd name="connsiteX10" fmla="*/ 1221 w 2636471"/>
              <a:gd name="connsiteY10" fmla="*/ 2628900 h 2638425"/>
              <a:gd name="connsiteX11" fmla="*/ 1221 w 2636471"/>
              <a:gd name="connsiteY11" fmla="*/ 0 h 2638425"/>
              <a:gd name="connsiteX0" fmla="*/ 1221 w 2636471"/>
              <a:gd name="connsiteY0" fmla="*/ 0 h 2638425"/>
              <a:gd name="connsiteX1" fmla="*/ 655271 w 2636471"/>
              <a:gd name="connsiteY1" fmla="*/ 9525 h 2638425"/>
              <a:gd name="connsiteX2" fmla="*/ 661621 w 2636471"/>
              <a:gd name="connsiteY2" fmla="*/ 628650 h 2638425"/>
              <a:gd name="connsiteX3" fmla="*/ 1322021 w 2636471"/>
              <a:gd name="connsiteY3" fmla="*/ 669925 h 2638425"/>
              <a:gd name="connsiteX4" fmla="*/ 1328371 w 2636471"/>
              <a:gd name="connsiteY4" fmla="*/ 1381125 h 2638425"/>
              <a:gd name="connsiteX5" fmla="*/ 2010996 w 2636471"/>
              <a:gd name="connsiteY5" fmla="*/ 1387475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61621 w 2636471"/>
              <a:gd name="connsiteY2" fmla="*/ 628650 h 2638425"/>
              <a:gd name="connsiteX3" fmla="*/ 1322021 w 2636471"/>
              <a:gd name="connsiteY3" fmla="*/ 669925 h 2638425"/>
              <a:gd name="connsiteX4" fmla="*/ 1328371 w 2636471"/>
              <a:gd name="connsiteY4" fmla="*/ 1381125 h 2638425"/>
              <a:gd name="connsiteX5" fmla="*/ 2010996 w 2636471"/>
              <a:gd name="connsiteY5" fmla="*/ 1387475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2021 w 2636471"/>
              <a:gd name="connsiteY3" fmla="*/ 669925 h 2638425"/>
              <a:gd name="connsiteX4" fmla="*/ 1328371 w 2636471"/>
              <a:gd name="connsiteY4" fmla="*/ 1381125 h 2638425"/>
              <a:gd name="connsiteX5" fmla="*/ 2010996 w 2636471"/>
              <a:gd name="connsiteY5" fmla="*/ 1387475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8371 w 2636471"/>
              <a:gd name="connsiteY3" fmla="*/ 625475 h 2638425"/>
              <a:gd name="connsiteX4" fmla="*/ 1328371 w 2636471"/>
              <a:gd name="connsiteY4" fmla="*/ 1381125 h 2638425"/>
              <a:gd name="connsiteX5" fmla="*/ 2010996 w 2636471"/>
              <a:gd name="connsiteY5" fmla="*/ 1387475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8371 w 2636471"/>
              <a:gd name="connsiteY3" fmla="*/ 625475 h 2638425"/>
              <a:gd name="connsiteX4" fmla="*/ 1328371 w 2636471"/>
              <a:gd name="connsiteY4" fmla="*/ 1320800 h 2638425"/>
              <a:gd name="connsiteX5" fmla="*/ 2010996 w 2636471"/>
              <a:gd name="connsiteY5" fmla="*/ 1387475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8371 w 2636471"/>
              <a:gd name="connsiteY3" fmla="*/ 625475 h 2638425"/>
              <a:gd name="connsiteX4" fmla="*/ 1328371 w 2636471"/>
              <a:gd name="connsiteY4" fmla="*/ 1320800 h 2638425"/>
              <a:gd name="connsiteX5" fmla="*/ 1988771 w 2636471"/>
              <a:gd name="connsiteY5" fmla="*/ 1317625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8371 w 2636471"/>
              <a:gd name="connsiteY3" fmla="*/ 625475 h 2638425"/>
              <a:gd name="connsiteX4" fmla="*/ 1328371 w 2636471"/>
              <a:gd name="connsiteY4" fmla="*/ 1320800 h 2638425"/>
              <a:gd name="connsiteX5" fmla="*/ 1988771 w 2636471"/>
              <a:gd name="connsiteY5" fmla="*/ 1327150 h 2638425"/>
              <a:gd name="connsiteX6" fmla="*/ 2020521 w 2636471"/>
              <a:gd name="connsiteY6" fmla="*/ 201295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8371 w 2636471"/>
              <a:gd name="connsiteY3" fmla="*/ 625475 h 2638425"/>
              <a:gd name="connsiteX4" fmla="*/ 1328371 w 2636471"/>
              <a:gd name="connsiteY4" fmla="*/ 1320800 h 2638425"/>
              <a:gd name="connsiteX5" fmla="*/ 1988771 w 2636471"/>
              <a:gd name="connsiteY5" fmla="*/ 1327150 h 2638425"/>
              <a:gd name="connsiteX6" fmla="*/ 1991946 w 2636471"/>
              <a:gd name="connsiteY6" fmla="*/ 1955800 h 2638425"/>
              <a:gd name="connsiteX7" fmla="*/ 2636471 w 2636471"/>
              <a:gd name="connsiteY7" fmla="*/ 20066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  <a:gd name="connsiteX0" fmla="*/ 1221 w 2645996"/>
              <a:gd name="connsiteY0" fmla="*/ 0 h 2638425"/>
              <a:gd name="connsiteX1" fmla="*/ 655271 w 2645996"/>
              <a:gd name="connsiteY1" fmla="*/ 0 h 2638425"/>
              <a:gd name="connsiteX2" fmla="*/ 648921 w 2645996"/>
              <a:gd name="connsiteY2" fmla="*/ 622300 h 2638425"/>
              <a:gd name="connsiteX3" fmla="*/ 1328371 w 2645996"/>
              <a:gd name="connsiteY3" fmla="*/ 625475 h 2638425"/>
              <a:gd name="connsiteX4" fmla="*/ 1328371 w 2645996"/>
              <a:gd name="connsiteY4" fmla="*/ 1320800 h 2638425"/>
              <a:gd name="connsiteX5" fmla="*/ 1988771 w 2645996"/>
              <a:gd name="connsiteY5" fmla="*/ 1327150 h 2638425"/>
              <a:gd name="connsiteX6" fmla="*/ 1991946 w 2645996"/>
              <a:gd name="connsiteY6" fmla="*/ 1955800 h 2638425"/>
              <a:gd name="connsiteX7" fmla="*/ 2645996 w 2645996"/>
              <a:gd name="connsiteY7" fmla="*/ 1971675 h 2638425"/>
              <a:gd name="connsiteX8" fmla="*/ 2636471 w 2645996"/>
              <a:gd name="connsiteY8" fmla="*/ 2638425 h 2638425"/>
              <a:gd name="connsiteX9" fmla="*/ 1221 w 2645996"/>
              <a:gd name="connsiteY9" fmla="*/ 2628900 h 2638425"/>
              <a:gd name="connsiteX10" fmla="*/ 1221 w 2645996"/>
              <a:gd name="connsiteY10" fmla="*/ 0 h 2638425"/>
              <a:gd name="connsiteX0" fmla="*/ 1221 w 2645996"/>
              <a:gd name="connsiteY0" fmla="*/ 0 h 2638425"/>
              <a:gd name="connsiteX1" fmla="*/ 655271 w 2645996"/>
              <a:gd name="connsiteY1" fmla="*/ 0 h 2638425"/>
              <a:gd name="connsiteX2" fmla="*/ 648921 w 2645996"/>
              <a:gd name="connsiteY2" fmla="*/ 622300 h 2638425"/>
              <a:gd name="connsiteX3" fmla="*/ 1328371 w 2645996"/>
              <a:gd name="connsiteY3" fmla="*/ 625475 h 2638425"/>
              <a:gd name="connsiteX4" fmla="*/ 1328371 w 2645996"/>
              <a:gd name="connsiteY4" fmla="*/ 1320800 h 2638425"/>
              <a:gd name="connsiteX5" fmla="*/ 1988771 w 2645996"/>
              <a:gd name="connsiteY5" fmla="*/ 1327150 h 2638425"/>
              <a:gd name="connsiteX6" fmla="*/ 2023696 w 2645996"/>
              <a:gd name="connsiteY6" fmla="*/ 1952625 h 2638425"/>
              <a:gd name="connsiteX7" fmla="*/ 2645996 w 2645996"/>
              <a:gd name="connsiteY7" fmla="*/ 1971675 h 2638425"/>
              <a:gd name="connsiteX8" fmla="*/ 2636471 w 2645996"/>
              <a:gd name="connsiteY8" fmla="*/ 2638425 h 2638425"/>
              <a:gd name="connsiteX9" fmla="*/ 1221 w 2645996"/>
              <a:gd name="connsiteY9" fmla="*/ 2628900 h 2638425"/>
              <a:gd name="connsiteX10" fmla="*/ 1221 w 2645996"/>
              <a:gd name="connsiteY10" fmla="*/ 0 h 2638425"/>
              <a:gd name="connsiteX0" fmla="*/ 1221 w 2645996"/>
              <a:gd name="connsiteY0" fmla="*/ 0 h 2638425"/>
              <a:gd name="connsiteX1" fmla="*/ 655271 w 2645996"/>
              <a:gd name="connsiteY1" fmla="*/ 0 h 2638425"/>
              <a:gd name="connsiteX2" fmla="*/ 648921 w 2645996"/>
              <a:gd name="connsiteY2" fmla="*/ 622300 h 2638425"/>
              <a:gd name="connsiteX3" fmla="*/ 1328371 w 2645996"/>
              <a:gd name="connsiteY3" fmla="*/ 625475 h 2638425"/>
              <a:gd name="connsiteX4" fmla="*/ 1328371 w 2645996"/>
              <a:gd name="connsiteY4" fmla="*/ 1320800 h 2638425"/>
              <a:gd name="connsiteX5" fmla="*/ 2033221 w 2645996"/>
              <a:gd name="connsiteY5" fmla="*/ 1314450 h 2638425"/>
              <a:gd name="connsiteX6" fmla="*/ 2023696 w 2645996"/>
              <a:gd name="connsiteY6" fmla="*/ 1952625 h 2638425"/>
              <a:gd name="connsiteX7" fmla="*/ 2645996 w 2645996"/>
              <a:gd name="connsiteY7" fmla="*/ 1971675 h 2638425"/>
              <a:gd name="connsiteX8" fmla="*/ 2636471 w 2645996"/>
              <a:gd name="connsiteY8" fmla="*/ 2638425 h 2638425"/>
              <a:gd name="connsiteX9" fmla="*/ 1221 w 2645996"/>
              <a:gd name="connsiteY9" fmla="*/ 2628900 h 2638425"/>
              <a:gd name="connsiteX10" fmla="*/ 1221 w 2645996"/>
              <a:gd name="connsiteY10" fmla="*/ 0 h 2638425"/>
              <a:gd name="connsiteX0" fmla="*/ 1221 w 2645996"/>
              <a:gd name="connsiteY0" fmla="*/ 0 h 2638425"/>
              <a:gd name="connsiteX1" fmla="*/ 655271 w 2645996"/>
              <a:gd name="connsiteY1" fmla="*/ 0 h 2638425"/>
              <a:gd name="connsiteX2" fmla="*/ 648921 w 2645996"/>
              <a:gd name="connsiteY2" fmla="*/ 622300 h 2638425"/>
              <a:gd name="connsiteX3" fmla="*/ 1328371 w 2645996"/>
              <a:gd name="connsiteY3" fmla="*/ 625475 h 2638425"/>
              <a:gd name="connsiteX4" fmla="*/ 1328371 w 2645996"/>
              <a:gd name="connsiteY4" fmla="*/ 1320800 h 2638425"/>
              <a:gd name="connsiteX5" fmla="*/ 2020521 w 2645996"/>
              <a:gd name="connsiteY5" fmla="*/ 1320800 h 2638425"/>
              <a:gd name="connsiteX6" fmla="*/ 2023696 w 2645996"/>
              <a:gd name="connsiteY6" fmla="*/ 1952625 h 2638425"/>
              <a:gd name="connsiteX7" fmla="*/ 2645996 w 2645996"/>
              <a:gd name="connsiteY7" fmla="*/ 1971675 h 2638425"/>
              <a:gd name="connsiteX8" fmla="*/ 2636471 w 2645996"/>
              <a:gd name="connsiteY8" fmla="*/ 2638425 h 2638425"/>
              <a:gd name="connsiteX9" fmla="*/ 1221 w 2645996"/>
              <a:gd name="connsiteY9" fmla="*/ 2628900 h 2638425"/>
              <a:gd name="connsiteX10" fmla="*/ 1221 w 2645996"/>
              <a:gd name="connsiteY10" fmla="*/ 0 h 2638425"/>
              <a:gd name="connsiteX0" fmla="*/ 1221 w 2636471"/>
              <a:gd name="connsiteY0" fmla="*/ 0 h 2638425"/>
              <a:gd name="connsiteX1" fmla="*/ 655271 w 2636471"/>
              <a:gd name="connsiteY1" fmla="*/ 0 h 2638425"/>
              <a:gd name="connsiteX2" fmla="*/ 648921 w 2636471"/>
              <a:gd name="connsiteY2" fmla="*/ 622300 h 2638425"/>
              <a:gd name="connsiteX3" fmla="*/ 1328371 w 2636471"/>
              <a:gd name="connsiteY3" fmla="*/ 625475 h 2638425"/>
              <a:gd name="connsiteX4" fmla="*/ 1328371 w 2636471"/>
              <a:gd name="connsiteY4" fmla="*/ 1320800 h 2638425"/>
              <a:gd name="connsiteX5" fmla="*/ 2020521 w 2636471"/>
              <a:gd name="connsiteY5" fmla="*/ 1320800 h 2638425"/>
              <a:gd name="connsiteX6" fmla="*/ 2023696 w 2636471"/>
              <a:gd name="connsiteY6" fmla="*/ 1952625 h 2638425"/>
              <a:gd name="connsiteX7" fmla="*/ 2633296 w 2636471"/>
              <a:gd name="connsiteY7" fmla="*/ 1955800 h 2638425"/>
              <a:gd name="connsiteX8" fmla="*/ 2636471 w 2636471"/>
              <a:gd name="connsiteY8" fmla="*/ 2638425 h 2638425"/>
              <a:gd name="connsiteX9" fmla="*/ 1221 w 2636471"/>
              <a:gd name="connsiteY9" fmla="*/ 2628900 h 2638425"/>
              <a:gd name="connsiteX10" fmla="*/ 1221 w 2636471"/>
              <a:gd name="connsiteY10" fmla="*/ 0 h 263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6471" h="2638425">
                <a:moveTo>
                  <a:pt x="1221" y="0"/>
                </a:moveTo>
                <a:lnTo>
                  <a:pt x="655271" y="0"/>
                </a:lnTo>
                <a:cubicBezTo>
                  <a:pt x="657388" y="206375"/>
                  <a:pt x="646804" y="415925"/>
                  <a:pt x="648921" y="622300"/>
                </a:cubicBezTo>
                <a:lnTo>
                  <a:pt x="1328371" y="625475"/>
                </a:lnTo>
                <a:cubicBezTo>
                  <a:pt x="1330488" y="862542"/>
                  <a:pt x="1326254" y="1083733"/>
                  <a:pt x="1328371" y="1320800"/>
                </a:cubicBezTo>
                <a:lnTo>
                  <a:pt x="2020521" y="1320800"/>
                </a:lnTo>
                <a:cubicBezTo>
                  <a:pt x="2021579" y="1530350"/>
                  <a:pt x="2022638" y="1743075"/>
                  <a:pt x="2023696" y="1952625"/>
                </a:cubicBezTo>
                <a:lnTo>
                  <a:pt x="2633296" y="1955800"/>
                </a:lnTo>
                <a:cubicBezTo>
                  <a:pt x="2634354" y="2183342"/>
                  <a:pt x="2635413" y="2410883"/>
                  <a:pt x="2636471" y="2638425"/>
                </a:cubicBezTo>
                <a:lnTo>
                  <a:pt x="1221" y="2628900"/>
                </a:lnTo>
                <a:cubicBezTo>
                  <a:pt x="5454" y="1756833"/>
                  <a:pt x="-3012" y="872067"/>
                  <a:pt x="1221" y="0"/>
                </a:cubicBezTo>
                <a:close/>
              </a:path>
            </a:pathLst>
          </a:custGeom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Autocatalysis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26362" y="3971877"/>
            <a:ext cx="2633730" cy="2487459"/>
            <a:chOff x="3231930" y="2178488"/>
            <a:chExt cx="2759202" cy="2744206"/>
          </a:xfrm>
        </p:grpSpPr>
        <p:sp>
          <p:nvSpPr>
            <p:cNvPr id="7" name="Rectangle 6"/>
            <p:cNvSpPr/>
            <p:nvPr/>
          </p:nvSpPr>
          <p:spPr>
            <a:xfrm>
              <a:off x="3231931" y="2178488"/>
              <a:ext cx="2744207" cy="2744206"/>
            </a:xfrm>
            <a:prstGeom prst="rect">
              <a:avLst/>
            </a:prstGeom>
            <a:solidFill>
              <a:srgbClr val="FFFF8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cxnSp>
          <p:nvCxnSpPr>
            <p:cNvPr id="8" name="Straight Connector 7"/>
            <p:cNvCxnSpPr>
              <a:stCxn id="7" idx="1"/>
              <a:endCxn id="7" idx="3"/>
            </p:cNvCxnSpPr>
            <p:nvPr/>
          </p:nvCxnSpPr>
          <p:spPr>
            <a:xfrm>
              <a:off x="3231931" y="3550591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231930" y="2855966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231931" y="4206285"/>
              <a:ext cx="2744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7" idx="2"/>
              <a:endCxn id="7" idx="0"/>
            </p:cNvCxnSpPr>
            <p:nvPr/>
          </p:nvCxnSpPr>
          <p:spPr>
            <a:xfrm flipV="1">
              <a:off x="4604035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939312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281729" y="2178488"/>
              <a:ext cx="0" cy="274420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61204" y="2260100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11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0932" y="2925679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21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55232" y="3623520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31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55232" y="4281017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41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77605" y="2266967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12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77605" y="2932546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22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71633" y="3630388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32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71633" y="4287886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42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35556" y="2266452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13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5556" y="2932032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23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29584" y="3629873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33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9584" y="4287370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43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24086" y="2273320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14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24086" y="2938900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24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18114" y="3636741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34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18114" y="4294238"/>
              <a:ext cx="667046" cy="475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44</a:t>
              </a:r>
              <a:r>
                <a:rPr lang="en-US" sz="2200" dirty="0"/>
                <a:t>*</a:t>
              </a:r>
              <a:endParaRPr lang="en-US" sz="2200" baseline="-25000" dirty="0"/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4880695" y="4051409"/>
            <a:ext cx="2619420" cy="2295004"/>
            <a:chOff x="457200" y="1420057"/>
            <a:chExt cx="2619420" cy="2295004"/>
          </a:xfrm>
        </p:grpSpPr>
        <p:grpSp>
          <p:nvGrpSpPr>
            <p:cNvPr id="30" name="Group 29"/>
            <p:cNvGrpSpPr/>
            <p:nvPr/>
          </p:nvGrpSpPr>
          <p:grpSpPr>
            <a:xfrm>
              <a:off x="457203" y="1420057"/>
              <a:ext cx="2619417" cy="442870"/>
              <a:chOff x="233575" y="2224016"/>
              <a:chExt cx="2744207" cy="48858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33575" y="2260251"/>
                <a:ext cx="2744207" cy="420121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32" name="Straight Connector 31"/>
              <p:cNvCxnSpPr>
                <a:stCxn id="31" idx="2"/>
                <a:endCxn id="31" idx="0"/>
              </p:cNvCxnSpPr>
              <p:nvPr/>
            </p:nvCxnSpPr>
            <p:spPr>
              <a:xfrm flipV="1">
                <a:off x="1605680" y="2260251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911774" y="2266928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2289858" y="2272900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08914" y="2224016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11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25315" y="2230884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12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683266" y="2230369"/>
                <a:ext cx="519262" cy="47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13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371796" y="2237237"/>
                <a:ext cx="519262" cy="47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14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57201" y="2023365"/>
              <a:ext cx="2619417" cy="463163"/>
              <a:chOff x="233573" y="2889596"/>
              <a:chExt cx="2744207" cy="51096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3573" y="2968435"/>
                <a:ext cx="2744207" cy="420121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1603049" y="2968433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911774" y="2944361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289858" y="2980444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308914" y="2889596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21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25315" y="2896464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22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83266" y="2895949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23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371797" y="2902817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24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57200" y="2655916"/>
              <a:ext cx="2619417" cy="442870"/>
              <a:chOff x="233572" y="3587437"/>
              <a:chExt cx="2744207" cy="48858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233572" y="3647254"/>
                <a:ext cx="2744207" cy="420121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1605680" y="3647252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911774" y="3647251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2289857" y="3653224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302942" y="3587437"/>
                <a:ext cx="519262" cy="47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31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19343" y="3594305"/>
                <a:ext cx="519262" cy="47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32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677294" y="3593790"/>
                <a:ext cx="519262" cy="47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33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365824" y="3600658"/>
                <a:ext cx="519262" cy="475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34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57203" y="3251898"/>
              <a:ext cx="2619417" cy="463163"/>
              <a:chOff x="233575" y="4244934"/>
              <a:chExt cx="2744207" cy="510969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233575" y="4329811"/>
                <a:ext cx="2744207" cy="420121"/>
              </a:xfrm>
              <a:prstGeom prst="rect">
                <a:avLst/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V="1">
                <a:off x="1600422" y="4329810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911773" y="4329810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2289857" y="4335782"/>
                <a:ext cx="0" cy="420121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302942" y="4244934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41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19343" y="4251802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42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677294" y="4251287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43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365824" y="4258155"/>
                <a:ext cx="519262" cy="4753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x</a:t>
                </a:r>
                <a:r>
                  <a:rPr lang="en-US" sz="2200" baseline="-25000" dirty="0"/>
                  <a:t>44</a:t>
                </a:r>
              </a:p>
            </p:txBody>
          </p:sp>
        </p:grpSp>
      </p:grpSp>
      <p:grpSp>
        <p:nvGrpSpPr>
          <p:cNvPr id="221" name="Group 220"/>
          <p:cNvGrpSpPr/>
          <p:nvPr/>
        </p:nvGrpSpPr>
        <p:grpSpPr>
          <a:xfrm>
            <a:off x="2034339" y="870791"/>
            <a:ext cx="1120420" cy="2054380"/>
            <a:chOff x="746000" y="3877124"/>
            <a:chExt cx="1120420" cy="2054380"/>
          </a:xfrm>
        </p:grpSpPr>
        <p:pic>
          <p:nvPicPr>
            <p:cNvPr id="2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00" y="3877124"/>
              <a:ext cx="698315" cy="668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" name="Title 1"/>
            <p:cNvSpPr txBox="1">
              <a:spLocks/>
            </p:cNvSpPr>
            <p:nvPr/>
          </p:nvSpPr>
          <p:spPr>
            <a:xfrm>
              <a:off x="1461418" y="5468198"/>
              <a:ext cx="405002" cy="4633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+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16" name="Title 1"/>
            <p:cNvSpPr txBox="1">
              <a:spLocks/>
            </p:cNvSpPr>
            <p:nvPr/>
          </p:nvSpPr>
          <p:spPr>
            <a:xfrm>
              <a:off x="1452130" y="4048346"/>
              <a:ext cx="405002" cy="4633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+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3279767" y="770390"/>
            <a:ext cx="765689" cy="755748"/>
            <a:chOff x="807520" y="5079322"/>
            <a:chExt cx="3184127" cy="2708368"/>
          </a:xfrm>
        </p:grpSpPr>
        <p:sp>
          <p:nvSpPr>
            <p:cNvPr id="205" name="Freeform 204"/>
            <p:cNvSpPr/>
            <p:nvPr/>
          </p:nvSpPr>
          <p:spPr>
            <a:xfrm>
              <a:off x="1020323" y="5149265"/>
              <a:ext cx="2636471" cy="2638425"/>
            </a:xfrm>
            <a:custGeom>
              <a:avLst/>
              <a:gdLst>
                <a:gd name="connsiteX0" fmla="*/ 12700 w 2654300"/>
                <a:gd name="connsiteY0" fmla="*/ 0 h 2616200"/>
                <a:gd name="connsiteX1" fmla="*/ 2654300 w 2654300"/>
                <a:gd name="connsiteY1" fmla="*/ 0 h 2616200"/>
                <a:gd name="connsiteX2" fmla="*/ 2654300 w 2654300"/>
                <a:gd name="connsiteY2" fmla="*/ 1905000 h 2616200"/>
                <a:gd name="connsiteX3" fmla="*/ 2057400 w 2654300"/>
                <a:gd name="connsiteY3" fmla="*/ 1905000 h 2616200"/>
                <a:gd name="connsiteX4" fmla="*/ 2057400 w 2654300"/>
                <a:gd name="connsiteY4" fmla="*/ 1257300 h 2616200"/>
                <a:gd name="connsiteX5" fmla="*/ 1371600 w 2654300"/>
                <a:gd name="connsiteY5" fmla="*/ 1257300 h 2616200"/>
                <a:gd name="connsiteX6" fmla="*/ 1371600 w 2654300"/>
                <a:gd name="connsiteY6" fmla="*/ 558800 h 2616200"/>
                <a:gd name="connsiteX7" fmla="*/ 622300 w 2654300"/>
                <a:gd name="connsiteY7" fmla="*/ 558800 h 2616200"/>
                <a:gd name="connsiteX8" fmla="*/ 622300 w 2654300"/>
                <a:gd name="connsiteY8" fmla="*/ 1358900 h 2616200"/>
                <a:gd name="connsiteX9" fmla="*/ 1295400 w 2654300"/>
                <a:gd name="connsiteY9" fmla="*/ 1358900 h 2616200"/>
                <a:gd name="connsiteX10" fmla="*/ 1295400 w 2654300"/>
                <a:gd name="connsiteY10" fmla="*/ 2006600 h 2616200"/>
                <a:gd name="connsiteX11" fmla="*/ 1968500 w 2654300"/>
                <a:gd name="connsiteY11" fmla="*/ 2006600 h 2616200"/>
                <a:gd name="connsiteX12" fmla="*/ 1968500 w 2654300"/>
                <a:gd name="connsiteY12" fmla="*/ 2616200 h 2616200"/>
                <a:gd name="connsiteX13" fmla="*/ 0 w 2654300"/>
                <a:gd name="connsiteY13" fmla="*/ 2616200 h 2616200"/>
                <a:gd name="connsiteX14" fmla="*/ 12700 w 2654300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12700 w 2628900"/>
                <a:gd name="connsiteY0" fmla="*/ 0 h 2616200"/>
                <a:gd name="connsiteX1" fmla="*/ 2628900 w 2628900"/>
                <a:gd name="connsiteY1" fmla="*/ 0 h 2616200"/>
                <a:gd name="connsiteX2" fmla="*/ 2628900 w 2628900"/>
                <a:gd name="connsiteY2" fmla="*/ 1905000 h 2616200"/>
                <a:gd name="connsiteX3" fmla="*/ 2032000 w 2628900"/>
                <a:gd name="connsiteY3" fmla="*/ 1905000 h 2616200"/>
                <a:gd name="connsiteX4" fmla="*/ 2032000 w 2628900"/>
                <a:gd name="connsiteY4" fmla="*/ 1257300 h 2616200"/>
                <a:gd name="connsiteX5" fmla="*/ 1346200 w 2628900"/>
                <a:gd name="connsiteY5" fmla="*/ 1257300 h 2616200"/>
                <a:gd name="connsiteX6" fmla="*/ 1346200 w 2628900"/>
                <a:gd name="connsiteY6" fmla="*/ 558800 h 2616200"/>
                <a:gd name="connsiteX7" fmla="*/ 596900 w 2628900"/>
                <a:gd name="connsiteY7" fmla="*/ 558800 h 2616200"/>
                <a:gd name="connsiteX8" fmla="*/ 596900 w 2628900"/>
                <a:gd name="connsiteY8" fmla="*/ 1358900 h 2616200"/>
                <a:gd name="connsiteX9" fmla="*/ 1270000 w 2628900"/>
                <a:gd name="connsiteY9" fmla="*/ 1358900 h 2616200"/>
                <a:gd name="connsiteX10" fmla="*/ 1270000 w 2628900"/>
                <a:gd name="connsiteY10" fmla="*/ 2006600 h 2616200"/>
                <a:gd name="connsiteX11" fmla="*/ 1943100 w 2628900"/>
                <a:gd name="connsiteY11" fmla="*/ 2006600 h 2616200"/>
                <a:gd name="connsiteX12" fmla="*/ 1943100 w 2628900"/>
                <a:gd name="connsiteY12" fmla="*/ 2616200 h 2616200"/>
                <a:gd name="connsiteX13" fmla="*/ 0 w 2628900"/>
                <a:gd name="connsiteY13" fmla="*/ 2616200 h 2616200"/>
                <a:gd name="connsiteX14" fmla="*/ 12700 w 2628900"/>
                <a:gd name="connsiteY14" fmla="*/ 0 h 2616200"/>
                <a:gd name="connsiteX0" fmla="*/ 1221 w 2630121"/>
                <a:gd name="connsiteY0" fmla="*/ 0 h 2616200"/>
                <a:gd name="connsiteX1" fmla="*/ 2630121 w 2630121"/>
                <a:gd name="connsiteY1" fmla="*/ 0 h 2616200"/>
                <a:gd name="connsiteX2" fmla="*/ 2630121 w 2630121"/>
                <a:gd name="connsiteY2" fmla="*/ 1905000 h 2616200"/>
                <a:gd name="connsiteX3" fmla="*/ 2033221 w 2630121"/>
                <a:gd name="connsiteY3" fmla="*/ 1905000 h 2616200"/>
                <a:gd name="connsiteX4" fmla="*/ 2033221 w 2630121"/>
                <a:gd name="connsiteY4" fmla="*/ 1257300 h 2616200"/>
                <a:gd name="connsiteX5" fmla="*/ 1347421 w 2630121"/>
                <a:gd name="connsiteY5" fmla="*/ 1257300 h 2616200"/>
                <a:gd name="connsiteX6" fmla="*/ 1347421 w 2630121"/>
                <a:gd name="connsiteY6" fmla="*/ 558800 h 2616200"/>
                <a:gd name="connsiteX7" fmla="*/ 598121 w 2630121"/>
                <a:gd name="connsiteY7" fmla="*/ 558800 h 2616200"/>
                <a:gd name="connsiteX8" fmla="*/ 598121 w 2630121"/>
                <a:gd name="connsiteY8" fmla="*/ 1358900 h 2616200"/>
                <a:gd name="connsiteX9" fmla="*/ 1271221 w 2630121"/>
                <a:gd name="connsiteY9" fmla="*/ 1358900 h 2616200"/>
                <a:gd name="connsiteX10" fmla="*/ 1271221 w 2630121"/>
                <a:gd name="connsiteY10" fmla="*/ 2006600 h 2616200"/>
                <a:gd name="connsiteX11" fmla="*/ 1944321 w 2630121"/>
                <a:gd name="connsiteY11" fmla="*/ 2006600 h 2616200"/>
                <a:gd name="connsiteX12" fmla="*/ 1944321 w 2630121"/>
                <a:gd name="connsiteY12" fmla="*/ 2616200 h 2616200"/>
                <a:gd name="connsiteX13" fmla="*/ 1221 w 2630121"/>
                <a:gd name="connsiteY13" fmla="*/ 2616200 h 2616200"/>
                <a:gd name="connsiteX14" fmla="*/ 1221 w 2630121"/>
                <a:gd name="connsiteY14" fmla="*/ 0 h 2616200"/>
                <a:gd name="connsiteX0" fmla="*/ 1221 w 2630121"/>
                <a:gd name="connsiteY0" fmla="*/ 12700 h 2628900"/>
                <a:gd name="connsiteX1" fmla="*/ 26047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1270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0 h 2628900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1944321 w 2636471"/>
                <a:gd name="connsiteY11" fmla="*/ 20193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655271 w 2636471"/>
                <a:gd name="connsiteY5" fmla="*/ 9525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655271 w 2636471"/>
                <a:gd name="connsiteY4" fmla="*/ 9525 h 2638425"/>
                <a:gd name="connsiteX5" fmla="*/ 661621 w 2636471"/>
                <a:gd name="connsiteY5" fmla="*/ 628650 h 2638425"/>
                <a:gd name="connsiteX6" fmla="*/ 1322021 w 2636471"/>
                <a:gd name="connsiteY6" fmla="*/ 669925 h 2638425"/>
                <a:gd name="connsiteX7" fmla="*/ 1328371 w 2636471"/>
                <a:gd name="connsiteY7" fmla="*/ 1381125 h 2638425"/>
                <a:gd name="connsiteX8" fmla="*/ 2010996 w 2636471"/>
                <a:gd name="connsiteY8" fmla="*/ 1387475 h 2638425"/>
                <a:gd name="connsiteX9" fmla="*/ 2020521 w 2636471"/>
                <a:gd name="connsiteY9" fmla="*/ 2012950 h 2638425"/>
                <a:gd name="connsiteX10" fmla="*/ 2636471 w 2636471"/>
                <a:gd name="connsiteY10" fmla="*/ 2006600 h 2638425"/>
                <a:gd name="connsiteX11" fmla="*/ 2636471 w 2636471"/>
                <a:gd name="connsiteY11" fmla="*/ 2638425 h 2638425"/>
                <a:gd name="connsiteX12" fmla="*/ 1221 w 2636471"/>
                <a:gd name="connsiteY12" fmla="*/ 2628900 h 2638425"/>
                <a:gd name="connsiteX13" fmla="*/ 1221 w 2636471"/>
                <a:gd name="connsiteY13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274521 w 2636471"/>
                <a:gd name="connsiteY2" fmla="*/ 1631950 h 2638425"/>
                <a:gd name="connsiteX3" fmla="*/ 655271 w 2636471"/>
                <a:gd name="connsiteY3" fmla="*/ 9525 h 2638425"/>
                <a:gd name="connsiteX4" fmla="*/ 661621 w 2636471"/>
                <a:gd name="connsiteY4" fmla="*/ 628650 h 2638425"/>
                <a:gd name="connsiteX5" fmla="*/ 1322021 w 2636471"/>
                <a:gd name="connsiteY5" fmla="*/ 669925 h 2638425"/>
                <a:gd name="connsiteX6" fmla="*/ 1328371 w 2636471"/>
                <a:gd name="connsiteY6" fmla="*/ 1381125 h 2638425"/>
                <a:gd name="connsiteX7" fmla="*/ 2010996 w 2636471"/>
                <a:gd name="connsiteY7" fmla="*/ 1387475 h 2638425"/>
                <a:gd name="connsiteX8" fmla="*/ 2020521 w 2636471"/>
                <a:gd name="connsiteY8" fmla="*/ 2012950 h 2638425"/>
                <a:gd name="connsiteX9" fmla="*/ 2636471 w 2636471"/>
                <a:gd name="connsiteY9" fmla="*/ 2006600 h 2638425"/>
                <a:gd name="connsiteX10" fmla="*/ 2636471 w 2636471"/>
                <a:gd name="connsiteY10" fmla="*/ 2638425 h 2638425"/>
                <a:gd name="connsiteX11" fmla="*/ 1221 w 2636471"/>
                <a:gd name="connsiteY11" fmla="*/ 2628900 h 2638425"/>
                <a:gd name="connsiteX12" fmla="*/ 1221 w 2636471"/>
                <a:gd name="connsiteY12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655271 w 2636471"/>
                <a:gd name="connsiteY2" fmla="*/ 9525 h 2638425"/>
                <a:gd name="connsiteX3" fmla="*/ 661621 w 2636471"/>
                <a:gd name="connsiteY3" fmla="*/ 628650 h 2638425"/>
                <a:gd name="connsiteX4" fmla="*/ 1322021 w 2636471"/>
                <a:gd name="connsiteY4" fmla="*/ 669925 h 2638425"/>
                <a:gd name="connsiteX5" fmla="*/ 1328371 w 2636471"/>
                <a:gd name="connsiteY5" fmla="*/ 1381125 h 2638425"/>
                <a:gd name="connsiteX6" fmla="*/ 2010996 w 2636471"/>
                <a:gd name="connsiteY6" fmla="*/ 1387475 h 2638425"/>
                <a:gd name="connsiteX7" fmla="*/ 2020521 w 2636471"/>
                <a:gd name="connsiteY7" fmla="*/ 2012950 h 2638425"/>
                <a:gd name="connsiteX8" fmla="*/ 2636471 w 2636471"/>
                <a:gd name="connsiteY8" fmla="*/ 2006600 h 2638425"/>
                <a:gd name="connsiteX9" fmla="*/ 2636471 w 2636471"/>
                <a:gd name="connsiteY9" fmla="*/ 2638425 h 2638425"/>
                <a:gd name="connsiteX10" fmla="*/ 1221 w 2636471"/>
                <a:gd name="connsiteY10" fmla="*/ 2628900 h 2638425"/>
                <a:gd name="connsiteX11" fmla="*/ 1221 w 2636471"/>
                <a:gd name="connsiteY11" fmla="*/ 0 h 2638425"/>
                <a:gd name="connsiteX0" fmla="*/ 1221 w 2636471"/>
                <a:gd name="connsiteY0" fmla="*/ 0 h 2638425"/>
                <a:gd name="connsiteX1" fmla="*/ 655271 w 2636471"/>
                <a:gd name="connsiteY1" fmla="*/ 9525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1762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1991946 w 2636471"/>
                <a:gd name="connsiteY6" fmla="*/ 195580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1991946 w 2645996"/>
                <a:gd name="connsiteY6" fmla="*/ 1955800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33221 w 2645996"/>
                <a:gd name="connsiteY5" fmla="*/ 13144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20521 w 2645996"/>
                <a:gd name="connsiteY5" fmla="*/ 132080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20521 w 2636471"/>
                <a:gd name="connsiteY5" fmla="*/ 1320800 h 2638425"/>
                <a:gd name="connsiteX6" fmla="*/ 2023696 w 2636471"/>
                <a:gd name="connsiteY6" fmla="*/ 1952625 h 2638425"/>
                <a:gd name="connsiteX7" fmla="*/ 2633296 w 2636471"/>
                <a:gd name="connsiteY7" fmla="*/ 19558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6471" h="2638425">
                  <a:moveTo>
                    <a:pt x="1221" y="0"/>
                  </a:moveTo>
                  <a:lnTo>
                    <a:pt x="655271" y="0"/>
                  </a:lnTo>
                  <a:cubicBezTo>
                    <a:pt x="657388" y="206375"/>
                    <a:pt x="646804" y="415925"/>
                    <a:pt x="648921" y="622300"/>
                  </a:cubicBezTo>
                  <a:lnTo>
                    <a:pt x="1328371" y="625475"/>
                  </a:lnTo>
                  <a:cubicBezTo>
                    <a:pt x="1330488" y="862542"/>
                    <a:pt x="1326254" y="1083733"/>
                    <a:pt x="1328371" y="1320800"/>
                  </a:cubicBezTo>
                  <a:lnTo>
                    <a:pt x="2020521" y="1320800"/>
                  </a:lnTo>
                  <a:cubicBezTo>
                    <a:pt x="2021579" y="1530350"/>
                    <a:pt x="2022638" y="1743075"/>
                    <a:pt x="2023696" y="1952625"/>
                  </a:cubicBezTo>
                  <a:lnTo>
                    <a:pt x="2633296" y="1955800"/>
                  </a:lnTo>
                  <a:cubicBezTo>
                    <a:pt x="2634354" y="2183342"/>
                    <a:pt x="2635413" y="2410883"/>
                    <a:pt x="2636471" y="2638425"/>
                  </a:cubicBezTo>
                  <a:lnTo>
                    <a:pt x="1221" y="2628900"/>
                  </a:lnTo>
                  <a:cubicBezTo>
                    <a:pt x="5454" y="1756833"/>
                    <a:pt x="-3012" y="872067"/>
                    <a:pt x="1221" y="0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grpSp>
          <p:nvGrpSpPr>
            <p:cNvPr id="210" name="Group 209"/>
            <p:cNvGrpSpPr/>
            <p:nvPr/>
          </p:nvGrpSpPr>
          <p:grpSpPr>
            <a:xfrm>
              <a:off x="807520" y="5079322"/>
              <a:ext cx="3184127" cy="2689571"/>
              <a:chOff x="3346796" y="5020005"/>
              <a:chExt cx="3184127" cy="2689571"/>
            </a:xfrm>
          </p:grpSpPr>
          <p:sp>
            <p:nvSpPr>
              <p:cNvPr id="224" name="TextBox 223"/>
              <p:cNvSpPr txBox="1"/>
              <p:nvPr/>
            </p:nvSpPr>
            <p:spPr>
              <a:xfrm>
                <a:off x="3352768" y="5020005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11</a:t>
                </a: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3352768" y="5685586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21</a:t>
                </a: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4739440" y="6363434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33</a:t>
                </a: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4068768" y="5698806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22</a:t>
                </a:r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3346796" y="6383428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31</a:t>
                </a: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4063195" y="6390297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32</a:t>
                </a: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5409680" y="7026439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44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3346796" y="7040924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41</a:t>
                </a: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4063195" y="7047790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42</a:t>
                </a: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4721151" y="7047274"/>
                <a:ext cx="1121243" cy="661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43</a:t>
                </a:r>
              </a:p>
            </p:txBody>
          </p:sp>
        </p:grpSp>
        <p:cxnSp>
          <p:nvCxnSpPr>
            <p:cNvPr id="211" name="Straight Connector 210"/>
            <p:cNvCxnSpPr>
              <a:endCxn id="205" idx="6"/>
            </p:cNvCxnSpPr>
            <p:nvPr/>
          </p:nvCxnSpPr>
          <p:spPr>
            <a:xfrm flipV="1">
              <a:off x="1020323" y="7101890"/>
              <a:ext cx="2023696" cy="2269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>
              <a:endCxn id="205" idx="4"/>
            </p:cNvCxnSpPr>
            <p:nvPr/>
          </p:nvCxnSpPr>
          <p:spPr>
            <a:xfrm flipV="1">
              <a:off x="2327812" y="6470065"/>
              <a:ext cx="20882" cy="130810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endCxn id="205" idx="2"/>
            </p:cNvCxnSpPr>
            <p:nvPr/>
          </p:nvCxnSpPr>
          <p:spPr>
            <a:xfrm flipV="1">
              <a:off x="1659003" y="5771565"/>
              <a:ext cx="10241" cy="20066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endCxn id="205" idx="4"/>
            </p:cNvCxnSpPr>
            <p:nvPr/>
          </p:nvCxnSpPr>
          <p:spPr>
            <a:xfrm>
              <a:off x="1036165" y="6462522"/>
              <a:ext cx="1312529" cy="754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1025315" y="5773870"/>
              <a:ext cx="571799" cy="3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stCxn id="205" idx="6"/>
            </p:cNvCxnSpPr>
            <p:nvPr/>
          </p:nvCxnSpPr>
          <p:spPr>
            <a:xfrm>
              <a:off x="3044019" y="7101890"/>
              <a:ext cx="0" cy="6858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/>
          <p:nvPr/>
        </p:nvGrpSpPr>
        <p:grpSpPr>
          <a:xfrm>
            <a:off x="3292212" y="2320271"/>
            <a:ext cx="807691" cy="756612"/>
            <a:chOff x="807520" y="5079322"/>
            <a:chExt cx="3096600" cy="2708368"/>
          </a:xfrm>
        </p:grpSpPr>
        <p:sp>
          <p:nvSpPr>
            <p:cNvPr id="238" name="Freeform 237"/>
            <p:cNvSpPr/>
            <p:nvPr/>
          </p:nvSpPr>
          <p:spPr>
            <a:xfrm>
              <a:off x="1020323" y="5149265"/>
              <a:ext cx="2636471" cy="2638425"/>
            </a:xfrm>
            <a:custGeom>
              <a:avLst/>
              <a:gdLst>
                <a:gd name="connsiteX0" fmla="*/ 12700 w 2654300"/>
                <a:gd name="connsiteY0" fmla="*/ 0 h 2616200"/>
                <a:gd name="connsiteX1" fmla="*/ 2654300 w 2654300"/>
                <a:gd name="connsiteY1" fmla="*/ 0 h 2616200"/>
                <a:gd name="connsiteX2" fmla="*/ 2654300 w 2654300"/>
                <a:gd name="connsiteY2" fmla="*/ 1905000 h 2616200"/>
                <a:gd name="connsiteX3" fmla="*/ 2057400 w 2654300"/>
                <a:gd name="connsiteY3" fmla="*/ 1905000 h 2616200"/>
                <a:gd name="connsiteX4" fmla="*/ 2057400 w 2654300"/>
                <a:gd name="connsiteY4" fmla="*/ 1257300 h 2616200"/>
                <a:gd name="connsiteX5" fmla="*/ 1371600 w 2654300"/>
                <a:gd name="connsiteY5" fmla="*/ 1257300 h 2616200"/>
                <a:gd name="connsiteX6" fmla="*/ 1371600 w 2654300"/>
                <a:gd name="connsiteY6" fmla="*/ 558800 h 2616200"/>
                <a:gd name="connsiteX7" fmla="*/ 622300 w 2654300"/>
                <a:gd name="connsiteY7" fmla="*/ 558800 h 2616200"/>
                <a:gd name="connsiteX8" fmla="*/ 622300 w 2654300"/>
                <a:gd name="connsiteY8" fmla="*/ 1358900 h 2616200"/>
                <a:gd name="connsiteX9" fmla="*/ 1295400 w 2654300"/>
                <a:gd name="connsiteY9" fmla="*/ 1358900 h 2616200"/>
                <a:gd name="connsiteX10" fmla="*/ 1295400 w 2654300"/>
                <a:gd name="connsiteY10" fmla="*/ 2006600 h 2616200"/>
                <a:gd name="connsiteX11" fmla="*/ 1968500 w 2654300"/>
                <a:gd name="connsiteY11" fmla="*/ 2006600 h 2616200"/>
                <a:gd name="connsiteX12" fmla="*/ 1968500 w 2654300"/>
                <a:gd name="connsiteY12" fmla="*/ 2616200 h 2616200"/>
                <a:gd name="connsiteX13" fmla="*/ 0 w 2654300"/>
                <a:gd name="connsiteY13" fmla="*/ 2616200 h 2616200"/>
                <a:gd name="connsiteX14" fmla="*/ 12700 w 2654300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12700 w 2628900"/>
                <a:gd name="connsiteY0" fmla="*/ 0 h 2616200"/>
                <a:gd name="connsiteX1" fmla="*/ 2628900 w 2628900"/>
                <a:gd name="connsiteY1" fmla="*/ 0 h 2616200"/>
                <a:gd name="connsiteX2" fmla="*/ 2628900 w 2628900"/>
                <a:gd name="connsiteY2" fmla="*/ 1905000 h 2616200"/>
                <a:gd name="connsiteX3" fmla="*/ 2032000 w 2628900"/>
                <a:gd name="connsiteY3" fmla="*/ 1905000 h 2616200"/>
                <a:gd name="connsiteX4" fmla="*/ 2032000 w 2628900"/>
                <a:gd name="connsiteY4" fmla="*/ 1257300 h 2616200"/>
                <a:gd name="connsiteX5" fmla="*/ 1346200 w 2628900"/>
                <a:gd name="connsiteY5" fmla="*/ 1257300 h 2616200"/>
                <a:gd name="connsiteX6" fmla="*/ 1346200 w 2628900"/>
                <a:gd name="connsiteY6" fmla="*/ 558800 h 2616200"/>
                <a:gd name="connsiteX7" fmla="*/ 596900 w 2628900"/>
                <a:gd name="connsiteY7" fmla="*/ 558800 h 2616200"/>
                <a:gd name="connsiteX8" fmla="*/ 596900 w 2628900"/>
                <a:gd name="connsiteY8" fmla="*/ 1358900 h 2616200"/>
                <a:gd name="connsiteX9" fmla="*/ 1270000 w 2628900"/>
                <a:gd name="connsiteY9" fmla="*/ 1358900 h 2616200"/>
                <a:gd name="connsiteX10" fmla="*/ 1270000 w 2628900"/>
                <a:gd name="connsiteY10" fmla="*/ 2006600 h 2616200"/>
                <a:gd name="connsiteX11" fmla="*/ 1943100 w 2628900"/>
                <a:gd name="connsiteY11" fmla="*/ 2006600 h 2616200"/>
                <a:gd name="connsiteX12" fmla="*/ 1943100 w 2628900"/>
                <a:gd name="connsiteY12" fmla="*/ 2616200 h 2616200"/>
                <a:gd name="connsiteX13" fmla="*/ 0 w 2628900"/>
                <a:gd name="connsiteY13" fmla="*/ 2616200 h 2616200"/>
                <a:gd name="connsiteX14" fmla="*/ 12700 w 2628900"/>
                <a:gd name="connsiteY14" fmla="*/ 0 h 2616200"/>
                <a:gd name="connsiteX0" fmla="*/ 1221 w 2630121"/>
                <a:gd name="connsiteY0" fmla="*/ 0 h 2616200"/>
                <a:gd name="connsiteX1" fmla="*/ 2630121 w 2630121"/>
                <a:gd name="connsiteY1" fmla="*/ 0 h 2616200"/>
                <a:gd name="connsiteX2" fmla="*/ 2630121 w 2630121"/>
                <a:gd name="connsiteY2" fmla="*/ 1905000 h 2616200"/>
                <a:gd name="connsiteX3" fmla="*/ 2033221 w 2630121"/>
                <a:gd name="connsiteY3" fmla="*/ 1905000 h 2616200"/>
                <a:gd name="connsiteX4" fmla="*/ 2033221 w 2630121"/>
                <a:gd name="connsiteY4" fmla="*/ 1257300 h 2616200"/>
                <a:gd name="connsiteX5" fmla="*/ 1347421 w 2630121"/>
                <a:gd name="connsiteY5" fmla="*/ 1257300 h 2616200"/>
                <a:gd name="connsiteX6" fmla="*/ 1347421 w 2630121"/>
                <a:gd name="connsiteY6" fmla="*/ 558800 h 2616200"/>
                <a:gd name="connsiteX7" fmla="*/ 598121 w 2630121"/>
                <a:gd name="connsiteY7" fmla="*/ 558800 h 2616200"/>
                <a:gd name="connsiteX8" fmla="*/ 598121 w 2630121"/>
                <a:gd name="connsiteY8" fmla="*/ 1358900 h 2616200"/>
                <a:gd name="connsiteX9" fmla="*/ 1271221 w 2630121"/>
                <a:gd name="connsiteY9" fmla="*/ 1358900 h 2616200"/>
                <a:gd name="connsiteX10" fmla="*/ 1271221 w 2630121"/>
                <a:gd name="connsiteY10" fmla="*/ 2006600 h 2616200"/>
                <a:gd name="connsiteX11" fmla="*/ 1944321 w 2630121"/>
                <a:gd name="connsiteY11" fmla="*/ 2006600 h 2616200"/>
                <a:gd name="connsiteX12" fmla="*/ 1944321 w 2630121"/>
                <a:gd name="connsiteY12" fmla="*/ 2616200 h 2616200"/>
                <a:gd name="connsiteX13" fmla="*/ 1221 w 2630121"/>
                <a:gd name="connsiteY13" fmla="*/ 2616200 h 2616200"/>
                <a:gd name="connsiteX14" fmla="*/ 1221 w 2630121"/>
                <a:gd name="connsiteY14" fmla="*/ 0 h 2616200"/>
                <a:gd name="connsiteX0" fmla="*/ 1221 w 2630121"/>
                <a:gd name="connsiteY0" fmla="*/ 12700 h 2628900"/>
                <a:gd name="connsiteX1" fmla="*/ 26047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1270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0 h 2628900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1944321 w 2636471"/>
                <a:gd name="connsiteY11" fmla="*/ 20193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655271 w 2636471"/>
                <a:gd name="connsiteY5" fmla="*/ 9525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655271 w 2636471"/>
                <a:gd name="connsiteY4" fmla="*/ 9525 h 2638425"/>
                <a:gd name="connsiteX5" fmla="*/ 661621 w 2636471"/>
                <a:gd name="connsiteY5" fmla="*/ 628650 h 2638425"/>
                <a:gd name="connsiteX6" fmla="*/ 1322021 w 2636471"/>
                <a:gd name="connsiteY6" fmla="*/ 669925 h 2638425"/>
                <a:gd name="connsiteX7" fmla="*/ 1328371 w 2636471"/>
                <a:gd name="connsiteY7" fmla="*/ 1381125 h 2638425"/>
                <a:gd name="connsiteX8" fmla="*/ 2010996 w 2636471"/>
                <a:gd name="connsiteY8" fmla="*/ 1387475 h 2638425"/>
                <a:gd name="connsiteX9" fmla="*/ 2020521 w 2636471"/>
                <a:gd name="connsiteY9" fmla="*/ 2012950 h 2638425"/>
                <a:gd name="connsiteX10" fmla="*/ 2636471 w 2636471"/>
                <a:gd name="connsiteY10" fmla="*/ 2006600 h 2638425"/>
                <a:gd name="connsiteX11" fmla="*/ 2636471 w 2636471"/>
                <a:gd name="connsiteY11" fmla="*/ 2638425 h 2638425"/>
                <a:gd name="connsiteX12" fmla="*/ 1221 w 2636471"/>
                <a:gd name="connsiteY12" fmla="*/ 2628900 h 2638425"/>
                <a:gd name="connsiteX13" fmla="*/ 1221 w 2636471"/>
                <a:gd name="connsiteY13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274521 w 2636471"/>
                <a:gd name="connsiteY2" fmla="*/ 1631950 h 2638425"/>
                <a:gd name="connsiteX3" fmla="*/ 655271 w 2636471"/>
                <a:gd name="connsiteY3" fmla="*/ 9525 h 2638425"/>
                <a:gd name="connsiteX4" fmla="*/ 661621 w 2636471"/>
                <a:gd name="connsiteY4" fmla="*/ 628650 h 2638425"/>
                <a:gd name="connsiteX5" fmla="*/ 1322021 w 2636471"/>
                <a:gd name="connsiteY5" fmla="*/ 669925 h 2638425"/>
                <a:gd name="connsiteX6" fmla="*/ 1328371 w 2636471"/>
                <a:gd name="connsiteY6" fmla="*/ 1381125 h 2638425"/>
                <a:gd name="connsiteX7" fmla="*/ 2010996 w 2636471"/>
                <a:gd name="connsiteY7" fmla="*/ 1387475 h 2638425"/>
                <a:gd name="connsiteX8" fmla="*/ 2020521 w 2636471"/>
                <a:gd name="connsiteY8" fmla="*/ 2012950 h 2638425"/>
                <a:gd name="connsiteX9" fmla="*/ 2636471 w 2636471"/>
                <a:gd name="connsiteY9" fmla="*/ 2006600 h 2638425"/>
                <a:gd name="connsiteX10" fmla="*/ 2636471 w 2636471"/>
                <a:gd name="connsiteY10" fmla="*/ 2638425 h 2638425"/>
                <a:gd name="connsiteX11" fmla="*/ 1221 w 2636471"/>
                <a:gd name="connsiteY11" fmla="*/ 2628900 h 2638425"/>
                <a:gd name="connsiteX12" fmla="*/ 1221 w 2636471"/>
                <a:gd name="connsiteY12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655271 w 2636471"/>
                <a:gd name="connsiteY2" fmla="*/ 9525 h 2638425"/>
                <a:gd name="connsiteX3" fmla="*/ 661621 w 2636471"/>
                <a:gd name="connsiteY3" fmla="*/ 628650 h 2638425"/>
                <a:gd name="connsiteX4" fmla="*/ 1322021 w 2636471"/>
                <a:gd name="connsiteY4" fmla="*/ 669925 h 2638425"/>
                <a:gd name="connsiteX5" fmla="*/ 1328371 w 2636471"/>
                <a:gd name="connsiteY5" fmla="*/ 1381125 h 2638425"/>
                <a:gd name="connsiteX6" fmla="*/ 2010996 w 2636471"/>
                <a:gd name="connsiteY6" fmla="*/ 1387475 h 2638425"/>
                <a:gd name="connsiteX7" fmla="*/ 2020521 w 2636471"/>
                <a:gd name="connsiteY7" fmla="*/ 2012950 h 2638425"/>
                <a:gd name="connsiteX8" fmla="*/ 2636471 w 2636471"/>
                <a:gd name="connsiteY8" fmla="*/ 2006600 h 2638425"/>
                <a:gd name="connsiteX9" fmla="*/ 2636471 w 2636471"/>
                <a:gd name="connsiteY9" fmla="*/ 2638425 h 2638425"/>
                <a:gd name="connsiteX10" fmla="*/ 1221 w 2636471"/>
                <a:gd name="connsiteY10" fmla="*/ 2628900 h 2638425"/>
                <a:gd name="connsiteX11" fmla="*/ 1221 w 2636471"/>
                <a:gd name="connsiteY11" fmla="*/ 0 h 2638425"/>
                <a:gd name="connsiteX0" fmla="*/ 1221 w 2636471"/>
                <a:gd name="connsiteY0" fmla="*/ 0 h 2638425"/>
                <a:gd name="connsiteX1" fmla="*/ 655271 w 2636471"/>
                <a:gd name="connsiteY1" fmla="*/ 9525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1762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1991946 w 2636471"/>
                <a:gd name="connsiteY6" fmla="*/ 195580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1991946 w 2645996"/>
                <a:gd name="connsiteY6" fmla="*/ 1955800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33221 w 2645996"/>
                <a:gd name="connsiteY5" fmla="*/ 13144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20521 w 2645996"/>
                <a:gd name="connsiteY5" fmla="*/ 132080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20521 w 2636471"/>
                <a:gd name="connsiteY5" fmla="*/ 1320800 h 2638425"/>
                <a:gd name="connsiteX6" fmla="*/ 2023696 w 2636471"/>
                <a:gd name="connsiteY6" fmla="*/ 1952625 h 2638425"/>
                <a:gd name="connsiteX7" fmla="*/ 2633296 w 2636471"/>
                <a:gd name="connsiteY7" fmla="*/ 19558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6471" h="2638425">
                  <a:moveTo>
                    <a:pt x="1221" y="0"/>
                  </a:moveTo>
                  <a:lnTo>
                    <a:pt x="655271" y="0"/>
                  </a:lnTo>
                  <a:cubicBezTo>
                    <a:pt x="657388" y="206375"/>
                    <a:pt x="646804" y="415925"/>
                    <a:pt x="648921" y="622300"/>
                  </a:cubicBezTo>
                  <a:lnTo>
                    <a:pt x="1328371" y="625475"/>
                  </a:lnTo>
                  <a:cubicBezTo>
                    <a:pt x="1330488" y="862542"/>
                    <a:pt x="1326254" y="1083733"/>
                    <a:pt x="1328371" y="1320800"/>
                  </a:cubicBezTo>
                  <a:lnTo>
                    <a:pt x="2020521" y="1320800"/>
                  </a:lnTo>
                  <a:cubicBezTo>
                    <a:pt x="2021579" y="1530350"/>
                    <a:pt x="2022638" y="1743075"/>
                    <a:pt x="2023696" y="1952625"/>
                  </a:cubicBezTo>
                  <a:lnTo>
                    <a:pt x="2633296" y="1955800"/>
                  </a:lnTo>
                  <a:cubicBezTo>
                    <a:pt x="2634354" y="2183342"/>
                    <a:pt x="2635413" y="2410883"/>
                    <a:pt x="2636471" y="2638425"/>
                  </a:cubicBezTo>
                  <a:lnTo>
                    <a:pt x="1221" y="2628900"/>
                  </a:lnTo>
                  <a:cubicBezTo>
                    <a:pt x="5454" y="1756833"/>
                    <a:pt x="-3012" y="872067"/>
                    <a:pt x="1221" y="0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grpSp>
          <p:nvGrpSpPr>
            <p:cNvPr id="240" name="Group 239"/>
            <p:cNvGrpSpPr/>
            <p:nvPr/>
          </p:nvGrpSpPr>
          <p:grpSpPr>
            <a:xfrm>
              <a:off x="807520" y="5079322"/>
              <a:ext cx="3096600" cy="2688815"/>
              <a:chOff x="3346796" y="5020005"/>
              <a:chExt cx="3096600" cy="2688815"/>
            </a:xfrm>
          </p:grpSpPr>
          <p:sp>
            <p:nvSpPr>
              <p:cNvPr id="256" name="TextBox 255"/>
              <p:cNvSpPr txBox="1"/>
              <p:nvPr/>
            </p:nvSpPr>
            <p:spPr>
              <a:xfrm>
                <a:off x="3352769" y="5020005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11</a:t>
                </a: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3352769" y="5685585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21</a:t>
                </a:r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4739438" y="6363432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33</a:t>
                </a: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4068768" y="5698808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22</a:t>
                </a:r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3346796" y="6383427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31</a:t>
                </a:r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4063197" y="6390297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32</a:t>
                </a: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5409679" y="7026438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44</a:t>
                </a: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3346796" y="7040924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41</a:t>
                </a: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4063197" y="7047790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42</a:t>
                </a:r>
              </a:p>
            </p:txBody>
          </p:sp>
          <p:sp>
            <p:nvSpPr>
              <p:cNvPr id="265" name="TextBox 264"/>
              <p:cNvSpPr txBox="1"/>
              <p:nvPr/>
            </p:nvSpPr>
            <p:spPr>
              <a:xfrm>
                <a:off x="4721150" y="7047275"/>
                <a:ext cx="1033717" cy="66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x</a:t>
                </a:r>
                <a:r>
                  <a:rPr lang="en-US" sz="600" baseline="-25000" dirty="0"/>
                  <a:t>43</a:t>
                </a:r>
              </a:p>
            </p:txBody>
          </p:sp>
        </p:grpSp>
        <p:cxnSp>
          <p:nvCxnSpPr>
            <p:cNvPr id="248" name="Straight Connector 247"/>
            <p:cNvCxnSpPr>
              <a:endCxn id="238" idx="6"/>
            </p:cNvCxnSpPr>
            <p:nvPr/>
          </p:nvCxnSpPr>
          <p:spPr>
            <a:xfrm flipV="1">
              <a:off x="1020323" y="7101890"/>
              <a:ext cx="2023696" cy="2269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endCxn id="238" idx="4"/>
            </p:cNvCxnSpPr>
            <p:nvPr/>
          </p:nvCxnSpPr>
          <p:spPr>
            <a:xfrm flipV="1">
              <a:off x="2327812" y="6470065"/>
              <a:ext cx="20882" cy="130810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endCxn id="238" idx="2"/>
            </p:cNvCxnSpPr>
            <p:nvPr/>
          </p:nvCxnSpPr>
          <p:spPr>
            <a:xfrm flipV="1">
              <a:off x="1659003" y="5771565"/>
              <a:ext cx="10241" cy="20066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endCxn id="238" idx="4"/>
            </p:cNvCxnSpPr>
            <p:nvPr/>
          </p:nvCxnSpPr>
          <p:spPr>
            <a:xfrm>
              <a:off x="1036165" y="6462522"/>
              <a:ext cx="1312529" cy="754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1025315" y="5773870"/>
              <a:ext cx="571799" cy="39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238" idx="6"/>
            </p:cNvCxnSpPr>
            <p:nvPr/>
          </p:nvCxnSpPr>
          <p:spPr>
            <a:xfrm>
              <a:off x="3044019" y="7101890"/>
              <a:ext cx="0" cy="68580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7" name="Group 266"/>
          <p:cNvGrpSpPr/>
          <p:nvPr/>
        </p:nvGrpSpPr>
        <p:grpSpPr>
          <a:xfrm>
            <a:off x="1870119" y="4110620"/>
            <a:ext cx="2513893" cy="2472561"/>
            <a:chOff x="1020323" y="5149265"/>
            <a:chExt cx="2636471" cy="2638425"/>
          </a:xfrm>
        </p:grpSpPr>
        <p:sp>
          <p:nvSpPr>
            <p:cNvPr id="268" name="Freeform 267"/>
            <p:cNvSpPr/>
            <p:nvPr/>
          </p:nvSpPr>
          <p:spPr>
            <a:xfrm>
              <a:off x="1020323" y="5149265"/>
              <a:ext cx="2636471" cy="2638425"/>
            </a:xfrm>
            <a:custGeom>
              <a:avLst/>
              <a:gdLst>
                <a:gd name="connsiteX0" fmla="*/ 12700 w 2654300"/>
                <a:gd name="connsiteY0" fmla="*/ 0 h 2616200"/>
                <a:gd name="connsiteX1" fmla="*/ 2654300 w 2654300"/>
                <a:gd name="connsiteY1" fmla="*/ 0 h 2616200"/>
                <a:gd name="connsiteX2" fmla="*/ 2654300 w 2654300"/>
                <a:gd name="connsiteY2" fmla="*/ 1905000 h 2616200"/>
                <a:gd name="connsiteX3" fmla="*/ 2057400 w 2654300"/>
                <a:gd name="connsiteY3" fmla="*/ 1905000 h 2616200"/>
                <a:gd name="connsiteX4" fmla="*/ 2057400 w 2654300"/>
                <a:gd name="connsiteY4" fmla="*/ 1257300 h 2616200"/>
                <a:gd name="connsiteX5" fmla="*/ 1371600 w 2654300"/>
                <a:gd name="connsiteY5" fmla="*/ 1257300 h 2616200"/>
                <a:gd name="connsiteX6" fmla="*/ 1371600 w 2654300"/>
                <a:gd name="connsiteY6" fmla="*/ 558800 h 2616200"/>
                <a:gd name="connsiteX7" fmla="*/ 622300 w 2654300"/>
                <a:gd name="connsiteY7" fmla="*/ 558800 h 2616200"/>
                <a:gd name="connsiteX8" fmla="*/ 622300 w 2654300"/>
                <a:gd name="connsiteY8" fmla="*/ 1358900 h 2616200"/>
                <a:gd name="connsiteX9" fmla="*/ 1295400 w 2654300"/>
                <a:gd name="connsiteY9" fmla="*/ 1358900 h 2616200"/>
                <a:gd name="connsiteX10" fmla="*/ 1295400 w 2654300"/>
                <a:gd name="connsiteY10" fmla="*/ 2006600 h 2616200"/>
                <a:gd name="connsiteX11" fmla="*/ 1968500 w 2654300"/>
                <a:gd name="connsiteY11" fmla="*/ 2006600 h 2616200"/>
                <a:gd name="connsiteX12" fmla="*/ 1968500 w 2654300"/>
                <a:gd name="connsiteY12" fmla="*/ 2616200 h 2616200"/>
                <a:gd name="connsiteX13" fmla="*/ 0 w 2654300"/>
                <a:gd name="connsiteY13" fmla="*/ 2616200 h 2616200"/>
                <a:gd name="connsiteX14" fmla="*/ 12700 w 2654300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563 w 2642163"/>
                <a:gd name="connsiteY0" fmla="*/ 0 h 2616200"/>
                <a:gd name="connsiteX1" fmla="*/ 2642163 w 2642163"/>
                <a:gd name="connsiteY1" fmla="*/ 0 h 2616200"/>
                <a:gd name="connsiteX2" fmla="*/ 2642163 w 2642163"/>
                <a:gd name="connsiteY2" fmla="*/ 1905000 h 2616200"/>
                <a:gd name="connsiteX3" fmla="*/ 2045263 w 2642163"/>
                <a:gd name="connsiteY3" fmla="*/ 1905000 h 2616200"/>
                <a:gd name="connsiteX4" fmla="*/ 2045263 w 2642163"/>
                <a:gd name="connsiteY4" fmla="*/ 1257300 h 2616200"/>
                <a:gd name="connsiteX5" fmla="*/ 1359463 w 2642163"/>
                <a:gd name="connsiteY5" fmla="*/ 1257300 h 2616200"/>
                <a:gd name="connsiteX6" fmla="*/ 1359463 w 2642163"/>
                <a:gd name="connsiteY6" fmla="*/ 558800 h 2616200"/>
                <a:gd name="connsiteX7" fmla="*/ 610163 w 2642163"/>
                <a:gd name="connsiteY7" fmla="*/ 558800 h 2616200"/>
                <a:gd name="connsiteX8" fmla="*/ 610163 w 2642163"/>
                <a:gd name="connsiteY8" fmla="*/ 1358900 h 2616200"/>
                <a:gd name="connsiteX9" fmla="*/ 1283263 w 2642163"/>
                <a:gd name="connsiteY9" fmla="*/ 1358900 h 2616200"/>
                <a:gd name="connsiteX10" fmla="*/ 1283263 w 2642163"/>
                <a:gd name="connsiteY10" fmla="*/ 2006600 h 2616200"/>
                <a:gd name="connsiteX11" fmla="*/ 1956363 w 2642163"/>
                <a:gd name="connsiteY11" fmla="*/ 2006600 h 2616200"/>
                <a:gd name="connsiteX12" fmla="*/ 1956363 w 2642163"/>
                <a:gd name="connsiteY12" fmla="*/ 2616200 h 2616200"/>
                <a:gd name="connsiteX13" fmla="*/ 13263 w 2642163"/>
                <a:gd name="connsiteY13" fmla="*/ 2616200 h 2616200"/>
                <a:gd name="connsiteX14" fmla="*/ 563 w 2642163"/>
                <a:gd name="connsiteY14" fmla="*/ 0 h 2616200"/>
                <a:gd name="connsiteX0" fmla="*/ 12700 w 2628900"/>
                <a:gd name="connsiteY0" fmla="*/ 0 h 2616200"/>
                <a:gd name="connsiteX1" fmla="*/ 2628900 w 2628900"/>
                <a:gd name="connsiteY1" fmla="*/ 0 h 2616200"/>
                <a:gd name="connsiteX2" fmla="*/ 2628900 w 2628900"/>
                <a:gd name="connsiteY2" fmla="*/ 1905000 h 2616200"/>
                <a:gd name="connsiteX3" fmla="*/ 2032000 w 2628900"/>
                <a:gd name="connsiteY3" fmla="*/ 1905000 h 2616200"/>
                <a:gd name="connsiteX4" fmla="*/ 2032000 w 2628900"/>
                <a:gd name="connsiteY4" fmla="*/ 1257300 h 2616200"/>
                <a:gd name="connsiteX5" fmla="*/ 1346200 w 2628900"/>
                <a:gd name="connsiteY5" fmla="*/ 1257300 h 2616200"/>
                <a:gd name="connsiteX6" fmla="*/ 1346200 w 2628900"/>
                <a:gd name="connsiteY6" fmla="*/ 558800 h 2616200"/>
                <a:gd name="connsiteX7" fmla="*/ 596900 w 2628900"/>
                <a:gd name="connsiteY7" fmla="*/ 558800 h 2616200"/>
                <a:gd name="connsiteX8" fmla="*/ 596900 w 2628900"/>
                <a:gd name="connsiteY8" fmla="*/ 1358900 h 2616200"/>
                <a:gd name="connsiteX9" fmla="*/ 1270000 w 2628900"/>
                <a:gd name="connsiteY9" fmla="*/ 1358900 h 2616200"/>
                <a:gd name="connsiteX10" fmla="*/ 1270000 w 2628900"/>
                <a:gd name="connsiteY10" fmla="*/ 2006600 h 2616200"/>
                <a:gd name="connsiteX11" fmla="*/ 1943100 w 2628900"/>
                <a:gd name="connsiteY11" fmla="*/ 2006600 h 2616200"/>
                <a:gd name="connsiteX12" fmla="*/ 1943100 w 2628900"/>
                <a:gd name="connsiteY12" fmla="*/ 2616200 h 2616200"/>
                <a:gd name="connsiteX13" fmla="*/ 0 w 2628900"/>
                <a:gd name="connsiteY13" fmla="*/ 2616200 h 2616200"/>
                <a:gd name="connsiteX14" fmla="*/ 12700 w 2628900"/>
                <a:gd name="connsiteY14" fmla="*/ 0 h 2616200"/>
                <a:gd name="connsiteX0" fmla="*/ 1221 w 2630121"/>
                <a:gd name="connsiteY0" fmla="*/ 0 h 2616200"/>
                <a:gd name="connsiteX1" fmla="*/ 2630121 w 2630121"/>
                <a:gd name="connsiteY1" fmla="*/ 0 h 2616200"/>
                <a:gd name="connsiteX2" fmla="*/ 2630121 w 2630121"/>
                <a:gd name="connsiteY2" fmla="*/ 1905000 h 2616200"/>
                <a:gd name="connsiteX3" fmla="*/ 2033221 w 2630121"/>
                <a:gd name="connsiteY3" fmla="*/ 1905000 h 2616200"/>
                <a:gd name="connsiteX4" fmla="*/ 2033221 w 2630121"/>
                <a:gd name="connsiteY4" fmla="*/ 1257300 h 2616200"/>
                <a:gd name="connsiteX5" fmla="*/ 1347421 w 2630121"/>
                <a:gd name="connsiteY5" fmla="*/ 1257300 h 2616200"/>
                <a:gd name="connsiteX6" fmla="*/ 1347421 w 2630121"/>
                <a:gd name="connsiteY6" fmla="*/ 558800 h 2616200"/>
                <a:gd name="connsiteX7" fmla="*/ 598121 w 2630121"/>
                <a:gd name="connsiteY7" fmla="*/ 558800 h 2616200"/>
                <a:gd name="connsiteX8" fmla="*/ 598121 w 2630121"/>
                <a:gd name="connsiteY8" fmla="*/ 1358900 h 2616200"/>
                <a:gd name="connsiteX9" fmla="*/ 1271221 w 2630121"/>
                <a:gd name="connsiteY9" fmla="*/ 1358900 h 2616200"/>
                <a:gd name="connsiteX10" fmla="*/ 1271221 w 2630121"/>
                <a:gd name="connsiteY10" fmla="*/ 2006600 h 2616200"/>
                <a:gd name="connsiteX11" fmla="*/ 1944321 w 2630121"/>
                <a:gd name="connsiteY11" fmla="*/ 2006600 h 2616200"/>
                <a:gd name="connsiteX12" fmla="*/ 1944321 w 2630121"/>
                <a:gd name="connsiteY12" fmla="*/ 2616200 h 2616200"/>
                <a:gd name="connsiteX13" fmla="*/ 1221 w 2630121"/>
                <a:gd name="connsiteY13" fmla="*/ 2616200 h 2616200"/>
                <a:gd name="connsiteX14" fmla="*/ 1221 w 2630121"/>
                <a:gd name="connsiteY14" fmla="*/ 0 h 2616200"/>
                <a:gd name="connsiteX0" fmla="*/ 1221 w 2630121"/>
                <a:gd name="connsiteY0" fmla="*/ 12700 h 2628900"/>
                <a:gd name="connsiteX1" fmla="*/ 26047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1270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12700 h 2628900"/>
                <a:gd name="connsiteX0" fmla="*/ 1221 w 2630121"/>
                <a:gd name="connsiteY0" fmla="*/ 0 h 2628900"/>
                <a:gd name="connsiteX1" fmla="*/ 2630121 w 2630121"/>
                <a:gd name="connsiteY1" fmla="*/ 0 h 2628900"/>
                <a:gd name="connsiteX2" fmla="*/ 2630121 w 2630121"/>
                <a:gd name="connsiteY2" fmla="*/ 1917700 h 2628900"/>
                <a:gd name="connsiteX3" fmla="*/ 2033221 w 2630121"/>
                <a:gd name="connsiteY3" fmla="*/ 1917700 h 2628900"/>
                <a:gd name="connsiteX4" fmla="*/ 2033221 w 2630121"/>
                <a:gd name="connsiteY4" fmla="*/ 1270000 h 2628900"/>
                <a:gd name="connsiteX5" fmla="*/ 1347421 w 2630121"/>
                <a:gd name="connsiteY5" fmla="*/ 1270000 h 2628900"/>
                <a:gd name="connsiteX6" fmla="*/ 1347421 w 2630121"/>
                <a:gd name="connsiteY6" fmla="*/ 571500 h 2628900"/>
                <a:gd name="connsiteX7" fmla="*/ 598121 w 2630121"/>
                <a:gd name="connsiteY7" fmla="*/ 571500 h 2628900"/>
                <a:gd name="connsiteX8" fmla="*/ 598121 w 2630121"/>
                <a:gd name="connsiteY8" fmla="*/ 1371600 h 2628900"/>
                <a:gd name="connsiteX9" fmla="*/ 1271221 w 2630121"/>
                <a:gd name="connsiteY9" fmla="*/ 1371600 h 2628900"/>
                <a:gd name="connsiteX10" fmla="*/ 1271221 w 2630121"/>
                <a:gd name="connsiteY10" fmla="*/ 2019300 h 2628900"/>
                <a:gd name="connsiteX11" fmla="*/ 1944321 w 2630121"/>
                <a:gd name="connsiteY11" fmla="*/ 2019300 h 2628900"/>
                <a:gd name="connsiteX12" fmla="*/ 1944321 w 2630121"/>
                <a:gd name="connsiteY12" fmla="*/ 2628900 h 2628900"/>
                <a:gd name="connsiteX13" fmla="*/ 1221 w 2630121"/>
                <a:gd name="connsiteY13" fmla="*/ 2628900 h 2628900"/>
                <a:gd name="connsiteX14" fmla="*/ 1221 w 2630121"/>
                <a:gd name="connsiteY14" fmla="*/ 0 h 2628900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1944321 w 2636471"/>
                <a:gd name="connsiteY11" fmla="*/ 20193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1271221 w 2636471"/>
                <a:gd name="connsiteY10" fmla="*/ 201930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033221 w 2636471"/>
                <a:gd name="connsiteY3" fmla="*/ 191770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1271221 w 2636471"/>
                <a:gd name="connsiteY9" fmla="*/ 1371600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598121 w 2636471"/>
                <a:gd name="connsiteY8" fmla="*/ 1371600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347421 w 2636471"/>
                <a:gd name="connsiteY5" fmla="*/ 127000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598121 w 2636471"/>
                <a:gd name="connsiteY7" fmla="*/ 571500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1347421 w 2636471"/>
                <a:gd name="connsiteY6" fmla="*/ 57150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1912571 w 2636471"/>
                <a:gd name="connsiteY5" fmla="*/ 793750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2033221 w 2636471"/>
                <a:gd name="connsiteY4" fmla="*/ 1270000 h 2638425"/>
                <a:gd name="connsiteX5" fmla="*/ 655271 w 2636471"/>
                <a:gd name="connsiteY5" fmla="*/ 9525 h 2638425"/>
                <a:gd name="connsiteX6" fmla="*/ 661621 w 2636471"/>
                <a:gd name="connsiteY6" fmla="*/ 628650 h 2638425"/>
                <a:gd name="connsiteX7" fmla="*/ 1322021 w 2636471"/>
                <a:gd name="connsiteY7" fmla="*/ 669925 h 2638425"/>
                <a:gd name="connsiteX8" fmla="*/ 1328371 w 2636471"/>
                <a:gd name="connsiteY8" fmla="*/ 1381125 h 2638425"/>
                <a:gd name="connsiteX9" fmla="*/ 2010996 w 2636471"/>
                <a:gd name="connsiteY9" fmla="*/ 1387475 h 2638425"/>
                <a:gd name="connsiteX10" fmla="*/ 2020521 w 2636471"/>
                <a:gd name="connsiteY10" fmla="*/ 2012950 h 2638425"/>
                <a:gd name="connsiteX11" fmla="*/ 2636471 w 2636471"/>
                <a:gd name="connsiteY11" fmla="*/ 2006600 h 2638425"/>
                <a:gd name="connsiteX12" fmla="*/ 2636471 w 2636471"/>
                <a:gd name="connsiteY12" fmla="*/ 2638425 h 2638425"/>
                <a:gd name="connsiteX13" fmla="*/ 1221 w 2636471"/>
                <a:gd name="connsiteY13" fmla="*/ 2628900 h 2638425"/>
                <a:gd name="connsiteX14" fmla="*/ 1221 w 2636471"/>
                <a:gd name="connsiteY14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630121 w 2636471"/>
                <a:gd name="connsiteY2" fmla="*/ 1917700 h 2638425"/>
                <a:gd name="connsiteX3" fmla="*/ 2274521 w 2636471"/>
                <a:gd name="connsiteY3" fmla="*/ 1631950 h 2638425"/>
                <a:gd name="connsiteX4" fmla="*/ 655271 w 2636471"/>
                <a:gd name="connsiteY4" fmla="*/ 9525 h 2638425"/>
                <a:gd name="connsiteX5" fmla="*/ 661621 w 2636471"/>
                <a:gd name="connsiteY5" fmla="*/ 628650 h 2638425"/>
                <a:gd name="connsiteX6" fmla="*/ 1322021 w 2636471"/>
                <a:gd name="connsiteY6" fmla="*/ 669925 h 2638425"/>
                <a:gd name="connsiteX7" fmla="*/ 1328371 w 2636471"/>
                <a:gd name="connsiteY7" fmla="*/ 1381125 h 2638425"/>
                <a:gd name="connsiteX8" fmla="*/ 2010996 w 2636471"/>
                <a:gd name="connsiteY8" fmla="*/ 1387475 h 2638425"/>
                <a:gd name="connsiteX9" fmla="*/ 2020521 w 2636471"/>
                <a:gd name="connsiteY9" fmla="*/ 2012950 h 2638425"/>
                <a:gd name="connsiteX10" fmla="*/ 2636471 w 2636471"/>
                <a:gd name="connsiteY10" fmla="*/ 2006600 h 2638425"/>
                <a:gd name="connsiteX11" fmla="*/ 2636471 w 2636471"/>
                <a:gd name="connsiteY11" fmla="*/ 2638425 h 2638425"/>
                <a:gd name="connsiteX12" fmla="*/ 1221 w 2636471"/>
                <a:gd name="connsiteY12" fmla="*/ 2628900 h 2638425"/>
                <a:gd name="connsiteX13" fmla="*/ 1221 w 2636471"/>
                <a:gd name="connsiteY13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2274521 w 2636471"/>
                <a:gd name="connsiteY2" fmla="*/ 1631950 h 2638425"/>
                <a:gd name="connsiteX3" fmla="*/ 655271 w 2636471"/>
                <a:gd name="connsiteY3" fmla="*/ 9525 h 2638425"/>
                <a:gd name="connsiteX4" fmla="*/ 661621 w 2636471"/>
                <a:gd name="connsiteY4" fmla="*/ 628650 h 2638425"/>
                <a:gd name="connsiteX5" fmla="*/ 1322021 w 2636471"/>
                <a:gd name="connsiteY5" fmla="*/ 669925 h 2638425"/>
                <a:gd name="connsiteX6" fmla="*/ 1328371 w 2636471"/>
                <a:gd name="connsiteY6" fmla="*/ 1381125 h 2638425"/>
                <a:gd name="connsiteX7" fmla="*/ 2010996 w 2636471"/>
                <a:gd name="connsiteY7" fmla="*/ 1387475 h 2638425"/>
                <a:gd name="connsiteX8" fmla="*/ 2020521 w 2636471"/>
                <a:gd name="connsiteY8" fmla="*/ 2012950 h 2638425"/>
                <a:gd name="connsiteX9" fmla="*/ 2636471 w 2636471"/>
                <a:gd name="connsiteY9" fmla="*/ 2006600 h 2638425"/>
                <a:gd name="connsiteX10" fmla="*/ 2636471 w 2636471"/>
                <a:gd name="connsiteY10" fmla="*/ 2638425 h 2638425"/>
                <a:gd name="connsiteX11" fmla="*/ 1221 w 2636471"/>
                <a:gd name="connsiteY11" fmla="*/ 2628900 h 2638425"/>
                <a:gd name="connsiteX12" fmla="*/ 1221 w 2636471"/>
                <a:gd name="connsiteY12" fmla="*/ 0 h 2638425"/>
                <a:gd name="connsiteX0" fmla="*/ 1221 w 2636471"/>
                <a:gd name="connsiteY0" fmla="*/ 0 h 2638425"/>
                <a:gd name="connsiteX1" fmla="*/ 2630121 w 2636471"/>
                <a:gd name="connsiteY1" fmla="*/ 0 h 2638425"/>
                <a:gd name="connsiteX2" fmla="*/ 655271 w 2636471"/>
                <a:gd name="connsiteY2" fmla="*/ 9525 h 2638425"/>
                <a:gd name="connsiteX3" fmla="*/ 661621 w 2636471"/>
                <a:gd name="connsiteY3" fmla="*/ 628650 h 2638425"/>
                <a:gd name="connsiteX4" fmla="*/ 1322021 w 2636471"/>
                <a:gd name="connsiteY4" fmla="*/ 669925 h 2638425"/>
                <a:gd name="connsiteX5" fmla="*/ 1328371 w 2636471"/>
                <a:gd name="connsiteY5" fmla="*/ 1381125 h 2638425"/>
                <a:gd name="connsiteX6" fmla="*/ 2010996 w 2636471"/>
                <a:gd name="connsiteY6" fmla="*/ 1387475 h 2638425"/>
                <a:gd name="connsiteX7" fmla="*/ 2020521 w 2636471"/>
                <a:gd name="connsiteY7" fmla="*/ 2012950 h 2638425"/>
                <a:gd name="connsiteX8" fmla="*/ 2636471 w 2636471"/>
                <a:gd name="connsiteY8" fmla="*/ 2006600 h 2638425"/>
                <a:gd name="connsiteX9" fmla="*/ 2636471 w 2636471"/>
                <a:gd name="connsiteY9" fmla="*/ 2638425 h 2638425"/>
                <a:gd name="connsiteX10" fmla="*/ 1221 w 2636471"/>
                <a:gd name="connsiteY10" fmla="*/ 2628900 h 2638425"/>
                <a:gd name="connsiteX11" fmla="*/ 1221 w 2636471"/>
                <a:gd name="connsiteY11" fmla="*/ 0 h 2638425"/>
                <a:gd name="connsiteX0" fmla="*/ 1221 w 2636471"/>
                <a:gd name="connsiteY0" fmla="*/ 0 h 2638425"/>
                <a:gd name="connsiteX1" fmla="*/ 655271 w 2636471"/>
                <a:gd name="connsiteY1" fmla="*/ 9525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61621 w 2636471"/>
                <a:gd name="connsiteY2" fmla="*/ 62865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2021 w 2636471"/>
                <a:gd name="connsiteY3" fmla="*/ 66992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81125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10996 w 2636471"/>
                <a:gd name="connsiteY5" fmla="*/ 138747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17625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2020521 w 2636471"/>
                <a:gd name="connsiteY6" fmla="*/ 201295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1988771 w 2636471"/>
                <a:gd name="connsiteY5" fmla="*/ 1327150 h 2638425"/>
                <a:gd name="connsiteX6" fmla="*/ 1991946 w 2636471"/>
                <a:gd name="connsiteY6" fmla="*/ 1955800 h 2638425"/>
                <a:gd name="connsiteX7" fmla="*/ 2636471 w 2636471"/>
                <a:gd name="connsiteY7" fmla="*/ 20066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1991946 w 2645996"/>
                <a:gd name="connsiteY6" fmla="*/ 1955800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1988771 w 2645996"/>
                <a:gd name="connsiteY5" fmla="*/ 13271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33221 w 2645996"/>
                <a:gd name="connsiteY5" fmla="*/ 131445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45996"/>
                <a:gd name="connsiteY0" fmla="*/ 0 h 2638425"/>
                <a:gd name="connsiteX1" fmla="*/ 655271 w 2645996"/>
                <a:gd name="connsiteY1" fmla="*/ 0 h 2638425"/>
                <a:gd name="connsiteX2" fmla="*/ 648921 w 2645996"/>
                <a:gd name="connsiteY2" fmla="*/ 622300 h 2638425"/>
                <a:gd name="connsiteX3" fmla="*/ 1328371 w 2645996"/>
                <a:gd name="connsiteY3" fmla="*/ 625475 h 2638425"/>
                <a:gd name="connsiteX4" fmla="*/ 1328371 w 2645996"/>
                <a:gd name="connsiteY4" fmla="*/ 1320800 h 2638425"/>
                <a:gd name="connsiteX5" fmla="*/ 2020521 w 2645996"/>
                <a:gd name="connsiteY5" fmla="*/ 1320800 h 2638425"/>
                <a:gd name="connsiteX6" fmla="*/ 2023696 w 2645996"/>
                <a:gd name="connsiteY6" fmla="*/ 1952625 h 2638425"/>
                <a:gd name="connsiteX7" fmla="*/ 2645996 w 2645996"/>
                <a:gd name="connsiteY7" fmla="*/ 1971675 h 2638425"/>
                <a:gd name="connsiteX8" fmla="*/ 2636471 w 2645996"/>
                <a:gd name="connsiteY8" fmla="*/ 2638425 h 2638425"/>
                <a:gd name="connsiteX9" fmla="*/ 1221 w 2645996"/>
                <a:gd name="connsiteY9" fmla="*/ 2628900 h 2638425"/>
                <a:gd name="connsiteX10" fmla="*/ 1221 w 2645996"/>
                <a:gd name="connsiteY10" fmla="*/ 0 h 2638425"/>
                <a:gd name="connsiteX0" fmla="*/ 1221 w 2636471"/>
                <a:gd name="connsiteY0" fmla="*/ 0 h 2638425"/>
                <a:gd name="connsiteX1" fmla="*/ 655271 w 2636471"/>
                <a:gd name="connsiteY1" fmla="*/ 0 h 2638425"/>
                <a:gd name="connsiteX2" fmla="*/ 648921 w 2636471"/>
                <a:gd name="connsiteY2" fmla="*/ 622300 h 2638425"/>
                <a:gd name="connsiteX3" fmla="*/ 1328371 w 2636471"/>
                <a:gd name="connsiteY3" fmla="*/ 625475 h 2638425"/>
                <a:gd name="connsiteX4" fmla="*/ 1328371 w 2636471"/>
                <a:gd name="connsiteY4" fmla="*/ 1320800 h 2638425"/>
                <a:gd name="connsiteX5" fmla="*/ 2020521 w 2636471"/>
                <a:gd name="connsiteY5" fmla="*/ 1320800 h 2638425"/>
                <a:gd name="connsiteX6" fmla="*/ 2023696 w 2636471"/>
                <a:gd name="connsiteY6" fmla="*/ 1952625 h 2638425"/>
                <a:gd name="connsiteX7" fmla="*/ 2633296 w 2636471"/>
                <a:gd name="connsiteY7" fmla="*/ 1955800 h 2638425"/>
                <a:gd name="connsiteX8" fmla="*/ 2636471 w 2636471"/>
                <a:gd name="connsiteY8" fmla="*/ 2638425 h 2638425"/>
                <a:gd name="connsiteX9" fmla="*/ 1221 w 2636471"/>
                <a:gd name="connsiteY9" fmla="*/ 2628900 h 2638425"/>
                <a:gd name="connsiteX10" fmla="*/ 1221 w 2636471"/>
                <a:gd name="connsiteY10" fmla="*/ 0 h 263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6471" h="2638425">
                  <a:moveTo>
                    <a:pt x="1221" y="0"/>
                  </a:moveTo>
                  <a:lnTo>
                    <a:pt x="655271" y="0"/>
                  </a:lnTo>
                  <a:cubicBezTo>
                    <a:pt x="657388" y="206375"/>
                    <a:pt x="646804" y="415925"/>
                    <a:pt x="648921" y="622300"/>
                  </a:cubicBezTo>
                  <a:lnTo>
                    <a:pt x="1328371" y="625475"/>
                  </a:lnTo>
                  <a:cubicBezTo>
                    <a:pt x="1330488" y="862542"/>
                    <a:pt x="1326254" y="1083733"/>
                    <a:pt x="1328371" y="1320800"/>
                  </a:cubicBezTo>
                  <a:lnTo>
                    <a:pt x="2020521" y="1320800"/>
                  </a:lnTo>
                  <a:cubicBezTo>
                    <a:pt x="2021579" y="1530350"/>
                    <a:pt x="2022638" y="1743075"/>
                    <a:pt x="2023696" y="1952625"/>
                  </a:cubicBezTo>
                  <a:lnTo>
                    <a:pt x="2633296" y="1955800"/>
                  </a:lnTo>
                  <a:cubicBezTo>
                    <a:pt x="2634354" y="2183342"/>
                    <a:pt x="2635413" y="2410883"/>
                    <a:pt x="2636471" y="2638425"/>
                  </a:cubicBezTo>
                  <a:lnTo>
                    <a:pt x="1221" y="2628900"/>
                  </a:lnTo>
                  <a:cubicBezTo>
                    <a:pt x="5454" y="1756833"/>
                    <a:pt x="-3012" y="872067"/>
                    <a:pt x="1221" y="0"/>
                  </a:cubicBezTo>
                  <a:close/>
                </a:path>
              </a:pathLst>
            </a:custGeom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9" name="Group 268"/>
            <p:cNvGrpSpPr/>
            <p:nvPr/>
          </p:nvGrpSpPr>
          <p:grpSpPr>
            <a:xfrm>
              <a:off x="1024466" y="5208116"/>
              <a:ext cx="2614641" cy="2520420"/>
              <a:chOff x="3563742" y="5148799"/>
              <a:chExt cx="2614641" cy="2520420"/>
            </a:xfrm>
          </p:grpSpPr>
          <p:sp>
            <p:nvSpPr>
              <p:cNvPr id="276" name="TextBox 275"/>
              <p:cNvSpPr txBox="1"/>
              <p:nvPr/>
            </p:nvSpPr>
            <p:spPr>
              <a:xfrm>
                <a:off x="3569714" y="5148799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11</a:t>
                </a:r>
              </a:p>
            </p:txBody>
          </p:sp>
          <p:sp>
            <p:nvSpPr>
              <p:cNvPr id="277" name="TextBox 276"/>
              <p:cNvSpPr txBox="1"/>
              <p:nvPr/>
            </p:nvSpPr>
            <p:spPr>
              <a:xfrm>
                <a:off x="3569714" y="5814379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21</a:t>
                </a:r>
              </a:p>
            </p:txBody>
          </p:sp>
          <p:sp>
            <p:nvSpPr>
              <p:cNvPr id="278" name="TextBox 277"/>
              <p:cNvSpPr txBox="1"/>
              <p:nvPr/>
            </p:nvSpPr>
            <p:spPr>
              <a:xfrm>
                <a:off x="4956385" y="6492227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33</a:t>
                </a:r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>
                <a:off x="4285713" y="5827600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22</a:t>
                </a:r>
              </a:p>
            </p:txBody>
          </p:sp>
          <p:sp>
            <p:nvSpPr>
              <p:cNvPr id="280" name="TextBox 279"/>
              <p:cNvSpPr txBox="1"/>
              <p:nvPr/>
            </p:nvSpPr>
            <p:spPr>
              <a:xfrm>
                <a:off x="3563742" y="6512220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31</a:t>
                </a:r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4280143" y="6519088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32</a:t>
                </a:r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5626624" y="7155233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44</a:t>
                </a: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3563742" y="7169717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41</a:t>
                </a:r>
              </a:p>
            </p:txBody>
          </p:sp>
          <p:sp>
            <p:nvSpPr>
              <p:cNvPr id="284" name="TextBox 283"/>
              <p:cNvSpPr txBox="1"/>
              <p:nvPr/>
            </p:nvSpPr>
            <p:spPr>
              <a:xfrm>
                <a:off x="4280143" y="7176585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42</a:t>
                </a:r>
              </a:p>
            </p:txBody>
          </p:sp>
          <p:sp>
            <p:nvSpPr>
              <p:cNvPr id="285" name="TextBox 284"/>
              <p:cNvSpPr txBox="1"/>
              <p:nvPr/>
            </p:nvSpPr>
            <p:spPr>
              <a:xfrm>
                <a:off x="4938094" y="7176070"/>
                <a:ext cx="551759" cy="4926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  <a:r>
                  <a:rPr lang="en-US" sz="2400" baseline="-25000" dirty="0"/>
                  <a:t>43</a:t>
                </a:r>
              </a:p>
            </p:txBody>
          </p:sp>
        </p:grpSp>
        <p:cxnSp>
          <p:nvCxnSpPr>
            <p:cNvPr id="270" name="Straight Connector 269"/>
            <p:cNvCxnSpPr>
              <a:endCxn id="268" idx="6"/>
            </p:cNvCxnSpPr>
            <p:nvPr/>
          </p:nvCxnSpPr>
          <p:spPr>
            <a:xfrm flipV="1">
              <a:off x="1020323" y="7101890"/>
              <a:ext cx="2023696" cy="2269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endCxn id="268" idx="4"/>
            </p:cNvCxnSpPr>
            <p:nvPr/>
          </p:nvCxnSpPr>
          <p:spPr>
            <a:xfrm flipV="1">
              <a:off x="2327812" y="6470065"/>
              <a:ext cx="20882" cy="130810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endCxn id="268" idx="2"/>
            </p:cNvCxnSpPr>
            <p:nvPr/>
          </p:nvCxnSpPr>
          <p:spPr>
            <a:xfrm flipV="1">
              <a:off x="1659003" y="5771565"/>
              <a:ext cx="10241" cy="20066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>
              <a:endCxn id="268" idx="4"/>
            </p:cNvCxnSpPr>
            <p:nvPr/>
          </p:nvCxnSpPr>
          <p:spPr>
            <a:xfrm>
              <a:off x="1036165" y="6462522"/>
              <a:ext cx="1312529" cy="7543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1025315" y="5773870"/>
              <a:ext cx="571799" cy="394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stCxn id="268" idx="6"/>
            </p:cNvCxnSpPr>
            <p:nvPr/>
          </p:nvCxnSpPr>
          <p:spPr>
            <a:xfrm>
              <a:off x="3044019" y="7101890"/>
              <a:ext cx="0" cy="68580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713139" y="1372562"/>
            <a:ext cx="2407843" cy="4999214"/>
            <a:chOff x="6189138" y="1372562"/>
            <a:chExt cx="2407843" cy="4999214"/>
          </a:xfrm>
        </p:grpSpPr>
        <p:sp>
          <p:nvSpPr>
            <p:cNvPr id="141" name="Rectangle 140"/>
            <p:cNvSpPr/>
            <p:nvPr/>
          </p:nvSpPr>
          <p:spPr>
            <a:xfrm rot="16200000">
              <a:off x="5193232" y="4909463"/>
              <a:ext cx="2487460" cy="401017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44" name="Rectangle 143"/>
            <p:cNvSpPr/>
            <p:nvPr/>
          </p:nvSpPr>
          <p:spPr>
            <a:xfrm rot="16200000">
              <a:off x="5839732" y="4919022"/>
              <a:ext cx="2487460" cy="401017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64" name="Rectangle 163"/>
            <p:cNvSpPr/>
            <p:nvPr/>
          </p:nvSpPr>
          <p:spPr>
            <a:xfrm rot="16200000">
              <a:off x="6482441" y="4919022"/>
              <a:ext cx="2487460" cy="401017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84" name="Rectangle 183"/>
            <p:cNvSpPr/>
            <p:nvPr/>
          </p:nvSpPr>
          <p:spPr>
            <a:xfrm rot="16200000">
              <a:off x="7098974" y="4924891"/>
              <a:ext cx="2487460" cy="401017"/>
            </a:xfrm>
            <a:prstGeom prst="rect">
              <a:avLst/>
            </a:prstGeom>
            <a:solidFill>
              <a:schemeClr val="bg1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6189138" y="1372562"/>
              <a:ext cx="502101" cy="4983787"/>
              <a:chOff x="6189138" y="1372562"/>
              <a:chExt cx="502101" cy="4983787"/>
            </a:xfrm>
          </p:grpSpPr>
          <p:sp>
            <p:nvSpPr>
              <p:cNvPr id="142" name="Rectangle 141"/>
              <p:cNvSpPr/>
              <p:nvPr/>
            </p:nvSpPr>
            <p:spPr>
              <a:xfrm rot="16200000">
                <a:off x="5185230" y="2415783"/>
                <a:ext cx="2487460" cy="401017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6189138" y="1378782"/>
                <a:ext cx="502101" cy="4977567"/>
                <a:chOff x="6189138" y="1378782"/>
                <a:chExt cx="502101" cy="4977567"/>
              </a:xfrm>
              <a:noFill/>
            </p:grpSpPr>
            <p:sp>
              <p:nvSpPr>
                <p:cNvPr id="93" name="Rectangle 92"/>
                <p:cNvSpPr/>
                <p:nvPr/>
              </p:nvSpPr>
              <p:spPr>
                <a:xfrm rot="16200000">
                  <a:off x="3950773" y="3667057"/>
                  <a:ext cx="4977567" cy="401017"/>
                </a:xfrm>
                <a:prstGeom prst="rect">
                  <a:avLst/>
                </a:prstGeom>
                <a:grp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6194838" y="1480169"/>
                  <a:ext cx="495650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11</a:t>
                  </a: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6194838" y="2083478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21</a:t>
                  </a: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6189138" y="2716029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31</a:t>
                  </a: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6189138" y="3312011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41</a:t>
                  </a:r>
                </a:p>
              </p:txBody>
            </p:sp>
            <p:cxnSp>
              <p:nvCxnSpPr>
                <p:cNvPr id="98" name="Straight Connector 97"/>
                <p:cNvCxnSpPr/>
                <p:nvPr/>
              </p:nvCxnSpPr>
              <p:spPr>
                <a:xfrm rot="16200000" flipV="1">
                  <a:off x="6433856" y="2417592"/>
                  <a:ext cx="0" cy="40101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rot="16200000" flipV="1">
                  <a:off x="6440229" y="3046576"/>
                  <a:ext cx="0" cy="40101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rot="16200000" flipV="1">
                  <a:off x="6445930" y="1797425"/>
                  <a:ext cx="0" cy="40101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/>
                <p:cNvSpPr txBox="1"/>
                <p:nvPr/>
              </p:nvSpPr>
              <p:spPr>
                <a:xfrm>
                  <a:off x="6195590" y="396141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11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6195586" y="4564719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21</a:t>
                  </a: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6189962" y="519727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31</a:t>
                  </a: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6189965" y="5793252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41</a:t>
                  </a:r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>
                <a:xfrm rot="16200000" flipV="1">
                  <a:off x="6431536" y="4901409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rot="16200000" flipV="1">
                  <a:off x="6437827" y="5530394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rot="16200000" flipV="1">
                  <a:off x="6443455" y="4281243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8" name="Straight Connector 137"/>
              <p:cNvCxnSpPr/>
              <p:nvPr/>
            </p:nvCxnSpPr>
            <p:spPr>
              <a:xfrm rot="16200000" flipV="1">
                <a:off x="6442133" y="3669633"/>
                <a:ext cx="0" cy="39586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6835638" y="1997932"/>
              <a:ext cx="502101" cy="4367975"/>
              <a:chOff x="6189138" y="1988373"/>
              <a:chExt cx="502101" cy="4367975"/>
            </a:xfrm>
          </p:grpSpPr>
          <p:grpSp>
            <p:nvGrpSpPr>
              <p:cNvPr id="147" name="Group 146"/>
              <p:cNvGrpSpPr/>
              <p:nvPr/>
            </p:nvGrpSpPr>
            <p:grpSpPr>
              <a:xfrm>
                <a:off x="6189138" y="1988373"/>
                <a:ext cx="502101" cy="4367975"/>
                <a:chOff x="6189138" y="1988373"/>
                <a:chExt cx="502101" cy="4367975"/>
              </a:xfrm>
              <a:noFill/>
            </p:grpSpPr>
            <p:sp>
              <p:nvSpPr>
                <p:cNvPr id="149" name="Rectangle 148"/>
                <p:cNvSpPr/>
                <p:nvPr/>
              </p:nvSpPr>
              <p:spPr>
                <a:xfrm rot="16200000">
                  <a:off x="4255569" y="3971852"/>
                  <a:ext cx="4367975" cy="401017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6194838" y="2083478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22</a:t>
                  </a:r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6189138" y="2716029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32</a:t>
                  </a:r>
                </a:p>
              </p:txBody>
            </p:sp>
            <p:sp>
              <p:nvSpPr>
                <p:cNvPr id="153" name="TextBox 152"/>
                <p:cNvSpPr txBox="1"/>
                <p:nvPr/>
              </p:nvSpPr>
              <p:spPr>
                <a:xfrm>
                  <a:off x="6189138" y="3312011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42</a:t>
                  </a:r>
                </a:p>
              </p:txBody>
            </p:sp>
            <p:cxnSp>
              <p:nvCxnSpPr>
                <p:cNvPr id="154" name="Straight Connector 153"/>
                <p:cNvCxnSpPr/>
                <p:nvPr/>
              </p:nvCxnSpPr>
              <p:spPr>
                <a:xfrm rot="16200000" flipV="1">
                  <a:off x="6433856" y="2417592"/>
                  <a:ext cx="0" cy="40101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rot="16200000" flipV="1">
                  <a:off x="6440229" y="3046576"/>
                  <a:ext cx="0" cy="40101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TextBox 156"/>
                <p:cNvSpPr txBox="1"/>
                <p:nvPr/>
              </p:nvSpPr>
              <p:spPr>
                <a:xfrm>
                  <a:off x="6195590" y="396141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12</a:t>
                  </a:r>
                </a:p>
              </p:txBody>
            </p:sp>
            <p:sp>
              <p:nvSpPr>
                <p:cNvPr id="159" name="TextBox 158"/>
                <p:cNvSpPr txBox="1"/>
                <p:nvPr/>
              </p:nvSpPr>
              <p:spPr>
                <a:xfrm>
                  <a:off x="6189962" y="519727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32</a:t>
                  </a:r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>
                  <a:off x="6189965" y="5793252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42</a:t>
                  </a:r>
                </a:p>
              </p:txBody>
            </p:sp>
            <p:cxnSp>
              <p:nvCxnSpPr>
                <p:cNvPr id="161" name="Straight Connector 160"/>
                <p:cNvCxnSpPr/>
                <p:nvPr/>
              </p:nvCxnSpPr>
              <p:spPr>
                <a:xfrm rot="16200000" flipV="1">
                  <a:off x="6431536" y="4901409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16200000" flipV="1">
                  <a:off x="6437827" y="5530394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rot="16200000" flipV="1">
                  <a:off x="6443455" y="4281243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8" name="Straight Connector 147"/>
              <p:cNvCxnSpPr/>
              <p:nvPr/>
            </p:nvCxnSpPr>
            <p:spPr>
              <a:xfrm rot="16200000" flipV="1">
                <a:off x="6442133" y="3669633"/>
                <a:ext cx="0" cy="39586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 164"/>
            <p:cNvGrpSpPr/>
            <p:nvPr/>
          </p:nvGrpSpPr>
          <p:grpSpPr>
            <a:xfrm>
              <a:off x="7478347" y="2616290"/>
              <a:ext cx="502101" cy="3749617"/>
              <a:chOff x="6189138" y="2606731"/>
              <a:chExt cx="502101" cy="3749617"/>
            </a:xfrm>
          </p:grpSpPr>
          <p:grpSp>
            <p:nvGrpSpPr>
              <p:cNvPr id="167" name="Group 166"/>
              <p:cNvGrpSpPr/>
              <p:nvPr/>
            </p:nvGrpSpPr>
            <p:grpSpPr>
              <a:xfrm>
                <a:off x="6189138" y="2606731"/>
                <a:ext cx="502101" cy="3749617"/>
                <a:chOff x="6189138" y="2606731"/>
                <a:chExt cx="502101" cy="3749617"/>
              </a:xfrm>
              <a:noFill/>
            </p:grpSpPr>
            <p:sp>
              <p:nvSpPr>
                <p:cNvPr id="169" name="Rectangle 168"/>
                <p:cNvSpPr/>
                <p:nvPr/>
              </p:nvSpPr>
              <p:spPr>
                <a:xfrm rot="16200000">
                  <a:off x="4564748" y="4281031"/>
                  <a:ext cx="3749617" cy="401017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172" name="TextBox 171"/>
                <p:cNvSpPr txBox="1"/>
                <p:nvPr/>
              </p:nvSpPr>
              <p:spPr>
                <a:xfrm>
                  <a:off x="6189138" y="2716029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33</a:t>
                  </a:r>
                </a:p>
              </p:txBody>
            </p:sp>
            <p:sp>
              <p:nvSpPr>
                <p:cNvPr id="173" name="TextBox 172"/>
                <p:cNvSpPr txBox="1"/>
                <p:nvPr/>
              </p:nvSpPr>
              <p:spPr>
                <a:xfrm>
                  <a:off x="6189138" y="3312011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43</a:t>
                  </a:r>
                </a:p>
              </p:txBody>
            </p:sp>
            <p:cxnSp>
              <p:nvCxnSpPr>
                <p:cNvPr id="175" name="Straight Connector 174"/>
                <p:cNvCxnSpPr/>
                <p:nvPr/>
              </p:nvCxnSpPr>
              <p:spPr>
                <a:xfrm rot="16200000" flipV="1">
                  <a:off x="6440229" y="3046576"/>
                  <a:ext cx="0" cy="40101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7" name="TextBox 176"/>
                <p:cNvSpPr txBox="1"/>
                <p:nvPr/>
              </p:nvSpPr>
              <p:spPr>
                <a:xfrm>
                  <a:off x="6195590" y="396141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13</a:t>
                  </a:r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6195586" y="4564719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23</a:t>
                  </a: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6189965" y="5793252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43</a:t>
                  </a:r>
                </a:p>
              </p:txBody>
            </p:sp>
            <p:cxnSp>
              <p:nvCxnSpPr>
                <p:cNvPr id="181" name="Straight Connector 180"/>
                <p:cNvCxnSpPr/>
                <p:nvPr/>
              </p:nvCxnSpPr>
              <p:spPr>
                <a:xfrm rot="16200000" flipV="1">
                  <a:off x="6431536" y="4901409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16200000" flipV="1">
                  <a:off x="6437827" y="5530394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rot="16200000" flipV="1">
                  <a:off x="6443455" y="4281243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8" name="Straight Connector 167"/>
              <p:cNvCxnSpPr/>
              <p:nvPr/>
            </p:nvCxnSpPr>
            <p:spPr>
              <a:xfrm rot="16200000" flipV="1">
                <a:off x="6442133" y="3669633"/>
                <a:ext cx="0" cy="39586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/>
            <p:cNvGrpSpPr/>
            <p:nvPr/>
          </p:nvGrpSpPr>
          <p:grpSpPr>
            <a:xfrm>
              <a:off x="8094880" y="3247083"/>
              <a:ext cx="502101" cy="3124693"/>
              <a:chOff x="6189138" y="3231655"/>
              <a:chExt cx="502101" cy="3124693"/>
            </a:xfrm>
          </p:grpSpPr>
          <p:sp>
            <p:nvSpPr>
              <p:cNvPr id="186" name="Rectangle 185"/>
              <p:cNvSpPr/>
              <p:nvPr/>
            </p:nvSpPr>
            <p:spPr>
              <a:xfrm rot="16200000">
                <a:off x="6119558" y="3350110"/>
                <a:ext cx="618806" cy="401017"/>
              </a:xfrm>
              <a:prstGeom prst="rect">
                <a:avLst/>
              </a:prstGeom>
              <a:solidFill>
                <a:schemeClr val="bg1"/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grpSp>
            <p:nvGrpSpPr>
              <p:cNvPr id="187" name="Group 186"/>
              <p:cNvGrpSpPr/>
              <p:nvPr/>
            </p:nvGrpSpPr>
            <p:grpSpPr>
              <a:xfrm>
                <a:off x="6189138" y="3231655"/>
                <a:ext cx="502101" cy="3124693"/>
                <a:chOff x="6189138" y="3231655"/>
                <a:chExt cx="502101" cy="3124693"/>
              </a:xfrm>
              <a:noFill/>
            </p:grpSpPr>
            <p:sp>
              <p:nvSpPr>
                <p:cNvPr id="189" name="Rectangle 188"/>
                <p:cNvSpPr/>
                <p:nvPr/>
              </p:nvSpPr>
              <p:spPr>
                <a:xfrm rot="16200000">
                  <a:off x="4877210" y="4593493"/>
                  <a:ext cx="3124693" cy="401017"/>
                </a:xfrm>
                <a:prstGeom prst="rect">
                  <a:avLst/>
                </a:prstGeom>
                <a:solidFill>
                  <a:schemeClr val="bg1"/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00"/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6189138" y="3312011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44</a:t>
                  </a: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6195590" y="396141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14</a:t>
                  </a: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6195586" y="4564719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24</a:t>
                  </a:r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6189962" y="5197270"/>
                  <a:ext cx="495649" cy="43088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/>
                    <a:t>x</a:t>
                  </a:r>
                  <a:r>
                    <a:rPr lang="en-US" sz="2200" baseline="-25000" dirty="0"/>
                    <a:t>34</a:t>
                  </a:r>
                </a:p>
              </p:txBody>
            </p:sp>
            <p:cxnSp>
              <p:nvCxnSpPr>
                <p:cNvPr id="201" name="Straight Connector 200"/>
                <p:cNvCxnSpPr/>
                <p:nvPr/>
              </p:nvCxnSpPr>
              <p:spPr>
                <a:xfrm rot="16200000" flipV="1">
                  <a:off x="6431536" y="4901409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rot="16200000" flipV="1">
                  <a:off x="6437827" y="5530394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 rot="16200000" flipV="1">
                  <a:off x="6443455" y="4281243"/>
                  <a:ext cx="0" cy="395863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8" name="Straight Connector 187"/>
              <p:cNvCxnSpPr/>
              <p:nvPr/>
            </p:nvCxnSpPr>
            <p:spPr>
              <a:xfrm rot="16200000" flipV="1">
                <a:off x="6442133" y="3669633"/>
                <a:ext cx="0" cy="395863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6" name="TextBox 285"/>
            <p:cNvSpPr txBox="1"/>
            <p:nvPr/>
          </p:nvSpPr>
          <p:spPr>
            <a:xfrm>
              <a:off x="6827635" y="4602431"/>
              <a:ext cx="4956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22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7464644" y="5234982"/>
              <a:ext cx="4956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33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8081177" y="5836833"/>
              <a:ext cx="4956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x</a:t>
              </a:r>
              <a:r>
                <a:rPr lang="en-US" sz="2200" baseline="-25000" dirty="0"/>
                <a:t>44</a:t>
              </a:r>
            </a:p>
          </p:txBody>
        </p:sp>
      </p:grpSp>
      <p:pic>
        <p:nvPicPr>
          <p:cNvPr id="3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88" y="1837694"/>
            <a:ext cx="754658" cy="135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Slide Number Placeholder 1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26</a:t>
            </a:fld>
            <a:endParaRPr lang="en-US"/>
          </a:p>
        </p:txBody>
      </p:sp>
      <p:sp>
        <p:nvSpPr>
          <p:cNvPr id="208" name="Arrow: Left-Right 207">
            <a:extLst>
              <a:ext uri="{FF2B5EF4-FFF2-40B4-BE49-F238E27FC236}">
                <a16:creationId xmlns:a16="http://schemas.microsoft.com/office/drawing/2014/main" id="{E655A891-7C8E-4809-B4C0-AB95AAB0494B}"/>
              </a:ext>
            </a:extLst>
          </p:cNvPr>
          <p:cNvSpPr/>
          <p:nvPr/>
        </p:nvSpPr>
        <p:spPr>
          <a:xfrm rot="5400000">
            <a:off x="2767413" y="1761225"/>
            <a:ext cx="367500" cy="15293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0B6645-05A1-4AAE-8CE2-A2F2CCC451C6}"/>
              </a:ext>
            </a:extLst>
          </p:cNvPr>
          <p:cNvGrpSpPr/>
          <p:nvPr/>
        </p:nvGrpSpPr>
        <p:grpSpPr>
          <a:xfrm>
            <a:off x="1852739" y="3409656"/>
            <a:ext cx="2407298" cy="3013858"/>
            <a:chOff x="-348263" y="3600064"/>
            <a:chExt cx="2407298" cy="30138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183" y="3727549"/>
              <a:ext cx="754658" cy="135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825" y="5260579"/>
              <a:ext cx="754658" cy="135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89" y="5243003"/>
              <a:ext cx="754658" cy="1353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3" name="Group 242"/>
            <p:cNvGrpSpPr/>
            <p:nvPr/>
          </p:nvGrpSpPr>
          <p:grpSpPr>
            <a:xfrm>
              <a:off x="-110324" y="4159098"/>
              <a:ext cx="1206968" cy="2097851"/>
              <a:chOff x="657641" y="4197168"/>
              <a:chExt cx="1206968" cy="2097851"/>
            </a:xfrm>
          </p:grpSpPr>
          <p:pic>
            <p:nvPicPr>
              <p:cNvPr id="24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641" y="4197168"/>
                <a:ext cx="698315" cy="66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5" name="Title 1"/>
              <p:cNvSpPr txBox="1">
                <a:spLocks/>
              </p:cNvSpPr>
              <p:nvPr/>
            </p:nvSpPr>
            <p:spPr>
              <a:xfrm>
                <a:off x="1426581" y="5831713"/>
                <a:ext cx="405002" cy="46330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+</a:t>
                </a:r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6" name="Title 1"/>
              <p:cNvSpPr txBox="1">
                <a:spLocks/>
              </p:cNvSpPr>
              <p:nvPr/>
            </p:nvSpPr>
            <p:spPr>
              <a:xfrm>
                <a:off x="1459607" y="4245833"/>
                <a:ext cx="405002" cy="46330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625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+</a:t>
                </a:r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-348263" y="3600064"/>
              <a:ext cx="240729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Arrow: Left-Right 212">
              <a:extLst>
                <a:ext uri="{FF2B5EF4-FFF2-40B4-BE49-F238E27FC236}">
                  <a16:creationId xmlns:a16="http://schemas.microsoft.com/office/drawing/2014/main" id="{8E25EB2B-6C59-41C2-915C-0616C66D0209}"/>
                </a:ext>
              </a:extLst>
            </p:cNvPr>
            <p:cNvSpPr/>
            <p:nvPr/>
          </p:nvSpPr>
          <p:spPr>
            <a:xfrm rot="5400000">
              <a:off x="689030" y="5139581"/>
              <a:ext cx="367500" cy="152938"/>
            </a:xfrm>
            <a:prstGeom prst="left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3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3.7037E-7 L 0.24492 -0.0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85 L -0.22865 0.01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1.85185E-6 L 0.3132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4544 -0.01968 L 0.54375 -0.4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Stable Configurations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88"/>
          <a:stretch/>
        </p:blipFill>
        <p:spPr bwMode="auto">
          <a:xfrm>
            <a:off x="5067498" y="1595652"/>
            <a:ext cx="1828800" cy="184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6" r="-31"/>
          <a:stretch/>
        </p:blipFill>
        <p:spPr bwMode="auto">
          <a:xfrm>
            <a:off x="2463466" y="1557573"/>
            <a:ext cx="1828800" cy="186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4" r="34194"/>
          <a:stretch/>
        </p:blipFill>
        <p:spPr bwMode="auto">
          <a:xfrm>
            <a:off x="7776733" y="1648915"/>
            <a:ext cx="1828800" cy="184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80586" y="3478939"/>
            <a:ext cx="7236449" cy="1866354"/>
            <a:chOff x="756585" y="3871801"/>
            <a:chExt cx="7236449" cy="186635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5" r="-577"/>
            <a:stretch/>
          </p:blipFill>
          <p:spPr bwMode="auto">
            <a:xfrm>
              <a:off x="756585" y="3889966"/>
              <a:ext cx="2011680" cy="1848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2" r="34462"/>
            <a:stretch/>
          </p:blipFill>
          <p:spPr bwMode="auto">
            <a:xfrm>
              <a:off x="6164234" y="3871801"/>
              <a:ext cx="1828800" cy="1866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925"/>
            <a:stretch/>
          </p:blipFill>
          <p:spPr bwMode="auto">
            <a:xfrm>
              <a:off x="3454999" y="3871802"/>
              <a:ext cx="1828800" cy="1866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714214" y="3576401"/>
            <a:ext cx="3978686" cy="1460292"/>
            <a:chOff x="1216976" y="3953779"/>
            <a:chExt cx="3978686" cy="146029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801" y="3953779"/>
              <a:ext cx="1508861" cy="146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976" y="3953779"/>
              <a:ext cx="1327672" cy="138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85850" y="5477853"/>
            <a:ext cx="10020300" cy="1169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For a grid of size </a:t>
            </a:r>
            <a:r>
              <a:rPr lang="en-US" sz="2800" i="1"/>
              <a:t>n</a:t>
            </a:r>
            <a:r>
              <a:rPr lang="en-US" sz="2800"/>
              <a:t> x </a:t>
            </a:r>
            <a:r>
              <a:rPr lang="en-US" sz="2800" i="1"/>
              <a:t>n</a:t>
            </a:r>
            <a:r>
              <a:rPr lang="en-US" sz="2800"/>
              <a:t>, there can be at most </a:t>
            </a:r>
            <a:r>
              <a:rPr lang="en-US" sz="2800" i="1"/>
              <a:t>n</a:t>
            </a:r>
            <a:r>
              <a:rPr lang="en-US" sz="2800"/>
              <a:t>+1 different stable configurations with barrier </a:t>
            </a:r>
            <a:r>
              <a:rPr lang="en-US" sz="2800" i="1"/>
              <a:t>n</a:t>
            </a:r>
            <a:r>
              <a:rPr lang="en-US" sz="2800"/>
              <a:t> to pass between any of them</a:t>
            </a:r>
            <a:endParaRPr lang="en-US" sz="2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03EEBD-0D70-4321-BAED-E678CC610748}"/>
              </a:ext>
            </a:extLst>
          </p:cNvPr>
          <p:cNvCxnSpPr>
            <a:cxnSpLocks/>
          </p:cNvCxnSpPr>
          <p:nvPr/>
        </p:nvCxnSpPr>
        <p:spPr>
          <a:xfrm flipV="1">
            <a:off x="2760765" y="1727200"/>
            <a:ext cx="0" cy="1530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3A2CBA-7ADE-4F5D-AD5D-39A625E701FF}"/>
              </a:ext>
            </a:extLst>
          </p:cNvPr>
          <p:cNvCxnSpPr>
            <a:cxnSpLocks/>
          </p:cNvCxnSpPr>
          <p:nvPr/>
        </p:nvCxnSpPr>
        <p:spPr>
          <a:xfrm>
            <a:off x="5161280" y="3087925"/>
            <a:ext cx="1558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E0A8D5-0ABB-457F-9023-418585B62791}"/>
              </a:ext>
            </a:extLst>
          </p:cNvPr>
          <p:cNvCxnSpPr>
            <a:cxnSpLocks/>
          </p:cNvCxnSpPr>
          <p:nvPr/>
        </p:nvCxnSpPr>
        <p:spPr>
          <a:xfrm flipV="1">
            <a:off x="7920567" y="1773238"/>
            <a:ext cx="1515217" cy="1512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F0C22A-19EA-4CE6-A029-332254822D9C}"/>
              </a:ext>
            </a:extLst>
          </p:cNvPr>
          <p:cNvCxnSpPr>
            <a:cxnSpLocks/>
          </p:cNvCxnSpPr>
          <p:nvPr/>
        </p:nvCxnSpPr>
        <p:spPr>
          <a:xfrm flipV="1">
            <a:off x="2641600" y="3613150"/>
            <a:ext cx="772842" cy="152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DCA996-F04E-4053-BD34-E11C3AFC663D}"/>
              </a:ext>
            </a:extLst>
          </p:cNvPr>
          <p:cNvCxnSpPr>
            <a:cxnSpLocks/>
          </p:cNvCxnSpPr>
          <p:nvPr/>
        </p:nvCxnSpPr>
        <p:spPr>
          <a:xfrm flipV="1">
            <a:off x="3414442" y="3835400"/>
            <a:ext cx="684123" cy="13063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9D5D436-5BC4-4254-A4D2-10FA8D8D1659}"/>
              </a:ext>
            </a:extLst>
          </p:cNvPr>
          <p:cNvCxnSpPr>
            <a:cxnSpLocks/>
          </p:cNvCxnSpPr>
          <p:nvPr/>
        </p:nvCxnSpPr>
        <p:spPr>
          <a:xfrm flipV="1">
            <a:off x="5260975" y="3660775"/>
            <a:ext cx="520700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24D41F-A26A-4DAD-955D-92B1C3B2B456}"/>
              </a:ext>
            </a:extLst>
          </p:cNvPr>
          <p:cNvCxnSpPr>
            <a:cxnSpLocks/>
          </p:cNvCxnSpPr>
          <p:nvPr/>
        </p:nvCxnSpPr>
        <p:spPr>
          <a:xfrm flipV="1">
            <a:off x="5774037" y="3660775"/>
            <a:ext cx="520700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11AD568-3B1C-4E21-A905-4916B3FAF8F0}"/>
              </a:ext>
            </a:extLst>
          </p:cNvPr>
          <p:cNvCxnSpPr>
            <a:cxnSpLocks/>
          </p:cNvCxnSpPr>
          <p:nvPr/>
        </p:nvCxnSpPr>
        <p:spPr>
          <a:xfrm flipV="1">
            <a:off x="6283281" y="4003675"/>
            <a:ext cx="409619" cy="1181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880426C-F47F-4831-A14E-B538B91D4246}"/>
              </a:ext>
            </a:extLst>
          </p:cNvPr>
          <p:cNvCxnSpPr>
            <a:cxnSpLocks/>
          </p:cNvCxnSpPr>
          <p:nvPr/>
        </p:nvCxnSpPr>
        <p:spPr>
          <a:xfrm flipV="1">
            <a:off x="7969030" y="3651260"/>
            <a:ext cx="387880" cy="1539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83CE81-A4D4-4A0D-B0EB-5AC671B8DD93}"/>
              </a:ext>
            </a:extLst>
          </p:cNvPr>
          <p:cNvCxnSpPr>
            <a:cxnSpLocks/>
          </p:cNvCxnSpPr>
          <p:nvPr/>
        </p:nvCxnSpPr>
        <p:spPr>
          <a:xfrm flipV="1">
            <a:off x="8349720" y="3644900"/>
            <a:ext cx="387880" cy="1539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3AD2B48-ACBF-467C-89E9-10553A08D023}"/>
              </a:ext>
            </a:extLst>
          </p:cNvPr>
          <p:cNvCxnSpPr>
            <a:cxnSpLocks/>
          </p:cNvCxnSpPr>
          <p:nvPr/>
        </p:nvCxnSpPr>
        <p:spPr>
          <a:xfrm flipV="1">
            <a:off x="8734236" y="3647441"/>
            <a:ext cx="387880" cy="1539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F2A412-5BFD-4004-8CC5-FBE30AB70154}"/>
              </a:ext>
            </a:extLst>
          </p:cNvPr>
          <p:cNvCxnSpPr>
            <a:cxnSpLocks/>
          </p:cNvCxnSpPr>
          <p:nvPr/>
        </p:nvCxnSpPr>
        <p:spPr>
          <a:xfrm flipV="1">
            <a:off x="9123571" y="4260850"/>
            <a:ext cx="246912" cy="9239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3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AB11-37A1-4475-B357-663102B2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Golfer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2422D-0BA0-4443-83CC-16B86CA1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Autofit/>
          </a:bodyPr>
          <a:lstStyle/>
          <a:p>
            <a:r>
              <a:rPr lang="en-US" sz="2800"/>
              <a:t>Can 25 (</a:t>
            </a:r>
            <a:r>
              <a:rPr lang="en-US" sz="2800" i="1"/>
              <a:t>n</a:t>
            </a:r>
            <a:r>
              <a:rPr lang="en-US" sz="2800" baseline="30000"/>
              <a:t>2</a:t>
            </a:r>
            <a:r>
              <a:rPr lang="en-US" sz="2800"/>
              <a:t>) golfers play in 5-somes (</a:t>
            </a:r>
            <a:r>
              <a:rPr lang="en-US" sz="2800" i="1"/>
              <a:t>n</a:t>
            </a:r>
            <a:r>
              <a:rPr lang="en-US" sz="2800"/>
              <a:t>-somes) for 6 (</a:t>
            </a:r>
            <a:r>
              <a:rPr lang="en-US" sz="2800" i="1"/>
              <a:t>n</a:t>
            </a:r>
            <a:r>
              <a:rPr lang="en-US" sz="2800"/>
              <a:t>+1) days, so that no two golfers play together more than once?</a:t>
            </a:r>
          </a:p>
          <a:p>
            <a:r>
              <a:rPr lang="en-US" sz="2800"/>
              <a:t>First studied by Euler.</a:t>
            </a:r>
          </a:p>
          <a:p>
            <a:r>
              <a:rPr lang="en-US" sz="2800"/>
              <a:t>True if </a:t>
            </a:r>
            <a:r>
              <a:rPr lang="en-US" sz="2800" i="1"/>
              <a:t>n</a:t>
            </a:r>
            <a:r>
              <a:rPr lang="en-US" sz="2800"/>
              <a:t> is a prime power (2,3,4,5,7,8,9,11,13,…)</a:t>
            </a:r>
          </a:p>
          <a:p>
            <a:r>
              <a:rPr lang="en-US" sz="2800"/>
              <a:t>False for smallest prime power </a:t>
            </a:r>
            <a:r>
              <a:rPr lang="en-US" sz="2800" i="1"/>
              <a:t>n</a:t>
            </a:r>
            <a:r>
              <a:rPr lang="en-US" sz="2800"/>
              <a:t>=6: can only play for 3 days!             </a:t>
            </a:r>
            <a:r>
              <a:rPr lang="en-US" sz="2000"/>
              <a:t>[</a:t>
            </a:r>
            <a:r>
              <a:rPr lang="fr-FR" sz="2000"/>
              <a:t>Gaston Tarry (1901). "Le Probléme des 36 Officiers". </a:t>
            </a:r>
            <a:r>
              <a:rPr lang="fr-FR" sz="2000" i="1"/>
              <a:t>Compte Rendu de l'Association Française pour l'Avancement des Sciences</a:t>
            </a:r>
            <a:r>
              <a:rPr lang="fr-FR" sz="2000"/>
              <a:t>. Secrétariat de l'Association. 2: 170–203.</a:t>
            </a:r>
            <a:r>
              <a:rPr lang="en-US" sz="2000"/>
              <a:t>]</a:t>
            </a:r>
          </a:p>
          <a:p>
            <a:r>
              <a:rPr lang="en-US" sz="2800"/>
              <a:t>Unknown for next prime power </a:t>
            </a:r>
            <a:r>
              <a:rPr lang="en-US" sz="2800" i="1"/>
              <a:t>n</a:t>
            </a:r>
            <a:r>
              <a:rPr lang="en-US" sz="2800"/>
              <a:t>=10: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/>
              <a:t>trivial upper bound is 11 days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/>
              <a:t>best known lower bound is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2A3DF-47AC-4185-B131-21CDF33B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Catalysis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63" y="1133580"/>
            <a:ext cx="8332237" cy="434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81200" y="5186848"/>
            <a:ext cx="8229600" cy="1169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/>
              <a:t>Along a catalyzed pathway, the barrier is 1</a:t>
            </a:r>
            <a:endParaRPr lang="en-US" sz="2800" dirty="0"/>
          </a:p>
          <a:p>
            <a:pPr marL="0" indent="0" algn="ctr">
              <a:buNone/>
            </a:pPr>
            <a:r>
              <a:rPr lang="en-US" sz="2800"/>
              <a:t>Otherwise the barrier is </a:t>
            </a:r>
            <a:r>
              <a:rPr lang="en-US" sz="2800" i="1"/>
              <a:t>n</a:t>
            </a:r>
            <a:r>
              <a:rPr lang="en-US" sz="2800"/>
              <a:t>/2</a:t>
            </a: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275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43045"/>
            <a:ext cx="8229600" cy="6537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Build molecular computing systems that are reliable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724" y="4446872"/>
            <a:ext cx="3838000" cy="181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150094" y="2112512"/>
            <a:ext cx="4774430" cy="2455535"/>
            <a:chOff x="2626094" y="2112511"/>
            <a:chExt cx="4774430" cy="24555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326" y="2425133"/>
              <a:ext cx="2043875" cy="1925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626094" y="4150364"/>
              <a:ext cx="134754" cy="1344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845871" y="3879253"/>
              <a:ext cx="134754" cy="1344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63505" y="3680926"/>
              <a:ext cx="134754" cy="13443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977649" y="2112511"/>
              <a:ext cx="3422875" cy="2455535"/>
            </a:xfrm>
            <a:custGeom>
              <a:avLst/>
              <a:gdLst>
                <a:gd name="connsiteX0" fmla="*/ 115503 w 3503596"/>
                <a:gd name="connsiteY0" fmla="*/ 577515 h 3224463"/>
                <a:gd name="connsiteX1" fmla="*/ 1068404 w 3503596"/>
                <a:gd name="connsiteY1" fmla="*/ 0 h 3224463"/>
                <a:gd name="connsiteX2" fmla="*/ 2319688 w 3503596"/>
                <a:gd name="connsiteY2" fmla="*/ 0 h 3224463"/>
                <a:gd name="connsiteX3" fmla="*/ 3503596 w 3503596"/>
                <a:gd name="connsiteY3" fmla="*/ 596766 h 3224463"/>
                <a:gd name="connsiteX4" fmla="*/ 3484345 w 3503596"/>
                <a:gd name="connsiteY4" fmla="*/ 2242686 h 3224463"/>
                <a:gd name="connsiteX5" fmla="*/ 2656573 w 3503596"/>
                <a:gd name="connsiteY5" fmla="*/ 3224463 h 3224463"/>
                <a:gd name="connsiteX6" fmla="*/ 962526 w 3503596"/>
                <a:gd name="connsiteY6" fmla="*/ 3205212 h 3224463"/>
                <a:gd name="connsiteX7" fmla="*/ 0 w 3503596"/>
                <a:gd name="connsiteY7" fmla="*/ 2156059 h 3224463"/>
                <a:gd name="connsiteX8" fmla="*/ 115503 w 3503596"/>
                <a:gd name="connsiteY8" fmla="*/ 577515 h 3224463"/>
                <a:gd name="connsiteX0" fmla="*/ 115503 w 3503596"/>
                <a:gd name="connsiteY0" fmla="*/ 577515 h 3224463"/>
                <a:gd name="connsiteX1" fmla="*/ 1068404 w 3503596"/>
                <a:gd name="connsiteY1" fmla="*/ 0 h 3224463"/>
                <a:gd name="connsiteX2" fmla="*/ 2319688 w 3503596"/>
                <a:gd name="connsiteY2" fmla="*/ 0 h 3224463"/>
                <a:gd name="connsiteX3" fmla="*/ 3503596 w 3503596"/>
                <a:gd name="connsiteY3" fmla="*/ 596766 h 3224463"/>
                <a:gd name="connsiteX4" fmla="*/ 3484345 w 3503596"/>
                <a:gd name="connsiteY4" fmla="*/ 2242686 h 3224463"/>
                <a:gd name="connsiteX5" fmla="*/ 2656573 w 3503596"/>
                <a:gd name="connsiteY5" fmla="*/ 3224463 h 3224463"/>
                <a:gd name="connsiteX6" fmla="*/ 962526 w 3503596"/>
                <a:gd name="connsiteY6" fmla="*/ 3205212 h 3224463"/>
                <a:gd name="connsiteX7" fmla="*/ 0 w 3503596"/>
                <a:gd name="connsiteY7" fmla="*/ 2156059 h 3224463"/>
                <a:gd name="connsiteX8" fmla="*/ 115503 w 3503596"/>
                <a:gd name="connsiteY8" fmla="*/ 577515 h 3224463"/>
                <a:gd name="connsiteX0" fmla="*/ 187578 w 3575671"/>
                <a:gd name="connsiteY0" fmla="*/ 577515 h 3224463"/>
                <a:gd name="connsiteX1" fmla="*/ 1140479 w 3575671"/>
                <a:gd name="connsiteY1" fmla="*/ 0 h 3224463"/>
                <a:gd name="connsiteX2" fmla="*/ 2391763 w 3575671"/>
                <a:gd name="connsiteY2" fmla="*/ 0 h 3224463"/>
                <a:gd name="connsiteX3" fmla="*/ 3575671 w 3575671"/>
                <a:gd name="connsiteY3" fmla="*/ 596766 h 3224463"/>
                <a:gd name="connsiteX4" fmla="*/ 3556420 w 3575671"/>
                <a:gd name="connsiteY4" fmla="*/ 2242686 h 3224463"/>
                <a:gd name="connsiteX5" fmla="*/ 2728648 w 3575671"/>
                <a:gd name="connsiteY5" fmla="*/ 3224463 h 3224463"/>
                <a:gd name="connsiteX6" fmla="*/ 1034601 w 3575671"/>
                <a:gd name="connsiteY6" fmla="*/ 3205212 h 3224463"/>
                <a:gd name="connsiteX7" fmla="*/ 72075 w 3575671"/>
                <a:gd name="connsiteY7" fmla="*/ 2156059 h 3224463"/>
                <a:gd name="connsiteX8" fmla="*/ 187578 w 3575671"/>
                <a:gd name="connsiteY8" fmla="*/ 577515 h 3224463"/>
                <a:gd name="connsiteX0" fmla="*/ 187578 w 3575671"/>
                <a:gd name="connsiteY0" fmla="*/ 577515 h 3224463"/>
                <a:gd name="connsiteX1" fmla="*/ 1140479 w 3575671"/>
                <a:gd name="connsiteY1" fmla="*/ 0 h 3224463"/>
                <a:gd name="connsiteX2" fmla="*/ 2391763 w 3575671"/>
                <a:gd name="connsiteY2" fmla="*/ 0 h 3224463"/>
                <a:gd name="connsiteX3" fmla="*/ 3575671 w 3575671"/>
                <a:gd name="connsiteY3" fmla="*/ 596766 h 3224463"/>
                <a:gd name="connsiteX4" fmla="*/ 3556420 w 3575671"/>
                <a:gd name="connsiteY4" fmla="*/ 2242686 h 3224463"/>
                <a:gd name="connsiteX5" fmla="*/ 2728648 w 3575671"/>
                <a:gd name="connsiteY5" fmla="*/ 3224463 h 3224463"/>
                <a:gd name="connsiteX6" fmla="*/ 1034601 w 3575671"/>
                <a:gd name="connsiteY6" fmla="*/ 3205212 h 3224463"/>
                <a:gd name="connsiteX7" fmla="*/ 72075 w 3575671"/>
                <a:gd name="connsiteY7" fmla="*/ 2156059 h 3224463"/>
                <a:gd name="connsiteX8" fmla="*/ 187578 w 3575671"/>
                <a:gd name="connsiteY8" fmla="*/ 577515 h 3224463"/>
                <a:gd name="connsiteX0" fmla="*/ 187578 w 3575671"/>
                <a:gd name="connsiteY0" fmla="*/ 677321 h 3324269"/>
                <a:gd name="connsiteX1" fmla="*/ 1140479 w 3575671"/>
                <a:gd name="connsiteY1" fmla="*/ 99806 h 3324269"/>
                <a:gd name="connsiteX2" fmla="*/ 2391763 w 3575671"/>
                <a:gd name="connsiteY2" fmla="*/ 99806 h 3324269"/>
                <a:gd name="connsiteX3" fmla="*/ 3575671 w 3575671"/>
                <a:gd name="connsiteY3" fmla="*/ 696572 h 3324269"/>
                <a:gd name="connsiteX4" fmla="*/ 3556420 w 3575671"/>
                <a:gd name="connsiteY4" fmla="*/ 2342492 h 3324269"/>
                <a:gd name="connsiteX5" fmla="*/ 2728648 w 3575671"/>
                <a:gd name="connsiteY5" fmla="*/ 3324269 h 3324269"/>
                <a:gd name="connsiteX6" fmla="*/ 1034601 w 3575671"/>
                <a:gd name="connsiteY6" fmla="*/ 3305018 h 3324269"/>
                <a:gd name="connsiteX7" fmla="*/ 72075 w 3575671"/>
                <a:gd name="connsiteY7" fmla="*/ 2255865 h 3324269"/>
                <a:gd name="connsiteX8" fmla="*/ 187578 w 3575671"/>
                <a:gd name="connsiteY8" fmla="*/ 677321 h 3324269"/>
                <a:gd name="connsiteX0" fmla="*/ 187578 w 3575671"/>
                <a:gd name="connsiteY0" fmla="*/ 744352 h 3391300"/>
                <a:gd name="connsiteX1" fmla="*/ 1140479 w 3575671"/>
                <a:gd name="connsiteY1" fmla="*/ 166837 h 3391300"/>
                <a:gd name="connsiteX2" fmla="*/ 2391763 w 3575671"/>
                <a:gd name="connsiteY2" fmla="*/ 166837 h 3391300"/>
                <a:gd name="connsiteX3" fmla="*/ 3575671 w 3575671"/>
                <a:gd name="connsiteY3" fmla="*/ 763603 h 3391300"/>
                <a:gd name="connsiteX4" fmla="*/ 3556420 w 3575671"/>
                <a:gd name="connsiteY4" fmla="*/ 2409523 h 3391300"/>
                <a:gd name="connsiteX5" fmla="*/ 2728648 w 3575671"/>
                <a:gd name="connsiteY5" fmla="*/ 3391300 h 3391300"/>
                <a:gd name="connsiteX6" fmla="*/ 1034601 w 3575671"/>
                <a:gd name="connsiteY6" fmla="*/ 3372049 h 3391300"/>
                <a:gd name="connsiteX7" fmla="*/ 72075 w 3575671"/>
                <a:gd name="connsiteY7" fmla="*/ 2322896 h 3391300"/>
                <a:gd name="connsiteX8" fmla="*/ 187578 w 3575671"/>
                <a:gd name="connsiteY8" fmla="*/ 744352 h 3391300"/>
                <a:gd name="connsiteX0" fmla="*/ 187578 w 3575671"/>
                <a:gd name="connsiteY0" fmla="*/ 844810 h 3491758"/>
                <a:gd name="connsiteX1" fmla="*/ 1140479 w 3575671"/>
                <a:gd name="connsiteY1" fmla="*/ 267295 h 3491758"/>
                <a:gd name="connsiteX2" fmla="*/ 2391763 w 3575671"/>
                <a:gd name="connsiteY2" fmla="*/ 267295 h 3491758"/>
                <a:gd name="connsiteX3" fmla="*/ 3575671 w 3575671"/>
                <a:gd name="connsiteY3" fmla="*/ 864061 h 3491758"/>
                <a:gd name="connsiteX4" fmla="*/ 3556420 w 3575671"/>
                <a:gd name="connsiteY4" fmla="*/ 2509981 h 3491758"/>
                <a:gd name="connsiteX5" fmla="*/ 2728648 w 3575671"/>
                <a:gd name="connsiteY5" fmla="*/ 3491758 h 3491758"/>
                <a:gd name="connsiteX6" fmla="*/ 1034601 w 3575671"/>
                <a:gd name="connsiteY6" fmla="*/ 3472507 h 3491758"/>
                <a:gd name="connsiteX7" fmla="*/ 72075 w 3575671"/>
                <a:gd name="connsiteY7" fmla="*/ 2423354 h 3491758"/>
                <a:gd name="connsiteX8" fmla="*/ 187578 w 3575671"/>
                <a:gd name="connsiteY8" fmla="*/ 844810 h 3491758"/>
                <a:gd name="connsiteX0" fmla="*/ 187578 w 3575671"/>
                <a:gd name="connsiteY0" fmla="*/ 844810 h 3491758"/>
                <a:gd name="connsiteX1" fmla="*/ 1140479 w 3575671"/>
                <a:gd name="connsiteY1" fmla="*/ 267295 h 3491758"/>
                <a:gd name="connsiteX2" fmla="*/ 2391763 w 3575671"/>
                <a:gd name="connsiteY2" fmla="*/ 267295 h 3491758"/>
                <a:gd name="connsiteX3" fmla="*/ 3575671 w 3575671"/>
                <a:gd name="connsiteY3" fmla="*/ 864061 h 3491758"/>
                <a:gd name="connsiteX4" fmla="*/ 3556420 w 3575671"/>
                <a:gd name="connsiteY4" fmla="*/ 2509981 h 3491758"/>
                <a:gd name="connsiteX5" fmla="*/ 2728648 w 3575671"/>
                <a:gd name="connsiteY5" fmla="*/ 3491758 h 3491758"/>
                <a:gd name="connsiteX6" fmla="*/ 1034601 w 3575671"/>
                <a:gd name="connsiteY6" fmla="*/ 3472507 h 3491758"/>
                <a:gd name="connsiteX7" fmla="*/ 72075 w 3575671"/>
                <a:gd name="connsiteY7" fmla="*/ 2423354 h 3491758"/>
                <a:gd name="connsiteX8" fmla="*/ 187578 w 3575671"/>
                <a:gd name="connsiteY8" fmla="*/ 844810 h 3491758"/>
                <a:gd name="connsiteX0" fmla="*/ 187578 w 3608429"/>
                <a:gd name="connsiteY0" fmla="*/ 844810 h 3491758"/>
                <a:gd name="connsiteX1" fmla="*/ 1140479 w 3608429"/>
                <a:gd name="connsiteY1" fmla="*/ 267295 h 3491758"/>
                <a:gd name="connsiteX2" fmla="*/ 2391763 w 3608429"/>
                <a:gd name="connsiteY2" fmla="*/ 267295 h 3491758"/>
                <a:gd name="connsiteX3" fmla="*/ 3575671 w 3608429"/>
                <a:gd name="connsiteY3" fmla="*/ 864061 h 3491758"/>
                <a:gd name="connsiteX4" fmla="*/ 3556420 w 3608429"/>
                <a:gd name="connsiteY4" fmla="*/ 2509981 h 3491758"/>
                <a:gd name="connsiteX5" fmla="*/ 2728648 w 3608429"/>
                <a:gd name="connsiteY5" fmla="*/ 3491758 h 3491758"/>
                <a:gd name="connsiteX6" fmla="*/ 1034601 w 3608429"/>
                <a:gd name="connsiteY6" fmla="*/ 3472507 h 3491758"/>
                <a:gd name="connsiteX7" fmla="*/ 72075 w 3608429"/>
                <a:gd name="connsiteY7" fmla="*/ 2423354 h 3491758"/>
                <a:gd name="connsiteX8" fmla="*/ 187578 w 3608429"/>
                <a:gd name="connsiteY8" fmla="*/ 844810 h 3491758"/>
                <a:gd name="connsiteX0" fmla="*/ 187578 w 3714795"/>
                <a:gd name="connsiteY0" fmla="*/ 844810 h 3491758"/>
                <a:gd name="connsiteX1" fmla="*/ 1140479 w 3714795"/>
                <a:gd name="connsiteY1" fmla="*/ 267295 h 3491758"/>
                <a:gd name="connsiteX2" fmla="*/ 2391763 w 3714795"/>
                <a:gd name="connsiteY2" fmla="*/ 267295 h 3491758"/>
                <a:gd name="connsiteX3" fmla="*/ 3575671 w 3714795"/>
                <a:gd name="connsiteY3" fmla="*/ 864061 h 3491758"/>
                <a:gd name="connsiteX4" fmla="*/ 3556420 w 3714795"/>
                <a:gd name="connsiteY4" fmla="*/ 2509981 h 3491758"/>
                <a:gd name="connsiteX5" fmla="*/ 2728648 w 3714795"/>
                <a:gd name="connsiteY5" fmla="*/ 3491758 h 3491758"/>
                <a:gd name="connsiteX6" fmla="*/ 1034601 w 3714795"/>
                <a:gd name="connsiteY6" fmla="*/ 3472507 h 3491758"/>
                <a:gd name="connsiteX7" fmla="*/ 72075 w 3714795"/>
                <a:gd name="connsiteY7" fmla="*/ 2423354 h 3491758"/>
                <a:gd name="connsiteX8" fmla="*/ 187578 w 3714795"/>
                <a:gd name="connsiteY8" fmla="*/ 844810 h 3491758"/>
                <a:gd name="connsiteX0" fmla="*/ 187578 w 3836981"/>
                <a:gd name="connsiteY0" fmla="*/ 844810 h 3491758"/>
                <a:gd name="connsiteX1" fmla="*/ 1140479 w 3836981"/>
                <a:gd name="connsiteY1" fmla="*/ 267295 h 3491758"/>
                <a:gd name="connsiteX2" fmla="*/ 2391763 w 3836981"/>
                <a:gd name="connsiteY2" fmla="*/ 267295 h 3491758"/>
                <a:gd name="connsiteX3" fmla="*/ 3575671 w 3836981"/>
                <a:gd name="connsiteY3" fmla="*/ 864061 h 3491758"/>
                <a:gd name="connsiteX4" fmla="*/ 3556420 w 3836981"/>
                <a:gd name="connsiteY4" fmla="*/ 2509981 h 3491758"/>
                <a:gd name="connsiteX5" fmla="*/ 2728648 w 3836981"/>
                <a:gd name="connsiteY5" fmla="*/ 3491758 h 3491758"/>
                <a:gd name="connsiteX6" fmla="*/ 1034601 w 3836981"/>
                <a:gd name="connsiteY6" fmla="*/ 3472507 h 3491758"/>
                <a:gd name="connsiteX7" fmla="*/ 72075 w 3836981"/>
                <a:gd name="connsiteY7" fmla="*/ 2423354 h 3491758"/>
                <a:gd name="connsiteX8" fmla="*/ 187578 w 3836981"/>
                <a:gd name="connsiteY8" fmla="*/ 844810 h 3491758"/>
                <a:gd name="connsiteX0" fmla="*/ 187578 w 3836981"/>
                <a:gd name="connsiteY0" fmla="*/ 844810 h 3491758"/>
                <a:gd name="connsiteX1" fmla="*/ 1140479 w 3836981"/>
                <a:gd name="connsiteY1" fmla="*/ 267295 h 3491758"/>
                <a:gd name="connsiteX2" fmla="*/ 2391763 w 3836981"/>
                <a:gd name="connsiteY2" fmla="*/ 267295 h 3491758"/>
                <a:gd name="connsiteX3" fmla="*/ 3575671 w 3836981"/>
                <a:gd name="connsiteY3" fmla="*/ 864061 h 3491758"/>
                <a:gd name="connsiteX4" fmla="*/ 3556420 w 3836981"/>
                <a:gd name="connsiteY4" fmla="*/ 2509981 h 3491758"/>
                <a:gd name="connsiteX5" fmla="*/ 2728648 w 3836981"/>
                <a:gd name="connsiteY5" fmla="*/ 3491758 h 3491758"/>
                <a:gd name="connsiteX6" fmla="*/ 1034601 w 3836981"/>
                <a:gd name="connsiteY6" fmla="*/ 3472507 h 3491758"/>
                <a:gd name="connsiteX7" fmla="*/ 72075 w 3836981"/>
                <a:gd name="connsiteY7" fmla="*/ 2423354 h 3491758"/>
                <a:gd name="connsiteX8" fmla="*/ 187578 w 3836981"/>
                <a:gd name="connsiteY8" fmla="*/ 844810 h 3491758"/>
                <a:gd name="connsiteX0" fmla="*/ 187578 w 3995517"/>
                <a:gd name="connsiteY0" fmla="*/ 844810 h 3491758"/>
                <a:gd name="connsiteX1" fmla="*/ 1140479 w 3995517"/>
                <a:gd name="connsiteY1" fmla="*/ 267295 h 3491758"/>
                <a:gd name="connsiteX2" fmla="*/ 2391763 w 3995517"/>
                <a:gd name="connsiteY2" fmla="*/ 267295 h 3491758"/>
                <a:gd name="connsiteX3" fmla="*/ 3575671 w 3995517"/>
                <a:gd name="connsiteY3" fmla="*/ 864061 h 3491758"/>
                <a:gd name="connsiteX4" fmla="*/ 3556420 w 3995517"/>
                <a:gd name="connsiteY4" fmla="*/ 2509981 h 3491758"/>
                <a:gd name="connsiteX5" fmla="*/ 2728648 w 3995517"/>
                <a:gd name="connsiteY5" fmla="*/ 3491758 h 3491758"/>
                <a:gd name="connsiteX6" fmla="*/ 1034601 w 3995517"/>
                <a:gd name="connsiteY6" fmla="*/ 3472507 h 3491758"/>
                <a:gd name="connsiteX7" fmla="*/ 72075 w 3995517"/>
                <a:gd name="connsiteY7" fmla="*/ 2423354 h 3491758"/>
                <a:gd name="connsiteX8" fmla="*/ 187578 w 3995517"/>
                <a:gd name="connsiteY8" fmla="*/ 844810 h 3491758"/>
                <a:gd name="connsiteX0" fmla="*/ 187578 w 4176545"/>
                <a:gd name="connsiteY0" fmla="*/ 844810 h 3491758"/>
                <a:gd name="connsiteX1" fmla="*/ 1140479 w 4176545"/>
                <a:gd name="connsiteY1" fmla="*/ 267295 h 3491758"/>
                <a:gd name="connsiteX2" fmla="*/ 2391763 w 4176545"/>
                <a:gd name="connsiteY2" fmla="*/ 267295 h 3491758"/>
                <a:gd name="connsiteX3" fmla="*/ 3575671 w 4176545"/>
                <a:gd name="connsiteY3" fmla="*/ 864061 h 3491758"/>
                <a:gd name="connsiteX4" fmla="*/ 3556420 w 4176545"/>
                <a:gd name="connsiteY4" fmla="*/ 2509981 h 3491758"/>
                <a:gd name="connsiteX5" fmla="*/ 2728648 w 4176545"/>
                <a:gd name="connsiteY5" fmla="*/ 3491758 h 3491758"/>
                <a:gd name="connsiteX6" fmla="*/ 1034601 w 4176545"/>
                <a:gd name="connsiteY6" fmla="*/ 3472507 h 3491758"/>
                <a:gd name="connsiteX7" fmla="*/ 72075 w 4176545"/>
                <a:gd name="connsiteY7" fmla="*/ 2423354 h 3491758"/>
                <a:gd name="connsiteX8" fmla="*/ 187578 w 4176545"/>
                <a:gd name="connsiteY8" fmla="*/ 844810 h 3491758"/>
                <a:gd name="connsiteX0" fmla="*/ 187578 w 4176545"/>
                <a:gd name="connsiteY0" fmla="*/ 844810 h 3491758"/>
                <a:gd name="connsiteX1" fmla="*/ 1140479 w 4176545"/>
                <a:gd name="connsiteY1" fmla="*/ 267295 h 3491758"/>
                <a:gd name="connsiteX2" fmla="*/ 2391763 w 4176545"/>
                <a:gd name="connsiteY2" fmla="*/ 267295 h 3491758"/>
                <a:gd name="connsiteX3" fmla="*/ 3575671 w 4176545"/>
                <a:gd name="connsiteY3" fmla="*/ 864061 h 3491758"/>
                <a:gd name="connsiteX4" fmla="*/ 3556420 w 4176545"/>
                <a:gd name="connsiteY4" fmla="*/ 2509981 h 3491758"/>
                <a:gd name="connsiteX5" fmla="*/ 2728648 w 4176545"/>
                <a:gd name="connsiteY5" fmla="*/ 3491758 h 3491758"/>
                <a:gd name="connsiteX6" fmla="*/ 1034601 w 4176545"/>
                <a:gd name="connsiteY6" fmla="*/ 3472507 h 3491758"/>
                <a:gd name="connsiteX7" fmla="*/ 72075 w 4176545"/>
                <a:gd name="connsiteY7" fmla="*/ 2423354 h 3491758"/>
                <a:gd name="connsiteX8" fmla="*/ 187578 w 4176545"/>
                <a:gd name="connsiteY8" fmla="*/ 844810 h 3491758"/>
                <a:gd name="connsiteX0" fmla="*/ 187578 w 4176545"/>
                <a:gd name="connsiteY0" fmla="*/ 844810 h 3491758"/>
                <a:gd name="connsiteX1" fmla="*/ 1140479 w 4176545"/>
                <a:gd name="connsiteY1" fmla="*/ 267295 h 3491758"/>
                <a:gd name="connsiteX2" fmla="*/ 2391763 w 4176545"/>
                <a:gd name="connsiteY2" fmla="*/ 267295 h 3491758"/>
                <a:gd name="connsiteX3" fmla="*/ 3575671 w 4176545"/>
                <a:gd name="connsiteY3" fmla="*/ 864061 h 3491758"/>
                <a:gd name="connsiteX4" fmla="*/ 3556420 w 4176545"/>
                <a:gd name="connsiteY4" fmla="*/ 2509981 h 3491758"/>
                <a:gd name="connsiteX5" fmla="*/ 2728648 w 4176545"/>
                <a:gd name="connsiteY5" fmla="*/ 3491758 h 3491758"/>
                <a:gd name="connsiteX6" fmla="*/ 1034601 w 4176545"/>
                <a:gd name="connsiteY6" fmla="*/ 3472507 h 3491758"/>
                <a:gd name="connsiteX7" fmla="*/ 72075 w 4176545"/>
                <a:gd name="connsiteY7" fmla="*/ 2423354 h 3491758"/>
                <a:gd name="connsiteX8" fmla="*/ 187578 w 4176545"/>
                <a:gd name="connsiteY8" fmla="*/ 844810 h 3491758"/>
                <a:gd name="connsiteX0" fmla="*/ 187578 w 4176545"/>
                <a:gd name="connsiteY0" fmla="*/ 970580 h 3617528"/>
                <a:gd name="connsiteX1" fmla="*/ 1140479 w 4176545"/>
                <a:gd name="connsiteY1" fmla="*/ 393065 h 3617528"/>
                <a:gd name="connsiteX2" fmla="*/ 2391763 w 4176545"/>
                <a:gd name="connsiteY2" fmla="*/ 393065 h 3617528"/>
                <a:gd name="connsiteX3" fmla="*/ 3575671 w 4176545"/>
                <a:gd name="connsiteY3" fmla="*/ 989831 h 3617528"/>
                <a:gd name="connsiteX4" fmla="*/ 3556420 w 4176545"/>
                <a:gd name="connsiteY4" fmla="*/ 2635751 h 3617528"/>
                <a:gd name="connsiteX5" fmla="*/ 2728648 w 4176545"/>
                <a:gd name="connsiteY5" fmla="*/ 3617528 h 3617528"/>
                <a:gd name="connsiteX6" fmla="*/ 1034601 w 4176545"/>
                <a:gd name="connsiteY6" fmla="*/ 3598277 h 3617528"/>
                <a:gd name="connsiteX7" fmla="*/ 72075 w 4176545"/>
                <a:gd name="connsiteY7" fmla="*/ 2549124 h 3617528"/>
                <a:gd name="connsiteX8" fmla="*/ 187578 w 4176545"/>
                <a:gd name="connsiteY8" fmla="*/ 970580 h 3617528"/>
                <a:gd name="connsiteX0" fmla="*/ 187578 w 4176545"/>
                <a:gd name="connsiteY0" fmla="*/ 1036492 h 3683440"/>
                <a:gd name="connsiteX1" fmla="*/ 1140479 w 4176545"/>
                <a:gd name="connsiteY1" fmla="*/ 458977 h 3683440"/>
                <a:gd name="connsiteX2" fmla="*/ 2391763 w 4176545"/>
                <a:gd name="connsiteY2" fmla="*/ 458977 h 3683440"/>
                <a:gd name="connsiteX3" fmla="*/ 3575671 w 4176545"/>
                <a:gd name="connsiteY3" fmla="*/ 1055743 h 3683440"/>
                <a:gd name="connsiteX4" fmla="*/ 3556420 w 4176545"/>
                <a:gd name="connsiteY4" fmla="*/ 2701663 h 3683440"/>
                <a:gd name="connsiteX5" fmla="*/ 2728648 w 4176545"/>
                <a:gd name="connsiteY5" fmla="*/ 3683440 h 3683440"/>
                <a:gd name="connsiteX6" fmla="*/ 1034601 w 4176545"/>
                <a:gd name="connsiteY6" fmla="*/ 3664189 h 3683440"/>
                <a:gd name="connsiteX7" fmla="*/ 72075 w 4176545"/>
                <a:gd name="connsiteY7" fmla="*/ 2615036 h 3683440"/>
                <a:gd name="connsiteX8" fmla="*/ 187578 w 4176545"/>
                <a:gd name="connsiteY8" fmla="*/ 1036492 h 3683440"/>
                <a:gd name="connsiteX0" fmla="*/ 187578 w 4176545"/>
                <a:gd name="connsiteY0" fmla="*/ 1036492 h 3683440"/>
                <a:gd name="connsiteX1" fmla="*/ 1140479 w 4176545"/>
                <a:gd name="connsiteY1" fmla="*/ 458977 h 3683440"/>
                <a:gd name="connsiteX2" fmla="*/ 2391763 w 4176545"/>
                <a:gd name="connsiteY2" fmla="*/ 458977 h 3683440"/>
                <a:gd name="connsiteX3" fmla="*/ 3575671 w 4176545"/>
                <a:gd name="connsiteY3" fmla="*/ 1055743 h 3683440"/>
                <a:gd name="connsiteX4" fmla="*/ 3556420 w 4176545"/>
                <a:gd name="connsiteY4" fmla="*/ 2701663 h 3683440"/>
                <a:gd name="connsiteX5" fmla="*/ 2728648 w 4176545"/>
                <a:gd name="connsiteY5" fmla="*/ 3683440 h 3683440"/>
                <a:gd name="connsiteX6" fmla="*/ 1034601 w 4176545"/>
                <a:gd name="connsiteY6" fmla="*/ 3664189 h 3683440"/>
                <a:gd name="connsiteX7" fmla="*/ 72075 w 4176545"/>
                <a:gd name="connsiteY7" fmla="*/ 2615036 h 3683440"/>
                <a:gd name="connsiteX8" fmla="*/ 187578 w 4176545"/>
                <a:gd name="connsiteY8" fmla="*/ 1036492 h 3683440"/>
                <a:gd name="connsiteX0" fmla="*/ 187578 w 4176545"/>
                <a:gd name="connsiteY0" fmla="*/ 1036492 h 3683440"/>
                <a:gd name="connsiteX1" fmla="*/ 1140479 w 4176545"/>
                <a:gd name="connsiteY1" fmla="*/ 458977 h 3683440"/>
                <a:gd name="connsiteX2" fmla="*/ 2391763 w 4176545"/>
                <a:gd name="connsiteY2" fmla="*/ 458977 h 3683440"/>
                <a:gd name="connsiteX3" fmla="*/ 3575671 w 4176545"/>
                <a:gd name="connsiteY3" fmla="*/ 1055743 h 3683440"/>
                <a:gd name="connsiteX4" fmla="*/ 3556420 w 4176545"/>
                <a:gd name="connsiteY4" fmla="*/ 2701663 h 3683440"/>
                <a:gd name="connsiteX5" fmla="*/ 2728648 w 4176545"/>
                <a:gd name="connsiteY5" fmla="*/ 3683440 h 3683440"/>
                <a:gd name="connsiteX6" fmla="*/ 1034601 w 4176545"/>
                <a:gd name="connsiteY6" fmla="*/ 3664189 h 3683440"/>
                <a:gd name="connsiteX7" fmla="*/ 72075 w 4176545"/>
                <a:gd name="connsiteY7" fmla="*/ 2615036 h 3683440"/>
                <a:gd name="connsiteX8" fmla="*/ 187578 w 4176545"/>
                <a:gd name="connsiteY8" fmla="*/ 1036492 h 3683440"/>
                <a:gd name="connsiteX0" fmla="*/ 187578 w 4077112"/>
                <a:gd name="connsiteY0" fmla="*/ 1036492 h 3683440"/>
                <a:gd name="connsiteX1" fmla="*/ 1140479 w 4077112"/>
                <a:gd name="connsiteY1" fmla="*/ 458977 h 3683440"/>
                <a:gd name="connsiteX2" fmla="*/ 2391763 w 4077112"/>
                <a:gd name="connsiteY2" fmla="*/ 458977 h 3683440"/>
                <a:gd name="connsiteX3" fmla="*/ 3575671 w 4077112"/>
                <a:gd name="connsiteY3" fmla="*/ 1055743 h 3683440"/>
                <a:gd name="connsiteX4" fmla="*/ 3556420 w 4077112"/>
                <a:gd name="connsiteY4" fmla="*/ 2701663 h 3683440"/>
                <a:gd name="connsiteX5" fmla="*/ 2728648 w 4077112"/>
                <a:gd name="connsiteY5" fmla="*/ 3683440 h 3683440"/>
                <a:gd name="connsiteX6" fmla="*/ 1034601 w 4077112"/>
                <a:gd name="connsiteY6" fmla="*/ 3664189 h 3683440"/>
                <a:gd name="connsiteX7" fmla="*/ 72075 w 4077112"/>
                <a:gd name="connsiteY7" fmla="*/ 2615036 h 3683440"/>
                <a:gd name="connsiteX8" fmla="*/ 187578 w 4077112"/>
                <a:gd name="connsiteY8" fmla="*/ 1036492 h 3683440"/>
                <a:gd name="connsiteX0" fmla="*/ 187578 w 4077112"/>
                <a:gd name="connsiteY0" fmla="*/ 978565 h 3625513"/>
                <a:gd name="connsiteX1" fmla="*/ 1140479 w 4077112"/>
                <a:gd name="connsiteY1" fmla="*/ 401050 h 3625513"/>
                <a:gd name="connsiteX2" fmla="*/ 2391763 w 4077112"/>
                <a:gd name="connsiteY2" fmla="*/ 401050 h 3625513"/>
                <a:gd name="connsiteX3" fmla="*/ 3575671 w 4077112"/>
                <a:gd name="connsiteY3" fmla="*/ 997816 h 3625513"/>
                <a:gd name="connsiteX4" fmla="*/ 3556420 w 4077112"/>
                <a:gd name="connsiteY4" fmla="*/ 2643736 h 3625513"/>
                <a:gd name="connsiteX5" fmla="*/ 2728648 w 4077112"/>
                <a:gd name="connsiteY5" fmla="*/ 3625513 h 3625513"/>
                <a:gd name="connsiteX6" fmla="*/ 1034601 w 4077112"/>
                <a:gd name="connsiteY6" fmla="*/ 3606262 h 3625513"/>
                <a:gd name="connsiteX7" fmla="*/ 72075 w 4077112"/>
                <a:gd name="connsiteY7" fmla="*/ 2557109 h 3625513"/>
                <a:gd name="connsiteX8" fmla="*/ 187578 w 4077112"/>
                <a:gd name="connsiteY8" fmla="*/ 978565 h 3625513"/>
                <a:gd name="connsiteX0" fmla="*/ 187578 w 4077112"/>
                <a:gd name="connsiteY0" fmla="*/ 978565 h 3625513"/>
                <a:gd name="connsiteX1" fmla="*/ 1140479 w 4077112"/>
                <a:gd name="connsiteY1" fmla="*/ 401050 h 3625513"/>
                <a:gd name="connsiteX2" fmla="*/ 2391763 w 4077112"/>
                <a:gd name="connsiteY2" fmla="*/ 401050 h 3625513"/>
                <a:gd name="connsiteX3" fmla="*/ 3575671 w 4077112"/>
                <a:gd name="connsiteY3" fmla="*/ 997816 h 3625513"/>
                <a:gd name="connsiteX4" fmla="*/ 3556420 w 4077112"/>
                <a:gd name="connsiteY4" fmla="*/ 2643736 h 3625513"/>
                <a:gd name="connsiteX5" fmla="*/ 2728648 w 4077112"/>
                <a:gd name="connsiteY5" fmla="*/ 3625513 h 3625513"/>
                <a:gd name="connsiteX6" fmla="*/ 1034601 w 4077112"/>
                <a:gd name="connsiteY6" fmla="*/ 3606262 h 3625513"/>
                <a:gd name="connsiteX7" fmla="*/ 72075 w 4077112"/>
                <a:gd name="connsiteY7" fmla="*/ 2557109 h 3625513"/>
                <a:gd name="connsiteX8" fmla="*/ 187578 w 4077112"/>
                <a:gd name="connsiteY8" fmla="*/ 978565 h 3625513"/>
                <a:gd name="connsiteX0" fmla="*/ 187578 w 3967799"/>
                <a:gd name="connsiteY0" fmla="*/ 978565 h 3625513"/>
                <a:gd name="connsiteX1" fmla="*/ 1140479 w 3967799"/>
                <a:gd name="connsiteY1" fmla="*/ 401050 h 3625513"/>
                <a:gd name="connsiteX2" fmla="*/ 2391763 w 3967799"/>
                <a:gd name="connsiteY2" fmla="*/ 401050 h 3625513"/>
                <a:gd name="connsiteX3" fmla="*/ 3575671 w 3967799"/>
                <a:gd name="connsiteY3" fmla="*/ 997816 h 3625513"/>
                <a:gd name="connsiteX4" fmla="*/ 3556420 w 3967799"/>
                <a:gd name="connsiteY4" fmla="*/ 2643736 h 3625513"/>
                <a:gd name="connsiteX5" fmla="*/ 2728648 w 3967799"/>
                <a:gd name="connsiteY5" fmla="*/ 3625513 h 3625513"/>
                <a:gd name="connsiteX6" fmla="*/ 1034601 w 3967799"/>
                <a:gd name="connsiteY6" fmla="*/ 3606262 h 3625513"/>
                <a:gd name="connsiteX7" fmla="*/ 72075 w 3967799"/>
                <a:gd name="connsiteY7" fmla="*/ 2557109 h 3625513"/>
                <a:gd name="connsiteX8" fmla="*/ 187578 w 3967799"/>
                <a:gd name="connsiteY8" fmla="*/ 978565 h 3625513"/>
                <a:gd name="connsiteX0" fmla="*/ 187578 w 3967799"/>
                <a:gd name="connsiteY0" fmla="*/ 978565 h 3625513"/>
                <a:gd name="connsiteX1" fmla="*/ 1140479 w 3967799"/>
                <a:gd name="connsiteY1" fmla="*/ 401050 h 3625513"/>
                <a:gd name="connsiteX2" fmla="*/ 2391763 w 3967799"/>
                <a:gd name="connsiteY2" fmla="*/ 401050 h 3625513"/>
                <a:gd name="connsiteX3" fmla="*/ 3575671 w 3967799"/>
                <a:gd name="connsiteY3" fmla="*/ 997816 h 3625513"/>
                <a:gd name="connsiteX4" fmla="*/ 3556420 w 3967799"/>
                <a:gd name="connsiteY4" fmla="*/ 2643736 h 3625513"/>
                <a:gd name="connsiteX5" fmla="*/ 2728648 w 3967799"/>
                <a:gd name="connsiteY5" fmla="*/ 3625513 h 3625513"/>
                <a:gd name="connsiteX6" fmla="*/ 1034601 w 3967799"/>
                <a:gd name="connsiteY6" fmla="*/ 3606262 h 3625513"/>
                <a:gd name="connsiteX7" fmla="*/ 72075 w 3967799"/>
                <a:gd name="connsiteY7" fmla="*/ 2557109 h 3625513"/>
                <a:gd name="connsiteX8" fmla="*/ 187578 w 3967799"/>
                <a:gd name="connsiteY8" fmla="*/ 978565 h 3625513"/>
                <a:gd name="connsiteX0" fmla="*/ 187578 w 3967799"/>
                <a:gd name="connsiteY0" fmla="*/ 978565 h 3673356"/>
                <a:gd name="connsiteX1" fmla="*/ 1140479 w 3967799"/>
                <a:gd name="connsiteY1" fmla="*/ 401050 h 3673356"/>
                <a:gd name="connsiteX2" fmla="*/ 2391763 w 3967799"/>
                <a:gd name="connsiteY2" fmla="*/ 401050 h 3673356"/>
                <a:gd name="connsiteX3" fmla="*/ 3575671 w 3967799"/>
                <a:gd name="connsiteY3" fmla="*/ 997816 h 3673356"/>
                <a:gd name="connsiteX4" fmla="*/ 3556420 w 3967799"/>
                <a:gd name="connsiteY4" fmla="*/ 2643736 h 3673356"/>
                <a:gd name="connsiteX5" fmla="*/ 2728648 w 3967799"/>
                <a:gd name="connsiteY5" fmla="*/ 3625513 h 3673356"/>
                <a:gd name="connsiteX6" fmla="*/ 1034601 w 3967799"/>
                <a:gd name="connsiteY6" fmla="*/ 3606262 h 3673356"/>
                <a:gd name="connsiteX7" fmla="*/ 72075 w 3967799"/>
                <a:gd name="connsiteY7" fmla="*/ 2557109 h 3673356"/>
                <a:gd name="connsiteX8" fmla="*/ 187578 w 3967799"/>
                <a:gd name="connsiteY8" fmla="*/ 978565 h 3673356"/>
                <a:gd name="connsiteX0" fmla="*/ 187578 w 3967799"/>
                <a:gd name="connsiteY0" fmla="*/ 978565 h 3807395"/>
                <a:gd name="connsiteX1" fmla="*/ 1140479 w 3967799"/>
                <a:gd name="connsiteY1" fmla="*/ 401050 h 3807395"/>
                <a:gd name="connsiteX2" fmla="*/ 2391763 w 3967799"/>
                <a:gd name="connsiteY2" fmla="*/ 401050 h 3807395"/>
                <a:gd name="connsiteX3" fmla="*/ 3575671 w 3967799"/>
                <a:gd name="connsiteY3" fmla="*/ 997816 h 3807395"/>
                <a:gd name="connsiteX4" fmla="*/ 3556420 w 3967799"/>
                <a:gd name="connsiteY4" fmla="*/ 2643736 h 3807395"/>
                <a:gd name="connsiteX5" fmla="*/ 2728648 w 3967799"/>
                <a:gd name="connsiteY5" fmla="*/ 3625513 h 3807395"/>
                <a:gd name="connsiteX6" fmla="*/ 1034601 w 3967799"/>
                <a:gd name="connsiteY6" fmla="*/ 3606262 h 3807395"/>
                <a:gd name="connsiteX7" fmla="*/ 72075 w 3967799"/>
                <a:gd name="connsiteY7" fmla="*/ 2557109 h 3807395"/>
                <a:gd name="connsiteX8" fmla="*/ 187578 w 3967799"/>
                <a:gd name="connsiteY8" fmla="*/ 978565 h 3807395"/>
                <a:gd name="connsiteX0" fmla="*/ 187578 w 3967799"/>
                <a:gd name="connsiteY0" fmla="*/ 978565 h 3951621"/>
                <a:gd name="connsiteX1" fmla="*/ 1140479 w 3967799"/>
                <a:gd name="connsiteY1" fmla="*/ 401050 h 3951621"/>
                <a:gd name="connsiteX2" fmla="*/ 2391763 w 3967799"/>
                <a:gd name="connsiteY2" fmla="*/ 401050 h 3951621"/>
                <a:gd name="connsiteX3" fmla="*/ 3575671 w 3967799"/>
                <a:gd name="connsiteY3" fmla="*/ 997816 h 3951621"/>
                <a:gd name="connsiteX4" fmla="*/ 3556420 w 3967799"/>
                <a:gd name="connsiteY4" fmla="*/ 2643736 h 3951621"/>
                <a:gd name="connsiteX5" fmla="*/ 2728648 w 3967799"/>
                <a:gd name="connsiteY5" fmla="*/ 3625513 h 3951621"/>
                <a:gd name="connsiteX6" fmla="*/ 1034601 w 3967799"/>
                <a:gd name="connsiteY6" fmla="*/ 3606262 h 3951621"/>
                <a:gd name="connsiteX7" fmla="*/ 72075 w 3967799"/>
                <a:gd name="connsiteY7" fmla="*/ 2557109 h 3951621"/>
                <a:gd name="connsiteX8" fmla="*/ 187578 w 3967799"/>
                <a:gd name="connsiteY8" fmla="*/ 978565 h 3951621"/>
                <a:gd name="connsiteX0" fmla="*/ 187578 w 3967799"/>
                <a:gd name="connsiteY0" fmla="*/ 978565 h 3951621"/>
                <a:gd name="connsiteX1" fmla="*/ 1140479 w 3967799"/>
                <a:gd name="connsiteY1" fmla="*/ 401050 h 3951621"/>
                <a:gd name="connsiteX2" fmla="*/ 2391763 w 3967799"/>
                <a:gd name="connsiteY2" fmla="*/ 401050 h 3951621"/>
                <a:gd name="connsiteX3" fmla="*/ 3575671 w 3967799"/>
                <a:gd name="connsiteY3" fmla="*/ 997816 h 3951621"/>
                <a:gd name="connsiteX4" fmla="*/ 3556420 w 3967799"/>
                <a:gd name="connsiteY4" fmla="*/ 2643736 h 3951621"/>
                <a:gd name="connsiteX5" fmla="*/ 2728648 w 3967799"/>
                <a:gd name="connsiteY5" fmla="*/ 3625513 h 3951621"/>
                <a:gd name="connsiteX6" fmla="*/ 1034601 w 3967799"/>
                <a:gd name="connsiteY6" fmla="*/ 3606262 h 3951621"/>
                <a:gd name="connsiteX7" fmla="*/ 72075 w 3967799"/>
                <a:gd name="connsiteY7" fmla="*/ 2557109 h 3951621"/>
                <a:gd name="connsiteX8" fmla="*/ 187578 w 3967799"/>
                <a:gd name="connsiteY8" fmla="*/ 978565 h 3951621"/>
                <a:gd name="connsiteX0" fmla="*/ 363343 w 4143564"/>
                <a:gd name="connsiteY0" fmla="*/ 978565 h 3951621"/>
                <a:gd name="connsiteX1" fmla="*/ 1316244 w 4143564"/>
                <a:gd name="connsiteY1" fmla="*/ 401050 h 3951621"/>
                <a:gd name="connsiteX2" fmla="*/ 2567528 w 4143564"/>
                <a:gd name="connsiteY2" fmla="*/ 401050 h 3951621"/>
                <a:gd name="connsiteX3" fmla="*/ 3751436 w 4143564"/>
                <a:gd name="connsiteY3" fmla="*/ 997816 h 3951621"/>
                <a:gd name="connsiteX4" fmla="*/ 3732185 w 4143564"/>
                <a:gd name="connsiteY4" fmla="*/ 2643736 h 3951621"/>
                <a:gd name="connsiteX5" fmla="*/ 2904413 w 4143564"/>
                <a:gd name="connsiteY5" fmla="*/ 3625513 h 3951621"/>
                <a:gd name="connsiteX6" fmla="*/ 1210366 w 4143564"/>
                <a:gd name="connsiteY6" fmla="*/ 3606262 h 3951621"/>
                <a:gd name="connsiteX7" fmla="*/ 247840 w 4143564"/>
                <a:gd name="connsiteY7" fmla="*/ 2557109 h 3951621"/>
                <a:gd name="connsiteX8" fmla="*/ 363343 w 4143564"/>
                <a:gd name="connsiteY8" fmla="*/ 978565 h 3951621"/>
                <a:gd name="connsiteX0" fmla="*/ 363343 w 4143564"/>
                <a:gd name="connsiteY0" fmla="*/ 978565 h 3951621"/>
                <a:gd name="connsiteX1" fmla="*/ 1316244 w 4143564"/>
                <a:gd name="connsiteY1" fmla="*/ 401050 h 3951621"/>
                <a:gd name="connsiteX2" fmla="*/ 2567528 w 4143564"/>
                <a:gd name="connsiteY2" fmla="*/ 401050 h 3951621"/>
                <a:gd name="connsiteX3" fmla="*/ 3751436 w 4143564"/>
                <a:gd name="connsiteY3" fmla="*/ 997816 h 3951621"/>
                <a:gd name="connsiteX4" fmla="*/ 3732185 w 4143564"/>
                <a:gd name="connsiteY4" fmla="*/ 2643736 h 3951621"/>
                <a:gd name="connsiteX5" fmla="*/ 2904413 w 4143564"/>
                <a:gd name="connsiteY5" fmla="*/ 3625513 h 3951621"/>
                <a:gd name="connsiteX6" fmla="*/ 1210366 w 4143564"/>
                <a:gd name="connsiteY6" fmla="*/ 3606262 h 3951621"/>
                <a:gd name="connsiteX7" fmla="*/ 247840 w 4143564"/>
                <a:gd name="connsiteY7" fmla="*/ 2557109 h 3951621"/>
                <a:gd name="connsiteX8" fmla="*/ 363343 w 4143564"/>
                <a:gd name="connsiteY8" fmla="*/ 978565 h 3951621"/>
                <a:gd name="connsiteX0" fmla="*/ 363343 w 4143564"/>
                <a:gd name="connsiteY0" fmla="*/ 978565 h 3865469"/>
                <a:gd name="connsiteX1" fmla="*/ 1316244 w 4143564"/>
                <a:gd name="connsiteY1" fmla="*/ 401050 h 3865469"/>
                <a:gd name="connsiteX2" fmla="*/ 2567528 w 4143564"/>
                <a:gd name="connsiteY2" fmla="*/ 401050 h 3865469"/>
                <a:gd name="connsiteX3" fmla="*/ 3751436 w 4143564"/>
                <a:gd name="connsiteY3" fmla="*/ 997816 h 3865469"/>
                <a:gd name="connsiteX4" fmla="*/ 3732185 w 4143564"/>
                <a:gd name="connsiteY4" fmla="*/ 2643736 h 3865469"/>
                <a:gd name="connsiteX5" fmla="*/ 2904413 w 4143564"/>
                <a:gd name="connsiteY5" fmla="*/ 3625513 h 3865469"/>
                <a:gd name="connsiteX6" fmla="*/ 1210366 w 4143564"/>
                <a:gd name="connsiteY6" fmla="*/ 3404131 h 3865469"/>
                <a:gd name="connsiteX7" fmla="*/ 247840 w 4143564"/>
                <a:gd name="connsiteY7" fmla="*/ 2557109 h 3865469"/>
                <a:gd name="connsiteX8" fmla="*/ 363343 w 4143564"/>
                <a:gd name="connsiteY8" fmla="*/ 978565 h 3865469"/>
                <a:gd name="connsiteX0" fmla="*/ 363343 w 4143564"/>
                <a:gd name="connsiteY0" fmla="*/ 978565 h 3714163"/>
                <a:gd name="connsiteX1" fmla="*/ 1316244 w 4143564"/>
                <a:gd name="connsiteY1" fmla="*/ 401050 h 3714163"/>
                <a:gd name="connsiteX2" fmla="*/ 2567528 w 4143564"/>
                <a:gd name="connsiteY2" fmla="*/ 401050 h 3714163"/>
                <a:gd name="connsiteX3" fmla="*/ 3751436 w 4143564"/>
                <a:gd name="connsiteY3" fmla="*/ 997816 h 3714163"/>
                <a:gd name="connsiteX4" fmla="*/ 3732185 w 4143564"/>
                <a:gd name="connsiteY4" fmla="*/ 2643736 h 3714163"/>
                <a:gd name="connsiteX5" fmla="*/ 2904413 w 4143564"/>
                <a:gd name="connsiteY5" fmla="*/ 3346380 h 3714163"/>
                <a:gd name="connsiteX6" fmla="*/ 1210366 w 4143564"/>
                <a:gd name="connsiteY6" fmla="*/ 3404131 h 3714163"/>
                <a:gd name="connsiteX7" fmla="*/ 247840 w 4143564"/>
                <a:gd name="connsiteY7" fmla="*/ 2557109 h 3714163"/>
                <a:gd name="connsiteX8" fmla="*/ 363343 w 4143564"/>
                <a:gd name="connsiteY8" fmla="*/ 978565 h 371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3564" h="3714163">
                  <a:moveTo>
                    <a:pt x="363343" y="978565"/>
                  </a:moveTo>
                  <a:cubicBezTo>
                    <a:pt x="122712" y="737934"/>
                    <a:pt x="1027485" y="-137965"/>
                    <a:pt x="1316244" y="401050"/>
                  </a:cubicBezTo>
                  <a:cubicBezTo>
                    <a:pt x="1348329" y="-166841"/>
                    <a:pt x="2516193" y="-99464"/>
                    <a:pt x="2567528" y="401050"/>
                  </a:cubicBezTo>
                  <a:cubicBezTo>
                    <a:pt x="2779284" y="-208551"/>
                    <a:pt x="4203823" y="606388"/>
                    <a:pt x="3751436" y="997816"/>
                  </a:cubicBezTo>
                  <a:cubicBezTo>
                    <a:pt x="4322535" y="949690"/>
                    <a:pt x="4229492" y="2711113"/>
                    <a:pt x="3732185" y="2643736"/>
                  </a:cubicBezTo>
                  <a:cubicBezTo>
                    <a:pt x="4024151" y="2951744"/>
                    <a:pt x="3141836" y="3615887"/>
                    <a:pt x="2904413" y="3346380"/>
                  </a:cubicBezTo>
                  <a:cubicBezTo>
                    <a:pt x="2946122" y="3763475"/>
                    <a:pt x="1284159" y="3882186"/>
                    <a:pt x="1210366" y="3404131"/>
                  </a:cubicBezTo>
                  <a:cubicBezTo>
                    <a:pt x="812522" y="3737806"/>
                    <a:pt x="-56960" y="2723947"/>
                    <a:pt x="247840" y="2557109"/>
                  </a:cubicBezTo>
                  <a:cubicBezTo>
                    <a:pt x="-175672" y="2435189"/>
                    <a:pt x="-2417" y="1071610"/>
                    <a:pt x="363343" y="978565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493974" y="3489649"/>
              <a:ext cx="195376" cy="19127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128865" y="1343044"/>
            <a:ext cx="1483568" cy="485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96870" y="1345590"/>
            <a:ext cx="1567081" cy="485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712144" y="1378674"/>
            <a:ext cx="1218739" cy="485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2842" y="183847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80472" y="183847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30832" y="1856792"/>
            <a:ext cx="981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?!?</a:t>
            </a: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86705" y="6356351"/>
            <a:ext cx="624095" cy="365125"/>
          </a:xfrm>
        </p:spPr>
        <p:txBody>
          <a:bodyPr/>
          <a:lstStyle/>
          <a:p>
            <a:fld id="{1ACC379C-1C69-404F-8F7C-25EFE1E359DB}" type="slidenum">
              <a:rPr lang="en-US" smtClean="0"/>
              <a:t>3</a:t>
            </a:fld>
            <a:r>
              <a:rPr lang="en-US"/>
              <a:t>/41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2EE2D-6EB7-45AA-BA3F-11DCFF3FA094}"/>
              </a:ext>
            </a:extLst>
          </p:cNvPr>
          <p:cNvSpPr/>
          <p:nvPr/>
        </p:nvSpPr>
        <p:spPr>
          <a:xfrm>
            <a:off x="3066906" y="2517081"/>
            <a:ext cx="171495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/>
              <a:t>(often DNA)</a:t>
            </a:r>
          </a:p>
        </p:txBody>
      </p:sp>
    </p:spTree>
    <p:extLst>
      <p:ext uri="{BB962C8B-B14F-4D97-AF65-F5344CB8AC3E}">
        <p14:creationId xmlns:p14="http://schemas.microsoft.com/office/powerpoint/2010/main" val="7507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16" grpId="0"/>
      <p:bldP spid="25" grpId="0"/>
      <p:bldP spid="26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C75F-EFE7-4E0E-BD45-A07CE322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1212"/>
          </a:xfrm>
        </p:spPr>
        <p:txBody>
          <a:bodyPr/>
          <a:lstStyle/>
          <a:p>
            <a:r>
              <a:rPr lang="en-US"/>
              <a:t>Allowing more than one catalyst at once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EBF30-6CCC-42B5-BB18-3F9B4B61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4CBB74-8EB5-4A0E-B3C7-266680306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911396"/>
              </p:ext>
            </p:extLst>
          </p:nvPr>
        </p:nvGraphicFramePr>
        <p:xfrm>
          <a:off x="752475" y="1407662"/>
          <a:ext cx="2562938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34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</a:tblGrid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354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86F01B-CC5D-4E74-98AB-7A28B716B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903731"/>
              </p:ext>
            </p:extLst>
          </p:nvPr>
        </p:nvGraphicFramePr>
        <p:xfrm>
          <a:off x="8689258" y="1404646"/>
          <a:ext cx="2562938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34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</a:tblGrid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354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CD6745B-7455-4BF5-AD77-89677EAF4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444802"/>
              </p:ext>
            </p:extLst>
          </p:nvPr>
        </p:nvGraphicFramePr>
        <p:xfrm>
          <a:off x="4720866" y="1407662"/>
          <a:ext cx="2562938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34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366134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</a:tblGrid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3541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35906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605DC5D-5199-4620-84FD-C75768DE7738}"/>
              </a:ext>
            </a:extLst>
          </p:cNvPr>
          <p:cNvSpPr/>
          <p:nvPr/>
        </p:nvSpPr>
        <p:spPr>
          <a:xfrm>
            <a:off x="3663715" y="2181402"/>
            <a:ext cx="708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∪</a:t>
            </a:r>
            <a:endParaRPr lang="en-US" sz="6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0B3863-755B-4EF4-B7BF-DCED5C3BBEE9}"/>
              </a:ext>
            </a:extLst>
          </p:cNvPr>
          <p:cNvSpPr/>
          <p:nvPr/>
        </p:nvSpPr>
        <p:spPr>
          <a:xfrm>
            <a:off x="7632107" y="2181402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=</a:t>
            </a:r>
            <a:endParaRPr lang="en-US" sz="600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B5604DA-B681-4B64-AE64-8FE26DD38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627064"/>
              </p:ext>
            </p:extLst>
          </p:nvPr>
        </p:nvGraphicFramePr>
        <p:xfrm>
          <a:off x="2172399" y="4533027"/>
          <a:ext cx="2050629" cy="2048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947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</a:tblGrid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F4B3DF3-227A-4345-B6EE-853AE2F43AEA}"/>
              </a:ext>
            </a:extLst>
          </p:cNvPr>
          <p:cNvSpPr/>
          <p:nvPr/>
        </p:nvSpPr>
        <p:spPr>
          <a:xfrm>
            <a:off x="5070912" y="4533026"/>
            <a:ext cx="3194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displaces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6DB7143-FD9B-4CAD-A38C-F0D5336AA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834372"/>
              </p:ext>
            </p:extLst>
          </p:nvPr>
        </p:nvGraphicFramePr>
        <p:xfrm>
          <a:off x="7712285" y="4672940"/>
          <a:ext cx="2050629" cy="2048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947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92947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</a:tblGrid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9264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162" marR="73162" marT="36581" marB="365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084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C75F-EFE7-4E0E-BD45-A07CE322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1212"/>
          </a:xfrm>
        </p:spPr>
        <p:txBody>
          <a:bodyPr/>
          <a:lstStyle/>
          <a:p>
            <a:r>
              <a:rPr lang="en-US"/>
              <a:t>Allowing more than one catalyst at once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EBF30-6CCC-42B5-BB18-3F9B4B61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4CBB74-8EB5-4A0E-B3C7-266680306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150543"/>
              </p:ext>
            </p:extLst>
          </p:nvPr>
        </p:nvGraphicFramePr>
        <p:xfrm>
          <a:off x="752474" y="1407658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605DC5D-5199-4620-84FD-C75768DE7738}"/>
              </a:ext>
            </a:extLst>
          </p:cNvPr>
          <p:cNvSpPr/>
          <p:nvPr/>
        </p:nvSpPr>
        <p:spPr>
          <a:xfrm>
            <a:off x="3663715" y="2181402"/>
            <a:ext cx="708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∪</a:t>
            </a:r>
            <a:endParaRPr lang="en-US" sz="6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0B3863-755B-4EF4-B7BF-DCED5C3BBEE9}"/>
              </a:ext>
            </a:extLst>
          </p:cNvPr>
          <p:cNvSpPr/>
          <p:nvPr/>
        </p:nvSpPr>
        <p:spPr>
          <a:xfrm>
            <a:off x="3741115" y="4623536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=</a:t>
            </a:r>
            <a:endParaRPr lang="en-US" sz="600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DC9061E-5473-4E11-8872-08989DF72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331935"/>
              </p:ext>
            </p:extLst>
          </p:nvPr>
        </p:nvGraphicFramePr>
        <p:xfrm>
          <a:off x="4953526" y="1407657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7B984F4C-F7A0-4C72-B629-FC8C16135398}"/>
              </a:ext>
            </a:extLst>
          </p:cNvPr>
          <p:cNvSpPr/>
          <p:nvPr/>
        </p:nvSpPr>
        <p:spPr>
          <a:xfrm>
            <a:off x="7819436" y="2144167"/>
            <a:ext cx="708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∪</a:t>
            </a:r>
            <a:endParaRPr lang="en-US" sz="600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8B880F7-02C0-4AD3-9043-13514AA6A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156631"/>
              </p:ext>
            </p:extLst>
          </p:nvPr>
        </p:nvGraphicFramePr>
        <p:xfrm>
          <a:off x="9109247" y="1370422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5F8457B-248B-4452-9E59-D8CFE3716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789064"/>
              </p:ext>
            </p:extLst>
          </p:nvPr>
        </p:nvGraphicFramePr>
        <p:xfrm>
          <a:off x="4953526" y="4173087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EB339C6-D2F7-4FF2-A6C6-330390E4BE17}"/>
              </a:ext>
            </a:extLst>
          </p:cNvPr>
          <p:cNvSpPr/>
          <p:nvPr/>
        </p:nvSpPr>
        <p:spPr>
          <a:xfrm>
            <a:off x="8185384" y="4426998"/>
            <a:ext cx="2284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displaces 3 diagonal monomers from D complex</a:t>
            </a:r>
          </a:p>
        </p:txBody>
      </p:sp>
    </p:spTree>
    <p:extLst>
      <p:ext uri="{BB962C8B-B14F-4D97-AF65-F5344CB8AC3E}">
        <p14:creationId xmlns:p14="http://schemas.microsoft.com/office/powerpoint/2010/main" val="3341670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C75F-EFE7-4E0E-BD45-A07CE322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1212"/>
          </a:xfrm>
        </p:spPr>
        <p:txBody>
          <a:bodyPr/>
          <a:lstStyle/>
          <a:p>
            <a:r>
              <a:rPr lang="en-US"/>
              <a:t>Allowing more than one catalyst at once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EBF30-6CCC-42B5-BB18-3F9B4B61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4CBB74-8EB5-4A0E-B3C7-2666803066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2474" y="1407658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605DC5D-5199-4620-84FD-C75768DE7738}"/>
              </a:ext>
            </a:extLst>
          </p:cNvPr>
          <p:cNvSpPr/>
          <p:nvPr/>
        </p:nvSpPr>
        <p:spPr>
          <a:xfrm>
            <a:off x="3663715" y="2181402"/>
            <a:ext cx="708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∪</a:t>
            </a:r>
            <a:endParaRPr lang="en-US" sz="6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0B3863-755B-4EF4-B7BF-DCED5C3BBEE9}"/>
              </a:ext>
            </a:extLst>
          </p:cNvPr>
          <p:cNvSpPr/>
          <p:nvPr/>
        </p:nvSpPr>
        <p:spPr>
          <a:xfrm>
            <a:off x="3741115" y="4623536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=</a:t>
            </a:r>
            <a:endParaRPr lang="en-US" sz="600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DC9061E-5473-4E11-8872-08989DF728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53526" y="1407657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7B984F4C-F7A0-4C72-B629-FC8C16135398}"/>
              </a:ext>
            </a:extLst>
          </p:cNvPr>
          <p:cNvSpPr/>
          <p:nvPr/>
        </p:nvSpPr>
        <p:spPr>
          <a:xfrm>
            <a:off x="7819436" y="2144167"/>
            <a:ext cx="708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222222"/>
                </a:solidFill>
                <a:latin typeface="arial" panose="020B0604020202020204" pitchFamily="34" charset="0"/>
              </a:rPr>
              <a:t>∪</a:t>
            </a:r>
            <a:endParaRPr lang="en-US" sz="600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8B880F7-02C0-4AD3-9043-13514AA6AD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09247" y="1370422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5F8457B-248B-4452-9E59-D8CFE3716B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53526" y="4173087"/>
          <a:ext cx="2284947" cy="22816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883">
                  <a:extLst>
                    <a:ext uri="{9D8B030D-6E8A-4147-A177-3AD203B41FA5}">
                      <a16:colId xmlns:a16="http://schemas.microsoft.com/office/drawing/2014/main" val="1320559028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78475595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323137497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02676993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2580546519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4681881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66149083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157211912"/>
                    </a:ext>
                  </a:extLst>
                </a:gridCol>
                <a:gridCol w="253883">
                  <a:extLst>
                    <a:ext uri="{9D8B030D-6E8A-4147-A177-3AD203B41FA5}">
                      <a16:colId xmlns:a16="http://schemas.microsoft.com/office/drawing/2014/main" val="3543477889"/>
                    </a:ext>
                  </a:extLst>
                </a:gridCol>
              </a:tblGrid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8877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3609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76571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8520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46349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416762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69854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071263"/>
                  </a:ext>
                </a:extLst>
              </a:tr>
              <a:tr h="253521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1091" marR="61091" marT="30546" marB="305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6621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EB339C6-D2F7-4FF2-A6C6-330390E4BE17}"/>
              </a:ext>
            </a:extLst>
          </p:cNvPr>
          <p:cNvSpPr/>
          <p:nvPr/>
        </p:nvSpPr>
        <p:spPr>
          <a:xfrm>
            <a:off x="8185384" y="4426998"/>
            <a:ext cx="3397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Not sure how to prove that all properties we want of system are preserved.</a:t>
            </a:r>
          </a:p>
        </p:txBody>
      </p:sp>
    </p:spTree>
    <p:extLst>
      <p:ext uri="{BB962C8B-B14F-4D97-AF65-F5344CB8AC3E}">
        <p14:creationId xmlns:p14="http://schemas.microsoft.com/office/powerpoint/2010/main" val="2739787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2DDE7-D18D-4968-9123-CBEDD0896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99" y="1346200"/>
            <a:ext cx="7508035" cy="5324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03C75F-EFE7-4E0E-BD45-A07CE322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Allowing more than one catalyst at once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EBF30-6CCC-42B5-BB18-3F9B4B61D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9177E-E416-4CE7-8D1D-C857048F7DCE}"/>
              </a:ext>
            </a:extLst>
          </p:cNvPr>
          <p:cNvSpPr/>
          <p:nvPr/>
        </p:nvSpPr>
        <p:spPr>
          <a:xfrm>
            <a:off x="292038" y="2143655"/>
            <a:ext cx="39815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To have </a:t>
            </a:r>
            <a:r>
              <a:rPr lang="en-US" sz="2400" i="1"/>
              <a:t>d</a:t>
            </a:r>
            <a:r>
              <a:rPr lang="en-US" sz="2400"/>
              <a:t> stable states, set of domains is discrete </a:t>
            </a:r>
            <a:r>
              <a:rPr lang="en-US" sz="2400" i="1"/>
              <a:t>d</a:t>
            </a:r>
            <a:r>
              <a:rPr lang="en-US" sz="2400"/>
              <a:t>-dimensional hypercube.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Each monomer is (</a:t>
            </a:r>
            <a:r>
              <a:rPr lang="en-US" sz="2400" i="1"/>
              <a:t>d</a:t>
            </a:r>
            <a:r>
              <a:rPr lang="en-US" sz="2400"/>
              <a:t>-1)-dimensional hyperplane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Maintains energy barrier </a:t>
            </a:r>
            <a:r>
              <a:rPr lang="en-US" sz="2400" i="1"/>
              <a:t>n</a:t>
            </a:r>
            <a:r>
              <a:rPr lang="en-US" sz="2400"/>
              <a:t>, not just </a:t>
            </a:r>
            <a:r>
              <a:rPr lang="el-GR" sz="2400"/>
              <a:t>Ω</a:t>
            </a:r>
            <a:r>
              <a:rPr lang="en-US" sz="2400"/>
              <a:t>(</a:t>
            </a:r>
            <a:r>
              <a:rPr lang="en-US" sz="2400" i="1"/>
              <a:t>n</a:t>
            </a:r>
            <a:r>
              <a:rPr lang="en-US" sz="240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62536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152625"/>
          </a:xfrm>
        </p:spPr>
        <p:txBody>
          <a:bodyPr>
            <a:normAutofit/>
          </a:bodyPr>
          <a:lstStyle/>
          <a:p>
            <a:r>
              <a:rPr lang="en-US" sz="3000"/>
              <a:t>Simultaneous presence of multiple directed catalysts (without exponential blowup)</a:t>
            </a:r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3956180"/>
            <a:ext cx="8229600" cy="1110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Constrained catalytic networks using overhangs</a:t>
            </a:r>
          </a:p>
          <a:p>
            <a:endParaRPr lang="en-US" sz="3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81200" y="2734459"/>
            <a:ext cx="8229600" cy="1025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Minimum number of domain types to be robust to varying relative amounts of the monomers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513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23874"/>
            <a:ext cx="82296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3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C2D9B-7C50-4C1B-BC4E-3CE42928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379C-1C69-404F-8F7C-25EFE1E359DB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FB28A2-41DB-4732-9666-C7A43B16A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850" y="58365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Feasible DNA implementation</a:t>
            </a:r>
            <a:endParaRPr lang="en-US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39E6504-E52E-4C9F-AF58-740298C4F30E}"/>
              </a:ext>
            </a:extLst>
          </p:cNvPr>
          <p:cNvSpPr/>
          <p:nvPr/>
        </p:nvSpPr>
        <p:spPr>
          <a:xfrm>
            <a:off x="2867984" y="2208586"/>
            <a:ext cx="1302327" cy="387927"/>
          </a:xfrm>
          <a:custGeom>
            <a:avLst/>
            <a:gdLst>
              <a:gd name="connsiteX0" fmla="*/ 0 w 1330036"/>
              <a:gd name="connsiteY0" fmla="*/ 0 h 387927"/>
              <a:gd name="connsiteX1" fmla="*/ 1330036 w 1330036"/>
              <a:gd name="connsiteY1" fmla="*/ 0 h 387927"/>
              <a:gd name="connsiteX2" fmla="*/ 1330036 w 1330036"/>
              <a:gd name="connsiteY2" fmla="*/ 387927 h 387927"/>
              <a:gd name="connsiteX3" fmla="*/ 27709 w 1330036"/>
              <a:gd name="connsiteY3" fmla="*/ 387927 h 387927"/>
              <a:gd name="connsiteX0" fmla="*/ 0 w 1302327"/>
              <a:gd name="connsiteY0" fmla="*/ 0 h 387927"/>
              <a:gd name="connsiteX1" fmla="*/ 1302327 w 1302327"/>
              <a:gd name="connsiteY1" fmla="*/ 0 h 387927"/>
              <a:gd name="connsiteX2" fmla="*/ 1302327 w 1302327"/>
              <a:gd name="connsiteY2" fmla="*/ 387927 h 387927"/>
              <a:gd name="connsiteX3" fmla="*/ 0 w 1302327"/>
              <a:gd name="connsiteY3" fmla="*/ 387927 h 3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327" h="387927">
                <a:moveTo>
                  <a:pt x="0" y="0"/>
                </a:moveTo>
                <a:lnTo>
                  <a:pt x="1302327" y="0"/>
                </a:lnTo>
                <a:lnTo>
                  <a:pt x="1302327" y="387927"/>
                </a:lnTo>
                <a:lnTo>
                  <a:pt x="0" y="38792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65E0FCBA-36FE-4036-A0DF-34319591A88D}"/>
              </a:ext>
            </a:extLst>
          </p:cNvPr>
          <p:cNvSpPr/>
          <p:nvPr/>
        </p:nvSpPr>
        <p:spPr>
          <a:xfrm rot="10800000">
            <a:off x="4267293" y="2208586"/>
            <a:ext cx="1302327" cy="387927"/>
          </a:xfrm>
          <a:custGeom>
            <a:avLst/>
            <a:gdLst>
              <a:gd name="connsiteX0" fmla="*/ 0 w 1330036"/>
              <a:gd name="connsiteY0" fmla="*/ 0 h 387927"/>
              <a:gd name="connsiteX1" fmla="*/ 1330036 w 1330036"/>
              <a:gd name="connsiteY1" fmla="*/ 0 h 387927"/>
              <a:gd name="connsiteX2" fmla="*/ 1330036 w 1330036"/>
              <a:gd name="connsiteY2" fmla="*/ 387927 h 387927"/>
              <a:gd name="connsiteX3" fmla="*/ 27709 w 1330036"/>
              <a:gd name="connsiteY3" fmla="*/ 387927 h 387927"/>
              <a:gd name="connsiteX0" fmla="*/ 0 w 1302327"/>
              <a:gd name="connsiteY0" fmla="*/ 0 h 387927"/>
              <a:gd name="connsiteX1" fmla="*/ 1302327 w 1302327"/>
              <a:gd name="connsiteY1" fmla="*/ 0 h 387927"/>
              <a:gd name="connsiteX2" fmla="*/ 1302327 w 1302327"/>
              <a:gd name="connsiteY2" fmla="*/ 387927 h 387927"/>
              <a:gd name="connsiteX3" fmla="*/ 0 w 1302327"/>
              <a:gd name="connsiteY3" fmla="*/ 387927 h 3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327" h="387927">
                <a:moveTo>
                  <a:pt x="0" y="0"/>
                </a:moveTo>
                <a:lnTo>
                  <a:pt x="1302327" y="0"/>
                </a:lnTo>
                <a:lnTo>
                  <a:pt x="1302327" y="387927"/>
                </a:lnTo>
                <a:lnTo>
                  <a:pt x="0" y="387927"/>
                </a:lnTo>
              </a:path>
            </a:pathLst>
          </a:custGeom>
          <a:noFill/>
          <a:ln w="38100">
            <a:solidFill>
              <a:srgbClr val="00B05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64E3B40B-138F-4151-9FD1-7349D709FC3D}"/>
              </a:ext>
            </a:extLst>
          </p:cNvPr>
          <p:cNvSpPr/>
          <p:nvPr/>
        </p:nvSpPr>
        <p:spPr>
          <a:xfrm>
            <a:off x="5652746" y="2208587"/>
            <a:ext cx="1302327" cy="387927"/>
          </a:xfrm>
          <a:custGeom>
            <a:avLst/>
            <a:gdLst>
              <a:gd name="connsiteX0" fmla="*/ 0 w 1330036"/>
              <a:gd name="connsiteY0" fmla="*/ 0 h 387927"/>
              <a:gd name="connsiteX1" fmla="*/ 1330036 w 1330036"/>
              <a:gd name="connsiteY1" fmla="*/ 0 h 387927"/>
              <a:gd name="connsiteX2" fmla="*/ 1330036 w 1330036"/>
              <a:gd name="connsiteY2" fmla="*/ 387927 h 387927"/>
              <a:gd name="connsiteX3" fmla="*/ 27709 w 1330036"/>
              <a:gd name="connsiteY3" fmla="*/ 387927 h 387927"/>
              <a:gd name="connsiteX0" fmla="*/ 0 w 1302327"/>
              <a:gd name="connsiteY0" fmla="*/ 0 h 387927"/>
              <a:gd name="connsiteX1" fmla="*/ 1302327 w 1302327"/>
              <a:gd name="connsiteY1" fmla="*/ 0 h 387927"/>
              <a:gd name="connsiteX2" fmla="*/ 1302327 w 1302327"/>
              <a:gd name="connsiteY2" fmla="*/ 387927 h 387927"/>
              <a:gd name="connsiteX3" fmla="*/ 0 w 1302327"/>
              <a:gd name="connsiteY3" fmla="*/ 387927 h 3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327" h="387927">
                <a:moveTo>
                  <a:pt x="0" y="0"/>
                </a:moveTo>
                <a:lnTo>
                  <a:pt x="1302327" y="0"/>
                </a:lnTo>
                <a:lnTo>
                  <a:pt x="1302327" y="387927"/>
                </a:lnTo>
                <a:lnTo>
                  <a:pt x="0" y="387927"/>
                </a:lnTo>
              </a:path>
            </a:pathLst>
          </a:custGeom>
          <a:noFill/>
          <a:ln w="381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05E5271A-2F62-45CF-9CE7-CDCC69EA9EE7}"/>
              </a:ext>
            </a:extLst>
          </p:cNvPr>
          <p:cNvSpPr/>
          <p:nvPr/>
        </p:nvSpPr>
        <p:spPr>
          <a:xfrm rot="10800000">
            <a:off x="7052056" y="2208585"/>
            <a:ext cx="1302327" cy="387927"/>
          </a:xfrm>
          <a:custGeom>
            <a:avLst/>
            <a:gdLst>
              <a:gd name="connsiteX0" fmla="*/ 0 w 1330036"/>
              <a:gd name="connsiteY0" fmla="*/ 0 h 387927"/>
              <a:gd name="connsiteX1" fmla="*/ 1330036 w 1330036"/>
              <a:gd name="connsiteY1" fmla="*/ 0 h 387927"/>
              <a:gd name="connsiteX2" fmla="*/ 1330036 w 1330036"/>
              <a:gd name="connsiteY2" fmla="*/ 387927 h 387927"/>
              <a:gd name="connsiteX3" fmla="*/ 27709 w 1330036"/>
              <a:gd name="connsiteY3" fmla="*/ 387927 h 387927"/>
              <a:gd name="connsiteX0" fmla="*/ 0 w 1302327"/>
              <a:gd name="connsiteY0" fmla="*/ 0 h 387927"/>
              <a:gd name="connsiteX1" fmla="*/ 1302327 w 1302327"/>
              <a:gd name="connsiteY1" fmla="*/ 0 h 387927"/>
              <a:gd name="connsiteX2" fmla="*/ 1302327 w 1302327"/>
              <a:gd name="connsiteY2" fmla="*/ 387927 h 387927"/>
              <a:gd name="connsiteX3" fmla="*/ 0 w 1302327"/>
              <a:gd name="connsiteY3" fmla="*/ 387927 h 3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327" h="387927">
                <a:moveTo>
                  <a:pt x="0" y="0"/>
                </a:moveTo>
                <a:lnTo>
                  <a:pt x="1302327" y="0"/>
                </a:lnTo>
                <a:lnTo>
                  <a:pt x="1302327" y="387927"/>
                </a:lnTo>
                <a:lnTo>
                  <a:pt x="0" y="38792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BD9AD8E-CA7E-49B7-A5DA-880F9E89967A}"/>
              </a:ext>
            </a:extLst>
          </p:cNvPr>
          <p:cNvSpPr/>
          <p:nvPr/>
        </p:nvSpPr>
        <p:spPr>
          <a:xfrm>
            <a:off x="2867985" y="1785136"/>
            <a:ext cx="6567054" cy="1242548"/>
          </a:xfrm>
          <a:custGeom>
            <a:avLst/>
            <a:gdLst>
              <a:gd name="connsiteX0" fmla="*/ 27709 w 5458691"/>
              <a:gd name="connsiteY0" fmla="*/ 0 h 581891"/>
              <a:gd name="connsiteX1" fmla="*/ 5458691 w 5458691"/>
              <a:gd name="connsiteY1" fmla="*/ 0 h 581891"/>
              <a:gd name="connsiteX2" fmla="*/ 5458691 w 5458691"/>
              <a:gd name="connsiteY2" fmla="*/ 581891 h 581891"/>
              <a:gd name="connsiteX3" fmla="*/ 0 w 5458691"/>
              <a:gd name="connsiteY3" fmla="*/ 581891 h 581891"/>
              <a:gd name="connsiteX0" fmla="*/ 0 w 5458691"/>
              <a:gd name="connsiteY0" fmla="*/ 0 h 581891"/>
              <a:gd name="connsiteX1" fmla="*/ 5458691 w 5458691"/>
              <a:gd name="connsiteY1" fmla="*/ 0 h 581891"/>
              <a:gd name="connsiteX2" fmla="*/ 5458691 w 5458691"/>
              <a:gd name="connsiteY2" fmla="*/ 581891 h 581891"/>
              <a:gd name="connsiteX3" fmla="*/ 0 w 5458691"/>
              <a:gd name="connsiteY3" fmla="*/ 581891 h 581891"/>
              <a:gd name="connsiteX0" fmla="*/ 0 w 6373091"/>
              <a:gd name="connsiteY0" fmla="*/ 0 h 581891"/>
              <a:gd name="connsiteX1" fmla="*/ 5458691 w 6373091"/>
              <a:gd name="connsiteY1" fmla="*/ 0 h 581891"/>
              <a:gd name="connsiteX2" fmla="*/ 6373091 w 6373091"/>
              <a:gd name="connsiteY2" fmla="*/ 304800 h 581891"/>
              <a:gd name="connsiteX3" fmla="*/ 5458691 w 6373091"/>
              <a:gd name="connsiteY3" fmla="*/ 581891 h 581891"/>
              <a:gd name="connsiteX4" fmla="*/ 0 w 6373091"/>
              <a:gd name="connsiteY4" fmla="*/ 581891 h 581891"/>
              <a:gd name="connsiteX0" fmla="*/ 0 w 6373091"/>
              <a:gd name="connsiteY0" fmla="*/ 0 h 581891"/>
              <a:gd name="connsiteX1" fmla="*/ 5458691 w 6373091"/>
              <a:gd name="connsiteY1" fmla="*/ 0 h 581891"/>
              <a:gd name="connsiteX2" fmla="*/ 6373091 w 6373091"/>
              <a:gd name="connsiteY2" fmla="*/ 304800 h 581891"/>
              <a:gd name="connsiteX3" fmla="*/ 5458691 w 6373091"/>
              <a:gd name="connsiteY3" fmla="*/ 581891 h 581891"/>
              <a:gd name="connsiteX4" fmla="*/ 0 w 6373091"/>
              <a:gd name="connsiteY4" fmla="*/ 581891 h 581891"/>
              <a:gd name="connsiteX0" fmla="*/ 0 w 6373091"/>
              <a:gd name="connsiteY0" fmla="*/ 129838 h 711729"/>
              <a:gd name="connsiteX1" fmla="*/ 5458691 w 6373091"/>
              <a:gd name="connsiteY1" fmla="*/ 129838 h 711729"/>
              <a:gd name="connsiteX2" fmla="*/ 6373091 w 6373091"/>
              <a:gd name="connsiteY2" fmla="*/ 434638 h 711729"/>
              <a:gd name="connsiteX3" fmla="*/ 5458691 w 6373091"/>
              <a:gd name="connsiteY3" fmla="*/ 711729 h 711729"/>
              <a:gd name="connsiteX4" fmla="*/ 0 w 6373091"/>
              <a:gd name="connsiteY4" fmla="*/ 711729 h 711729"/>
              <a:gd name="connsiteX0" fmla="*/ 0 w 6373091"/>
              <a:gd name="connsiteY0" fmla="*/ 129838 h 904645"/>
              <a:gd name="connsiteX1" fmla="*/ 5458691 w 6373091"/>
              <a:gd name="connsiteY1" fmla="*/ 129838 h 904645"/>
              <a:gd name="connsiteX2" fmla="*/ 6373091 w 6373091"/>
              <a:gd name="connsiteY2" fmla="*/ 434638 h 904645"/>
              <a:gd name="connsiteX3" fmla="*/ 5458691 w 6373091"/>
              <a:gd name="connsiteY3" fmla="*/ 711729 h 904645"/>
              <a:gd name="connsiteX4" fmla="*/ 0 w 6373091"/>
              <a:gd name="connsiteY4" fmla="*/ 711729 h 904645"/>
              <a:gd name="connsiteX0" fmla="*/ 0 w 6373091"/>
              <a:gd name="connsiteY0" fmla="*/ 213620 h 988427"/>
              <a:gd name="connsiteX1" fmla="*/ 5458691 w 6373091"/>
              <a:gd name="connsiteY1" fmla="*/ 213620 h 988427"/>
              <a:gd name="connsiteX2" fmla="*/ 6373091 w 6373091"/>
              <a:gd name="connsiteY2" fmla="*/ 518420 h 988427"/>
              <a:gd name="connsiteX3" fmla="*/ 5458691 w 6373091"/>
              <a:gd name="connsiteY3" fmla="*/ 795511 h 988427"/>
              <a:gd name="connsiteX4" fmla="*/ 0 w 6373091"/>
              <a:gd name="connsiteY4" fmla="*/ 795511 h 988427"/>
              <a:gd name="connsiteX0" fmla="*/ 0 w 6373091"/>
              <a:gd name="connsiteY0" fmla="*/ 213620 h 1024581"/>
              <a:gd name="connsiteX1" fmla="*/ 5458691 w 6373091"/>
              <a:gd name="connsiteY1" fmla="*/ 213620 h 1024581"/>
              <a:gd name="connsiteX2" fmla="*/ 6373091 w 6373091"/>
              <a:gd name="connsiteY2" fmla="*/ 518420 h 1024581"/>
              <a:gd name="connsiteX3" fmla="*/ 5458691 w 6373091"/>
              <a:gd name="connsiteY3" fmla="*/ 795511 h 1024581"/>
              <a:gd name="connsiteX4" fmla="*/ 0 w 6373091"/>
              <a:gd name="connsiteY4" fmla="*/ 795511 h 1024581"/>
              <a:gd name="connsiteX0" fmla="*/ 0 w 6373091"/>
              <a:gd name="connsiteY0" fmla="*/ 213620 h 1127825"/>
              <a:gd name="connsiteX1" fmla="*/ 5458691 w 6373091"/>
              <a:gd name="connsiteY1" fmla="*/ 213620 h 1127825"/>
              <a:gd name="connsiteX2" fmla="*/ 6373091 w 6373091"/>
              <a:gd name="connsiteY2" fmla="*/ 518420 h 1127825"/>
              <a:gd name="connsiteX3" fmla="*/ 5458691 w 6373091"/>
              <a:gd name="connsiteY3" fmla="*/ 795511 h 1127825"/>
              <a:gd name="connsiteX4" fmla="*/ 0 w 6373091"/>
              <a:gd name="connsiteY4" fmla="*/ 795511 h 1127825"/>
              <a:gd name="connsiteX0" fmla="*/ 0 w 6373091"/>
              <a:gd name="connsiteY0" fmla="*/ 327558 h 1241763"/>
              <a:gd name="connsiteX1" fmla="*/ 5458691 w 6373091"/>
              <a:gd name="connsiteY1" fmla="*/ 327558 h 1241763"/>
              <a:gd name="connsiteX2" fmla="*/ 6373091 w 6373091"/>
              <a:gd name="connsiteY2" fmla="*/ 632358 h 1241763"/>
              <a:gd name="connsiteX3" fmla="*/ 5458691 w 6373091"/>
              <a:gd name="connsiteY3" fmla="*/ 909449 h 1241763"/>
              <a:gd name="connsiteX4" fmla="*/ 0 w 6373091"/>
              <a:gd name="connsiteY4" fmla="*/ 909449 h 1241763"/>
              <a:gd name="connsiteX0" fmla="*/ 0 w 6567054"/>
              <a:gd name="connsiteY0" fmla="*/ 312614 h 1242548"/>
              <a:gd name="connsiteX1" fmla="*/ 5458691 w 6567054"/>
              <a:gd name="connsiteY1" fmla="*/ 312614 h 1242548"/>
              <a:gd name="connsiteX2" fmla="*/ 6567054 w 6567054"/>
              <a:gd name="connsiteY2" fmla="*/ 645124 h 1242548"/>
              <a:gd name="connsiteX3" fmla="*/ 5458691 w 6567054"/>
              <a:gd name="connsiteY3" fmla="*/ 894505 h 1242548"/>
              <a:gd name="connsiteX4" fmla="*/ 0 w 6567054"/>
              <a:gd name="connsiteY4" fmla="*/ 894505 h 12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054" h="1242548">
                <a:moveTo>
                  <a:pt x="0" y="312614"/>
                </a:moveTo>
                <a:lnTo>
                  <a:pt x="5458691" y="312614"/>
                </a:lnTo>
                <a:cubicBezTo>
                  <a:pt x="5791200" y="63233"/>
                  <a:pt x="6567054" y="-380113"/>
                  <a:pt x="6567054" y="645124"/>
                </a:cubicBezTo>
                <a:cubicBezTo>
                  <a:pt x="6567054" y="1651888"/>
                  <a:pt x="5763491" y="1134650"/>
                  <a:pt x="5458691" y="894505"/>
                </a:cubicBezTo>
                <a:lnTo>
                  <a:pt x="0" y="894505"/>
                </a:ln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3DBA3C-B46D-48FD-BAE4-1B292681352C}"/>
              </a:ext>
            </a:extLst>
          </p:cNvPr>
          <p:cNvCxnSpPr/>
          <p:nvPr/>
        </p:nvCxnSpPr>
        <p:spPr>
          <a:xfrm>
            <a:off x="841755" y="1463798"/>
            <a:ext cx="2687780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310074-7099-4533-B5B4-E52369A2FD43}"/>
              </a:ext>
            </a:extLst>
          </p:cNvPr>
          <p:cNvCxnSpPr/>
          <p:nvPr/>
        </p:nvCxnSpPr>
        <p:spPr>
          <a:xfrm>
            <a:off x="841755" y="1851727"/>
            <a:ext cx="2687780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6">
            <a:extLst>
              <a:ext uri="{FF2B5EF4-FFF2-40B4-BE49-F238E27FC236}">
                <a16:creationId xmlns:a16="http://schemas.microsoft.com/office/drawing/2014/main" id="{919FEABA-3221-4FFB-B00F-80351BA923D9}"/>
              </a:ext>
            </a:extLst>
          </p:cNvPr>
          <p:cNvSpPr/>
          <p:nvPr/>
        </p:nvSpPr>
        <p:spPr>
          <a:xfrm>
            <a:off x="5988707" y="1323431"/>
            <a:ext cx="2660073" cy="387927"/>
          </a:xfrm>
          <a:custGeom>
            <a:avLst/>
            <a:gdLst>
              <a:gd name="connsiteX0" fmla="*/ 0 w 1330036"/>
              <a:gd name="connsiteY0" fmla="*/ 0 h 387927"/>
              <a:gd name="connsiteX1" fmla="*/ 1330036 w 1330036"/>
              <a:gd name="connsiteY1" fmla="*/ 0 h 387927"/>
              <a:gd name="connsiteX2" fmla="*/ 1330036 w 1330036"/>
              <a:gd name="connsiteY2" fmla="*/ 387927 h 387927"/>
              <a:gd name="connsiteX3" fmla="*/ 27709 w 1330036"/>
              <a:gd name="connsiteY3" fmla="*/ 387927 h 387927"/>
              <a:gd name="connsiteX0" fmla="*/ 0 w 1302327"/>
              <a:gd name="connsiteY0" fmla="*/ 0 h 387927"/>
              <a:gd name="connsiteX1" fmla="*/ 1302327 w 1302327"/>
              <a:gd name="connsiteY1" fmla="*/ 0 h 387927"/>
              <a:gd name="connsiteX2" fmla="*/ 1302327 w 1302327"/>
              <a:gd name="connsiteY2" fmla="*/ 387927 h 387927"/>
              <a:gd name="connsiteX3" fmla="*/ 0 w 1302327"/>
              <a:gd name="connsiteY3" fmla="*/ 387927 h 387927"/>
              <a:gd name="connsiteX0" fmla="*/ 0 w 2632363"/>
              <a:gd name="connsiteY0" fmla="*/ 0 h 387927"/>
              <a:gd name="connsiteX1" fmla="*/ 2632363 w 2632363"/>
              <a:gd name="connsiteY1" fmla="*/ 0 h 387927"/>
              <a:gd name="connsiteX2" fmla="*/ 2632363 w 2632363"/>
              <a:gd name="connsiteY2" fmla="*/ 387927 h 387927"/>
              <a:gd name="connsiteX3" fmla="*/ 1330036 w 2632363"/>
              <a:gd name="connsiteY3" fmla="*/ 387927 h 387927"/>
              <a:gd name="connsiteX0" fmla="*/ 0 w 2660073"/>
              <a:gd name="connsiteY0" fmla="*/ 0 h 387927"/>
              <a:gd name="connsiteX1" fmla="*/ 2660073 w 2660073"/>
              <a:gd name="connsiteY1" fmla="*/ 0 h 387927"/>
              <a:gd name="connsiteX2" fmla="*/ 2660073 w 2660073"/>
              <a:gd name="connsiteY2" fmla="*/ 387927 h 387927"/>
              <a:gd name="connsiteX3" fmla="*/ 1357746 w 2660073"/>
              <a:gd name="connsiteY3" fmla="*/ 387927 h 3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073" h="387927">
                <a:moveTo>
                  <a:pt x="0" y="0"/>
                </a:moveTo>
                <a:lnTo>
                  <a:pt x="2660073" y="0"/>
                </a:lnTo>
                <a:lnTo>
                  <a:pt x="2660073" y="387927"/>
                </a:lnTo>
                <a:lnTo>
                  <a:pt x="1357746" y="387927"/>
                </a:lnTo>
              </a:path>
            </a:pathLst>
          </a:custGeom>
          <a:noFill/>
          <a:ln w="38100">
            <a:solidFill>
              <a:srgbClr val="0070C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8C67F220-8F76-4FE2-80B6-21DD935DD8AE}"/>
              </a:ext>
            </a:extLst>
          </p:cNvPr>
          <p:cNvSpPr/>
          <p:nvPr/>
        </p:nvSpPr>
        <p:spPr>
          <a:xfrm rot="10800000">
            <a:off x="1809873" y="4188547"/>
            <a:ext cx="6567054" cy="1242548"/>
          </a:xfrm>
          <a:custGeom>
            <a:avLst/>
            <a:gdLst>
              <a:gd name="connsiteX0" fmla="*/ 27709 w 5458691"/>
              <a:gd name="connsiteY0" fmla="*/ 0 h 581891"/>
              <a:gd name="connsiteX1" fmla="*/ 5458691 w 5458691"/>
              <a:gd name="connsiteY1" fmla="*/ 0 h 581891"/>
              <a:gd name="connsiteX2" fmla="*/ 5458691 w 5458691"/>
              <a:gd name="connsiteY2" fmla="*/ 581891 h 581891"/>
              <a:gd name="connsiteX3" fmla="*/ 0 w 5458691"/>
              <a:gd name="connsiteY3" fmla="*/ 581891 h 581891"/>
              <a:gd name="connsiteX0" fmla="*/ 0 w 5458691"/>
              <a:gd name="connsiteY0" fmla="*/ 0 h 581891"/>
              <a:gd name="connsiteX1" fmla="*/ 5458691 w 5458691"/>
              <a:gd name="connsiteY1" fmla="*/ 0 h 581891"/>
              <a:gd name="connsiteX2" fmla="*/ 5458691 w 5458691"/>
              <a:gd name="connsiteY2" fmla="*/ 581891 h 581891"/>
              <a:gd name="connsiteX3" fmla="*/ 0 w 5458691"/>
              <a:gd name="connsiteY3" fmla="*/ 581891 h 581891"/>
              <a:gd name="connsiteX0" fmla="*/ 0 w 6373091"/>
              <a:gd name="connsiteY0" fmla="*/ 0 h 581891"/>
              <a:gd name="connsiteX1" fmla="*/ 5458691 w 6373091"/>
              <a:gd name="connsiteY1" fmla="*/ 0 h 581891"/>
              <a:gd name="connsiteX2" fmla="*/ 6373091 w 6373091"/>
              <a:gd name="connsiteY2" fmla="*/ 304800 h 581891"/>
              <a:gd name="connsiteX3" fmla="*/ 5458691 w 6373091"/>
              <a:gd name="connsiteY3" fmla="*/ 581891 h 581891"/>
              <a:gd name="connsiteX4" fmla="*/ 0 w 6373091"/>
              <a:gd name="connsiteY4" fmla="*/ 581891 h 581891"/>
              <a:gd name="connsiteX0" fmla="*/ 0 w 6373091"/>
              <a:gd name="connsiteY0" fmla="*/ 0 h 581891"/>
              <a:gd name="connsiteX1" fmla="*/ 5458691 w 6373091"/>
              <a:gd name="connsiteY1" fmla="*/ 0 h 581891"/>
              <a:gd name="connsiteX2" fmla="*/ 6373091 w 6373091"/>
              <a:gd name="connsiteY2" fmla="*/ 304800 h 581891"/>
              <a:gd name="connsiteX3" fmla="*/ 5458691 w 6373091"/>
              <a:gd name="connsiteY3" fmla="*/ 581891 h 581891"/>
              <a:gd name="connsiteX4" fmla="*/ 0 w 6373091"/>
              <a:gd name="connsiteY4" fmla="*/ 581891 h 581891"/>
              <a:gd name="connsiteX0" fmla="*/ 0 w 6373091"/>
              <a:gd name="connsiteY0" fmla="*/ 129838 h 711729"/>
              <a:gd name="connsiteX1" fmla="*/ 5458691 w 6373091"/>
              <a:gd name="connsiteY1" fmla="*/ 129838 h 711729"/>
              <a:gd name="connsiteX2" fmla="*/ 6373091 w 6373091"/>
              <a:gd name="connsiteY2" fmla="*/ 434638 h 711729"/>
              <a:gd name="connsiteX3" fmla="*/ 5458691 w 6373091"/>
              <a:gd name="connsiteY3" fmla="*/ 711729 h 711729"/>
              <a:gd name="connsiteX4" fmla="*/ 0 w 6373091"/>
              <a:gd name="connsiteY4" fmla="*/ 711729 h 711729"/>
              <a:gd name="connsiteX0" fmla="*/ 0 w 6373091"/>
              <a:gd name="connsiteY0" fmla="*/ 129838 h 904645"/>
              <a:gd name="connsiteX1" fmla="*/ 5458691 w 6373091"/>
              <a:gd name="connsiteY1" fmla="*/ 129838 h 904645"/>
              <a:gd name="connsiteX2" fmla="*/ 6373091 w 6373091"/>
              <a:gd name="connsiteY2" fmla="*/ 434638 h 904645"/>
              <a:gd name="connsiteX3" fmla="*/ 5458691 w 6373091"/>
              <a:gd name="connsiteY3" fmla="*/ 711729 h 904645"/>
              <a:gd name="connsiteX4" fmla="*/ 0 w 6373091"/>
              <a:gd name="connsiteY4" fmla="*/ 711729 h 904645"/>
              <a:gd name="connsiteX0" fmla="*/ 0 w 6373091"/>
              <a:gd name="connsiteY0" fmla="*/ 213620 h 988427"/>
              <a:gd name="connsiteX1" fmla="*/ 5458691 w 6373091"/>
              <a:gd name="connsiteY1" fmla="*/ 213620 h 988427"/>
              <a:gd name="connsiteX2" fmla="*/ 6373091 w 6373091"/>
              <a:gd name="connsiteY2" fmla="*/ 518420 h 988427"/>
              <a:gd name="connsiteX3" fmla="*/ 5458691 w 6373091"/>
              <a:gd name="connsiteY3" fmla="*/ 795511 h 988427"/>
              <a:gd name="connsiteX4" fmla="*/ 0 w 6373091"/>
              <a:gd name="connsiteY4" fmla="*/ 795511 h 988427"/>
              <a:gd name="connsiteX0" fmla="*/ 0 w 6373091"/>
              <a:gd name="connsiteY0" fmla="*/ 213620 h 1024581"/>
              <a:gd name="connsiteX1" fmla="*/ 5458691 w 6373091"/>
              <a:gd name="connsiteY1" fmla="*/ 213620 h 1024581"/>
              <a:gd name="connsiteX2" fmla="*/ 6373091 w 6373091"/>
              <a:gd name="connsiteY2" fmla="*/ 518420 h 1024581"/>
              <a:gd name="connsiteX3" fmla="*/ 5458691 w 6373091"/>
              <a:gd name="connsiteY3" fmla="*/ 795511 h 1024581"/>
              <a:gd name="connsiteX4" fmla="*/ 0 w 6373091"/>
              <a:gd name="connsiteY4" fmla="*/ 795511 h 1024581"/>
              <a:gd name="connsiteX0" fmla="*/ 0 w 6373091"/>
              <a:gd name="connsiteY0" fmla="*/ 213620 h 1127825"/>
              <a:gd name="connsiteX1" fmla="*/ 5458691 w 6373091"/>
              <a:gd name="connsiteY1" fmla="*/ 213620 h 1127825"/>
              <a:gd name="connsiteX2" fmla="*/ 6373091 w 6373091"/>
              <a:gd name="connsiteY2" fmla="*/ 518420 h 1127825"/>
              <a:gd name="connsiteX3" fmla="*/ 5458691 w 6373091"/>
              <a:gd name="connsiteY3" fmla="*/ 795511 h 1127825"/>
              <a:gd name="connsiteX4" fmla="*/ 0 w 6373091"/>
              <a:gd name="connsiteY4" fmla="*/ 795511 h 1127825"/>
              <a:gd name="connsiteX0" fmla="*/ 0 w 6373091"/>
              <a:gd name="connsiteY0" fmla="*/ 327558 h 1241763"/>
              <a:gd name="connsiteX1" fmla="*/ 5458691 w 6373091"/>
              <a:gd name="connsiteY1" fmla="*/ 327558 h 1241763"/>
              <a:gd name="connsiteX2" fmla="*/ 6373091 w 6373091"/>
              <a:gd name="connsiteY2" fmla="*/ 632358 h 1241763"/>
              <a:gd name="connsiteX3" fmla="*/ 5458691 w 6373091"/>
              <a:gd name="connsiteY3" fmla="*/ 909449 h 1241763"/>
              <a:gd name="connsiteX4" fmla="*/ 0 w 6373091"/>
              <a:gd name="connsiteY4" fmla="*/ 909449 h 1241763"/>
              <a:gd name="connsiteX0" fmla="*/ 0 w 6567054"/>
              <a:gd name="connsiteY0" fmla="*/ 312614 h 1242548"/>
              <a:gd name="connsiteX1" fmla="*/ 5458691 w 6567054"/>
              <a:gd name="connsiteY1" fmla="*/ 312614 h 1242548"/>
              <a:gd name="connsiteX2" fmla="*/ 6567054 w 6567054"/>
              <a:gd name="connsiteY2" fmla="*/ 645124 h 1242548"/>
              <a:gd name="connsiteX3" fmla="*/ 5458691 w 6567054"/>
              <a:gd name="connsiteY3" fmla="*/ 894505 h 1242548"/>
              <a:gd name="connsiteX4" fmla="*/ 0 w 6567054"/>
              <a:gd name="connsiteY4" fmla="*/ 894505 h 12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054" h="1242548">
                <a:moveTo>
                  <a:pt x="0" y="312614"/>
                </a:moveTo>
                <a:lnTo>
                  <a:pt x="5458691" y="312614"/>
                </a:lnTo>
                <a:cubicBezTo>
                  <a:pt x="5791200" y="63233"/>
                  <a:pt x="6567054" y="-380113"/>
                  <a:pt x="6567054" y="645124"/>
                </a:cubicBezTo>
                <a:cubicBezTo>
                  <a:pt x="6567054" y="1651888"/>
                  <a:pt x="5763491" y="1134650"/>
                  <a:pt x="5458691" y="894505"/>
                </a:cubicBezTo>
                <a:lnTo>
                  <a:pt x="0" y="894505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014F8FC7-6036-4A0B-B3BE-22842B3CA6FE}"/>
              </a:ext>
            </a:extLst>
          </p:cNvPr>
          <p:cNvSpPr/>
          <p:nvPr/>
        </p:nvSpPr>
        <p:spPr>
          <a:xfrm>
            <a:off x="2918236" y="3648220"/>
            <a:ext cx="6567054" cy="1242548"/>
          </a:xfrm>
          <a:custGeom>
            <a:avLst/>
            <a:gdLst>
              <a:gd name="connsiteX0" fmla="*/ 27709 w 5458691"/>
              <a:gd name="connsiteY0" fmla="*/ 0 h 581891"/>
              <a:gd name="connsiteX1" fmla="*/ 5458691 w 5458691"/>
              <a:gd name="connsiteY1" fmla="*/ 0 h 581891"/>
              <a:gd name="connsiteX2" fmla="*/ 5458691 w 5458691"/>
              <a:gd name="connsiteY2" fmla="*/ 581891 h 581891"/>
              <a:gd name="connsiteX3" fmla="*/ 0 w 5458691"/>
              <a:gd name="connsiteY3" fmla="*/ 581891 h 581891"/>
              <a:gd name="connsiteX0" fmla="*/ 0 w 5458691"/>
              <a:gd name="connsiteY0" fmla="*/ 0 h 581891"/>
              <a:gd name="connsiteX1" fmla="*/ 5458691 w 5458691"/>
              <a:gd name="connsiteY1" fmla="*/ 0 h 581891"/>
              <a:gd name="connsiteX2" fmla="*/ 5458691 w 5458691"/>
              <a:gd name="connsiteY2" fmla="*/ 581891 h 581891"/>
              <a:gd name="connsiteX3" fmla="*/ 0 w 5458691"/>
              <a:gd name="connsiteY3" fmla="*/ 581891 h 581891"/>
              <a:gd name="connsiteX0" fmla="*/ 0 w 6373091"/>
              <a:gd name="connsiteY0" fmla="*/ 0 h 581891"/>
              <a:gd name="connsiteX1" fmla="*/ 5458691 w 6373091"/>
              <a:gd name="connsiteY1" fmla="*/ 0 h 581891"/>
              <a:gd name="connsiteX2" fmla="*/ 6373091 w 6373091"/>
              <a:gd name="connsiteY2" fmla="*/ 304800 h 581891"/>
              <a:gd name="connsiteX3" fmla="*/ 5458691 w 6373091"/>
              <a:gd name="connsiteY3" fmla="*/ 581891 h 581891"/>
              <a:gd name="connsiteX4" fmla="*/ 0 w 6373091"/>
              <a:gd name="connsiteY4" fmla="*/ 581891 h 581891"/>
              <a:gd name="connsiteX0" fmla="*/ 0 w 6373091"/>
              <a:gd name="connsiteY0" fmla="*/ 0 h 581891"/>
              <a:gd name="connsiteX1" fmla="*/ 5458691 w 6373091"/>
              <a:gd name="connsiteY1" fmla="*/ 0 h 581891"/>
              <a:gd name="connsiteX2" fmla="*/ 6373091 w 6373091"/>
              <a:gd name="connsiteY2" fmla="*/ 304800 h 581891"/>
              <a:gd name="connsiteX3" fmla="*/ 5458691 w 6373091"/>
              <a:gd name="connsiteY3" fmla="*/ 581891 h 581891"/>
              <a:gd name="connsiteX4" fmla="*/ 0 w 6373091"/>
              <a:gd name="connsiteY4" fmla="*/ 581891 h 581891"/>
              <a:gd name="connsiteX0" fmla="*/ 0 w 6373091"/>
              <a:gd name="connsiteY0" fmla="*/ 129838 h 711729"/>
              <a:gd name="connsiteX1" fmla="*/ 5458691 w 6373091"/>
              <a:gd name="connsiteY1" fmla="*/ 129838 h 711729"/>
              <a:gd name="connsiteX2" fmla="*/ 6373091 w 6373091"/>
              <a:gd name="connsiteY2" fmla="*/ 434638 h 711729"/>
              <a:gd name="connsiteX3" fmla="*/ 5458691 w 6373091"/>
              <a:gd name="connsiteY3" fmla="*/ 711729 h 711729"/>
              <a:gd name="connsiteX4" fmla="*/ 0 w 6373091"/>
              <a:gd name="connsiteY4" fmla="*/ 711729 h 711729"/>
              <a:gd name="connsiteX0" fmla="*/ 0 w 6373091"/>
              <a:gd name="connsiteY0" fmla="*/ 129838 h 904645"/>
              <a:gd name="connsiteX1" fmla="*/ 5458691 w 6373091"/>
              <a:gd name="connsiteY1" fmla="*/ 129838 h 904645"/>
              <a:gd name="connsiteX2" fmla="*/ 6373091 w 6373091"/>
              <a:gd name="connsiteY2" fmla="*/ 434638 h 904645"/>
              <a:gd name="connsiteX3" fmla="*/ 5458691 w 6373091"/>
              <a:gd name="connsiteY3" fmla="*/ 711729 h 904645"/>
              <a:gd name="connsiteX4" fmla="*/ 0 w 6373091"/>
              <a:gd name="connsiteY4" fmla="*/ 711729 h 904645"/>
              <a:gd name="connsiteX0" fmla="*/ 0 w 6373091"/>
              <a:gd name="connsiteY0" fmla="*/ 213620 h 988427"/>
              <a:gd name="connsiteX1" fmla="*/ 5458691 w 6373091"/>
              <a:gd name="connsiteY1" fmla="*/ 213620 h 988427"/>
              <a:gd name="connsiteX2" fmla="*/ 6373091 w 6373091"/>
              <a:gd name="connsiteY2" fmla="*/ 518420 h 988427"/>
              <a:gd name="connsiteX3" fmla="*/ 5458691 w 6373091"/>
              <a:gd name="connsiteY3" fmla="*/ 795511 h 988427"/>
              <a:gd name="connsiteX4" fmla="*/ 0 w 6373091"/>
              <a:gd name="connsiteY4" fmla="*/ 795511 h 988427"/>
              <a:gd name="connsiteX0" fmla="*/ 0 w 6373091"/>
              <a:gd name="connsiteY0" fmla="*/ 213620 h 1024581"/>
              <a:gd name="connsiteX1" fmla="*/ 5458691 w 6373091"/>
              <a:gd name="connsiteY1" fmla="*/ 213620 h 1024581"/>
              <a:gd name="connsiteX2" fmla="*/ 6373091 w 6373091"/>
              <a:gd name="connsiteY2" fmla="*/ 518420 h 1024581"/>
              <a:gd name="connsiteX3" fmla="*/ 5458691 w 6373091"/>
              <a:gd name="connsiteY3" fmla="*/ 795511 h 1024581"/>
              <a:gd name="connsiteX4" fmla="*/ 0 w 6373091"/>
              <a:gd name="connsiteY4" fmla="*/ 795511 h 1024581"/>
              <a:gd name="connsiteX0" fmla="*/ 0 w 6373091"/>
              <a:gd name="connsiteY0" fmla="*/ 213620 h 1127825"/>
              <a:gd name="connsiteX1" fmla="*/ 5458691 w 6373091"/>
              <a:gd name="connsiteY1" fmla="*/ 213620 h 1127825"/>
              <a:gd name="connsiteX2" fmla="*/ 6373091 w 6373091"/>
              <a:gd name="connsiteY2" fmla="*/ 518420 h 1127825"/>
              <a:gd name="connsiteX3" fmla="*/ 5458691 w 6373091"/>
              <a:gd name="connsiteY3" fmla="*/ 795511 h 1127825"/>
              <a:gd name="connsiteX4" fmla="*/ 0 w 6373091"/>
              <a:gd name="connsiteY4" fmla="*/ 795511 h 1127825"/>
              <a:gd name="connsiteX0" fmla="*/ 0 w 6373091"/>
              <a:gd name="connsiteY0" fmla="*/ 327558 h 1241763"/>
              <a:gd name="connsiteX1" fmla="*/ 5458691 w 6373091"/>
              <a:gd name="connsiteY1" fmla="*/ 327558 h 1241763"/>
              <a:gd name="connsiteX2" fmla="*/ 6373091 w 6373091"/>
              <a:gd name="connsiteY2" fmla="*/ 632358 h 1241763"/>
              <a:gd name="connsiteX3" fmla="*/ 5458691 w 6373091"/>
              <a:gd name="connsiteY3" fmla="*/ 909449 h 1241763"/>
              <a:gd name="connsiteX4" fmla="*/ 0 w 6373091"/>
              <a:gd name="connsiteY4" fmla="*/ 909449 h 1241763"/>
              <a:gd name="connsiteX0" fmla="*/ 0 w 6567054"/>
              <a:gd name="connsiteY0" fmla="*/ 312614 h 1242548"/>
              <a:gd name="connsiteX1" fmla="*/ 5458691 w 6567054"/>
              <a:gd name="connsiteY1" fmla="*/ 312614 h 1242548"/>
              <a:gd name="connsiteX2" fmla="*/ 6567054 w 6567054"/>
              <a:gd name="connsiteY2" fmla="*/ 645124 h 1242548"/>
              <a:gd name="connsiteX3" fmla="*/ 5458691 w 6567054"/>
              <a:gd name="connsiteY3" fmla="*/ 894505 h 1242548"/>
              <a:gd name="connsiteX4" fmla="*/ 0 w 6567054"/>
              <a:gd name="connsiteY4" fmla="*/ 894505 h 124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7054" h="1242548">
                <a:moveTo>
                  <a:pt x="0" y="312614"/>
                </a:moveTo>
                <a:lnTo>
                  <a:pt x="5458691" y="312614"/>
                </a:lnTo>
                <a:cubicBezTo>
                  <a:pt x="5791200" y="63233"/>
                  <a:pt x="6567054" y="-380113"/>
                  <a:pt x="6567054" y="645124"/>
                </a:cubicBezTo>
                <a:cubicBezTo>
                  <a:pt x="6567054" y="1651888"/>
                  <a:pt x="5763491" y="1134650"/>
                  <a:pt x="5458691" y="894505"/>
                </a:cubicBezTo>
                <a:lnTo>
                  <a:pt x="0" y="894505"/>
                </a:lnTo>
              </a:path>
            </a:pathLst>
          </a:custGeom>
          <a:noFill/>
          <a:ln w="38100">
            <a:solidFill>
              <a:schemeClr val="tx1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41C40F1F-6B37-4AF9-8E18-BC529AA67650}"/>
              </a:ext>
            </a:extLst>
          </p:cNvPr>
          <p:cNvSpPr/>
          <p:nvPr/>
        </p:nvSpPr>
        <p:spPr>
          <a:xfrm>
            <a:off x="7383104" y="4043961"/>
            <a:ext cx="966112" cy="969818"/>
          </a:xfrm>
          <a:custGeom>
            <a:avLst/>
            <a:gdLst>
              <a:gd name="connsiteX0" fmla="*/ 1191491 w 1191491"/>
              <a:gd name="connsiteY0" fmla="*/ 0 h 969818"/>
              <a:gd name="connsiteX1" fmla="*/ 0 w 1191491"/>
              <a:gd name="connsiteY1" fmla="*/ 0 h 969818"/>
              <a:gd name="connsiteX2" fmla="*/ 0 w 1191491"/>
              <a:gd name="connsiteY2" fmla="*/ 415636 h 969818"/>
              <a:gd name="connsiteX3" fmla="*/ 1163782 w 1191491"/>
              <a:gd name="connsiteY3" fmla="*/ 415636 h 969818"/>
              <a:gd name="connsiteX4" fmla="*/ 1163782 w 1191491"/>
              <a:gd name="connsiteY4" fmla="*/ 969818 h 969818"/>
              <a:gd name="connsiteX5" fmla="*/ 0 w 1191491"/>
              <a:gd name="connsiteY5" fmla="*/ 969818 h 9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91" h="969818">
                <a:moveTo>
                  <a:pt x="1191491" y="0"/>
                </a:moveTo>
                <a:lnTo>
                  <a:pt x="0" y="0"/>
                </a:lnTo>
                <a:lnTo>
                  <a:pt x="0" y="415636"/>
                </a:lnTo>
                <a:lnTo>
                  <a:pt x="1163782" y="415636"/>
                </a:lnTo>
                <a:lnTo>
                  <a:pt x="1163782" y="969818"/>
                </a:lnTo>
                <a:lnTo>
                  <a:pt x="0" y="969818"/>
                </a:ln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D815DA57-AEE1-425F-B712-A500EBD9BE4B}"/>
              </a:ext>
            </a:extLst>
          </p:cNvPr>
          <p:cNvSpPr/>
          <p:nvPr/>
        </p:nvSpPr>
        <p:spPr>
          <a:xfrm>
            <a:off x="5219942" y="4043961"/>
            <a:ext cx="966112" cy="969818"/>
          </a:xfrm>
          <a:custGeom>
            <a:avLst/>
            <a:gdLst>
              <a:gd name="connsiteX0" fmla="*/ 1191491 w 1191491"/>
              <a:gd name="connsiteY0" fmla="*/ 0 h 969818"/>
              <a:gd name="connsiteX1" fmla="*/ 0 w 1191491"/>
              <a:gd name="connsiteY1" fmla="*/ 0 h 969818"/>
              <a:gd name="connsiteX2" fmla="*/ 0 w 1191491"/>
              <a:gd name="connsiteY2" fmla="*/ 415636 h 969818"/>
              <a:gd name="connsiteX3" fmla="*/ 1163782 w 1191491"/>
              <a:gd name="connsiteY3" fmla="*/ 415636 h 969818"/>
              <a:gd name="connsiteX4" fmla="*/ 1163782 w 1191491"/>
              <a:gd name="connsiteY4" fmla="*/ 969818 h 969818"/>
              <a:gd name="connsiteX5" fmla="*/ 0 w 1191491"/>
              <a:gd name="connsiteY5" fmla="*/ 969818 h 9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91" h="969818">
                <a:moveTo>
                  <a:pt x="1191491" y="0"/>
                </a:moveTo>
                <a:lnTo>
                  <a:pt x="0" y="0"/>
                </a:lnTo>
                <a:lnTo>
                  <a:pt x="0" y="415636"/>
                </a:lnTo>
                <a:lnTo>
                  <a:pt x="1163782" y="415636"/>
                </a:lnTo>
                <a:lnTo>
                  <a:pt x="1163782" y="969818"/>
                </a:lnTo>
                <a:lnTo>
                  <a:pt x="0" y="969818"/>
                </a:lnTo>
              </a:path>
            </a:pathLst>
          </a:custGeom>
          <a:noFill/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C9EE504C-81CE-4116-B1BD-7B8DF63413DF}"/>
              </a:ext>
            </a:extLst>
          </p:cNvPr>
          <p:cNvSpPr/>
          <p:nvPr/>
        </p:nvSpPr>
        <p:spPr>
          <a:xfrm flipH="1">
            <a:off x="4117511" y="4043961"/>
            <a:ext cx="952314" cy="969818"/>
          </a:xfrm>
          <a:custGeom>
            <a:avLst/>
            <a:gdLst>
              <a:gd name="connsiteX0" fmla="*/ 1191491 w 1191491"/>
              <a:gd name="connsiteY0" fmla="*/ 0 h 969818"/>
              <a:gd name="connsiteX1" fmla="*/ 0 w 1191491"/>
              <a:gd name="connsiteY1" fmla="*/ 0 h 969818"/>
              <a:gd name="connsiteX2" fmla="*/ 0 w 1191491"/>
              <a:gd name="connsiteY2" fmla="*/ 415636 h 969818"/>
              <a:gd name="connsiteX3" fmla="*/ 1163782 w 1191491"/>
              <a:gd name="connsiteY3" fmla="*/ 415636 h 969818"/>
              <a:gd name="connsiteX4" fmla="*/ 1163782 w 1191491"/>
              <a:gd name="connsiteY4" fmla="*/ 969818 h 969818"/>
              <a:gd name="connsiteX5" fmla="*/ 0 w 1191491"/>
              <a:gd name="connsiteY5" fmla="*/ 969818 h 9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91" h="969818">
                <a:moveTo>
                  <a:pt x="1191491" y="0"/>
                </a:moveTo>
                <a:lnTo>
                  <a:pt x="0" y="0"/>
                </a:lnTo>
                <a:lnTo>
                  <a:pt x="0" y="415636"/>
                </a:lnTo>
                <a:lnTo>
                  <a:pt x="1163782" y="415636"/>
                </a:lnTo>
                <a:lnTo>
                  <a:pt x="1163782" y="969818"/>
                </a:lnTo>
                <a:lnTo>
                  <a:pt x="0" y="969818"/>
                </a:lnTo>
              </a:path>
            </a:pathLst>
          </a:custGeom>
          <a:noFill/>
          <a:ln w="381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17593F78-4E91-4AAD-9103-8AD1B344F106}"/>
              </a:ext>
            </a:extLst>
          </p:cNvPr>
          <p:cNvSpPr/>
          <p:nvPr/>
        </p:nvSpPr>
        <p:spPr>
          <a:xfrm>
            <a:off x="2992125" y="4043961"/>
            <a:ext cx="966112" cy="969818"/>
          </a:xfrm>
          <a:custGeom>
            <a:avLst/>
            <a:gdLst>
              <a:gd name="connsiteX0" fmla="*/ 1191491 w 1191491"/>
              <a:gd name="connsiteY0" fmla="*/ 0 h 969818"/>
              <a:gd name="connsiteX1" fmla="*/ 0 w 1191491"/>
              <a:gd name="connsiteY1" fmla="*/ 0 h 969818"/>
              <a:gd name="connsiteX2" fmla="*/ 0 w 1191491"/>
              <a:gd name="connsiteY2" fmla="*/ 415636 h 969818"/>
              <a:gd name="connsiteX3" fmla="*/ 1163782 w 1191491"/>
              <a:gd name="connsiteY3" fmla="*/ 415636 h 969818"/>
              <a:gd name="connsiteX4" fmla="*/ 1163782 w 1191491"/>
              <a:gd name="connsiteY4" fmla="*/ 969818 h 969818"/>
              <a:gd name="connsiteX5" fmla="*/ 0 w 1191491"/>
              <a:gd name="connsiteY5" fmla="*/ 969818 h 9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91" h="969818">
                <a:moveTo>
                  <a:pt x="1191491" y="0"/>
                </a:moveTo>
                <a:lnTo>
                  <a:pt x="0" y="0"/>
                </a:lnTo>
                <a:lnTo>
                  <a:pt x="0" y="415636"/>
                </a:lnTo>
                <a:lnTo>
                  <a:pt x="1163782" y="415636"/>
                </a:lnTo>
                <a:lnTo>
                  <a:pt x="1163782" y="969818"/>
                </a:lnTo>
                <a:lnTo>
                  <a:pt x="0" y="969818"/>
                </a:lnTo>
              </a:path>
            </a:pathLst>
          </a:custGeom>
          <a:noFill/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48E92787-9B7A-49D9-89DC-430E26F66021}"/>
              </a:ext>
            </a:extLst>
          </p:cNvPr>
          <p:cNvSpPr/>
          <p:nvPr/>
        </p:nvSpPr>
        <p:spPr>
          <a:xfrm flipH="1">
            <a:off x="6284891" y="4043961"/>
            <a:ext cx="952314" cy="969818"/>
          </a:xfrm>
          <a:custGeom>
            <a:avLst/>
            <a:gdLst>
              <a:gd name="connsiteX0" fmla="*/ 1191491 w 1191491"/>
              <a:gd name="connsiteY0" fmla="*/ 0 h 969818"/>
              <a:gd name="connsiteX1" fmla="*/ 0 w 1191491"/>
              <a:gd name="connsiteY1" fmla="*/ 0 h 969818"/>
              <a:gd name="connsiteX2" fmla="*/ 0 w 1191491"/>
              <a:gd name="connsiteY2" fmla="*/ 415636 h 969818"/>
              <a:gd name="connsiteX3" fmla="*/ 1163782 w 1191491"/>
              <a:gd name="connsiteY3" fmla="*/ 415636 h 969818"/>
              <a:gd name="connsiteX4" fmla="*/ 1163782 w 1191491"/>
              <a:gd name="connsiteY4" fmla="*/ 969818 h 969818"/>
              <a:gd name="connsiteX5" fmla="*/ 0 w 1191491"/>
              <a:gd name="connsiteY5" fmla="*/ 969818 h 96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491" h="969818">
                <a:moveTo>
                  <a:pt x="1191491" y="0"/>
                </a:moveTo>
                <a:lnTo>
                  <a:pt x="0" y="0"/>
                </a:lnTo>
                <a:lnTo>
                  <a:pt x="0" y="415636"/>
                </a:lnTo>
                <a:lnTo>
                  <a:pt x="1163782" y="415636"/>
                </a:lnTo>
                <a:lnTo>
                  <a:pt x="1163782" y="969818"/>
                </a:lnTo>
                <a:lnTo>
                  <a:pt x="0" y="969818"/>
                </a:lnTo>
              </a:path>
            </a:pathLst>
          </a:custGeom>
          <a:noFill/>
          <a:ln w="38100">
            <a:solidFill>
              <a:srgbClr val="00B05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D2459-2398-47DE-AC60-74A1B9037EB3}"/>
              </a:ext>
            </a:extLst>
          </p:cNvPr>
          <p:cNvCxnSpPr/>
          <p:nvPr/>
        </p:nvCxnSpPr>
        <p:spPr>
          <a:xfrm>
            <a:off x="2553975" y="5540252"/>
            <a:ext cx="3119694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650439-4659-4CBA-B950-BDD7E8499832}"/>
              </a:ext>
            </a:extLst>
          </p:cNvPr>
          <p:cNvCxnSpPr/>
          <p:nvPr/>
        </p:nvCxnSpPr>
        <p:spPr>
          <a:xfrm>
            <a:off x="2534925" y="6513427"/>
            <a:ext cx="3119694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E2E4D3-85A9-404F-95CE-75E38378E085}"/>
              </a:ext>
            </a:extLst>
          </p:cNvPr>
          <p:cNvCxnSpPr/>
          <p:nvPr/>
        </p:nvCxnSpPr>
        <p:spPr>
          <a:xfrm rot="10800000">
            <a:off x="2560565" y="5945391"/>
            <a:ext cx="3119694" cy="0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33">
            <a:extLst>
              <a:ext uri="{FF2B5EF4-FFF2-40B4-BE49-F238E27FC236}">
                <a16:creationId xmlns:a16="http://schemas.microsoft.com/office/drawing/2014/main" id="{0A8EF358-C19B-4AD1-8C48-250212FD042D}"/>
              </a:ext>
            </a:extLst>
          </p:cNvPr>
          <p:cNvSpPr/>
          <p:nvPr/>
        </p:nvSpPr>
        <p:spPr>
          <a:xfrm>
            <a:off x="7365825" y="5537644"/>
            <a:ext cx="3095625" cy="971550"/>
          </a:xfrm>
          <a:custGeom>
            <a:avLst/>
            <a:gdLst>
              <a:gd name="connsiteX0" fmla="*/ 2019300 w 3095625"/>
              <a:gd name="connsiteY0" fmla="*/ 971550 h 971550"/>
              <a:gd name="connsiteX1" fmla="*/ 0 w 3095625"/>
              <a:gd name="connsiteY1" fmla="*/ 971550 h 971550"/>
              <a:gd name="connsiteX2" fmla="*/ 0 w 3095625"/>
              <a:gd name="connsiteY2" fmla="*/ 419100 h 971550"/>
              <a:gd name="connsiteX3" fmla="*/ 3095625 w 3095625"/>
              <a:gd name="connsiteY3" fmla="*/ 419100 h 971550"/>
              <a:gd name="connsiteX4" fmla="*/ 3095625 w 3095625"/>
              <a:gd name="connsiteY4" fmla="*/ 0 h 971550"/>
              <a:gd name="connsiteX5" fmla="*/ 2181225 w 3095625"/>
              <a:gd name="connsiteY5" fmla="*/ 0 h 971550"/>
              <a:gd name="connsiteX0" fmla="*/ 2019300 w 3095625"/>
              <a:gd name="connsiteY0" fmla="*/ 971550 h 971550"/>
              <a:gd name="connsiteX1" fmla="*/ 0 w 3095625"/>
              <a:gd name="connsiteY1" fmla="*/ 971550 h 971550"/>
              <a:gd name="connsiteX2" fmla="*/ 0 w 3095625"/>
              <a:gd name="connsiteY2" fmla="*/ 419100 h 971550"/>
              <a:gd name="connsiteX3" fmla="*/ 3095625 w 3095625"/>
              <a:gd name="connsiteY3" fmla="*/ 419100 h 971550"/>
              <a:gd name="connsiteX4" fmla="*/ 3095625 w 3095625"/>
              <a:gd name="connsiteY4" fmla="*/ 0 h 971550"/>
              <a:gd name="connsiteX5" fmla="*/ 1095375 w 3095625"/>
              <a:gd name="connsiteY5" fmla="*/ 0 h 971550"/>
              <a:gd name="connsiteX0" fmla="*/ 2019300 w 3095625"/>
              <a:gd name="connsiteY0" fmla="*/ 971550 h 971550"/>
              <a:gd name="connsiteX1" fmla="*/ 0 w 3095625"/>
              <a:gd name="connsiteY1" fmla="*/ 971550 h 971550"/>
              <a:gd name="connsiteX2" fmla="*/ 0 w 3095625"/>
              <a:gd name="connsiteY2" fmla="*/ 419100 h 971550"/>
              <a:gd name="connsiteX3" fmla="*/ 3095625 w 3095625"/>
              <a:gd name="connsiteY3" fmla="*/ 419100 h 971550"/>
              <a:gd name="connsiteX4" fmla="*/ 3095625 w 3095625"/>
              <a:gd name="connsiteY4" fmla="*/ 0 h 971550"/>
              <a:gd name="connsiteX5" fmla="*/ 1066800 w 3095625"/>
              <a:gd name="connsiteY5" fmla="*/ 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5625" h="971550">
                <a:moveTo>
                  <a:pt x="2019300" y="971550"/>
                </a:moveTo>
                <a:lnTo>
                  <a:pt x="0" y="971550"/>
                </a:lnTo>
                <a:lnTo>
                  <a:pt x="0" y="419100"/>
                </a:lnTo>
                <a:lnTo>
                  <a:pt x="3095625" y="419100"/>
                </a:lnTo>
                <a:lnTo>
                  <a:pt x="3095625" y="0"/>
                </a:lnTo>
                <a:lnTo>
                  <a:pt x="1066800" y="0"/>
                </a:lnTo>
              </a:path>
            </a:pathLst>
          </a:custGeom>
          <a:noFill/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27877 0.108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5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27877 0.1085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5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1.48148E-6 L 0.17278 0.1335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6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1.48148E-6 L 0.16666 0.1335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0.13357 L 4.58333E-6 -1.48148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-66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0.13357 L 2.70833E-6 -1.48148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66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877 0.10856 L 3.33333E-6 2.59259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-54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877 0.10856 L 3.33333E-6 4.07407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14271 0.1305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5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1.48148E-6 L 0.14062 -0.1275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63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2.59259E-6 L 0.27877 0.1085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5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58333E-6 -1.48148E-6 L 0.14075 -0.124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625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33333E-6 4.07407E-6 L 0.27877 0.1085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541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4375 -0.01389 L -0.14167 0.12916 " pathEditMode="relative" rAng="0" ptsTypes="AA">
                                      <p:cBhvr>
                                        <p:cTn id="41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2292 -0.2180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090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12708 -0.22083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1104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2292 -0.21806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090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4.81481E-6 L -0.23203 -0.1757 " pathEditMode="fixed" rAng="0" ptsTypes="AA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-879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81481E-6 L -0.23333 -0.17732 " pathEditMode="fixed" rAng="0" ptsTypes="AA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886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0.0007 L -0.22956 -0.1794 " pathEditMode="fixed" rAng="0" ptsTypes="AA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22916 -0.17408 " pathEditMode="relative" rAng="0" ptsTypes="AA">
                                      <p:cBhvr>
                                        <p:cTn id="91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870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23164 -0.1757 " pathEditMode="relative" rAng="0" ptsTypes="AA">
                                      <p:cBhvr>
                                        <p:cTn id="93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-879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22826 -0.17801 " pathEditMode="relative" rAng="0" ptsTypes="AA">
                                      <p:cBhvr>
                                        <p:cTn id="9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-891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3.7037E-7 L 0.12187 -0.21667 " pathEditMode="relative" rAng="0" ptsTypes="AA">
                                      <p:cBhvr>
                                        <p:cTn id="97" dur="1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1083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1.48148E-6 L 0.12604 -0.21806 " pathEditMode="relative" rAng="0" ptsTypes="AA">
                                      <p:cBhvr>
                                        <p:cTn id="99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090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1.85185E-6 L 0.12083 -0.21528 " pathEditMode="relative" rAng="0" ptsTypes="AA">
                                      <p:cBhvr>
                                        <p:cTn id="101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00023 L -0.26471 -0.2182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1090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81481E-6 L 0.26354 0.21365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067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7 -3.7037E-7 L 0.12122 -0.21551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1078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91667E-6 4.81481E-6 L 0.26979 0.21365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1067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0833E-6 1.48148E-6 L 0.12409 -0.21829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1092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70833E-6 4.81481E-6 L 0.26354 0.21782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088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612 -0.01065 L 0.1237 -0.21736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-10347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26471 -0.21852 L -0.40716 -0.00463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3" grpId="0" animBg="1"/>
      <p:bldP spid="13" grpId="1" animBg="1"/>
      <p:bldP spid="13" grpId="2" animBg="1"/>
      <p:bldP spid="14" grpId="0" animBg="1"/>
      <p:bldP spid="15" grpId="0" animBg="1"/>
      <p:bldP spid="16" grpId="0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20" grpId="0" animBg="1"/>
      <p:bldP spid="20" grpId="1" animBg="1"/>
      <p:bldP spid="20" grpId="2" animBg="1"/>
      <p:bldP spid="20" grpId="3" animBg="1"/>
      <p:bldP spid="24" grpId="0" animBg="1"/>
      <p:bldP spid="24" grpId="1" animBg="1"/>
      <p:bldP spid="2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4" y="341680"/>
            <a:ext cx="7886700" cy="925562"/>
          </a:xfrm>
        </p:spPr>
        <p:txBody>
          <a:bodyPr/>
          <a:lstStyle/>
          <a:p>
            <a:r>
              <a:rPr lang="en-US" dirty="0"/>
              <a:t>DNA nanotechnology applications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24848" y="1714347"/>
            <a:ext cx="5871076" cy="3582992"/>
            <a:chOff x="1482911" y="893373"/>
            <a:chExt cx="6694808" cy="4453386"/>
          </a:xfrm>
        </p:grpSpPr>
        <p:sp>
          <p:nvSpPr>
            <p:cNvPr id="5" name="Rounded Rectangle 4"/>
            <p:cNvSpPr/>
            <p:nvPr/>
          </p:nvSpPr>
          <p:spPr>
            <a:xfrm>
              <a:off x="1482911" y="893373"/>
              <a:ext cx="6694808" cy="4453386"/>
            </a:xfrm>
            <a:prstGeom prst="roundRect">
              <a:avLst>
                <a:gd name="adj" fmla="val 8986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9121" y="1321810"/>
              <a:ext cx="3095152" cy="2785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1878" y="1976828"/>
              <a:ext cx="2125096" cy="19029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9915" y="1008785"/>
              <a:ext cx="4964492" cy="87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DNA origami opens to deliver antibody only in presence of two protein antigens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3506" y="3754431"/>
              <a:ext cx="1904753" cy="43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41t-specific latch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587638" y="3179302"/>
              <a:ext cx="588524" cy="6135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703885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7306" y="4187383"/>
              <a:ext cx="2018767" cy="42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TE17-specific latch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7792" y="4586244"/>
              <a:ext cx="6007081" cy="65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Shawn Douglas, </a:t>
              </a:r>
              <a:r>
                <a:rPr lang="en-US" sz="1400" dirty="0" err="1"/>
                <a:t>Ido</a:t>
              </a:r>
              <a:r>
                <a:rPr lang="en-US" sz="1400" dirty="0"/>
                <a:t> Bachelet, George Church, </a:t>
              </a:r>
              <a:r>
                <a:rPr lang="en-US" sz="1400" i="1" dirty="0"/>
                <a:t>A logic-gated </a:t>
              </a:r>
              <a:r>
                <a:rPr lang="en-US" sz="1400" i="1" dirty="0" err="1"/>
                <a:t>nanorobot</a:t>
              </a:r>
              <a:r>
                <a:rPr lang="en-US" sz="1400" i="1" dirty="0"/>
                <a:t> for targeted transport of molecular payloads</a:t>
              </a:r>
              <a:r>
                <a:rPr lang="en-US" sz="1400" dirty="0"/>
                <a:t>, </a:t>
              </a:r>
              <a:r>
                <a:rPr lang="en-US" sz="1400" u="sng" dirty="0"/>
                <a:t>Science</a:t>
              </a:r>
              <a:r>
                <a:rPr lang="en-US" sz="1400" dirty="0"/>
                <a:t> 2012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55714" y="2805519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5113" y="1864465"/>
              <a:ext cx="1730959" cy="80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antibody Fab’ fragments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792631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540189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067389" y="1548352"/>
            <a:ext cx="2444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resolution surface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crystallization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super-resolution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circuits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23238" y="4490264"/>
            <a:ext cx="342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biological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mRNA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surface marker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genetically encoded structures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27914" y="1302190"/>
            <a:ext cx="96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example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94" y="2154183"/>
            <a:ext cx="4336364" cy="3429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29288" y="1481027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0902" y="5894685"/>
            <a:ext cx="546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Ashwin Gopinath, Evan Miyazono, Andrei </a:t>
            </a:r>
            <a:r>
              <a:rPr lang="en-US" sz="1200" dirty="0" err="1"/>
              <a:t>Faraon</a:t>
            </a:r>
            <a:r>
              <a:rPr lang="en-US" sz="1200" dirty="0"/>
              <a:t>, Paul </a:t>
            </a:r>
            <a:r>
              <a:rPr lang="en-US" sz="1200" dirty="0" err="1"/>
              <a:t>Rothemund</a:t>
            </a:r>
            <a:r>
              <a:rPr lang="en-US" sz="1200" dirty="0"/>
              <a:t>, </a:t>
            </a:r>
            <a:r>
              <a:rPr lang="en-US" sz="1200" i="1" dirty="0"/>
              <a:t>Engineering and mapping nanocavity emission via precision placement of DNA origami</a:t>
            </a:r>
            <a:r>
              <a:rPr lang="en-US" sz="1200" dirty="0"/>
              <a:t>, </a:t>
            </a:r>
            <a:r>
              <a:rPr lang="en-US" sz="1200" u="sng" dirty="0"/>
              <a:t>Nature</a:t>
            </a:r>
            <a:r>
              <a:rPr lang="en-US" sz="1200" dirty="0"/>
              <a:t> 2016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84D7F85-0DBC-4A97-AFD2-A2D1C19B4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601" y="3994318"/>
            <a:ext cx="1757494" cy="17501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4C78FF0-6BCC-42A1-BFCB-9B8CBC96025A}"/>
              </a:ext>
            </a:extLst>
          </p:cNvPr>
          <p:cNvSpPr/>
          <p:nvPr/>
        </p:nvSpPr>
        <p:spPr>
          <a:xfrm>
            <a:off x="1040563" y="1262364"/>
            <a:ext cx="152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nonbiological</a:t>
            </a:r>
            <a:r>
              <a:rPr lang="en-US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A18E2-3F3F-4DB2-8444-6AE29C373A1C}"/>
              </a:ext>
            </a:extLst>
          </p:cNvPr>
          <p:cNvSpPr/>
          <p:nvPr/>
        </p:nvSpPr>
        <p:spPr>
          <a:xfrm>
            <a:off x="6648787" y="5885896"/>
            <a:ext cx="487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Grigory</a:t>
            </a:r>
            <a:r>
              <a:rPr lang="en-US" sz="1200" dirty="0"/>
              <a:t> </a:t>
            </a:r>
            <a:r>
              <a:rPr lang="en-US" sz="1200" dirty="0" err="1"/>
              <a:t>Tikhomirov</a:t>
            </a:r>
            <a:r>
              <a:rPr lang="en-US" sz="1200" dirty="0"/>
              <a:t>, Philip Petersen, and Lulu Qian. </a:t>
            </a:r>
            <a:r>
              <a:rPr lang="en-US" sz="1200" i="1" dirty="0"/>
              <a:t>Fractal assembly of </a:t>
            </a:r>
            <a:r>
              <a:rPr lang="en-US" sz="1200" i="1" dirty="0" err="1"/>
              <a:t>micrometre</a:t>
            </a:r>
            <a:r>
              <a:rPr lang="en-US" sz="1200" i="1" dirty="0"/>
              <a:t>-scale DNA origami arrays with arbitrary patterns</a:t>
            </a:r>
            <a:r>
              <a:rPr lang="en-US" sz="1200" dirty="0"/>
              <a:t>. </a:t>
            </a:r>
            <a:r>
              <a:rPr lang="en-US" sz="1200" u="sng" dirty="0"/>
              <a:t>Nature</a:t>
            </a:r>
            <a:r>
              <a:rPr lang="en-US" sz="1200" dirty="0"/>
              <a:t> 2017. 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B5470-332E-4047-8AE2-B03FE83B9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458" y="2294974"/>
            <a:ext cx="3647954" cy="34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1" grpId="1"/>
      <p:bldP spid="20" grpId="0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DE56-072D-4E84-BED0-D09AC868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100" cy="857283"/>
          </a:xfrm>
        </p:spPr>
        <p:txBody>
          <a:bodyPr>
            <a:normAutofit/>
          </a:bodyPr>
          <a:lstStyle/>
          <a:p>
            <a:r>
              <a:rPr lang="en-US"/>
              <a:t>Other applications of DNA nanotechnology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31CAB-AD47-4AC3-BE15-C19522CD2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003"/>
          <a:stretch/>
        </p:blipFill>
        <p:spPr>
          <a:xfrm>
            <a:off x="1202539" y="1637637"/>
            <a:ext cx="4893461" cy="4891770"/>
          </a:xfrm>
          <a:prstGeom prst="rect">
            <a:avLst/>
          </a:prstGeom>
        </p:spPr>
      </p:pic>
      <p:sp>
        <p:nvSpPr>
          <p:cNvPr id="6" name="Shape 2118">
            <a:extLst>
              <a:ext uri="{FF2B5EF4-FFF2-40B4-BE49-F238E27FC236}">
                <a16:creationId xmlns:a16="http://schemas.microsoft.com/office/drawing/2014/main" id="{66328F57-F8B2-496C-A32A-0F5069AEA1D0}"/>
              </a:ext>
            </a:extLst>
          </p:cNvPr>
          <p:cNvSpPr txBox="1">
            <a:spLocks/>
          </p:cNvSpPr>
          <p:nvPr/>
        </p:nvSpPr>
        <p:spPr>
          <a:xfrm>
            <a:off x="1202539" y="1250301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4 </a:t>
            </a:r>
            <a:r>
              <a:rPr lang="el-GR" sz="2000" b="0">
                <a:solidFill>
                  <a:schemeClr val="tx1"/>
                </a:solidFill>
              </a:rPr>
              <a:t>μ</a:t>
            </a:r>
            <a:r>
              <a:rPr lang="en-US" sz="2000" b="0">
                <a:solidFill>
                  <a:schemeClr val="tx1"/>
                </a:solidFill>
              </a:rPr>
              <a:t>m wide scan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D7279-BFA5-4743-A07A-BC9BF0843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211" y="2269122"/>
            <a:ext cx="4614751" cy="3628800"/>
          </a:xfrm>
          <a:prstGeom prst="rect">
            <a:avLst/>
          </a:prstGeom>
        </p:spPr>
      </p:pic>
      <p:sp>
        <p:nvSpPr>
          <p:cNvPr id="10" name="Shape 2118">
            <a:extLst>
              <a:ext uri="{FF2B5EF4-FFF2-40B4-BE49-F238E27FC236}">
                <a16:creationId xmlns:a16="http://schemas.microsoft.com/office/drawing/2014/main" id="{75FC343B-0630-4310-AC2E-A86FA2FC2498}"/>
              </a:ext>
            </a:extLst>
          </p:cNvPr>
          <p:cNvSpPr txBox="1">
            <a:spLocks/>
          </p:cNvSpPr>
          <p:nvPr/>
        </p:nvSpPr>
        <p:spPr>
          <a:xfrm>
            <a:off x="6894307" y="1670035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zoom in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4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0255-DAB0-4699-9EC0-D0744DB3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Cherry-picked samples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74322-278B-4870-B5A2-13D77D6D5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52" y="1801945"/>
            <a:ext cx="2925575" cy="1123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46D33-2886-40CD-9C0D-FF9288F6E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559" y="1801946"/>
            <a:ext cx="2882250" cy="1123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0D124-75DB-42A0-9246-77C70374C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041" y="1801946"/>
            <a:ext cx="2843696" cy="1123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8ACD7-9F6E-4277-B522-C0FD3E1DC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12" y="3505244"/>
            <a:ext cx="2762778" cy="1123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213E7-B172-42F5-8F21-B82128878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637" y="3508721"/>
            <a:ext cx="2698985" cy="1120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D2BD4-BC83-4169-B611-881C6343A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564" y="3501767"/>
            <a:ext cx="2849173" cy="1123906"/>
          </a:xfrm>
          <a:prstGeom prst="rect">
            <a:avLst/>
          </a:prstGeom>
        </p:spPr>
      </p:pic>
      <p:sp>
        <p:nvSpPr>
          <p:cNvPr id="15" name="Shape 2118">
            <a:extLst>
              <a:ext uri="{FF2B5EF4-FFF2-40B4-BE49-F238E27FC236}">
                <a16:creationId xmlns:a16="http://schemas.microsoft.com/office/drawing/2014/main" id="{22EB2434-F778-49CB-9B09-10123186AF0B}"/>
              </a:ext>
            </a:extLst>
          </p:cNvPr>
          <p:cNvSpPr txBox="1">
            <a:spLocks/>
          </p:cNvSpPr>
          <p:nvPr/>
        </p:nvSpPr>
        <p:spPr>
          <a:xfrm>
            <a:off x="9676738" y="1666875"/>
            <a:ext cx="2285852" cy="25986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0">
                <a:solidFill>
                  <a:schemeClr val="tx1"/>
                </a:solidFill>
              </a:rPr>
              <a:t>Beth Yim </a:t>
            </a:r>
            <a:endParaRPr lang="en-US" sz="1800" b="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lh3.googleusercontent.com/a7IuCaADBWYu42yeDP7mcm1lsaqwrBIiuCzXmaSDVx6TAakqbY_yxmVdBLwnidczPH3VjU48ajPFtCPDbWW-Yu3jhaNqT54UX_iDqomyrAxJrcezO0scC8tuk6qb77Zz0XzFR0VUSqMzbmV_uJh0e_nX-qkzymxBgxRUxH5mLVRbgEWwcicLcK-aYcBh_zUnv8_87eNKI6qKwkxe180cA48zLSfq3_oYavUJTkg-tm1IMr4PVqS5ms4N9O1evt54ZOR5SyITrUCYrcpxzukVKtQS6aCPZVuMvPlSup_m35wSD1VG2sdVr4hL73SOYwxxJXQchTBlS9HbL1mG47TQR3Oc-otiF28syoGHMMAw0j_-nHBQer1jo-APeu0Qudqf6OfF1L-PFrQqVLBauZcUOTCzK53dBFX0-Hfzczkfrhxo4D6IoCFx-V8PR5YiJvM0ZOuVttWcbBK3MGXJGINucWfPnVnn0yDkzniNc1CJJgN0xvY2yo3N8HpMS1LQK7QsPgNUW_jSBuNyMsbJe8HIoZjEKtWCaAatKCXvQT_mYgmBfDvYoGXxL33PR0JMtkhPy4DMltBtHfKVELzZo8ML58-vOJPhciL_PN88zkuSq2E2Gkk_Wgzj4sA-MUcyb_LsaoKwJaB0-kJuNoqZj7Y_do443WUD3H3j=w651-h867-no">
            <a:extLst>
              <a:ext uri="{FF2B5EF4-FFF2-40B4-BE49-F238E27FC236}">
                <a16:creationId xmlns:a16="http://schemas.microsoft.com/office/drawing/2014/main" id="{75AD3A6E-C00E-4F2B-BCB1-2F9255CA1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19398"/>
          <a:stretch/>
        </p:blipFill>
        <p:spPr bwMode="auto">
          <a:xfrm>
            <a:off x="9461453" y="4484583"/>
            <a:ext cx="2355431" cy="20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UqzX3N7mg53E-TQ9n4We9ceZxluoM7iTb1JW-6VYv7zdG6stNQMK2824PHif85zrsExJEON6r6cfGjPteX0SokthgFZhaPfPg8SOwkkxTeWPLfEqb6IBTqSu2q_XhO3uaCmjoEIjgdmtV2729wj0Q_qArxqDHKxNUFsu900M56p_WPRjDJXvHRW1lXJF082LcwK8kyzBtJeoiuTCb-hw8WujB1zNjV7F6IqWr2oPibiOkb7JsskUKBh0XqSZ3D0wDDgRc0-0CMExoagjpZijG8TfQnXE1ZT7tFzCLtAA45roDEIbOhpFrfM30OQ0e0c5k7s3rdzGhdEq8T2v-jpO515g08oNVEDaC_8sDYfvFnU_YtmFxJGbkNOG336uKrDdZhfgeRo4RLH_20u_3RcmBJMdBf1JQlX85UH9ugMdpGJ5PGbd1Mo5Pomyxy8hlw41K5V1XUF05f-wlpaMqN0ZgErAA03Eb3Zssn795vA30TuMpArOsNKZ7RmV47mGglTQD5nAIq2OogROhFxDGDoDZ6j6M-EHvgVks9ob_XbvH52fYc6307QvfRYobYXvmL6ZJeiz7CcFPWyemAF2b0IP0-ZRbNtUkNgewtCTZy0ISlFfMQSkadwro0rcA4tVMbLjX8ZE4H-InnFqLSutJ1-mzRKXPHq6VaNp=w1542-h867-no">
            <a:extLst>
              <a:ext uri="{FF2B5EF4-FFF2-40B4-BE49-F238E27FC236}">
                <a16:creationId xmlns:a16="http://schemas.microsoft.com/office/drawing/2014/main" id="{A254B677-1DF5-4A7B-B987-61FF7AADC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7" t="22264" r="21498"/>
          <a:stretch/>
        </p:blipFill>
        <p:spPr bwMode="auto">
          <a:xfrm>
            <a:off x="9745831" y="2000250"/>
            <a:ext cx="2147665" cy="22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/>
          <p:cNvSpPr txBox="1">
            <a:spLocks/>
          </p:cNvSpPr>
          <p:nvPr/>
        </p:nvSpPr>
        <p:spPr>
          <a:xfrm>
            <a:off x="1981200" y="5503940"/>
            <a:ext cx="8229600" cy="94300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In an electronic circuit,</a:t>
            </a:r>
          </a:p>
          <a:p>
            <a:pPr marL="0" indent="0" algn="ctr">
              <a:buNone/>
            </a:pPr>
            <a:r>
              <a:rPr lang="en-US" sz="2800" b="1" dirty="0"/>
              <a:t>voltage</a:t>
            </a:r>
            <a:r>
              <a:rPr lang="en-US" sz="2800" dirty="0"/>
              <a:t> can represent Boolean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620" y="5503940"/>
            <a:ext cx="8761445" cy="943007"/>
          </a:xfrm>
          <a:noFill/>
          <a:effectLst/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/>
              <a:t>In a well-mixed solution,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b="1"/>
              <a:t>concentration</a:t>
            </a:r>
            <a:r>
              <a:rPr lang="en-US" sz="2800"/>
              <a:t> can represent Boolean input</a:t>
            </a:r>
            <a:endParaRPr lang="en-US" sz="2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4387349" y="4254451"/>
            <a:ext cx="5702282" cy="707886"/>
            <a:chOff x="3305812" y="5229946"/>
            <a:chExt cx="5702282" cy="707886"/>
          </a:xfrm>
        </p:grpSpPr>
        <p:sp>
          <p:nvSpPr>
            <p:cNvPr id="27" name="Rectangle 26"/>
            <p:cNvSpPr/>
            <p:nvPr/>
          </p:nvSpPr>
          <p:spPr>
            <a:xfrm>
              <a:off x="3305812" y="5272455"/>
              <a:ext cx="5158738" cy="622869"/>
            </a:xfrm>
            <a:prstGeom prst="rect">
              <a:avLst/>
            </a:prstGeom>
            <a:solidFill>
              <a:srgbClr val="00B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3742" y="522994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B050"/>
                  </a:solidFill>
                </a:rPr>
                <a:t>0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77731" y="2035623"/>
            <a:ext cx="5702282" cy="707886"/>
            <a:chOff x="3305812" y="2681983"/>
            <a:chExt cx="5702282" cy="707886"/>
          </a:xfrm>
        </p:grpSpPr>
        <p:sp>
          <p:nvSpPr>
            <p:cNvPr id="24" name="Rectangle 23"/>
            <p:cNvSpPr/>
            <p:nvPr/>
          </p:nvSpPr>
          <p:spPr>
            <a:xfrm>
              <a:off x="3305812" y="2724492"/>
              <a:ext cx="5158738" cy="622869"/>
            </a:xfrm>
            <a:prstGeom prst="rect">
              <a:avLst/>
            </a:prstGeom>
            <a:solidFill>
              <a:srgbClr val="0070C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63742" y="268198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Representing Information with Molecules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46666" y="4962337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3885" y="1476045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Voltage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377732" y="1856474"/>
            <a:ext cx="0" cy="3226921"/>
          </a:xfrm>
          <a:prstGeom prst="line">
            <a:avLst/>
          </a:prstGeom>
          <a:ln w="38100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206883" y="4903568"/>
            <a:ext cx="5381730" cy="0"/>
          </a:xfrm>
          <a:prstGeom prst="line">
            <a:avLst/>
          </a:prstGeom>
          <a:ln w="38100">
            <a:solidFill>
              <a:schemeClr val="tx1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377732" y="2216226"/>
            <a:ext cx="4830481" cy="2687342"/>
            <a:chOff x="2242123" y="3320408"/>
            <a:chExt cx="4510464" cy="2687342"/>
          </a:xfrm>
        </p:grpSpPr>
        <p:grpSp>
          <p:nvGrpSpPr>
            <p:cNvPr id="18" name="Group 17"/>
            <p:cNvGrpSpPr/>
            <p:nvPr/>
          </p:nvGrpSpPr>
          <p:grpSpPr>
            <a:xfrm>
              <a:off x="2242123" y="3334695"/>
              <a:ext cx="2255232" cy="2673055"/>
              <a:chOff x="2242123" y="3334695"/>
              <a:chExt cx="3158594" cy="2673055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2242123" y="3348982"/>
                <a:ext cx="1583428" cy="2658768"/>
              </a:xfrm>
              <a:custGeom>
                <a:avLst/>
                <a:gdLst>
                  <a:gd name="connsiteX0" fmla="*/ 0 w 4870580"/>
                  <a:gd name="connsiteY0" fmla="*/ 2799184 h 2799184"/>
                  <a:gd name="connsiteX1" fmla="*/ 4870580 w 4870580"/>
                  <a:gd name="connsiteY1" fmla="*/ 0 h 2799184"/>
                  <a:gd name="connsiteX0" fmla="*/ 0 w 4870580"/>
                  <a:gd name="connsiteY0" fmla="*/ 2799184 h 2799184"/>
                  <a:gd name="connsiteX1" fmla="*/ 2407298 w 4870580"/>
                  <a:gd name="connsiteY1" fmla="*/ 1343608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56292"/>
                  <a:gd name="connsiteY0" fmla="*/ 2803946 h 2803946"/>
                  <a:gd name="connsiteX1" fmla="*/ 745574 w 4856292"/>
                  <a:gd name="connsiteY1" fmla="*/ 498411 h 2803946"/>
                  <a:gd name="connsiteX2" fmla="*/ 4856292 w 4856292"/>
                  <a:gd name="connsiteY2" fmla="*/ 0 h 280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6292" h="2803946">
                    <a:moveTo>
                      <a:pt x="0" y="2803946"/>
                    </a:moveTo>
                    <a:cubicBezTo>
                      <a:pt x="111967" y="1954860"/>
                      <a:pt x="73770" y="1011596"/>
                      <a:pt x="745574" y="498411"/>
                    </a:cubicBezTo>
                    <a:cubicBezTo>
                      <a:pt x="1534011" y="-82419"/>
                      <a:pt x="4249802" y="13996"/>
                      <a:pt x="4856292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V="1">
                <a:off x="3817289" y="3334695"/>
                <a:ext cx="1583428" cy="2658768"/>
              </a:xfrm>
              <a:custGeom>
                <a:avLst/>
                <a:gdLst>
                  <a:gd name="connsiteX0" fmla="*/ 0 w 4870580"/>
                  <a:gd name="connsiteY0" fmla="*/ 2799184 h 2799184"/>
                  <a:gd name="connsiteX1" fmla="*/ 4870580 w 4870580"/>
                  <a:gd name="connsiteY1" fmla="*/ 0 h 2799184"/>
                  <a:gd name="connsiteX0" fmla="*/ 0 w 4870580"/>
                  <a:gd name="connsiteY0" fmla="*/ 2799184 h 2799184"/>
                  <a:gd name="connsiteX1" fmla="*/ 2407298 w 4870580"/>
                  <a:gd name="connsiteY1" fmla="*/ 1343608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56292"/>
                  <a:gd name="connsiteY0" fmla="*/ 2803946 h 2803946"/>
                  <a:gd name="connsiteX1" fmla="*/ 745574 w 4856292"/>
                  <a:gd name="connsiteY1" fmla="*/ 498411 h 2803946"/>
                  <a:gd name="connsiteX2" fmla="*/ 4856292 w 4856292"/>
                  <a:gd name="connsiteY2" fmla="*/ 0 h 280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6292" h="2803946">
                    <a:moveTo>
                      <a:pt x="0" y="2803946"/>
                    </a:moveTo>
                    <a:cubicBezTo>
                      <a:pt x="111967" y="1954860"/>
                      <a:pt x="73770" y="1011596"/>
                      <a:pt x="745574" y="498411"/>
                    </a:cubicBezTo>
                    <a:cubicBezTo>
                      <a:pt x="1534011" y="-82419"/>
                      <a:pt x="4249802" y="13996"/>
                      <a:pt x="4856292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497355" y="3320408"/>
              <a:ext cx="2255232" cy="2673055"/>
              <a:chOff x="2242123" y="3334695"/>
              <a:chExt cx="3158594" cy="2673055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2242123" y="3348982"/>
                <a:ext cx="1583428" cy="2658768"/>
              </a:xfrm>
              <a:custGeom>
                <a:avLst/>
                <a:gdLst>
                  <a:gd name="connsiteX0" fmla="*/ 0 w 4870580"/>
                  <a:gd name="connsiteY0" fmla="*/ 2799184 h 2799184"/>
                  <a:gd name="connsiteX1" fmla="*/ 4870580 w 4870580"/>
                  <a:gd name="connsiteY1" fmla="*/ 0 h 2799184"/>
                  <a:gd name="connsiteX0" fmla="*/ 0 w 4870580"/>
                  <a:gd name="connsiteY0" fmla="*/ 2799184 h 2799184"/>
                  <a:gd name="connsiteX1" fmla="*/ 2407298 w 4870580"/>
                  <a:gd name="connsiteY1" fmla="*/ 1343608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56292"/>
                  <a:gd name="connsiteY0" fmla="*/ 2803946 h 2803946"/>
                  <a:gd name="connsiteX1" fmla="*/ 745574 w 4856292"/>
                  <a:gd name="connsiteY1" fmla="*/ 498411 h 2803946"/>
                  <a:gd name="connsiteX2" fmla="*/ 4856292 w 4856292"/>
                  <a:gd name="connsiteY2" fmla="*/ 0 h 280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6292" h="2803946">
                    <a:moveTo>
                      <a:pt x="0" y="2803946"/>
                    </a:moveTo>
                    <a:cubicBezTo>
                      <a:pt x="111967" y="1954860"/>
                      <a:pt x="73770" y="1011596"/>
                      <a:pt x="745574" y="498411"/>
                    </a:cubicBezTo>
                    <a:cubicBezTo>
                      <a:pt x="1534011" y="-82419"/>
                      <a:pt x="4249802" y="13996"/>
                      <a:pt x="4856292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V="1">
                <a:off x="3817289" y="3334695"/>
                <a:ext cx="1583428" cy="2658768"/>
              </a:xfrm>
              <a:custGeom>
                <a:avLst/>
                <a:gdLst>
                  <a:gd name="connsiteX0" fmla="*/ 0 w 4870580"/>
                  <a:gd name="connsiteY0" fmla="*/ 2799184 h 2799184"/>
                  <a:gd name="connsiteX1" fmla="*/ 4870580 w 4870580"/>
                  <a:gd name="connsiteY1" fmla="*/ 0 h 2799184"/>
                  <a:gd name="connsiteX0" fmla="*/ 0 w 4870580"/>
                  <a:gd name="connsiteY0" fmla="*/ 2799184 h 2799184"/>
                  <a:gd name="connsiteX1" fmla="*/ 2407298 w 4870580"/>
                  <a:gd name="connsiteY1" fmla="*/ 1343608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56292"/>
                  <a:gd name="connsiteY0" fmla="*/ 2803946 h 2803946"/>
                  <a:gd name="connsiteX1" fmla="*/ 745574 w 4856292"/>
                  <a:gd name="connsiteY1" fmla="*/ 498411 h 2803946"/>
                  <a:gd name="connsiteX2" fmla="*/ 4856292 w 4856292"/>
                  <a:gd name="connsiteY2" fmla="*/ 0 h 280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6292" h="2803946">
                    <a:moveTo>
                      <a:pt x="0" y="2803946"/>
                    </a:moveTo>
                    <a:cubicBezTo>
                      <a:pt x="111967" y="1954860"/>
                      <a:pt x="73770" y="1011596"/>
                      <a:pt x="745574" y="498411"/>
                    </a:cubicBezTo>
                    <a:cubicBezTo>
                      <a:pt x="1534011" y="-82419"/>
                      <a:pt x="4249802" y="13996"/>
                      <a:pt x="4856292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3553820" y="1476045"/>
            <a:ext cx="166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Concentration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2" r="39133"/>
          <a:stretch/>
        </p:blipFill>
        <p:spPr bwMode="auto">
          <a:xfrm>
            <a:off x="2387493" y="2687218"/>
            <a:ext cx="914400" cy="181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1" r="20500"/>
          <a:stretch/>
        </p:blipFill>
        <p:spPr bwMode="auto">
          <a:xfrm>
            <a:off x="1845020" y="2807072"/>
            <a:ext cx="1999347" cy="157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Group 7174"/>
          <p:cNvGrpSpPr/>
          <p:nvPr/>
        </p:nvGrpSpPr>
        <p:grpSpPr>
          <a:xfrm>
            <a:off x="4377733" y="2244800"/>
            <a:ext cx="4357315" cy="2658768"/>
            <a:chOff x="2853732" y="2244800"/>
            <a:chExt cx="4357315" cy="2658768"/>
          </a:xfrm>
        </p:grpSpPr>
        <p:sp>
          <p:nvSpPr>
            <p:cNvPr id="60" name="Freeform 59"/>
            <p:cNvSpPr/>
            <p:nvPr/>
          </p:nvSpPr>
          <p:spPr>
            <a:xfrm rot="10800000">
              <a:off x="2853732" y="3574184"/>
              <a:ext cx="605390" cy="1329384"/>
            </a:xfrm>
            <a:custGeom>
              <a:avLst/>
              <a:gdLst>
                <a:gd name="connsiteX0" fmla="*/ 0 w 4870580"/>
                <a:gd name="connsiteY0" fmla="*/ 2799184 h 2799184"/>
                <a:gd name="connsiteX1" fmla="*/ 4870580 w 4870580"/>
                <a:gd name="connsiteY1" fmla="*/ 0 h 2799184"/>
                <a:gd name="connsiteX0" fmla="*/ 0 w 4870580"/>
                <a:gd name="connsiteY0" fmla="*/ 2799184 h 2799184"/>
                <a:gd name="connsiteX1" fmla="*/ 2407298 w 4870580"/>
                <a:gd name="connsiteY1" fmla="*/ 1343608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56292"/>
                <a:gd name="connsiteY0" fmla="*/ 2803946 h 2803946"/>
                <a:gd name="connsiteX1" fmla="*/ 745574 w 4856292"/>
                <a:gd name="connsiteY1" fmla="*/ 498411 h 2803946"/>
                <a:gd name="connsiteX2" fmla="*/ 4856292 w 4856292"/>
                <a:gd name="connsiteY2" fmla="*/ 0 h 280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6292" h="2803946">
                  <a:moveTo>
                    <a:pt x="0" y="2803946"/>
                  </a:moveTo>
                  <a:cubicBezTo>
                    <a:pt x="111967" y="1954860"/>
                    <a:pt x="73770" y="1011596"/>
                    <a:pt x="745574" y="498411"/>
                  </a:cubicBezTo>
                  <a:cubicBezTo>
                    <a:pt x="1534011" y="-82419"/>
                    <a:pt x="4249802" y="13996"/>
                    <a:pt x="4856292" y="0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74" name="Group 7173"/>
            <p:cNvGrpSpPr/>
            <p:nvPr/>
          </p:nvGrpSpPr>
          <p:grpSpPr>
            <a:xfrm>
              <a:off x="3459120" y="2244800"/>
              <a:ext cx="3751927" cy="2644481"/>
              <a:chOff x="3154660" y="2244800"/>
              <a:chExt cx="3751927" cy="2644481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154660" y="2244800"/>
                <a:ext cx="1084435" cy="1329384"/>
                <a:chOff x="-1234794" y="1737961"/>
                <a:chExt cx="1084435" cy="1329384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-1234794" y="1737961"/>
                  <a:ext cx="605390" cy="1329384"/>
                </a:xfrm>
                <a:custGeom>
                  <a:avLst/>
                  <a:gdLst>
                    <a:gd name="connsiteX0" fmla="*/ 0 w 4870580"/>
                    <a:gd name="connsiteY0" fmla="*/ 2799184 h 2799184"/>
                    <a:gd name="connsiteX1" fmla="*/ 4870580 w 4870580"/>
                    <a:gd name="connsiteY1" fmla="*/ 0 h 2799184"/>
                    <a:gd name="connsiteX0" fmla="*/ 0 w 4870580"/>
                    <a:gd name="connsiteY0" fmla="*/ 2799184 h 2799184"/>
                    <a:gd name="connsiteX1" fmla="*/ 2407298 w 4870580"/>
                    <a:gd name="connsiteY1" fmla="*/ 1343608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56292"/>
                    <a:gd name="connsiteY0" fmla="*/ 2803946 h 2803946"/>
                    <a:gd name="connsiteX1" fmla="*/ 745574 w 4856292"/>
                    <a:gd name="connsiteY1" fmla="*/ 498411 h 2803946"/>
                    <a:gd name="connsiteX2" fmla="*/ 4856292 w 4856292"/>
                    <a:gd name="connsiteY2" fmla="*/ 0 h 280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6292" h="2803946">
                      <a:moveTo>
                        <a:pt x="0" y="2803946"/>
                      </a:moveTo>
                      <a:cubicBezTo>
                        <a:pt x="111967" y="1954860"/>
                        <a:pt x="73770" y="1011596"/>
                        <a:pt x="745574" y="498411"/>
                      </a:cubicBezTo>
                      <a:cubicBezTo>
                        <a:pt x="1534011" y="-82419"/>
                        <a:pt x="4249802" y="13996"/>
                        <a:pt x="4856292" y="0"/>
                      </a:cubicBez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 flipH="1">
                  <a:off x="-651022" y="1737961"/>
                  <a:ext cx="500663" cy="1329384"/>
                </a:xfrm>
                <a:custGeom>
                  <a:avLst/>
                  <a:gdLst>
                    <a:gd name="connsiteX0" fmla="*/ 0 w 4870580"/>
                    <a:gd name="connsiteY0" fmla="*/ 2799184 h 2799184"/>
                    <a:gd name="connsiteX1" fmla="*/ 4870580 w 4870580"/>
                    <a:gd name="connsiteY1" fmla="*/ 0 h 2799184"/>
                    <a:gd name="connsiteX0" fmla="*/ 0 w 4870580"/>
                    <a:gd name="connsiteY0" fmla="*/ 2799184 h 2799184"/>
                    <a:gd name="connsiteX1" fmla="*/ 2407298 w 4870580"/>
                    <a:gd name="connsiteY1" fmla="*/ 1343608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56292"/>
                    <a:gd name="connsiteY0" fmla="*/ 2803946 h 2803946"/>
                    <a:gd name="connsiteX1" fmla="*/ 745574 w 4856292"/>
                    <a:gd name="connsiteY1" fmla="*/ 498411 h 2803946"/>
                    <a:gd name="connsiteX2" fmla="*/ 4856292 w 4856292"/>
                    <a:gd name="connsiteY2" fmla="*/ 0 h 280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6292" h="2803946">
                      <a:moveTo>
                        <a:pt x="0" y="2803946"/>
                      </a:moveTo>
                      <a:cubicBezTo>
                        <a:pt x="111967" y="1954860"/>
                        <a:pt x="73770" y="1011596"/>
                        <a:pt x="745574" y="498411"/>
                      </a:cubicBezTo>
                      <a:cubicBezTo>
                        <a:pt x="1534011" y="-82419"/>
                        <a:pt x="4249802" y="13996"/>
                        <a:pt x="4856292" y="0"/>
                      </a:cubicBez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4239095" y="3559897"/>
                <a:ext cx="1084435" cy="1329384"/>
                <a:chOff x="-1234794" y="3369682"/>
                <a:chExt cx="1084435" cy="1329384"/>
              </a:xfrm>
            </p:grpSpPr>
            <p:sp>
              <p:nvSpPr>
                <p:cNvPr id="52" name="Freeform 51"/>
                <p:cNvSpPr/>
                <p:nvPr/>
              </p:nvSpPr>
              <p:spPr>
                <a:xfrm rot="10800000">
                  <a:off x="-755749" y="3369682"/>
                  <a:ext cx="605390" cy="1329384"/>
                </a:xfrm>
                <a:custGeom>
                  <a:avLst/>
                  <a:gdLst>
                    <a:gd name="connsiteX0" fmla="*/ 0 w 4870580"/>
                    <a:gd name="connsiteY0" fmla="*/ 2799184 h 2799184"/>
                    <a:gd name="connsiteX1" fmla="*/ 4870580 w 4870580"/>
                    <a:gd name="connsiteY1" fmla="*/ 0 h 2799184"/>
                    <a:gd name="connsiteX0" fmla="*/ 0 w 4870580"/>
                    <a:gd name="connsiteY0" fmla="*/ 2799184 h 2799184"/>
                    <a:gd name="connsiteX1" fmla="*/ 2407298 w 4870580"/>
                    <a:gd name="connsiteY1" fmla="*/ 1343608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56292"/>
                    <a:gd name="connsiteY0" fmla="*/ 2803946 h 2803946"/>
                    <a:gd name="connsiteX1" fmla="*/ 745574 w 4856292"/>
                    <a:gd name="connsiteY1" fmla="*/ 498411 h 2803946"/>
                    <a:gd name="connsiteX2" fmla="*/ 4856292 w 4856292"/>
                    <a:gd name="connsiteY2" fmla="*/ 0 h 280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6292" h="2803946">
                      <a:moveTo>
                        <a:pt x="0" y="2803946"/>
                      </a:moveTo>
                      <a:cubicBezTo>
                        <a:pt x="111967" y="1954860"/>
                        <a:pt x="73770" y="1011596"/>
                        <a:pt x="745574" y="498411"/>
                      </a:cubicBezTo>
                      <a:cubicBezTo>
                        <a:pt x="1534011" y="-82419"/>
                        <a:pt x="4249802" y="13996"/>
                        <a:pt x="4856292" y="0"/>
                      </a:cubicBez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 rot="10800000" flipH="1">
                  <a:off x="-1234794" y="3369682"/>
                  <a:ext cx="498622" cy="1329384"/>
                </a:xfrm>
                <a:custGeom>
                  <a:avLst/>
                  <a:gdLst>
                    <a:gd name="connsiteX0" fmla="*/ 0 w 4870580"/>
                    <a:gd name="connsiteY0" fmla="*/ 2799184 h 2799184"/>
                    <a:gd name="connsiteX1" fmla="*/ 4870580 w 4870580"/>
                    <a:gd name="connsiteY1" fmla="*/ 0 h 2799184"/>
                    <a:gd name="connsiteX0" fmla="*/ 0 w 4870580"/>
                    <a:gd name="connsiteY0" fmla="*/ 2799184 h 2799184"/>
                    <a:gd name="connsiteX1" fmla="*/ 2407298 w 4870580"/>
                    <a:gd name="connsiteY1" fmla="*/ 1343608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56292"/>
                    <a:gd name="connsiteY0" fmla="*/ 2803946 h 2803946"/>
                    <a:gd name="connsiteX1" fmla="*/ 745574 w 4856292"/>
                    <a:gd name="connsiteY1" fmla="*/ 498411 h 2803946"/>
                    <a:gd name="connsiteX2" fmla="*/ 4856292 w 4856292"/>
                    <a:gd name="connsiteY2" fmla="*/ 0 h 280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6292" h="2803946">
                      <a:moveTo>
                        <a:pt x="0" y="2803946"/>
                      </a:moveTo>
                      <a:cubicBezTo>
                        <a:pt x="111967" y="1954860"/>
                        <a:pt x="73770" y="1011596"/>
                        <a:pt x="745574" y="498411"/>
                      </a:cubicBezTo>
                      <a:cubicBezTo>
                        <a:pt x="1534011" y="-82419"/>
                        <a:pt x="4249802" y="13996"/>
                        <a:pt x="4856292" y="0"/>
                      </a:cubicBez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323530" y="2244800"/>
                <a:ext cx="1084435" cy="1329384"/>
                <a:chOff x="-1234794" y="1737961"/>
                <a:chExt cx="1084435" cy="1329384"/>
              </a:xfrm>
            </p:grpSpPr>
            <p:sp>
              <p:nvSpPr>
                <p:cNvPr id="55" name="Freeform 54"/>
                <p:cNvSpPr/>
                <p:nvPr/>
              </p:nvSpPr>
              <p:spPr>
                <a:xfrm>
                  <a:off x="-1234794" y="1737961"/>
                  <a:ext cx="605390" cy="1329384"/>
                </a:xfrm>
                <a:custGeom>
                  <a:avLst/>
                  <a:gdLst>
                    <a:gd name="connsiteX0" fmla="*/ 0 w 4870580"/>
                    <a:gd name="connsiteY0" fmla="*/ 2799184 h 2799184"/>
                    <a:gd name="connsiteX1" fmla="*/ 4870580 w 4870580"/>
                    <a:gd name="connsiteY1" fmla="*/ 0 h 2799184"/>
                    <a:gd name="connsiteX0" fmla="*/ 0 w 4870580"/>
                    <a:gd name="connsiteY0" fmla="*/ 2799184 h 2799184"/>
                    <a:gd name="connsiteX1" fmla="*/ 2407298 w 4870580"/>
                    <a:gd name="connsiteY1" fmla="*/ 1343608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56292"/>
                    <a:gd name="connsiteY0" fmla="*/ 2803946 h 2803946"/>
                    <a:gd name="connsiteX1" fmla="*/ 745574 w 4856292"/>
                    <a:gd name="connsiteY1" fmla="*/ 498411 h 2803946"/>
                    <a:gd name="connsiteX2" fmla="*/ 4856292 w 4856292"/>
                    <a:gd name="connsiteY2" fmla="*/ 0 h 280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6292" h="2803946">
                      <a:moveTo>
                        <a:pt x="0" y="2803946"/>
                      </a:moveTo>
                      <a:cubicBezTo>
                        <a:pt x="111967" y="1954860"/>
                        <a:pt x="73770" y="1011596"/>
                        <a:pt x="745574" y="498411"/>
                      </a:cubicBezTo>
                      <a:cubicBezTo>
                        <a:pt x="1534011" y="-82419"/>
                        <a:pt x="4249802" y="13996"/>
                        <a:pt x="4856292" y="0"/>
                      </a:cubicBez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 flipH="1">
                  <a:off x="-651022" y="1737961"/>
                  <a:ext cx="500663" cy="1329384"/>
                </a:xfrm>
                <a:custGeom>
                  <a:avLst/>
                  <a:gdLst>
                    <a:gd name="connsiteX0" fmla="*/ 0 w 4870580"/>
                    <a:gd name="connsiteY0" fmla="*/ 2799184 h 2799184"/>
                    <a:gd name="connsiteX1" fmla="*/ 4870580 w 4870580"/>
                    <a:gd name="connsiteY1" fmla="*/ 0 h 2799184"/>
                    <a:gd name="connsiteX0" fmla="*/ 0 w 4870580"/>
                    <a:gd name="connsiteY0" fmla="*/ 2799184 h 2799184"/>
                    <a:gd name="connsiteX1" fmla="*/ 2407298 w 4870580"/>
                    <a:gd name="connsiteY1" fmla="*/ 1343608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335902 w 4870580"/>
                    <a:gd name="connsiteY1" fmla="*/ 2519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535927 w 4870580"/>
                    <a:gd name="connsiteY1" fmla="*/ 442427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70580"/>
                    <a:gd name="connsiteY0" fmla="*/ 2799184 h 2799184"/>
                    <a:gd name="connsiteX1" fmla="*/ 759862 w 4870580"/>
                    <a:gd name="connsiteY1" fmla="*/ 498411 h 2799184"/>
                    <a:gd name="connsiteX2" fmla="*/ 4870580 w 4870580"/>
                    <a:gd name="connsiteY2" fmla="*/ 0 h 2799184"/>
                    <a:gd name="connsiteX0" fmla="*/ 0 w 4856292"/>
                    <a:gd name="connsiteY0" fmla="*/ 2803946 h 2803946"/>
                    <a:gd name="connsiteX1" fmla="*/ 745574 w 4856292"/>
                    <a:gd name="connsiteY1" fmla="*/ 498411 h 2803946"/>
                    <a:gd name="connsiteX2" fmla="*/ 4856292 w 4856292"/>
                    <a:gd name="connsiteY2" fmla="*/ 0 h 2803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56292" h="2803946">
                      <a:moveTo>
                        <a:pt x="0" y="2803946"/>
                      </a:moveTo>
                      <a:cubicBezTo>
                        <a:pt x="111967" y="1954860"/>
                        <a:pt x="73770" y="1011596"/>
                        <a:pt x="745574" y="498411"/>
                      </a:cubicBezTo>
                      <a:cubicBezTo>
                        <a:pt x="1534011" y="-82419"/>
                        <a:pt x="4249802" y="13996"/>
                        <a:pt x="4856292" y="0"/>
                      </a:cubicBez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Freeform 58"/>
              <p:cNvSpPr/>
              <p:nvPr/>
            </p:nvSpPr>
            <p:spPr>
              <a:xfrm rot="10800000" flipH="1">
                <a:off x="6407965" y="3559897"/>
                <a:ext cx="498622" cy="1329384"/>
              </a:xfrm>
              <a:custGeom>
                <a:avLst/>
                <a:gdLst>
                  <a:gd name="connsiteX0" fmla="*/ 0 w 4870580"/>
                  <a:gd name="connsiteY0" fmla="*/ 2799184 h 2799184"/>
                  <a:gd name="connsiteX1" fmla="*/ 4870580 w 4870580"/>
                  <a:gd name="connsiteY1" fmla="*/ 0 h 2799184"/>
                  <a:gd name="connsiteX0" fmla="*/ 0 w 4870580"/>
                  <a:gd name="connsiteY0" fmla="*/ 2799184 h 2799184"/>
                  <a:gd name="connsiteX1" fmla="*/ 2407298 w 4870580"/>
                  <a:gd name="connsiteY1" fmla="*/ 1343608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335902 w 4870580"/>
                  <a:gd name="connsiteY1" fmla="*/ 2519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535927 w 4870580"/>
                  <a:gd name="connsiteY1" fmla="*/ 442427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70580"/>
                  <a:gd name="connsiteY0" fmla="*/ 2799184 h 2799184"/>
                  <a:gd name="connsiteX1" fmla="*/ 759862 w 4870580"/>
                  <a:gd name="connsiteY1" fmla="*/ 498411 h 2799184"/>
                  <a:gd name="connsiteX2" fmla="*/ 4870580 w 4870580"/>
                  <a:gd name="connsiteY2" fmla="*/ 0 h 2799184"/>
                  <a:gd name="connsiteX0" fmla="*/ 0 w 4856292"/>
                  <a:gd name="connsiteY0" fmla="*/ 2803946 h 2803946"/>
                  <a:gd name="connsiteX1" fmla="*/ 745574 w 4856292"/>
                  <a:gd name="connsiteY1" fmla="*/ 498411 h 2803946"/>
                  <a:gd name="connsiteX2" fmla="*/ 4856292 w 4856292"/>
                  <a:gd name="connsiteY2" fmla="*/ 0 h 280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6292" h="2803946">
                    <a:moveTo>
                      <a:pt x="0" y="2803946"/>
                    </a:moveTo>
                    <a:cubicBezTo>
                      <a:pt x="111967" y="1954860"/>
                      <a:pt x="73770" y="1011596"/>
                      <a:pt x="745574" y="498411"/>
                    </a:cubicBezTo>
                    <a:cubicBezTo>
                      <a:pt x="1534011" y="-82419"/>
                      <a:pt x="4249802" y="13996"/>
                      <a:pt x="4856292" y="0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86705" y="6356351"/>
            <a:ext cx="624095" cy="365125"/>
          </a:xfrm>
        </p:spPr>
        <p:txBody>
          <a:bodyPr/>
          <a:lstStyle/>
          <a:p>
            <a:fld id="{1ACC379C-1C69-404F-8F7C-25EFE1E359DB}" type="slidenum">
              <a:rPr lang="en-US" smtClean="0"/>
              <a:t>7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uiExpand="1" build="p"/>
      <p:bldP spid="13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4" name="Group 3083"/>
          <p:cNvGrpSpPr/>
          <p:nvPr/>
        </p:nvGrpSpPr>
        <p:grpSpPr>
          <a:xfrm>
            <a:off x="4829812" y="5229946"/>
            <a:ext cx="5702282" cy="707886"/>
            <a:chOff x="3305812" y="5229946"/>
            <a:chExt cx="5702282" cy="707886"/>
          </a:xfrm>
        </p:grpSpPr>
        <p:sp>
          <p:nvSpPr>
            <p:cNvPr id="3081" name="Rectangle 3080"/>
            <p:cNvSpPr/>
            <p:nvPr/>
          </p:nvSpPr>
          <p:spPr>
            <a:xfrm>
              <a:off x="3305812" y="5272455"/>
              <a:ext cx="5158738" cy="622869"/>
            </a:xfrm>
            <a:prstGeom prst="rect">
              <a:avLst/>
            </a:prstGeom>
            <a:solidFill>
              <a:srgbClr val="00B05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563742" y="522994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B050"/>
                  </a:solidFill>
                </a:rPr>
                <a:t>0</a:t>
              </a:r>
            </a:p>
          </p:txBody>
        </p:sp>
      </p:grpSp>
      <p:grpSp>
        <p:nvGrpSpPr>
          <p:cNvPr id="3083" name="Group 3082"/>
          <p:cNvGrpSpPr/>
          <p:nvPr/>
        </p:nvGrpSpPr>
        <p:grpSpPr>
          <a:xfrm>
            <a:off x="4829812" y="2681983"/>
            <a:ext cx="5702282" cy="707886"/>
            <a:chOff x="3305812" y="2681983"/>
            <a:chExt cx="5702282" cy="707886"/>
          </a:xfrm>
        </p:grpSpPr>
        <p:sp>
          <p:nvSpPr>
            <p:cNvPr id="45" name="Rectangle 44"/>
            <p:cNvSpPr/>
            <p:nvPr/>
          </p:nvSpPr>
          <p:spPr>
            <a:xfrm>
              <a:off x="3305812" y="2724492"/>
              <a:ext cx="5158738" cy="622869"/>
            </a:xfrm>
            <a:prstGeom prst="rect">
              <a:avLst/>
            </a:prstGeom>
            <a:solidFill>
              <a:srgbClr val="0070C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2" name="TextBox 3081"/>
            <p:cNvSpPr txBox="1"/>
            <p:nvPr/>
          </p:nvSpPr>
          <p:spPr>
            <a:xfrm>
              <a:off x="8563742" y="268198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266" y="28885"/>
            <a:ext cx="10491537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Chemical Identity </a:t>
            </a:r>
            <a:r>
              <a:rPr lang="en-US" sz="3200"/>
              <a:t>Gate: Idealized </a:t>
            </a:r>
            <a:r>
              <a:rPr lang="en-US" sz="3200" dirty="0"/>
              <a:t>vs. Actual Behavior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33477" y="4681714"/>
            <a:ext cx="4870580" cy="1190580"/>
            <a:chOff x="3309477" y="4481659"/>
            <a:chExt cx="4870580" cy="1190580"/>
          </a:xfrm>
        </p:grpSpPr>
        <p:sp>
          <p:nvSpPr>
            <p:cNvPr id="30" name="TextBox 29"/>
            <p:cNvSpPr txBox="1"/>
            <p:nvPr/>
          </p:nvSpPr>
          <p:spPr>
            <a:xfrm rot="21120000">
              <a:off x="7243626" y="4481659"/>
              <a:ext cx="673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Leak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309477" y="4805551"/>
              <a:ext cx="4870580" cy="866688"/>
            </a:xfrm>
            <a:custGeom>
              <a:avLst/>
              <a:gdLst>
                <a:gd name="connsiteX0" fmla="*/ 0 w 4870580"/>
                <a:gd name="connsiteY0" fmla="*/ 2799184 h 2799184"/>
                <a:gd name="connsiteX1" fmla="*/ 4870580 w 4870580"/>
                <a:gd name="connsiteY1" fmla="*/ 0 h 2799184"/>
                <a:gd name="connsiteX0" fmla="*/ 0 w 4870580"/>
                <a:gd name="connsiteY0" fmla="*/ 2799184 h 2799184"/>
                <a:gd name="connsiteX1" fmla="*/ 2407298 w 4870580"/>
                <a:gd name="connsiteY1" fmla="*/ 1343608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1039780 w 4870580"/>
                <a:gd name="connsiteY1" fmla="*/ 1689191 h 2799184"/>
                <a:gd name="connsiteX2" fmla="*/ 4870580 w 4870580"/>
                <a:gd name="connsiteY2" fmla="*/ 0 h 2799184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1039780 w 4870580"/>
                <a:gd name="connsiteY1" fmla="*/ 1198869 h 2308862"/>
                <a:gd name="connsiteX2" fmla="*/ 2055625 w 4870580"/>
                <a:gd name="connsiteY2" fmla="*/ 909883 h 2308862"/>
                <a:gd name="connsiteX3" fmla="*/ 4870580 w 4870580"/>
                <a:gd name="connsiteY3" fmla="*/ 0 h 2308862"/>
                <a:gd name="connsiteX0" fmla="*/ 0 w 4870580"/>
                <a:gd name="connsiteY0" fmla="*/ 2308862 h 2308862"/>
                <a:gd name="connsiteX1" fmla="*/ 2055625 w 4870580"/>
                <a:gd name="connsiteY1" fmla="*/ 909883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2055625 w 4870580"/>
                <a:gd name="connsiteY1" fmla="*/ 909883 h 2308862"/>
                <a:gd name="connsiteX2" fmla="*/ 4870580 w 4870580"/>
                <a:gd name="connsiteY2" fmla="*/ 0 h 2308862"/>
                <a:gd name="connsiteX0" fmla="*/ 0 w 4870580"/>
                <a:gd name="connsiteY0" fmla="*/ 2308862 h 2308862"/>
                <a:gd name="connsiteX1" fmla="*/ 2055625 w 4870580"/>
                <a:gd name="connsiteY1" fmla="*/ 909883 h 2308862"/>
                <a:gd name="connsiteX2" fmla="*/ 4870580 w 4870580"/>
                <a:gd name="connsiteY2" fmla="*/ 0 h 2308862"/>
                <a:gd name="connsiteX0" fmla="*/ 0 w 4870580"/>
                <a:gd name="connsiteY0" fmla="*/ 2168772 h 2168772"/>
                <a:gd name="connsiteX1" fmla="*/ 2055625 w 4870580"/>
                <a:gd name="connsiteY1" fmla="*/ 769793 h 2168772"/>
                <a:gd name="connsiteX2" fmla="*/ 4870580 w 4870580"/>
                <a:gd name="connsiteY2" fmla="*/ 0 h 2168772"/>
                <a:gd name="connsiteX0" fmla="*/ 0 w 4870580"/>
                <a:gd name="connsiteY0" fmla="*/ 2168772 h 2168772"/>
                <a:gd name="connsiteX1" fmla="*/ 2055625 w 4870580"/>
                <a:gd name="connsiteY1" fmla="*/ 769793 h 2168772"/>
                <a:gd name="connsiteX2" fmla="*/ 4870580 w 4870580"/>
                <a:gd name="connsiteY2" fmla="*/ 0 h 2168772"/>
                <a:gd name="connsiteX0" fmla="*/ 0 w 4870580"/>
                <a:gd name="connsiteY0" fmla="*/ 2168772 h 2168772"/>
                <a:gd name="connsiteX1" fmla="*/ 4870580 w 4870580"/>
                <a:gd name="connsiteY1" fmla="*/ 0 h 2168772"/>
                <a:gd name="connsiteX0" fmla="*/ 0 w 4870580"/>
                <a:gd name="connsiteY0" fmla="*/ 2168772 h 2168772"/>
                <a:gd name="connsiteX1" fmla="*/ 4870580 w 4870580"/>
                <a:gd name="connsiteY1" fmla="*/ 0 h 2168772"/>
                <a:gd name="connsiteX0" fmla="*/ 0 w 4870580"/>
                <a:gd name="connsiteY0" fmla="*/ 2168772 h 2168772"/>
                <a:gd name="connsiteX1" fmla="*/ 4870580 w 4870580"/>
                <a:gd name="connsiteY1" fmla="*/ 0 h 2168772"/>
                <a:gd name="connsiteX0" fmla="*/ 0 w 4870580"/>
                <a:gd name="connsiteY0" fmla="*/ 2168772 h 2168772"/>
                <a:gd name="connsiteX1" fmla="*/ 4870580 w 4870580"/>
                <a:gd name="connsiteY1" fmla="*/ 0 h 2168772"/>
                <a:gd name="connsiteX0" fmla="*/ 0 w 4870580"/>
                <a:gd name="connsiteY0" fmla="*/ 2168772 h 2168772"/>
                <a:gd name="connsiteX1" fmla="*/ 4870580 w 4870580"/>
                <a:gd name="connsiteY1" fmla="*/ 0 h 216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70580" h="2168772">
                  <a:moveTo>
                    <a:pt x="0" y="2168772"/>
                  </a:moveTo>
                  <a:cubicBezTo>
                    <a:pt x="55985" y="1726031"/>
                    <a:pt x="3163078" y="512790"/>
                    <a:pt x="487058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55966" y="2290469"/>
            <a:ext cx="5684729" cy="4066774"/>
            <a:chOff x="2831965" y="2090414"/>
            <a:chExt cx="5684729" cy="4066774"/>
          </a:xfrm>
        </p:grpSpPr>
        <p:sp>
          <p:nvSpPr>
            <p:cNvPr id="27" name="Freeform 26"/>
            <p:cNvSpPr/>
            <p:nvPr/>
          </p:nvSpPr>
          <p:spPr>
            <a:xfrm>
              <a:off x="3309477" y="5521393"/>
              <a:ext cx="4870580" cy="150845"/>
            </a:xfrm>
            <a:custGeom>
              <a:avLst/>
              <a:gdLst>
                <a:gd name="connsiteX0" fmla="*/ 0 w 4870580"/>
                <a:gd name="connsiteY0" fmla="*/ 2799184 h 2799184"/>
                <a:gd name="connsiteX1" fmla="*/ 4870580 w 4870580"/>
                <a:gd name="connsiteY1" fmla="*/ 0 h 2799184"/>
                <a:gd name="connsiteX0" fmla="*/ 0 w 4870580"/>
                <a:gd name="connsiteY0" fmla="*/ 2799184 h 2799184"/>
                <a:gd name="connsiteX1" fmla="*/ 2407298 w 4870580"/>
                <a:gd name="connsiteY1" fmla="*/ 1343608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0580" h="2799184">
                  <a:moveTo>
                    <a:pt x="0" y="2799184"/>
                  </a:moveTo>
                  <a:cubicBezTo>
                    <a:pt x="111967" y="1950098"/>
                    <a:pt x="88058" y="1011596"/>
                    <a:pt x="759862" y="498411"/>
                  </a:cubicBezTo>
                  <a:cubicBezTo>
                    <a:pt x="1548299" y="-82419"/>
                    <a:pt x="4264090" y="13996"/>
                    <a:pt x="487058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307994" y="2883159"/>
              <a:ext cx="4856292" cy="2803946"/>
            </a:xfrm>
            <a:custGeom>
              <a:avLst/>
              <a:gdLst>
                <a:gd name="connsiteX0" fmla="*/ 0 w 4870580"/>
                <a:gd name="connsiteY0" fmla="*/ 2799184 h 2799184"/>
                <a:gd name="connsiteX1" fmla="*/ 4870580 w 4870580"/>
                <a:gd name="connsiteY1" fmla="*/ 0 h 2799184"/>
                <a:gd name="connsiteX0" fmla="*/ 0 w 4870580"/>
                <a:gd name="connsiteY0" fmla="*/ 2799184 h 2799184"/>
                <a:gd name="connsiteX1" fmla="*/ 2407298 w 4870580"/>
                <a:gd name="connsiteY1" fmla="*/ 1343608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335902 w 4870580"/>
                <a:gd name="connsiteY1" fmla="*/ 2519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535927 w 4870580"/>
                <a:gd name="connsiteY1" fmla="*/ 442427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70580"/>
                <a:gd name="connsiteY0" fmla="*/ 2799184 h 2799184"/>
                <a:gd name="connsiteX1" fmla="*/ 759862 w 4870580"/>
                <a:gd name="connsiteY1" fmla="*/ 498411 h 2799184"/>
                <a:gd name="connsiteX2" fmla="*/ 4870580 w 4870580"/>
                <a:gd name="connsiteY2" fmla="*/ 0 h 2799184"/>
                <a:gd name="connsiteX0" fmla="*/ 0 w 4856292"/>
                <a:gd name="connsiteY0" fmla="*/ 2803946 h 2803946"/>
                <a:gd name="connsiteX1" fmla="*/ 745574 w 4856292"/>
                <a:gd name="connsiteY1" fmla="*/ 498411 h 2803946"/>
                <a:gd name="connsiteX2" fmla="*/ 4856292 w 4856292"/>
                <a:gd name="connsiteY2" fmla="*/ 0 h 280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6292" h="2803946">
                  <a:moveTo>
                    <a:pt x="0" y="2803946"/>
                  </a:moveTo>
                  <a:cubicBezTo>
                    <a:pt x="111967" y="1954860"/>
                    <a:pt x="73770" y="1011596"/>
                    <a:pt x="745574" y="498411"/>
                  </a:cubicBezTo>
                  <a:cubicBezTo>
                    <a:pt x="1534011" y="-82419"/>
                    <a:pt x="4249802" y="13996"/>
                    <a:pt x="4856292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31965" y="2090414"/>
              <a:ext cx="5684729" cy="4066774"/>
              <a:chOff x="569708" y="1254147"/>
              <a:chExt cx="7768158" cy="488064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7050699" y="5654613"/>
                <a:ext cx="973019" cy="480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Time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69708" y="1254147"/>
                <a:ext cx="1295021" cy="480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Output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217219" y="1734331"/>
                <a:ext cx="0" cy="407308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983755" y="5580434"/>
                <a:ext cx="735411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6526853" y="2490524"/>
              <a:ext cx="16237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Input Present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87556" y="5121283"/>
              <a:ext cx="18630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B050"/>
                  </a:solidFill>
                </a:rPr>
                <a:t>No Input (Ideal)</a:t>
              </a:r>
            </a:p>
          </p:txBody>
        </p:sp>
      </p:grpSp>
      <p:grpSp>
        <p:nvGrpSpPr>
          <p:cNvPr id="3079" name="Group 3078"/>
          <p:cNvGrpSpPr/>
          <p:nvPr/>
        </p:nvGrpSpPr>
        <p:grpSpPr>
          <a:xfrm>
            <a:off x="5798263" y="1359858"/>
            <a:ext cx="3389861" cy="633928"/>
            <a:chOff x="3979571" y="1359857"/>
            <a:chExt cx="4711328" cy="867746"/>
          </a:xfrm>
        </p:grpSpPr>
        <p:sp>
          <p:nvSpPr>
            <p:cNvPr id="3072" name="Isosceles Triangle 3071"/>
            <p:cNvSpPr/>
            <p:nvPr/>
          </p:nvSpPr>
          <p:spPr>
            <a:xfrm rot="5400000">
              <a:off x="5712718" y="1328425"/>
              <a:ext cx="867746" cy="930610"/>
            </a:xfrm>
            <a:prstGeom prst="triangl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6" name="Straight Connector 3075"/>
            <p:cNvCxnSpPr>
              <a:stCxn id="3072" idx="3"/>
            </p:cNvCxnSpPr>
            <p:nvPr/>
          </p:nvCxnSpPr>
          <p:spPr>
            <a:xfrm flipH="1" flipV="1">
              <a:off x="5039762" y="1793731"/>
              <a:ext cx="641523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6611897" y="1793730"/>
              <a:ext cx="641523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253420" y="1519887"/>
              <a:ext cx="1437479" cy="5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Output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79571" y="1519889"/>
              <a:ext cx="1060191" cy="547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Input</a:t>
              </a:r>
            </a:p>
          </p:txBody>
        </p:sp>
      </p:grpSp>
      <p:sp>
        <p:nvSpPr>
          <p:cNvPr id="4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86705" y="6356351"/>
            <a:ext cx="624095" cy="365125"/>
          </a:xfrm>
        </p:spPr>
        <p:txBody>
          <a:bodyPr/>
          <a:lstStyle/>
          <a:p>
            <a:fld id="{1ACC379C-1C69-404F-8F7C-25EFE1E359DB}" type="slidenum">
              <a:rPr lang="en-US" smtClean="0"/>
              <a:t>8</a:t>
            </a:fld>
            <a:r>
              <a:rPr lang="en-US"/>
              <a:t>/41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12268" y="1232953"/>
            <a:ext cx="4624409" cy="5482288"/>
            <a:chOff x="-811733" y="1232952"/>
            <a:chExt cx="4624409" cy="5482288"/>
          </a:xfrm>
        </p:grpSpPr>
        <p:grpSp>
          <p:nvGrpSpPr>
            <p:cNvPr id="31" name="Group 30"/>
            <p:cNvGrpSpPr/>
            <p:nvPr/>
          </p:nvGrpSpPr>
          <p:grpSpPr>
            <a:xfrm>
              <a:off x="121298" y="1676822"/>
              <a:ext cx="2799183" cy="5038418"/>
              <a:chOff x="0" y="1623527"/>
              <a:chExt cx="2920481" cy="5532718"/>
            </a:xfrm>
          </p:grpSpPr>
          <p:sp>
            <p:nvSpPr>
              <p:cNvPr id="11" name="Title 1"/>
              <p:cNvSpPr txBox="1">
                <a:spLocks/>
              </p:cNvSpPr>
              <p:nvPr/>
            </p:nvSpPr>
            <p:spPr>
              <a:xfrm>
                <a:off x="0" y="4744199"/>
                <a:ext cx="2911150" cy="2943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/>
                  <a:t>Qian et al. </a:t>
                </a:r>
                <a:r>
                  <a:rPr lang="en-US" sz="1400" b="1" i="1" dirty="0"/>
                  <a:t>Science</a:t>
                </a:r>
                <a:r>
                  <a:rPr lang="en-US" sz="1400" dirty="0"/>
                  <a:t> 332, 2011</a:t>
                </a: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0" y="3018036"/>
                <a:ext cx="2911150" cy="2943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/>
                  <a:t>Wang et al. </a:t>
                </a:r>
                <a:r>
                  <a:rPr lang="en-US" sz="1400" b="1" i="1" dirty="0"/>
                  <a:t>DNA</a:t>
                </a:r>
                <a:r>
                  <a:rPr lang="en-US" sz="1400" dirty="0"/>
                  <a:t> 23, 2017</a:t>
                </a:r>
              </a:p>
            </p:txBody>
          </p:sp>
          <p:sp>
            <p:nvSpPr>
              <p:cNvPr id="14" name="Title 1"/>
              <p:cNvSpPr txBox="1">
                <a:spLocks/>
              </p:cNvSpPr>
              <p:nvPr/>
            </p:nvSpPr>
            <p:spPr>
              <a:xfrm>
                <a:off x="9331" y="6456783"/>
                <a:ext cx="2911150" cy="29433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400" dirty="0"/>
                  <a:t>Qian et al. </a:t>
                </a:r>
                <a:r>
                  <a:rPr lang="en-US" sz="1400" b="1" i="1" dirty="0"/>
                  <a:t>Nature</a:t>
                </a:r>
                <a:r>
                  <a:rPr lang="en-US" sz="1400" i="1" dirty="0"/>
                  <a:t> </a:t>
                </a:r>
                <a:r>
                  <a:rPr lang="en-US" sz="1400" dirty="0"/>
                  <a:t>475, 2011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04387" y="1623527"/>
                <a:ext cx="2806762" cy="5532718"/>
                <a:chOff x="104387" y="1623527"/>
                <a:chExt cx="2806762" cy="553271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355678" y="1707502"/>
                  <a:ext cx="1917486" cy="4751708"/>
                  <a:chOff x="355678" y="1271703"/>
                  <a:chExt cx="2111500" cy="5187507"/>
                </a:xfrm>
              </p:grpSpPr>
              <p:pic>
                <p:nvPicPr>
                  <p:cNvPr id="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200" y="1271703"/>
                    <a:ext cx="1815964" cy="14520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200" y="3131453"/>
                    <a:ext cx="2009978" cy="15208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7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5678" y="4945209"/>
                    <a:ext cx="1986306" cy="15140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8" name="Rectangle 7"/>
                <p:cNvSpPr/>
                <p:nvPr/>
              </p:nvSpPr>
              <p:spPr>
                <a:xfrm>
                  <a:off x="270587" y="1623527"/>
                  <a:ext cx="2323322" cy="512758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itle 1"/>
                <p:cNvSpPr txBox="1">
                  <a:spLocks/>
                </p:cNvSpPr>
                <p:nvPr/>
              </p:nvSpPr>
              <p:spPr>
                <a:xfrm>
                  <a:off x="104387" y="6861913"/>
                  <a:ext cx="2806762" cy="29433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400" dirty="0"/>
                    <a:t>(Don’t worry about the details in the pictures above)</a:t>
                  </a:r>
                </a:p>
              </p:txBody>
            </p:sp>
          </p:grpSp>
        </p:grpSp>
        <p:sp>
          <p:nvSpPr>
            <p:cNvPr id="43" name="Title 1"/>
            <p:cNvSpPr txBox="1">
              <a:spLocks/>
            </p:cNvSpPr>
            <p:nvPr/>
          </p:nvSpPr>
          <p:spPr>
            <a:xfrm>
              <a:off x="-811733" y="1232952"/>
              <a:ext cx="4624409" cy="4001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/>
                <a:t>Experimental Implementation of </a:t>
              </a:r>
              <a:r>
                <a:rPr lang="en-US" sz="1600" b="1" dirty="0"/>
                <a:t>Chemical Logic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7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Abstraction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895600" y="1839556"/>
            <a:ext cx="6400800" cy="659517"/>
            <a:chOff x="1371600" y="1466062"/>
            <a:chExt cx="6400800" cy="65951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575987"/>
              <a:ext cx="3200400" cy="5495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71600" y="1466062"/>
              <a:ext cx="2057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/>
                <a:t>DNA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76500" y="2499073"/>
            <a:ext cx="7200900" cy="1641089"/>
            <a:chOff x="952500" y="2125579"/>
            <a:chExt cx="7200900" cy="164108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2263065"/>
              <a:ext cx="3962400" cy="1503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952500" y="2630145"/>
              <a:ext cx="2895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/>
                <a:t>Base Pairs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2125579"/>
              <a:ext cx="319087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476501" y="3744964"/>
            <a:ext cx="7279445" cy="1583917"/>
            <a:chOff x="952500" y="3371470"/>
            <a:chExt cx="7279445" cy="158391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8" b="7495"/>
            <a:stretch/>
          </p:blipFill>
          <p:spPr bwMode="auto">
            <a:xfrm>
              <a:off x="4040155" y="3766667"/>
              <a:ext cx="4191790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952500" y="3976307"/>
              <a:ext cx="2895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dirty="0" err="1"/>
                <a:t>Strands</a:t>
              </a:r>
              <a:endParaRPr lang="fr-FR" sz="3600" dirty="0"/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756" y="3371470"/>
              <a:ext cx="319087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5984033" y="2612726"/>
            <a:ext cx="2883158" cy="3622451"/>
            <a:chOff x="4460033" y="2612725"/>
            <a:chExt cx="2883158" cy="3622451"/>
          </a:xfrm>
        </p:grpSpPr>
        <p:sp>
          <p:nvSpPr>
            <p:cNvPr id="5" name="TextBox 4"/>
            <p:cNvSpPr txBox="1"/>
            <p:nvPr/>
          </p:nvSpPr>
          <p:spPr>
            <a:xfrm>
              <a:off x="5094513" y="5865844"/>
              <a:ext cx="590226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long</a:t>
              </a:r>
            </a:p>
          </p:txBody>
        </p:sp>
        <p:cxnSp>
          <p:nvCxnSpPr>
            <p:cNvPr id="7" name="Straight Arrow Connector 6"/>
            <p:cNvCxnSpPr>
              <a:cxnSpLocks/>
              <a:endCxn id="10" idx="2"/>
            </p:cNvCxnSpPr>
            <p:nvPr/>
          </p:nvCxnSpPr>
          <p:spPr>
            <a:xfrm flipH="1" flipV="1">
              <a:off x="5072386" y="5471898"/>
              <a:ext cx="199411" cy="3939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5523722" y="5495731"/>
              <a:ext cx="612328" cy="3701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460033" y="2612725"/>
              <a:ext cx="1224706" cy="28591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38460" y="2615468"/>
              <a:ext cx="1304731" cy="28591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47722" y="2612727"/>
            <a:ext cx="2379308" cy="3598619"/>
            <a:chOff x="4648201" y="2636557"/>
            <a:chExt cx="2379308" cy="3598619"/>
          </a:xfrm>
        </p:grpSpPr>
        <p:sp>
          <p:nvSpPr>
            <p:cNvPr id="28" name="TextBox 27"/>
            <p:cNvSpPr txBox="1"/>
            <p:nvPr/>
          </p:nvSpPr>
          <p:spPr>
            <a:xfrm>
              <a:off x="5684739" y="5865844"/>
              <a:ext cx="675185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short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5094514" y="5495732"/>
              <a:ext cx="720790" cy="3939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/>
              <a:endCxn id="32" idx="2"/>
            </p:cNvCxnSpPr>
            <p:nvPr/>
          </p:nvCxnSpPr>
          <p:spPr>
            <a:xfrm flipV="1">
              <a:off x="6243736" y="5502787"/>
              <a:ext cx="449981" cy="3912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4648201" y="2636557"/>
              <a:ext cx="648478" cy="28591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59924" y="2643614"/>
              <a:ext cx="667585" cy="28591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86705" y="6356351"/>
            <a:ext cx="624095" cy="365125"/>
          </a:xfrm>
        </p:spPr>
        <p:txBody>
          <a:bodyPr/>
          <a:lstStyle/>
          <a:p>
            <a:fld id="{1ACC379C-1C69-404F-8F7C-25EFE1E359DB}" type="slidenum">
              <a:rPr lang="en-US" smtClean="0"/>
              <a:t>9</a:t>
            </a:fld>
            <a:r>
              <a:rPr lang="en-US"/>
              <a:t>/41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1601</Words>
  <Application>Microsoft Office PowerPoint</Application>
  <PresentationFormat>Widescreen</PresentationFormat>
  <Paragraphs>747</Paragraphs>
  <Slides>36</Slides>
  <Notes>36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</vt:lpstr>
      <vt:lpstr>Arial Black</vt:lpstr>
      <vt:lpstr>Calibri</vt:lpstr>
      <vt:lpstr>Helvetica</vt:lpstr>
      <vt:lpstr>Liberation Sans</vt:lpstr>
      <vt:lpstr>Office Theme</vt:lpstr>
      <vt:lpstr>Digging (energy) wells for unknown substances:  Programming substrate-independent energy barriers in catalytic chemical reactions</vt:lpstr>
      <vt:lpstr>Acknowledgements</vt:lpstr>
      <vt:lpstr>Goal</vt:lpstr>
      <vt:lpstr>DNA nanotechnology applications</vt:lpstr>
      <vt:lpstr>Other applications of DNA nanotechnology</vt:lpstr>
      <vt:lpstr>Cherry-picked samples</vt:lpstr>
      <vt:lpstr>Representing Information with Molecules</vt:lpstr>
      <vt:lpstr>Chemical Identity Gate: Idealized vs. Actual Behavior</vt:lpstr>
      <vt:lpstr>Levels of Abstraction</vt:lpstr>
      <vt:lpstr>DNA strand displacement</vt:lpstr>
      <vt:lpstr>PowerPoint Presentation</vt:lpstr>
      <vt:lpstr>X ⟶ Y + Z</vt:lpstr>
      <vt:lpstr>Ø ⟶ Y + Z</vt:lpstr>
      <vt:lpstr>more favorable</vt:lpstr>
      <vt:lpstr>Levels of Abstraction</vt:lpstr>
      <vt:lpstr>Thermodynamic Binding Networks</vt:lpstr>
      <vt:lpstr>Thermodynamic Binding Networks</vt:lpstr>
      <vt:lpstr>Pathways</vt:lpstr>
      <vt:lpstr>X ⟶ Y + Z</vt:lpstr>
      <vt:lpstr>X ⟶ Y + Z</vt:lpstr>
      <vt:lpstr>Ø ⟶ Y + Z</vt:lpstr>
      <vt:lpstr>Kinetic Binding Networks</vt:lpstr>
      <vt:lpstr>Large Energy Barriers</vt:lpstr>
      <vt:lpstr>A Network with a Programmable Energy Barrier</vt:lpstr>
      <vt:lpstr>Catalysis</vt:lpstr>
      <vt:lpstr>Autocatalysis</vt:lpstr>
      <vt:lpstr>Multiple Stable Configurations</vt:lpstr>
      <vt:lpstr>Social Golfer Problem</vt:lpstr>
      <vt:lpstr>Directed Catalysis</vt:lpstr>
      <vt:lpstr>Allowing more than one catalyst at once</vt:lpstr>
      <vt:lpstr>Allowing more than one catalyst at once</vt:lpstr>
      <vt:lpstr>Allowing more than one catalyst at once</vt:lpstr>
      <vt:lpstr>Allowing more than one catalyst at once</vt:lpstr>
      <vt:lpstr>Future directions</vt:lpstr>
      <vt:lpstr>Thank you!</vt:lpstr>
      <vt:lpstr>Feasible DNA implementation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Dave Doty</cp:lastModifiedBy>
  <cp:revision>494</cp:revision>
  <dcterms:created xsi:type="dcterms:W3CDTF">2018-05-27T16:44:29Z</dcterms:created>
  <dcterms:modified xsi:type="dcterms:W3CDTF">2019-05-08T09:42:59Z</dcterms:modified>
</cp:coreProperties>
</file>