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9" r:id="rId3"/>
    <p:sldId id="273" r:id="rId4"/>
    <p:sldId id="305" r:id="rId5"/>
    <p:sldId id="304" r:id="rId6"/>
    <p:sldId id="307" r:id="rId7"/>
    <p:sldId id="306" r:id="rId8"/>
    <p:sldId id="288" r:id="rId9"/>
    <p:sldId id="289" r:id="rId10"/>
    <p:sldId id="276" r:id="rId11"/>
    <p:sldId id="292" r:id="rId12"/>
    <p:sldId id="277" r:id="rId13"/>
    <p:sldId id="295" r:id="rId14"/>
    <p:sldId id="283" r:id="rId15"/>
    <p:sldId id="285" r:id="rId16"/>
    <p:sldId id="279" r:id="rId17"/>
    <p:sldId id="280" r:id="rId18"/>
    <p:sldId id="260" r:id="rId19"/>
    <p:sldId id="262" r:id="rId20"/>
    <p:sldId id="263" r:id="rId21"/>
    <p:sldId id="296" r:id="rId22"/>
    <p:sldId id="297" r:id="rId23"/>
    <p:sldId id="298" r:id="rId24"/>
    <p:sldId id="299" r:id="rId25"/>
    <p:sldId id="300" r:id="rId26"/>
    <p:sldId id="302" r:id="rId27"/>
    <p:sldId id="290" r:id="rId28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99700"/>
    <a:srgbClr val="FF9900"/>
    <a:srgbClr val="C15700"/>
    <a:srgbClr val="0C2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013"/>
  </p:normalViewPr>
  <p:slideViewPr>
    <p:cSldViewPr snapToGrid="0" snapToObjects="1">
      <p:cViewPr varScale="1">
        <p:scale>
          <a:sx n="65" d="100"/>
          <a:sy n="65" d="100"/>
        </p:scale>
        <p:origin x="5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0" d="100"/>
          <a:sy n="70" d="100"/>
        </p:scale>
        <p:origin x="22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575872"/>
        <c:axId val="363573128"/>
      </c:barChart>
      <c:catAx>
        <c:axId val="36357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3128"/>
        <c:crosses val="autoZero"/>
        <c:auto val="1"/>
        <c:lblAlgn val="ctr"/>
        <c:lblOffset val="100"/>
        <c:noMultiLvlLbl val="0"/>
      </c:catAx>
      <c:valAx>
        <c:axId val="363573128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120</c:v>
                </c:pt>
                <c:pt idx="1">
                  <c:v>145</c:v>
                </c:pt>
                <c:pt idx="2">
                  <c:v>130</c:v>
                </c:pt>
                <c:pt idx="3">
                  <c:v>140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570384"/>
        <c:axId val="363575088"/>
      </c:barChart>
      <c:catAx>
        <c:axId val="36357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5088"/>
        <c:crosses val="autoZero"/>
        <c:auto val="1"/>
        <c:lblAlgn val="ctr"/>
        <c:lblOffset val="100"/>
        <c:noMultiLvlLbl val="0"/>
      </c:catAx>
      <c:valAx>
        <c:axId val="363575088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0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150</c:v>
                </c:pt>
                <c:pt idx="1">
                  <c:v>140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576656"/>
        <c:axId val="363570776"/>
      </c:barChart>
      <c:catAx>
        <c:axId val="36357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0776"/>
        <c:crosses val="autoZero"/>
        <c:auto val="1"/>
        <c:lblAlgn val="ctr"/>
        <c:lblOffset val="100"/>
        <c:noMultiLvlLbl val="0"/>
      </c:catAx>
      <c:valAx>
        <c:axId val="363570776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130</c:v>
                </c:pt>
                <c:pt idx="1">
                  <c:v>170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576264"/>
        <c:axId val="363577832"/>
      </c:barChart>
      <c:catAx>
        <c:axId val="363576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7832"/>
        <c:crosses val="autoZero"/>
        <c:auto val="1"/>
        <c:lblAlgn val="ctr"/>
        <c:lblOffset val="100"/>
        <c:noMultiLvlLbl val="0"/>
      </c:catAx>
      <c:valAx>
        <c:axId val="363577832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6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175</c:v>
                </c:pt>
                <c:pt idx="1">
                  <c:v>195</c:v>
                </c:pt>
                <c:pt idx="2">
                  <c:v>40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3571560"/>
        <c:axId val="363571952"/>
      </c:barChart>
      <c:catAx>
        <c:axId val="36357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1952"/>
        <c:crosses val="autoZero"/>
        <c:auto val="1"/>
        <c:lblAlgn val="ctr"/>
        <c:lblOffset val="100"/>
        <c:noMultiLvlLbl val="0"/>
      </c:catAx>
      <c:valAx>
        <c:axId val="363571952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571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E7CDD08-6E15-4D7D-BDDC-111344185A33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00F7C-5B8E-43DF-8BE4-772AC320861D}" type="datetimeFigureOut">
              <a:rPr lang="en-US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ABFB4-14D2-4861-A14F-2C5EEF1BA9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66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A654A-D60C-4B17-8571-0799884749E8}" type="datetimeFigureOut">
              <a:rPr lang="en-US"/>
              <a:t>4/26/2016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9" name="Notes Placeholder 8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10" name="Header Placeholder 9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1" name="Date Placeholder 10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2" name="Footer Placeholder 11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3" name="Slide Number Placeholder 12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DAF345D-1496-4AED-A63D-AF3D2DDA3868}" type="slidenum">
              <a:t>‹#›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6E649-9408-49AA-9780-D01B879CBF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FF2D2-64F2-424D-AEE3-F36EE9220665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2C4EC-EC34-4E49-9794-B972D6D9EFF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en-US" dirty="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455838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2: Explains why leade</a:t>
            </a:r>
            <a:r>
              <a:rPr lang="en-US" b="1" baseline="0" dirty="0" smtClean="0"/>
              <a:t>r election can be slow even though it is </a:t>
            </a:r>
            <a:r>
              <a:rPr lang="en-US" b="1" baseline="0" dirty="0" err="1" smtClean="0"/>
              <a:t>semilinear</a:t>
            </a:r>
            <a:r>
              <a:rPr lang="en-US" b="1" baseline="0" dirty="0" smtClean="0"/>
              <a:t>!!!</a:t>
            </a:r>
            <a:endParaRPr lang="en-US" b="1" dirty="0" smtClean="0"/>
          </a:p>
          <a:p>
            <a:pPr marL="216000" marR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[biology: </a:t>
            </a:r>
            <a:r>
              <a:rPr lang="en-US" sz="2000" b="0" i="0" u="none" strike="noStrike" kern="1200" dirty="0" smtClean="0">
                <a:ln>
                  <a:noFill/>
                </a:ln>
                <a:effectLst/>
                <a:latin typeface="Arial" pitchFamily="18"/>
                <a:cs typeface="Tahoma" pitchFamily="2"/>
              </a:rPr>
              <a:t>if the components are identical, how can the cell degrade one but not the other </a:t>
            </a:r>
            <a:r>
              <a:rPr lang="en-US" sz="2000" b="0" i="0" u="none" strike="noStrike" kern="1200" dirty="0">
                <a:ln>
                  <a:noFill/>
                </a:ln>
                <a:effectLst/>
                <a:latin typeface="Arial" pitchFamily="18"/>
                <a:cs typeface="Tahoma" pitchFamily="2"/>
              </a:rPr>
              <a:t>]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14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490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-This is the appropriate notion of determinism</a:t>
            </a:r>
            <a:r>
              <a:rPr lang="en-US" baseline="0" dirty="0" smtClean="0"/>
              <a:t> here</a:t>
            </a:r>
            <a:endParaRPr lang="en-US" dirty="0" smtClean="0"/>
          </a:p>
          <a:p>
            <a:r>
              <a:rPr lang="en-US" dirty="0" smtClean="0"/>
              <a:t>-Say “such that” when talk about there</a:t>
            </a:r>
            <a:r>
              <a:rPr lang="en-US" baseline="0" dirty="0" smtClean="0"/>
              <a:t> not existing a path to o’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15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957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16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552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8" name="Shape 1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b="0" dirty="0" smtClean="0"/>
              <a:t>-Suppose you want A to know there is a B, or in other words for Y to get produced if both A and B are present.</a:t>
            </a:r>
          </a:p>
          <a:p>
            <a:r>
              <a:rPr lang="en-US" b="0" dirty="0" smtClean="0"/>
              <a:t>-B recruits X’s to become B,</a:t>
            </a:r>
            <a:r>
              <a:rPr lang="en-US" b="0" baseline="0" dirty="0" smtClean="0"/>
              <a:t> which can in turn recruit other X’s...</a:t>
            </a:r>
          </a:p>
          <a:p>
            <a:endParaRPr lang="en-US" b="0" baseline="0" dirty="0" smtClean="0"/>
          </a:p>
          <a:p>
            <a:r>
              <a:rPr lang="en-US" b="1" baseline="0" dirty="0" smtClean="0"/>
              <a:t>-Exponential amplification!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-n is large (Avogadro scale)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10381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CB6B3-B55D-441F-9B38-D4126A2D0C2F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F689F-BE8A-4667-BE0C-B1FEAE6980B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148508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032F0-CC00-4B39-B0B7-E0E4A89CF087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EC5D2-D176-4C4E-9CDA-CB546A2C7AC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88497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5489D-77DC-44B1-8FD9-7F6E15507625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6756C-C21B-4418-9641-8F06BC709DC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r>
              <a:rPr lang="en-US" dirty="0" smtClean="0">
                <a:latin typeface="Albany" pitchFamily="18"/>
              </a:rPr>
              <a:t>Natural tendency is to start thinking about the last reaction that affects</a:t>
            </a:r>
            <a:r>
              <a:rPr lang="en-US" baseline="0" dirty="0" smtClean="0">
                <a:latin typeface="Albany" pitchFamily="18"/>
              </a:rPr>
              <a:t> the leader.</a:t>
            </a:r>
            <a:endParaRPr lang="en-US" dirty="0" smtClean="0">
              <a:latin typeface="Albany" pitchFamily="18"/>
            </a:endParaRPr>
          </a:p>
          <a:p>
            <a:r>
              <a:rPr lang="en-US" dirty="0" smtClean="0">
                <a:latin typeface="Albany" pitchFamily="18"/>
              </a:rPr>
              <a:t>Trying to develop the intuition for the proof, suppose the last reaction is bimolecular.</a:t>
            </a:r>
            <a:endParaRPr lang="en-US" dirty="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51785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AC2E2C-45A0-4E41-8DD2-113A70B8B603}" type="slidenum">
              <a:t>21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68420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D46CB3C-BAE4-4DA8-B152-6A6987C4225D}" type="slidenum">
              <a:t>22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84714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1BC0499-BC02-44FC-9523-11C5914AF3AA}" type="slidenum">
              <a:t>23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6296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4/26/2016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65575-942A-40E8-91D5-CABA029E5BF7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52D08-D6DF-43BB-9585-3F46454E4BB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r>
              <a:rPr lang="en-US" dirty="0" smtClean="0">
                <a:latin typeface="Albany" pitchFamily="18"/>
              </a:rPr>
              <a:t>Doty</a:t>
            </a:r>
            <a:r>
              <a:rPr lang="en-US" baseline="0" dirty="0" smtClean="0">
                <a:latin typeface="Albany" pitchFamily="18"/>
              </a:rPr>
              <a:t> here!</a:t>
            </a:r>
          </a:p>
          <a:p>
            <a:r>
              <a:rPr lang="en-US" baseline="0" dirty="0" smtClean="0">
                <a:latin typeface="Albany" pitchFamily="18"/>
              </a:rPr>
              <a:t>Initial ideas at workshop</a:t>
            </a:r>
            <a:endParaRPr lang="en-US" dirty="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04608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63BF866-1B61-4A94-B7DC-DBC3AA7DF48E}" type="slidenum">
              <a:t>24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760873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D13EA-DB7A-4F2B-B228-C6D9A60E034B}" type="slidenum">
              <a:t>25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535101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D13EA-DB7A-4F2B-B228-C6D9A60E034B}" type="slidenum">
              <a:t>26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65176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What molecules actually </a:t>
            </a:r>
            <a:r>
              <a:rPr dirty="0"/>
              <a:t>do!</a:t>
            </a:r>
          </a:p>
          <a:p>
            <a:r>
              <a:rPr dirty="0" smtClean="0"/>
              <a:t>Fundamental mathematical </a:t>
            </a:r>
            <a:r>
              <a:rPr dirty="0"/>
              <a:t>structure: it comes up over and over again in different </a:t>
            </a:r>
            <a:r>
              <a:rPr dirty="0" smtClean="0"/>
              <a:t>contexts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sz="2000" b="0" i="0" u="none" strike="noStrike" kern="1200" baseline="0" dirty="0" smtClean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55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What molecules actually </a:t>
            </a:r>
            <a:r>
              <a:rPr dirty="0"/>
              <a:t>do!</a:t>
            </a:r>
          </a:p>
          <a:p>
            <a:r>
              <a:rPr dirty="0" smtClean="0"/>
              <a:t>Fundamental mathematical </a:t>
            </a:r>
            <a:r>
              <a:rPr dirty="0"/>
              <a:t>structure: it comes up over and over again in different </a:t>
            </a:r>
            <a:r>
              <a:rPr dirty="0" smtClean="0"/>
              <a:t>contexts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sz="2000" b="0" i="0" u="none" strike="noStrike" kern="1200" baseline="0" dirty="0" smtClean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What molecules actually </a:t>
            </a:r>
            <a:r>
              <a:rPr dirty="0"/>
              <a:t>do!</a:t>
            </a:r>
          </a:p>
          <a:p>
            <a:r>
              <a:rPr dirty="0" smtClean="0"/>
              <a:t>Fundamental mathematical </a:t>
            </a:r>
            <a:r>
              <a:rPr dirty="0"/>
              <a:t>structure: it comes up over and over again in different </a:t>
            </a:r>
            <a:r>
              <a:rPr dirty="0" smtClean="0"/>
              <a:t>contexts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sz="2000" b="0" i="0" u="none" strike="noStrike" kern="1200" baseline="0" dirty="0" smtClean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23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What molecules actually </a:t>
            </a:r>
            <a:r>
              <a:rPr dirty="0"/>
              <a:t>do!</a:t>
            </a:r>
          </a:p>
          <a:p>
            <a:r>
              <a:rPr dirty="0" smtClean="0"/>
              <a:t>Fundamental mathematical </a:t>
            </a:r>
            <a:r>
              <a:rPr dirty="0"/>
              <a:t>structure: it comes up over and over again in different </a:t>
            </a:r>
            <a:r>
              <a:rPr dirty="0" smtClean="0"/>
              <a:t>contexts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sz="2000" b="0" i="0" u="none" strike="noStrike" kern="1200" baseline="0" dirty="0" smtClean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019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[</a:t>
            </a:r>
            <a:r>
              <a:rPr dirty="0" smtClean="0"/>
              <a:t>d </a:t>
            </a:r>
            <a:r>
              <a:rPr dirty="0"/>
              <a:t>stands for </a:t>
            </a:r>
            <a:r>
              <a:rPr dirty="0" smtClean="0"/>
              <a:t>dimension</a:t>
            </a:r>
            <a:r>
              <a:rPr lang="en-US" dirty="0" smtClean="0"/>
              <a:t>]</a:t>
            </a:r>
          </a:p>
          <a:p>
            <a:r>
              <a:rPr lang="en-US" dirty="0" smtClean="0"/>
              <a:t>[Transition to next slide:]  Unless otherwise noted, we’ll say that the rate constants are 1. So</a:t>
            </a:r>
            <a:r>
              <a:rPr lang="en-US" baseline="0" dirty="0" smtClean="0"/>
              <a:t> suppose we have this set of reactions... and we start in this state...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849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8649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07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9E1D2AD3-51FC-4DDF-B3AC-DBDD5B079A4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250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999" y="1769040"/>
            <a:ext cx="9071640" cy="4384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5168A3F2-25E0-4B03-B70D-900D3DF5BFC6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826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E642CB3B-CFB2-43AD-B9D5-74A2F954444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9083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982861" y="2141908"/>
            <a:ext cx="8114903" cy="4435009"/>
          </a:xfrm>
          <a:prstGeom prst="rect">
            <a:avLst/>
          </a:prstGeom>
        </p:spPr>
        <p:txBody>
          <a:bodyPr/>
          <a:lstStyle>
            <a:lvl1pPr>
              <a:spcBef>
                <a:spcPts val="1786"/>
              </a:spcBef>
            </a:lvl1pPr>
            <a:lvl2pPr>
              <a:spcBef>
                <a:spcPts val="1786"/>
              </a:spcBef>
            </a:lvl2pPr>
            <a:lvl3pPr>
              <a:spcBef>
                <a:spcPts val="1786"/>
              </a:spcBef>
            </a:lvl3pPr>
            <a:lvl4pPr>
              <a:spcBef>
                <a:spcPts val="1786"/>
              </a:spcBef>
            </a:lvl4pPr>
            <a:lvl5pPr>
              <a:spcBef>
                <a:spcPts val="1786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5555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99" y="1769040"/>
            <a:ext cx="9071640" cy="438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9F4FFCEE-415F-47A1-A992-BCBBF9213CD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9275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77263E69-ED49-47CB-9AC2-8373DBB68963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699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11060BC9-E287-48BC-AB98-A838A6CD5A3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635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585AEE87-A3FB-430A-8AD0-39810158572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74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E4A113C2-1118-4121-A75E-62E9A41F269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31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F896945E-8B00-45AD-A2DF-A08BFE3C79FC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020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987ADB38-5663-432A-935A-0FD4BFC6058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351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3999" y="6887160"/>
            <a:ext cx="2348280" cy="52128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47360" y="6887160"/>
            <a:ext cx="3195000" cy="521280"/>
          </a:xfrm>
        </p:spPr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27360" y="6887160"/>
            <a:ext cx="2348280" cy="521280"/>
          </a:xfrm>
        </p:spPr>
        <p:txBody>
          <a:bodyPr/>
          <a:lstStyle/>
          <a:p>
            <a:pPr lvl="0"/>
            <a:fld id="{4B454AC1-D96A-4F28-9FFA-51D83520FE4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916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x-none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5D32F28F-017D-406F-8DEF-A875F1108165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4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ctrTitle"/>
          </p:nvPr>
        </p:nvSpPr>
        <p:spPr>
          <a:xfrm>
            <a:off x="826265" y="494911"/>
            <a:ext cx="8339769" cy="2163574"/>
          </a:xfrm>
        </p:spPr>
        <p:txBody>
          <a:bodyPr/>
          <a:lstStyle/>
          <a:p>
            <a:pPr lvl="0"/>
            <a:r>
              <a:rPr lang="en-US" sz="5400" b="1" dirty="0" smtClean="0">
                <a:solidFill>
                  <a:srgbClr val="C99700"/>
                </a:solidFill>
                <a:latin typeface="+mn-lt"/>
              </a:rPr>
              <a:t>“No we can’t”</a:t>
            </a:r>
            <a:r>
              <a:rPr lang="en-US" sz="5400" b="1" dirty="0" smtClean="0">
                <a:solidFill>
                  <a:srgbClr val="0C2340"/>
                </a:solidFill>
                <a:latin typeface="+mn-lt"/>
              </a:rPr>
              <a:t/>
            </a:r>
            <a:br>
              <a:rPr lang="en-US" sz="5400" b="1" dirty="0" smtClean="0">
                <a:solidFill>
                  <a:srgbClr val="0C2340"/>
                </a:solidFill>
                <a:latin typeface="+mn-lt"/>
              </a:rPr>
            </a:b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Impossibility of fast leader election in chemical reaction networks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Subtitle 1"/>
          <p:cNvSpPr txBox="1">
            <a:spLocks noGrp="1"/>
          </p:cNvSpPr>
          <p:nvPr>
            <p:ph type="subTitle" idx="1"/>
          </p:nvPr>
        </p:nvSpPr>
        <p:spPr>
          <a:xfrm>
            <a:off x="1260473" y="2775252"/>
            <a:ext cx="7559675" cy="518889"/>
          </a:xfrm>
        </p:spPr>
        <p:txBody>
          <a:bodyPr anchor="ctr"/>
          <a:lstStyle/>
          <a:p>
            <a:pPr lvl="0"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David Doty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 descr="Computer Scie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72" b="24191"/>
          <a:stretch/>
        </p:blipFill>
        <p:spPr bwMode="auto">
          <a:xfrm>
            <a:off x="4939088" y="6098574"/>
            <a:ext cx="3932399" cy="84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-1" y="3598606"/>
            <a:ext cx="10080625" cy="7669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 rtl="0" hangingPunct="0">
              <a:spcBef>
                <a:spcPts val="0"/>
              </a:spcBef>
              <a:spcAft>
                <a:spcPts val="1417"/>
              </a:spcAft>
              <a:buNone/>
              <a:tabLst/>
              <a:defRPr lang="x-none" sz="2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Workshop on Advances in Numerical and Analytic Approaches for the Study of Non-Spatial Stochastic Dynamical Systems in Molecular Biology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47451" y="1310160"/>
            <a:ext cx="8099182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891" y="5644786"/>
            <a:ext cx="1778032" cy="17241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658" y="5063006"/>
            <a:ext cx="10080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Isaac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Newton Institute of Mathematical Sciences, University of Cambridge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April 5, 2016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87918" y="4429149"/>
            <a:ext cx="5619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1" u="sng" dirty="0">
                <a:solidFill>
                  <a:srgbClr val="C99700"/>
                </a:solidFill>
              </a:rPr>
              <a:t>WoAiNaAAftSoNSSDSiMB </a:t>
            </a:r>
            <a:r>
              <a:rPr lang="en-US" sz="3200" b="1" i="1" u="sng" dirty="0" smtClean="0">
                <a:solidFill>
                  <a:srgbClr val="C99700"/>
                </a:solidFill>
              </a:rPr>
              <a:t>2016</a:t>
            </a:r>
            <a:r>
              <a:rPr lang="en-US" sz="3200" b="1" i="1" dirty="0" smtClean="0">
                <a:solidFill>
                  <a:srgbClr val="C99700"/>
                </a:solidFill>
              </a:rPr>
              <a:t>!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883234" y="192049"/>
            <a:ext cx="8314157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400" dirty="0" smtClean="0">
                <a:solidFill>
                  <a:schemeClr val="accent1">
                    <a:lumMod val="50000"/>
                  </a:schemeClr>
                </a:solidFill>
              </a:rPr>
              <a:t>Chemical </a:t>
            </a:r>
            <a:r>
              <a:rPr sz="4400" dirty="0">
                <a:solidFill>
                  <a:schemeClr val="accent1">
                    <a:lumMod val="50000"/>
                  </a:schemeClr>
                </a:solidFill>
              </a:rPr>
              <a:t>Reaction Networks (CRNs)</a:t>
            </a:r>
          </a:p>
        </p:txBody>
      </p:sp>
      <p:sp>
        <p:nvSpPr>
          <p:cNvPr id="219" name="Shape 219"/>
          <p:cNvSpPr/>
          <p:nvPr/>
        </p:nvSpPr>
        <p:spPr>
          <a:xfrm>
            <a:off x="486556" y="4251339"/>
            <a:ext cx="4655715" cy="52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398" tIns="50398" rIns="50398" bIns="50398">
            <a:spAutoFit/>
          </a:bodyPr>
          <a:lstStyle/>
          <a:p>
            <a:pPr marL="503987" indent="-352791" defTabSz="466188">
              <a:spcBef>
                <a:spcPts val="2183"/>
              </a:spcBef>
              <a:buSzPct val="151000"/>
              <a:buChar char="•"/>
              <a:tabLst>
                <a:tab pos="12600" algn="l"/>
                <a:tab pos="138596" algn="l"/>
                <a:tab pos="352791" algn="l"/>
                <a:tab pos="705582" algn="l"/>
                <a:tab pos="1058372" algn="l"/>
                <a:tab pos="1411163" algn="l"/>
                <a:tab pos="1763954" algn="l"/>
                <a:tab pos="2116745" algn="l"/>
                <a:tab pos="2469535" algn="l"/>
                <a:tab pos="2822326" algn="l"/>
                <a:tab pos="3175117" algn="l"/>
                <a:tab pos="3527908" algn="l"/>
                <a:tab pos="3880698" algn="l"/>
                <a:tab pos="423348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778" dirty="0" smtClean="0">
                <a:solidFill>
                  <a:schemeClr val="accent1">
                    <a:lumMod val="50000"/>
                  </a:schemeClr>
                </a:solidFill>
              </a:rPr>
              <a:t>finite set of </a:t>
            </a:r>
            <a:r>
              <a:rPr lang="en-US" sz="2778" i="1" dirty="0" smtClean="0">
                <a:solidFill>
                  <a:schemeClr val="accent1">
                    <a:lumMod val="50000"/>
                  </a:schemeClr>
                </a:solidFill>
              </a:rPr>
              <a:t>reactions</a:t>
            </a:r>
            <a:r>
              <a:rPr lang="en-US" sz="2778" dirty="0" smtClean="0">
                <a:solidFill>
                  <a:schemeClr val="accent1">
                    <a:lumMod val="50000"/>
                  </a:schemeClr>
                </a:solidFill>
              </a:rPr>
              <a:t>:   </a:t>
            </a:r>
            <a:r>
              <a:rPr lang="en-US" sz="2778" i="1" dirty="0" smtClean="0">
                <a:solidFill>
                  <a:schemeClr val="accent1">
                    <a:lumMod val="50000"/>
                  </a:schemeClr>
                </a:solidFill>
              </a:rPr>
              <a:t>e.g.</a:t>
            </a:r>
            <a:r>
              <a:rPr lang="en-US" sz="2778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2778" baseline="31999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491907" y="1726043"/>
            <a:ext cx="5807327" cy="504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marL="503987" indent="-352791" defTabSz="466188">
              <a:spcBef>
                <a:spcPts val="2183"/>
              </a:spcBef>
              <a:buSzPct val="151000"/>
              <a:buChar char="•"/>
              <a:tabLst>
                <a:tab pos="12600" algn="l"/>
                <a:tab pos="138596" algn="l"/>
                <a:tab pos="352791" algn="l"/>
                <a:tab pos="705582" algn="l"/>
                <a:tab pos="1058372" algn="l"/>
                <a:tab pos="1411163" algn="l"/>
                <a:tab pos="1763954" algn="l"/>
                <a:tab pos="2116745" algn="l"/>
                <a:tab pos="2469535" algn="l"/>
                <a:tab pos="2822326" algn="l"/>
                <a:tab pos="3175117" algn="l"/>
                <a:tab pos="3527908" algn="l"/>
                <a:tab pos="3880698" algn="l"/>
                <a:tab pos="423348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780" dirty="0" smtClean="0">
                <a:solidFill>
                  <a:schemeClr val="accent1">
                    <a:lumMod val="50000"/>
                  </a:schemeClr>
                </a:solidFill>
              </a:rPr>
              <a:t>finite set of </a:t>
            </a:r>
            <a:r>
              <a:rPr lang="en-US" sz="2780" i="1" dirty="0" smtClean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sz="278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80" i="1" dirty="0" smtClean="0">
                <a:solidFill>
                  <a:schemeClr val="accent1">
                    <a:lumMod val="50000"/>
                  </a:schemeClr>
                </a:solidFill>
              </a:rPr>
              <a:t>species</a:t>
            </a:r>
            <a:r>
              <a:rPr lang="en-US" sz="278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80" dirty="0" smtClean="0"/>
              <a:t>{ </a:t>
            </a:r>
            <a:r>
              <a:rPr lang="is-IS" sz="2780" i="1" dirty="0" smtClean="0">
                <a:solidFill>
                  <a:srgbClr val="FF2600"/>
                </a:solidFill>
              </a:rPr>
              <a:t>A</a:t>
            </a:r>
            <a:r>
              <a:rPr lang="en-US" sz="2780" dirty="0" smtClean="0"/>
              <a:t>, </a:t>
            </a:r>
            <a:r>
              <a:rPr lang="is-IS" sz="2780" i="1" dirty="0" smtClean="0">
                <a:solidFill>
                  <a:srgbClr val="00A700"/>
                </a:solidFill>
              </a:rPr>
              <a:t>B</a:t>
            </a:r>
            <a:r>
              <a:rPr lang="en-US" sz="2780" dirty="0" smtClean="0"/>
              <a:t>, </a:t>
            </a:r>
            <a:r>
              <a:rPr lang="is-IS" sz="2780" i="1" dirty="0" smtClean="0">
                <a:solidFill>
                  <a:srgbClr val="515151"/>
                </a:solidFill>
              </a:rPr>
              <a:t>C</a:t>
            </a:r>
            <a:r>
              <a:rPr lang="en-US" sz="2780" dirty="0" smtClean="0"/>
              <a:t>, </a:t>
            </a:r>
            <a:r>
              <a:rPr lang="en-US" sz="2780" i="1" dirty="0" smtClean="0"/>
              <a:t>D, </a:t>
            </a:r>
            <a:r>
              <a:rPr lang="en-US" sz="2780" dirty="0" smtClean="0"/>
              <a:t>... }</a:t>
            </a:r>
          </a:p>
        </p:txBody>
      </p:sp>
      <p:sp>
        <p:nvSpPr>
          <p:cNvPr id="222" name="Shape 222"/>
          <p:cNvSpPr/>
          <p:nvPr/>
        </p:nvSpPr>
        <p:spPr>
          <a:xfrm>
            <a:off x="491907" y="2990011"/>
            <a:ext cx="8931225" cy="503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>
            <a:spAutoFit/>
          </a:bodyPr>
          <a:lstStyle/>
          <a:p>
            <a:pPr marL="503987" indent="-352791" defTabSz="466188">
              <a:spcBef>
                <a:spcPts val="2183"/>
              </a:spcBef>
              <a:buSzPct val="151000"/>
              <a:buChar char="•"/>
              <a:tabLst>
                <a:tab pos="12600" algn="l"/>
                <a:tab pos="138596" algn="l"/>
                <a:tab pos="352791" algn="l"/>
                <a:tab pos="705582" algn="l"/>
                <a:tab pos="1058372" algn="l"/>
                <a:tab pos="1411163" algn="l"/>
                <a:tab pos="1763954" algn="l"/>
                <a:tab pos="2116745" algn="l"/>
                <a:tab pos="2469535" algn="l"/>
                <a:tab pos="2822326" algn="l"/>
                <a:tab pos="3175117" algn="l"/>
                <a:tab pos="3527908" algn="l"/>
                <a:tab pos="3880698" algn="l"/>
                <a:tab pos="423348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778" i="1" dirty="0" smtClean="0">
                <a:solidFill>
                  <a:schemeClr val="accent1">
                    <a:lumMod val="50000"/>
                  </a:schemeClr>
                </a:solidFill>
              </a:rPr>
              <a:t>configuration</a:t>
            </a:r>
            <a:r>
              <a:rPr lang="en-US" sz="2778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778" b="1" i="1" dirty="0" err="1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sz="2778" dirty="0" err="1">
                <a:solidFill>
                  <a:schemeClr val="accent1">
                    <a:lumMod val="50000"/>
                  </a:schemeClr>
                </a:solidFill>
              </a:rPr>
              <a:t>∈</a:t>
            </a:r>
            <a:r>
              <a:rPr sz="2778" dirty="0" err="1" smtClean="0">
                <a:solidFill>
                  <a:schemeClr val="accent1">
                    <a:lumMod val="50000"/>
                  </a:schemeClr>
                </a:solidFill>
              </a:rPr>
              <a:t>ℕ</a:t>
            </a:r>
            <a:r>
              <a:rPr sz="2778" i="1" baseline="31999" dirty="0" err="1" smtClean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sz="2778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sz="2778" dirty="0" smtClean="0">
                <a:solidFill>
                  <a:schemeClr val="accent1">
                    <a:lumMod val="50000"/>
                  </a:schemeClr>
                </a:solidFill>
              </a:rPr>
              <a:t> molecular </a:t>
            </a:r>
            <a:r>
              <a:rPr sz="2778" dirty="0">
                <a:solidFill>
                  <a:schemeClr val="accent1">
                    <a:lumMod val="50000"/>
                  </a:schemeClr>
                </a:solidFill>
              </a:rPr>
              <a:t>counts </a:t>
            </a:r>
            <a:r>
              <a:rPr sz="2778" dirty="0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en-US" sz="2778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778" dirty="0" smtClean="0">
                <a:solidFill>
                  <a:schemeClr val="accent1">
                    <a:lumMod val="50000"/>
                  </a:schemeClr>
                </a:solidFill>
              </a:rPr>
              <a:t>each </a:t>
            </a:r>
            <a:r>
              <a:rPr sz="2778" dirty="0">
                <a:solidFill>
                  <a:schemeClr val="accent1">
                    <a:lumMod val="50000"/>
                  </a:schemeClr>
                </a:solidFill>
              </a:rPr>
              <a:t>species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10</a:t>
            </a:fld>
            <a:endParaRPr lang="uk-UA" dirty="0"/>
          </a:p>
        </p:txBody>
      </p:sp>
      <p:sp>
        <p:nvSpPr>
          <p:cNvPr id="2" name="Rectangle 1"/>
          <p:cNvSpPr/>
          <p:nvPr/>
        </p:nvSpPr>
        <p:spPr>
          <a:xfrm>
            <a:off x="4149698" y="4251339"/>
            <a:ext cx="5038725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dirty="0" smtClean="0">
                <a:solidFill>
                  <a:srgbClr val="FF2600"/>
                </a:solidFill>
              </a:rPr>
              <a:t>       </a:t>
            </a:r>
            <a:r>
              <a:rPr lang="is-IS" i="1" dirty="0" smtClean="0">
                <a:solidFill>
                  <a:srgbClr val="FF2600"/>
                </a:solidFill>
              </a:rPr>
              <a:t>A</a:t>
            </a:r>
            <a:r>
              <a:rPr lang="is-IS" dirty="0" smtClean="0"/>
              <a:t>+</a:t>
            </a:r>
            <a:r>
              <a:rPr lang="is-IS" i="1" dirty="0" smtClean="0">
                <a:solidFill>
                  <a:srgbClr val="00A700"/>
                </a:solidFill>
              </a:rPr>
              <a:t>B</a:t>
            </a:r>
            <a:r>
              <a:rPr lang="en-US" sz="3200" i="1" dirty="0" smtClean="0">
                <a:latin typeface="Liberation Sans" pitchFamily="34"/>
                <a:ea typeface="Andale Sans UI" pitchFamily="2"/>
              </a:rPr>
              <a:t>→</a:t>
            </a:r>
            <a:r>
              <a:rPr lang="is-IS" i="1" dirty="0" smtClean="0">
                <a:solidFill>
                  <a:srgbClr val="FF2600"/>
                </a:solidFill>
              </a:rPr>
              <a:t>A</a:t>
            </a:r>
            <a:r>
              <a:rPr lang="is-IS" dirty="0" smtClean="0"/>
              <a:t>+</a:t>
            </a:r>
            <a:r>
              <a:rPr lang="is-IS" i="1" dirty="0" smtClean="0">
                <a:solidFill>
                  <a:srgbClr val="515151"/>
                </a:solidFill>
              </a:rPr>
              <a:t>C</a:t>
            </a:r>
            <a:endParaRPr lang="is-IS" i="1" dirty="0">
              <a:solidFill>
                <a:srgbClr val="515151"/>
              </a:solidFill>
            </a:endParaRPr>
          </a:p>
          <a:p>
            <a:pPr algn="ctr"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dirty="0" smtClean="0">
                <a:solidFill>
                  <a:srgbClr val="515151"/>
                </a:solidFill>
              </a:rPr>
              <a:t>            </a:t>
            </a:r>
            <a:r>
              <a:rPr lang="is-IS" i="1" dirty="0" smtClean="0">
                <a:solidFill>
                  <a:srgbClr val="515151"/>
                </a:solidFill>
              </a:rPr>
              <a:t>C</a:t>
            </a:r>
            <a:r>
              <a:rPr lang="en-US" sz="3200" i="1" dirty="0" smtClean="0">
                <a:latin typeface="Liberation Sans" pitchFamily="34"/>
                <a:ea typeface="Andale Sans UI" pitchFamily="2"/>
              </a:rPr>
              <a:t>→</a:t>
            </a:r>
            <a:r>
              <a:rPr lang="is-IS" i="1" dirty="0" smtClean="0">
                <a:solidFill>
                  <a:srgbClr val="FF2600"/>
                </a:solidFill>
              </a:rPr>
              <a:t>A</a:t>
            </a:r>
            <a:r>
              <a:rPr lang="is-IS" dirty="0" smtClean="0"/>
              <a:t>+</a:t>
            </a:r>
            <a:r>
              <a:rPr lang="is-IS" i="1" dirty="0" smtClean="0">
                <a:solidFill>
                  <a:srgbClr val="FF2600"/>
                </a:solidFill>
              </a:rPr>
              <a:t>A</a:t>
            </a:r>
          </a:p>
          <a:p>
            <a:pPr algn="ctr"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dirty="0" smtClean="0">
                <a:solidFill>
                  <a:srgbClr val="515151"/>
                </a:solidFill>
              </a:rPr>
              <a:t>  </a:t>
            </a:r>
            <a:r>
              <a:rPr lang="is-IS" i="1" dirty="0" smtClean="0">
                <a:solidFill>
                  <a:srgbClr val="515151"/>
                </a:solidFill>
              </a:rPr>
              <a:t>C</a:t>
            </a:r>
            <a:r>
              <a:rPr lang="is-IS" dirty="0" smtClean="0"/>
              <a:t>+</a:t>
            </a:r>
            <a:r>
              <a:rPr lang="is-IS" i="1" dirty="0" smtClean="0">
                <a:solidFill>
                  <a:srgbClr val="00A700"/>
                </a:solidFill>
              </a:rPr>
              <a:t>B</a:t>
            </a:r>
            <a:r>
              <a:rPr lang="en-US" sz="3200" i="1" dirty="0" smtClean="0">
                <a:latin typeface="Liberation Sans" pitchFamily="34"/>
                <a:ea typeface="Andale Sans UI" pitchFamily="2"/>
              </a:rPr>
              <a:t>→</a:t>
            </a:r>
            <a:r>
              <a:rPr lang="is-IS" i="1" dirty="0" smtClean="0">
                <a:solidFill>
                  <a:srgbClr val="515151"/>
                </a:solidFill>
              </a:rPr>
              <a:t>C</a:t>
            </a:r>
            <a:endParaRPr lang="is-IS" i="1" dirty="0">
              <a:solidFill>
                <a:srgbClr val="FF2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9824" y="4181522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</a:t>
            </a:r>
            <a:r>
              <a:rPr lang="en-US" i="1" baseline="-25000" dirty="0" smtClean="0"/>
              <a:t>1</a:t>
            </a:r>
            <a:endParaRPr lang="en-US" i="1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6779824" y="4769988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</a:t>
            </a:r>
            <a:r>
              <a:rPr lang="en-US" i="1" baseline="-25000" dirty="0" smtClean="0"/>
              <a:t>2</a:t>
            </a:r>
            <a:endParaRPr lang="en-US" i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6795322" y="5389921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k</a:t>
            </a:r>
            <a:r>
              <a:rPr lang="en-US" i="1" baseline="-25000" smtClean="0"/>
              <a:t>3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4293006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/>
        </p:nvSpPr>
        <p:spPr>
          <a:xfrm>
            <a:off x="1739165" y="235715"/>
            <a:ext cx="6596197" cy="763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45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464" dirty="0">
                <a:solidFill>
                  <a:schemeClr val="accent1">
                    <a:lumMod val="50000"/>
                  </a:schemeClr>
                </a:solidFill>
              </a:rPr>
              <a:t>Example </a:t>
            </a:r>
            <a:r>
              <a:rPr lang="en-US" sz="4464" dirty="0" smtClean="0">
                <a:solidFill>
                  <a:schemeClr val="accent1">
                    <a:lumMod val="50000"/>
                  </a:schemeClr>
                </a:solidFill>
              </a:rPr>
              <a:t>reaction sequence</a:t>
            </a:r>
            <a:endParaRPr sz="4464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4" name="Shape 374"/>
          <p:cNvSpPr/>
          <p:nvPr/>
        </p:nvSpPr>
        <p:spPr>
          <a:xfrm>
            <a:off x="2080335" y="1490592"/>
            <a:ext cx="1831623" cy="1176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spcBef>
                <a:spcPts val="893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3175" i="1" dirty="0" smtClean="0">
                <a:solidFill>
                  <a:srgbClr val="FF2600"/>
                </a:solidFill>
              </a:rPr>
              <a:t>A</a:t>
            </a:r>
            <a:r>
              <a:rPr sz="3175" dirty="0" smtClean="0"/>
              <a:t>+</a:t>
            </a:r>
            <a:r>
              <a:rPr sz="3175" i="1" dirty="0" smtClean="0">
                <a:solidFill>
                  <a:srgbClr val="00A700"/>
                </a:solidFill>
              </a:rPr>
              <a:t>B</a:t>
            </a:r>
            <a:r>
              <a:rPr lang="en-US" sz="3200" i="1" dirty="0" smtClean="0">
                <a:latin typeface="Liberation Sans" pitchFamily="34"/>
                <a:ea typeface="Andale Sans UI" pitchFamily="2"/>
              </a:rPr>
              <a:t>→</a:t>
            </a:r>
            <a:r>
              <a:rPr sz="3175" i="1" dirty="0" smtClean="0">
                <a:solidFill>
                  <a:srgbClr val="FF2600"/>
                </a:solidFill>
              </a:rPr>
              <a:t>A</a:t>
            </a:r>
            <a:r>
              <a:rPr sz="3175" dirty="0" smtClean="0"/>
              <a:t>+</a:t>
            </a:r>
            <a:r>
              <a:rPr sz="3175" i="1" dirty="0" smtClean="0">
                <a:solidFill>
                  <a:srgbClr val="515151"/>
                </a:solidFill>
              </a:rPr>
              <a:t>C</a:t>
            </a:r>
            <a:endParaRPr sz="3175" i="1" dirty="0">
              <a:solidFill>
                <a:srgbClr val="515151"/>
              </a:solidFill>
            </a:endParaRPr>
          </a:p>
          <a:p>
            <a:pPr algn="ctr">
              <a:spcBef>
                <a:spcPts val="893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3175" dirty="0" smtClean="0">
                <a:solidFill>
                  <a:srgbClr val="515151"/>
                </a:solidFill>
              </a:rPr>
              <a:t>     </a:t>
            </a:r>
            <a:r>
              <a:rPr sz="3175" i="1" dirty="0" smtClean="0">
                <a:solidFill>
                  <a:srgbClr val="515151"/>
                </a:solidFill>
              </a:rPr>
              <a:t>C</a:t>
            </a:r>
            <a:r>
              <a:rPr lang="en-US" sz="3200" i="1" dirty="0" smtClean="0">
                <a:latin typeface="Liberation Sans" pitchFamily="34"/>
                <a:ea typeface="Andale Sans UI" pitchFamily="2"/>
              </a:rPr>
              <a:t>→</a:t>
            </a:r>
            <a:r>
              <a:rPr sz="3175" i="1" dirty="0" smtClean="0">
                <a:solidFill>
                  <a:srgbClr val="FF2600"/>
                </a:solidFill>
              </a:rPr>
              <a:t>A</a:t>
            </a:r>
            <a:r>
              <a:rPr sz="3175" dirty="0" smtClean="0"/>
              <a:t>+</a:t>
            </a:r>
            <a:r>
              <a:rPr sz="3175" i="1" dirty="0" smtClean="0">
                <a:solidFill>
                  <a:srgbClr val="FF2600"/>
                </a:solidFill>
              </a:rPr>
              <a:t>A</a:t>
            </a:r>
            <a:endParaRPr sz="3175" i="1" dirty="0">
              <a:solidFill>
                <a:srgbClr val="FF2600"/>
              </a:solidFill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647501" y="1483393"/>
            <a:ext cx="413481" cy="56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75"/>
              <a:t>α:</a:t>
            </a:r>
          </a:p>
        </p:txBody>
      </p:sp>
      <p:sp>
        <p:nvSpPr>
          <p:cNvPr id="376" name="Shape 376"/>
          <p:cNvSpPr/>
          <p:nvPr/>
        </p:nvSpPr>
        <p:spPr>
          <a:xfrm>
            <a:off x="654657" y="2125965"/>
            <a:ext cx="399168" cy="56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75"/>
              <a:t>β:</a:t>
            </a:r>
          </a:p>
        </p:txBody>
      </p:sp>
      <p:grpSp>
        <p:nvGrpSpPr>
          <p:cNvPr id="379" name="Group 379"/>
          <p:cNvGrpSpPr/>
          <p:nvPr/>
        </p:nvGrpSpPr>
        <p:grpSpPr>
          <a:xfrm>
            <a:off x="7084673" y="951708"/>
            <a:ext cx="2393898" cy="1070891"/>
            <a:chOff x="0" y="-12248"/>
            <a:chExt cx="2413000" cy="1079437"/>
          </a:xfrm>
        </p:grpSpPr>
        <p:sp>
          <p:nvSpPr>
            <p:cNvPr id="377" name="Shape 377"/>
            <p:cNvSpPr/>
            <p:nvPr/>
          </p:nvSpPr>
          <p:spPr>
            <a:xfrm>
              <a:off x="0" y="501650"/>
              <a:ext cx="2413000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(2, 2, 0)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348774" y="-12248"/>
              <a:ext cx="1575751" cy="595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/>
            <a:p>
              <a:pPr algn="ctr">
                <a:spcBef>
                  <a:spcPts val="893"/>
                </a:spcBef>
                <a:defRPr sz="3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3373" i="1" dirty="0">
                  <a:solidFill>
                    <a:srgbClr val="FF2600"/>
                  </a:solidFill>
                </a:rPr>
                <a:t>A</a:t>
              </a:r>
              <a:r>
                <a:rPr sz="3373" i="1" dirty="0"/>
                <a:t>    </a:t>
              </a:r>
              <a:r>
                <a:rPr sz="3373" i="1" dirty="0">
                  <a:solidFill>
                    <a:srgbClr val="00A700"/>
                  </a:solidFill>
                </a:rPr>
                <a:t>B</a:t>
              </a:r>
              <a:r>
                <a:rPr sz="3373" i="1" dirty="0"/>
                <a:t>    </a:t>
              </a:r>
              <a:r>
                <a:rPr sz="3373" i="1" dirty="0">
                  <a:solidFill>
                    <a:srgbClr val="515151"/>
                  </a:solidFill>
                </a:rPr>
                <a:t>C</a:t>
              </a:r>
            </a:p>
          </p:txBody>
        </p:sp>
      </p:grpSp>
      <p:grpSp>
        <p:nvGrpSpPr>
          <p:cNvPr id="383" name="Group 383"/>
          <p:cNvGrpSpPr/>
          <p:nvPr/>
        </p:nvGrpSpPr>
        <p:grpSpPr>
          <a:xfrm>
            <a:off x="7084673" y="2022213"/>
            <a:ext cx="2393898" cy="1247732"/>
            <a:chOff x="0" y="0"/>
            <a:chExt cx="2413000" cy="1257689"/>
          </a:xfrm>
        </p:grpSpPr>
        <p:sp>
          <p:nvSpPr>
            <p:cNvPr id="380" name="Shape 380"/>
            <p:cNvSpPr/>
            <p:nvPr/>
          </p:nvSpPr>
          <p:spPr>
            <a:xfrm rot="5400000">
              <a:off x="710742" y="180781"/>
              <a:ext cx="927101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589061" y="2980"/>
              <a:ext cx="307777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α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0" y="692150"/>
              <a:ext cx="2413000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(2, 1, 1)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7084673" y="3075942"/>
            <a:ext cx="2688092" cy="1353154"/>
            <a:chOff x="0" y="-118962"/>
            <a:chExt cx="2709541" cy="1363951"/>
          </a:xfrm>
        </p:grpSpPr>
        <p:sp>
          <p:nvSpPr>
            <p:cNvPr id="384" name="Shape 384"/>
            <p:cNvSpPr/>
            <p:nvPr/>
          </p:nvSpPr>
          <p:spPr>
            <a:xfrm rot="5400000">
              <a:off x="710742" y="180781"/>
              <a:ext cx="927101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⟹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596275" y="41080"/>
              <a:ext cx="293349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β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679450"/>
              <a:ext cx="2413000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(4, 1, 0)</a:t>
              </a:r>
            </a:p>
          </p:txBody>
        </p:sp>
        <p:sp>
          <p:nvSpPr>
            <p:cNvPr id="52" name="Shape 385"/>
            <p:cNvSpPr/>
            <p:nvPr/>
          </p:nvSpPr>
          <p:spPr>
            <a:xfrm>
              <a:off x="2399923" y="-118962"/>
              <a:ext cx="309618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l-GR" sz="3175" dirty="0"/>
                <a:t>α</a:t>
              </a:r>
              <a:endParaRPr sz="3175" dirty="0"/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7084673" y="4416110"/>
            <a:ext cx="2393898" cy="1655328"/>
            <a:chOff x="0" y="0"/>
            <a:chExt cx="2413000" cy="1668537"/>
          </a:xfrm>
        </p:grpSpPr>
        <p:sp>
          <p:nvSpPr>
            <p:cNvPr id="388" name="Shape 388"/>
            <p:cNvSpPr/>
            <p:nvPr/>
          </p:nvSpPr>
          <p:spPr>
            <a:xfrm rot="5400000">
              <a:off x="710742" y="180781"/>
              <a:ext cx="927101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⟹</a:t>
              </a:r>
            </a:p>
          </p:txBody>
        </p:sp>
        <p:sp>
          <p:nvSpPr>
            <p:cNvPr id="389" name="Shape 389"/>
            <p:cNvSpPr/>
            <p:nvPr/>
          </p:nvSpPr>
          <p:spPr>
            <a:xfrm>
              <a:off x="589061" y="28380"/>
              <a:ext cx="307777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α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0" y="692150"/>
              <a:ext cx="2413000" cy="565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(4, 0, 1)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867346" y="858764"/>
              <a:ext cx="538609" cy="809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48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4762"/>
                <a:t>...</a:t>
              </a:r>
            </a:p>
          </p:txBody>
        </p:sp>
      </p:grpSp>
      <p:sp>
        <p:nvSpPr>
          <p:cNvPr id="393" name="Shape 393"/>
          <p:cNvSpPr/>
          <p:nvPr/>
        </p:nvSpPr>
        <p:spPr>
          <a:xfrm>
            <a:off x="6491309" y="1431062"/>
            <a:ext cx="619753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3175" b="1" dirty="0">
                <a:latin typeface="Gill Sans SemiBold"/>
                <a:ea typeface="Gill Sans SemiBold"/>
                <a:cs typeface="Gill Sans SemiBold"/>
                <a:sym typeface="Gill Sans SemiBold"/>
              </a:rPr>
              <a:t>x</a:t>
            </a:r>
            <a:r>
              <a:rPr sz="3175" dirty="0" smtClean="0"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sz="3175" dirty="0"/>
              <a:t>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 rot="3199424">
            <a:off x="9044887" y="3224259"/>
            <a:ext cx="668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⟹</a:t>
            </a:r>
          </a:p>
        </p:txBody>
      </p:sp>
      <p:sp>
        <p:nvSpPr>
          <p:cNvPr id="54" name="Shape 388"/>
          <p:cNvSpPr/>
          <p:nvPr/>
        </p:nvSpPr>
        <p:spPr>
          <a:xfrm rot="5400000">
            <a:off x="1145672" y="5015529"/>
            <a:ext cx="919762" cy="561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 numCol="1" anchor="t">
            <a:spAutoFit/>
          </a:bodyPr>
          <a:lstStyle>
            <a:lvl1pPr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sz="3175" dirty="0"/>
          </a:p>
        </p:txBody>
      </p:sp>
      <p:sp>
        <p:nvSpPr>
          <p:cNvPr id="58" name="Shape 391"/>
          <p:cNvSpPr/>
          <p:nvPr/>
        </p:nvSpPr>
        <p:spPr>
          <a:xfrm>
            <a:off x="9512093" y="3194181"/>
            <a:ext cx="534346" cy="803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numCol="1" anchor="ctr">
            <a:spAutoFit/>
          </a:bodyPr>
          <a:lstStyle>
            <a:lvl1pPr algn="ctr">
              <a:defRPr sz="4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762" dirty="0"/>
              <a:t>...</a:t>
            </a:r>
          </a:p>
        </p:txBody>
      </p:sp>
      <p:sp>
        <p:nvSpPr>
          <p:cNvPr id="5" name="Oval 4"/>
          <p:cNvSpPr/>
          <p:nvPr/>
        </p:nvSpPr>
        <p:spPr>
          <a:xfrm rot="1305110">
            <a:off x="4045141" y="3894972"/>
            <a:ext cx="1215789" cy="51586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056175" y="1565020"/>
            <a:ext cx="815237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3612105" y="1563182"/>
            <a:ext cx="311910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67300" y="4316957"/>
            <a:ext cx="396218" cy="390233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2535463" y="2148199"/>
            <a:ext cx="311910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3131446" y="2148674"/>
            <a:ext cx="815237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524920">
            <a:off x="4722100" y="4243572"/>
            <a:ext cx="1215789" cy="51586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215421" y="3902663"/>
            <a:ext cx="241339" cy="245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877687" y="4177035"/>
            <a:ext cx="241339" cy="24590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188362" y="3510569"/>
            <a:ext cx="241339" cy="245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836887" y="4537938"/>
            <a:ext cx="241339" cy="24590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245893" y="4389684"/>
            <a:ext cx="241339" cy="24590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988186" y="4165372"/>
            <a:ext cx="241339" cy="245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5499354" y="4622061"/>
            <a:ext cx="241339" cy="245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4399204" y="4783101"/>
            <a:ext cx="241339" cy="24590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 rot="7147705">
            <a:off x="3536699" y="4090830"/>
            <a:ext cx="1215789" cy="51586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6754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 animBg="1" advAuto="0"/>
      <p:bldP spid="387" grpId="0" animBg="1" advAuto="0"/>
      <p:bldP spid="392" grpId="0" animBg="1" advAuto="0"/>
      <p:bldP spid="4" grpId="0"/>
      <p:bldP spid="58" grpId="0"/>
      <p:bldP spid="5" grpId="0" animBg="1"/>
      <p:bldP spid="5" grpId="1" animBg="1"/>
      <p:bldP spid="6" grpId="0" animBg="1"/>
      <p:bldP spid="6" grpId="1" animBg="1"/>
      <p:bldP spid="6" grpId="2" animBg="1"/>
      <p:bldP spid="6" grpId="3" animBg="1"/>
      <p:bldP spid="57" grpId="0" animBg="1"/>
      <p:bldP spid="57" grpId="1" animBg="1"/>
      <p:bldP spid="7" grpId="0" animBg="1"/>
      <p:bldP spid="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4" grpId="0" animBg="1"/>
      <p:bldP spid="65" grpId="0" animBg="1"/>
      <p:bldP spid="65" grpId="1" animBg="1"/>
      <p:bldP spid="66" grpId="0" animBg="1"/>
      <p:bldP spid="67" grpId="0" animBg="1"/>
      <p:bldP spid="69" grpId="0" animBg="1"/>
      <p:bldP spid="70" grpId="0" animBg="1"/>
      <p:bldP spid="7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43" b="28520"/>
          <a:stretch/>
        </p:blipFill>
        <p:spPr>
          <a:xfrm>
            <a:off x="834963" y="2897910"/>
            <a:ext cx="457307" cy="4202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3" name="Shape 233"/>
          <p:cNvSpPr/>
          <p:nvPr/>
        </p:nvSpPr>
        <p:spPr>
          <a:xfrm>
            <a:off x="1254657" y="192049"/>
            <a:ext cx="7571326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Stochastic kinetic model of CRNs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1292270" y="2921303"/>
            <a:ext cx="8517235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798" tIns="37798" rIns="37798" bIns="37798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sz="2083" dirty="0" smtClean="0">
                <a:solidFill>
                  <a:schemeClr val="accent1">
                    <a:lumMod val="50000"/>
                  </a:schemeClr>
                </a:solidFill>
              </a:rPr>
              <a:t>time until 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next reaction is </a:t>
            </a:r>
            <a:r>
              <a:rPr sz="2083" dirty="0" smtClean="0">
                <a:solidFill>
                  <a:schemeClr val="accent1">
                    <a:lumMod val="50000"/>
                  </a:schemeClr>
                </a:solidFill>
              </a:rPr>
              <a:t>exponentially 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distributed with rate </a:t>
            </a:r>
            <a:r>
              <a:rPr sz="2083" dirty="0" smtClean="0">
                <a:solidFill>
                  <a:schemeClr val="accent1">
                    <a:lumMod val="50000"/>
                  </a:schemeClr>
                </a:solidFill>
              </a:rPr>
              <a:t>∑</a:t>
            </a:r>
            <a:r>
              <a:rPr sz="2083" i="1" dirty="0" smtClean="0">
                <a:solidFill>
                  <a:schemeClr val="accent1">
                    <a:lumMod val="50000"/>
                  </a:schemeClr>
                </a:solidFill>
              </a:rPr>
              <a:t>prop</a:t>
            </a:r>
            <a:r>
              <a:rPr sz="2083" i="1" baseline="-5999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sz="2083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208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1292270" y="3433977"/>
            <a:ext cx="7698270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798" tIns="37798" rIns="37798" bIns="37798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083" dirty="0" err="1" smtClean="0">
                <a:solidFill>
                  <a:schemeClr val="accent1">
                    <a:lumMod val="50000"/>
                  </a:schemeClr>
                </a:solidFill>
              </a:rPr>
              <a:t>Pr</a:t>
            </a:r>
            <a:r>
              <a:rPr lang="en-US" sz="2083" dirty="0" smtClean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sz="2083" dirty="0" smtClean="0">
                <a:solidFill>
                  <a:schemeClr val="accent1">
                    <a:lumMod val="50000"/>
                  </a:schemeClr>
                </a:solidFill>
              </a:rPr>
              <a:t>next 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reaction is </a:t>
            </a:r>
            <a:r>
              <a:rPr sz="2083" i="1" dirty="0" err="1" smtClean="0">
                <a:solidFill>
                  <a:schemeClr val="accent1">
                    <a:lumMod val="50000"/>
                  </a:schemeClr>
                </a:solidFill>
              </a:rPr>
              <a:t>rxn</a:t>
            </a:r>
            <a:r>
              <a:rPr sz="2083" i="1" baseline="-5999" dirty="0" err="1" smtClean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en-US" sz="2083" dirty="0" smtClean="0">
                <a:solidFill>
                  <a:schemeClr val="accent1">
                    <a:lumMod val="50000"/>
                  </a:schemeClr>
                </a:solidFill>
              </a:rPr>
              <a:t>] =</a:t>
            </a:r>
            <a:r>
              <a:rPr sz="2083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083" i="1" dirty="0">
                <a:solidFill>
                  <a:schemeClr val="accent1">
                    <a:lumMod val="50000"/>
                  </a:schemeClr>
                </a:solidFill>
              </a:rPr>
              <a:t>prop</a:t>
            </a:r>
            <a:r>
              <a:rPr sz="2083" i="1" baseline="-5999" dirty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sz="2083" dirty="0" smtClean="0">
                <a:solidFill>
                  <a:schemeClr val="accent1">
                    <a:lumMod val="50000"/>
                  </a:schemeClr>
                </a:solidFill>
              </a:rPr>
              <a:t>∑</a:t>
            </a:r>
            <a:r>
              <a:rPr sz="2083" i="1" dirty="0" smtClean="0">
                <a:solidFill>
                  <a:schemeClr val="accent1">
                    <a:lumMod val="50000"/>
                  </a:schemeClr>
                </a:solidFill>
              </a:rPr>
              <a:t>prop</a:t>
            </a:r>
            <a:r>
              <a:rPr sz="2083" i="1" baseline="-5999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sz="2083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sz="208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192505" y="6780929"/>
            <a:ext cx="2680725" cy="482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798" tIns="37798" rIns="37798" bIns="37798" anchor="ctr"/>
          <a:lstStyle>
            <a:lvl1pPr algn="ctr">
              <a:defRPr sz="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algn="l"/>
            <a:r>
              <a:rPr sz="1587" dirty="0"/>
              <a:t>McQuarrie 1967, van Kampen, </a:t>
            </a:r>
            <a:r>
              <a:rPr sz="1587" dirty="0" smtClean="0"/>
              <a:t>Gillespie </a:t>
            </a:r>
            <a:r>
              <a:rPr sz="1587" dirty="0"/>
              <a:t>1977, etc</a:t>
            </a:r>
          </a:p>
        </p:txBody>
      </p:sp>
      <p:sp>
        <p:nvSpPr>
          <p:cNvPr id="238" name="Shape 238"/>
          <p:cNvSpPr/>
          <p:nvPr/>
        </p:nvSpPr>
        <p:spPr>
          <a:xfrm>
            <a:off x="391641" y="2120000"/>
            <a:ext cx="9688984" cy="525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8" tIns="50398" rIns="50398" bIns="50398" anchor="ctr">
            <a:spAutoFit/>
          </a:bodyPr>
          <a:lstStyle>
            <a:lvl1pPr marL="508000" indent="-355600" defTabSz="469900">
              <a:spcBef>
                <a:spcPts val="3000"/>
              </a:spcBef>
              <a:buSzPct val="151000"/>
              <a:buChar char="•"/>
              <a:tabLst>
                <a:tab pos="12700" algn="l"/>
                <a:tab pos="1397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marL="152400" indent="0">
              <a:buNone/>
            </a:pPr>
            <a:r>
              <a:rPr lang="en-US" sz="2778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sz="2778" dirty="0" smtClean="0">
                <a:solidFill>
                  <a:schemeClr val="accent1">
                    <a:lumMod val="50000"/>
                  </a:schemeClr>
                </a:solidFill>
              </a:rPr>
              <a:t>ystem evolves </a:t>
            </a:r>
            <a:r>
              <a:rPr sz="2778" dirty="0">
                <a:solidFill>
                  <a:schemeClr val="accent1">
                    <a:lumMod val="50000"/>
                  </a:schemeClr>
                </a:solidFill>
              </a:rPr>
              <a:t>via a continuous time </a:t>
            </a:r>
            <a:r>
              <a:rPr lang="en-US" sz="2778" dirty="0" smtClean="0">
                <a:solidFill>
                  <a:schemeClr val="accent1">
                    <a:lumMod val="50000"/>
                  </a:schemeClr>
                </a:solidFill>
              </a:rPr>
              <a:t>Markov </a:t>
            </a:r>
            <a:r>
              <a:rPr sz="2778" dirty="0" smtClean="0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sz="2778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239" name="Shape 239"/>
          <p:cNvSpPr/>
          <p:nvPr/>
        </p:nvSpPr>
        <p:spPr>
          <a:xfrm>
            <a:off x="391641" y="1385443"/>
            <a:ext cx="9688984" cy="525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8" tIns="50398" rIns="50398" bIns="50398" anchor="ctr">
            <a:spAutoFit/>
          </a:bodyPr>
          <a:lstStyle/>
          <a:p>
            <a:pPr marL="151196" defTabSz="466188">
              <a:spcBef>
                <a:spcPts val="2976"/>
              </a:spcBef>
              <a:buSzPct val="151000"/>
              <a:tabLst>
                <a:tab pos="12600" algn="l"/>
                <a:tab pos="138596" algn="l"/>
                <a:tab pos="352791" algn="l"/>
                <a:tab pos="705582" algn="l"/>
                <a:tab pos="1058372" algn="l"/>
                <a:tab pos="1411163" algn="l"/>
                <a:tab pos="1763954" algn="l"/>
                <a:tab pos="2116745" algn="l"/>
                <a:tab pos="2469535" algn="l"/>
                <a:tab pos="2822326" algn="l"/>
                <a:tab pos="3175117" algn="l"/>
                <a:tab pos="3527908" algn="l"/>
                <a:tab pos="3880698" algn="l"/>
                <a:tab pos="423348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778" dirty="0" smtClean="0">
                <a:solidFill>
                  <a:schemeClr val="accent1">
                    <a:lumMod val="50000"/>
                  </a:schemeClr>
                </a:solidFill>
              </a:rPr>
              <a:t>Solution </a:t>
            </a:r>
            <a:r>
              <a:rPr sz="2778" dirty="0" smtClean="0">
                <a:solidFill>
                  <a:schemeClr val="accent1">
                    <a:lumMod val="50000"/>
                  </a:schemeClr>
                </a:solidFill>
              </a:rPr>
              <a:t>volume </a:t>
            </a:r>
            <a:r>
              <a:rPr sz="2778" i="1" dirty="0">
                <a:solidFill>
                  <a:schemeClr val="accent1">
                    <a:lumMod val="50000"/>
                  </a:schemeClr>
                </a:solidFill>
              </a:rPr>
              <a:t>v</a:t>
            </a:r>
          </a:p>
        </p:txBody>
      </p:sp>
      <p:sp>
        <p:nvSpPr>
          <p:cNvPr id="242" name="Shape 242"/>
          <p:cNvSpPr/>
          <p:nvPr/>
        </p:nvSpPr>
        <p:spPr>
          <a:xfrm>
            <a:off x="2873230" y="4077942"/>
            <a:ext cx="1915119" cy="39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798" tIns="37798" rIns="37798" bIns="37798" anchor="ctr">
            <a:spAutoFit/>
          </a:bodyPr>
          <a:lstStyle>
            <a:lvl1pPr algn="ctr">
              <a:defRPr sz="21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083" dirty="0">
                <a:solidFill>
                  <a:schemeClr val="accent1">
                    <a:lumMod val="50000"/>
                  </a:schemeClr>
                </a:solidFill>
              </a:rPr>
              <a:t>reaction type</a:t>
            </a:r>
          </a:p>
        </p:txBody>
      </p:sp>
      <p:sp>
        <p:nvSpPr>
          <p:cNvPr id="243" name="Shape 243"/>
          <p:cNvSpPr/>
          <p:nvPr/>
        </p:nvSpPr>
        <p:spPr>
          <a:xfrm>
            <a:off x="4320501" y="4058692"/>
            <a:ext cx="2771882" cy="39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 anchor="ctr">
            <a:spAutoFit/>
          </a:bodyPr>
          <a:lstStyle/>
          <a:p>
            <a:pPr algn="ctr">
              <a:defRPr sz="2100" i="1">
                <a:latin typeface="+mn-lt"/>
                <a:ea typeface="+mn-ea"/>
                <a:cs typeface="+mn-cs"/>
                <a:sym typeface="Gill Sans"/>
              </a:defRPr>
            </a:pPr>
            <a:r>
              <a:rPr sz="2083" dirty="0" smtClean="0">
                <a:solidFill>
                  <a:schemeClr val="accent1">
                    <a:lumMod val="50000"/>
                  </a:schemeClr>
                </a:solidFill>
              </a:rPr>
              <a:t>prop</a:t>
            </a:r>
            <a:r>
              <a:rPr lang="en-US" sz="2083" baseline="-25000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endParaRPr sz="2083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5267526" y="4614943"/>
            <a:ext cx="2245198" cy="1560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>
            <a:spAutoFit/>
          </a:bodyPr>
          <a:lstStyle/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679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679" dirty="0" smtClean="0">
                <a:solidFill>
                  <a:schemeClr val="accent1">
                    <a:lumMod val="50000"/>
                  </a:schemeClr>
                </a:solidFill>
              </a:rPr>
              <a:t>⋅</a:t>
            </a:r>
            <a:r>
              <a:rPr lang="en-US" sz="2679" dirty="0" smtClean="0">
                <a:solidFill>
                  <a:schemeClr val="accent1">
                    <a:lumMod val="50000"/>
                  </a:schemeClr>
                </a:solidFill>
              </a:rPr>
              <a:t> #A</a:t>
            </a:r>
            <a:endParaRPr sz="2679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679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679" dirty="0" smtClean="0">
                <a:solidFill>
                  <a:schemeClr val="accent1">
                    <a:lumMod val="50000"/>
                  </a:schemeClr>
                </a:solidFill>
              </a:rPr>
              <a:t>⋅</a:t>
            </a:r>
            <a:r>
              <a:rPr lang="en-US" sz="2679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79" dirty="0" smtClean="0">
                <a:solidFill>
                  <a:schemeClr val="accent1">
                    <a:lumMod val="50000"/>
                  </a:schemeClr>
                </a:solidFill>
              </a:rPr>
              <a:t>#A</a:t>
            </a:r>
            <a:r>
              <a:rPr sz="2679" dirty="0" smtClean="0">
                <a:solidFill>
                  <a:schemeClr val="accent1">
                    <a:lumMod val="50000"/>
                  </a:schemeClr>
                </a:solidFill>
              </a:rPr>
              <a:t>⋅</a:t>
            </a:r>
            <a:r>
              <a:rPr lang="en-US" sz="2679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79" dirty="0" smtClean="0">
                <a:solidFill>
                  <a:schemeClr val="accent1">
                    <a:lumMod val="50000"/>
                  </a:schemeClr>
                </a:solidFill>
              </a:rPr>
              <a:t>#B</a:t>
            </a:r>
            <a:r>
              <a:rPr sz="2679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679" dirty="0">
                <a:solidFill>
                  <a:schemeClr val="accent1">
                    <a:lumMod val="50000"/>
                  </a:schemeClr>
                </a:solidFill>
              </a:rPr>
              <a:t>/ v</a:t>
            </a:r>
          </a:p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679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679" dirty="0" smtClean="0">
                <a:solidFill>
                  <a:schemeClr val="accent1">
                    <a:lumMod val="50000"/>
                  </a:schemeClr>
                </a:solidFill>
              </a:rPr>
              <a:t>⋅</a:t>
            </a:r>
            <a:r>
              <a:rPr lang="en-US" sz="2679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79" dirty="0" smtClean="0">
                <a:solidFill>
                  <a:schemeClr val="accent1">
                    <a:lumMod val="50000"/>
                  </a:schemeClr>
                </a:solidFill>
              </a:rPr>
              <a:t>#A</a:t>
            </a:r>
            <a:r>
              <a:rPr sz="2679" dirty="0" smtClean="0">
                <a:solidFill>
                  <a:schemeClr val="accent1">
                    <a:lumMod val="50000"/>
                  </a:schemeClr>
                </a:solidFill>
              </a:rPr>
              <a:t>⋅(</a:t>
            </a:r>
            <a:r>
              <a:rPr lang="en-US" sz="2679" dirty="0" smtClean="0">
                <a:solidFill>
                  <a:schemeClr val="accent1">
                    <a:lumMod val="50000"/>
                  </a:schemeClr>
                </a:solidFill>
              </a:rPr>
              <a:t>#A</a:t>
            </a:r>
            <a:r>
              <a:rPr sz="2679" dirty="0" smtClean="0">
                <a:solidFill>
                  <a:schemeClr val="accent1">
                    <a:lumMod val="50000"/>
                  </a:schemeClr>
                </a:solidFill>
              </a:rPr>
              <a:t>-1</a:t>
            </a:r>
            <a:r>
              <a:rPr sz="2679" dirty="0">
                <a:solidFill>
                  <a:schemeClr val="accent1">
                    <a:lumMod val="50000"/>
                  </a:schemeClr>
                </a:solidFill>
              </a:rPr>
              <a:t>) / </a:t>
            </a:r>
            <a:r>
              <a:rPr sz="2679" dirty="0" smtClean="0">
                <a:solidFill>
                  <a:schemeClr val="accent1">
                    <a:lumMod val="50000"/>
                  </a:schemeClr>
                </a:solidFill>
              </a:rPr>
              <a:t>v</a:t>
            </a:r>
            <a:endParaRPr sz="2679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2" t="22431" r="-419" b="1108"/>
          <a:stretch/>
        </p:blipFill>
        <p:spPr>
          <a:xfrm>
            <a:off x="834962" y="3407638"/>
            <a:ext cx="457307" cy="44954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12</a:t>
            </a:fld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469615" y="4634193"/>
            <a:ext cx="135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 smtClean="0">
                <a:solidFill>
                  <a:srgbClr val="000080"/>
                </a:solidFill>
                <a:latin typeface="Liberation Sans" pitchFamily="34"/>
                <a:ea typeface="Andale Sans UI" pitchFamily="2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4961" y="4614403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92785" y="5114006"/>
            <a:ext cx="169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A+B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2785" y="5613011"/>
            <a:ext cx="169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A+A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…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64961" y="5075439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61629" y="5587103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97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3999" y="394308"/>
            <a:ext cx="9071640" cy="90636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Main result (informally)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4000" y="2616586"/>
            <a:ext cx="9071640" cy="984885"/>
          </a:xfrm>
        </p:spPr>
        <p:txBody>
          <a:bodyPr tIns="0" bIns="0">
            <a:spAutoFit/>
          </a:bodyPr>
          <a:lstStyle/>
          <a:p>
            <a:pPr algn="l">
              <a:spcAft>
                <a:spcPts val="2617"/>
              </a:spcAft>
              <a:buSzPct val="150000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“Leader election” (getting to count 1 of a species) requires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Ω(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expected time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uk-UA" smtClean="0"/>
              <a:t>13</a:t>
            </a:fld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1170039" y="6055068"/>
            <a:ext cx="7606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Doty, Soloveichik, “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Stable leader election in population protocols requires linear time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” DISC 2015: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International Symposium on Distributed Computing</a:t>
            </a:r>
            <a:endParaRPr lang="en-US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6046" y="3909227"/>
            <a:ext cx="1707175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lvl="0" hangingPunct="0"/>
            <a:r>
              <a:rPr lang="en-US" sz="3200" b="0" i="1" u="none" strike="noStrike" kern="1200" dirty="0" smtClean="0">
                <a:ln>
                  <a:noFill/>
                </a:ln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b="0" i="1" u="none" strike="noStrike" kern="1200" dirty="0" smtClean="0">
                <a:ln>
                  <a:noFill/>
                </a:ln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i="1" dirty="0" smtClean="0">
                <a:latin typeface="Liberation Sans" pitchFamily="34"/>
                <a:ea typeface="Andale Sans UI" pitchFamily="2"/>
              </a:rPr>
              <a:t>→</a:t>
            </a:r>
            <a:r>
              <a:rPr lang="en-US" sz="3200" b="0" i="1" u="none" strike="noStrike" kern="1200" dirty="0" smtClean="0">
                <a:ln>
                  <a:noFill/>
                </a:ln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F</a:t>
            </a:r>
            <a:endParaRPr lang="en-US" sz="32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22787" y="1484671"/>
            <a:ext cx="8957187" cy="118970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1005393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Leader election: what’s the point?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97" y="2911384"/>
            <a:ext cx="9071640" cy="936001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Getting “precise” quantities of species (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e.g.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exactly 1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) from “uncontrolled” initial conditions (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e.g.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a lot of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4255" y="3903755"/>
            <a:ext cx="7569720" cy="39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7200" marR="0" lvl="0" indent="-457200" rtl="0" hangingPunct="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Font typeface="Arial" panose="020B0604020202020204" pitchFamily="34" charset="0"/>
              <a:buChar char="•"/>
              <a:tabLst/>
            </a:pPr>
            <a:r>
              <a:rPr lang="en-US" sz="2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easy </a:t>
            </a:r>
            <a:r>
              <a:rPr lang="en-US" sz="2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to add </a:t>
            </a:r>
            <a:r>
              <a:rPr lang="en-US" sz="2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billions </a:t>
            </a:r>
            <a:r>
              <a:rPr lang="en-US" sz="2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of </a:t>
            </a:r>
            <a:r>
              <a:rPr lang="en-US" sz="2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molecules </a:t>
            </a:r>
            <a:r>
              <a:rPr lang="en-US" sz="2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to test tube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5056" y="4409230"/>
            <a:ext cx="7569720" cy="395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7200" marR="0" lvl="0" indent="-457200" rtl="0" hangingPunct="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Font typeface="Arial" panose="020B0604020202020204" pitchFamily="34" charset="0"/>
              <a:buChar char="•"/>
              <a:tabLst/>
            </a:pPr>
            <a:r>
              <a:rPr lang="en-US" sz="2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difficult </a:t>
            </a:r>
            <a:r>
              <a:rPr lang="en-US" sz="2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34"/>
                <a:ea typeface="Andale Sans UI" pitchFamily="2"/>
                <a:cs typeface="Tahoma" pitchFamily="2"/>
              </a:rPr>
              <a:t>to add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uk-UA" smtClean="0"/>
              <a:t>14</a:t>
            </a:fld>
            <a:endParaRPr lang="uk-UA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3997" y="5167028"/>
            <a:ext cx="9071640" cy="4914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Other kinds of computation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require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an initial leader.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3998" y="5978915"/>
            <a:ext cx="9071640" cy="109505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Versions of “leader election” in biology: centriole number,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choice of olfactory receptor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expression, ...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516722" y="1669231"/>
            <a:ext cx="7863252" cy="8598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First step towards establishing full theory of time complexity in CRN computation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(“in-house” result)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504000" y="1669231"/>
            <a:ext cx="820481" cy="76610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0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build="p"/>
      <p:bldP spid="4" grpId="0"/>
      <p:bldP spid="5" grpId="0"/>
      <p:bldP spid="8" grpId="0"/>
      <p:bldP spid="9" grpId="0"/>
      <p:bldP spid="10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726955" y="1460644"/>
            <a:ext cx="3432855" cy="2347034"/>
          </a:xfrm>
          <a:prstGeom prst="roundRect">
            <a:avLst/>
          </a:prstGeom>
          <a:noFill/>
          <a:ln w="476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92304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Defining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stable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leader election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15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1271829" y="2238287"/>
            <a:ext cx="311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3745" y="2238287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4665" y="2238287"/>
            <a:ext cx="420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5584" y="2238287"/>
            <a:ext cx="734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smtClean="0">
                <a:solidFill>
                  <a:schemeClr val="accent1">
                    <a:lumMod val="50000"/>
                  </a:schemeClr>
                </a:solidFill>
              </a:rPr>
              <a:t>o’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963447" y="2470761"/>
            <a:ext cx="1317356" cy="34096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reaction sequence</a:t>
            </a:r>
            <a:endParaRPr lang="en-US" sz="1100" dirty="0"/>
          </a:p>
        </p:txBody>
      </p:sp>
      <p:sp>
        <p:nvSpPr>
          <p:cNvPr id="9" name="Right Arrow 8"/>
          <p:cNvSpPr/>
          <p:nvPr/>
        </p:nvSpPr>
        <p:spPr>
          <a:xfrm>
            <a:off x="4409599" y="2468181"/>
            <a:ext cx="1317356" cy="34096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reaction </a:t>
            </a:r>
            <a:r>
              <a:rPr lang="en-US" sz="1100" dirty="0" smtClean="0"/>
              <a:t>sequence</a:t>
            </a:r>
            <a:endParaRPr lang="en-US" sz="1100" dirty="0"/>
          </a:p>
        </p:txBody>
      </p:sp>
      <p:sp>
        <p:nvSpPr>
          <p:cNvPr id="10" name="Right Arrow 9"/>
          <p:cNvSpPr/>
          <p:nvPr/>
        </p:nvSpPr>
        <p:spPr>
          <a:xfrm>
            <a:off x="6796330" y="2468181"/>
            <a:ext cx="1317356" cy="340963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reaction </a:t>
            </a:r>
            <a:r>
              <a:rPr lang="en-US" sz="1100" dirty="0" smtClean="0"/>
              <a:t>sequence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238628" y="1465851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</a:rPr>
              <a:t>∀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0015" y="1465851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</a:rPr>
              <a:t>∃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3980" y="2946173"/>
            <a:ext cx="192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any reachable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configuration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827" y="2946173"/>
            <a:ext cx="1934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uniform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initial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configuration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3761" y="2946173"/>
            <a:ext cx="110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single</a:t>
            </a:r>
            <a:r>
              <a:rPr lang="en-US" sz="2400" dirty="0" smtClean="0"/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L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42382" y="2952304"/>
            <a:ext cx="110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single</a:t>
            </a:r>
            <a:r>
              <a:rPr lang="en-US" sz="2400" dirty="0" smtClean="0"/>
              <a:t> </a:t>
            </a:r>
            <a:r>
              <a:rPr lang="en-US" sz="2400" i="1" dirty="0" smtClean="0">
                <a:solidFill>
                  <a:srgbClr val="FF0000"/>
                </a:solidFill>
              </a:rPr>
              <a:t>L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71511" y="1460644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92218" y="3295131"/>
            <a:ext cx="1659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is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stable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816920" y="5735613"/>
            <a:ext cx="6683352" cy="86126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If number of reachable configurations is finite, CRN </a:t>
            </a:r>
            <a:r>
              <a:rPr lang="en-US" sz="2400" b="1" dirty="0" smtClean="0"/>
              <a:t>will</a:t>
            </a:r>
            <a:r>
              <a:rPr lang="en-US" sz="2400" dirty="0" smtClean="0"/>
              <a:t> reach such a configuration with probability 1</a:t>
            </a:r>
            <a:endParaRPr lang="en-US" sz="2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96360" y="3863750"/>
            <a:ext cx="1856520" cy="1549940"/>
            <a:chOff x="1246320" y="3404880"/>
            <a:chExt cx="3060720" cy="2813040"/>
          </a:xfrm>
        </p:grpSpPr>
        <p:sp>
          <p:nvSpPr>
            <p:cNvPr id="23" name="Freeform 22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896157" y="3870174"/>
            <a:ext cx="1757366" cy="1555739"/>
            <a:chOff x="5890319" y="3404880"/>
            <a:chExt cx="3060720" cy="2813040"/>
          </a:xfrm>
        </p:grpSpPr>
        <p:sp>
          <p:nvSpPr>
            <p:cNvPr id="77" name="Freeform 76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5296000" y="3879353"/>
            <a:ext cx="1757366" cy="1555739"/>
            <a:chOff x="5890319" y="3404880"/>
            <a:chExt cx="3060720" cy="2813040"/>
          </a:xfrm>
        </p:grpSpPr>
        <p:sp>
          <p:nvSpPr>
            <p:cNvPr id="132" name="Freeform 131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4" name="Freeform 133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5" name="Freeform 134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8" name="Freeform 137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0" name="Freeform 139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1" name="Freeform 140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2" name="Freeform 141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5" name="Freeform 144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6" name="Freeform 145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7" name="Freeform 146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9" name="Freeform 148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0" name="Freeform 149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1" name="Freeform 150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2" name="Freeform 151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8" name="Freeform 177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1" name="Freeform 180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3" name="Freeform 182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750933" y="3888532"/>
            <a:ext cx="1757366" cy="1555739"/>
            <a:chOff x="5890319" y="3404880"/>
            <a:chExt cx="3060720" cy="2813040"/>
          </a:xfrm>
        </p:grpSpPr>
        <p:sp>
          <p:nvSpPr>
            <p:cNvPr id="186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B05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12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16</a:t>
            </a:fld>
            <a:endParaRPr lang="uk-UA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3999" y="354622"/>
            <a:ext cx="9071640" cy="8852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Speed of stable computation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0311" y="4184202"/>
            <a:ext cx="4805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rate constants </a:t>
            </a:r>
            <a:r>
              <a:rPr lang="en-US" sz="2800" i="1" dirty="0" err="1" smtClean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sz="2800" i="1" baseline="-25000" dirty="0" err="1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bounded by 1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311" y="4993353"/>
            <a:ext cx="55070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= total molecular count</a:t>
            </a:r>
            <a:b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volume 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=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Θ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</a:rPr>
              <a:t>i.e.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u="sng" dirty="0" smtClean="0">
                <a:solidFill>
                  <a:schemeClr val="accent1">
                    <a:lumMod val="50000"/>
                  </a:schemeClr>
                </a:solidFill>
              </a:rPr>
              <a:t>require bounded concentration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(finite density constraint)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0439" y="1775016"/>
            <a:ext cx="4737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How to fairly assess speed?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145" y="1239864"/>
            <a:ext cx="1602379" cy="15977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0439" y="2622192"/>
            <a:ext cx="84302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Like any respectable computer scientist… 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1) as a function of input size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(how required time grows with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2) ignoring constant factors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/>
          <p:nvPr/>
        </p:nvSpPr>
        <p:spPr>
          <a:xfrm>
            <a:off x="451833" y="821295"/>
            <a:ext cx="1713745" cy="770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373" tIns="39373" rIns="39373" bIns="39373" anchor="ctr">
            <a:spAutoFit/>
          </a:bodyPr>
          <a:lstStyle/>
          <a:p>
            <a:pPr>
              <a:defRPr sz="2700"/>
            </a:pPr>
            <a:r>
              <a:rPr sz="2093" i="1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sz="2093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93" dirty="0" smtClean="0">
                <a:solidFill>
                  <a:schemeClr val="accent1">
                    <a:lumMod val="50000"/>
                  </a:schemeClr>
                </a:solidFill>
              </a:rPr>
              <a:t>molecules</a:t>
            </a:r>
          </a:p>
          <a:p>
            <a:pPr>
              <a:defRPr sz="2700"/>
            </a:pPr>
            <a:r>
              <a:rPr lang="en-US" sz="2093" dirty="0" smtClean="0">
                <a:solidFill>
                  <a:schemeClr val="accent1">
                    <a:lumMod val="50000"/>
                  </a:schemeClr>
                </a:solidFill>
              </a:rPr>
              <a:t>volume </a:t>
            </a:r>
            <a:r>
              <a:rPr lang="en-US" sz="2093" i="1" dirty="0" smtClean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US" sz="2093" dirty="0" smtClean="0">
                <a:solidFill>
                  <a:schemeClr val="accent1">
                    <a:lumMod val="50000"/>
                  </a:schemeClr>
                </a:solidFill>
              </a:rPr>
              <a:t>=</a:t>
            </a:r>
            <a:r>
              <a:rPr lang="el-GR" sz="2400" dirty="0">
                <a:solidFill>
                  <a:schemeClr val="accent1">
                    <a:lumMod val="50000"/>
                  </a:schemeClr>
                </a:solidFill>
              </a:rPr>
              <a:t>Θ</a:t>
            </a:r>
            <a:r>
              <a:rPr lang="en-US" sz="2093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093" i="1" dirty="0" smtClean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sz="2093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sz="209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17</a:t>
            </a:fld>
            <a:endParaRPr lang="uk-UA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503999" y="215140"/>
            <a:ext cx="9071640" cy="6304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An exponential time difference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4312952" y="341978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A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4973870" y="120194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5885554" y="400734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6001421" y="285046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5105030" y="3171314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7475441" y="295668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6921311" y="2021963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6921311" y="3488447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4130072" y="217336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3367281" y="404850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5105030" y="4058702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3215034" y="296340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3921046" y="2805554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4828264" y="2439794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5342811" y="157172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4425788" y="408140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6738431" y="272165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3173353" y="192405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4334226" y="135276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4" name="Freeform 83"/>
          <p:cNvSpPr/>
          <p:nvPr/>
        </p:nvSpPr>
        <p:spPr>
          <a:xfrm>
            <a:off x="6165335" y="1246127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5" name="Freeform 84"/>
          <p:cNvSpPr/>
          <p:nvPr/>
        </p:nvSpPr>
        <p:spPr>
          <a:xfrm>
            <a:off x="6845850" y="126064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38934" y="4817694"/>
            <a:ext cx="2207215" cy="2312826"/>
            <a:chOff x="6394343" y="4817694"/>
            <a:chExt cx="2207215" cy="2312826"/>
          </a:xfrm>
        </p:grpSpPr>
        <p:sp>
          <p:nvSpPr>
            <p:cNvPr id="1254" name="Shape 1254"/>
            <p:cNvSpPr/>
            <p:nvPr/>
          </p:nvSpPr>
          <p:spPr>
            <a:xfrm>
              <a:off x="6801865" y="6620118"/>
              <a:ext cx="1732038" cy="510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9373" tIns="39373" rIns="39373" bIns="39373" anchor="ctr">
              <a:spAutoFit/>
            </a:bodyPr>
            <a:lstStyle/>
            <a:p>
              <a:r>
                <a:rPr sz="2800" dirty="0" smtClean="0">
                  <a:solidFill>
                    <a:schemeClr val="accent1">
                      <a:lumMod val="50000"/>
                    </a:schemeClr>
                  </a:solidFill>
                </a:rPr>
                <a:t>Θ(log </a:t>
              </a:r>
              <a:r>
                <a:rPr sz="2800" i="1" dirty="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  <a:r>
                <a:rPr sz="2800" dirty="0">
                  <a:solidFill>
                    <a:schemeClr val="accent1">
                      <a:lumMod val="50000"/>
                    </a:schemeClr>
                  </a:solidFill>
                </a:rPr>
                <a:t>)</a:t>
              </a:r>
            </a:p>
          </p:txBody>
        </p:sp>
        <p:sp>
          <p:nvSpPr>
            <p:cNvPr id="87" name="Shape 1223"/>
            <p:cNvSpPr/>
            <p:nvPr/>
          </p:nvSpPr>
          <p:spPr>
            <a:xfrm>
              <a:off x="6394343" y="4817694"/>
              <a:ext cx="2207215" cy="1064400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9373" tIns="39373" rIns="39373" bIns="39373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dirty="0" smtClean="0"/>
                <a:t>+</a:t>
              </a:r>
              <a:r>
                <a:rPr lang="en-US" sz="3200" i="1" dirty="0" smtClean="0">
                  <a:solidFill>
                    <a:schemeClr val="bg2">
                      <a:lumMod val="50000"/>
                    </a:schemeClr>
                  </a:solidFill>
                </a:rPr>
                <a:t>X</a:t>
              </a:r>
              <a:r>
                <a:rPr lang="is-IS" sz="3200" dirty="0" smtClean="0"/>
                <a:t>→</a:t>
              </a:r>
              <a:r>
                <a:rPr lang="en-US" sz="3200" i="1" dirty="0" smtClean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dirty="0" smtClean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en-US" sz="3200" i="1" dirty="0" smtClean="0">
                <a:solidFill>
                  <a:srgbClr val="FF0000"/>
                </a:solidFill>
              </a:endParaRPr>
            </a:p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is-IS" sz="3200" i="1" dirty="0" smtClean="0">
                  <a:solidFill>
                    <a:srgbClr val="FF0000"/>
                  </a:solidFill>
                </a:rPr>
                <a:t>A</a:t>
              </a:r>
              <a:r>
                <a:rPr lang="is-IS" sz="3200" dirty="0" smtClean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is-IS" sz="3200" dirty="0" smtClean="0"/>
                <a:t>→</a:t>
              </a:r>
              <a:r>
                <a:rPr lang="is-IS" sz="3200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3200" i="1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is-IS" sz="3200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8" name="Freeform 87"/>
          <p:cNvSpPr/>
          <p:nvPr/>
        </p:nvSpPr>
        <p:spPr>
          <a:xfrm>
            <a:off x="3100379" y="259092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3539113" y="341978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5788475" y="1656203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041" y="5311351"/>
            <a:ext cx="5146849" cy="1819169"/>
            <a:chOff x="263041" y="5311351"/>
            <a:chExt cx="5146849" cy="1819169"/>
          </a:xfrm>
        </p:grpSpPr>
        <p:sp>
          <p:nvSpPr>
            <p:cNvPr id="1223" name="Shape 1223"/>
            <p:cNvSpPr/>
            <p:nvPr/>
          </p:nvSpPr>
          <p:spPr>
            <a:xfrm>
              <a:off x="2677928" y="5311351"/>
              <a:ext cx="2113620" cy="571958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9373" tIns="39373" rIns="39373" bIns="39373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3200" i="1" dirty="0" smtClean="0">
                  <a:solidFill>
                    <a:srgbClr val="FF0000"/>
                  </a:solidFill>
                </a:rPr>
                <a:t>A</a:t>
              </a:r>
              <a:r>
                <a:rPr lang="en-US" sz="3200" dirty="0" smtClean="0"/>
                <a:t>+</a:t>
              </a:r>
              <a:r>
                <a:rPr lang="en-US" sz="3200" i="1" dirty="0" smtClean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is-IS" sz="3200" dirty="0" smtClean="0"/>
                <a:t>→</a:t>
              </a:r>
              <a:r>
                <a:rPr lang="is-IS" sz="3200" i="1" dirty="0" smtClean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3200" i="1" dirty="0" smtClean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sz="3200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263041" y="6419299"/>
              <a:ext cx="2989553" cy="6950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9373" tIns="39373" rIns="39373" bIns="39373" anchor="ctr">
              <a:spAutoFit/>
            </a:bodyPr>
            <a:lstStyle/>
            <a:p>
              <a:r>
                <a:rPr sz="2000" dirty="0">
                  <a:solidFill>
                    <a:schemeClr val="accent1">
                      <a:lumMod val="50000"/>
                    </a:schemeClr>
                  </a:solidFill>
                </a:rPr>
                <a:t>expected </a:t>
              </a:r>
              <a:r>
                <a:rPr sz="2000" dirty="0" smtClean="0">
                  <a:solidFill>
                    <a:schemeClr val="accent1">
                      <a:lumMod val="50000"/>
                    </a:schemeClr>
                  </a:solidFill>
                </a:rPr>
                <a:t>time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 to </a:t>
              </a:r>
            </a:p>
            <a:p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produce </a:t>
              </a:r>
              <a:r>
                <a:rPr lang="en-US" sz="2000" i="1" dirty="0" smtClean="0">
                  <a:solidFill>
                    <a:schemeClr val="accent1">
                      <a:lumMod val="50000"/>
                    </a:schemeClr>
                  </a:solidFill>
                </a:rPr>
                <a:t>Y</a:t>
              </a:r>
              <a:r>
                <a:rPr sz="2000" dirty="0" smtClean="0">
                  <a:solidFill>
                    <a:schemeClr val="accent1">
                      <a:lumMod val="50000"/>
                    </a:schemeClr>
                  </a:solidFill>
                </a:rPr>
                <a:t>:</a:t>
              </a:r>
              <a:endParaRPr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3221873" y="6620118"/>
              <a:ext cx="888653" cy="510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9373" tIns="39373" rIns="39373" bIns="39373" anchor="ctr">
              <a:spAutoFit/>
            </a:bodyPr>
            <a:lstStyle/>
            <a:p>
              <a:r>
                <a:rPr sz="2800" dirty="0">
                  <a:solidFill>
                    <a:schemeClr val="accent1">
                      <a:lumMod val="50000"/>
                    </a:schemeClr>
                  </a:solidFill>
                </a:rPr>
                <a:t>Θ(</a:t>
              </a:r>
              <a:r>
                <a:rPr sz="2800" i="1" dirty="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  <a:r>
                <a:rPr sz="2800" dirty="0">
                  <a:solidFill>
                    <a:schemeClr val="accent1">
                      <a:lumMod val="50000"/>
                    </a:schemeClr>
                  </a:solidFill>
                </a:rPr>
                <a:t>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4693" y="5999618"/>
              <a:ext cx="3295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propensity: #</a:t>
              </a:r>
              <a:r>
                <a:rPr lang="en-US" sz="2000" i="1" dirty="0" smtClean="0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·#</a:t>
              </a:r>
              <a:r>
                <a:rPr lang="en-US" sz="2000" i="1" dirty="0" smtClean="0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 / </a:t>
              </a:r>
              <a:r>
                <a:rPr lang="en-US" sz="2000" i="1" dirty="0" smtClean="0">
                  <a:solidFill>
                    <a:schemeClr val="accent1">
                      <a:lumMod val="50000"/>
                    </a:schemeClr>
                  </a:solidFill>
                </a:rPr>
                <a:t>v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 = Θ(1/</a:t>
              </a:r>
              <a:r>
                <a:rPr lang="en-US" sz="2000" i="1" dirty="0" smtClean="0">
                  <a:solidFill>
                    <a:schemeClr val="accent1">
                      <a:lumMod val="50000"/>
                    </a:schemeClr>
                  </a:solidFill>
                </a:rPr>
                <a:t>n</a:t>
              </a:r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)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00379" y="1246127"/>
            <a:ext cx="4740822" cy="3201034"/>
            <a:chOff x="3100379" y="1246127"/>
            <a:chExt cx="4740822" cy="3201034"/>
          </a:xfrm>
        </p:grpSpPr>
        <p:sp>
          <p:nvSpPr>
            <p:cNvPr id="37" name="Freeform 36"/>
            <p:cNvSpPr/>
            <p:nvPr/>
          </p:nvSpPr>
          <p:spPr>
            <a:xfrm>
              <a:off x="6921311" y="202196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828264" y="243979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425788" y="4081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8978" y="285046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173353" y="192405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342001" y="157172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918603" y="280555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889131" y="400734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475441" y="295464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21311" y="349051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334226" y="135434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5787665" y="165620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165335" y="1246127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3100379" y="259059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15034" y="2963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536859" y="341978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369095" y="40485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130072" y="217336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105030" y="317131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105030" y="405870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738431" y="272165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845850" y="126064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 smtClean="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957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859680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Speed of naïve stable leader election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 Placeholder 10"/>
          <p:cNvSpPr txBox="1">
            <a:spLocks noGrp="1"/>
          </p:cNvSpPr>
          <p:nvPr>
            <p:ph type="body" idx="4294967295"/>
          </p:nvPr>
        </p:nvSpPr>
        <p:spPr>
          <a:xfrm>
            <a:off x="572443" y="1331913"/>
            <a:ext cx="9055397" cy="766823"/>
          </a:xfrm>
        </p:spPr>
        <p:txBody>
          <a:bodyPr/>
          <a:lstStyle/>
          <a:p>
            <a:pPr lvl="0">
              <a:spcAft>
                <a:spcPts val="0"/>
              </a:spcAft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initial configuration: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uniform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(all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molecules of the same species)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0">
              <a:spcAft>
                <a:spcPts val="0"/>
              </a:spcAft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output: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stable configuration with #</a:t>
            </a:r>
            <a:r>
              <a:rPr lang="en-US" sz="2800" i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=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5" name="Title 1"/>
          <p:cNvSpPr txBox="1">
            <a:spLocks/>
          </p:cNvSpPr>
          <p:nvPr/>
        </p:nvSpPr>
        <p:spPr>
          <a:xfrm>
            <a:off x="552781" y="2346610"/>
            <a:ext cx="2882881" cy="55655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200" dirty="0" smtClean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Naïve algorithm:</a:t>
            </a:r>
            <a:endParaRPr lang="en-US" sz="3200" dirty="0">
              <a:solidFill>
                <a:schemeClr val="accent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467960" y="2936160"/>
            <a:ext cx="1707175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lvl="0" hangingPunct="0"/>
            <a:r>
              <a:rPr lang="en-US" sz="3200" b="0" i="1" u="none" strike="noStrike" kern="1200" dirty="0" smtClean="0">
                <a:ln>
                  <a:noFill/>
                </a:ln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b="0" i="1" u="none" strike="noStrike" kern="1200" dirty="0" smtClean="0">
                <a:ln>
                  <a:noFill/>
                </a:ln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i="1" dirty="0" smtClean="0">
                <a:latin typeface="Liberation Sans" pitchFamily="34"/>
                <a:ea typeface="Andale Sans UI" pitchFamily="2"/>
              </a:rPr>
              <a:t>→</a:t>
            </a:r>
            <a:r>
              <a:rPr lang="en-US" sz="3200" b="0" i="1" u="none" strike="noStrike" kern="1200" dirty="0" smtClean="0">
                <a:ln>
                  <a:noFill/>
                </a:ln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b="0" i="1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endParaRPr lang="en-US" sz="3200" b="0" i="1" u="none" strike="noStrike" kern="1200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7456257" y="2747278"/>
            <a:ext cx="1769885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kern="1200" dirty="0" err="1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Θ</a:t>
            </a:r>
            <a:r>
              <a:rPr lang="en-US" sz="32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3200" b="0" i="1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32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) time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14520" y="2936160"/>
            <a:ext cx="2964892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initial </a:t>
            </a:r>
            <a:r>
              <a:rPr lang="en-US" sz="2800" b="0" i="0" u="none" strike="noStrike" kern="120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config</a:t>
            </a:r>
            <a:r>
              <a:rPr lang="en-US" sz="28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b="0" i="0" u="none" strike="noStrike" kern="12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=</a:t>
            </a:r>
            <a:r>
              <a:rPr lang="en-US" sz="2800" b="0" i="0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 {</a:t>
            </a:r>
            <a:r>
              <a:rPr lang="en-US" sz="2800" b="0" i="1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800" b="0" i="0" u="none" strike="noStrike" kern="1200" dirty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b="0" i="1" u="none" strike="noStrike" kern="1200" dirty="0" smtClean="0">
                <a:ln>
                  <a:noFill/>
                </a:ln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800" b="0" i="0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2800" b="0" i="0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324206" y="3755160"/>
            <a:ext cx="1729440" cy="1514520"/>
            <a:chOff x="432359" y="2530800"/>
            <a:chExt cx="1729440" cy="1514520"/>
          </a:xfrm>
        </p:grpSpPr>
        <p:sp>
          <p:nvSpPr>
            <p:cNvPr id="152" name="Freeform 151"/>
            <p:cNvSpPr/>
            <p:nvPr/>
          </p:nvSpPr>
          <p:spPr>
            <a:xfrm>
              <a:off x="520199" y="25912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3" name="Freeform 152"/>
            <p:cNvSpPr/>
            <p:nvPr/>
          </p:nvSpPr>
          <p:spPr>
            <a:xfrm>
              <a:off x="1002960" y="25308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1808280" y="29340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977040" y="33552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1204920" y="29772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1351440" y="32778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1290240" y="35179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722520" y="344952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1720080" y="35100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976680" y="3887279"/>
              <a:ext cx="12672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2" name="Freeform 161"/>
            <p:cNvSpPr/>
            <p:nvPr/>
          </p:nvSpPr>
          <p:spPr>
            <a:xfrm>
              <a:off x="1468080" y="25912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713520" y="299448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1500479" y="3707279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1518119" y="2994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432359" y="2994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440999" y="356076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633960" y="382715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9" name="Freeform 168"/>
            <p:cNvSpPr/>
            <p:nvPr/>
          </p:nvSpPr>
          <p:spPr>
            <a:xfrm>
              <a:off x="1064159" y="35524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932400" y="282240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1754639" y="26596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1745999" y="321767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2009160" y="3561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2035439" y="314891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2017799" y="255636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1762919" y="380988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1283040" y="392184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2173166" y="3755160"/>
            <a:ext cx="2170594" cy="1514520"/>
            <a:chOff x="2173166" y="2530800"/>
            <a:chExt cx="2170594" cy="1514520"/>
          </a:xfrm>
        </p:grpSpPr>
        <p:grpSp>
          <p:nvGrpSpPr>
            <p:cNvPr id="179" name="Group 178"/>
            <p:cNvGrpSpPr/>
            <p:nvPr/>
          </p:nvGrpSpPr>
          <p:grpSpPr>
            <a:xfrm>
              <a:off x="2614320" y="2530800"/>
              <a:ext cx="1729440" cy="1514520"/>
              <a:chOff x="2614320" y="2530800"/>
              <a:chExt cx="1729440" cy="1514520"/>
            </a:xfrm>
          </p:grpSpPr>
          <p:sp>
            <p:nvSpPr>
              <p:cNvPr id="181" name="Freeform 180"/>
              <p:cNvSpPr/>
              <p:nvPr/>
            </p:nvSpPr>
            <p:spPr>
              <a:xfrm>
                <a:off x="2702160" y="25912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2" name="Freeform 181"/>
              <p:cNvSpPr/>
              <p:nvPr/>
            </p:nvSpPr>
            <p:spPr>
              <a:xfrm>
                <a:off x="3184920" y="25308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3" name="Freeform 182"/>
              <p:cNvSpPr/>
              <p:nvPr/>
            </p:nvSpPr>
            <p:spPr>
              <a:xfrm>
                <a:off x="3990240" y="29340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4" name="Freeform 183"/>
              <p:cNvSpPr/>
              <p:nvPr/>
            </p:nvSpPr>
            <p:spPr>
              <a:xfrm>
                <a:off x="3159000" y="33552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5" name="Freeform 184"/>
              <p:cNvSpPr/>
              <p:nvPr/>
            </p:nvSpPr>
            <p:spPr>
              <a:xfrm>
                <a:off x="3386880" y="29772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3533400" y="32778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7" name="Freeform 186"/>
              <p:cNvSpPr/>
              <p:nvPr/>
            </p:nvSpPr>
            <p:spPr>
              <a:xfrm>
                <a:off x="3472200" y="35179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8" name="Freeform 187"/>
              <p:cNvSpPr/>
              <p:nvPr/>
            </p:nvSpPr>
            <p:spPr>
              <a:xfrm>
                <a:off x="2904480" y="344952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89" name="Freeform 188"/>
              <p:cNvSpPr/>
              <p:nvPr/>
            </p:nvSpPr>
            <p:spPr>
              <a:xfrm>
                <a:off x="3902040" y="35100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0" name="Freeform 189"/>
              <p:cNvSpPr/>
              <p:nvPr/>
            </p:nvSpPr>
            <p:spPr>
              <a:xfrm>
                <a:off x="3158639" y="3887279"/>
                <a:ext cx="12672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1" name="Freeform 190"/>
              <p:cNvSpPr/>
              <p:nvPr/>
            </p:nvSpPr>
            <p:spPr>
              <a:xfrm>
                <a:off x="3650039" y="25912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2" name="Freeform 191"/>
              <p:cNvSpPr/>
              <p:nvPr/>
            </p:nvSpPr>
            <p:spPr>
              <a:xfrm>
                <a:off x="2895479" y="299448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3" name="Freeform 192"/>
              <p:cNvSpPr/>
              <p:nvPr/>
            </p:nvSpPr>
            <p:spPr>
              <a:xfrm>
                <a:off x="3682439" y="3707279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4" name="Freeform 193"/>
              <p:cNvSpPr/>
              <p:nvPr/>
            </p:nvSpPr>
            <p:spPr>
              <a:xfrm>
                <a:off x="3700079" y="2994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5" name="Freeform 194"/>
              <p:cNvSpPr/>
              <p:nvPr/>
            </p:nvSpPr>
            <p:spPr>
              <a:xfrm>
                <a:off x="2614320" y="2994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6" name="Freeform 195"/>
              <p:cNvSpPr/>
              <p:nvPr/>
            </p:nvSpPr>
            <p:spPr>
              <a:xfrm>
                <a:off x="2622960" y="356076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7" name="Freeform 196"/>
              <p:cNvSpPr/>
              <p:nvPr/>
            </p:nvSpPr>
            <p:spPr>
              <a:xfrm>
                <a:off x="2815919" y="382715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8" name="Freeform 197"/>
              <p:cNvSpPr/>
              <p:nvPr/>
            </p:nvSpPr>
            <p:spPr>
              <a:xfrm>
                <a:off x="3246120" y="35524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9" name="Freeform 198"/>
              <p:cNvSpPr/>
              <p:nvPr/>
            </p:nvSpPr>
            <p:spPr>
              <a:xfrm>
                <a:off x="3114360" y="282240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0" name="Freeform 199"/>
              <p:cNvSpPr/>
              <p:nvPr/>
            </p:nvSpPr>
            <p:spPr>
              <a:xfrm>
                <a:off x="3936600" y="26596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1" name="Freeform 200"/>
              <p:cNvSpPr/>
              <p:nvPr/>
            </p:nvSpPr>
            <p:spPr>
              <a:xfrm>
                <a:off x="3927960" y="321767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4191120" y="3561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3" name="Freeform 202"/>
              <p:cNvSpPr/>
              <p:nvPr/>
            </p:nvSpPr>
            <p:spPr>
              <a:xfrm>
                <a:off x="4217400" y="314891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4199760" y="255636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3944880" y="380988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06" name="Freeform 205"/>
              <p:cNvSpPr/>
              <p:nvPr/>
            </p:nvSpPr>
            <p:spPr>
              <a:xfrm>
                <a:off x="3465000" y="392184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180" name="Freeform 179"/>
            <p:cNvSpPr/>
            <p:nvPr/>
          </p:nvSpPr>
          <p:spPr>
            <a:xfrm>
              <a:off x="2173166" y="3216600"/>
              <a:ext cx="353880" cy="1980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4433400" y="3755160"/>
            <a:ext cx="3018600" cy="1514520"/>
            <a:chOff x="4433400" y="2530800"/>
            <a:chExt cx="3018600" cy="1514520"/>
          </a:xfrm>
        </p:grpSpPr>
        <p:sp>
          <p:nvSpPr>
            <p:cNvPr id="208" name="Freeform 207"/>
            <p:cNvSpPr/>
            <p:nvPr/>
          </p:nvSpPr>
          <p:spPr>
            <a:xfrm>
              <a:off x="5810400" y="25912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6293159" y="25308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7098480" y="29340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267240" y="33552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495119" y="29772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641639" y="3277800"/>
              <a:ext cx="12672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6580440" y="35179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6012719" y="344952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010280" y="351000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6266879" y="3887279"/>
              <a:ext cx="12672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6758280" y="25912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6003720" y="299448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790680" y="3707279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6808320" y="2994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5722560" y="2994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5731200" y="356076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5924160" y="382715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6354360" y="35524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6222599" y="282240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7044840" y="265968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036199" y="321767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7299360" y="356112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7325640" y="3148919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7308000" y="255636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7053120" y="3809880"/>
              <a:ext cx="126360" cy="123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6573240" y="3921840"/>
              <a:ext cx="126360" cy="1234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8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234" name="Group 233"/>
            <p:cNvGrpSpPr/>
            <p:nvPr/>
          </p:nvGrpSpPr>
          <p:grpSpPr>
            <a:xfrm>
              <a:off x="4433400" y="2831399"/>
              <a:ext cx="1225799" cy="717012"/>
              <a:chOff x="4433400" y="2831399"/>
              <a:chExt cx="1225799" cy="717012"/>
            </a:xfrm>
          </p:grpSpPr>
          <p:sp>
            <p:nvSpPr>
              <p:cNvPr id="235" name="TextBox 234"/>
              <p:cNvSpPr txBox="1"/>
              <p:nvPr/>
            </p:nvSpPr>
            <p:spPr>
              <a:xfrm>
                <a:off x="4738320" y="2831399"/>
                <a:ext cx="570326" cy="7170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en-US" sz="4000" b="0" i="0" u="none" strike="noStrike" kern="1200">
                    <a:ln>
                      <a:noFill/>
                    </a:ln>
                    <a:solidFill>
                      <a:srgbClr val="000080"/>
                    </a:solidFill>
                    <a:latin typeface="Calibri" charset="0"/>
                    <a:ea typeface="Calibri" charset="0"/>
                    <a:cs typeface="Calibri" charset="0"/>
                  </a:rPr>
                  <a:t>...</a:t>
                </a:r>
              </a:p>
            </p:txBody>
          </p:sp>
          <p:sp>
            <p:nvSpPr>
              <p:cNvPr id="236" name="Freeform 235"/>
              <p:cNvSpPr/>
              <p:nvPr/>
            </p:nvSpPr>
            <p:spPr>
              <a:xfrm>
                <a:off x="5305319" y="3211200"/>
                <a:ext cx="353880" cy="198000"/>
              </a:xfrm>
              <a:custGeom>
                <a:avLst>
                  <a:gd name="f0" fmla="val 162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37" name="Freeform 236"/>
              <p:cNvSpPr/>
              <p:nvPr/>
            </p:nvSpPr>
            <p:spPr>
              <a:xfrm>
                <a:off x="4433400" y="3200760"/>
                <a:ext cx="353880" cy="198000"/>
              </a:xfrm>
              <a:custGeom>
                <a:avLst>
                  <a:gd name="f0" fmla="val 16200"/>
                  <a:gd name="f1" fmla="val 5400"/>
                </a:avLst>
                <a:gdLst>
                  <a:gd name="f2" fmla="val w"/>
                  <a:gd name="f3" fmla="val h"/>
                  <a:gd name="f4" fmla="val 0"/>
                  <a:gd name="f5" fmla="val 21600"/>
                  <a:gd name="f6" fmla="val 10800"/>
                  <a:gd name="f7" fmla="*/ f2 1 21600"/>
                  <a:gd name="f8" fmla="*/ f3 1 21600"/>
                  <a:gd name="f9" fmla="pin 0 f0 21600"/>
                  <a:gd name="f10" fmla="pin 0 f1 10800"/>
                  <a:gd name="f11" fmla="val f10"/>
                  <a:gd name="f12" fmla="val f9"/>
                  <a:gd name="f13" fmla="+- 21600 0 f10"/>
                  <a:gd name="f14" fmla="*/ f9 f7 1"/>
                  <a:gd name="f15" fmla="*/ f10 f8 1"/>
                  <a:gd name="f16" fmla="*/ 0 f7 1"/>
                  <a:gd name="f17" fmla="+- 21600 0 f12"/>
                  <a:gd name="f18" fmla="*/ f13 f8 1"/>
                  <a:gd name="f19" fmla="*/ f11 f8 1"/>
                  <a:gd name="f20" fmla="*/ f17 f11 1"/>
                  <a:gd name="f21" fmla="*/ f20 1 10800"/>
                  <a:gd name="f22" fmla="+- f12 f21 0"/>
                  <a:gd name="f23" fmla="*/ f22 f7 1"/>
                </a:gdLst>
                <a:ahLst>
                  <a:ahXY gdRefX="f0" minX="f4" maxX="f5" gdRefY="f1" minY="f4" maxY="f6">
                    <a:pos x="f14" y="f15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23" b="f18"/>
                <a:pathLst>
                  <a:path w="21600" h="21600">
                    <a:moveTo>
                      <a:pt x="f4" y="f11"/>
                    </a:moveTo>
                    <a:lnTo>
                      <a:pt x="f12" y="f11"/>
                    </a:lnTo>
                    <a:lnTo>
                      <a:pt x="f12" y="f4"/>
                    </a:lnTo>
                    <a:lnTo>
                      <a:pt x="f5" y="f6"/>
                    </a:lnTo>
                    <a:lnTo>
                      <a:pt x="f12" y="f5"/>
                    </a:lnTo>
                    <a:lnTo>
                      <a:pt x="f12" y="f13"/>
                    </a:lnTo>
                    <a:lnTo>
                      <a:pt x="f4" y="f13"/>
                    </a:lnTo>
                    <a:close/>
                  </a:path>
                </a:pathLst>
              </a:custGeom>
              <a:solidFill>
                <a:srgbClr val="C0C0C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  <p:grpSp>
        <p:nvGrpSpPr>
          <p:cNvPr id="238" name="Group 237"/>
          <p:cNvGrpSpPr/>
          <p:nvPr/>
        </p:nvGrpSpPr>
        <p:grpSpPr>
          <a:xfrm>
            <a:off x="7608600" y="3755160"/>
            <a:ext cx="2171880" cy="1514520"/>
            <a:chOff x="7608600" y="2530800"/>
            <a:chExt cx="2171880" cy="1514520"/>
          </a:xfrm>
        </p:grpSpPr>
        <p:grpSp>
          <p:nvGrpSpPr>
            <p:cNvPr id="239" name="Group 238"/>
            <p:cNvGrpSpPr/>
            <p:nvPr/>
          </p:nvGrpSpPr>
          <p:grpSpPr>
            <a:xfrm>
              <a:off x="8051040" y="2530800"/>
              <a:ext cx="1729440" cy="1514520"/>
              <a:chOff x="8051040" y="2530800"/>
              <a:chExt cx="1729440" cy="1514520"/>
            </a:xfrm>
          </p:grpSpPr>
          <p:sp>
            <p:nvSpPr>
              <p:cNvPr id="241" name="Freeform 240"/>
              <p:cNvSpPr/>
              <p:nvPr/>
            </p:nvSpPr>
            <p:spPr>
              <a:xfrm>
                <a:off x="8138880" y="25912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2" name="Freeform 241"/>
              <p:cNvSpPr/>
              <p:nvPr/>
            </p:nvSpPr>
            <p:spPr>
              <a:xfrm>
                <a:off x="8621640" y="25308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9426960" y="29340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4" name="Freeform 243"/>
              <p:cNvSpPr/>
              <p:nvPr/>
            </p:nvSpPr>
            <p:spPr>
              <a:xfrm>
                <a:off x="8595720" y="33552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5" name="Freeform 244"/>
              <p:cNvSpPr/>
              <p:nvPr/>
            </p:nvSpPr>
            <p:spPr>
              <a:xfrm>
                <a:off x="8823600" y="29772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6" name="Freeform 245"/>
              <p:cNvSpPr/>
              <p:nvPr/>
            </p:nvSpPr>
            <p:spPr>
              <a:xfrm>
                <a:off x="8970120" y="3277800"/>
                <a:ext cx="12672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8908920" y="35179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8341200" y="344952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49" name="Freeform 248"/>
              <p:cNvSpPr/>
              <p:nvPr/>
            </p:nvSpPr>
            <p:spPr>
              <a:xfrm>
                <a:off x="9338760" y="351000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8595360" y="3887279"/>
                <a:ext cx="12672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1" name="Freeform 250"/>
              <p:cNvSpPr/>
              <p:nvPr/>
            </p:nvSpPr>
            <p:spPr>
              <a:xfrm>
                <a:off x="9086760" y="25912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8332200" y="299448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3" name="Freeform 252"/>
              <p:cNvSpPr/>
              <p:nvPr/>
            </p:nvSpPr>
            <p:spPr>
              <a:xfrm>
                <a:off x="9119160" y="3707279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4" name="Freeform 253"/>
              <p:cNvSpPr/>
              <p:nvPr/>
            </p:nvSpPr>
            <p:spPr>
              <a:xfrm>
                <a:off x="9136800" y="2994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950E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5" name="Freeform 254"/>
              <p:cNvSpPr/>
              <p:nvPr/>
            </p:nvSpPr>
            <p:spPr>
              <a:xfrm>
                <a:off x="8051040" y="2994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6" name="Freeform 255"/>
              <p:cNvSpPr/>
              <p:nvPr/>
            </p:nvSpPr>
            <p:spPr>
              <a:xfrm>
                <a:off x="8059679" y="356076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7" name="Freeform 256"/>
              <p:cNvSpPr/>
              <p:nvPr/>
            </p:nvSpPr>
            <p:spPr>
              <a:xfrm>
                <a:off x="8252640" y="382715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8" name="Freeform 257"/>
              <p:cNvSpPr/>
              <p:nvPr/>
            </p:nvSpPr>
            <p:spPr>
              <a:xfrm>
                <a:off x="8682840" y="35524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9" name="Freeform 258"/>
              <p:cNvSpPr/>
              <p:nvPr/>
            </p:nvSpPr>
            <p:spPr>
              <a:xfrm>
                <a:off x="8551080" y="282240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0" name="Freeform 259"/>
              <p:cNvSpPr/>
              <p:nvPr/>
            </p:nvSpPr>
            <p:spPr>
              <a:xfrm>
                <a:off x="9373320" y="265968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1" name="Freeform 260"/>
              <p:cNvSpPr/>
              <p:nvPr/>
            </p:nvSpPr>
            <p:spPr>
              <a:xfrm>
                <a:off x="9364680" y="321767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2" name="Freeform 261"/>
              <p:cNvSpPr/>
              <p:nvPr/>
            </p:nvSpPr>
            <p:spPr>
              <a:xfrm>
                <a:off x="9627840" y="356112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3" name="Freeform 262"/>
              <p:cNvSpPr/>
              <p:nvPr/>
            </p:nvSpPr>
            <p:spPr>
              <a:xfrm>
                <a:off x="9654120" y="3148919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4" name="Freeform 263"/>
              <p:cNvSpPr/>
              <p:nvPr/>
            </p:nvSpPr>
            <p:spPr>
              <a:xfrm>
                <a:off x="9636479" y="255636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5" name="Freeform 264"/>
              <p:cNvSpPr/>
              <p:nvPr/>
            </p:nvSpPr>
            <p:spPr>
              <a:xfrm>
                <a:off x="9381600" y="3809880"/>
                <a:ext cx="126360" cy="12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66" name="Freeform 265"/>
              <p:cNvSpPr/>
              <p:nvPr/>
            </p:nvSpPr>
            <p:spPr>
              <a:xfrm>
                <a:off x="8901720" y="3921840"/>
                <a:ext cx="126360" cy="123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00008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240" name="Freeform 239"/>
            <p:cNvSpPr/>
            <p:nvPr/>
          </p:nvSpPr>
          <p:spPr>
            <a:xfrm>
              <a:off x="7608600" y="3222720"/>
              <a:ext cx="353880" cy="1980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6575399" y="4681080"/>
            <a:ext cx="3125449" cy="1273319"/>
            <a:chOff x="6575399" y="3456720"/>
            <a:chExt cx="3125449" cy="1273319"/>
          </a:xfrm>
        </p:grpSpPr>
        <p:sp>
          <p:nvSpPr>
            <p:cNvPr id="268" name="TextBox 267"/>
            <p:cNvSpPr txBox="1"/>
            <p:nvPr/>
          </p:nvSpPr>
          <p:spPr>
            <a:xfrm>
              <a:off x="6575399" y="4263480"/>
              <a:ext cx="3125449" cy="4665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0" i="0" u="none" strike="noStrike" kern="1200" dirty="0">
                  <a:ln>
                    <a:noFill/>
                  </a:ln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“</a:t>
              </a:r>
              <a:r>
                <a:rPr lang="en-US" sz="2400" b="0" i="0" u="none" strike="noStrike" kern="1200" dirty="0" smtClean="0">
                  <a:ln>
                    <a:noFill/>
                  </a:ln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2-bottleneck</a:t>
              </a:r>
              <a:r>
                <a:rPr lang="en-US" sz="2400" b="0" i="0" u="none" strike="noStrike" kern="1200" dirty="0">
                  <a:ln>
                    <a:noFill/>
                  </a:ln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” </a:t>
              </a:r>
              <a:r>
                <a:rPr lang="en-US" sz="2400" b="0" i="0" u="none" strike="noStrike" kern="1200" dirty="0" smtClean="0">
                  <a:ln>
                    <a:noFill/>
                  </a:ln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reaction</a:t>
              </a:r>
              <a:endParaRPr lang="en-US" sz="24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69" name="Straight Connector 268"/>
            <p:cNvSpPr/>
            <p:nvPr/>
          </p:nvSpPr>
          <p:spPr>
            <a:xfrm flipH="1" flipV="1">
              <a:off x="7766640" y="3456720"/>
              <a:ext cx="239400" cy="80676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71" name="Slide Number Placeholder 2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18</a:t>
            </a:fld>
            <a:endParaRPr lang="uk-UA" dirty="0"/>
          </a:p>
        </p:txBody>
      </p:sp>
      <p:sp>
        <p:nvSpPr>
          <p:cNvPr id="128" name="Title 6"/>
          <p:cNvSpPr txBox="1">
            <a:spLocks/>
          </p:cNvSpPr>
          <p:nvPr/>
        </p:nvSpPr>
        <p:spPr>
          <a:xfrm>
            <a:off x="231226" y="5579999"/>
            <a:ext cx="3446975" cy="649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Fast leader </a:t>
            </a:r>
            <a:r>
              <a:rPr lang="en-US" sz="2800" u="sng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elimination</a:t>
            </a:r>
            <a:endParaRPr lang="en-US" sz="2800" u="sng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133520" y="5635080"/>
            <a:ext cx="1739235" cy="5918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lvl="0" hangingPunct="0"/>
            <a:r>
              <a:rPr lang="en-US" sz="3200" b="0" i="1" u="none" strike="noStrike" kern="1200" dirty="0" smtClean="0">
                <a:ln>
                  <a:noFill/>
                </a:ln>
                <a:solidFill>
                  <a:srgbClr val="FF950E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3200" b="0" i="0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b="0" i="1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3200" i="1" dirty="0" smtClean="0">
                <a:latin typeface="Liberation Sans" pitchFamily="34"/>
                <a:ea typeface="Andale Sans UI" pitchFamily="2"/>
              </a:rPr>
              <a:t>→</a:t>
            </a:r>
            <a:r>
              <a:rPr lang="en-US" sz="3200" b="0" i="1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3200" b="0" i="0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3200" b="0" i="1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endParaRPr lang="en-US" sz="3200" b="0" i="1" u="none" strike="noStrike" kern="1200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50887" y="6407559"/>
            <a:ext cx="2093115" cy="52920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dirty="0" smtClean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Θ(log </a:t>
            </a:r>
            <a:r>
              <a:rPr lang="en-US" sz="2800" b="0" i="1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8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) time</a:t>
            </a:r>
          </a:p>
        </p:txBody>
      </p:sp>
      <p:grpSp>
        <p:nvGrpSpPr>
          <p:cNvPr id="131" name="Group 130"/>
          <p:cNvGrpSpPr/>
          <p:nvPr/>
        </p:nvGrpSpPr>
        <p:grpSpPr>
          <a:xfrm>
            <a:off x="3150360" y="6112078"/>
            <a:ext cx="4418239" cy="910801"/>
            <a:chOff x="3150360" y="6112078"/>
            <a:chExt cx="4418239" cy="910801"/>
          </a:xfrm>
        </p:grpSpPr>
        <p:sp>
          <p:nvSpPr>
            <p:cNvPr id="132" name="TextBox 131"/>
            <p:cNvSpPr txBox="1"/>
            <p:nvPr/>
          </p:nvSpPr>
          <p:spPr>
            <a:xfrm>
              <a:off x="3150360" y="6556320"/>
              <a:ext cx="4418239" cy="4665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400" b="0" i="0" u="none" strike="noStrike" kern="120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one of these is </a:t>
              </a:r>
              <a:r>
                <a:rPr lang="en-US" sz="2400" b="0" i="0" u="none" strike="noStrike" kern="120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always </a:t>
              </a:r>
              <a:r>
                <a:rPr lang="en-US" sz="2400" b="0" i="0" u="none" strike="noStrike" kern="120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count ≥ </a:t>
              </a:r>
              <a:r>
                <a:rPr lang="en-US" sz="2400" b="0" i="1" u="none" strike="noStrike" kern="120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n</a:t>
              </a:r>
              <a:r>
                <a:rPr lang="en-US" sz="2400" b="0" i="0" u="none" strike="noStrike" kern="120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/2</a:t>
              </a:r>
            </a:p>
          </p:txBody>
        </p:sp>
        <p:sp>
          <p:nvSpPr>
            <p:cNvPr id="133" name="Straight Connector 132"/>
            <p:cNvSpPr/>
            <p:nvPr/>
          </p:nvSpPr>
          <p:spPr>
            <a:xfrm flipH="1" flipV="1">
              <a:off x="4301066" y="6112078"/>
              <a:ext cx="122973" cy="44424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V="1">
              <a:off x="4424039" y="6112078"/>
              <a:ext cx="214061" cy="444241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7" grpId="0"/>
      <p:bldP spid="148" grpId="0"/>
      <p:bldP spid="1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Main theorem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1DE48A-8A52-4DEE-80C4-C72CA9B26C99}" type="slidenum">
              <a:rPr lang="uk-UA" smtClean="0"/>
              <a:t>19</a:t>
            </a:fld>
            <a:endParaRPr lang="uk-UA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639097" y="2216866"/>
            <a:ext cx="9006348" cy="1162817"/>
          </a:xfrm>
        </p:spPr>
        <p:txBody>
          <a:bodyPr/>
          <a:lstStyle/>
          <a:p>
            <a:pPr lvl="0" algn="l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Any “reasonable” CRN stably electing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leader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requires Ω(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 time to reach a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stable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configuration.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i="1" dirty="0" smtClean="0">
                <a:solidFill>
                  <a:srgbClr val="000080"/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is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optimal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5405" y="4635688"/>
            <a:ext cx="8420601" cy="43526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Holds for </a:t>
            </a:r>
            <a:r>
              <a:rPr lang="en-US" sz="2200" b="0" i="1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dense</a:t>
            </a: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initial </a:t>
            </a:r>
            <a:r>
              <a:rPr lang="en-US" sz="2200" b="0" i="0" u="none" strike="noStrike" kern="12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configurations: </a:t>
            </a: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all species present </a:t>
            </a:r>
            <a:r>
              <a:rPr lang="en-US" sz="2200" b="0" i="0" u="none" strike="noStrike" kern="12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have count Ω(</a:t>
            </a:r>
            <a:r>
              <a:rPr lang="en-US" sz="2200" b="0" i="1" u="none" strike="noStrike" kern="12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200" b="0" i="0" u="none" strike="noStrike" kern="12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7265" y="5181618"/>
            <a:ext cx="6348446" cy="71707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 smtClean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notion of denseness is compatible with </a:t>
            </a:r>
            <a:r>
              <a:rPr lang="en-US" sz="2000" b="0" i="1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“mass action </a:t>
            </a:r>
            <a:r>
              <a:rPr lang="en-US" sz="2000" b="0" i="1" u="none" strike="noStrike" kern="1200" dirty="0" smtClean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limit</a:t>
            </a:r>
            <a:r>
              <a:rPr lang="en-US" sz="2000" b="0" i="1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”</a:t>
            </a:r>
            <a:r>
              <a:rPr lang="en-US" sz="20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000" b="0" i="0" u="none" strike="noStrike" kern="1200" dirty="0" smtClean="0">
              <a:ln>
                <a:noFill/>
              </a:ln>
              <a:solidFill>
                <a:srgbClr val="FF3333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1" u="none" strike="noStrike" kern="1200" dirty="0" smtClean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a.k.a.</a:t>
            </a:r>
            <a:r>
              <a:rPr lang="en-US" sz="2000" b="0" i="0" u="none" strike="noStrike" kern="1200" dirty="0" smtClean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b="0" i="1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“mean </a:t>
            </a:r>
            <a:r>
              <a:rPr lang="en-US" sz="2000" b="0" i="1" u="none" strike="noStrike" kern="1200" dirty="0" smtClean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field </a:t>
            </a:r>
            <a:r>
              <a:rPr lang="en-US" sz="2000" b="0" i="1" u="none" strike="noStrike" kern="1200" dirty="0">
                <a:ln>
                  <a:noFill/>
                </a:ln>
                <a:solidFill>
                  <a:srgbClr val="FF3333"/>
                </a:solidFill>
                <a:latin typeface="Calibri" charset="0"/>
                <a:ea typeface="Calibri" charset="0"/>
                <a:cs typeface="Calibri" charset="0"/>
              </a:rPr>
              <a:t>approximation”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0541" y="3410872"/>
            <a:ext cx="7836311" cy="112404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sz="2200" b="0" i="1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reasonable</a:t>
            </a: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” ≈ from initial configuration with </a:t>
            </a:r>
            <a:r>
              <a:rPr lang="en-US" sz="2200" b="0" i="1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molecules, at most </a:t>
            </a:r>
            <a:r>
              <a:rPr lang="en-US" sz="2200" b="0" i="1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200" b="0" i="1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 additional molecules produced in initial </a:t>
            </a:r>
            <a:r>
              <a:rPr lang="en-US" sz="2200" b="0" i="1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(1) time… implies </a:t>
            </a:r>
            <a:r>
              <a:rPr lang="en-US" sz="2200" b="0" i="0" u="sng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probably all species eventually produced</a:t>
            </a:r>
            <a:endParaRPr lang="en-US" sz="2200" b="0" i="0" u="sng" strike="noStrike" kern="1200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04000" y="371418"/>
            <a:ext cx="9071640" cy="677108"/>
          </a:xfrm>
        </p:spPr>
        <p:txBody>
          <a:bodyPr>
            <a:spAutoFit/>
          </a:bodyPr>
          <a:lstStyle/>
          <a:p>
            <a:pPr lvl="0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Acknowledgments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7227360" y="7226710"/>
            <a:ext cx="2348280" cy="181730"/>
          </a:xfrm>
        </p:spPr>
        <p:txBody>
          <a:bodyPr/>
          <a:lstStyle/>
          <a:p>
            <a:pPr lvl="0"/>
            <a:fld id="{E21DE48A-8A52-4DEE-80C4-C72CA9B26C99}" type="slidenum">
              <a:rPr lang="uk-UA" smtClean="0"/>
              <a:t>2</a:t>
            </a:fld>
            <a:endParaRPr lang="uk-UA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2756" y="5479254"/>
            <a:ext cx="1425960" cy="1324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5690" y="1395473"/>
            <a:ext cx="3768637" cy="79863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David </a:t>
            </a:r>
            <a:r>
              <a:rPr lang="en-US" sz="2400" b="0" i="0" u="none" strike="noStrike" kern="120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Soloveichik</a:t>
            </a:r>
            <a:endParaRPr lang="en-US" sz="2400" b="0" i="0" u="none" strike="noStrike" kern="120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University of Texas, Austin</a:t>
            </a:r>
            <a:endParaRPr lang="en-US" sz="2400" b="0" i="0" u="none" strike="noStrike" kern="1200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573" y="1931864"/>
            <a:ext cx="2064453" cy="44475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Anne Condon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03839" y="3019019"/>
            <a:ext cx="4336920" cy="6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4" b="4255"/>
          <a:stretch>
            <a:fillRect/>
          </a:stretch>
        </p:blipFill>
        <p:spPr>
          <a:xfrm>
            <a:off x="3761245" y="3669792"/>
            <a:ext cx="6159588" cy="35569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6130652" y="1409098"/>
            <a:ext cx="2292294" cy="353879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Monir</a:t>
            </a:r>
            <a:r>
              <a:rPr lang="en-US" sz="2400" b="0" i="0" u="none" strike="noStrike" kern="12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en-US" sz="2400" b="0" i="0" u="none" strike="noStrike" kern="120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Hajiaghayi</a:t>
            </a:r>
            <a:endParaRPr lang="en-US" sz="2400" b="0" i="0" u="none" strike="noStrike" kern="1200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8354" y="1081179"/>
            <a:ext cx="110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co-author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0389" y="2247413"/>
            <a:ext cx="2414911" cy="2414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69" y="5455498"/>
            <a:ext cx="1371951" cy="137195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507167" y="5273058"/>
            <a:ext cx="407624" cy="400687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7538" y="2502906"/>
            <a:ext cx="2354853" cy="44475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rPr>
              <a:t>David Anderson</a:t>
            </a:r>
            <a:endParaRPr lang="en-US" sz="2400" b="0" i="0" u="none" strike="noStrike" kern="1200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cxnSp>
        <p:nvCxnSpPr>
          <p:cNvPr id="13" name="Straight Connector 12"/>
          <p:cNvCxnSpPr>
            <a:endCxn id="9" idx="0"/>
          </p:cNvCxnSpPr>
          <p:nvPr/>
        </p:nvCxnSpPr>
        <p:spPr>
          <a:xfrm>
            <a:off x="7273377" y="2931785"/>
            <a:ext cx="437602" cy="2341273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059280" y="58143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D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093760" y="5858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Entire proof?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1DE48A-8A52-4DEE-80C4-C72CA9B26C99}" type="slidenum">
              <a:rPr lang="uk-UA" smtClean="0"/>
              <a:t>20</a:t>
            </a:fld>
            <a:endParaRPr lang="uk-UA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1365642" y="1744663"/>
            <a:ext cx="7728156" cy="679450"/>
          </a:xfrm>
        </p:spPr>
        <p:txBody>
          <a:bodyPr/>
          <a:lstStyle/>
          <a:p>
            <a:pPr lvl="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Sublinear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time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implies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∃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reaction sequence resulting in 1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with no </a:t>
            </a:r>
            <a:r>
              <a:rPr lang="en-US" sz="2400" i="1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(1)-</a:t>
            </a:r>
            <a:r>
              <a:rPr lang="en-US" sz="2400" u="sng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bottleneck reactions</a:t>
            </a:r>
            <a:endParaRPr lang="en-US" sz="2400" u="sng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890960" y="62373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297840" y="50529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D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228920" y="63068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9" name="Straight Arrow Connector 8"/>
          <p:cNvCxnSpPr>
            <a:stCxn id="16" idx="10"/>
            <a:endCxn id="10" idx="6"/>
          </p:cNvCxnSpPr>
          <p:nvPr/>
        </p:nvCxnSpPr>
        <p:spPr>
          <a:xfrm flipV="1">
            <a:off x="2459520" y="5997239"/>
            <a:ext cx="599760" cy="4428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10" name="Freeform 9"/>
          <p:cNvSpPr/>
          <p:nvPr/>
        </p:nvSpPr>
        <p:spPr>
          <a:xfrm>
            <a:off x="3059280" y="58143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968360" y="40093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750479" y="420947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3" name="Straight Arrow Connector 12"/>
          <p:cNvCxnSpPr>
            <a:stCxn id="15" idx="9"/>
            <a:endCxn id="18" idx="5"/>
          </p:cNvCxnSpPr>
          <p:nvPr/>
        </p:nvCxnSpPr>
        <p:spPr>
          <a:xfrm>
            <a:off x="5280560" y="4321519"/>
            <a:ext cx="1070840" cy="78500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14" name="Freeform 13"/>
          <p:cNvSpPr/>
          <p:nvPr/>
        </p:nvSpPr>
        <p:spPr>
          <a:xfrm>
            <a:off x="5535000" y="57293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968360" y="40093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L</a:t>
            </a:r>
            <a:endParaRPr lang="en-US" sz="24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093760" y="5858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L</a:t>
            </a:r>
            <a:endParaRPr lang="en-US" sz="24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923920" y="48758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297840" y="50529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671160" y="59169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756959" y="5084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976120" y="40625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931720" y="433439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046840" y="49291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411080" y="55007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D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7389720" y="52509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663000" y="607103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58097" y="2653200"/>
            <a:ext cx="7956406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 hangingPunct="0">
              <a:spcAft>
                <a:spcPts val="1417"/>
              </a:spcAft>
            </a:pPr>
            <a:r>
              <a:rPr lang="en-US" sz="24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when</a:t>
            </a:r>
            <a:r>
              <a:rPr lang="en-US" sz="2400" b="0" i="0" u="none" strike="noStrike" dirty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0" i="1" u="none" strike="noStrike" dirty="0" smtClean="0">
                <a:ln>
                  <a:noFill/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4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=2 </a:t>
            </a:r>
            <a:r>
              <a:rPr lang="en-US" sz="24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2400" b="0" i="0" u="none" strike="noStrike" dirty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0" i="1" u="none" strike="noStrike" dirty="0" smtClean="0">
                <a:ln>
                  <a:noFill/>
                </a:ln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400" b="0" i="1" u="none" strike="noStrike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2400" b="0" i="1" u="none" strike="noStrike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sz="2400" i="1" dirty="0" smtClean="0">
                <a:solidFill>
                  <a:srgbClr val="000080"/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400" b="0" i="1" u="none" strike="noStrike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400" b="0" i="1" u="none" strike="noStrike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+</a:t>
            </a:r>
            <a:r>
              <a:rPr lang="en-US" sz="2400" b="0" i="1" u="none" strike="noStrike" dirty="0" smtClean="0">
                <a:ln>
                  <a:noFill/>
                </a:ln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="0" i="1" u="none" strike="noStrike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occurs, 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sz="24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≫</a:t>
            </a:r>
            <a:r>
              <a:rPr lang="en-US" sz="24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1 since it's not a </a:t>
            </a:r>
            <a:r>
              <a:rPr lang="en-US" sz="24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bottleneck</a:t>
            </a:r>
            <a:endParaRPr lang="en-US" sz="2400" b="0" i="0" u="none" strike="noStrike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301920" y="933119"/>
            <a:ext cx="3511440" cy="3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755" h="11" fill="none">
                <a:moveTo>
                  <a:pt x="0" y="0"/>
                </a:moveTo>
                <a:lnTo>
                  <a:pt x="9755" y="11"/>
                </a:lnTo>
              </a:path>
            </a:pathLst>
          </a:custGeom>
          <a:noFill/>
          <a:ln w="54720">
            <a:solidFill>
              <a:srgbClr val="FF3333"/>
            </a:solidFill>
            <a:prstDash val="solid"/>
          </a:ln>
        </p:spPr>
        <p:txBody>
          <a:bodyPr vert="horz" wrap="none" lIns="117000" tIns="72000" rIns="117000" bIns="72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369560" y="430415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accent4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7831080" y="60991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1800" b="0" i="1" u="none" strike="noStrike" kern="1200" dirty="0">
              <a:ln>
                <a:noFill/>
              </a:ln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235680" y="2965959"/>
            <a:ext cx="6089760" cy="1025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This configuration might not be stable!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dirty="0" smtClean="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(CRN could produce a new leader)</a:t>
            </a:r>
            <a:endParaRPr lang="en-US" sz="2200" b="0" i="0" u="none" strike="noStrike" kern="1200" dirty="0">
              <a:ln>
                <a:noFill/>
              </a:ln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7" grpId="0" build="p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11F248-A3B9-4554-A51E-BEBE1F3BB821}" type="slidenum">
              <a:t>21</a:t>
            </a:fld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316760" y="3981843"/>
            <a:ext cx="1753840" cy="3405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323960" y="4390083"/>
            <a:ext cx="1746640" cy="3405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313520" y="4813804"/>
            <a:ext cx="1757080" cy="3405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334400" y="3573244"/>
            <a:ext cx="1736200" cy="34056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DDDDDD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808360" y="4544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043440" y="3234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043440" y="3234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R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90880" y="4422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366920" y="58057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90119" y="53027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960560" y="52225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80040" y="46429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366920" y="473291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542680" y="50086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064320" y="5373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543840" y="48898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43240" y="31507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304640" y="3351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773360" y="29970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480400" y="3627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428560" y="30344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095279" y="3717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709800" y="3509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25" name="Freeform 24"/>
          <p:cNvSpPr/>
          <p:nvPr/>
        </p:nvSpPr>
        <p:spPr>
          <a:xfrm>
            <a:off x="3626640" y="2825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805720" y="4544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L</a:t>
            </a:r>
            <a:endParaRPr lang="en-US" sz="24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603240" y="43531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lvl="0" algn="ctr" hangingPunct="0"/>
            <a:r>
              <a:rPr lang="en-US" i="1" dirty="0"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52650" y="1622584"/>
            <a:ext cx="3102479" cy="1452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hangingPunct="0"/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#R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= 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3200" baseline="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1/4</a:t>
            </a:r>
            <a:endParaRPr lang="en-US" sz="3200" i="1" dirty="0"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#X</a:t>
            </a:r>
            <a:r>
              <a:rPr lang="en-US" sz="32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32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= </a:t>
            </a:r>
            <a:r>
              <a:rPr lang="en-US" sz="32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n–n</a:t>
            </a:r>
            <a:r>
              <a:rPr lang="en-US" sz="3200" b="0" i="0" u="none" strike="noStrike" baseline="3300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1/4</a:t>
            </a:r>
            <a:endParaRPr lang="en-US" sz="3200" b="0" i="1" u="none" strike="noStrike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#</a:t>
            </a:r>
            <a:r>
              <a:rPr lang="en-US" sz="32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</a:t>
            </a:r>
            <a:r>
              <a:rPr lang="en-US" sz="32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32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= 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37170" y="3560544"/>
            <a:ext cx="172868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24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R+R→L+K</a:t>
            </a:r>
            <a:endParaRPr lang="en-US" sz="2400" b="0" i="1" u="none" strike="noStrike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52650" y="4798684"/>
            <a:ext cx="166240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24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L+L</a:t>
            </a:r>
            <a:r>
              <a:rPr lang="en-US" sz="24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→</a:t>
            </a:r>
            <a:r>
              <a:rPr lang="en-US" sz="24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L+K</a:t>
            </a:r>
            <a:endParaRPr lang="en-US" sz="2400" b="0" i="1" u="none" strike="noStrike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37170" y="4390083"/>
            <a:ext cx="167788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24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X+K</a:t>
            </a:r>
            <a:r>
              <a:rPr lang="en-US" sz="24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→</a:t>
            </a:r>
            <a:r>
              <a:rPr lang="en-US" sz="24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K+K</a:t>
            </a:r>
            <a:endParaRPr lang="en-US" sz="2400" b="0" i="1" u="none" strike="noStrike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37170" y="3981843"/>
            <a:ext cx="167788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24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R+K</a:t>
            </a:r>
            <a:r>
              <a:rPr lang="en-US" sz="24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→</a:t>
            </a:r>
            <a:r>
              <a:rPr lang="en-US" sz="24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K+K</a:t>
            </a:r>
            <a:endParaRPr lang="en-US" sz="2400" b="0" i="1" u="none" strike="noStrike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93411" y="4017844"/>
            <a:ext cx="3416760" cy="342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stop 2</a:t>
            </a:r>
            <a:r>
              <a:rPr lang="en-US" sz="1800" b="0" i="0" u="none" strike="noStrike" baseline="30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nd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18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from being produced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93411" y="3609244"/>
            <a:ext cx="3182228" cy="322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produce </a:t>
            </a:r>
            <a:r>
              <a:rPr lang="en-US" sz="18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           </a:t>
            </a:r>
            <a:r>
              <a:rPr lang="en-US" sz="1800" b="0" i="1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1800" b="0" i="1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1800" b="0" i="0" u="none" strike="noStrike" baseline="33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1/2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time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93411" y="4426083"/>
            <a:ext cx="352944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 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 </a:t>
            </a:r>
            <a:r>
              <a:rPr lang="en-US" sz="18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(log </a:t>
            </a:r>
            <a:r>
              <a:rPr lang="en-US" sz="1800" b="0" i="1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time to complete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93771" y="4834684"/>
            <a:ext cx="3529080" cy="254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1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just in case 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2</a:t>
            </a:r>
            <a:r>
              <a:rPr lang="en-US" sz="1800" b="0" i="0" u="none" strike="noStrike" baseline="30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nd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18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produced</a:t>
            </a:r>
          </a:p>
        </p:txBody>
      </p:sp>
      <p:sp>
        <p:nvSpPr>
          <p:cNvPr id="38" name="Freeform 37"/>
          <p:cNvSpPr/>
          <p:nvPr/>
        </p:nvSpPr>
        <p:spPr>
          <a:xfrm>
            <a:off x="2805720" y="4544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R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603240" y="43531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R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cxnSp>
        <p:nvCxnSpPr>
          <p:cNvPr id="40" name="Straight Arrow Connector 39"/>
          <p:cNvCxnSpPr>
            <a:stCxn id="38" idx="10"/>
            <a:endCxn id="39" idx="6"/>
          </p:cNvCxnSpPr>
          <p:nvPr/>
        </p:nvCxnSpPr>
        <p:spPr>
          <a:xfrm flipV="1">
            <a:off x="3171480" y="4536000"/>
            <a:ext cx="431760" cy="19152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cxnSp>
        <p:nvCxnSpPr>
          <p:cNvPr id="41" name="Straight Arrow Connector 40"/>
          <p:cNvCxnSpPr>
            <a:stCxn id="46" idx="6"/>
            <a:endCxn id="45" idx="10"/>
          </p:cNvCxnSpPr>
          <p:nvPr/>
        </p:nvCxnSpPr>
        <p:spPr>
          <a:xfrm flipH="1">
            <a:off x="992880" y="4060439"/>
            <a:ext cx="540720" cy="31321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42" name="Freeform 41"/>
          <p:cNvSpPr/>
          <p:nvPr/>
        </p:nvSpPr>
        <p:spPr>
          <a:xfrm>
            <a:off x="627120" y="39099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1" u="none" strike="noStrike" kern="1200" dirty="0" smtClean="0">
                <a:ln>
                  <a:noFill/>
                </a:ln>
                <a:solidFill>
                  <a:srgbClr val="000080"/>
                </a:solidFill>
                <a:latin typeface="Arial" pitchFamily="18"/>
                <a:ea typeface="Andale Sans UI" pitchFamily="2"/>
                <a:cs typeface="Tahoma" pitchFamily="2"/>
              </a:rPr>
              <a:t>L</a:t>
            </a:r>
            <a:endParaRPr lang="en-US" sz="2400" b="0" i="1" u="none" strike="noStrike" kern="1200" dirty="0">
              <a:ln>
                <a:noFill/>
              </a:ln>
              <a:solidFill>
                <a:srgbClr val="00008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1533600" y="38775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93835" y="3717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27120" y="39088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R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533600" y="387755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R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367062" y="473422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690119" y="530279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1304640" y="3351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2542680" y="5007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366920" y="58057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2479495" y="36273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680720" y="46429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709800" y="3509639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960560" y="52218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3626640" y="28256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43240" y="31518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3064320" y="53719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3543840" y="48894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2428560" y="303232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1773360" y="29970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2090880" y="44226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8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R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cxnSp>
        <p:nvCxnSpPr>
          <p:cNvPr id="63" name="Straight Arrow Connector 62"/>
          <p:cNvCxnSpPr>
            <a:stCxn id="52" idx="6"/>
            <a:endCxn id="43" idx="10"/>
          </p:cNvCxnSpPr>
          <p:nvPr/>
        </p:nvCxnSpPr>
        <p:spPr>
          <a:xfrm flipH="1">
            <a:off x="1899360" y="3810240"/>
            <a:ext cx="580135" cy="250199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cxnSp>
        <p:nvCxnSpPr>
          <p:cNvPr id="64" name="Straight Arrow Connector 63"/>
          <p:cNvCxnSpPr>
            <a:stCxn id="52" idx="6"/>
            <a:endCxn id="49" idx="10"/>
          </p:cNvCxnSpPr>
          <p:nvPr/>
        </p:nvCxnSpPr>
        <p:spPr>
          <a:xfrm flipH="1" flipV="1">
            <a:off x="1670400" y="3534480"/>
            <a:ext cx="809095" cy="27576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cxnSp>
        <p:nvCxnSpPr>
          <p:cNvPr id="65" name="Straight Arrow Connector 64"/>
          <p:cNvCxnSpPr>
            <a:stCxn id="62" idx="5"/>
            <a:endCxn id="43" idx="9"/>
          </p:cNvCxnSpPr>
          <p:nvPr/>
        </p:nvCxnSpPr>
        <p:spPr>
          <a:xfrm flipH="1" flipV="1">
            <a:off x="1845800" y="4189759"/>
            <a:ext cx="298640" cy="286401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66" name="Freeform 65"/>
          <p:cNvSpPr/>
          <p:nvPr/>
        </p:nvSpPr>
        <p:spPr>
          <a:xfrm>
            <a:off x="2502360" y="57744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3584160" y="57272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</a:p>
        </p:txBody>
      </p:sp>
      <p:sp>
        <p:nvSpPr>
          <p:cNvPr id="68" name="Freeform 67"/>
          <p:cNvSpPr/>
          <p:nvPr/>
        </p:nvSpPr>
        <p:spPr>
          <a:xfrm>
            <a:off x="4070880" y="54046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K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3584160" y="572724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2502360" y="577440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4070880" y="54046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D32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1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X</a:t>
            </a:r>
            <a:endParaRPr lang="en-US" sz="1800" b="0" i="1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cxnSp>
        <p:nvCxnSpPr>
          <p:cNvPr id="72" name="Straight Arrow Connector 71"/>
          <p:cNvCxnSpPr>
            <a:stCxn id="45" idx="1"/>
            <a:endCxn id="26" idx="6"/>
          </p:cNvCxnSpPr>
          <p:nvPr/>
        </p:nvCxnSpPr>
        <p:spPr>
          <a:xfrm>
            <a:off x="992880" y="4091760"/>
            <a:ext cx="1812840" cy="635760"/>
          </a:xfrm>
          <a:prstGeom prst="straightConnector1">
            <a:avLst/>
          </a:prstGeom>
          <a:noFill/>
          <a:ln w="36720">
            <a:solidFill>
              <a:srgbClr val="000000"/>
            </a:solidFill>
            <a:prstDash val="solid"/>
          </a:ln>
        </p:spPr>
      </p:cxnSp>
      <p:sp>
        <p:nvSpPr>
          <p:cNvPr id="73" name="TextBox 72"/>
          <p:cNvSpPr txBox="1"/>
          <p:nvPr/>
        </p:nvSpPr>
        <p:spPr>
          <a:xfrm>
            <a:off x="6372890" y="5180283"/>
            <a:ext cx="3549961" cy="3178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//    </a:t>
            </a:r>
            <a:r>
              <a:rPr lang="en-US" sz="1800" b="0" i="1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1800" b="0" i="1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time if needed 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18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likely </a:t>
            </a:r>
            <a:r>
              <a:rPr lang="en-US" sz="18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not)</a:t>
            </a:r>
            <a:endParaRPr lang="en-US" sz="1800" b="0" i="0" u="none" strike="noStrike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76" name="Title 27"/>
          <p:cNvSpPr txBox="1">
            <a:spLocks/>
          </p:cNvSpPr>
          <p:nvPr/>
        </p:nvSpPr>
        <p:spPr>
          <a:xfrm>
            <a:off x="160723" y="301320"/>
            <a:ext cx="9758192" cy="843548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1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Proof must reason about </a:t>
            </a:r>
            <a:r>
              <a:rPr lang="en-US" sz="4100" u="sng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initial</a:t>
            </a:r>
            <a:r>
              <a:rPr lang="en-US" sz="4100" dirty="0" smtClean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configuration</a:t>
            </a:r>
            <a:endParaRPr lang="en-US" sz="41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7" name="Title 27"/>
          <p:cNvSpPr txBox="1">
            <a:spLocks/>
          </p:cNvSpPr>
          <p:nvPr/>
        </p:nvSpPr>
        <p:spPr>
          <a:xfrm>
            <a:off x="160723" y="1113296"/>
            <a:ext cx="9649448" cy="2815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en-US" sz="4400" b="0" i="0" u="none" strike="noStrike">
                <a:ln>
                  <a:noFill/>
                </a:ln>
                <a:solidFill>
                  <a:srgbClr val="280099"/>
                </a:solidFill>
                <a:latin typeface="Albany" pitchFamily="18"/>
                <a:cs typeface="Tahoma" pitchFamily="2"/>
              </a:defRPr>
            </a:lvl1pPr>
          </a:lstStyle>
          <a:p>
            <a:r>
              <a:rPr lang="en-US" sz="2200" kern="0" dirty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sz="2200" kern="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ublinear time leader election from </a:t>
            </a:r>
            <a:r>
              <a:rPr lang="en-US" sz="2200" i="1" kern="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non-uniform</a:t>
            </a:r>
            <a:r>
              <a:rPr lang="en-US" sz="2200" kern="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initial configurations </a:t>
            </a:r>
            <a:r>
              <a:rPr lang="en-US" sz="2200" b="1" kern="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is</a:t>
            </a:r>
            <a:r>
              <a:rPr lang="en-US" sz="2200" kern="0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possible!</a:t>
            </a:r>
            <a:endParaRPr lang="en-US" sz="2200" kern="0" dirty="0">
              <a:solidFill>
                <a:schemeClr val="accent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998743" y="5907491"/>
            <a:ext cx="3493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Liberation Sans" pitchFamily="34"/>
                <a:ea typeface="Andale Sans UI" pitchFamily="2"/>
                <a:cs typeface="Tahoma" pitchFamily="2"/>
              </a:rPr>
              <a:t>total expected time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baseline="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1/2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log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(proof not shown)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  <p:bldP spid="73" grpId="0" build="p"/>
      <p:bldP spid="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F68F4B-189C-4301-88B9-DB2216ECC521}" type="slidenum">
              <a:t>22</a:t>
            </a:fld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39070" y="1762919"/>
            <a:ext cx="9196545" cy="926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EEEEEE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Large counts lemma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580106" y="1872000"/>
            <a:ext cx="8937522" cy="709920"/>
          </a:xfrm>
        </p:spPr>
        <p:txBody>
          <a:bodyPr/>
          <a:lstStyle/>
          <a:p>
            <a:pPr lvl="0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From uniform initial configuration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= {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},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with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probability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&gt; 99%, after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O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(1) time, all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species reach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count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Ω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46320" y="3404880"/>
            <a:ext cx="3060720" cy="2813040"/>
            <a:chOff x="1246320" y="3404880"/>
            <a:chExt cx="3060720" cy="2813040"/>
          </a:xfrm>
        </p:grpSpPr>
        <p:sp>
          <p:nvSpPr>
            <p:cNvPr id="6" name="Freeform 5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526640" y="3404880"/>
            <a:ext cx="4424399" cy="2813040"/>
            <a:chOff x="4526640" y="3404880"/>
            <a:chExt cx="4424399" cy="2813040"/>
          </a:xfrm>
        </p:grpSpPr>
        <p:sp>
          <p:nvSpPr>
            <p:cNvPr id="60" name="Freeform 59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4526640" y="4594320"/>
              <a:ext cx="1059840" cy="46404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dirty="0">
                  <a:ln>
                    <a:noFill/>
                  </a:ln>
                  <a:latin typeface="Arial" pitchFamily="18"/>
                  <a:ea typeface="Andale Sans UI" pitchFamily="2"/>
                  <a:cs typeface="Tahoma" pitchFamily="2"/>
                </a:rPr>
                <a:t>1 sec</a:t>
              </a: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5775158" y="6675482"/>
            <a:ext cx="3614001" cy="3909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en-US" sz="12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a typeface="Andale Sans UI" pitchFamily="2"/>
                <a:cs typeface="Tahoma" pitchFamily="2"/>
              </a:rPr>
              <a:t>[</a:t>
            </a:r>
            <a:r>
              <a:rPr lang="en-US" sz="12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a typeface="Andale Sans UI" pitchFamily="2"/>
                <a:cs typeface="Tahoma" pitchFamily="2"/>
              </a:rPr>
              <a:t>Doty, </a:t>
            </a:r>
            <a:r>
              <a:rPr lang="en-US" sz="12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a typeface="Andale Sans UI" pitchFamily="2"/>
                <a:cs typeface="Tahoma" pitchFamily="2"/>
              </a:rPr>
              <a:t>SODA 2014: Symposium on Discrete Algorithms</a:t>
            </a:r>
            <a:r>
              <a:rPr lang="en-US" sz="12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a typeface="Andale Sans UI" pitchFamily="2"/>
                <a:cs typeface="Tahoma" pitchFamily="2"/>
              </a:rPr>
              <a:t>]</a:t>
            </a:r>
            <a:endParaRPr lang="en-US" sz="1200" b="0" i="0" u="none" strike="noStrike" dirty="0">
              <a:ln>
                <a:noFill/>
              </a:ln>
              <a:solidFill>
                <a:schemeClr val="accent1">
                  <a:lumMod val="50000"/>
                </a:schemeClr>
              </a:solidFill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176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D379C9-E624-42BD-954E-35E6403A386F}" type="slidenum">
              <a:rPr>
                <a:solidFill>
                  <a:schemeClr val="accent1">
                    <a:lumMod val="50000"/>
                  </a:schemeClr>
                </a:solidFill>
              </a:rPr>
              <a:t>23</a:t>
            </a:fld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03998" y="1114559"/>
            <a:ext cx="7872417" cy="1832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EEEEEE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4" name="Title 13"/>
          <p:cNvSpPr txBox="1">
            <a:spLocks noGrp="1"/>
          </p:cNvSpPr>
          <p:nvPr>
            <p:ph type="title" idx="4294967295"/>
          </p:nvPr>
        </p:nvSpPr>
        <p:spPr>
          <a:xfrm>
            <a:off x="503999" y="121320"/>
            <a:ext cx="9071640" cy="1262160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Main lemma</a:t>
            </a:r>
          </a:p>
        </p:txBody>
      </p:sp>
      <p:sp>
        <p:nvSpPr>
          <p:cNvPr id="15" name="Text Placeholder 14"/>
          <p:cNvSpPr txBox="1">
            <a:spLocks noGrp="1"/>
          </p:cNvSpPr>
          <p:nvPr>
            <p:ph type="body" idx="4294967295"/>
          </p:nvPr>
        </p:nvSpPr>
        <p:spPr>
          <a:xfrm>
            <a:off x="756000" y="1655999"/>
            <a:ext cx="7680077" cy="415800"/>
          </a:xfrm>
        </p:spPr>
        <p:txBody>
          <a:bodyPr/>
          <a:lstStyle/>
          <a:p>
            <a:pPr lvl="0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x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):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i</a:t>
            </a:r>
            <a:r>
              <a:rPr lang="en-US" sz="2000" i="1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⇒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x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where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x</a:t>
            </a:r>
            <a:r>
              <a:rPr lang="en-US" sz="2000" i="1" baseline="-33000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S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≥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0.01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for 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all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species 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S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(large counts lemma)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sp>
        <p:nvSpPr>
          <p:cNvPr id="16" name="Text Placeholder 15"/>
          <p:cNvSpPr txBox="1">
            <a:spLocks noGrp="1"/>
          </p:cNvSpPr>
          <p:nvPr>
            <p:ph type="body" idx="4294967295"/>
          </p:nvPr>
        </p:nvSpPr>
        <p:spPr>
          <a:xfrm>
            <a:off x="756359" y="2088360"/>
            <a:ext cx="6908488" cy="438480"/>
          </a:xfrm>
        </p:spPr>
        <p:txBody>
          <a:bodyPr/>
          <a:lstStyle/>
          <a:p>
            <a:pPr lvl="0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y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):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x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⇒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y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no bottleneck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(fast)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y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has stable leader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(correct)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sp>
        <p:nvSpPr>
          <p:cNvPr id="17" name="Text Placeholder 16"/>
          <p:cNvSpPr txBox="1">
            <a:spLocks noGrp="1"/>
          </p:cNvSpPr>
          <p:nvPr>
            <p:ph type="body" idx="4294967295"/>
          </p:nvPr>
        </p:nvSpPr>
        <p:spPr>
          <a:xfrm>
            <a:off x="654120" y="5020200"/>
            <a:ext cx="4330440" cy="379800"/>
          </a:xfrm>
        </p:spPr>
        <p:txBody>
          <a:bodyPr/>
          <a:lstStyle/>
          <a:p>
            <a:pPr lvl="0"/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Lemma: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x</a:t>
            </a:r>
            <a:r>
              <a:rPr lang="en-US" sz="22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⇒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v</a:t>
            </a:r>
            <a:r>
              <a:rPr lang="en-US" sz="22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where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v</a:t>
            </a:r>
            <a:r>
              <a:rPr lang="en-US" sz="22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2"/>
                <a:cs typeface="Liberation Sans" pitchFamily="2"/>
              </a:rPr>
              <a:t>Δ) = 0</a:t>
            </a:r>
          </a:p>
        </p:txBody>
      </p:sp>
      <p:sp>
        <p:nvSpPr>
          <p:cNvPr id="18" name="Text Placeholder 17"/>
          <p:cNvSpPr txBox="1">
            <a:spLocks noGrp="1"/>
          </p:cNvSpPr>
          <p:nvPr>
            <p:ph type="body" idx="4294967295"/>
          </p:nvPr>
        </p:nvSpPr>
        <p:spPr>
          <a:xfrm>
            <a:off x="792720" y="2520720"/>
            <a:ext cx="7734274" cy="379800"/>
          </a:xfrm>
        </p:spPr>
        <p:txBody>
          <a:bodyPr/>
          <a:lstStyle/>
          <a:p>
            <a:pPr lvl="0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2"/>
                <a:cs typeface="Liberation Sans" pitchFamily="2"/>
              </a:rPr>
              <a:t>Definition.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2"/>
                <a:cs typeface="Liberation Sans" pitchFamily="2"/>
              </a:rPr>
              <a:t>    Δ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=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species with bounded counts in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(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y</a:t>
            </a:r>
            <a:r>
              <a:rPr lang="en-US" sz="2000" i="1" baseline="-33000" dirty="0" err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) as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→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∞</a:t>
            </a:r>
          </a:p>
        </p:txBody>
      </p:sp>
      <p:sp>
        <p:nvSpPr>
          <p:cNvPr id="19" name="Text Placeholder 18"/>
          <p:cNvSpPr txBox="1">
            <a:spLocks noGrp="1"/>
          </p:cNvSpPr>
          <p:nvPr>
            <p:ph type="body" idx="4294967295"/>
          </p:nvPr>
        </p:nvSpPr>
        <p:spPr>
          <a:xfrm>
            <a:off x="7975866" y="5089848"/>
            <a:ext cx="873020" cy="422181"/>
          </a:xfrm>
        </p:spPr>
        <p:txBody>
          <a:bodyPr/>
          <a:lstStyle/>
          <a:p>
            <a:pPr lvl="0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stable!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sp>
        <p:nvSpPr>
          <p:cNvPr id="20" name="Text Placeholder 19"/>
          <p:cNvSpPr txBox="1">
            <a:spLocks noGrp="1"/>
          </p:cNvSpPr>
          <p:nvPr>
            <p:ph type="body" idx="4294967295"/>
          </p:nvPr>
        </p:nvSpPr>
        <p:spPr>
          <a:xfrm>
            <a:off x="6656797" y="5386410"/>
            <a:ext cx="1316555" cy="379440"/>
          </a:xfrm>
        </p:spPr>
        <p:txBody>
          <a:bodyPr/>
          <a:lstStyle/>
          <a:p>
            <a:pPr lvl="0"/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y</a:t>
            </a:r>
            <a:r>
              <a:rPr lang="en-US" sz="2400" i="1" baseline="-33000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L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=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1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so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L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Segoe UI" pitchFamily="2"/>
              </a:rPr>
              <a:t>∈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18"/>
                <a:ea typeface="Liberation Sans" pitchFamily="2"/>
                <a:cs typeface="Liberation Sans" pitchFamily="2"/>
              </a:rPr>
              <a:t>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39607" y="5739120"/>
            <a:ext cx="1661759" cy="416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2400" b="0" i="0" u="none" strike="noStrike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so</a:t>
            </a:r>
            <a:r>
              <a:rPr lang="en-US" sz="24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2400" b="1" i="0" u="none" strike="noStrike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v</a:t>
            </a:r>
            <a:r>
              <a:rPr lang="en-US" sz="2400" b="0" i="1" u="none" strike="noStrike" baseline="-3300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n</a:t>
            </a:r>
            <a:r>
              <a:rPr lang="en-US" sz="2400" b="0" i="0" u="none" strike="noStrike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(</a:t>
            </a:r>
            <a:r>
              <a:rPr lang="en-US" sz="2400" b="0" i="1" u="none" strike="noStrike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L</a:t>
            </a:r>
            <a:r>
              <a:rPr lang="en-US" sz="2400" b="0" i="0" u="none" strike="noStrike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) </a:t>
            </a:r>
            <a:r>
              <a:rPr lang="en-US" sz="2400" b="0" i="0" u="none" strike="noStrike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Segoe UI" pitchFamily="2"/>
                <a:cs typeface="Segoe UI" pitchFamily="2"/>
              </a:rPr>
              <a:t>= 0</a:t>
            </a:r>
          </a:p>
        </p:txBody>
      </p:sp>
      <p:sp>
        <p:nvSpPr>
          <p:cNvPr id="22" name="Freeform 21"/>
          <p:cNvSpPr/>
          <p:nvPr/>
        </p:nvSpPr>
        <p:spPr>
          <a:xfrm>
            <a:off x="600840" y="6040079"/>
            <a:ext cx="5728320" cy="7164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EEEEEE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3" name="Text Placeholder 22"/>
          <p:cNvSpPr txBox="1">
            <a:spLocks noGrp="1"/>
          </p:cNvSpPr>
          <p:nvPr>
            <p:ph type="body" idx="4294967295"/>
          </p:nvPr>
        </p:nvSpPr>
        <p:spPr>
          <a:xfrm>
            <a:off x="710280" y="6098760"/>
            <a:ext cx="5545800" cy="621720"/>
          </a:xfrm>
        </p:spPr>
        <p:txBody>
          <a:bodyPr/>
          <a:lstStyle/>
          <a:p>
            <a:pPr lvl="0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There is an order on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2"/>
                <a:cs typeface="Liberation Sans" pitchFamily="2"/>
              </a:rPr>
              <a:t>Δ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= { 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sz="1800" baseline="-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1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sz="1800" baseline="-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2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…, </a:t>
            </a:r>
            <a:r>
              <a:rPr lang="en-US" sz="1800" i="1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sz="1800" i="1" baseline="-33000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k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}, and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reactions </a:t>
            </a:r>
            <a:r>
              <a:rPr lang="en-US" sz="1800" i="1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sz="1800" i="1" baseline="-33000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j</a:t>
            </a:r>
            <a:r>
              <a:rPr lang="en-US" sz="1800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+</a:t>
            </a:r>
            <a:r>
              <a:rPr lang="en-US" sz="1800" i="1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R</a:t>
            </a:r>
            <a:r>
              <a:rPr lang="en-US" sz="1800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→</a:t>
            </a:r>
            <a:r>
              <a:rPr lang="en-US" sz="1800" i="1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P+P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' 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where 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R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P'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∉ { 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sz="1800" baseline="-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1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sz="1800" baseline="-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2</a:t>
            </a:r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,…, </a:t>
            </a:r>
            <a:r>
              <a:rPr lang="en-US" sz="1800" i="1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</a:t>
            </a:r>
            <a:r>
              <a:rPr lang="en-US" sz="1800" i="1" baseline="-33000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j</a:t>
            </a:r>
            <a:r>
              <a:rPr lang="en-US" sz="18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}.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7960" y="5539320"/>
            <a:ext cx="3280166" cy="500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16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Get </a:t>
            </a:r>
            <a:r>
              <a:rPr lang="en-US" sz="16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from </a:t>
            </a:r>
            <a:r>
              <a:rPr lang="en-US" sz="1600" b="1" i="0" u="none" strike="noStrike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x</a:t>
            </a:r>
            <a:r>
              <a:rPr lang="en-US" sz="1600" b="0" i="1" u="none" strike="noStrike" baseline="-2500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16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to </a:t>
            </a:r>
            <a:r>
              <a:rPr lang="en-US" sz="1600" b="1" i="0" u="none" strike="noStrike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v</a:t>
            </a:r>
            <a:r>
              <a:rPr lang="en-US" sz="1600" b="0" i="1" u="none" strike="noStrike" baseline="-3300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16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using transitions from </a:t>
            </a:r>
            <a:r>
              <a:rPr lang="en-US" sz="1600" b="1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Reaction Ordering </a:t>
            </a:r>
            <a:r>
              <a:rPr lang="en-US" sz="1600" b="1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Lemma:</a:t>
            </a:r>
          </a:p>
        </p:txBody>
      </p:sp>
      <p:sp>
        <p:nvSpPr>
          <p:cNvPr id="25" name="Freeform 24"/>
          <p:cNvSpPr/>
          <p:nvPr/>
        </p:nvSpPr>
        <p:spPr>
          <a:xfrm>
            <a:off x="5046120" y="2946960"/>
            <a:ext cx="645480" cy="30931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6767" y="6792479"/>
            <a:ext cx="6249105" cy="171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12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[Chen, Cummings, </a:t>
            </a:r>
            <a:r>
              <a:rPr lang="en-US" sz="12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Doty, </a:t>
            </a:r>
            <a:r>
              <a:rPr lang="en-US" sz="1200" b="0" i="0" u="none" strike="noStrike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Soloveichik</a:t>
            </a:r>
            <a:r>
              <a:rPr lang="en-US" sz="12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200" b="0" i="1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DISC </a:t>
            </a:r>
            <a:r>
              <a:rPr lang="en-US" sz="1200" b="0" i="1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2014: Symposium on Distributed Computing</a:t>
            </a:r>
            <a:r>
              <a:rPr lang="en-US" sz="1200" b="0" i="0" u="none" strike="noStrike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]</a:t>
            </a:r>
            <a:endParaRPr lang="en-US" sz="1200" b="0" i="0" u="none" strike="noStrike" dirty="0">
              <a:ln>
                <a:noFill/>
              </a:ln>
              <a:solidFill>
                <a:schemeClr val="accent1">
                  <a:lumMod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27" name="Text Placeholder 26"/>
          <p:cNvSpPr txBox="1">
            <a:spLocks noGrp="1"/>
          </p:cNvSpPr>
          <p:nvPr>
            <p:ph type="body" idx="4294967295"/>
          </p:nvPr>
        </p:nvSpPr>
        <p:spPr>
          <a:xfrm>
            <a:off x="756360" y="1260360"/>
            <a:ext cx="7061400" cy="415800"/>
          </a:xfrm>
        </p:spPr>
        <p:txBody>
          <a:bodyPr/>
          <a:lstStyle/>
          <a:p>
            <a:pPr lvl="0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i</a:t>
            </a:r>
            <a:r>
              <a:rPr lang="en-US" sz="2000" i="1" baseline="-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): uniform initial configurations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i.e.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, all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molecules are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88305" y="4903380"/>
            <a:ext cx="615240" cy="460260"/>
            <a:chOff x="6748977" y="4903380"/>
            <a:chExt cx="615240" cy="460260"/>
          </a:xfrm>
        </p:grpSpPr>
        <p:sp>
          <p:nvSpPr>
            <p:cNvPr id="32" name="TextBox 31"/>
            <p:cNvSpPr txBox="1"/>
            <p:nvPr/>
          </p:nvSpPr>
          <p:spPr>
            <a:xfrm>
              <a:off x="6950576" y="5020200"/>
              <a:ext cx="212041" cy="343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marL="0" marR="0" lvl="0" indent="0" rtl="0" hangingPunct="0">
                <a:spcBef>
                  <a:spcPts val="0"/>
                </a:spcBef>
                <a:spcAft>
                  <a:spcPts val="1417"/>
                </a:spcAft>
                <a:buNone/>
                <a:tabLst/>
              </a:pPr>
              <a:r>
                <a:rPr lang="en-US" sz="2400" b="0" i="0" u="none" strike="noStrike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18"/>
                  <a:ea typeface="Liberation Sans" pitchFamily="2"/>
                  <a:cs typeface="Liberation Sans" pitchFamily="2"/>
                </a:rPr>
                <a:t>Δ</a:t>
              </a:r>
            </a:p>
          </p:txBody>
        </p:sp>
        <p:sp>
          <p:nvSpPr>
            <p:cNvPr id="33" name="Freeform 32"/>
            <p:cNvSpPr/>
            <p:nvPr/>
          </p:nvSpPr>
          <p:spPr>
            <a:xfrm rot="16200000">
              <a:off x="6988377" y="4663980"/>
              <a:ext cx="136440" cy="615240"/>
            </a:xfrm>
            <a:custGeom>
              <a:avLst>
                <a:gd name="f0" fmla="val 1800"/>
                <a:gd name="f1" fmla="val 108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-2147483647"/>
                <a:gd name="f10" fmla="val 2147483647"/>
                <a:gd name="f11" fmla="val 5400"/>
                <a:gd name="f12" fmla="val 16200"/>
                <a:gd name="f13" fmla="val 10800"/>
                <a:gd name="f14" fmla="+- 0 0 0"/>
                <a:gd name="f15" fmla="*/ f5 1 21600"/>
                <a:gd name="f16" fmla="*/ f6 1 21600"/>
                <a:gd name="f17" fmla="pin 0 f0 5400"/>
                <a:gd name="f18" fmla="pin 0 f1 21600"/>
                <a:gd name="f19" fmla="*/ f14 f2 1"/>
                <a:gd name="f20" fmla="*/ f17 1 2"/>
                <a:gd name="f21" fmla="val f17"/>
                <a:gd name="f22" fmla="val f18"/>
                <a:gd name="f23" fmla="+- 21600 0 f17"/>
                <a:gd name="f24" fmla="*/ f17 10000 1"/>
                <a:gd name="f25" fmla="*/ 10800 f15 1"/>
                <a:gd name="f26" fmla="*/ f17 f16 1"/>
                <a:gd name="f27" fmla="*/ f7 f15 1"/>
                <a:gd name="f28" fmla="*/ f18 f16 1"/>
                <a:gd name="f29" fmla="*/ 13800 f15 1"/>
                <a:gd name="f30" fmla="*/ 21600 f15 1"/>
                <a:gd name="f31" fmla="*/ 0 f16 1"/>
                <a:gd name="f32" fmla="*/ f19 1 f4"/>
                <a:gd name="f33" fmla="*/ 0 f15 1"/>
                <a:gd name="f34" fmla="*/ 10800 f16 1"/>
                <a:gd name="f35" fmla="*/ 21600 f16 1"/>
                <a:gd name="f36" fmla="+- f22 0 f17"/>
                <a:gd name="f37" fmla="+- f22 0 f20"/>
                <a:gd name="f38" fmla="+- f22 f20 0"/>
                <a:gd name="f39" fmla="+- f22 f17 0"/>
                <a:gd name="f40" fmla="+- 21600 0 f20"/>
                <a:gd name="f41" fmla="*/ f24 1 31953"/>
                <a:gd name="f42" fmla="+- f32 0 f3"/>
                <a:gd name="f43" fmla="+- 21600 0 f41"/>
                <a:gd name="f44" fmla="*/ f41 f16 1"/>
                <a:gd name="f45" fmla="*/ f43 f16 1"/>
              </a:gdLst>
              <a:ahLst>
                <a:ahXY gdRefY="f0" minY="f7" maxY="f11">
                  <a:pos x="f25" y="f26"/>
                </a:ahXY>
                <a:ahXY gdRefY="f1" minY="f7" maxY="f8">
                  <a:pos x="f27" y="f2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30" y="f31"/>
                </a:cxn>
                <a:cxn ang="f42">
                  <a:pos x="f33" y="f34"/>
                </a:cxn>
                <a:cxn ang="f42">
                  <a:pos x="f30" y="f35"/>
                </a:cxn>
              </a:cxnLst>
              <a:rect l="f29" t="f44" r="f30" b="f45"/>
              <a:pathLst>
                <a:path w="21600" h="21600">
                  <a:moveTo>
                    <a:pt x="f8" y="f7"/>
                  </a:moveTo>
                  <a:cubicBezTo>
                    <a:pt x="f12" y="f7"/>
                    <a:pt x="f13" y="f20"/>
                    <a:pt x="f13" y="f21"/>
                  </a:cubicBezTo>
                  <a:lnTo>
                    <a:pt x="f13" y="f36"/>
                  </a:lnTo>
                  <a:cubicBezTo>
                    <a:pt x="f13" y="f37"/>
                    <a:pt x="f11" y="f22"/>
                    <a:pt x="f7" y="f22"/>
                  </a:cubicBezTo>
                  <a:cubicBezTo>
                    <a:pt x="f11" y="f22"/>
                    <a:pt x="f13" y="f38"/>
                    <a:pt x="f13" y="f39"/>
                  </a:cubicBezTo>
                  <a:lnTo>
                    <a:pt x="f13" y="f23"/>
                  </a:lnTo>
                  <a:cubicBezTo>
                    <a:pt x="f13" y="f40"/>
                    <a:pt x="f12" y="f8"/>
                    <a:pt x="f8" y="f8"/>
                  </a:cubicBezTo>
                </a:path>
              </a:pathLst>
            </a:custGeom>
            <a:noFill/>
            <a:ln w="18360">
              <a:solidFill>
                <a:srgbClr val="000080"/>
              </a:solidFill>
              <a:prstDash val="solid"/>
            </a:ln>
          </p:spPr>
          <p:txBody>
            <a:bodyPr vert="horz" wrap="none" lIns="99000" tIns="54000" rIns="99000" bIns="54000" anchor="ctr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sp>
        <p:nvSpPr>
          <p:cNvPr id="37" name="Text Placeholder 36"/>
          <p:cNvSpPr txBox="1">
            <a:spLocks noGrp="1"/>
          </p:cNvSpPr>
          <p:nvPr>
            <p:ph type="body" idx="4294967295"/>
          </p:nvPr>
        </p:nvSpPr>
        <p:spPr>
          <a:xfrm>
            <a:off x="7664847" y="2900520"/>
            <a:ext cx="374760" cy="456119"/>
          </a:xfrm>
        </p:spPr>
        <p:txBody>
          <a:bodyPr/>
          <a:lstStyle/>
          <a:p>
            <a:pPr lvl="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≥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3694" y="2936520"/>
            <a:ext cx="2130138" cy="1948777"/>
            <a:chOff x="799329" y="2936520"/>
            <a:chExt cx="2130138" cy="1948777"/>
          </a:xfrm>
        </p:grpSpPr>
        <p:sp>
          <p:nvSpPr>
            <p:cNvPr id="29" name="TextBox 28"/>
            <p:cNvSpPr txBox="1"/>
            <p:nvPr/>
          </p:nvSpPr>
          <p:spPr>
            <a:xfrm>
              <a:off x="1818360" y="2936520"/>
              <a:ext cx="544680" cy="4136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marL="0" marR="0" lvl="0" indent="0" rtl="0" hangingPunct="0">
                <a:spcBef>
                  <a:spcPts val="0"/>
                </a:spcBef>
                <a:spcAft>
                  <a:spcPts val="1417"/>
                </a:spcAft>
                <a:buNone/>
                <a:tabLst/>
              </a:pPr>
              <a:r>
                <a:rPr lang="en-US" sz="2400" b="1" i="0" u="none" strike="noStrike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i</a:t>
              </a:r>
              <a:r>
                <a:rPr lang="en-US" sz="2400" b="0" i="0" u="none" strike="noStrike" baseline="-3300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200</a:t>
              </a:r>
              <a:endParaRPr lang="en-US" sz="2400" b="0" i="0" u="none" strike="noStrike" baseline="-33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endParaRPr>
            </a:p>
          </p:txBody>
        </p:sp>
        <p:graphicFrame>
          <p:nvGraphicFramePr>
            <p:cNvPr id="41" name="Chart 40"/>
            <p:cNvGraphicFramePr/>
            <p:nvPr>
              <p:extLst>
                <p:ext uri="{D42A27DB-BD31-4B8C-83A1-F6EECF244321}">
                  <p14:modId xmlns:p14="http://schemas.microsoft.com/office/powerpoint/2010/main" val="1230378027"/>
                </p:ext>
              </p:extLst>
            </p:nvPr>
          </p:nvGraphicFramePr>
          <p:xfrm>
            <a:off x="799329" y="3219478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7" name="Group 6"/>
          <p:cNvGrpSpPr/>
          <p:nvPr/>
        </p:nvGrpSpPr>
        <p:grpSpPr>
          <a:xfrm>
            <a:off x="3004047" y="2919600"/>
            <a:ext cx="2130138" cy="1967842"/>
            <a:chOff x="3112201" y="2919600"/>
            <a:chExt cx="2130138" cy="1967842"/>
          </a:xfrm>
        </p:grpSpPr>
        <p:sp>
          <p:nvSpPr>
            <p:cNvPr id="11" name="TextBox 10"/>
            <p:cNvSpPr txBox="1"/>
            <p:nvPr/>
          </p:nvSpPr>
          <p:spPr>
            <a:xfrm>
              <a:off x="4166280" y="2919600"/>
              <a:ext cx="538920" cy="4158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marL="0" marR="0" lvl="0" indent="0" rtl="0" hangingPunct="0">
                <a:spcBef>
                  <a:spcPts val="0"/>
                </a:spcBef>
                <a:spcAft>
                  <a:spcPts val="1417"/>
                </a:spcAft>
                <a:buNone/>
                <a:tabLst/>
              </a:pPr>
              <a:r>
                <a:rPr lang="en-US" sz="2400" b="1" i="0" u="none" strike="noStrike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x</a:t>
              </a:r>
              <a:r>
                <a:rPr lang="en-US" sz="2400" b="0" i="0" u="none" strike="noStrike" baseline="-3300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200</a:t>
              </a:r>
              <a:endParaRPr lang="en-US" sz="2400" b="0" i="0" u="none" strike="noStrike" baseline="-33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endParaRPr>
            </a:p>
          </p:txBody>
        </p:sp>
        <p:graphicFrame>
          <p:nvGraphicFramePr>
            <p:cNvPr id="38" name="Chart 37"/>
            <p:cNvGraphicFramePr/>
            <p:nvPr>
              <p:extLst>
                <p:ext uri="{D42A27DB-BD31-4B8C-83A1-F6EECF244321}">
                  <p14:modId xmlns:p14="http://schemas.microsoft.com/office/powerpoint/2010/main" val="1312476845"/>
                </p:ext>
              </p:extLst>
            </p:nvPr>
          </p:nvGraphicFramePr>
          <p:xfrm>
            <a:off x="3112201" y="3221623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9" name="Group 8"/>
          <p:cNvGrpSpPr/>
          <p:nvPr/>
        </p:nvGrpSpPr>
        <p:grpSpPr>
          <a:xfrm>
            <a:off x="5469345" y="2946600"/>
            <a:ext cx="2130138" cy="1970459"/>
            <a:chOff x="5430017" y="2946600"/>
            <a:chExt cx="2130138" cy="1970459"/>
          </a:xfrm>
        </p:grpSpPr>
        <p:sp>
          <p:nvSpPr>
            <p:cNvPr id="8" name="TextBox 7"/>
            <p:cNvSpPr txBox="1"/>
            <p:nvPr/>
          </p:nvSpPr>
          <p:spPr>
            <a:xfrm>
              <a:off x="6599880" y="2946600"/>
              <a:ext cx="8118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marL="0" marR="0" lvl="0" indent="0" rtl="0" hangingPunct="0">
                <a:spcBef>
                  <a:spcPts val="0"/>
                </a:spcBef>
                <a:spcAft>
                  <a:spcPts val="1417"/>
                </a:spcAft>
                <a:buNone/>
                <a:tabLst/>
              </a:pPr>
              <a:r>
                <a:rPr lang="en-US" sz="2400" b="1" i="0" u="none" strike="noStrike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y</a:t>
              </a:r>
              <a:r>
                <a:rPr lang="en-US" sz="2400" b="0" i="0" u="none" strike="noStrike" baseline="-3300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200</a:t>
              </a:r>
              <a:endParaRPr lang="en-US" sz="2400" b="0" i="0" u="none" strike="noStrike" baseline="-330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endParaRPr>
            </a:p>
          </p:txBody>
        </p:sp>
        <p:graphicFrame>
          <p:nvGraphicFramePr>
            <p:cNvPr id="40" name="Chart 39"/>
            <p:cNvGraphicFramePr/>
            <p:nvPr>
              <p:extLst>
                <p:ext uri="{D42A27DB-BD31-4B8C-83A1-F6EECF244321}">
                  <p14:modId xmlns:p14="http://schemas.microsoft.com/office/powerpoint/2010/main" val="1554132405"/>
                </p:ext>
              </p:extLst>
            </p:nvPr>
          </p:nvGraphicFramePr>
          <p:xfrm>
            <a:off x="5430017" y="3251240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7661519" y="2919240"/>
            <a:ext cx="2130138" cy="2413080"/>
            <a:chOff x="7661519" y="2919240"/>
            <a:chExt cx="2130138" cy="2413080"/>
          </a:xfrm>
        </p:grpSpPr>
        <p:grpSp>
          <p:nvGrpSpPr>
            <p:cNvPr id="45" name="Group 44"/>
            <p:cNvGrpSpPr/>
            <p:nvPr/>
          </p:nvGrpSpPr>
          <p:grpSpPr>
            <a:xfrm>
              <a:off x="8798760" y="2919240"/>
              <a:ext cx="786959" cy="2413080"/>
              <a:chOff x="8798760" y="2919240"/>
              <a:chExt cx="786959" cy="241308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8798760" y="2919240"/>
                <a:ext cx="767880" cy="41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marR="0" lvl="0" indent="0" rtl="0" hangingPunct="0">
                  <a:spcBef>
                    <a:spcPts val="0"/>
                  </a:spcBef>
                  <a:spcAft>
                    <a:spcPts val="1417"/>
                  </a:spcAft>
                  <a:buNone/>
                  <a:tabLst/>
                </a:pPr>
                <a:r>
                  <a:rPr lang="en-US" sz="2400" b="1" i="0" u="none" strike="noStrike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latin typeface="Liberation Sans" pitchFamily="34"/>
                    <a:ea typeface="Andale Sans UI" pitchFamily="2"/>
                    <a:cs typeface="Tahoma" pitchFamily="2"/>
                  </a:rPr>
                  <a:t>v</a:t>
                </a:r>
                <a:r>
                  <a:rPr lang="en-US" sz="2400" b="0" i="0" u="none" strike="noStrike" baseline="-33000" dirty="0" smtClean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latin typeface="Liberation Sans" pitchFamily="34"/>
                    <a:ea typeface="Andale Sans UI" pitchFamily="2"/>
                    <a:cs typeface="Tahoma" pitchFamily="2"/>
                  </a:rPr>
                  <a:t>200</a:t>
                </a:r>
                <a:endParaRPr lang="en-US" sz="2400" b="0" i="0" u="none" strike="noStrike" baseline="-3300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176350" y="4988880"/>
                <a:ext cx="207648" cy="343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0" marR="0" lvl="0" indent="0" rtl="0" hangingPunct="0">
                  <a:spcBef>
                    <a:spcPts val="0"/>
                  </a:spcBef>
                  <a:spcAft>
                    <a:spcPts val="1417"/>
                  </a:spcAft>
                  <a:buNone/>
                  <a:tabLst/>
                </a:pPr>
                <a:r>
                  <a:rPr lang="en-US" sz="2400" b="0" i="0" u="none" strike="noStrike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latin typeface="Liberation Sans" pitchFamily="18"/>
                    <a:ea typeface="Liberation Sans" pitchFamily="2"/>
                    <a:cs typeface="Liberation Sans" pitchFamily="2"/>
                  </a:rPr>
                  <a:t>Δ</a:t>
                </a:r>
              </a:p>
            </p:txBody>
          </p:sp>
          <p:sp>
            <p:nvSpPr>
              <p:cNvPr id="6" name="Freeform 5"/>
              <p:cNvSpPr/>
              <p:nvPr/>
            </p:nvSpPr>
            <p:spPr>
              <a:xfrm rot="16200000">
                <a:off x="9209879" y="4631400"/>
                <a:ext cx="136440" cy="615240"/>
              </a:xfrm>
              <a:custGeom>
                <a:avLst>
                  <a:gd name="f0" fmla="val 1800"/>
                  <a:gd name="f1" fmla="val 10800"/>
                </a:avLst>
                <a:gdLst>
                  <a:gd name="f2" fmla="val 10800000"/>
                  <a:gd name="f3" fmla="val 5400000"/>
                  <a:gd name="f4" fmla="val 180"/>
                  <a:gd name="f5" fmla="val w"/>
                  <a:gd name="f6" fmla="val h"/>
                  <a:gd name="f7" fmla="val 0"/>
                  <a:gd name="f8" fmla="val 21600"/>
                  <a:gd name="f9" fmla="val -2147483647"/>
                  <a:gd name="f10" fmla="val 2147483647"/>
                  <a:gd name="f11" fmla="val 5400"/>
                  <a:gd name="f12" fmla="val 16200"/>
                  <a:gd name="f13" fmla="val 10800"/>
                  <a:gd name="f14" fmla="+- 0 0 0"/>
                  <a:gd name="f15" fmla="*/ f5 1 21600"/>
                  <a:gd name="f16" fmla="*/ f6 1 21600"/>
                  <a:gd name="f17" fmla="pin 0 f0 5400"/>
                  <a:gd name="f18" fmla="pin 0 f1 21600"/>
                  <a:gd name="f19" fmla="*/ f14 f2 1"/>
                  <a:gd name="f20" fmla="*/ f17 1 2"/>
                  <a:gd name="f21" fmla="val f17"/>
                  <a:gd name="f22" fmla="val f18"/>
                  <a:gd name="f23" fmla="+- 21600 0 f17"/>
                  <a:gd name="f24" fmla="*/ f17 10000 1"/>
                  <a:gd name="f25" fmla="*/ 10800 f15 1"/>
                  <a:gd name="f26" fmla="*/ f17 f16 1"/>
                  <a:gd name="f27" fmla="*/ f7 f15 1"/>
                  <a:gd name="f28" fmla="*/ f18 f16 1"/>
                  <a:gd name="f29" fmla="*/ 13800 f15 1"/>
                  <a:gd name="f30" fmla="*/ 21600 f15 1"/>
                  <a:gd name="f31" fmla="*/ 0 f16 1"/>
                  <a:gd name="f32" fmla="*/ f19 1 f4"/>
                  <a:gd name="f33" fmla="*/ 0 f15 1"/>
                  <a:gd name="f34" fmla="*/ 10800 f16 1"/>
                  <a:gd name="f35" fmla="*/ 21600 f16 1"/>
                  <a:gd name="f36" fmla="+- f22 0 f17"/>
                  <a:gd name="f37" fmla="+- f22 0 f20"/>
                  <a:gd name="f38" fmla="+- f22 f20 0"/>
                  <a:gd name="f39" fmla="+- f22 f17 0"/>
                  <a:gd name="f40" fmla="+- 21600 0 f20"/>
                  <a:gd name="f41" fmla="*/ f24 1 31953"/>
                  <a:gd name="f42" fmla="+- f32 0 f3"/>
                  <a:gd name="f43" fmla="+- 21600 0 f41"/>
                  <a:gd name="f44" fmla="*/ f41 f16 1"/>
                  <a:gd name="f45" fmla="*/ f43 f16 1"/>
                </a:gdLst>
                <a:ahLst>
                  <a:ahXY gdRefY="f0" minY="f7" maxY="f11">
                    <a:pos x="f25" y="f26"/>
                  </a:ahXY>
                  <a:ahXY gdRefY="f1" minY="f7" maxY="f8">
                    <a:pos x="f27" y="f2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2">
                    <a:pos x="f30" y="f31"/>
                  </a:cxn>
                  <a:cxn ang="f42">
                    <a:pos x="f33" y="f34"/>
                  </a:cxn>
                  <a:cxn ang="f42">
                    <a:pos x="f30" y="f35"/>
                  </a:cxn>
                </a:cxnLst>
                <a:rect l="f29" t="f44" r="f30" b="f45"/>
                <a:pathLst>
                  <a:path w="21600" h="21600">
                    <a:moveTo>
                      <a:pt x="f8" y="f7"/>
                    </a:moveTo>
                    <a:cubicBezTo>
                      <a:pt x="f12" y="f7"/>
                      <a:pt x="f13" y="f20"/>
                      <a:pt x="f13" y="f21"/>
                    </a:cubicBezTo>
                    <a:lnTo>
                      <a:pt x="f13" y="f36"/>
                    </a:lnTo>
                    <a:cubicBezTo>
                      <a:pt x="f13" y="f37"/>
                      <a:pt x="f11" y="f22"/>
                      <a:pt x="f7" y="f22"/>
                    </a:cubicBezTo>
                    <a:cubicBezTo>
                      <a:pt x="f11" y="f22"/>
                      <a:pt x="f13" y="f38"/>
                      <a:pt x="f13" y="f39"/>
                    </a:cubicBezTo>
                    <a:lnTo>
                      <a:pt x="f13" y="f23"/>
                    </a:lnTo>
                    <a:cubicBezTo>
                      <a:pt x="f13" y="f40"/>
                      <a:pt x="f12" y="f8"/>
                      <a:pt x="f8" y="f8"/>
                    </a:cubicBezTo>
                  </a:path>
                </a:pathLst>
              </a:custGeom>
              <a:noFill/>
              <a:ln w="18360">
                <a:solidFill>
                  <a:srgbClr val="000080"/>
                </a:solidFill>
                <a:prstDash val="solid"/>
              </a:ln>
            </p:spPr>
            <p:txBody>
              <a:bodyPr vert="horz" wrap="none" lIns="99000" tIns="54000" rIns="99000" bIns="54000" anchor="ctr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Arial" pitchFamily="18"/>
                  <a:ea typeface="Andale Sans UI" pitchFamily="2"/>
                  <a:cs typeface="Tahoma" pitchFamily="2"/>
                </a:endParaRPr>
              </a:p>
            </p:txBody>
          </p:sp>
        </p:grpSp>
        <p:graphicFrame>
          <p:nvGraphicFramePr>
            <p:cNvPr id="42" name="Chart 41"/>
            <p:cNvGraphicFramePr/>
            <p:nvPr>
              <p:extLst>
                <p:ext uri="{D42A27DB-BD31-4B8C-83A1-F6EECF244321}">
                  <p14:modId xmlns:p14="http://schemas.microsoft.com/office/powerpoint/2010/main" val="4190695976"/>
                </p:ext>
              </p:extLst>
            </p:nvPr>
          </p:nvGraphicFramePr>
          <p:xfrm>
            <a:off x="7661519" y="3279813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48" name="Group 47"/>
          <p:cNvGrpSpPr/>
          <p:nvPr/>
        </p:nvGrpSpPr>
        <p:grpSpPr>
          <a:xfrm>
            <a:off x="5469345" y="2952786"/>
            <a:ext cx="2130138" cy="1964273"/>
            <a:chOff x="7452927" y="2030386"/>
            <a:chExt cx="2130138" cy="1964273"/>
          </a:xfrm>
        </p:grpSpPr>
        <p:sp>
          <p:nvSpPr>
            <p:cNvPr id="35" name="TextBox 34"/>
            <p:cNvSpPr txBox="1"/>
            <p:nvPr/>
          </p:nvSpPr>
          <p:spPr>
            <a:xfrm>
              <a:off x="8622217" y="2030386"/>
              <a:ext cx="676440" cy="4158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marL="0" marR="0" lvl="0" indent="0" rtl="0" hangingPunct="0">
                <a:spcBef>
                  <a:spcPts val="0"/>
                </a:spcBef>
                <a:spcAft>
                  <a:spcPts val="1417"/>
                </a:spcAft>
                <a:buNone/>
                <a:tabLst/>
              </a:pPr>
              <a:r>
                <a:rPr lang="en-US" sz="2400" b="1" i="0" u="none" strike="noStrike" dirty="0" smtClean="0">
                  <a:ln>
                    <a:noFill/>
                  </a:ln>
                  <a:solidFill>
                    <a:srgbClr val="FF0000"/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y</a:t>
              </a:r>
              <a:r>
                <a:rPr lang="en-US" sz="2400" b="0" i="0" u="none" strike="noStrike" baseline="-33000" dirty="0" smtClean="0">
                  <a:ln>
                    <a:noFill/>
                  </a:ln>
                  <a:solidFill>
                    <a:srgbClr val="FF0000"/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300</a:t>
              </a:r>
              <a:endParaRPr lang="en-US" sz="2400" b="0" i="0" u="none" strike="noStrike" baseline="-33000" dirty="0">
                <a:ln>
                  <a:noFill/>
                </a:ln>
                <a:solidFill>
                  <a:srgbClr val="FF0000"/>
                </a:solidFill>
                <a:latin typeface="Liberation Sans" pitchFamily="34"/>
                <a:ea typeface="Andale Sans UI" pitchFamily="2"/>
                <a:cs typeface="Tahoma" pitchFamily="2"/>
              </a:endParaRPr>
            </a:p>
          </p:txBody>
        </p:sp>
        <p:graphicFrame>
          <p:nvGraphicFramePr>
            <p:cNvPr id="47" name="Chart 46"/>
            <p:cNvGraphicFramePr/>
            <p:nvPr>
              <p:extLst>
                <p:ext uri="{D42A27DB-BD31-4B8C-83A1-F6EECF244321}">
                  <p14:modId xmlns:p14="http://schemas.microsoft.com/office/powerpoint/2010/main" val="850730421"/>
                </p:ext>
              </p:extLst>
            </p:nvPr>
          </p:nvGraphicFramePr>
          <p:xfrm>
            <a:off x="7452927" y="2328840"/>
            <a:ext cx="2130138" cy="16658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cxnSp>
        <p:nvCxnSpPr>
          <p:cNvPr id="10" name="Straight Arrow Connector 9"/>
          <p:cNvCxnSpPr>
            <a:stCxn id="19" idx="0"/>
          </p:cNvCxnSpPr>
          <p:nvPr/>
        </p:nvCxnSpPr>
        <p:spPr>
          <a:xfrm flipV="1">
            <a:off x="8412376" y="4568127"/>
            <a:ext cx="49576" cy="52172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31785" y="3622779"/>
            <a:ext cx="540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⇒</a:t>
            </a:r>
            <a:endParaRPr lang="en-US" sz="3200" dirty="0"/>
          </a:p>
        </p:txBody>
      </p:sp>
      <p:sp>
        <p:nvSpPr>
          <p:cNvPr id="43" name="Rectangle 42"/>
          <p:cNvSpPr/>
          <p:nvPr/>
        </p:nvSpPr>
        <p:spPr>
          <a:xfrm>
            <a:off x="5024276" y="3608504"/>
            <a:ext cx="540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⇒</a:t>
            </a:r>
            <a:endParaRPr lang="en-US" sz="3200" dirty="0"/>
          </a:p>
        </p:txBody>
      </p:sp>
      <p:sp>
        <p:nvSpPr>
          <p:cNvPr id="44" name="Text Placeholder 16"/>
          <p:cNvSpPr txBox="1">
            <a:spLocks/>
          </p:cNvSpPr>
          <p:nvPr/>
        </p:nvSpPr>
        <p:spPr>
          <a:xfrm>
            <a:off x="7099478" y="444548"/>
            <a:ext cx="2605442" cy="379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rtl="0" hangingPunct="0">
              <a:spcBef>
                <a:spcPts val="0"/>
              </a:spcBef>
              <a:spcAft>
                <a:spcPts val="1417"/>
              </a:spcAft>
              <a:tabLst/>
              <a:defRPr lang="x-none" sz="32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hypothesis of lemma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Liberation Sans" pitchFamily="34"/>
              <a:ea typeface="Liberation Sans" pitchFamily="2"/>
              <a:cs typeface="Liberation Sans" pitchFamily="2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7661519" y="752400"/>
            <a:ext cx="156241" cy="362159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827025" y="6394076"/>
            <a:ext cx="2600966" cy="58284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0" marR="0" lvl="0" indent="0" rtl="0" hangingPunct="0">
              <a:spcBef>
                <a:spcPts val="0"/>
              </a:spcBef>
              <a:spcAft>
                <a:spcPts val="1417"/>
              </a:spcAft>
              <a:buNone/>
              <a:tabLst/>
            </a:pPr>
            <a:r>
              <a:rPr lang="en-US" sz="2000" b="0" i="1" u="none" strike="noStrike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i.e.</a:t>
            </a:r>
            <a:r>
              <a:rPr lang="en-US" sz="2000" b="0" i="0" u="none" strike="noStrike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, </a:t>
            </a:r>
            <a:r>
              <a:rPr lang="en-US" sz="2000" b="0" i="0" strike="noStrike" baseline="0" dirty="0" smtClean="0">
                <a:ln>
                  <a:noFill/>
                </a:ln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leader not elected with probability 1</a:t>
            </a:r>
            <a:endParaRPr lang="en-US" sz="2000" b="0" i="0" strike="noStrike" baseline="0" dirty="0">
              <a:ln>
                <a:noFill/>
              </a:ln>
              <a:solidFill>
                <a:srgbClr val="FF0000"/>
              </a:solidFill>
              <a:latin typeface="Liberation Sans" pitchFamily="34"/>
              <a:ea typeface="Segoe UI" pitchFamily="2"/>
              <a:cs typeface="Segoe UI" pitchFamily="2"/>
            </a:endParaRPr>
          </a:p>
        </p:txBody>
      </p:sp>
      <p:sp>
        <p:nvSpPr>
          <p:cNvPr id="51" name="Oval 50"/>
          <p:cNvSpPr/>
          <p:nvPr/>
        </p:nvSpPr>
        <p:spPr>
          <a:xfrm rot="1533718">
            <a:off x="7720920" y="5163443"/>
            <a:ext cx="2223711" cy="10906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93147" y="1542951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probably</a:t>
            </a:r>
            <a:endParaRPr lang="en-US" sz="1100" dirty="0"/>
          </a:p>
        </p:txBody>
      </p:sp>
      <p:sp>
        <p:nvSpPr>
          <p:cNvPr id="49" name="Rectangle 48"/>
          <p:cNvSpPr/>
          <p:nvPr/>
        </p:nvSpPr>
        <p:spPr>
          <a:xfrm>
            <a:off x="2429949" y="3617846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probably</a:t>
            </a:r>
            <a:endParaRPr lang="en-US" sz="1100" dirty="0"/>
          </a:p>
        </p:txBody>
      </p:sp>
      <p:sp>
        <p:nvSpPr>
          <p:cNvPr id="50" name="Rectangle 49"/>
          <p:cNvSpPr/>
          <p:nvPr/>
        </p:nvSpPr>
        <p:spPr>
          <a:xfrm>
            <a:off x="5048319" y="3593174"/>
            <a:ext cx="4106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fast</a:t>
            </a:r>
            <a:endParaRPr lang="en-US" sz="1100" dirty="0"/>
          </a:p>
        </p:txBody>
      </p:sp>
      <p:sp>
        <p:nvSpPr>
          <p:cNvPr id="53" name="Rectangle 52"/>
          <p:cNvSpPr/>
          <p:nvPr/>
        </p:nvSpPr>
        <p:spPr>
          <a:xfrm>
            <a:off x="1500263" y="1980663"/>
            <a:ext cx="4106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fast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794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/>
      <p:bldP spid="22" grpId="0" animBg="1"/>
      <p:bldP spid="23" grpId="0" build="p"/>
      <p:bldP spid="24" grpId="0"/>
      <p:bldP spid="25" grpId="0" animBg="1"/>
      <p:bldP spid="26" grpId="0"/>
      <p:bldP spid="27" grpId="0" build="p"/>
      <p:bldP spid="37" grpId="0" build="p"/>
      <p:bldP spid="12" grpId="0"/>
      <p:bldP spid="43" grpId="0"/>
      <p:bldP spid="44" grpId="0"/>
      <p:bldP spid="52" grpId="0"/>
      <p:bldP spid="51" grpId="0" animBg="1"/>
      <p:bldP spid="2" grpId="0"/>
      <p:bldP spid="49" grpId="0"/>
      <p:bldP spid="50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6C3D9A-FBC1-4428-9A8C-81EDE1A54128}" type="slidenum">
              <a:t>24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275303" y="1980000"/>
            <a:ext cx="9586452" cy="3132773"/>
          </a:xfrm>
        </p:spPr>
        <p:txBody>
          <a:bodyPr/>
          <a:lstStyle/>
          <a:p>
            <a:pPr lvl="0">
              <a:buClr>
                <a:srgbClr val="FF6633"/>
              </a:buClr>
              <a:buSzPct val="45000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Every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(reasonable) CRN that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stably elects a leader from a uniform initial configuration (all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molecules are same species)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requires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time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Ω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(</a:t>
            </a:r>
            <a:r>
              <a:rPr lang="en-US" sz="22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n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).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  <a:p>
            <a:pPr lvl="0">
              <a:buClr>
                <a:srgbClr val="FF6633"/>
              </a:buClr>
              <a:buSzPct val="45000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More generally, negative result holds even if:</a:t>
            </a:r>
          </a:p>
          <a:p>
            <a:pPr marL="342900" lvl="1" indent="-342900" hangingPunct="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initial configuration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nonuniform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but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dense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(each species present has count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Ω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(n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)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)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Liberation Sans" pitchFamily="34"/>
              <a:cs typeface="Tahoma" pitchFamily="2"/>
            </a:endParaRPr>
          </a:p>
          <a:p>
            <a:pPr marL="342900" lvl="1" indent="-342900" hangingPunct="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goal is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any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positive number of leaders under some constant</a:t>
            </a:r>
          </a:p>
          <a:p>
            <a:pPr marL="342900" lvl="1" indent="-342900" hangingPunct="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there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are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multiple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leader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species 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L</a:t>
            </a:r>
            <a:r>
              <a:rPr lang="en-US" sz="2000" baseline="-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1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,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L</a:t>
            </a:r>
            <a:r>
              <a:rPr lang="en-US" sz="2000" baseline="-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2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…,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L</a:t>
            </a:r>
            <a:r>
              <a:rPr lang="en-US" sz="2000" i="1" baseline="-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k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and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goal is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to stabilize to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∑#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L</a:t>
            </a:r>
            <a:r>
              <a:rPr lang="en-US" sz="2000" i="1" baseline="-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i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=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8095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6D3F1A-0D86-4D8E-98E8-492D32E77539}" type="slidenum">
              <a:t>25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Open questions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733679" y="1501920"/>
            <a:ext cx="9065160" cy="369360"/>
          </a:xfrm>
        </p:spPr>
        <p:txBody>
          <a:bodyPr/>
          <a:lstStyle/>
          <a:p>
            <a:pPr lvl="0">
              <a:buClr>
                <a:srgbClr val="FF6633"/>
              </a:buClr>
              <a:buSzPct val="45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Convergence versus stabilization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720360" y="4370499"/>
            <a:ext cx="9065160" cy="1260000"/>
          </a:xfrm>
        </p:spPr>
        <p:txBody>
          <a:bodyPr/>
          <a:lstStyle/>
          <a:p>
            <a:pPr lvl="0">
              <a:buClr>
                <a:srgbClr val="FF6633"/>
              </a:buClr>
              <a:buSzPct val="45000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What initial configurations allow sublinear leader election?</a:t>
            </a:r>
          </a:p>
          <a:p>
            <a:pPr marL="457200" lvl="2" indent="0" hangingPunct="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None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dense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configurations like  {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/2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A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/4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B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/4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C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}: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NO</a:t>
            </a:r>
          </a:p>
          <a:p>
            <a:pPr marL="457200" lvl="2" indent="0" hangingPunct="0">
              <a:spcBef>
                <a:spcPts val="0"/>
              </a:spcBef>
              <a:spcAft>
                <a:spcPts val="1417"/>
              </a:spcAft>
              <a:buClr>
                <a:srgbClr val="FF6633"/>
              </a:buClr>
              <a:buSzPct val="45000"/>
              <a:buNone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non-dense configurations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like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{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n-n</a:t>
            </a:r>
            <a:r>
              <a:rPr lang="en-US" sz="1600" baseline="330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1/4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X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,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n</a:t>
            </a:r>
            <a:r>
              <a:rPr lang="en-US" sz="1600" baseline="330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1/4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R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}: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cs typeface="Tahoma" pitchFamily="2"/>
              </a:rPr>
              <a:t>YES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722" y="3464032"/>
            <a:ext cx="8820565" cy="3379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06800" hangingPunct="0">
              <a:spcAft>
                <a:spcPts val="1134"/>
              </a:spcAft>
              <a:buClr>
                <a:srgbClr val="FF6633"/>
              </a:buClr>
              <a:buSzPct val="45000"/>
            </a:pPr>
            <a:r>
              <a:rPr lang="en-US" sz="20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Leader election takes </a:t>
            </a:r>
            <a:r>
              <a:rPr lang="en-US" sz="20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Ω</a:t>
            </a:r>
            <a:r>
              <a:rPr lang="en-US" sz="20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000" b="0" i="1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0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) time to </a:t>
            </a:r>
            <a:r>
              <a:rPr lang="en-US" sz="2000" b="0" i="0" u="sng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uFillTx/>
                <a:latin typeface="Liberation Sans" pitchFamily="34"/>
                <a:ea typeface="Andale Sans UI" pitchFamily="2"/>
                <a:cs typeface="Tahoma" pitchFamily="2"/>
              </a:rPr>
              <a:t>stabilize</a:t>
            </a:r>
            <a:r>
              <a:rPr lang="en-US" sz="2000" b="0" i="0" u="none" strike="noStrik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; what about convergence?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64200" y="2230919"/>
            <a:ext cx="924120" cy="1059480"/>
            <a:chOff x="664200" y="2230919"/>
            <a:chExt cx="924120" cy="1059480"/>
          </a:xfrm>
        </p:grpSpPr>
        <p:sp>
          <p:nvSpPr>
            <p:cNvPr id="10" name="Freeform 9"/>
            <p:cNvSpPr/>
            <p:nvPr/>
          </p:nvSpPr>
          <p:spPr>
            <a:xfrm>
              <a:off x="89280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2599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3616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25239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93399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5116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1175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15119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64200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996480" y="2408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2159" y="3063959"/>
              <a:ext cx="614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marL="0" marR="0" lvl="0" indent="0" rtl="0" hangingPunct="0">
                <a:spcBef>
                  <a:spcPts val="0"/>
                </a:spcBef>
                <a:spcAft>
                  <a:spcPts val="1417"/>
                </a:spcAft>
                <a:buNone/>
                <a:tabLst/>
              </a:pPr>
              <a:r>
                <a:rPr lang="en-US" sz="1600" b="0" i="0" u="none" strike="noStrike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initial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11800" y="1863360"/>
            <a:ext cx="3650400" cy="1426679"/>
            <a:chOff x="1711800" y="1863360"/>
            <a:chExt cx="3650400" cy="1426679"/>
          </a:xfrm>
        </p:grpSpPr>
        <p:sp>
          <p:nvSpPr>
            <p:cNvPr id="22" name="Freeform 21"/>
            <p:cNvSpPr/>
            <p:nvPr/>
          </p:nvSpPr>
          <p:spPr>
            <a:xfrm>
              <a:off x="463320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73000" y="2624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87656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65640" y="230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33800" y="2485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191560" y="2575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52160" y="275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655520" y="2675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404600" y="23497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78280" y="244224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678920" y="2422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33679" y="3063959"/>
              <a:ext cx="1286640" cy="22608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marL="0" marR="0" lvl="0" indent="0" rtl="0" hangingPunct="0">
                <a:spcBef>
                  <a:spcPts val="0"/>
                </a:spcBef>
                <a:spcAft>
                  <a:spcPts val="1417"/>
                </a:spcAft>
                <a:buNone/>
                <a:tabLst/>
              </a:pPr>
              <a:r>
                <a:rPr lang="en-US" sz="1600" b="0" i="0" u="none" strike="noStrike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convergence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9952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839320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242879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531960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00120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5788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31847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21840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70919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45240" y="2442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43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0720" y="2098080"/>
              <a:ext cx="628560" cy="6573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4000" b="0" i="0" u="none" strike="noStrike" kern="1200">
                  <a:ln>
                    <a:noFill/>
                  </a:ln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1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47" name="Straight Arrow Connector 46"/>
            <p:cNvCxnSpPr>
              <a:stCxn id="40" idx="11"/>
              <a:endCxn id="39" idx="7"/>
            </p:cNvCxnSpPr>
            <p:nvPr/>
          </p:nvCxnSpPr>
          <p:spPr>
            <a:xfrm flipV="1">
              <a:off x="3435554" y="2712315"/>
              <a:ext cx="142411" cy="8589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48" name="Freeform 47"/>
            <p:cNvSpPr/>
            <p:nvPr/>
          </p:nvSpPr>
          <p:spPr>
            <a:xfrm>
              <a:off x="298475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1" u="none" strike="noStrike" kern="1200" baseline="0" dirty="0" smtClean="0">
                  <a:ln>
                    <a:noFill/>
                  </a:ln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L</a:t>
              </a:r>
              <a:endParaRPr lang="en-US" sz="1600" b="0" i="1" u="none" strike="noStrike" kern="120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Segoe UI" pitchFamily="2"/>
                <a:cs typeface="Segoe UI" pitchFamily="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7560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1" u="none" strike="noStrike" kern="1200" baseline="0">
                  <a:ln>
                    <a:noFill/>
                  </a:ln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9960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baseline="0">
                  <a:ln>
                    <a:noFill/>
                  </a:ln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30680" y="19285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1" u="none" strike="noStrike" kern="1200" baseline="0" dirty="0" smtClean="0">
                  <a:ln>
                    <a:noFill/>
                  </a:ln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L</a:t>
              </a:r>
              <a:endParaRPr lang="en-US" sz="1600" b="0" i="1" u="none" strike="noStrike" kern="120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Segoe UI" pitchFamily="2"/>
                <a:cs typeface="Segoe UI" pitchFamily="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1520" y="18687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1" u="none" strike="noStrike" kern="1200" baseline="0">
                  <a:ln>
                    <a:noFill/>
                  </a:ln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45520" y="18691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baseline="0">
                  <a:ln>
                    <a:noFill/>
                  </a:ln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=1</a:t>
              </a: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2703960" y="214236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4318560" y="21456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478479" y="1863360"/>
            <a:ext cx="4198681" cy="1422720"/>
            <a:chOff x="5478479" y="1863360"/>
            <a:chExt cx="4198681" cy="1422720"/>
          </a:xfrm>
        </p:grpSpPr>
        <p:sp>
          <p:nvSpPr>
            <p:cNvPr id="57" name="Freeform 56"/>
            <p:cNvSpPr/>
            <p:nvPr/>
          </p:nvSpPr>
          <p:spPr>
            <a:xfrm>
              <a:off x="5478479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34068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61800" y="2154960"/>
              <a:ext cx="628560" cy="6573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4000" b="0" i="0" u="none" strike="noStrike" kern="1200">
                  <a:ln>
                    <a:noFill/>
                  </a:ln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709812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937919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734148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39872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7656479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712044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869519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14384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93980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869724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8537040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894060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922968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899784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9255600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901620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871956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8468640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74296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60000" y="3059640"/>
              <a:ext cx="1343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marL="0" marR="0" lvl="0" indent="0" rtl="0" hangingPunct="0">
                <a:spcBef>
                  <a:spcPts val="0"/>
                </a:spcBef>
                <a:spcAft>
                  <a:spcPts val="1417"/>
                </a:spcAft>
                <a:buNone/>
                <a:tabLst/>
              </a:pPr>
              <a:r>
                <a:rPr lang="en-US" sz="1600" b="0" i="0" u="none" strike="noStrike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latin typeface="Liberation Sans" pitchFamily="34"/>
                  <a:ea typeface="Andale Sans UI" pitchFamily="2"/>
                  <a:cs typeface="Tahoma" pitchFamily="2"/>
                </a:rPr>
                <a:t>stabilization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41708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763056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82" name="Straight Arrow Connector 81"/>
            <p:cNvCxnSpPr>
              <a:stCxn id="81" idx="8"/>
              <a:endCxn id="64" idx="4"/>
            </p:cNvCxnSpPr>
            <p:nvPr/>
          </p:nvCxnSpPr>
          <p:spPr>
            <a:xfrm>
              <a:off x="7699140" y="2495520"/>
              <a:ext cx="25919" cy="13032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83" name="Freeform 82"/>
            <p:cNvSpPr/>
            <p:nvPr/>
          </p:nvSpPr>
          <p:spPr>
            <a:xfrm>
              <a:off x="712511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1" u="none" strike="noStrike" kern="1200" baseline="0" dirty="0" smtClean="0">
                  <a:ln>
                    <a:noFill/>
                  </a:ln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L</a:t>
              </a:r>
              <a:endParaRPr lang="en-US" sz="1600" b="0" i="1" u="none" strike="noStrike" kern="120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Segoe UI" pitchFamily="2"/>
                <a:cs typeface="Segoe UI" pitchFamily="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1596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1" u="none" strike="noStrike" kern="1200" baseline="0">
                  <a:ln>
                    <a:noFill/>
                  </a:ln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3996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baseline="0">
                  <a:ln>
                    <a:noFill/>
                  </a:ln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=1</a:t>
              </a:r>
            </a:p>
          </p:txBody>
        </p:sp>
        <p:sp>
          <p:nvSpPr>
            <p:cNvPr id="86" name="Freeform 85"/>
            <p:cNvSpPr/>
            <p:nvPr/>
          </p:nvSpPr>
          <p:spPr>
            <a:xfrm>
              <a:off x="8457480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1" u="none" strike="noStrike" kern="1200" baseline="0" dirty="0" smtClean="0">
                  <a:ln>
                    <a:noFill/>
                  </a:ln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L</a:t>
              </a:r>
              <a:endParaRPr lang="en-US" sz="1600" b="0" i="1" u="none" strike="noStrike" kern="120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Segoe UI" pitchFamily="2"/>
                <a:cs typeface="Segoe UI" pitchFamily="2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4832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1" u="none" strike="noStrike" kern="1200" baseline="0">
                  <a:ln>
                    <a:noFill/>
                  </a:ln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72320" y="1863719"/>
              <a:ext cx="11048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baseline="0">
                  <a:ln>
                    <a:noFill/>
                  </a:ln>
                  <a:solidFill>
                    <a:srgbClr val="000080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=1 stable</a:t>
              </a: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6765840" y="216612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8392320" y="21798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21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6D3F1A-0D86-4D8E-98E8-492D32E77539}" type="slidenum">
              <a:rPr smtClean="0"/>
              <a:t>26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Take-home message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(engineer’s perspective)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499044" y="2472898"/>
            <a:ext cx="4307053" cy="385874"/>
          </a:xfrm>
        </p:spPr>
        <p:txBody>
          <a:bodyPr/>
          <a:lstStyle/>
          <a:p>
            <a:pPr lvl="0">
              <a:buClr>
                <a:srgbClr val="FF6633"/>
              </a:buClr>
              <a:buSzPct val="45000"/>
            </a:pPr>
            <a:r>
              <a:rPr lang="en-US" sz="240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Ask not what nature </a:t>
            </a:r>
            <a:r>
              <a:rPr lang="en-US" sz="2400" i="1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does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  <a:p>
            <a:pPr lvl="0">
              <a:buClr>
                <a:srgbClr val="FF6633"/>
              </a:buClr>
              <a:buSzPct val="45000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						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647" y="4460221"/>
            <a:ext cx="5827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FF6633"/>
              </a:buClr>
              <a:buSzPct val="45000"/>
            </a:pP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Ask what nature </a:t>
            </a:r>
            <a:r>
              <a:rPr lang="en-US" sz="3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could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</a:rPr>
              <a:t> do…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Liberation Sans" pitchFamily="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883" y="3509988"/>
            <a:ext cx="3548058" cy="3193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24" y="1976824"/>
            <a:ext cx="1790792" cy="13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99" y="301320"/>
            <a:ext cx="9071640" cy="985039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Recruiting Ph.D. Students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27</a:t>
            </a:fld>
            <a:endParaRPr lang="uk-U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749" t="12095" r="21030" b="45467"/>
          <a:stretch/>
        </p:blipFill>
        <p:spPr>
          <a:xfrm>
            <a:off x="6050599" y="2045776"/>
            <a:ext cx="2353522" cy="2676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39" y="2045776"/>
            <a:ext cx="2771061" cy="2676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0704" y="4850970"/>
            <a:ext cx="271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David Soloveichik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8111" y="4850970"/>
            <a:ext cx="1778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David Doty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591" y="6505909"/>
            <a:ext cx="3258554" cy="762501"/>
          </a:xfrm>
          <a:prstGeom prst="rect">
            <a:avLst/>
          </a:prstGeom>
          <a:solidFill>
            <a:srgbClr val="C15700"/>
          </a:solidFill>
        </p:spPr>
      </p:pic>
      <p:pic>
        <p:nvPicPr>
          <p:cNvPr id="11" name="Picture 2" descr="Computer Scie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72" b="24191"/>
          <a:stretch/>
        </p:blipFill>
        <p:spPr bwMode="auto">
          <a:xfrm>
            <a:off x="5361875" y="6505909"/>
            <a:ext cx="3932399" cy="84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2704638" y="192049"/>
            <a:ext cx="4671366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The Software of Life</a:t>
            </a:r>
            <a:endParaRPr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3</a:t>
            </a:fld>
            <a:endParaRPr lang="uk-UA"/>
          </a:p>
        </p:txBody>
      </p:sp>
      <p:pic>
        <p:nvPicPr>
          <p:cNvPr id="2" name="neutroph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462" y="1143752"/>
            <a:ext cx="7065898" cy="3669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76004" y="2578303"/>
            <a:ext cx="2555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How does a cell compute?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2390" y="5005047"/>
            <a:ext cx="3868421" cy="24504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27907" y="5968647"/>
            <a:ext cx="393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chemistry    /   geometry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7908" y="5036924"/>
            <a:ext cx="3109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is possible to compute using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376004" y="2851355"/>
            <a:ext cx="23892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76003" y="3288889"/>
            <a:ext cx="16500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39662" y="6272979"/>
            <a:ext cx="18140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306518" y="5971367"/>
            <a:ext cx="430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769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2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1102380" y="192049"/>
            <a:ext cx="7875896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Chemical Reaction Network (CRN)</a:t>
            </a:r>
            <a:endParaRPr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4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231192" y="1366684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4000" baseline="-250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1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+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sz="4000" baseline="-250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sz="4000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8300" y="2354786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4000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4000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D</a:t>
            </a:r>
            <a:endParaRPr lang="en-US" sz="4000" i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8568" y="3333056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C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+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Y</a:t>
            </a:r>
            <a:endParaRPr lang="en-US" sz="4000" i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942" y="4446520"/>
            <a:ext cx="9044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Traditionally a descriptive</a:t>
            </a:r>
            <a:r>
              <a:rPr lang="en-US" sz="2800" dirty="0" smtClean="0">
                <a:solidFill>
                  <a:srgbClr val="C00000"/>
                </a:solidFill>
              </a:rPr>
              <a:t> modeling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language… 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Let’s instead use it as a prescriptive</a:t>
            </a:r>
            <a:r>
              <a:rPr lang="en-US" sz="2800" dirty="0" smtClean="0">
                <a:solidFill>
                  <a:srgbClr val="C00000"/>
                </a:solidFill>
              </a:rPr>
              <a:t> programming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language</a:t>
            </a:r>
            <a:endParaRPr lang="en-US" sz="2800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1171115" y="192049"/>
            <a:ext cx="7738423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Can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 we compute with chemistry?</a:t>
            </a:r>
            <a:endParaRPr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5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96645" y="1042219"/>
            <a:ext cx="952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“Not every CRN describes real chemicals!”, i.e. “where’s the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compiler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?”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6645" y="1656284"/>
            <a:ext cx="7926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Response: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Soloveichik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et al.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[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PNAS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2011] showed how to physically implement </a:t>
            </a:r>
            <a:r>
              <a:rPr lang="en-US" sz="2400" u="sng" dirty="0" smtClean="0">
                <a:solidFill>
                  <a:schemeClr val="accent1">
                    <a:lumMod val="50000"/>
                  </a:schemeClr>
                </a:solidFill>
              </a:rPr>
              <a:t>any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CRN using 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DNA strand displacement</a:t>
            </a:r>
            <a:endParaRPr lang="en-US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525" y="1685500"/>
            <a:ext cx="1097617" cy="11067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12002" y="2663022"/>
            <a:ext cx="2473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3600" baseline="-25000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600" i="1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sz="3600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sz="3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600" i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X</a:t>
            </a:r>
            <a:r>
              <a:rPr lang="en-US" sz="3600" baseline="-25000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3</a:t>
            </a:r>
            <a:endParaRPr lang="en-US" sz="3600" i="1" baseline="-25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33" y="3733614"/>
            <a:ext cx="1234177" cy="904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658" y="3730356"/>
            <a:ext cx="1670886" cy="894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058" y="3763361"/>
            <a:ext cx="1870253" cy="808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310" y="3975953"/>
            <a:ext cx="712025" cy="551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564" y="4802849"/>
            <a:ext cx="1253165" cy="913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7981" y="4893043"/>
            <a:ext cx="1841772" cy="808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617" y="4898640"/>
            <a:ext cx="1566456" cy="675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3048" y="5041348"/>
            <a:ext cx="1082278" cy="494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129" y="6167285"/>
            <a:ext cx="1044304" cy="5425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5103" y="5947879"/>
            <a:ext cx="1053797" cy="8181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37271" y="6050500"/>
            <a:ext cx="959114" cy="6851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1655" y="5936304"/>
            <a:ext cx="1243671" cy="91356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342676" y="3863148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42681" y="4996448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342676" y="6041423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636596" y="3897965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00672" y="4893607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271000" y="6093833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+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784688" y="3697133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↔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95080" y="4779694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784688" y="5942218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4400" dirty="0"/>
          </a:p>
        </p:txBody>
      </p:sp>
      <p:sp>
        <p:nvSpPr>
          <p:cNvPr id="2" name="Rounded Rectangle 1"/>
          <p:cNvSpPr/>
          <p:nvPr/>
        </p:nvSpPr>
        <p:spPr>
          <a:xfrm>
            <a:off x="737419" y="3657600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37419" y="4761062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37419" y="5865435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106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39" grpId="0" build="allAtOnce"/>
      <p:bldP spid="40" grpId="0" build="allAtOnce"/>
      <p:bldP spid="2" grpId="0" animBg="1"/>
      <p:bldP spid="31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dsd-jo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189" y="1157842"/>
            <a:ext cx="9132587" cy="5137080"/>
          </a:xfrm>
          <a:prstGeom prst="rect">
            <a:avLst/>
          </a:prstGeom>
        </p:spPr>
      </p:pic>
      <p:sp>
        <p:nvSpPr>
          <p:cNvPr id="4" name="Shape 172"/>
          <p:cNvSpPr/>
          <p:nvPr/>
        </p:nvSpPr>
        <p:spPr>
          <a:xfrm>
            <a:off x="333141" y="359482"/>
            <a:ext cx="9414394" cy="6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DNA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strand displacement implementing </a:t>
            </a:r>
            <a:r>
              <a:rPr lang="en-US" sz="3600" dirty="0" smtClean="0">
                <a:solidFill>
                  <a:srgbClr val="C00000"/>
                </a:solidFill>
              </a:rPr>
              <a:t>A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600" dirty="0" smtClean="0">
                <a:solidFill>
                  <a:srgbClr val="00B050"/>
                </a:solidFill>
              </a:rPr>
              <a:t>B</a:t>
            </a:r>
            <a:r>
              <a:rPr lang="en-US" sz="3600" i="1" dirty="0" smtClean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190" y="6887160"/>
            <a:ext cx="451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video courtesy Microsoft Research Cambridge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1473506" y="115048"/>
            <a:ext cx="7133642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Why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 compute with chemistry?</a:t>
            </a:r>
            <a:endParaRPr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9939" y="3121848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10-100nm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69" y="973982"/>
            <a:ext cx="942142" cy="1371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274" y="973961"/>
            <a:ext cx="1646342" cy="137195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05169" y="2522214"/>
            <a:ext cx="98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slow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82550" y="2522214"/>
            <a:ext cx="98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fast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21199" y="1369745"/>
            <a:ext cx="98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versus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07143" y="3121847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10-100nm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09938" y="3694267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yes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07142" y="3686488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not easily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74026" y="2522214"/>
            <a:ext cx="153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speed?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08400" y="3121848"/>
            <a:ext cx="253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component size?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37467" y="3686488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compatible with biological or other “wet” environments?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39581" y="6974893"/>
            <a:ext cx="2348280" cy="521280"/>
          </a:xfrm>
        </p:spPr>
        <p:txBody>
          <a:bodyPr/>
          <a:lstStyle/>
          <a:p>
            <a:pPr lvl="0"/>
            <a:fld id="{F896945E-8B00-45AD-A2DF-A08BFE3C79FC}" type="slidenum">
              <a:rPr lang="uk-UA" smtClean="0"/>
              <a:t>7</a:t>
            </a:fld>
            <a:endParaRPr lang="uk-UA" dirty="0"/>
          </a:p>
        </p:txBody>
      </p:sp>
      <p:sp>
        <p:nvSpPr>
          <p:cNvPr id="60" name="Rounded Rectangle 59"/>
          <p:cNvSpPr/>
          <p:nvPr/>
        </p:nvSpPr>
        <p:spPr>
          <a:xfrm>
            <a:off x="927053" y="5043906"/>
            <a:ext cx="8316226" cy="220117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1199842" y="5099532"/>
            <a:ext cx="7640511" cy="1938986"/>
            <a:chOff x="1255768" y="1776759"/>
            <a:chExt cx="7640511" cy="1938986"/>
          </a:xfrm>
        </p:grpSpPr>
        <p:sp>
          <p:nvSpPr>
            <p:cNvPr id="48" name="TextBox 47"/>
            <p:cNvSpPr txBox="1"/>
            <p:nvPr/>
          </p:nvSpPr>
          <p:spPr>
            <a:xfrm>
              <a:off x="1386761" y="1776759"/>
              <a:ext cx="1532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1">
                      <a:lumMod val="50000"/>
                    </a:schemeClr>
                  </a:solidFill>
                </a:rPr>
                <a:t>cells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11837" y="1837621"/>
              <a:ext cx="168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1">
                      <a:lumMod val="50000"/>
                    </a:schemeClr>
                  </a:solidFill>
                </a:rPr>
                <a:t>bioreactors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5768" y="2240436"/>
              <a:ext cx="1794588" cy="147530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194" t="1118" r="1"/>
            <a:stretch/>
          </p:blipFill>
          <p:spPr>
            <a:xfrm>
              <a:off x="7136176" y="2338252"/>
              <a:ext cx="1760103" cy="132948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3050355" y="2263585"/>
              <a:ext cx="16396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>
                      <a:lumMod val="50000"/>
                    </a:schemeClr>
                  </a:solidFill>
                </a:rPr>
                <a:t>“smart” drug released only in certain cellular conditions</a:t>
              </a:r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60792" y="2285773"/>
              <a:ext cx="2191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accent1">
                      <a:lumMod val="50000"/>
                    </a:schemeClr>
                  </a:solidFill>
                </a:rPr>
                <a:t>“chemical controller” to optimize yield of metabolically produced biofuels/drugs</a:t>
              </a:r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5334" y="2491852"/>
            <a:ext cx="1097654" cy="73189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5339" y="3079596"/>
            <a:ext cx="1097654" cy="73189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6063" y="3745387"/>
            <a:ext cx="704525" cy="7318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82910" y="893375"/>
            <a:ext cx="7204511" cy="3853543"/>
            <a:chOff x="1482910" y="893373"/>
            <a:chExt cx="7204511" cy="3853543"/>
          </a:xfrm>
        </p:grpSpPr>
        <p:sp>
          <p:nvSpPr>
            <p:cNvPr id="64" name="Rounded Rectangle 63"/>
            <p:cNvSpPr/>
            <p:nvPr/>
          </p:nvSpPr>
          <p:spPr>
            <a:xfrm>
              <a:off x="1482910" y="893373"/>
              <a:ext cx="7204511" cy="385354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99794" y="1321810"/>
              <a:ext cx="3095152" cy="278552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9106" y="1976828"/>
              <a:ext cx="2125096" cy="190292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956619" y="1008785"/>
              <a:ext cx="4451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>
                      <a:lumMod val="50000"/>
                    </a:schemeClr>
                  </a:solidFill>
                </a:rPr>
                <a:t>opens to deliver only in presence of two protein antigens</a:t>
              </a:r>
              <a:endParaRPr 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800734" y="3754431"/>
              <a:ext cx="16226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>
                      <a:lumMod val="50000"/>
                    </a:schemeClr>
                  </a:solidFill>
                </a:rPr>
                <a:t>41t-specific </a:t>
              </a: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latch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4804866" y="3179302"/>
              <a:ext cx="588524" cy="61356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6921112" y="3811135"/>
              <a:ext cx="258209" cy="3762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494872" y="4187383"/>
              <a:ext cx="17642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>
                      <a:lumMod val="50000"/>
                    </a:schemeClr>
                  </a:solidFill>
                </a:rPr>
                <a:t>TE17-specific </a:t>
              </a:r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</a:rPr>
                <a:t>latch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72707" y="4356660"/>
              <a:ext cx="24567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1">
                      <a:lumMod val="50000"/>
                    </a:schemeClr>
                  </a:solidFill>
                </a:rPr>
                <a:t>Douglas </a:t>
              </a:r>
              <a:r>
                <a:rPr lang="en-US" sz="1600" i="1" dirty="0" smtClean="0">
                  <a:solidFill>
                    <a:schemeClr val="accent1">
                      <a:lumMod val="50000"/>
                    </a:schemeClr>
                  </a:solidFill>
                </a:rPr>
                <a:t>et al</a:t>
              </a:r>
              <a:r>
                <a:rPr lang="en-US" sz="1600" dirty="0" smtClean="0">
                  <a:solidFill>
                    <a:schemeClr val="accent1">
                      <a:lumMod val="50000"/>
                    </a:schemeClr>
                  </a:solidFill>
                </a:rPr>
                <a:t>, </a:t>
              </a:r>
              <a:r>
                <a:rPr lang="en-US" sz="1600" i="1" dirty="0" smtClean="0">
                  <a:solidFill>
                    <a:schemeClr val="accent1">
                      <a:lumMod val="50000"/>
                    </a:schemeClr>
                  </a:solidFill>
                </a:rPr>
                <a:t>Science</a:t>
              </a:r>
              <a:r>
                <a:rPr lang="en-US" sz="1600" dirty="0" smtClean="0">
                  <a:solidFill>
                    <a:schemeClr val="accent1">
                      <a:lumMod val="50000"/>
                    </a:schemeClr>
                  </a:solidFill>
                </a:rPr>
                <a:t> 2012</a:t>
              </a:r>
              <a:endParaRPr lang="en-US" sz="16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7" name="Right Arrow 66"/>
            <p:cNvSpPr/>
            <p:nvPr/>
          </p:nvSpPr>
          <p:spPr>
            <a:xfrm>
              <a:off x="4040983" y="2583985"/>
              <a:ext cx="955172" cy="68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open</a:t>
              </a:r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652797" y="1864465"/>
              <a:ext cx="15405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antibody Fab</a:t>
              </a:r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’ fragments </a:t>
              </a:r>
              <a:endParaRPr lang="en-US" dirty="0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6009859" y="2200742"/>
              <a:ext cx="1169462" cy="6691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5757418" y="2382484"/>
              <a:ext cx="826642" cy="423035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145902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7" grpId="0"/>
      <p:bldP spid="42" grpId="0"/>
      <p:bldP spid="43" grpId="0"/>
      <p:bldP spid="44" grpId="0"/>
      <p:bldP spid="45" grpId="0"/>
      <p:bldP spid="46" grpId="0"/>
      <p:bldP spid="47" grpId="0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174" y="295309"/>
            <a:ext cx="7600846" cy="880379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Theoretical Computer Science Approach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8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5916430" y="5345463"/>
            <a:ext cx="4160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What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computations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necessarily take a long time and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what can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be done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quickly?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(Computational complexity) 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08" y="2129785"/>
            <a:ext cx="3466332" cy="21350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7630" y="5978320"/>
            <a:ext cx="482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What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computation is possible and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what is not?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7" y="4535225"/>
            <a:ext cx="1174515" cy="1304556"/>
          </a:xfrm>
          <a:prstGeom prst="rect">
            <a:avLst/>
          </a:prstGeom>
        </p:spPr>
      </p:pic>
      <p:pic>
        <p:nvPicPr>
          <p:cNvPr id="1032" name="Picture 8" descr="https://image.spreadshirtmedia.com/image-server/v1/designs/12930893,width=178,height=178,version=1428437053/Limited-Edition-Est.193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603" r="10077" b="20460"/>
          <a:stretch/>
        </p:blipFill>
        <p:spPr bwMode="auto">
          <a:xfrm>
            <a:off x="108442" y="147603"/>
            <a:ext cx="1337912" cy="127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08442" y="1087655"/>
            <a:ext cx="5807988" cy="3576331"/>
          </a:xfrm>
          <a:prstGeom prst="cloudCallout">
            <a:avLst>
              <a:gd name="adj1" fmla="val -27734"/>
              <a:gd name="adj2" fmla="val 543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51" y="1630843"/>
            <a:ext cx="3951142" cy="2334766"/>
          </a:xfrm>
          <a:prstGeom prst="rect">
            <a:avLst/>
          </a:prstGeom>
        </p:spPr>
      </p:pic>
      <p:pic>
        <p:nvPicPr>
          <p:cNvPr id="1026" name="Picture 2" descr="http://www.kings.cam.ac.uk/files/news/turing-plaqu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7000" r="3412" b="8292"/>
          <a:stretch/>
        </p:blipFill>
        <p:spPr bwMode="auto">
          <a:xfrm>
            <a:off x="1946399" y="4534351"/>
            <a:ext cx="1365992" cy="13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ama-arya.com/image_library/london5/cambridge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098" y="4533477"/>
            <a:ext cx="1965982" cy="130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9</a:t>
            </a:fld>
            <a:endParaRPr lang="uk-UA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999" y="301320"/>
            <a:ext cx="9071640" cy="880379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Outline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3754" y="1844412"/>
            <a:ext cx="82922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3987" indent="-352791" defTabSz="466188">
              <a:spcBef>
                <a:spcPts val="2976"/>
              </a:spcBef>
              <a:buSzPct val="151000"/>
              <a:buChar char="•"/>
              <a:tabLst>
                <a:tab pos="12600" algn="l"/>
                <a:tab pos="138596" algn="l"/>
                <a:tab pos="352791" algn="l"/>
                <a:tab pos="705582" algn="l"/>
                <a:tab pos="1058372" algn="l"/>
                <a:tab pos="1411163" algn="l"/>
                <a:tab pos="1763954" algn="l"/>
                <a:tab pos="2116745" algn="l"/>
                <a:tab pos="2469535" algn="l"/>
                <a:tab pos="2822326" algn="l"/>
                <a:tab pos="3175117" algn="l"/>
                <a:tab pos="3527908" algn="l"/>
                <a:tab pos="3880698" algn="l"/>
                <a:tab pos="423348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tochastic, discrete) chemical reaction networks</a:t>
            </a:r>
          </a:p>
          <a:p>
            <a:pPr marL="503987" indent="-352791" defTabSz="466188">
              <a:spcBef>
                <a:spcPts val="2976"/>
              </a:spcBef>
              <a:buSzPct val="151000"/>
              <a:buChar char="•"/>
              <a:tabLst>
                <a:tab pos="12600" algn="l"/>
                <a:tab pos="138596" algn="l"/>
                <a:tab pos="352791" algn="l"/>
                <a:tab pos="705582" algn="l"/>
                <a:tab pos="1058372" algn="l"/>
                <a:tab pos="1411163" algn="l"/>
                <a:tab pos="1763954" algn="l"/>
                <a:tab pos="2116745" algn="l"/>
                <a:tab pos="2469535" algn="l"/>
                <a:tab pos="2822326" algn="l"/>
                <a:tab pos="3175117" algn="l"/>
                <a:tab pos="3527908" algn="l"/>
                <a:tab pos="3880698" algn="l"/>
                <a:tab pos="423348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Time lower bound on one computational task: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leader election</a:t>
            </a:r>
          </a:p>
          <a:p>
            <a:pPr marL="503987" indent="-352791" defTabSz="466188">
              <a:spcBef>
                <a:spcPts val="2976"/>
              </a:spcBef>
              <a:buSzPct val="151000"/>
              <a:buChar char="•"/>
              <a:tabLst>
                <a:tab pos="12600" algn="l"/>
                <a:tab pos="138596" algn="l"/>
                <a:tab pos="352791" algn="l"/>
                <a:tab pos="705582" algn="l"/>
                <a:tab pos="1058372" algn="l"/>
                <a:tab pos="1411163" algn="l"/>
                <a:tab pos="1763954" algn="l"/>
                <a:tab pos="2116745" algn="l"/>
                <a:tab pos="2469535" algn="l"/>
                <a:tab pos="2822326" algn="l"/>
                <a:tab pos="3175117" algn="l"/>
                <a:tab pos="3527908" algn="l"/>
                <a:tab pos="3880698" algn="l"/>
                <a:tab pos="423348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Open questions</a:t>
            </a:r>
          </a:p>
        </p:txBody>
      </p:sp>
    </p:spTree>
    <p:extLst>
      <p:ext uri="{BB962C8B-B14F-4D97-AF65-F5344CB8AC3E}">
        <p14:creationId xmlns:p14="http://schemas.microsoft.com/office/powerpoint/2010/main" val="3344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34717</TotalTime>
  <Words>1959</Words>
  <Application>Microsoft Office PowerPoint</Application>
  <PresentationFormat>Custom</PresentationFormat>
  <Paragraphs>471</Paragraphs>
  <Slides>27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Albany</vt:lpstr>
      <vt:lpstr>Andale Sans UI</vt:lpstr>
      <vt:lpstr>Arial</vt:lpstr>
      <vt:lpstr>Calibri</vt:lpstr>
      <vt:lpstr>Comic Sans MS</vt:lpstr>
      <vt:lpstr>Courier New</vt:lpstr>
      <vt:lpstr>Gill Sans</vt:lpstr>
      <vt:lpstr>Gill Sans SemiBold</vt:lpstr>
      <vt:lpstr>Liberation Sans</vt:lpstr>
      <vt:lpstr>Liberation Serif</vt:lpstr>
      <vt:lpstr>Menlo</vt:lpstr>
      <vt:lpstr>Segoe UI</vt:lpstr>
      <vt:lpstr>Tahoma</vt:lpstr>
      <vt:lpstr>Times New Roman</vt:lpstr>
      <vt:lpstr>Wingdings</vt:lpstr>
      <vt:lpstr>Default</vt:lpstr>
      <vt:lpstr>“No we can’t” Impossibility of fast leader election in chemical reaction networks</vt:lpstr>
      <vt:lpstr>Acknowledgments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Theoretical Computer Science Approach</vt:lpstr>
      <vt:lpstr>PowerPoint Presentation</vt:lpstr>
      <vt:lpstr>PowerPoint Presentation</vt:lpstr>
      <vt:lpstr>PowerPoint Presentation</vt:lpstr>
      <vt:lpstr>PowerPoint Presentation</vt:lpstr>
      <vt:lpstr>Main result (informally)</vt:lpstr>
      <vt:lpstr>Leader election: what’s the point?</vt:lpstr>
      <vt:lpstr>Defining stable leader election</vt:lpstr>
      <vt:lpstr>PowerPoint Presentation</vt:lpstr>
      <vt:lpstr>PowerPoint Presentation</vt:lpstr>
      <vt:lpstr>Speed of naïve stable leader election</vt:lpstr>
      <vt:lpstr>Main theorem</vt:lpstr>
      <vt:lpstr>Entire proof?</vt:lpstr>
      <vt:lpstr>PowerPoint Presentation</vt:lpstr>
      <vt:lpstr>Large counts lemma</vt:lpstr>
      <vt:lpstr>Main lemma</vt:lpstr>
      <vt:lpstr>Summary</vt:lpstr>
      <vt:lpstr>Open questions</vt:lpstr>
      <vt:lpstr>Take-home message (engineer’s perspective)</vt:lpstr>
      <vt:lpstr>Recruiting Ph.D. Students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Stable leader election in population protocols requires linear time</dc:title>
  <dc:creator>David Doty</dc:creator>
  <cp:lastModifiedBy>David Doty</cp:lastModifiedBy>
  <cp:revision>4798</cp:revision>
  <cp:lastPrinted>2016-01-13T20:52:38Z</cp:lastPrinted>
  <dcterms:created xsi:type="dcterms:W3CDTF">2009-04-16T11:32:32Z</dcterms:created>
  <dcterms:modified xsi:type="dcterms:W3CDTF">2016-04-26T16:40:12Z</dcterms:modified>
</cp:coreProperties>
</file>