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6" r:id="rId2"/>
    <p:sldId id="257" r:id="rId3"/>
    <p:sldId id="271" r:id="rId4"/>
    <p:sldId id="258" r:id="rId5"/>
    <p:sldId id="259" r:id="rId6"/>
    <p:sldId id="262" r:id="rId7"/>
    <p:sldId id="264" r:id="rId8"/>
    <p:sldId id="265" r:id="rId9"/>
    <p:sldId id="266" r:id="rId10"/>
    <p:sldId id="267" r:id="rId11"/>
    <p:sldId id="268" r:id="rId12"/>
    <p:sldId id="269" r:id="rId13"/>
    <p:sldId id="272" r:id="rId14"/>
    <p:sldId id="273" r:id="rId15"/>
    <p:sldId id="274" r:id="rId16"/>
    <p:sldId id="276" r:id="rId17"/>
    <p:sldId id="275" r:id="rId18"/>
    <p:sldId id="277" r:id="rId19"/>
    <p:sldId id="278" r:id="rId20"/>
    <p:sldId id="281" r:id="rId21"/>
    <p:sldId id="279" r:id="rId22"/>
    <p:sldId id="280" r:id="rId23"/>
    <p:sldId id="283" r:id="rId24"/>
    <p:sldId id="284" r:id="rId25"/>
    <p:sldId id="285" r:id="rId26"/>
    <p:sldId id="286" r:id="rId27"/>
    <p:sldId id="287" r:id="rId28"/>
    <p:sldId id="288" r:id="rId29"/>
    <p:sldId id="289" r:id="rId30"/>
    <p:sldId id="290" r:id="rId31"/>
    <p:sldId id="298" r:id="rId32"/>
    <p:sldId id="297" r:id="rId33"/>
    <p:sldId id="291" r:id="rId34"/>
    <p:sldId id="300" r:id="rId35"/>
    <p:sldId id="292" r:id="rId36"/>
    <p:sldId id="293" r:id="rId37"/>
    <p:sldId id="294" r:id="rId38"/>
    <p:sldId id="299" r:id="rId39"/>
    <p:sldId id="296"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9B20"/>
    <a:srgbClr val="ED9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010" autoAdjust="0"/>
  </p:normalViewPr>
  <p:slideViewPr>
    <p:cSldViewPr snapToGrid="0">
      <p:cViewPr varScale="1">
        <p:scale>
          <a:sx n="69" d="100"/>
          <a:sy n="69" d="100"/>
        </p:scale>
        <p:origin x="584" y="52"/>
      </p:cViewPr>
      <p:guideLst/>
    </p:cSldViewPr>
  </p:slideViewPr>
  <p:outlineViewPr>
    <p:cViewPr>
      <p:scale>
        <a:sx n="33" d="100"/>
        <a:sy n="33" d="100"/>
      </p:scale>
      <p:origin x="0" y="-21476"/>
    </p:cViewPr>
  </p:outlineViewPr>
  <p:notesTextViewPr>
    <p:cViewPr>
      <p:scale>
        <a:sx n="100" d="100"/>
        <a:sy n="100" d="100"/>
      </p:scale>
      <p:origin x="0" y="0"/>
    </p:cViewPr>
  </p:notesTextViewPr>
  <p:notesViewPr>
    <p:cSldViewPr snapToGrid="0">
      <p:cViewPr>
        <p:scale>
          <a:sx n="66" d="100"/>
          <a:sy n="66" d="100"/>
        </p:scale>
        <p:origin x="2364"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7DDB7-CCC6-4F71-B920-AB42378FE8E3}" type="datetimeFigureOut">
              <a:rPr lang="en-US" smtClean="0"/>
              <a:t>6/27/2018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F4AE0-2562-4CA3-B732-D1A75BD0347D}" type="slidenum">
              <a:rPr lang="en-US" smtClean="0"/>
              <a:t>‹#›</a:t>
            </a:fld>
            <a:endParaRPr lang="en-US"/>
          </a:p>
        </p:txBody>
      </p:sp>
    </p:spTree>
    <p:extLst>
      <p:ext uri="{BB962C8B-B14F-4D97-AF65-F5344CB8AC3E}">
        <p14:creationId xmlns:p14="http://schemas.microsoft.com/office/powerpoint/2010/main" val="407355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1</a:t>
            </a:fld>
            <a:endParaRPr lang="en-US"/>
          </a:p>
        </p:txBody>
      </p:sp>
    </p:spTree>
    <p:extLst>
      <p:ext uri="{BB962C8B-B14F-4D97-AF65-F5344CB8AC3E}">
        <p14:creationId xmlns:p14="http://schemas.microsoft.com/office/powerpoint/2010/main" val="2821811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ym typeface="Wingdings" pitchFamily="2" charset="2"/>
              </a:rPr>
              <a:t> </a:t>
            </a:r>
            <a:r>
              <a:rPr lang="en-US" baseline="0" dirty="0"/>
              <a:t>this pattern that we call the discrete </a:t>
            </a:r>
            <a:r>
              <a:rPr lang="en-US" baseline="0" dirty="0" err="1"/>
              <a:t>Sierpinski</a:t>
            </a:r>
            <a:r>
              <a:rPr lang="en-US" baseline="0" dirty="0"/>
              <a:t> triangle, painted onto the entire second quadrant.  Not terribly complex, but not what you would expect to see from random crystal formation, although that’s precisely what this is.  </a:t>
            </a:r>
            <a:r>
              <a:rPr lang="en-US" dirty="0"/>
              <a:t>I</a:t>
            </a:r>
            <a:r>
              <a:rPr lang="en-US" baseline="0" dirty="0"/>
              <a:t> said that the tile types compute a function; we could change that function.  XOR is sum modulo 2, in other words, add the bits and throw away the most significant bit of the result.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10</a:t>
            </a:fld>
            <a:endParaRPr lang="en-US"/>
          </a:p>
        </p:txBody>
      </p:sp>
    </p:spTree>
    <p:extLst>
      <p:ext uri="{BB962C8B-B14F-4D97-AF65-F5344CB8AC3E}">
        <p14:creationId xmlns:p14="http://schemas.microsoft.com/office/powerpoint/2010/main" val="4129628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instead of throwing it away, we could put it on the left side. </a:t>
            </a:r>
            <a:r>
              <a:rPr lang="en-US" dirty="0"/>
              <a:t>Now the tiles compute a different logical function called a “half-adder”.  And if we let these grow, they form a different pattern,</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familiar to computer scientists; a binary counter. The </a:t>
            </a:r>
            <a:r>
              <a:rPr lang="en-US" i="1" baseline="0" dirty="0" err="1"/>
              <a:t>n</a:t>
            </a:r>
            <a:r>
              <a:rPr lang="en-US" baseline="0" dirty="0" err="1"/>
              <a:t>’th</a:t>
            </a:r>
            <a:r>
              <a:rPr lang="en-US" baseline="0" dirty="0"/>
              <a:t> row of this assembly represents </a:t>
            </a:r>
            <a:r>
              <a:rPr lang="en-US" i="1" baseline="0" dirty="0"/>
              <a:t>n</a:t>
            </a:r>
            <a:r>
              <a:rPr lang="en-US" baseline="0" dirty="0"/>
              <a:t> in binary, with a lot of leading 0s.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11</a:t>
            </a:fld>
            <a:endParaRPr lang="en-US"/>
          </a:p>
        </p:txBody>
      </p:sp>
    </p:spTree>
    <p:extLst>
      <p:ext uri="{BB962C8B-B14F-4D97-AF65-F5344CB8AC3E}">
        <p14:creationId xmlns:p14="http://schemas.microsoft.com/office/powerpoint/2010/main" val="3889386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some lab results</a:t>
            </a:r>
            <a:r>
              <a:rPr lang="en-US" baseline="0" dirty="0"/>
              <a:t>. These tiles aren’t square shaped, they’re elongated so the rows of the counter aren’t rectilinear, but I sheared the image to make it look like a rectangle. </a:t>
            </a:r>
          </a:p>
          <a:p>
            <a:pPr marL="171450" indent="-171450">
              <a:buFont typeface="Wingdings" panose="05000000000000000000" pitchFamily="2" charset="2"/>
              <a:buChar char="à"/>
            </a:pPr>
            <a:r>
              <a:rPr lang="en-US" dirty="0">
                <a:sym typeface="Wingdings" pitchFamily="2" charset="2"/>
              </a:rPr>
              <a:t>On the right is some</a:t>
            </a:r>
            <a:r>
              <a:rPr lang="en-US" baseline="0" dirty="0">
                <a:sym typeface="Wingdings" pitchFamily="2" charset="2"/>
              </a:rPr>
              <a:t> unpublished experimental research showing many more varied computations being done by tiles. And if you’re just starting to get comfortable with Tile Assembly, well now we’re going to stop talking about it.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12</a:t>
            </a:fld>
            <a:endParaRPr lang="en-US"/>
          </a:p>
        </p:txBody>
      </p:sp>
    </p:spTree>
    <p:extLst>
      <p:ext uri="{BB962C8B-B14F-4D97-AF65-F5344CB8AC3E}">
        <p14:creationId xmlns:p14="http://schemas.microsoft.com/office/powerpoint/2010/main" val="284767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technology I mentioned is DNA strand displacement.</a:t>
            </a:r>
            <a:r>
              <a:rPr lang="en-US" baseline="0" dirty="0"/>
              <a:t> In this model we get into a bit more detail about the DNA, representing strands as arrows indicating 5’-3’ orientation, and logically sectioning the strand into “binding domains”. </a:t>
            </a:r>
          </a:p>
          <a:p>
            <a:r>
              <a:rPr lang="en-US" baseline="0" dirty="0"/>
              <a:t>The top-middle strand here has a short domain </a:t>
            </a:r>
            <a:r>
              <a:rPr lang="en-US" i="1" baseline="0" dirty="0"/>
              <a:t>t</a:t>
            </a:r>
            <a:r>
              <a:rPr lang="en-US" baseline="0" dirty="0"/>
              <a:t> called a </a:t>
            </a:r>
            <a:r>
              <a:rPr lang="en-US" u="sng" baseline="0" dirty="0"/>
              <a:t>toehold</a:t>
            </a:r>
            <a:r>
              <a:rPr lang="en-US" baseline="0" dirty="0"/>
              <a:t> and a long domain </a:t>
            </a:r>
            <a:r>
              <a:rPr lang="en-US" i="1" baseline="0" dirty="0"/>
              <a:t>a</a:t>
            </a:r>
            <a:r>
              <a:rPr lang="en-US" baseline="0" dirty="0"/>
              <a:t>, and the complex on the bottom has complements of both, but </a:t>
            </a:r>
            <a:r>
              <a:rPr lang="en-US" i="1" baseline="0" dirty="0"/>
              <a:t>a</a:t>
            </a:r>
            <a:r>
              <a:rPr lang="en-US" baseline="0" dirty="0"/>
              <a:t>* is bound to another strand. There’s also a second double-stranded short domain </a:t>
            </a:r>
            <a:r>
              <a:rPr lang="en-US" i="1" baseline="0" dirty="0"/>
              <a:t>s</a:t>
            </a:r>
            <a:r>
              <a:rPr lang="en-US" baseline="0" dirty="0"/>
              <a:t> on the bottom complex.</a:t>
            </a:r>
          </a:p>
          <a:p>
            <a:pPr marL="171450" indent="-171450">
              <a:buFont typeface="Wingdings" panose="05000000000000000000" pitchFamily="2" charset="2"/>
              <a:buChar char="à"/>
            </a:pPr>
            <a:r>
              <a:rPr lang="en-US" baseline="0" dirty="0"/>
              <a:t>There’s 3 basic operations: two complementary single stranded domains can </a:t>
            </a:r>
            <a:r>
              <a:rPr lang="en-US" b="1" baseline="0" dirty="0"/>
              <a:t>bind</a:t>
            </a:r>
            <a:r>
              <a:rPr lang="en-US" baseline="0" dirty="0"/>
              <a:t>, </a:t>
            </a:r>
            <a:r>
              <a:rPr lang="en-US" dirty="0">
                <a:sym typeface="Wingdings" pitchFamily="2" charset="2"/>
              </a:rPr>
              <a:t> </a:t>
            </a:r>
            <a:r>
              <a:rPr lang="en-US" baseline="0" dirty="0"/>
              <a:t>and if they are short, they can unbind as well.</a:t>
            </a:r>
          </a:p>
          <a:p>
            <a:pPr marL="171450" indent="-171450">
              <a:buFont typeface="Wingdings" panose="05000000000000000000" pitchFamily="2" charset="2"/>
              <a:buChar char="à"/>
            </a:pPr>
            <a:r>
              <a:rPr lang="en-US" dirty="0">
                <a:sym typeface="Wingdings" pitchFamily="2" charset="2"/>
              </a:rPr>
              <a:t>A single strand can </a:t>
            </a:r>
            <a:r>
              <a:rPr lang="en-US" b="1" dirty="0">
                <a:sym typeface="Wingdings" pitchFamily="2" charset="2"/>
              </a:rPr>
              <a:t>displace</a:t>
            </a:r>
            <a:r>
              <a:rPr lang="en-US" dirty="0">
                <a:sym typeface="Wingdings" pitchFamily="2" charset="2"/>
              </a:rPr>
              <a:t>  its counterpart in a complementary double stranded domain, and this can go both ways, and</a:t>
            </a:r>
            <a:r>
              <a:rPr lang="en-US" baseline="0" dirty="0">
                <a:sym typeface="Wingdings" pitchFamily="2" charset="2"/>
              </a:rPr>
              <a:t> </a:t>
            </a:r>
          </a:p>
          <a:p>
            <a:pPr marL="171450" indent="-171450">
              <a:buFont typeface="Wingdings" panose="05000000000000000000" pitchFamily="2" charset="2"/>
              <a:buChar char="à"/>
            </a:pPr>
            <a:r>
              <a:rPr lang="en-US" dirty="0">
                <a:sym typeface="Wingdings" pitchFamily="2" charset="2"/>
              </a:rPr>
              <a:t>a short domain can unbind. 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13</a:t>
            </a:fld>
            <a:endParaRPr lang="en-US"/>
          </a:p>
        </p:txBody>
      </p:sp>
    </p:spTree>
    <p:extLst>
      <p:ext uri="{BB962C8B-B14F-4D97-AF65-F5344CB8AC3E}">
        <p14:creationId xmlns:p14="http://schemas.microsoft.com/office/powerpoint/2010/main" val="3438985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video showing a cartoon animation of this in action on a simple DNA circuit computing the AND function: the C strand is released if and only if the A and B strands are both present. </a:t>
            </a:r>
          </a:p>
          <a:p>
            <a:endParaRPr lang="en-US" dirty="0"/>
          </a:p>
          <a:p>
            <a:r>
              <a:rPr lang="en-US" dirty="0"/>
              <a:t>The video</a:t>
            </a:r>
            <a:r>
              <a:rPr lang="en-US" baseline="0" dirty="0"/>
              <a:t> also shows a common readout technology: once free, C displaces another strand containing a fluorophore molecule, separating it from a quencher that absorbs photons, so the light intensity is a proxy for the concentration of C in solution.</a:t>
            </a:r>
            <a:r>
              <a:rPr lang="en-US" dirty="0">
                <a:sym typeface="Wingdings" pitchFamily="2" charset="2"/>
              </a:rPr>
              <a:t> 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14</a:t>
            </a:fld>
            <a:endParaRPr lang="en-US"/>
          </a:p>
        </p:txBody>
      </p:sp>
    </p:spTree>
    <p:extLst>
      <p:ext uri="{BB962C8B-B14F-4D97-AF65-F5344CB8AC3E}">
        <p14:creationId xmlns:p14="http://schemas.microsoft.com/office/powerpoint/2010/main" val="296253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ideas like this can and have been pushed in ingenious directions (by some of the people in this room,</a:t>
            </a:r>
            <a:r>
              <a:rPr lang="en-US" baseline="0" dirty="0"/>
              <a:t> but not me), using strand displacement to implement all kinds of computation in vitro. And we aren’t going to talk about any of it, or think about it again, sorry.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15</a:t>
            </a:fld>
            <a:endParaRPr lang="en-US"/>
          </a:p>
        </p:txBody>
      </p:sp>
    </p:spTree>
    <p:extLst>
      <p:ext uri="{BB962C8B-B14F-4D97-AF65-F5344CB8AC3E}">
        <p14:creationId xmlns:p14="http://schemas.microsoft.com/office/powerpoint/2010/main" val="22155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make the claim that the models I just discussed are “kinetic” in nature, to contrast</a:t>
            </a:r>
            <a:r>
              <a:rPr lang="en-US" baseline="0" dirty="0"/>
              <a:t> to the “thermodynamic” model that is the subject of this talk.</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16</a:t>
            </a:fld>
            <a:endParaRPr lang="en-US"/>
          </a:p>
        </p:txBody>
      </p:sp>
    </p:spTree>
    <p:extLst>
      <p:ext uri="{BB962C8B-B14F-4D97-AF65-F5344CB8AC3E}">
        <p14:creationId xmlns:p14="http://schemas.microsoft.com/office/powerpoint/2010/main" val="1143743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i="1" dirty="0"/>
              <a:t>kinetic</a:t>
            </a:r>
            <a:r>
              <a:rPr lang="en-US" dirty="0"/>
              <a:t>” model, I mean one that predicts possible or probable paths followed</a:t>
            </a:r>
            <a:r>
              <a:rPr lang="en-US" baseline="0" dirty="0"/>
              <a:t> through time from some initial configuration, to other possible configurations. </a:t>
            </a:r>
            <a:endParaRPr lang="en-US" baseline="0" dirty="0">
              <a:sym typeface="Wingdings" pitchFamily="2" charset="2"/>
            </a:endParaRPr>
          </a:p>
          <a:p>
            <a:pPr marL="171450" indent="-171450">
              <a:buFont typeface="Wingdings" panose="05000000000000000000" pitchFamily="2" charset="2"/>
              <a:buChar char="à"/>
            </a:pPr>
            <a:r>
              <a:rPr lang="en-US" dirty="0">
                <a:sym typeface="Wingdings" pitchFamily="2" charset="2"/>
              </a:rPr>
              <a:t>In the case of tile assembly, the</a:t>
            </a:r>
            <a:r>
              <a:rPr lang="en-US" baseline="0" dirty="0">
                <a:sym typeface="Wingdings" pitchFamily="2" charset="2"/>
              </a:rPr>
              <a:t> initial configuration is the seed tile, the other configurations are other assemblies that have other tiles attached to the seed, and transitions between configurations correspond to tile attachment. </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In the case of strand displacement</a:t>
            </a:r>
            <a:r>
              <a:rPr lang="en-US" baseline="0" dirty="0">
                <a:sym typeface="Wingdings" pitchFamily="2" charset="2"/>
              </a:rPr>
              <a:t>, there’s a similar initial preparation of complexes, configurations are other ways the strands could be bound, and the three </a:t>
            </a:r>
            <a:r>
              <a:rPr lang="en-US" i="1" baseline="0" dirty="0">
                <a:sym typeface="Wingdings" pitchFamily="2" charset="2"/>
              </a:rPr>
              <a:t>bind </a:t>
            </a:r>
            <a:r>
              <a:rPr lang="en-US" i="0" baseline="0" dirty="0">
                <a:sym typeface="Wingdings" pitchFamily="2" charset="2"/>
              </a:rPr>
              <a:t>| </a:t>
            </a:r>
            <a:r>
              <a:rPr lang="en-US" i="1" baseline="0" dirty="0">
                <a:sym typeface="Wingdings" pitchFamily="2" charset="2"/>
              </a:rPr>
              <a:t>displace | unbind</a:t>
            </a:r>
            <a:r>
              <a:rPr lang="en-US" baseline="0" dirty="0">
                <a:sym typeface="Wingdings" pitchFamily="2" charset="2"/>
              </a:rPr>
              <a:t> rules are the transitions moving between these configurations.</a:t>
            </a:r>
            <a:r>
              <a:rPr lang="en-US" dirty="0">
                <a:sym typeface="Wingdings" pitchFamily="2" charset="2"/>
              </a:rPr>
              <a:t>  </a:t>
            </a:r>
            <a:endParaRPr lang="en-US" baseline="0" dirty="0">
              <a:sym typeface="Wingdings" pitchFamily="2" charset="2"/>
            </a:endParaRPr>
          </a:p>
        </p:txBody>
      </p:sp>
      <p:sp>
        <p:nvSpPr>
          <p:cNvPr id="4" name="Slide Number Placeholder 3"/>
          <p:cNvSpPr>
            <a:spLocks noGrp="1"/>
          </p:cNvSpPr>
          <p:nvPr>
            <p:ph type="sldNum" sz="quarter" idx="10"/>
          </p:nvPr>
        </p:nvSpPr>
        <p:spPr/>
        <p:txBody>
          <a:bodyPr/>
          <a:lstStyle/>
          <a:p>
            <a:fld id="{315F4AE0-2562-4CA3-B732-D1A75BD0347D}" type="slidenum">
              <a:rPr lang="en-US" smtClean="0"/>
              <a:t>17</a:t>
            </a:fld>
            <a:endParaRPr lang="en-US"/>
          </a:p>
        </p:txBody>
      </p:sp>
    </p:spTree>
    <p:extLst>
      <p:ext uri="{BB962C8B-B14F-4D97-AF65-F5344CB8AC3E}">
        <p14:creationId xmlns:p14="http://schemas.microsoft.com/office/powerpoint/2010/main" val="1143933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a </a:t>
            </a:r>
            <a:r>
              <a:rPr lang="en-US" i="1" dirty="0"/>
              <a:t>“thermodynamic“</a:t>
            </a:r>
            <a:r>
              <a:rPr lang="en-US" dirty="0"/>
              <a:t> model is one that has configurations, but </a:t>
            </a:r>
            <a:r>
              <a:rPr lang="en-US" i="1" dirty="0"/>
              <a:t>no notion of initial configuration or transitions</a:t>
            </a:r>
            <a:r>
              <a:rPr lang="en-US" dirty="0"/>
              <a:t>. Instead, it assigns</a:t>
            </a:r>
            <a:r>
              <a:rPr lang="en-US" baseline="0" dirty="0"/>
              <a:t> a so-called </a:t>
            </a:r>
            <a:r>
              <a:rPr lang="en-US" u="sng" baseline="0" dirty="0"/>
              <a:t>free energy</a:t>
            </a:r>
            <a:r>
              <a:rPr lang="en-US" baseline="0" dirty="0"/>
              <a:t> to each configuration </a:t>
            </a:r>
            <a:r>
              <a:rPr lang="el-GR" i="1" dirty="0"/>
              <a:t>α</a:t>
            </a:r>
            <a:r>
              <a:rPr lang="en-US" baseline="0" dirty="0"/>
              <a:t>, and it predicts that the probability of observing the system in configuration </a:t>
            </a:r>
            <a:r>
              <a:rPr lang="el-GR" i="1" dirty="0"/>
              <a:t>α</a:t>
            </a:r>
            <a:r>
              <a:rPr lang="en-US" i="0" dirty="0"/>
              <a:t> is proportional to something like e^{- the energy of </a:t>
            </a:r>
            <a:r>
              <a:rPr lang="el-GR" i="1" dirty="0"/>
              <a:t>α</a:t>
            </a:r>
            <a:r>
              <a:rPr lang="en-US" i="0" dirty="0"/>
              <a:t>}, with a really</a:t>
            </a:r>
            <a:r>
              <a:rPr lang="en-US" i="0" baseline="0" dirty="0"/>
              <a:t> important </a:t>
            </a:r>
            <a:r>
              <a:rPr lang="en-US" i="0" dirty="0"/>
              <a:t>constant up there in the exponent that I’m not going to dwell on.</a:t>
            </a:r>
          </a:p>
          <a:p>
            <a:pPr marL="0" indent="0">
              <a:buFont typeface="Arial" panose="020B0604020202020204" pitchFamily="34" charset="0"/>
              <a:buNone/>
            </a:pPr>
            <a:r>
              <a:rPr lang="en-US" i="0" dirty="0"/>
              <a:t>The important thing is that the so-called </a:t>
            </a:r>
            <a:r>
              <a:rPr lang="en-US" i="1" dirty="0"/>
              <a:t>minimum free energy</a:t>
            </a:r>
            <a:r>
              <a:rPr lang="en-US" i="0" dirty="0"/>
              <a:t> </a:t>
            </a:r>
            <a:r>
              <a:rPr lang="en-US" i="1" dirty="0"/>
              <a:t>configuration </a:t>
            </a:r>
            <a:r>
              <a:rPr lang="en-US" i="0" dirty="0"/>
              <a:t>(which generally means “maximum absolute value of energy” since it tends to be a negative quantity) is the </a:t>
            </a:r>
            <a:r>
              <a:rPr lang="en-US" i="1" dirty="0"/>
              <a:t>most probable configuration</a:t>
            </a:r>
            <a:r>
              <a:rPr lang="en-US" i="0" dirty="0"/>
              <a:t>. </a:t>
            </a:r>
          </a:p>
          <a:p>
            <a:pPr marL="171450" indent="-171450">
              <a:buFont typeface="Wingdings" panose="05000000000000000000" pitchFamily="2" charset="2"/>
              <a:buChar char="à"/>
            </a:pPr>
            <a:r>
              <a:rPr lang="en-US" dirty="0">
                <a:sym typeface="Wingdings" pitchFamily="2" charset="2"/>
              </a:rPr>
              <a:t>So how is the free energy defined for</a:t>
            </a:r>
            <a:r>
              <a:rPr lang="en-US" baseline="0" dirty="0">
                <a:sym typeface="Wingdings" pitchFamily="2" charset="2"/>
              </a:rPr>
              <a:t> binding configurations of DNA strands? How can we compute it? Well… </a:t>
            </a:r>
          </a:p>
          <a:p>
            <a:pPr marL="171450" indent="-171450">
              <a:buFont typeface="Wingdings" panose="05000000000000000000" pitchFamily="2" charset="2"/>
              <a:buChar char="à"/>
            </a:pPr>
            <a:r>
              <a:rPr lang="en-US" baseline="0" dirty="0">
                <a:sym typeface="Wingdings" pitchFamily="2" charset="2"/>
              </a:rPr>
              <a:t>i</a:t>
            </a:r>
            <a:r>
              <a:rPr lang="en-US" dirty="0">
                <a:sym typeface="Wingdings" pitchFamily="2" charset="2"/>
              </a:rPr>
              <a:t>t’s a very well-studied problem, and a very important one, and there are good </a:t>
            </a:r>
            <a:r>
              <a:rPr lang="en-US" u="sng" dirty="0">
                <a:sym typeface="Wingdings" pitchFamily="2" charset="2"/>
              </a:rPr>
              <a:t>models</a:t>
            </a:r>
            <a:r>
              <a:rPr lang="en-US" dirty="0">
                <a:sym typeface="Wingdings" pitchFamily="2" charset="2"/>
              </a:rPr>
              <a:t> and </a:t>
            </a:r>
            <a:r>
              <a:rPr lang="en-US" u="sng" dirty="0">
                <a:sym typeface="Wingdings" pitchFamily="2" charset="2"/>
              </a:rPr>
              <a:t>algorithms</a:t>
            </a:r>
            <a:r>
              <a:rPr lang="en-US" dirty="0">
                <a:sym typeface="Wingdings" pitchFamily="2" charset="2"/>
              </a:rPr>
              <a:t> for it, but our goal here is a NOT a detailed definition of free energy accounting for every intricate detail of DNA biophysics </a:t>
            </a:r>
            <a:endParaRPr lang="en-US" i="0" baseline="0" dirty="0"/>
          </a:p>
          <a:p>
            <a:endParaRPr lang="en-US" baseline="0" dirty="0"/>
          </a:p>
          <a:p>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18</a:t>
            </a:fld>
            <a:endParaRPr lang="en-US"/>
          </a:p>
        </p:txBody>
      </p:sp>
    </p:spTree>
    <p:extLst>
      <p:ext uri="{BB962C8B-B14F-4D97-AF65-F5344CB8AC3E}">
        <p14:creationId xmlns:p14="http://schemas.microsoft.com/office/powerpoint/2010/main" val="3454730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define the model in a few slides, but first I want to say a few</a:t>
            </a:r>
            <a:r>
              <a:rPr lang="en-US" baseline="0" dirty="0"/>
              <a:t> things about our goals. </a:t>
            </a:r>
          </a:p>
          <a:p>
            <a:pPr marL="171450" indent="-171450">
              <a:buFont typeface="Wingdings" panose="05000000000000000000" pitchFamily="2" charset="2"/>
              <a:buChar char="à"/>
            </a:pPr>
            <a:r>
              <a:rPr lang="en-US" baseline="0" dirty="0"/>
              <a:t>The first goal is to isolate the contribution of </a:t>
            </a:r>
            <a:r>
              <a:rPr lang="en-US" i="1" baseline="0" dirty="0"/>
              <a:t>thermodynamics alone</a:t>
            </a:r>
            <a:r>
              <a:rPr lang="en-US" baseline="0" dirty="0"/>
              <a:t> to the correctness of a system. Now, by itself this wouldn’t be very innovative; physicists have been doing this on system after system since the late 1800s.</a:t>
            </a:r>
          </a:p>
          <a:p>
            <a:pPr marL="171450" indent="-171450">
              <a:buFont typeface="Wingdings" panose="05000000000000000000" pitchFamily="2" charset="2"/>
              <a:buChar char="à"/>
            </a:pPr>
            <a:r>
              <a:rPr lang="en-US" baseline="0" dirty="0"/>
              <a:t>The second goal is to </a:t>
            </a:r>
            <a:r>
              <a:rPr lang="en-US" i="1" baseline="0" dirty="0"/>
              <a:t>abstract away</a:t>
            </a:r>
            <a:r>
              <a:rPr lang="en-US" baseline="0" dirty="0"/>
              <a:t> DNA-specific details, and get a model simplified and abstract enough to apply to any system of molecules with specific binding domains. In particular, there’s </a:t>
            </a:r>
            <a:r>
              <a:rPr lang="en-US" u="sng" baseline="0" dirty="0"/>
              <a:t>no geometry</a:t>
            </a:r>
            <a:r>
              <a:rPr lang="en-US" baseline="0" dirty="0"/>
              <a:t>, the molecules aren’t embedded in a square lattice, if you think of it like DNA, for instance, pseudoknots are permitted. The idea is that the model is </a:t>
            </a:r>
            <a:r>
              <a:rPr lang="en-US" u="sng" baseline="0" dirty="0"/>
              <a:t>general enough</a:t>
            </a:r>
            <a:r>
              <a:rPr lang="en-US" baseline="0" dirty="0"/>
              <a:t> to “graft onto” existing kinetic and geometric models like the ones I presented earlier. </a:t>
            </a:r>
            <a:r>
              <a:rPr lang="en-US" dirty="0">
                <a:sym typeface="Wingdings" pitchFamily="2" charset="2"/>
              </a:rPr>
              <a:t></a:t>
            </a:r>
            <a:endParaRPr lang="en-US" baseline="0" dirty="0"/>
          </a:p>
        </p:txBody>
      </p:sp>
      <p:sp>
        <p:nvSpPr>
          <p:cNvPr id="4" name="Slide Number Placeholder 3"/>
          <p:cNvSpPr>
            <a:spLocks noGrp="1"/>
          </p:cNvSpPr>
          <p:nvPr>
            <p:ph type="sldNum" sz="quarter" idx="10"/>
          </p:nvPr>
        </p:nvSpPr>
        <p:spPr/>
        <p:txBody>
          <a:bodyPr/>
          <a:lstStyle/>
          <a:p>
            <a:fld id="{315F4AE0-2562-4CA3-B732-D1A75BD0347D}" type="slidenum">
              <a:rPr lang="en-US" smtClean="0"/>
              <a:t>19</a:t>
            </a:fld>
            <a:endParaRPr lang="en-US"/>
          </a:p>
        </p:txBody>
      </p:sp>
    </p:spTree>
    <p:extLst>
      <p:ext uri="{BB962C8B-B14F-4D97-AF65-F5344CB8AC3E}">
        <p14:creationId xmlns:p14="http://schemas.microsoft.com/office/powerpoint/2010/main" val="385587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normally have a policy with alphabetically authored papers of stating that all authors contributed equally, and if you want any more information, good luck beating it out of me. But in this case I feel obligated to thank David </a:t>
            </a:r>
            <a:r>
              <a:rPr lang="en-US" dirty="0" err="1"/>
              <a:t>Soloveichik</a:t>
            </a:r>
            <a:r>
              <a:rPr lang="en-US" dirty="0"/>
              <a:t> especially for conceiving of this model and working out the initial ideas. We all contributed a lot to this paper over the past 3 years, but it’s really David’s vision, and I feel a bit guilty to be the first one of us to talk about it extensively in public. But David will talk about it a month from now at the DNA computing conference.</a:t>
            </a:r>
            <a:r>
              <a:rPr lang="en-US" baseline="0" dirty="0"/>
              <a:t>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a:t>
            </a:fld>
            <a:endParaRPr lang="en-US"/>
          </a:p>
        </p:txBody>
      </p:sp>
    </p:spTree>
    <p:extLst>
      <p:ext uri="{BB962C8B-B14F-4D97-AF65-F5344CB8AC3E}">
        <p14:creationId xmlns:p14="http://schemas.microsoft.com/office/powerpoint/2010/main" val="2718027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really want to emphasize this point, because the rest of the talk won’t make much sense </a:t>
            </a:r>
            <a:r>
              <a:rPr lang="en-US" baseline="0" dirty="0"/>
              <a:t>otherwise. The model’s goal is </a:t>
            </a:r>
            <a:r>
              <a:rPr lang="en-US" b="1" baseline="0" dirty="0"/>
              <a:t>emphatically not</a:t>
            </a:r>
            <a:r>
              <a:rPr lang="en-US" baseline="0" dirty="0"/>
              <a:t> to precisely predict what the system </a:t>
            </a:r>
            <a:r>
              <a:rPr lang="en-US" u="sng" baseline="0" dirty="0"/>
              <a:t>will</a:t>
            </a:r>
            <a:r>
              <a:rPr lang="en-US" baseline="0" dirty="0"/>
              <a:t> do. Such models exist for DNA systems, such as the so-called nearest-neighbor energy model I let you glimpse earlier. </a:t>
            </a:r>
          </a:p>
          <a:p>
            <a:r>
              <a:rPr lang="en-US" baseline="0" dirty="0"/>
              <a:t>Instead, the model is more like those that computer scientists and electrical engineers employ when we want to engineer systems that behave well, subject to </a:t>
            </a:r>
            <a:r>
              <a:rPr lang="en-US" u="sng" baseline="0" dirty="0"/>
              <a:t>uncertainty about what will happen</a:t>
            </a:r>
            <a:r>
              <a:rPr lang="en-US" baseline="0" dirty="0"/>
              <a:t>: it’s an </a:t>
            </a:r>
            <a:r>
              <a:rPr lang="en-US" b="1" baseline="0" dirty="0"/>
              <a:t>adversarial</a:t>
            </a:r>
            <a:r>
              <a:rPr lang="en-US" baseline="0" dirty="0"/>
              <a:t> model.</a:t>
            </a:r>
          </a:p>
          <a:p>
            <a:pPr marL="171450" indent="-171450">
              <a:buFont typeface="Wingdings" panose="05000000000000000000" pitchFamily="2" charset="2"/>
              <a:buChar char="à"/>
            </a:pPr>
            <a:r>
              <a:rPr lang="en-US" dirty="0">
                <a:sym typeface="Wingdings" pitchFamily="2" charset="2"/>
              </a:rPr>
              <a:t>In practice, errors tend to mean that in the kinetic model, some illegal transition has occurred; there was no path to</a:t>
            </a:r>
            <a:r>
              <a:rPr lang="en-US" baseline="0" dirty="0">
                <a:sym typeface="Wingdings" pitchFamily="2" charset="2"/>
              </a:rPr>
              <a:t> some configuration, but we ended up there anyway, for example, a tile binding with strength 1 instead of 2, or a strand displacement occurring despite the lack of adjacent toehold to initiate it.</a:t>
            </a:r>
          </a:p>
          <a:p>
            <a:pPr marL="171450" indent="-171450">
              <a:buFont typeface="Wingdings" panose="05000000000000000000" pitchFamily="2" charset="2"/>
              <a:buChar char="à"/>
            </a:pPr>
            <a:r>
              <a:rPr lang="en-US" baseline="0" dirty="0">
                <a:sym typeface="Wingdings" pitchFamily="2" charset="2"/>
              </a:rPr>
              <a:t>What we want to know is, can we design a system so that, even in the face of arbitrary bad transitions taking place, if we wait long enough for the system to reach thermodynamic equilibrium, will the system do what we want anyway? Can we make the </a:t>
            </a:r>
            <a:r>
              <a:rPr lang="en-US" u="sng" baseline="0" dirty="0">
                <a:sym typeface="Wingdings" pitchFamily="2" charset="2"/>
              </a:rPr>
              <a:t>desired final configuration</a:t>
            </a:r>
            <a:r>
              <a:rPr lang="en-US" baseline="0" dirty="0">
                <a:sym typeface="Wingdings" pitchFamily="2" charset="2"/>
              </a:rPr>
              <a:t> be also the </a:t>
            </a:r>
            <a:r>
              <a:rPr lang="en-US" u="sng" baseline="0" dirty="0">
                <a:sym typeface="Wingdings" pitchFamily="2" charset="2"/>
              </a:rPr>
              <a:t>thermodynamically most stable</a:t>
            </a:r>
            <a:r>
              <a:rPr lang="en-US" baseline="0" dirty="0">
                <a:sym typeface="Wingdings" pitchFamily="2" charset="2"/>
              </a:rPr>
              <a:t>?</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20</a:t>
            </a:fld>
            <a:endParaRPr lang="en-US"/>
          </a:p>
        </p:txBody>
      </p:sp>
    </p:spTree>
    <p:extLst>
      <p:ext uri="{BB962C8B-B14F-4D97-AF65-F5344CB8AC3E}">
        <p14:creationId xmlns:p14="http://schemas.microsoft.com/office/powerpoint/2010/main" val="1213498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here’s the definition of the model. A </a:t>
            </a:r>
            <a:r>
              <a:rPr lang="en-US" b="1" baseline="0" dirty="0"/>
              <a:t>monomer type</a:t>
            </a:r>
            <a:r>
              <a:rPr lang="en-US" baseline="0" dirty="0"/>
              <a:t> is a collection or multiset of domains, domains here are single letters, with a star indicating complementarity, so </a:t>
            </a:r>
            <a:r>
              <a:rPr lang="en-US" i="1" baseline="0" dirty="0"/>
              <a:t>a</a:t>
            </a:r>
            <a:r>
              <a:rPr lang="en-US" baseline="0" dirty="0"/>
              <a:t> binds to </a:t>
            </a:r>
            <a:r>
              <a:rPr lang="en-US" i="1" baseline="0" dirty="0"/>
              <a:t>a*</a:t>
            </a:r>
            <a:r>
              <a:rPr lang="en-US" baseline="0" dirty="0"/>
              <a:t>, and to no other domain. </a:t>
            </a:r>
          </a:p>
          <a:p>
            <a:pPr marL="171450" indent="-171450">
              <a:buFont typeface="Wingdings" panose="05000000000000000000" pitchFamily="2" charset="2"/>
              <a:buChar char="à"/>
            </a:pPr>
            <a:r>
              <a:rPr lang="en-US" baseline="0" dirty="0"/>
              <a:t>If you have some collection of monomers, a </a:t>
            </a:r>
            <a:r>
              <a:rPr lang="en-US" b="1" baseline="0" dirty="0"/>
              <a:t>configuration</a:t>
            </a:r>
            <a:r>
              <a:rPr lang="en-US" baseline="0" dirty="0"/>
              <a:t> is a matching between complementary domains indicating how they are bound, here’s an example with 4 monomers. </a:t>
            </a:r>
          </a:p>
          <a:p>
            <a:pPr marL="171450" indent="-171450">
              <a:buFont typeface="Wingdings" panose="05000000000000000000" pitchFamily="2" charset="2"/>
              <a:buChar char="à"/>
            </a:pPr>
            <a:r>
              <a:rPr lang="en-US" dirty="0">
                <a:sym typeface="Wingdings" pitchFamily="2" charset="2"/>
              </a:rPr>
              <a:t>Now is when we start co-opting physics words. The </a:t>
            </a:r>
            <a:r>
              <a:rPr lang="en-US" b="1" dirty="0">
                <a:sym typeface="Wingdings" pitchFamily="2" charset="2"/>
              </a:rPr>
              <a:t>enthalpy</a:t>
            </a:r>
            <a:r>
              <a:rPr lang="en-US" dirty="0">
                <a:sym typeface="Wingdings" pitchFamily="2" charset="2"/>
              </a:rPr>
              <a:t> of a configuration</a:t>
            </a:r>
            <a:r>
              <a:rPr lang="en-US" baseline="0" dirty="0">
                <a:sym typeface="Wingdings" pitchFamily="2" charset="2"/>
              </a:rPr>
              <a:t> is the </a:t>
            </a:r>
            <a:r>
              <a:rPr lang="en-US" u="sng" baseline="0" dirty="0">
                <a:sym typeface="Wingdings" pitchFamily="2" charset="2"/>
              </a:rPr>
              <a:t>number of bonds</a:t>
            </a:r>
            <a:r>
              <a:rPr lang="en-US" baseline="0" dirty="0">
                <a:sym typeface="Wingdings" pitchFamily="2" charset="2"/>
              </a:rPr>
              <a:t> in it. All else being equal a configuration with more bonds is more stable. Note we’re implicitly assuming all bonds are equal strength; you could obviously extend the model to generalize this, but let’s assume they’re all “strength 1” for now. This configuration here has enthalpy 2. </a:t>
            </a:r>
          </a:p>
          <a:p>
            <a:pPr marL="171450" indent="-171450">
              <a:buFont typeface="Wingdings" panose="05000000000000000000" pitchFamily="2" charset="2"/>
              <a:buChar char="à"/>
            </a:pPr>
            <a:r>
              <a:rPr lang="en-US" dirty="0">
                <a:sym typeface="Wingdings" pitchFamily="2" charset="2"/>
              </a:rPr>
              <a:t>The </a:t>
            </a:r>
            <a:r>
              <a:rPr lang="en-US" b="1" dirty="0">
                <a:sym typeface="Wingdings" pitchFamily="2" charset="2"/>
              </a:rPr>
              <a:t>entropy</a:t>
            </a:r>
            <a:r>
              <a:rPr lang="en-US" dirty="0">
                <a:sym typeface="Wingdings" pitchFamily="2" charset="2"/>
              </a:rPr>
              <a:t> of a configuration is the number of</a:t>
            </a:r>
            <a:r>
              <a:rPr lang="en-US" u="none" dirty="0">
                <a:sym typeface="Wingdings" pitchFamily="2" charset="2"/>
              </a:rPr>
              <a:t> </a:t>
            </a:r>
            <a:r>
              <a:rPr lang="en-US" u="sng" dirty="0">
                <a:sym typeface="Wingdings" pitchFamily="2" charset="2"/>
              </a:rPr>
              <a:t>free complexes</a:t>
            </a:r>
            <a:r>
              <a:rPr lang="en-US" dirty="0">
                <a:sym typeface="Wingdings" pitchFamily="2" charset="2"/>
              </a:rPr>
              <a:t> in it, also known as </a:t>
            </a:r>
            <a:r>
              <a:rPr lang="en-US" u="sng" dirty="0">
                <a:sym typeface="Wingdings" pitchFamily="2" charset="2"/>
              </a:rPr>
              <a:t>polymers</a:t>
            </a:r>
            <a:r>
              <a:rPr lang="en-US" dirty="0">
                <a:sym typeface="Wingdings" pitchFamily="2" charset="2"/>
              </a:rPr>
              <a:t>. This example has entropy 2, one</a:t>
            </a:r>
            <a:r>
              <a:rPr lang="en-US" baseline="0" dirty="0">
                <a:sym typeface="Wingdings" pitchFamily="2" charset="2"/>
              </a:rPr>
              <a:t> polymer on the left consisting of just a single monomer with two domains </a:t>
            </a:r>
            <a:r>
              <a:rPr lang="en-US" i="1" baseline="0" dirty="0">
                <a:sym typeface="Wingdings" pitchFamily="2" charset="2"/>
              </a:rPr>
              <a:t>a</a:t>
            </a:r>
            <a:r>
              <a:rPr lang="en-US" baseline="0" dirty="0">
                <a:sym typeface="Wingdings" pitchFamily="2" charset="2"/>
              </a:rPr>
              <a:t> and </a:t>
            </a:r>
            <a:r>
              <a:rPr lang="en-US" i="1" baseline="0" dirty="0">
                <a:sym typeface="Wingdings" pitchFamily="2" charset="2"/>
              </a:rPr>
              <a:t>b</a:t>
            </a:r>
            <a:r>
              <a:rPr lang="en-US" baseline="0" dirty="0">
                <a:sym typeface="Wingdings" pitchFamily="2" charset="2"/>
              </a:rPr>
              <a:t>, and the polymer on the right consisting of 3 monomers. Now I want to plant a flag here and say, we’re well aware that this is an abuse of terms. We’re ignoring rotational degrees of freedom, for example, since there’s no geometry. So “</a:t>
            </a:r>
            <a:r>
              <a:rPr lang="en-US" i="1" baseline="0" dirty="0">
                <a:sym typeface="Wingdings" pitchFamily="2" charset="2"/>
              </a:rPr>
              <a:t>entropy</a:t>
            </a:r>
            <a:r>
              <a:rPr lang="en-US" baseline="0" dirty="0">
                <a:sym typeface="Wingdings" pitchFamily="2" charset="2"/>
              </a:rPr>
              <a:t>” is a bit of a </a:t>
            </a:r>
            <a:r>
              <a:rPr lang="en-US" u="sng" baseline="0" dirty="0">
                <a:sym typeface="Wingdings" pitchFamily="2" charset="2"/>
              </a:rPr>
              <a:t>metaphorical term</a:t>
            </a:r>
            <a:r>
              <a:rPr lang="en-US" baseline="0" dirty="0">
                <a:sym typeface="Wingdings" pitchFamily="2" charset="2"/>
              </a:rPr>
              <a:t> here. </a:t>
            </a:r>
          </a:p>
          <a:p>
            <a:pPr marL="171450" indent="-171450">
              <a:buFont typeface="Wingdings" panose="05000000000000000000" pitchFamily="2" charset="2"/>
              <a:buChar char="à"/>
            </a:pPr>
            <a:r>
              <a:rPr lang="en-US" dirty="0">
                <a:sym typeface="Wingdings" pitchFamily="2" charset="2"/>
              </a:rPr>
              <a:t>Now it’s common to say the </a:t>
            </a:r>
            <a:r>
              <a:rPr lang="en-US" b="1" dirty="0">
                <a:sym typeface="Wingdings" pitchFamily="2" charset="2"/>
              </a:rPr>
              <a:t>energy</a:t>
            </a:r>
            <a:r>
              <a:rPr lang="en-US" dirty="0">
                <a:sym typeface="Wingdings" pitchFamily="2" charset="2"/>
              </a:rPr>
              <a:t> of a configuration is a</a:t>
            </a:r>
            <a:r>
              <a:rPr lang="en-US" baseline="0" dirty="0">
                <a:sym typeface="Wingdings" pitchFamily="2" charset="2"/>
              </a:rPr>
              <a:t> weighted sum of the enthalpy and entropy. I’m not going to get into specifics about the precise relative weights, for reasons that will become obvious in a little bit. Also note that all the energies here are positive, so greater energy corresponds to </a:t>
            </a:r>
            <a:r>
              <a:rPr lang="en-US" i="1" baseline="0" dirty="0">
                <a:sym typeface="Wingdings" pitchFamily="2" charset="2"/>
              </a:rPr>
              <a:t>“more stable”</a:t>
            </a:r>
            <a:r>
              <a:rPr lang="en-US" baseline="0" dirty="0">
                <a:sym typeface="Wingdings" pitchFamily="2" charset="2"/>
              </a:rPr>
              <a:t>. If you prefer to think about minimum energy configurations, just throw a negative sign in front of everything, but I have trouble keeping track of negative signs.</a:t>
            </a:r>
          </a:p>
          <a:p>
            <a:pPr marL="171450" indent="-171450">
              <a:buFont typeface="Wingdings" panose="05000000000000000000" pitchFamily="2" charset="2"/>
              <a:buChar char="à"/>
            </a:pPr>
            <a:r>
              <a:rPr lang="en-US" baseline="0" dirty="0">
                <a:sym typeface="Wingdings" pitchFamily="2" charset="2"/>
              </a:rPr>
              <a:t>Here’s some other example configurations. This one breaks a bond and creates an extra polymer, so it has enthalpy 1 and entropy 3.</a:t>
            </a:r>
          </a:p>
          <a:p>
            <a:pPr marL="171450" indent="-171450">
              <a:buFont typeface="Wingdings" panose="05000000000000000000" pitchFamily="2" charset="2"/>
              <a:buChar char="à"/>
            </a:pPr>
            <a:r>
              <a:rPr lang="en-US" baseline="0" dirty="0">
                <a:sym typeface="Wingdings" pitchFamily="2" charset="2"/>
              </a:rPr>
              <a:t>This is a different configuration than the first, but also has enthalpy and entropy 2.</a:t>
            </a:r>
          </a:p>
          <a:p>
            <a:pPr marL="171450" indent="-171450">
              <a:buFont typeface="Wingdings" panose="05000000000000000000" pitchFamily="2" charset="2"/>
              <a:buChar char="à"/>
            </a:pPr>
            <a:r>
              <a:rPr lang="en-US" baseline="0" dirty="0">
                <a:sym typeface="Wingdings" pitchFamily="2" charset="2"/>
              </a:rPr>
              <a:t>Finally, this has enthalpy 2 and entropy 3, which is the largest those values can be when there’s at least one bond. </a:t>
            </a:r>
            <a:r>
              <a:rPr lang="en-US" dirty="0">
                <a:sym typeface="Wingdings" pitchFamily="2" charset="2"/>
              </a:rPr>
              <a:t></a:t>
            </a:r>
            <a:endParaRPr lang="en-US" baseline="0" dirty="0">
              <a:sym typeface="Wingdings" pitchFamily="2" charset="2"/>
            </a:endParaRPr>
          </a:p>
        </p:txBody>
      </p:sp>
      <p:sp>
        <p:nvSpPr>
          <p:cNvPr id="4" name="Slide Number Placeholder 3"/>
          <p:cNvSpPr>
            <a:spLocks noGrp="1"/>
          </p:cNvSpPr>
          <p:nvPr>
            <p:ph type="sldNum" sz="quarter" idx="10"/>
          </p:nvPr>
        </p:nvSpPr>
        <p:spPr/>
        <p:txBody>
          <a:bodyPr/>
          <a:lstStyle/>
          <a:p>
            <a:fld id="{315F4AE0-2562-4CA3-B732-D1A75BD0347D}" type="slidenum">
              <a:rPr lang="en-US" smtClean="0"/>
              <a:t>21</a:t>
            </a:fld>
            <a:endParaRPr lang="en-US"/>
          </a:p>
        </p:txBody>
      </p:sp>
    </p:spTree>
    <p:extLst>
      <p:ext uri="{BB962C8B-B14F-4D97-AF65-F5344CB8AC3E}">
        <p14:creationId xmlns:p14="http://schemas.microsoft.com/office/powerpoint/2010/main" val="2844352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a:t>
            </a:r>
            <a:r>
              <a:rPr lang="en-US" baseline="0" dirty="0"/>
              <a:t> more terms… a </a:t>
            </a:r>
            <a:r>
              <a:rPr lang="en-US" b="1" baseline="0" dirty="0"/>
              <a:t>monomer collection</a:t>
            </a:r>
            <a:r>
              <a:rPr lang="en-US" baseline="0" dirty="0"/>
              <a:t>, if we have </a:t>
            </a:r>
            <a:r>
              <a:rPr lang="en-US" i="1" baseline="0" dirty="0"/>
              <a:t>M</a:t>
            </a:r>
            <a:r>
              <a:rPr lang="en-US" baseline="0" dirty="0"/>
              <a:t> monomer types, is a vector over </a:t>
            </a:r>
            <a:r>
              <a:rPr lang="en-US" sz="1200" dirty="0"/>
              <a:t>ℕ</a:t>
            </a:r>
            <a:r>
              <a:rPr lang="en-US" sz="1200" i="1" baseline="30000" dirty="0"/>
              <a:t>M</a:t>
            </a:r>
            <a:r>
              <a:rPr lang="en-US" sz="1200" dirty="0"/>
              <a:t> indicating their counts,</a:t>
            </a:r>
            <a:r>
              <a:rPr lang="en-US" sz="1200" baseline="0" dirty="0"/>
              <a:t> the examples before had one of each type, but you could have more. One monomer collection can have many configurations depending on the choice of domain binding.</a:t>
            </a:r>
          </a:p>
          <a:p>
            <a:pPr marL="171450" indent="-171450">
              <a:buFont typeface="Wingdings" panose="05000000000000000000" pitchFamily="2" charset="2"/>
              <a:buChar char="à"/>
            </a:pPr>
            <a:r>
              <a:rPr lang="en-US" dirty="0">
                <a:sym typeface="Wingdings" pitchFamily="2" charset="2"/>
              </a:rPr>
              <a:t>A configuration is </a:t>
            </a:r>
            <a:r>
              <a:rPr lang="en-US" b="1" dirty="0">
                <a:sym typeface="Wingdings" pitchFamily="2" charset="2"/>
              </a:rPr>
              <a:t>saturated</a:t>
            </a:r>
            <a:r>
              <a:rPr lang="en-US" dirty="0">
                <a:sym typeface="Wingdings" pitchFamily="2" charset="2"/>
              </a:rPr>
              <a:t> if it has maximal enthalpy. In all the examples I show, the </a:t>
            </a:r>
            <a:r>
              <a:rPr lang="en-US" dirty="0" err="1">
                <a:sym typeface="Wingdings" pitchFamily="2" charset="2"/>
              </a:rPr>
              <a:t>unstarred</a:t>
            </a:r>
            <a:r>
              <a:rPr lang="en-US" dirty="0">
                <a:sym typeface="Wingdings" pitchFamily="2" charset="2"/>
              </a:rPr>
              <a:t> domains will be in excess, so </a:t>
            </a:r>
            <a:r>
              <a:rPr lang="en-US" i="1" dirty="0">
                <a:sym typeface="Wingdings" pitchFamily="2" charset="2"/>
              </a:rPr>
              <a:t>saturated</a:t>
            </a:r>
            <a:r>
              <a:rPr lang="en-US" dirty="0">
                <a:sym typeface="Wingdings" pitchFamily="2" charset="2"/>
              </a:rPr>
              <a:t> will mean </a:t>
            </a:r>
            <a:r>
              <a:rPr lang="en-US" i="1" dirty="0">
                <a:sym typeface="Wingdings" pitchFamily="2" charset="2"/>
              </a:rPr>
              <a:t>“all the starred domains are bound”</a:t>
            </a:r>
            <a:r>
              <a:rPr lang="en-US" dirty="0">
                <a:sym typeface="Wingdings" pitchFamily="2" charset="2"/>
              </a:rPr>
              <a:t>.</a:t>
            </a:r>
            <a:endParaRPr lang="en-US" sz="1200" baseline="0" dirty="0">
              <a:sym typeface="Wingdings" pitchFamily="2" charset="2"/>
            </a:endParaRPr>
          </a:p>
          <a:p>
            <a:pPr marL="171450" indent="-171450">
              <a:buFont typeface="Wingdings" panose="05000000000000000000" pitchFamily="2" charset="2"/>
              <a:buChar char="à"/>
            </a:pPr>
            <a:r>
              <a:rPr lang="en-US" dirty="0">
                <a:sym typeface="Wingdings" pitchFamily="2" charset="2"/>
              </a:rPr>
              <a:t>A configuration is </a:t>
            </a:r>
            <a:r>
              <a:rPr lang="en-US" b="1" dirty="0">
                <a:sym typeface="Wingdings" pitchFamily="2" charset="2"/>
              </a:rPr>
              <a:t>stable</a:t>
            </a:r>
            <a:r>
              <a:rPr lang="en-US" dirty="0">
                <a:sym typeface="Wingdings" pitchFamily="2" charset="2"/>
              </a:rPr>
              <a:t> if, among all the saturated configurations, it has maximal entropy, in</a:t>
            </a:r>
            <a:r>
              <a:rPr lang="en-US" baseline="0" dirty="0">
                <a:sym typeface="Wingdings" pitchFamily="2" charset="2"/>
              </a:rPr>
              <a:t> other words</a:t>
            </a:r>
            <a:r>
              <a:rPr lang="en-US" dirty="0">
                <a:sym typeface="Wingdings" pitchFamily="2" charset="2"/>
              </a:rPr>
              <a:t> the greatest number of polymers. In other words,</a:t>
            </a:r>
            <a:r>
              <a:rPr lang="en-US" baseline="0" dirty="0">
                <a:sym typeface="Wingdings" pitchFamily="2" charset="2"/>
              </a:rPr>
              <a:t> we favor enthalpy </a:t>
            </a:r>
            <a:r>
              <a:rPr lang="en-US" i="1" baseline="0" dirty="0">
                <a:sym typeface="Wingdings" pitchFamily="2" charset="2"/>
              </a:rPr>
              <a:t>infinitely</a:t>
            </a:r>
            <a:r>
              <a:rPr lang="en-US" baseline="0" dirty="0">
                <a:sym typeface="Wingdings" pitchFamily="2" charset="2"/>
              </a:rPr>
              <a:t> over entropy, using entropy only as a tie-breaker.</a:t>
            </a:r>
          </a:p>
          <a:p>
            <a:pPr marL="171450" indent="-171450">
              <a:buFont typeface="Wingdings" panose="05000000000000000000" pitchFamily="2" charset="2"/>
              <a:buChar char="à"/>
            </a:pPr>
            <a:r>
              <a:rPr lang="en-US" baseline="0" dirty="0">
                <a:sym typeface="Wingdings" pitchFamily="2" charset="2"/>
              </a:rPr>
              <a:t>Here’s all the configurations of this monomer collection. You can imagine achieving this limit in a real molecular system, for instance, by decreasing concentrations, and increasing bond strengths (for example by decreasing temperature), but at a relative rate such that the limiting ratio of bond energy to entropic gain from breaking a bond goes to infinity.</a:t>
            </a:r>
          </a:p>
          <a:p>
            <a:r>
              <a:rPr lang="en-US" baseline="0" dirty="0">
                <a:sym typeface="Wingdings" pitchFamily="2" charset="2"/>
              </a:rPr>
              <a:t>Another way to think about it is that </a:t>
            </a:r>
            <a:r>
              <a:rPr lang="en-US" u="sng" baseline="0" dirty="0">
                <a:sym typeface="Wingdings" pitchFamily="2" charset="2"/>
              </a:rPr>
              <a:t>bonds are so strong they cannot be broken</a:t>
            </a:r>
            <a:r>
              <a:rPr lang="en-US" baseline="0" dirty="0">
                <a:sym typeface="Wingdings" pitchFamily="2" charset="2"/>
              </a:rPr>
              <a:t>, so all observed configurations are saturated, but bonds can be </a:t>
            </a:r>
            <a:r>
              <a:rPr lang="en-US" i="1" baseline="0" dirty="0">
                <a:sym typeface="Wingdings" pitchFamily="2" charset="2"/>
              </a:rPr>
              <a:t>exchanged</a:t>
            </a:r>
            <a:r>
              <a:rPr lang="en-US" baseline="0" dirty="0">
                <a:sym typeface="Wingdings" pitchFamily="2" charset="2"/>
              </a:rPr>
              <a:t> between two pairs of bound domains. If this exchange breaks one polymer into two, then they float apart, and with such low concentrations, we expect them to spend much more time freely floating as separate polymers than together as a single polymer exchanging domains. </a:t>
            </a:r>
            <a:r>
              <a:rPr lang="en-US" dirty="0">
                <a:sym typeface="Wingdings" pitchFamily="2" charset="2"/>
              </a:rPr>
              <a:t></a:t>
            </a:r>
            <a:endParaRPr lang="en-US" baseline="0" dirty="0"/>
          </a:p>
        </p:txBody>
      </p:sp>
      <p:sp>
        <p:nvSpPr>
          <p:cNvPr id="4" name="Slide Number Placeholder 3"/>
          <p:cNvSpPr>
            <a:spLocks noGrp="1"/>
          </p:cNvSpPr>
          <p:nvPr>
            <p:ph type="sldNum" sz="quarter" idx="10"/>
          </p:nvPr>
        </p:nvSpPr>
        <p:spPr/>
        <p:txBody>
          <a:bodyPr/>
          <a:lstStyle/>
          <a:p>
            <a:fld id="{315F4AE0-2562-4CA3-B732-D1A75BD0347D}" type="slidenum">
              <a:rPr lang="en-US" smtClean="0"/>
              <a:t>22</a:t>
            </a:fld>
            <a:endParaRPr lang="en-US"/>
          </a:p>
        </p:txBody>
      </p:sp>
    </p:spTree>
    <p:extLst>
      <p:ext uri="{BB962C8B-B14F-4D97-AF65-F5344CB8AC3E}">
        <p14:creationId xmlns:p14="http://schemas.microsoft.com/office/powerpoint/2010/main" val="3602291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now present an initial result applying</a:t>
            </a:r>
            <a:r>
              <a:rPr lang="en-US" baseline="0" dirty="0"/>
              <a:t> this model to self-assembly. If I have time later we’ll get to Boolean logic.</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23</a:t>
            </a:fld>
            <a:endParaRPr lang="en-US"/>
          </a:p>
        </p:txBody>
      </p:sp>
    </p:spTree>
    <p:extLst>
      <p:ext uri="{BB962C8B-B14F-4D97-AF65-F5344CB8AC3E}">
        <p14:creationId xmlns:p14="http://schemas.microsoft.com/office/powerpoint/2010/main" val="244951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showed some quite sophisticated computation done by self-assembling DNA tiles using the Abstract Tile Assembly Model,</a:t>
            </a:r>
            <a:r>
              <a:rPr lang="en-US" baseline="0" dirty="0"/>
              <a:t> but in this new model, let’s back off from those ambitions and attempt a </a:t>
            </a:r>
            <a:r>
              <a:rPr lang="en-US" dirty="0"/>
              <a:t>rather modest goal: </a:t>
            </a:r>
            <a:r>
              <a:rPr lang="en-US" b="1" dirty="0"/>
              <a:t>keep growing</a:t>
            </a:r>
            <a:r>
              <a:rPr lang="en-US" dirty="0"/>
              <a:t>.</a:t>
            </a:r>
          </a:p>
          <a:p>
            <a:pPr marL="171450" indent="-171450">
              <a:buFont typeface="Wingdings" panose="05000000000000000000" pitchFamily="2" charset="2"/>
              <a:buChar char="à"/>
            </a:pPr>
            <a:r>
              <a:rPr lang="en-US" dirty="0">
                <a:sym typeface="Wingdings" pitchFamily="2" charset="2"/>
              </a:rPr>
              <a:t>What exactly do I mean by</a:t>
            </a:r>
            <a:r>
              <a:rPr lang="en-US" baseline="0" dirty="0">
                <a:sym typeface="Wingdings" pitchFamily="2" charset="2"/>
              </a:rPr>
              <a:t> this? Let’s formalize it this way. Design a thermodynamic binding network, a set of monomer types, that with enough copies of each monomer type, grows arbitrarily large polymers, in other words for all integers </a:t>
            </a:r>
            <a:r>
              <a:rPr lang="en-US" i="1" baseline="0" dirty="0">
                <a:sym typeface="Wingdings" pitchFamily="2" charset="2"/>
              </a:rPr>
              <a:t>S</a:t>
            </a:r>
            <a:r>
              <a:rPr lang="en-US" baseline="0" dirty="0">
                <a:sym typeface="Wingdings" pitchFamily="2" charset="2"/>
              </a:rPr>
              <a:t>, there is a stable polymer (by that I mean a stable configuration consisting of a single polymer) of size at least </a:t>
            </a:r>
            <a:r>
              <a:rPr lang="en-US" i="1" baseline="0" dirty="0">
                <a:sym typeface="Wingdings" pitchFamily="2" charset="2"/>
              </a:rPr>
              <a:t>S</a:t>
            </a:r>
            <a:r>
              <a:rPr lang="en-US" baseline="0" dirty="0">
                <a:sym typeface="Wingdings" pitchFamily="2" charset="2"/>
              </a:rPr>
              <a:t>. </a:t>
            </a:r>
          </a:p>
          <a:p>
            <a:pPr marL="171450" indent="-171450">
              <a:buFont typeface="Wingdings" panose="05000000000000000000" pitchFamily="2" charset="2"/>
              <a:buChar char="à"/>
            </a:pPr>
            <a:r>
              <a:rPr lang="en-US" dirty="0">
                <a:sym typeface="Wingdings" pitchFamily="2" charset="2"/>
              </a:rPr>
              <a:t>Now,</a:t>
            </a:r>
            <a:r>
              <a:rPr lang="en-US" baseline="0" dirty="0">
                <a:sym typeface="Wingdings" pitchFamily="2" charset="2"/>
              </a:rPr>
              <a:t> in our first model, the Tile Assembly Model, this is trivial. Here’s a monomer, in other words, a tile, that with </a:t>
            </a:r>
            <a:r>
              <a:rPr lang="en-US" i="1" baseline="0" dirty="0">
                <a:sym typeface="Wingdings" pitchFamily="2" charset="2"/>
              </a:rPr>
              <a:t>S</a:t>
            </a:r>
            <a:r>
              <a:rPr lang="en-US" baseline="0" dirty="0">
                <a:sym typeface="Wingdings" pitchFamily="2" charset="2"/>
              </a:rPr>
              <a:t> copies, grows a polymer of size </a:t>
            </a:r>
            <a:r>
              <a:rPr lang="en-US" i="1" baseline="0" dirty="0">
                <a:sym typeface="Wingdings" pitchFamily="2" charset="2"/>
              </a:rPr>
              <a:t>S</a:t>
            </a:r>
            <a:r>
              <a:rPr lang="en-US" baseline="0" dirty="0">
                <a:sym typeface="Wingdings" pitchFamily="2" charset="2"/>
              </a:rPr>
              <a:t>.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24</a:t>
            </a:fld>
            <a:endParaRPr lang="en-US"/>
          </a:p>
        </p:txBody>
      </p:sp>
    </p:spTree>
    <p:extLst>
      <p:ext uri="{BB962C8B-B14F-4D97-AF65-F5344CB8AC3E}">
        <p14:creationId xmlns:p14="http://schemas.microsoft.com/office/powerpoint/2010/main" val="1747630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way of depicting this as</a:t>
            </a:r>
            <a:r>
              <a:rPr lang="en-US" baseline="0" dirty="0"/>
              <a:t> a Thermodynamic Binding Network. Does that look stable? … </a:t>
            </a:r>
            <a:r>
              <a:rPr lang="en-US" dirty="0">
                <a:sym typeface="Wingdings" pitchFamily="2" charset="2"/>
              </a:rPr>
              <a:t>It’s not, first of all, it’s not even saturated, because the final </a:t>
            </a:r>
            <a:r>
              <a:rPr lang="en-US" i="1" dirty="0">
                <a:sym typeface="Wingdings" pitchFamily="2" charset="2"/>
              </a:rPr>
              <a:t>a</a:t>
            </a:r>
            <a:r>
              <a:rPr lang="en-US" dirty="0">
                <a:sym typeface="Wingdings" pitchFamily="2" charset="2"/>
              </a:rPr>
              <a:t>* is unbound, but that’s not the worst of it. </a:t>
            </a:r>
            <a:endParaRPr lang="en-US" baseline="0" dirty="0"/>
          </a:p>
          <a:p>
            <a:pPr marL="171450" indent="-171450">
              <a:buFont typeface="Wingdings" panose="05000000000000000000" pitchFamily="2" charset="2"/>
              <a:buChar char="à"/>
            </a:pPr>
            <a:r>
              <a:rPr lang="en-US" dirty="0">
                <a:sym typeface="Wingdings" pitchFamily="2" charset="2"/>
              </a:rPr>
              <a:t>This is</a:t>
            </a:r>
            <a:r>
              <a:rPr lang="en-US" baseline="0" dirty="0">
                <a:sym typeface="Wingdings" pitchFamily="2" charset="2"/>
              </a:rPr>
              <a:t> </a:t>
            </a:r>
            <a:r>
              <a:rPr lang="en-US" dirty="0">
                <a:sym typeface="Wingdings" pitchFamily="2" charset="2"/>
              </a:rPr>
              <a:t>a</a:t>
            </a:r>
            <a:r>
              <a:rPr lang="en-US" baseline="0" dirty="0">
                <a:sym typeface="Wingdings" pitchFamily="2" charset="2"/>
              </a:rPr>
              <a:t> saturated configuration, each </a:t>
            </a:r>
            <a:r>
              <a:rPr lang="en-US" i="1" baseline="0" dirty="0">
                <a:sym typeface="Wingdings" pitchFamily="2" charset="2"/>
              </a:rPr>
              <a:t>a</a:t>
            </a:r>
            <a:r>
              <a:rPr lang="en-US" baseline="0" dirty="0">
                <a:sym typeface="Wingdings" pitchFamily="2" charset="2"/>
              </a:rPr>
              <a:t>* is bound, but every polymer is size 1. Sort of the opposite of what we wanted. So you might think, well, the lesson here is don’t put a domain and its complement on the same monomer, they can always just bind to each other, and there’s no sense paying the entropy cost to bring two monomers together to form that bond when you can always form that bond within one monomer. </a:t>
            </a:r>
          </a:p>
          <a:p>
            <a:pPr marL="171450" indent="-171450">
              <a:buFont typeface="Wingdings" panose="05000000000000000000" pitchFamily="2" charset="2"/>
              <a:buChar char="à"/>
            </a:pPr>
            <a:r>
              <a:rPr lang="en-US" dirty="0">
                <a:sym typeface="Wingdings" pitchFamily="2" charset="2"/>
              </a:rPr>
              <a:t>So</a:t>
            </a:r>
            <a:r>
              <a:rPr lang="en-US" baseline="0" dirty="0">
                <a:sym typeface="Wingdings" pitchFamily="2" charset="2"/>
              </a:rPr>
              <a:t> maybe we should try to add some new domains and monomer types like so: </a:t>
            </a:r>
            <a:r>
              <a:rPr lang="en-US" i="1" baseline="0" dirty="0">
                <a:sym typeface="Wingdings" pitchFamily="2" charset="2"/>
              </a:rPr>
              <a:t>w</a:t>
            </a:r>
            <a:r>
              <a:rPr lang="en-US" baseline="0" dirty="0">
                <a:sym typeface="Wingdings" pitchFamily="2" charset="2"/>
              </a:rPr>
              <a:t>, </a:t>
            </a:r>
            <a:r>
              <a:rPr lang="en-US" i="1" baseline="0" dirty="0">
                <a:sym typeface="Wingdings" pitchFamily="2" charset="2"/>
              </a:rPr>
              <a:t>x</a:t>
            </a:r>
            <a:r>
              <a:rPr lang="en-US" baseline="0" dirty="0">
                <a:sym typeface="Wingdings" pitchFamily="2" charset="2"/>
              </a:rPr>
              <a:t>, </a:t>
            </a:r>
            <a:r>
              <a:rPr lang="en-US" i="1" baseline="0" dirty="0">
                <a:sym typeface="Wingdings" pitchFamily="2" charset="2"/>
              </a:rPr>
              <a:t>y</a:t>
            </a:r>
            <a:r>
              <a:rPr lang="en-US" baseline="0" dirty="0">
                <a:sym typeface="Wingdings" pitchFamily="2" charset="2"/>
              </a:rPr>
              <a:t>, </a:t>
            </a:r>
            <a:r>
              <a:rPr lang="en-US" i="1" baseline="0" dirty="0">
                <a:sym typeface="Wingdings" pitchFamily="2" charset="2"/>
              </a:rPr>
              <a:t>z</a:t>
            </a:r>
            <a:r>
              <a:rPr lang="en-US" baseline="0" dirty="0">
                <a:sym typeface="Wingdings" pitchFamily="2" charset="2"/>
              </a:rPr>
              <a:t>, and after a while, add a </a:t>
            </a:r>
            <a:r>
              <a:rPr lang="en-US" i="1" baseline="0" dirty="0">
                <a:sym typeface="Wingdings" pitchFamily="2" charset="2"/>
              </a:rPr>
              <a:t>w</a:t>
            </a:r>
            <a:r>
              <a:rPr lang="en-US" baseline="0" dirty="0">
                <a:sym typeface="Wingdings" pitchFamily="2" charset="2"/>
              </a:rPr>
              <a:t>*</a:t>
            </a:r>
          </a:p>
          <a:p>
            <a:pPr marL="171450" indent="-171450">
              <a:buFont typeface="Wingdings" panose="05000000000000000000" pitchFamily="2" charset="2"/>
              <a:buChar char="à"/>
            </a:pPr>
            <a:r>
              <a:rPr lang="en-US" dirty="0">
                <a:sym typeface="Wingdings" pitchFamily="2" charset="2"/>
              </a:rPr>
              <a:t>and then we can expect copies of this polymer</a:t>
            </a:r>
            <a:r>
              <a:rPr lang="en-US" baseline="0" dirty="0">
                <a:sym typeface="Wingdings" pitchFamily="2" charset="2"/>
              </a:rPr>
              <a:t> to bind to each other and form a long chain. Does that fix the problem?</a:t>
            </a:r>
          </a:p>
          <a:p>
            <a:pPr marL="171450" indent="-171450">
              <a:buFont typeface="Wingdings" panose="05000000000000000000" pitchFamily="2" charset="2"/>
              <a:buChar char="à"/>
            </a:pPr>
            <a:r>
              <a:rPr lang="en-US" dirty="0">
                <a:sym typeface="Wingdings" pitchFamily="2" charset="2"/>
              </a:rPr>
              <a:t>Nope. This makes bigger polymers than the</a:t>
            </a:r>
            <a:r>
              <a:rPr lang="en-US" baseline="0" dirty="0">
                <a:sym typeface="Wingdings" pitchFamily="2" charset="2"/>
              </a:rPr>
              <a:t> previous example</a:t>
            </a:r>
            <a:r>
              <a:rPr lang="en-US" dirty="0">
                <a:sym typeface="Wingdings" pitchFamily="2" charset="2"/>
              </a:rPr>
              <a:t>, but as soon as we repeat a domain, it’s more favorable for each group of four monomers to “wrap</a:t>
            </a:r>
            <a:r>
              <a:rPr lang="en-US" baseline="0" dirty="0">
                <a:sym typeface="Wingdings" pitchFamily="2" charset="2"/>
              </a:rPr>
              <a:t> up on themselves” like this and form polymers of size 4.</a:t>
            </a:r>
          </a:p>
          <a:p>
            <a:pPr marL="171450" indent="-171450">
              <a:buFont typeface="Wingdings" panose="05000000000000000000" pitchFamily="2" charset="2"/>
              <a:buChar char="à"/>
            </a:pPr>
            <a:r>
              <a:rPr lang="en-US" dirty="0">
                <a:sym typeface="Wingdings" pitchFamily="2" charset="2"/>
              </a:rPr>
              <a:t>Observe what happened in each case: these configurations</a:t>
            </a:r>
            <a:r>
              <a:rPr lang="en-US" baseline="0" dirty="0">
                <a:sym typeface="Wingdings" pitchFamily="2" charset="2"/>
              </a:rPr>
              <a:t> on the right are possible because each small polymer is “</a:t>
            </a:r>
            <a:r>
              <a:rPr lang="en-US" i="1" baseline="0" dirty="0">
                <a:sym typeface="Wingdings" pitchFamily="2" charset="2"/>
              </a:rPr>
              <a:t>self-saturating</a:t>
            </a:r>
            <a:r>
              <a:rPr lang="en-US" baseline="0" dirty="0">
                <a:sym typeface="Wingdings" pitchFamily="2" charset="2"/>
              </a:rPr>
              <a:t>”: it’s possible to bind all starred domains with only “</a:t>
            </a:r>
            <a:r>
              <a:rPr lang="en-US" i="1" baseline="0" dirty="0">
                <a:sym typeface="Wingdings" pitchFamily="2" charset="2"/>
              </a:rPr>
              <a:t>intra-polymer bonds</a:t>
            </a:r>
            <a:r>
              <a:rPr lang="en-US" baseline="0" dirty="0">
                <a:sym typeface="Wingdings" pitchFamily="2" charset="2"/>
              </a:rPr>
              <a:t>”.</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25</a:t>
            </a:fld>
            <a:endParaRPr lang="en-US"/>
          </a:p>
        </p:txBody>
      </p:sp>
    </p:spTree>
    <p:extLst>
      <p:ext uri="{BB962C8B-B14F-4D97-AF65-F5344CB8AC3E}">
        <p14:creationId xmlns:p14="http://schemas.microsoft.com/office/powerpoint/2010/main" val="1902057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I said, this goal is modest, but maybe it’s still too ambitious. I also want to take a moment to observe that, a priori, this difficulty is a bit surprising. This model favors enthalpy </a:t>
            </a:r>
            <a:r>
              <a:rPr lang="en-US" b="1" dirty="0"/>
              <a:t>infinitely</a:t>
            </a:r>
            <a:r>
              <a:rPr lang="en-US" dirty="0"/>
              <a:t> over entropy: in other words, it would seem that in a model with infinitely strong bonds that cannot be broken,</a:t>
            </a:r>
            <a:r>
              <a:rPr lang="en-US" baseline="0" dirty="0"/>
              <a:t> it would be easy to make monomers clump together into large polymers.</a:t>
            </a:r>
          </a:p>
          <a:p>
            <a:pPr marL="171450" indent="-171450">
              <a:buFont typeface="Wingdings" panose="05000000000000000000" pitchFamily="2" charset="2"/>
              <a:buChar char="à"/>
            </a:pPr>
            <a:r>
              <a:rPr lang="en-US" dirty="0">
                <a:sym typeface="Wingdings" pitchFamily="2" charset="2"/>
              </a:rPr>
              <a:t>So let’s lower our expectations even further and revise the goal. Instead of designing a single system that grows arbitrarily large polymers, let’s first specify</a:t>
            </a:r>
            <a:r>
              <a:rPr lang="en-US" baseline="0" dirty="0">
                <a:sym typeface="Wingdings" pitchFamily="2" charset="2"/>
              </a:rPr>
              <a:t> a size of polymer we want, and then design a system to form it. So we fix a size bound </a:t>
            </a:r>
            <a:r>
              <a:rPr lang="en-US" i="1" baseline="0" dirty="0">
                <a:sym typeface="Wingdings" pitchFamily="2" charset="2"/>
              </a:rPr>
              <a:t>S</a:t>
            </a:r>
            <a:r>
              <a:rPr lang="en-US" baseline="0" dirty="0">
                <a:sym typeface="Wingdings" pitchFamily="2" charset="2"/>
              </a:rPr>
              <a:t>, then ask for </a:t>
            </a:r>
            <a:r>
              <a:rPr lang="en-US" i="1" baseline="0" dirty="0">
                <a:sym typeface="Wingdings" pitchFamily="2" charset="2"/>
              </a:rPr>
              <a:t>M</a:t>
            </a:r>
            <a:r>
              <a:rPr lang="en-US" baseline="0" dirty="0">
                <a:sym typeface="Wingdings" pitchFamily="2" charset="2"/>
              </a:rPr>
              <a:t> monomer types, using </a:t>
            </a:r>
            <a:r>
              <a:rPr lang="en-US" i="1" baseline="0" dirty="0">
                <a:sym typeface="Wingdings" pitchFamily="2" charset="2"/>
              </a:rPr>
              <a:t>D</a:t>
            </a:r>
            <a:r>
              <a:rPr lang="en-US" baseline="0" dirty="0">
                <a:sym typeface="Wingdings" pitchFamily="2" charset="2"/>
              </a:rPr>
              <a:t> domain types, that has some stable polymer of size at least </a:t>
            </a:r>
            <a:r>
              <a:rPr lang="en-US" i="1" baseline="0" dirty="0">
                <a:sym typeface="Wingdings" pitchFamily="2" charset="2"/>
              </a:rPr>
              <a:t>S</a:t>
            </a:r>
            <a:r>
              <a:rPr lang="en-US" baseline="0" dirty="0">
                <a:sym typeface="Wingdings" pitchFamily="2" charset="2"/>
              </a:rPr>
              <a:t>.</a:t>
            </a:r>
          </a:p>
          <a:p>
            <a:pPr marL="171450" indent="-171450">
              <a:buFont typeface="Wingdings" panose="05000000000000000000" pitchFamily="2" charset="2"/>
              <a:buChar char="à"/>
            </a:pPr>
            <a:r>
              <a:rPr lang="en-US" dirty="0">
                <a:sym typeface="Wingdings" pitchFamily="2" charset="2"/>
              </a:rPr>
              <a:t>Now the interesting question</a:t>
            </a:r>
            <a:r>
              <a:rPr lang="en-US" baseline="0" dirty="0">
                <a:sym typeface="Wingdings" pitchFamily="2" charset="2"/>
              </a:rPr>
              <a:t> is, </a:t>
            </a:r>
            <a:r>
              <a:rPr lang="en-US" u="sng" baseline="0" dirty="0">
                <a:sym typeface="Wingdings" pitchFamily="2" charset="2"/>
              </a:rPr>
              <a:t>how large can we make </a:t>
            </a:r>
            <a:r>
              <a:rPr lang="en-US" i="1" u="sng" baseline="0" dirty="0">
                <a:sym typeface="Wingdings" pitchFamily="2" charset="2"/>
              </a:rPr>
              <a:t>S</a:t>
            </a:r>
            <a:r>
              <a:rPr lang="en-US" u="sng" baseline="0" dirty="0">
                <a:sym typeface="Wingdings" pitchFamily="2" charset="2"/>
              </a:rPr>
              <a:t> relative to </a:t>
            </a:r>
            <a:r>
              <a:rPr lang="en-US" i="1" u="sng" baseline="0" dirty="0">
                <a:sym typeface="Wingdings" pitchFamily="2" charset="2"/>
              </a:rPr>
              <a:t>D</a:t>
            </a:r>
            <a:r>
              <a:rPr lang="en-US" u="sng" baseline="0" dirty="0">
                <a:sym typeface="Wingdings" pitchFamily="2" charset="2"/>
              </a:rPr>
              <a:t> and </a:t>
            </a:r>
            <a:r>
              <a:rPr lang="en-US" i="1" u="sng" baseline="0" dirty="0">
                <a:sym typeface="Wingdings" pitchFamily="2" charset="2"/>
              </a:rPr>
              <a:t>M</a:t>
            </a:r>
            <a:r>
              <a:rPr lang="en-US" baseline="0" dirty="0">
                <a:sym typeface="Wingdings" pitchFamily="2" charset="2"/>
              </a:rPr>
              <a:t>?</a:t>
            </a:r>
          </a:p>
          <a:p>
            <a:pPr marL="171450" indent="-171450">
              <a:buFont typeface="Wingdings" panose="05000000000000000000" pitchFamily="2" charset="2"/>
              <a:buChar char="à"/>
            </a:pPr>
            <a:r>
              <a:rPr lang="en-US" dirty="0">
                <a:sym typeface="Wingdings" pitchFamily="2" charset="2"/>
              </a:rPr>
              <a:t>Well,</a:t>
            </a:r>
            <a:r>
              <a:rPr lang="en-US" baseline="0" dirty="0">
                <a:sym typeface="Wingdings" pitchFamily="2" charset="2"/>
              </a:rPr>
              <a:t> as phrased, pretty large. Here’s two domain types, and two monomer types, with many copies of the </a:t>
            </a:r>
            <a:r>
              <a:rPr lang="en-US" i="1" baseline="0" dirty="0">
                <a:sym typeface="Wingdings" pitchFamily="2" charset="2"/>
              </a:rPr>
              <a:t>d</a:t>
            </a:r>
            <a:r>
              <a:rPr lang="en-US" baseline="0" dirty="0">
                <a:sym typeface="Wingdings" pitchFamily="2" charset="2"/>
              </a:rPr>
              <a:t> monomer, and they make as big a polymer as you want, but of course this isn’t really what we are trying to get at with this question. We want to capture the idea that with a little work to create some small monomers, the </a:t>
            </a:r>
            <a:r>
              <a:rPr lang="en-US" u="sng" baseline="0" dirty="0">
                <a:sym typeface="Wingdings" pitchFamily="2" charset="2"/>
              </a:rPr>
              <a:t>monomers themselves</a:t>
            </a:r>
            <a:r>
              <a:rPr lang="en-US" baseline="0" dirty="0">
                <a:sym typeface="Wingdings" pitchFamily="2" charset="2"/>
              </a:rPr>
              <a:t> do the rest of the work and self-assemble, but this huge monomer here with all the </a:t>
            </a:r>
            <a:r>
              <a:rPr lang="en-US" i="1" baseline="0" dirty="0">
                <a:sym typeface="Wingdings" pitchFamily="2" charset="2"/>
              </a:rPr>
              <a:t>d</a:t>
            </a:r>
            <a:r>
              <a:rPr lang="en-US" baseline="0" dirty="0">
                <a:sym typeface="Wingdings" pitchFamily="2" charset="2"/>
              </a:rPr>
              <a:t>* domains </a:t>
            </a:r>
            <a:r>
              <a:rPr lang="en-US" u="sng" baseline="0" dirty="0">
                <a:sym typeface="Wingdings" pitchFamily="2" charset="2"/>
              </a:rPr>
              <a:t>requires lots of work</a:t>
            </a:r>
            <a:r>
              <a:rPr lang="en-US" baseline="0" dirty="0">
                <a:sym typeface="Wingdings" pitchFamily="2" charset="2"/>
              </a:rPr>
              <a:t> to create.</a:t>
            </a:r>
          </a:p>
          <a:p>
            <a:pPr marL="171450" indent="-171450">
              <a:buFont typeface="Wingdings" panose="05000000000000000000" pitchFamily="2" charset="2"/>
              <a:buChar char="à"/>
            </a:pPr>
            <a:r>
              <a:rPr lang="en-US" dirty="0">
                <a:sym typeface="Wingdings" pitchFamily="2" charset="2"/>
              </a:rPr>
              <a:t>So let’s revise the question again to try to get at the issue: let’s stipulate that we want a constant number of domains per monomer, it can be a large constant, but it </a:t>
            </a:r>
            <a:r>
              <a:rPr lang="en-US" u="sng" dirty="0">
                <a:sym typeface="Wingdings" pitchFamily="2" charset="2"/>
              </a:rPr>
              <a:t>cannot depend on the target size </a:t>
            </a:r>
            <a:r>
              <a:rPr lang="en-US" i="1" u="sng" dirty="0">
                <a:sym typeface="Wingdings" pitchFamily="2" charset="2"/>
              </a:rPr>
              <a:t>S</a:t>
            </a:r>
            <a:r>
              <a:rPr lang="en-US" u="sng" dirty="0">
                <a:sym typeface="Wingdings" pitchFamily="2" charset="2"/>
              </a:rPr>
              <a:t> itself</a:t>
            </a:r>
            <a:r>
              <a:rPr lang="en-US" dirty="0">
                <a:sym typeface="Wingdings" pitchFamily="2" charset="2"/>
              </a:rPr>
              <a:t>.</a:t>
            </a:r>
          </a:p>
          <a:p>
            <a:pPr marL="171450" indent="-171450">
              <a:buFont typeface="Wingdings" panose="05000000000000000000" pitchFamily="2" charset="2"/>
              <a:buChar char="à"/>
            </a:pPr>
            <a:r>
              <a:rPr lang="en-US" dirty="0">
                <a:sym typeface="Wingdings" pitchFamily="2" charset="2"/>
              </a:rPr>
              <a:t>What if we ask</a:t>
            </a:r>
            <a:r>
              <a:rPr lang="en-US" baseline="0" dirty="0">
                <a:sym typeface="Wingdings" pitchFamily="2" charset="2"/>
              </a:rPr>
              <a:t> for </a:t>
            </a:r>
            <a:r>
              <a:rPr lang="en-US" i="1" baseline="0" dirty="0">
                <a:sym typeface="Wingdings" pitchFamily="2" charset="2"/>
              </a:rPr>
              <a:t>S</a:t>
            </a:r>
            <a:r>
              <a:rPr lang="en-US" baseline="0" dirty="0">
                <a:sym typeface="Wingdings" pitchFamily="2" charset="2"/>
              </a:rPr>
              <a:t> to be approximately equal to </a:t>
            </a:r>
            <a:r>
              <a:rPr lang="en-US" i="1" baseline="0" dirty="0">
                <a:sym typeface="Wingdings" pitchFamily="2" charset="2"/>
              </a:rPr>
              <a:t>D</a:t>
            </a:r>
            <a:r>
              <a:rPr lang="en-US" baseline="0" dirty="0">
                <a:sym typeface="Wingdings" pitchFamily="2" charset="2"/>
              </a:rPr>
              <a:t>? Anyone see how to do that?</a:t>
            </a:r>
          </a:p>
          <a:p>
            <a:pPr marL="171450" indent="-171450">
              <a:buFont typeface="Wingdings" panose="05000000000000000000" pitchFamily="2" charset="2"/>
              <a:buChar char="à"/>
            </a:pPr>
            <a:r>
              <a:rPr lang="en-US" dirty="0">
                <a:sym typeface="Wingdings" pitchFamily="2" charset="2"/>
              </a:rPr>
              <a:t>We can have each monomer type appear exactly once, each with unique</a:t>
            </a:r>
            <a:r>
              <a:rPr lang="en-US" baseline="0" dirty="0">
                <a:sym typeface="Wingdings" pitchFamily="2" charset="2"/>
              </a:rPr>
              <a:t> domains to connect to the next monomer.</a:t>
            </a:r>
          </a:p>
          <a:p>
            <a:pPr marL="171450" indent="-171450">
              <a:buFont typeface="Wingdings" panose="05000000000000000000" pitchFamily="2" charset="2"/>
              <a:buChar char="à"/>
            </a:pPr>
            <a:r>
              <a:rPr lang="en-US" dirty="0">
                <a:sym typeface="Wingdings" pitchFamily="2" charset="2"/>
              </a:rPr>
              <a:t>So if we want </a:t>
            </a:r>
            <a:r>
              <a:rPr lang="en-US" i="1" dirty="0">
                <a:sym typeface="Wingdings" pitchFamily="2" charset="2"/>
              </a:rPr>
              <a:t>S</a:t>
            </a:r>
            <a:r>
              <a:rPr lang="en-US" dirty="0">
                <a:sym typeface="Wingdings" pitchFamily="2" charset="2"/>
              </a:rPr>
              <a:t> to be larger, we have to reuse monomer types, and have different copies</a:t>
            </a:r>
            <a:r>
              <a:rPr lang="en-US" baseline="0" dirty="0">
                <a:sym typeface="Wingdings" pitchFamily="2" charset="2"/>
              </a:rPr>
              <a:t> appear more than once. Could we achieve </a:t>
            </a:r>
            <a:r>
              <a:rPr lang="en-US" i="1" baseline="0" dirty="0">
                <a:sym typeface="Wingdings" pitchFamily="2" charset="2"/>
              </a:rPr>
              <a:t>S</a:t>
            </a:r>
            <a:r>
              <a:rPr lang="en-US" baseline="0" dirty="0">
                <a:sym typeface="Wingdings" pitchFamily="2" charset="2"/>
              </a:rPr>
              <a:t> equals something like </a:t>
            </a:r>
            <a:r>
              <a:rPr lang="en-US" i="1" baseline="0" dirty="0">
                <a:sym typeface="Wingdings" pitchFamily="2" charset="2"/>
              </a:rPr>
              <a:t>D</a:t>
            </a:r>
            <a:r>
              <a:rPr lang="en-US" baseline="30000" dirty="0">
                <a:sym typeface="Wingdings" pitchFamily="2" charset="2"/>
              </a:rPr>
              <a:t>2</a:t>
            </a:r>
            <a:r>
              <a:rPr lang="en-US" baseline="0" dirty="0">
                <a:sym typeface="Wingdings" pitchFamily="2" charset="2"/>
              </a:rPr>
              <a:t>?</a:t>
            </a:r>
          </a:p>
          <a:p>
            <a:pPr marL="171450" indent="-171450">
              <a:buFont typeface="Wingdings" panose="05000000000000000000" pitchFamily="2" charset="2"/>
              <a:buChar char="à"/>
            </a:pPr>
            <a:r>
              <a:rPr lang="en-US" dirty="0">
                <a:sym typeface="Wingdings" pitchFamily="2" charset="2"/>
              </a:rPr>
              <a:t>Here’s a way to do it.</a:t>
            </a:r>
            <a:r>
              <a:rPr lang="en-US" baseline="0" dirty="0">
                <a:sym typeface="Wingdings" pitchFamily="2" charset="2"/>
              </a:rPr>
              <a:t> Start with a chain of unique monomers like before but note they each share a </a:t>
            </a:r>
            <a:r>
              <a:rPr lang="en-US" i="1" baseline="0" dirty="0">
                <a:sym typeface="Wingdings" pitchFamily="2" charset="2"/>
              </a:rPr>
              <a:t>c</a:t>
            </a:r>
            <a:r>
              <a:rPr lang="en-US" baseline="-25000" dirty="0">
                <a:sym typeface="Wingdings" pitchFamily="2" charset="2"/>
              </a:rPr>
              <a:t>1</a:t>
            </a:r>
            <a:r>
              <a:rPr lang="en-US" baseline="0" dirty="0">
                <a:sym typeface="Wingdings" pitchFamily="2" charset="2"/>
              </a:rPr>
              <a:t> domain.</a:t>
            </a:r>
          </a:p>
          <a:p>
            <a:pPr marL="171450" indent="-171450">
              <a:buFont typeface="Wingdings" panose="05000000000000000000" pitchFamily="2" charset="2"/>
              <a:buChar char="à"/>
            </a:pPr>
            <a:r>
              <a:rPr lang="en-US" dirty="0">
                <a:sym typeface="Wingdings" pitchFamily="2" charset="2"/>
              </a:rPr>
              <a:t>That can be used to bind a similar chain of polymers, each polymer is a copy of the</a:t>
            </a:r>
            <a:r>
              <a:rPr lang="en-US" baseline="0" dirty="0">
                <a:sym typeface="Wingdings" pitchFamily="2" charset="2"/>
              </a:rPr>
              <a:t> others, so the length of each polymer is something like O(</a:t>
            </a:r>
            <a:r>
              <a:rPr lang="en-US" i="1" baseline="0" dirty="0">
                <a:sym typeface="Wingdings" pitchFamily="2" charset="2"/>
              </a:rPr>
              <a:t>D</a:t>
            </a:r>
            <a:r>
              <a:rPr lang="en-US" baseline="0" dirty="0">
                <a:sym typeface="Wingdings" pitchFamily="2" charset="2"/>
              </a:rPr>
              <a:t>), but there’s O(</a:t>
            </a:r>
            <a:r>
              <a:rPr lang="en-US" i="1" baseline="0" dirty="0">
                <a:sym typeface="Wingdings" pitchFamily="2" charset="2"/>
              </a:rPr>
              <a:t>D</a:t>
            </a:r>
            <a:r>
              <a:rPr lang="en-US" baseline="0" dirty="0">
                <a:sym typeface="Wingdings" pitchFamily="2" charset="2"/>
              </a:rPr>
              <a:t>) of them, so the polymer has </a:t>
            </a:r>
            <a:r>
              <a:rPr lang="en-US" u="sng" baseline="0" dirty="0">
                <a:sym typeface="Wingdings" pitchFamily="2" charset="2"/>
              </a:rPr>
              <a:t>total</a:t>
            </a:r>
            <a:r>
              <a:rPr lang="en-US" baseline="0" dirty="0">
                <a:sym typeface="Wingdings" pitchFamily="2" charset="2"/>
              </a:rPr>
              <a:t> size O(</a:t>
            </a:r>
            <a:r>
              <a:rPr lang="en-US" i="1" baseline="0" dirty="0">
                <a:sym typeface="Wingdings" pitchFamily="2" charset="2"/>
              </a:rPr>
              <a:t>D</a:t>
            </a:r>
            <a:r>
              <a:rPr lang="en-US" baseline="30000" dirty="0">
                <a:sym typeface="Wingdings" pitchFamily="2" charset="2"/>
              </a:rPr>
              <a:t>2</a:t>
            </a:r>
            <a:r>
              <a:rPr lang="en-US" baseline="0" dirty="0">
                <a:sym typeface="Wingdings" pitchFamily="2" charset="2"/>
              </a:rPr>
              <a:t>). </a:t>
            </a:r>
            <a:r>
              <a:rPr lang="en-US" dirty="0">
                <a:sym typeface="Wingdings" pitchFamily="2" charset="2"/>
              </a:rPr>
              <a:t></a:t>
            </a:r>
            <a:endParaRPr lang="en-US" baseline="0" dirty="0">
              <a:sym typeface="Wingdings" pitchFamily="2" charset="2"/>
            </a:endParaRPr>
          </a:p>
        </p:txBody>
      </p:sp>
      <p:sp>
        <p:nvSpPr>
          <p:cNvPr id="4" name="Slide Number Placeholder 3"/>
          <p:cNvSpPr>
            <a:spLocks noGrp="1"/>
          </p:cNvSpPr>
          <p:nvPr>
            <p:ph type="sldNum" sz="quarter" idx="10"/>
          </p:nvPr>
        </p:nvSpPr>
        <p:spPr/>
        <p:txBody>
          <a:bodyPr/>
          <a:lstStyle/>
          <a:p>
            <a:fld id="{315F4AE0-2562-4CA3-B732-D1A75BD0347D}" type="slidenum">
              <a:rPr lang="en-US" smtClean="0"/>
              <a:t>26</a:t>
            </a:fld>
            <a:endParaRPr lang="en-US"/>
          </a:p>
        </p:txBody>
      </p:sp>
    </p:spTree>
    <p:extLst>
      <p:ext uri="{BB962C8B-B14F-4D97-AF65-F5344CB8AC3E}">
        <p14:creationId xmlns:p14="http://schemas.microsoft.com/office/powerpoint/2010/main" val="2240747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sym typeface="Wingdings" pitchFamily="2" charset="2"/>
              </a:rPr>
              <a:t>Let’s step up our</a:t>
            </a:r>
            <a:r>
              <a:rPr lang="en-US" baseline="0" dirty="0">
                <a:sym typeface="Wingdings" pitchFamily="2" charset="2"/>
              </a:rPr>
              <a:t> ambitions. Can we make </a:t>
            </a:r>
            <a:r>
              <a:rPr lang="en-US" i="1" baseline="0" dirty="0">
                <a:sym typeface="Wingdings" pitchFamily="2" charset="2"/>
              </a:rPr>
              <a:t>S</a:t>
            </a:r>
            <a:r>
              <a:rPr lang="en-US" baseline="0" dirty="0">
                <a:sym typeface="Wingdings" pitchFamily="2" charset="2"/>
              </a:rPr>
              <a:t> </a:t>
            </a:r>
            <a:r>
              <a:rPr lang="en-US" u="sng" baseline="0" dirty="0">
                <a:sym typeface="Wingdings" pitchFamily="2" charset="2"/>
              </a:rPr>
              <a:t>exponentially larger</a:t>
            </a:r>
            <a:r>
              <a:rPr lang="en-US" baseline="0" dirty="0">
                <a:sym typeface="Wingdings" pitchFamily="2" charset="2"/>
              </a:rPr>
              <a:t> than </a:t>
            </a:r>
            <a:r>
              <a:rPr lang="en-US" i="1" baseline="0" dirty="0">
                <a:sym typeface="Wingdings" pitchFamily="2" charset="2"/>
              </a:rPr>
              <a:t>D</a:t>
            </a:r>
            <a:r>
              <a:rPr lang="en-US" baseline="0" dirty="0">
                <a:sym typeface="Wingdings" pitchFamily="2" charset="2"/>
              </a:rPr>
              <a:t>?</a:t>
            </a:r>
          </a:p>
          <a:p>
            <a:pPr marL="171450" indent="-171450">
              <a:buFont typeface="Wingdings" panose="05000000000000000000" pitchFamily="2" charset="2"/>
              <a:buChar char="à"/>
            </a:pPr>
            <a:r>
              <a:rPr lang="en-US" dirty="0">
                <a:sym typeface="Wingdings" pitchFamily="2" charset="2"/>
              </a:rPr>
              <a:t>Yes we can. We can have a tree of monomers, each level consisting of several monomers of the same type, twice the number in the previous level.</a:t>
            </a:r>
          </a:p>
          <a:p>
            <a:pPr marL="171450" indent="-171450">
              <a:buFont typeface="Wingdings" panose="05000000000000000000" pitchFamily="2" charset="2"/>
              <a:buChar char="à"/>
            </a:pPr>
            <a:r>
              <a:rPr lang="en-US" dirty="0">
                <a:sym typeface="Wingdings" pitchFamily="2" charset="2"/>
              </a:rPr>
              <a:t>Can we get more ambitious still? How about a doubly-exponential</a:t>
            </a:r>
            <a:r>
              <a:rPr lang="en-US" baseline="0" dirty="0">
                <a:sym typeface="Wingdings" pitchFamily="2" charset="2"/>
              </a:rPr>
              <a:t> size polymer? </a:t>
            </a:r>
          </a:p>
          <a:p>
            <a:pPr marL="0" indent="0">
              <a:buFont typeface="Wingdings" panose="05000000000000000000" pitchFamily="2" charset="2"/>
              <a:buNone/>
            </a:pPr>
            <a:r>
              <a:rPr lang="en-US" dirty="0">
                <a:sym typeface="Wingdings" pitchFamily="2" charset="2"/>
              </a:rPr>
              <a:t> It turns out no, that’s too ambitious. It can’t be done.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27</a:t>
            </a:fld>
            <a:endParaRPr lang="en-US"/>
          </a:p>
        </p:txBody>
      </p:sp>
    </p:spTree>
    <p:extLst>
      <p:ext uri="{BB962C8B-B14F-4D97-AF65-F5344CB8AC3E}">
        <p14:creationId xmlns:p14="http://schemas.microsoft.com/office/powerpoint/2010/main" val="46702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we arrive at our first theorem (and close to last that I will cover in this talk), which states that stable polymers have at most “exponential size“. </a:t>
            </a:r>
          </a:p>
          <a:p>
            <a:endParaRPr lang="en-US" baseline="0" dirty="0"/>
          </a:p>
          <a:p>
            <a:r>
              <a:rPr lang="en-US" baseline="0" dirty="0"/>
              <a:t>The exact bound is in red here, it’s a bit messy, and involves this number </a:t>
            </a:r>
            <a:r>
              <a:rPr lang="en-US" i="1" baseline="0" dirty="0"/>
              <a:t>A</a:t>
            </a:r>
            <a:r>
              <a:rPr lang="en-US" baseline="0" dirty="0"/>
              <a:t>, the maximum number of domains on any monomer, but if you assume </a:t>
            </a:r>
            <a:r>
              <a:rPr lang="en-US" u="sng" baseline="0" dirty="0"/>
              <a:t>that’s</a:t>
            </a:r>
            <a:r>
              <a:rPr lang="en-US" baseline="0" dirty="0"/>
              <a:t> constant with respect to </a:t>
            </a:r>
            <a:r>
              <a:rPr lang="en-US" i="1" baseline="0" dirty="0"/>
              <a:t>D</a:t>
            </a:r>
            <a:r>
              <a:rPr lang="en-US" baseline="0" dirty="0"/>
              <a:t>, then this bound is polynomial in </a:t>
            </a:r>
            <a:r>
              <a:rPr lang="en-US" i="1" baseline="0" dirty="0"/>
              <a:t>D</a:t>
            </a:r>
            <a:r>
              <a:rPr lang="en-US" i="1" baseline="30000" dirty="0"/>
              <a:t>D</a:t>
            </a:r>
            <a:r>
              <a:rPr lang="en-US" baseline="0" dirty="0"/>
              <a:t>, which I’m simply calling “exponential in </a:t>
            </a:r>
            <a:r>
              <a:rPr lang="en-US" i="1" baseline="0" dirty="0"/>
              <a:t>D</a:t>
            </a:r>
            <a:r>
              <a:rPr lang="en-US" baseline="0" dirty="0"/>
              <a:t>”.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28</a:t>
            </a:fld>
            <a:endParaRPr lang="en-US"/>
          </a:p>
        </p:txBody>
      </p:sp>
    </p:spTree>
    <p:extLst>
      <p:ext uri="{BB962C8B-B14F-4D97-AF65-F5344CB8AC3E}">
        <p14:creationId xmlns:p14="http://schemas.microsoft.com/office/powerpoint/2010/main" val="4244402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proving an easy special</a:t>
            </a:r>
            <a:r>
              <a:rPr lang="en-US" baseline="0" dirty="0"/>
              <a:t> case. Note that all of the examples so far have been </a:t>
            </a:r>
            <a:r>
              <a:rPr lang="en-US" u="sng" baseline="0" dirty="0"/>
              <a:t>trees</a:t>
            </a:r>
            <a:r>
              <a:rPr lang="en-US" baseline="0" dirty="0"/>
              <a:t>, in other words the binding graph of the polymer was acyclic. This special case is easy to show.</a:t>
            </a:r>
          </a:p>
          <a:p>
            <a:pPr marL="171450" indent="-171450">
              <a:buFont typeface="Wingdings" panose="05000000000000000000" pitchFamily="2" charset="2"/>
              <a:buChar char="à"/>
            </a:pPr>
            <a:r>
              <a:rPr lang="en-US" dirty="0">
                <a:sym typeface="Wingdings" pitchFamily="2" charset="2"/>
              </a:rPr>
              <a:t>Since we assume each monomer</a:t>
            </a:r>
            <a:r>
              <a:rPr lang="en-US" baseline="0" dirty="0">
                <a:sym typeface="Wingdings" pitchFamily="2" charset="2"/>
              </a:rPr>
              <a:t> has O(1) domains, the binding graph is bounded degree.</a:t>
            </a:r>
          </a:p>
          <a:p>
            <a:pPr marL="171450" indent="-171450">
              <a:buFont typeface="Wingdings" panose="05000000000000000000" pitchFamily="2" charset="2"/>
              <a:buChar char="à"/>
            </a:pPr>
            <a:r>
              <a:rPr lang="en-US" dirty="0">
                <a:sym typeface="Wingdings" pitchFamily="2" charset="2"/>
              </a:rPr>
              <a:t>Now, the tree</a:t>
            </a:r>
            <a:r>
              <a:rPr lang="en-US" baseline="0" dirty="0">
                <a:sym typeface="Wingdings" pitchFamily="2" charset="2"/>
              </a:rPr>
              <a:t> isn’t rooted, but I’ll pretend like it is to make the terminology and drawing simpler. If we have a bounded-degree tree of some depth, its total size is at most exponential in the depth. And the longest path is at most twice the depth, you start from a leaf, go up to the root, and back down to another leaf.</a:t>
            </a:r>
          </a:p>
          <a:p>
            <a:pPr marL="171450" indent="-171450">
              <a:buFont typeface="Wingdings" panose="05000000000000000000" pitchFamily="2" charset="2"/>
              <a:buChar char="à"/>
            </a:pPr>
            <a:r>
              <a:rPr lang="en-US" dirty="0">
                <a:sym typeface="Wingdings" pitchFamily="2" charset="2"/>
              </a:rPr>
              <a:t>Note each edge on a path</a:t>
            </a:r>
            <a:r>
              <a:rPr lang="en-US" baseline="0" dirty="0">
                <a:sym typeface="Wingdings" pitchFamily="2" charset="2"/>
              </a:rPr>
              <a:t> corresponds to an ordered pair of complementary domains: you exit one monomer through </a:t>
            </a:r>
            <a:r>
              <a:rPr lang="en-US" i="1" baseline="0" dirty="0">
                <a:sym typeface="Wingdings" pitchFamily="2" charset="2"/>
              </a:rPr>
              <a:t>d</a:t>
            </a:r>
            <a:r>
              <a:rPr lang="en-US" i="1" baseline="-25000" dirty="0">
                <a:sym typeface="Wingdings" pitchFamily="2" charset="2"/>
              </a:rPr>
              <a:t>i</a:t>
            </a:r>
            <a:r>
              <a:rPr lang="en-US" baseline="0" dirty="0">
                <a:sym typeface="Wingdings" pitchFamily="2" charset="2"/>
              </a:rPr>
              <a:t> and enter the next through </a:t>
            </a:r>
            <a:r>
              <a:rPr lang="en-US" i="1" baseline="0" dirty="0">
                <a:sym typeface="Wingdings" pitchFamily="2" charset="2"/>
              </a:rPr>
              <a:t>d</a:t>
            </a:r>
            <a:r>
              <a:rPr lang="en-US" i="1" baseline="-25000" dirty="0">
                <a:sym typeface="Wingdings" pitchFamily="2" charset="2"/>
              </a:rPr>
              <a:t>i</a:t>
            </a:r>
            <a:r>
              <a:rPr lang="en-US" baseline="0" dirty="0">
                <a:sym typeface="Wingdings" pitchFamily="2" charset="2"/>
              </a:rPr>
              <a:t>*, or vice versa. </a:t>
            </a:r>
            <a:r>
              <a:rPr lang="en-US" dirty="0">
                <a:sym typeface="Wingdings" pitchFamily="2" charset="2"/>
              </a:rPr>
              <a:t>By the Pigeonhole Principle, any path longer than 2</a:t>
            </a:r>
            <a:r>
              <a:rPr lang="en-US" i="1" dirty="0">
                <a:sym typeface="Wingdings" pitchFamily="2" charset="2"/>
              </a:rPr>
              <a:t>D</a:t>
            </a:r>
            <a:r>
              <a:rPr lang="en-US" dirty="0">
                <a:sym typeface="Wingdings" pitchFamily="2" charset="2"/>
              </a:rPr>
              <a:t> must repeat an ordered pair. In this example, we follow</a:t>
            </a:r>
            <a:r>
              <a:rPr lang="en-US" baseline="0" dirty="0">
                <a:sym typeface="Wingdings" pitchFamily="2" charset="2"/>
              </a:rPr>
              <a:t> this red path from left to right and encounter </a:t>
            </a:r>
            <a:r>
              <a:rPr lang="en-US" i="1" baseline="0" dirty="0">
                <a:sym typeface="Wingdings" pitchFamily="2" charset="2"/>
              </a:rPr>
              <a:t>d</a:t>
            </a:r>
            <a:r>
              <a:rPr lang="en-US" baseline="-25000" dirty="0">
                <a:sym typeface="Wingdings" pitchFamily="2" charset="2"/>
              </a:rPr>
              <a:t>2</a:t>
            </a:r>
            <a:r>
              <a:rPr lang="en-US" baseline="0" dirty="0">
                <a:sym typeface="Wingdings" pitchFamily="2" charset="2"/>
              </a:rPr>
              <a:t>, then </a:t>
            </a:r>
            <a:r>
              <a:rPr lang="en-US" i="1" baseline="0" dirty="0">
                <a:sym typeface="Wingdings" pitchFamily="2" charset="2"/>
              </a:rPr>
              <a:t>d</a:t>
            </a:r>
            <a:r>
              <a:rPr lang="en-US" baseline="-25000" dirty="0">
                <a:sym typeface="Wingdings" pitchFamily="2" charset="2"/>
              </a:rPr>
              <a:t>2</a:t>
            </a:r>
            <a:r>
              <a:rPr lang="en-US" baseline="0" dirty="0">
                <a:sym typeface="Wingdings" pitchFamily="2" charset="2"/>
              </a:rPr>
              <a:t>*, in that order, twice, where the two arrows are.</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It turns out, if that happens, then we can re-bind those pairs of domains, and</a:t>
            </a:r>
            <a:r>
              <a:rPr lang="en-US" baseline="0" dirty="0">
                <a:sym typeface="Wingdings" pitchFamily="2" charset="2"/>
              </a:rPr>
              <a:t> it will provably separate the polymer into two. So if it was saturated before, it still is, we didn’t lose any bonds, but now it’s two </a:t>
            </a:r>
            <a:r>
              <a:rPr lang="en-US" u="sng" baseline="0" dirty="0">
                <a:sym typeface="Wingdings" pitchFamily="2" charset="2"/>
              </a:rPr>
              <a:t>polymers instead of one</a:t>
            </a:r>
            <a:r>
              <a:rPr lang="en-US" baseline="0" dirty="0">
                <a:sym typeface="Wingdings" pitchFamily="2" charset="2"/>
              </a:rPr>
              <a:t>, so the original was not stable.</a:t>
            </a:r>
            <a:r>
              <a:rPr lang="en-US" dirty="0">
                <a:sym typeface="Wingdings" pitchFamily="2" charset="2"/>
              </a:rPr>
              <a:t> </a:t>
            </a:r>
          </a:p>
        </p:txBody>
      </p:sp>
      <p:sp>
        <p:nvSpPr>
          <p:cNvPr id="4" name="Slide Number Placeholder 3"/>
          <p:cNvSpPr>
            <a:spLocks noGrp="1"/>
          </p:cNvSpPr>
          <p:nvPr>
            <p:ph type="sldNum" sz="quarter" idx="10"/>
          </p:nvPr>
        </p:nvSpPr>
        <p:spPr/>
        <p:txBody>
          <a:bodyPr/>
          <a:lstStyle/>
          <a:p>
            <a:fld id="{315F4AE0-2562-4CA3-B732-D1A75BD0347D}" type="slidenum">
              <a:rPr lang="en-US" smtClean="0"/>
              <a:t>29</a:t>
            </a:fld>
            <a:endParaRPr lang="en-US"/>
          </a:p>
        </p:txBody>
      </p:sp>
    </p:spTree>
    <p:extLst>
      <p:ext uri="{BB962C8B-B14F-4D97-AF65-F5344CB8AC3E}">
        <p14:creationId xmlns:p14="http://schemas.microsoft.com/office/powerpoint/2010/main" val="235546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now about to violate a second rule of mine, which is not to introduce too many tricky concepts in one talk. But we conceived the model while thinking about some other models, so to motivate our work, I’m going to present some other rather involved models, and after I’m done presenting them, we’re not going to talk about them any more. Sorry.</a:t>
            </a:r>
            <a:r>
              <a:rPr lang="en-US" baseline="0" dirty="0"/>
              <a:t>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3</a:t>
            </a:fld>
            <a:endParaRPr lang="en-US"/>
          </a:p>
        </p:txBody>
      </p:sp>
    </p:spTree>
    <p:extLst>
      <p:ext uri="{BB962C8B-B14F-4D97-AF65-F5344CB8AC3E}">
        <p14:creationId xmlns:p14="http://schemas.microsoft.com/office/powerpoint/2010/main" val="1357396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show the more general theorem for cyclic binding</a:t>
            </a:r>
            <a:r>
              <a:rPr lang="en-US" baseline="0" dirty="0"/>
              <a:t> graphs, we’re going to take a brief detour through an interesting result in computational complexity theory. There’s this problem, called </a:t>
            </a:r>
            <a:r>
              <a:rPr lang="en-US" u="sng" baseline="0" dirty="0"/>
              <a:t>Integer-Programming</a:t>
            </a:r>
            <a:r>
              <a:rPr lang="en-US" baseline="0" dirty="0"/>
              <a:t>, and it essentially asks us to solve a linear system of equations, but only to accept nonnegative integer solutions.</a:t>
            </a:r>
          </a:p>
          <a:p>
            <a:pPr marL="171450" indent="-171450">
              <a:buFont typeface="Wingdings" panose="05000000000000000000" pitchFamily="2" charset="2"/>
              <a:buChar char="à"/>
            </a:pPr>
            <a:r>
              <a:rPr lang="en-US" dirty="0">
                <a:sym typeface="Wingdings" pitchFamily="2" charset="2"/>
              </a:rPr>
              <a:t>Solving linear equations over the reals (or really, the </a:t>
            </a:r>
            <a:r>
              <a:rPr lang="en-US" dirty="0" err="1">
                <a:sym typeface="Wingdings" pitchFamily="2" charset="2"/>
              </a:rPr>
              <a:t>rationals</a:t>
            </a:r>
            <a:r>
              <a:rPr lang="en-US" dirty="0">
                <a:sym typeface="Wingdings" pitchFamily="2" charset="2"/>
              </a:rPr>
              <a:t>) is easy as we all know, but every computer</a:t>
            </a:r>
            <a:r>
              <a:rPr lang="en-US" baseline="0" dirty="0">
                <a:sym typeface="Wingdings" pitchFamily="2" charset="2"/>
              </a:rPr>
              <a:t> scientist learns on mother’s knee that one of the first known </a:t>
            </a:r>
            <a:r>
              <a:rPr lang="en-US" b="1" baseline="0" dirty="0">
                <a:sym typeface="Wingdings" pitchFamily="2" charset="2"/>
              </a:rPr>
              <a:t>NP</a:t>
            </a:r>
            <a:r>
              <a:rPr lang="en-US" baseline="0" dirty="0">
                <a:sym typeface="Wingdings" pitchFamily="2" charset="2"/>
              </a:rPr>
              <a:t>-complete problems is </a:t>
            </a:r>
            <a:r>
              <a:rPr lang="en-US" u="sng" baseline="0" dirty="0">
                <a:sym typeface="Wingdings" pitchFamily="2" charset="2"/>
              </a:rPr>
              <a:t>0/1-Integer-Programming</a:t>
            </a:r>
            <a:r>
              <a:rPr lang="en-US" baseline="0" dirty="0">
                <a:sym typeface="Wingdings" pitchFamily="2" charset="2"/>
              </a:rPr>
              <a:t>, where we restrict the solution entries to be 0 or 1. </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Here’s a fact that’s not as obvious as it might seem: Integer-Programming is </a:t>
            </a:r>
            <a:r>
              <a:rPr lang="en-US" b="1" dirty="0">
                <a:sym typeface="Wingdings" pitchFamily="2" charset="2"/>
              </a:rPr>
              <a:t>contained</a:t>
            </a:r>
            <a:r>
              <a:rPr lang="en-US" dirty="0">
                <a:sym typeface="Wingdings" pitchFamily="2" charset="2"/>
              </a:rPr>
              <a:t> in </a:t>
            </a:r>
            <a:r>
              <a:rPr lang="en-US" b="1" dirty="0">
                <a:sym typeface="Wingdings" pitchFamily="2" charset="2"/>
              </a:rPr>
              <a:t>NP</a:t>
            </a:r>
            <a:r>
              <a:rPr lang="en-US" dirty="0">
                <a:sym typeface="Wingdings" pitchFamily="2" charset="2"/>
              </a:rPr>
              <a:t>. You might</a:t>
            </a:r>
            <a:r>
              <a:rPr lang="en-US" baseline="0" dirty="0">
                <a:sym typeface="Wingdings" pitchFamily="2" charset="2"/>
              </a:rPr>
              <a:t> think it’s obvious, if the system has a solution, the solution is the </a:t>
            </a:r>
            <a:r>
              <a:rPr lang="en-US" b="1" baseline="0" dirty="0">
                <a:sym typeface="Wingdings" pitchFamily="2" charset="2"/>
              </a:rPr>
              <a:t>NP</a:t>
            </a:r>
            <a:r>
              <a:rPr lang="en-US" baseline="0" dirty="0">
                <a:sym typeface="Wingdings" pitchFamily="2" charset="2"/>
              </a:rPr>
              <a:t>-witness, right? But note I didn’t say “</a:t>
            </a:r>
            <a:r>
              <a:rPr lang="en-US" i="1" baseline="0" dirty="0">
                <a:sym typeface="Wingdings" pitchFamily="2" charset="2"/>
              </a:rPr>
              <a:t>0/1</a:t>
            </a:r>
            <a:r>
              <a:rPr lang="en-US" baseline="0" dirty="0">
                <a:sym typeface="Wingdings" pitchFamily="2" charset="2"/>
              </a:rPr>
              <a:t>”, I just said “</a:t>
            </a:r>
            <a:r>
              <a:rPr lang="en-US" i="1" baseline="0" dirty="0">
                <a:sym typeface="Wingdings" pitchFamily="2" charset="2"/>
              </a:rPr>
              <a:t>Integer</a:t>
            </a:r>
            <a:r>
              <a:rPr lang="en-US" baseline="0" dirty="0">
                <a:sym typeface="Wingdings" pitchFamily="2" charset="2"/>
              </a:rPr>
              <a:t>”. The solution is a witness, but who’s to say it’s a </a:t>
            </a:r>
            <a:r>
              <a:rPr lang="en-US" i="1" baseline="0" dirty="0">
                <a:sym typeface="Wingdings" pitchFamily="2" charset="2"/>
              </a:rPr>
              <a:t>polynomial-size</a:t>
            </a:r>
            <a:r>
              <a:rPr lang="en-US" baseline="0" dirty="0">
                <a:sym typeface="Wingdings" pitchFamily="2" charset="2"/>
              </a:rPr>
              <a:t> witness?</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If you want to show this, you have to show that if </a:t>
            </a:r>
            <a:r>
              <a:rPr lang="en-US" b="1" dirty="0">
                <a:sym typeface="Wingdings" pitchFamily="2" charset="2"/>
              </a:rPr>
              <a:t>Ax</a:t>
            </a:r>
            <a:r>
              <a:rPr lang="en-US" dirty="0">
                <a:sym typeface="Wingdings" pitchFamily="2" charset="2"/>
              </a:rPr>
              <a:t>=</a:t>
            </a:r>
            <a:r>
              <a:rPr lang="en-US" b="1" dirty="0">
                <a:sym typeface="Wingdings" pitchFamily="2" charset="2"/>
              </a:rPr>
              <a:t>b</a:t>
            </a:r>
            <a:r>
              <a:rPr lang="en-US" dirty="0">
                <a:sym typeface="Wingdings" pitchFamily="2" charset="2"/>
              </a:rPr>
              <a:t> has a solution, then it has a </a:t>
            </a:r>
            <a:r>
              <a:rPr lang="en-US" u="sng" dirty="0">
                <a:sym typeface="Wingdings" pitchFamily="2" charset="2"/>
              </a:rPr>
              <a:t>polynomial-size</a:t>
            </a:r>
            <a:r>
              <a:rPr lang="en-US" baseline="0" dirty="0">
                <a:sym typeface="Wingdings" pitchFamily="2" charset="2"/>
              </a:rPr>
              <a:t> solution, in other words the number of bits to represent </a:t>
            </a:r>
            <a:r>
              <a:rPr lang="en-US" b="1" baseline="0" dirty="0">
                <a:sym typeface="Wingdings" pitchFamily="2" charset="2"/>
              </a:rPr>
              <a:t>x</a:t>
            </a:r>
            <a:r>
              <a:rPr lang="en-US" baseline="0" dirty="0">
                <a:sym typeface="Wingdings" pitchFamily="2" charset="2"/>
              </a:rPr>
              <a:t> is polynomial in the number of bits to represent </a:t>
            </a:r>
            <a:r>
              <a:rPr lang="en-US" b="1" baseline="0" dirty="0">
                <a:sym typeface="Wingdings" pitchFamily="2" charset="2"/>
              </a:rPr>
              <a:t>A</a:t>
            </a:r>
            <a:r>
              <a:rPr lang="en-US" baseline="0" dirty="0">
                <a:sym typeface="Wingdings" pitchFamily="2" charset="2"/>
              </a:rPr>
              <a:t> and </a:t>
            </a:r>
            <a:r>
              <a:rPr lang="en-US" b="1" baseline="0" dirty="0">
                <a:sym typeface="Wingdings" pitchFamily="2" charset="2"/>
              </a:rPr>
              <a:t>b</a:t>
            </a:r>
            <a:r>
              <a:rPr lang="en-US" baseline="0" dirty="0">
                <a:sym typeface="Wingdings" pitchFamily="2" charset="2"/>
              </a:rPr>
              <a:t>. This amounts to showing that each integer entry in </a:t>
            </a:r>
            <a:r>
              <a:rPr lang="en-US" b="1" baseline="0" dirty="0">
                <a:sym typeface="Wingdings" pitchFamily="2" charset="2"/>
              </a:rPr>
              <a:t>x</a:t>
            </a:r>
            <a:r>
              <a:rPr lang="en-US" baseline="0" dirty="0">
                <a:sym typeface="Wingdings" pitchFamily="2" charset="2"/>
              </a:rPr>
              <a:t> is at most exponential in the entries of </a:t>
            </a:r>
            <a:r>
              <a:rPr lang="en-US" b="1" baseline="0" dirty="0">
                <a:sym typeface="Wingdings" pitchFamily="2" charset="2"/>
              </a:rPr>
              <a:t>A</a:t>
            </a:r>
            <a:r>
              <a:rPr lang="en-US" baseline="0" dirty="0">
                <a:sym typeface="Wingdings" pitchFamily="2" charset="2"/>
              </a:rPr>
              <a:t> and </a:t>
            </a:r>
            <a:r>
              <a:rPr lang="en-US" b="1" baseline="0" dirty="0">
                <a:sym typeface="Wingdings" pitchFamily="2" charset="2"/>
              </a:rPr>
              <a:t>b</a:t>
            </a:r>
            <a:r>
              <a:rPr lang="en-US" baseline="0" dirty="0">
                <a:sym typeface="Wingdings" pitchFamily="2" charset="2"/>
              </a:rPr>
              <a:t>.</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Now, this was shown independently by several authors, but the nicest proof comes from an old paper of Papadimitriou, it’s a 4-page paper with a very nice geometric proof of this fact: that if a solution </a:t>
            </a:r>
            <a:r>
              <a:rPr lang="en-US" b="1" dirty="0">
                <a:sym typeface="Wingdings" pitchFamily="2" charset="2"/>
              </a:rPr>
              <a:t>x</a:t>
            </a:r>
            <a:r>
              <a:rPr lang="en-US" dirty="0">
                <a:sym typeface="Wingdings" pitchFamily="2" charset="2"/>
              </a:rPr>
              <a:t> is larger than a certain exponential bound, then there is a nonzero vector </a:t>
            </a:r>
            <a:r>
              <a:rPr lang="en-US" b="1" dirty="0">
                <a:sym typeface="Wingdings" pitchFamily="2" charset="2"/>
              </a:rPr>
              <a:t>y</a:t>
            </a:r>
            <a:r>
              <a:rPr lang="en-US" dirty="0">
                <a:sym typeface="Wingdings" pitchFamily="2" charset="2"/>
              </a:rPr>
              <a:t> </a:t>
            </a:r>
            <a:r>
              <a:rPr lang="en-US" dirty="0" err="1">
                <a:sym typeface="Wingdings" pitchFamily="2" charset="2"/>
              </a:rPr>
              <a:t>componentwise</a:t>
            </a:r>
            <a:r>
              <a:rPr lang="en-US" baseline="0" dirty="0">
                <a:sym typeface="Wingdings" pitchFamily="2" charset="2"/>
              </a:rPr>
              <a:t> at most </a:t>
            </a:r>
            <a:r>
              <a:rPr lang="en-US" b="1" baseline="0" dirty="0">
                <a:sym typeface="Wingdings" pitchFamily="2" charset="2"/>
              </a:rPr>
              <a:t>x</a:t>
            </a:r>
            <a:r>
              <a:rPr lang="en-US" baseline="0" dirty="0">
                <a:sym typeface="Wingdings" pitchFamily="2" charset="2"/>
              </a:rPr>
              <a:t>, and smaller than </a:t>
            </a:r>
            <a:r>
              <a:rPr lang="en-US" b="1" baseline="0" dirty="0">
                <a:sym typeface="Wingdings" pitchFamily="2" charset="2"/>
              </a:rPr>
              <a:t>x</a:t>
            </a:r>
            <a:r>
              <a:rPr lang="en-US" baseline="0" dirty="0">
                <a:sym typeface="Wingdings" pitchFamily="2" charset="2"/>
              </a:rPr>
              <a:t> on at least one component, and </a:t>
            </a:r>
            <a:r>
              <a:rPr lang="en-US" b="1" baseline="0" dirty="0">
                <a:sym typeface="Wingdings" pitchFamily="2" charset="2"/>
              </a:rPr>
              <a:t>Ay</a:t>
            </a:r>
            <a:r>
              <a:rPr lang="en-US" baseline="0" dirty="0">
                <a:sym typeface="Wingdings" pitchFamily="2" charset="2"/>
              </a:rPr>
              <a:t> is ZERO. That’s what he proves.</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To see that this helps, note that if you look at the </a:t>
            </a:r>
            <a:r>
              <a:rPr lang="en-US" u="sng" dirty="0">
                <a:sym typeface="Wingdings" pitchFamily="2" charset="2"/>
              </a:rPr>
              <a:t>difference</a:t>
            </a:r>
            <a:r>
              <a:rPr lang="en-US" baseline="0" dirty="0">
                <a:sym typeface="Wingdings" pitchFamily="2" charset="2"/>
              </a:rPr>
              <a:t> </a:t>
            </a:r>
            <a:r>
              <a:rPr lang="en-US" b="1" baseline="0" dirty="0">
                <a:sym typeface="Wingdings" pitchFamily="2" charset="2"/>
              </a:rPr>
              <a:t>x </a:t>
            </a:r>
            <a:r>
              <a:rPr lang="en-US" baseline="0" dirty="0">
                <a:sym typeface="Wingdings" pitchFamily="2" charset="2"/>
              </a:rPr>
              <a:t>– </a:t>
            </a:r>
            <a:r>
              <a:rPr lang="en-US" b="1" baseline="0" dirty="0">
                <a:sym typeface="Wingdings" pitchFamily="2" charset="2"/>
              </a:rPr>
              <a:t>y</a:t>
            </a:r>
            <a:r>
              <a:rPr lang="en-US" baseline="0" dirty="0">
                <a:sym typeface="Wingdings" pitchFamily="2" charset="2"/>
              </a:rPr>
              <a:t>, call it </a:t>
            </a:r>
            <a:r>
              <a:rPr lang="en-US" b="1" baseline="0" dirty="0">
                <a:sym typeface="Wingdings" pitchFamily="2" charset="2"/>
              </a:rPr>
              <a:t>z</a:t>
            </a:r>
            <a:r>
              <a:rPr lang="en-US" baseline="0" dirty="0">
                <a:sym typeface="Wingdings" pitchFamily="2" charset="2"/>
              </a:rPr>
              <a:t>, then </a:t>
            </a:r>
            <a:r>
              <a:rPr lang="en-US" b="1" baseline="0" dirty="0" err="1">
                <a:sym typeface="Wingdings" pitchFamily="2" charset="2"/>
              </a:rPr>
              <a:t>Az</a:t>
            </a:r>
            <a:r>
              <a:rPr lang="en-US" baseline="0" dirty="0">
                <a:sym typeface="Wingdings" pitchFamily="2" charset="2"/>
              </a:rPr>
              <a:t> is simply </a:t>
            </a:r>
            <a:r>
              <a:rPr lang="en-US" b="1" baseline="0" dirty="0">
                <a:sym typeface="Wingdings" pitchFamily="2" charset="2"/>
              </a:rPr>
              <a:t>Ax</a:t>
            </a:r>
            <a:r>
              <a:rPr lang="en-US" baseline="0" dirty="0">
                <a:sym typeface="Wingdings" pitchFamily="2" charset="2"/>
              </a:rPr>
              <a:t> – </a:t>
            </a:r>
            <a:r>
              <a:rPr lang="en-US" b="1" baseline="0" dirty="0">
                <a:sym typeface="Wingdings" pitchFamily="2" charset="2"/>
              </a:rPr>
              <a:t>Ay</a:t>
            </a:r>
            <a:r>
              <a:rPr lang="en-US" baseline="0" dirty="0">
                <a:sym typeface="Wingdings" pitchFamily="2" charset="2"/>
              </a:rPr>
              <a:t>, which is </a:t>
            </a:r>
            <a:r>
              <a:rPr lang="en-US" b="1" baseline="0" dirty="0">
                <a:sym typeface="Wingdings" pitchFamily="2" charset="2"/>
              </a:rPr>
              <a:t>Ax</a:t>
            </a:r>
            <a:r>
              <a:rPr lang="en-US" baseline="0" dirty="0">
                <a:sym typeface="Wingdings" pitchFamily="2" charset="2"/>
              </a:rPr>
              <a:t> – </a:t>
            </a:r>
            <a:r>
              <a:rPr lang="en-US" b="1" baseline="0" dirty="0">
                <a:sym typeface="Wingdings" pitchFamily="2" charset="2"/>
              </a:rPr>
              <a:t>0</a:t>
            </a:r>
            <a:r>
              <a:rPr lang="en-US" baseline="0" dirty="0">
                <a:sym typeface="Wingdings" pitchFamily="2" charset="2"/>
              </a:rPr>
              <a:t>, which is simply </a:t>
            </a:r>
            <a:r>
              <a:rPr lang="en-US" b="1" baseline="0" dirty="0">
                <a:sym typeface="Wingdings" pitchFamily="2" charset="2"/>
              </a:rPr>
              <a:t>b</a:t>
            </a:r>
            <a:r>
              <a:rPr lang="en-US" baseline="0" dirty="0">
                <a:sym typeface="Wingdings" pitchFamily="2" charset="2"/>
              </a:rPr>
              <a:t>.</a:t>
            </a:r>
          </a:p>
          <a:p>
            <a:pPr marL="171450" indent="-171450">
              <a:buFont typeface="Wingdings" panose="05000000000000000000" pitchFamily="2" charset="2"/>
              <a:buChar char="à"/>
            </a:pPr>
            <a:r>
              <a:rPr lang="en-US" baseline="0" dirty="0">
                <a:sym typeface="Wingdings" pitchFamily="2" charset="2"/>
              </a:rPr>
              <a:t>So </a:t>
            </a:r>
            <a:r>
              <a:rPr lang="en-US" b="1" baseline="0" dirty="0">
                <a:sym typeface="Wingdings" pitchFamily="2" charset="2"/>
              </a:rPr>
              <a:t>z</a:t>
            </a:r>
            <a:r>
              <a:rPr lang="en-US" baseline="0" dirty="0">
                <a:sym typeface="Wingdings" pitchFamily="2" charset="2"/>
              </a:rPr>
              <a:t> is </a:t>
            </a:r>
            <a:r>
              <a:rPr lang="en-US" u="sng" baseline="0" dirty="0">
                <a:sym typeface="Wingdings" pitchFamily="2" charset="2"/>
              </a:rPr>
              <a:t>also</a:t>
            </a:r>
            <a:r>
              <a:rPr lang="en-US" baseline="0" dirty="0">
                <a:sym typeface="Wingdings" pitchFamily="2" charset="2"/>
              </a:rPr>
              <a:t> a solution, but it’s smaller than </a:t>
            </a:r>
            <a:r>
              <a:rPr lang="en-US" b="1" baseline="0" dirty="0">
                <a:sym typeface="Wingdings" pitchFamily="2" charset="2"/>
              </a:rPr>
              <a:t>x</a:t>
            </a:r>
            <a:r>
              <a:rPr lang="en-US" baseline="0" dirty="0">
                <a:sym typeface="Wingdings" pitchFamily="2" charset="2"/>
              </a:rPr>
              <a:t>. </a:t>
            </a:r>
            <a:r>
              <a:rPr lang="en-US" dirty="0">
                <a:sym typeface="Wingdings" pitchFamily="2" charset="2"/>
              </a:rPr>
              <a:t>So </a:t>
            </a:r>
            <a:r>
              <a:rPr lang="en-US" b="1" dirty="0">
                <a:sym typeface="Wingdings" pitchFamily="2" charset="2"/>
              </a:rPr>
              <a:t>x</a:t>
            </a:r>
            <a:r>
              <a:rPr lang="en-US" dirty="0">
                <a:sym typeface="Wingdings" pitchFamily="2" charset="2"/>
              </a:rPr>
              <a:t> couldn’t be the </a:t>
            </a:r>
            <a:r>
              <a:rPr lang="en-US" b="0" u="sng" dirty="0">
                <a:sym typeface="Wingdings" pitchFamily="2" charset="2"/>
              </a:rPr>
              <a:t>smallest</a:t>
            </a:r>
            <a:r>
              <a:rPr lang="en-US" dirty="0">
                <a:sym typeface="Wingdings" pitchFamily="2" charset="2"/>
              </a:rPr>
              <a:t> solution.</a:t>
            </a:r>
            <a:r>
              <a:rPr lang="en-US" baseline="0" dirty="0">
                <a:sym typeface="Wingdings" pitchFamily="2" charset="2"/>
              </a:rPr>
              <a:t>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30</a:t>
            </a:fld>
            <a:endParaRPr lang="en-US"/>
          </a:p>
        </p:txBody>
      </p:sp>
    </p:spTree>
    <p:extLst>
      <p:ext uri="{BB962C8B-B14F-4D97-AF65-F5344CB8AC3E}">
        <p14:creationId xmlns:p14="http://schemas.microsoft.com/office/powerpoint/2010/main" val="1543817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how’s that supposed to help us prove we can’t grow big polymers? Imagine we have a monomer collection </a:t>
            </a:r>
            <a:r>
              <a:rPr lang="en-US" b="1" dirty="0"/>
              <a:t>x</a:t>
            </a:r>
            <a:r>
              <a:rPr lang="en-US" dirty="0"/>
              <a:t>; remember that’s a vector of </a:t>
            </a:r>
            <a:r>
              <a:rPr lang="en-US" i="1" dirty="0"/>
              <a:t>M</a:t>
            </a:r>
            <a:r>
              <a:rPr lang="en-US" dirty="0"/>
              <a:t> integers telling us how many of each monomer type we have, and suppose it forms a saturated polymer like so. We’re going to show we can find another saturated</a:t>
            </a:r>
            <a:r>
              <a:rPr lang="en-US" baseline="0" dirty="0"/>
              <a:t> configuration with two polymers, so </a:t>
            </a:r>
            <a:r>
              <a:rPr lang="en-US" u="sng" baseline="0" dirty="0"/>
              <a:t>this one</a:t>
            </a:r>
            <a:r>
              <a:rPr lang="en-US" baseline="0" dirty="0"/>
              <a:t> can’t be stable.</a:t>
            </a:r>
            <a:endParaRPr lang="en-US" dirty="0"/>
          </a:p>
          <a:p>
            <a:pPr marL="171450" indent="-171450">
              <a:buFont typeface="Wingdings" panose="05000000000000000000" pitchFamily="2" charset="2"/>
              <a:buChar char="à"/>
            </a:pPr>
            <a:r>
              <a:rPr lang="en-US" dirty="0">
                <a:sym typeface="Wingdings" pitchFamily="2" charset="2"/>
              </a:rPr>
              <a:t>There’s a matrix </a:t>
            </a:r>
            <a:r>
              <a:rPr lang="en-US" b="1" dirty="0">
                <a:sym typeface="Wingdings" pitchFamily="2" charset="2"/>
              </a:rPr>
              <a:t>A</a:t>
            </a:r>
            <a:r>
              <a:rPr lang="en-US" dirty="0">
                <a:sym typeface="Wingdings" pitchFamily="2" charset="2"/>
              </a:rPr>
              <a:t> we can define, and each column represents a</a:t>
            </a:r>
            <a:r>
              <a:rPr lang="en-US" baseline="0" dirty="0">
                <a:sym typeface="Wingdings" pitchFamily="2" charset="2"/>
              </a:rPr>
              <a:t> </a:t>
            </a:r>
            <a:r>
              <a:rPr lang="en-US" dirty="0">
                <a:sym typeface="Wingdings" pitchFamily="2" charset="2"/>
              </a:rPr>
              <a:t>monomer type in the following way: </a:t>
            </a:r>
            <a:r>
              <a:rPr lang="en-US" b="1" dirty="0" err="1">
                <a:sym typeface="Wingdings" pitchFamily="2" charset="2"/>
              </a:rPr>
              <a:t>A</a:t>
            </a:r>
            <a:r>
              <a:rPr lang="en-US" i="1" baseline="-25000" dirty="0" err="1">
                <a:sym typeface="Wingdings" pitchFamily="2" charset="2"/>
              </a:rPr>
              <a:t>ij</a:t>
            </a:r>
            <a:r>
              <a:rPr lang="en-US" dirty="0">
                <a:sym typeface="Wingdings" pitchFamily="2" charset="2"/>
              </a:rPr>
              <a:t> represents the</a:t>
            </a:r>
            <a:r>
              <a:rPr lang="en-US" baseline="0" dirty="0">
                <a:sym typeface="Wingdings" pitchFamily="2" charset="2"/>
              </a:rPr>
              <a:t> </a:t>
            </a:r>
            <a:r>
              <a:rPr lang="en-US" i="1" baseline="0" dirty="0" err="1">
                <a:sym typeface="Wingdings" pitchFamily="2" charset="2"/>
              </a:rPr>
              <a:t>i</a:t>
            </a:r>
            <a:r>
              <a:rPr lang="en-US" baseline="0" dirty="0" err="1">
                <a:sym typeface="Wingdings" pitchFamily="2" charset="2"/>
              </a:rPr>
              <a:t>’th</a:t>
            </a:r>
            <a:r>
              <a:rPr lang="en-US" dirty="0">
                <a:sym typeface="Wingdings" pitchFamily="2" charset="2"/>
              </a:rPr>
              <a:t> monomer’s excess of </a:t>
            </a:r>
            <a:r>
              <a:rPr lang="en-US" dirty="0" err="1">
                <a:sym typeface="Wingdings" pitchFamily="2" charset="2"/>
              </a:rPr>
              <a:t>unstarred</a:t>
            </a:r>
            <a:r>
              <a:rPr lang="en-US" dirty="0">
                <a:sym typeface="Wingdings" pitchFamily="2" charset="2"/>
              </a:rPr>
              <a:t> </a:t>
            </a:r>
            <a:r>
              <a:rPr lang="en-US" i="1" dirty="0" err="1">
                <a:sym typeface="Wingdings" pitchFamily="2" charset="2"/>
              </a:rPr>
              <a:t>j</a:t>
            </a:r>
            <a:r>
              <a:rPr lang="en-US" dirty="0" err="1">
                <a:sym typeface="Wingdings" pitchFamily="2" charset="2"/>
              </a:rPr>
              <a:t>’th</a:t>
            </a:r>
            <a:r>
              <a:rPr lang="en-US" dirty="0">
                <a:sym typeface="Wingdings" pitchFamily="2" charset="2"/>
              </a:rPr>
              <a:t> domains. So for example this</a:t>
            </a:r>
            <a:r>
              <a:rPr lang="en-US" baseline="0" dirty="0">
                <a:sym typeface="Wingdings" pitchFamily="2" charset="2"/>
              </a:rPr>
              <a:t> monomer with </a:t>
            </a:r>
            <a:r>
              <a:rPr lang="en-US" i="1" baseline="0" dirty="0">
                <a:sym typeface="Wingdings" pitchFamily="2" charset="2"/>
              </a:rPr>
              <a:t>a</a:t>
            </a:r>
            <a:r>
              <a:rPr lang="en-US" baseline="0" dirty="0">
                <a:sym typeface="Wingdings" pitchFamily="2" charset="2"/>
              </a:rPr>
              <a:t> and two </a:t>
            </a:r>
            <a:r>
              <a:rPr lang="en-US" i="1" baseline="0" dirty="0">
                <a:sym typeface="Wingdings" pitchFamily="2" charset="2"/>
              </a:rPr>
              <a:t>c</a:t>
            </a:r>
            <a:r>
              <a:rPr lang="en-US" baseline="0" dirty="0">
                <a:sym typeface="Wingdings" pitchFamily="2" charset="2"/>
              </a:rPr>
              <a:t>*’s would be +1 on </a:t>
            </a:r>
            <a:r>
              <a:rPr lang="en-US" i="1" baseline="0" dirty="0">
                <a:sym typeface="Wingdings" pitchFamily="2" charset="2"/>
              </a:rPr>
              <a:t>a</a:t>
            </a:r>
            <a:r>
              <a:rPr lang="en-US" baseline="0" dirty="0">
                <a:sym typeface="Wingdings" pitchFamily="2" charset="2"/>
              </a:rPr>
              <a:t> and -2 on </a:t>
            </a:r>
            <a:r>
              <a:rPr lang="en-US" i="1" baseline="0" dirty="0">
                <a:sym typeface="Wingdings" pitchFamily="2" charset="2"/>
              </a:rPr>
              <a:t>c</a:t>
            </a:r>
            <a:r>
              <a:rPr lang="en-US" baseline="0" dirty="0">
                <a:sym typeface="Wingdings" pitchFamily="2" charset="2"/>
              </a:rPr>
              <a:t>, and 0 on </a:t>
            </a:r>
            <a:r>
              <a:rPr lang="en-US" i="1" baseline="0" dirty="0">
                <a:sym typeface="Wingdings" pitchFamily="2" charset="2"/>
              </a:rPr>
              <a:t>b</a:t>
            </a:r>
            <a:r>
              <a:rPr lang="en-US" baseline="0" dirty="0">
                <a:sym typeface="Wingdings" pitchFamily="2" charset="2"/>
              </a:rPr>
              <a:t>. This one with </a:t>
            </a:r>
            <a:r>
              <a:rPr lang="en-US" i="1" baseline="0" dirty="0">
                <a:sym typeface="Wingdings" pitchFamily="2" charset="2"/>
              </a:rPr>
              <a:t>a</a:t>
            </a:r>
            <a:r>
              <a:rPr lang="en-US" baseline="0" dirty="0">
                <a:sym typeface="Wingdings" pitchFamily="2" charset="2"/>
              </a:rPr>
              <a:t>, </a:t>
            </a:r>
            <a:r>
              <a:rPr lang="en-US" i="1" baseline="0" dirty="0">
                <a:sym typeface="Wingdings" pitchFamily="2" charset="2"/>
              </a:rPr>
              <a:t>b</a:t>
            </a:r>
            <a:r>
              <a:rPr lang="en-US" baseline="0" dirty="0">
                <a:sym typeface="Wingdings" pitchFamily="2" charset="2"/>
              </a:rPr>
              <a:t>, and </a:t>
            </a:r>
            <a:r>
              <a:rPr lang="en-US" i="1" baseline="0" dirty="0">
                <a:sym typeface="Wingdings" pitchFamily="2" charset="2"/>
              </a:rPr>
              <a:t>b</a:t>
            </a:r>
            <a:r>
              <a:rPr lang="en-US" baseline="0" dirty="0">
                <a:sym typeface="Wingdings" pitchFamily="2" charset="2"/>
              </a:rPr>
              <a:t>* is also 0 on </a:t>
            </a:r>
            <a:r>
              <a:rPr lang="en-US" i="1" baseline="0" dirty="0">
                <a:sym typeface="Wingdings" pitchFamily="2" charset="2"/>
              </a:rPr>
              <a:t>b</a:t>
            </a:r>
            <a:r>
              <a:rPr lang="en-US" baseline="0" dirty="0">
                <a:sym typeface="Wingdings" pitchFamily="2" charset="2"/>
              </a:rPr>
              <a:t>, because the </a:t>
            </a:r>
            <a:r>
              <a:rPr lang="en-US" i="1" baseline="0" dirty="0">
                <a:sym typeface="Wingdings" pitchFamily="2" charset="2"/>
              </a:rPr>
              <a:t>b</a:t>
            </a:r>
            <a:r>
              <a:rPr lang="en-US" baseline="0" dirty="0">
                <a:sym typeface="Wingdings" pitchFamily="2" charset="2"/>
              </a:rPr>
              <a:t> and </a:t>
            </a:r>
            <a:r>
              <a:rPr lang="en-US" i="1" baseline="0" dirty="0">
                <a:sym typeface="Wingdings" pitchFamily="2" charset="2"/>
              </a:rPr>
              <a:t>b</a:t>
            </a:r>
            <a:r>
              <a:rPr lang="en-US" baseline="0" dirty="0">
                <a:sym typeface="Wingdings" pitchFamily="2" charset="2"/>
              </a:rPr>
              <a:t>* cancel. </a:t>
            </a:r>
          </a:p>
          <a:p>
            <a:pPr marL="171450" indent="-171450">
              <a:buFont typeface="Wingdings" panose="05000000000000000000" pitchFamily="2" charset="2"/>
              <a:buChar char="à"/>
            </a:pPr>
            <a:r>
              <a:rPr lang="en-US" dirty="0">
                <a:sym typeface="Wingdings" pitchFamily="2" charset="2"/>
              </a:rPr>
              <a:t>So if you define this matrix, and multiply it</a:t>
            </a:r>
            <a:r>
              <a:rPr lang="en-US" baseline="0" dirty="0">
                <a:sym typeface="Wingdings" pitchFamily="2" charset="2"/>
              </a:rPr>
              <a:t> by </a:t>
            </a:r>
            <a:r>
              <a:rPr lang="en-US" b="1" baseline="0" dirty="0">
                <a:sym typeface="Wingdings" pitchFamily="2" charset="2"/>
              </a:rPr>
              <a:t>x</a:t>
            </a:r>
            <a:r>
              <a:rPr lang="en-US" baseline="0" dirty="0">
                <a:sym typeface="Wingdings" pitchFamily="2" charset="2"/>
              </a:rPr>
              <a:t>, then the output vector has </a:t>
            </a:r>
            <a:r>
              <a:rPr lang="en-US" i="1" baseline="0" dirty="0">
                <a:sym typeface="Wingdings" pitchFamily="2" charset="2"/>
              </a:rPr>
              <a:t>D</a:t>
            </a:r>
            <a:r>
              <a:rPr lang="en-US" baseline="0" dirty="0">
                <a:sym typeface="Wingdings" pitchFamily="2" charset="2"/>
              </a:rPr>
              <a:t> components, one per domain pair, and it tells you the total number of unbound </a:t>
            </a:r>
            <a:r>
              <a:rPr lang="en-US" baseline="0" dirty="0" err="1">
                <a:sym typeface="Wingdings" pitchFamily="2" charset="2"/>
              </a:rPr>
              <a:t>unstarred</a:t>
            </a:r>
            <a:r>
              <a:rPr lang="en-US" baseline="0" dirty="0">
                <a:sym typeface="Wingdings" pitchFamily="2" charset="2"/>
              </a:rPr>
              <a:t> domains. </a:t>
            </a:r>
          </a:p>
          <a:p>
            <a:pPr marL="171450" indent="-171450">
              <a:buFont typeface="Wingdings" panose="05000000000000000000" pitchFamily="2" charset="2"/>
              <a:buChar char="à"/>
            </a:pPr>
            <a:r>
              <a:rPr lang="en-US" baseline="0" dirty="0">
                <a:sym typeface="Wingdings" pitchFamily="2" charset="2"/>
              </a:rPr>
              <a:t>In this example, across all of </a:t>
            </a:r>
            <a:r>
              <a:rPr lang="en-US" b="1" baseline="0" dirty="0">
                <a:sym typeface="Wingdings" pitchFamily="2" charset="2"/>
              </a:rPr>
              <a:t>x</a:t>
            </a:r>
            <a:r>
              <a:rPr lang="en-US" baseline="0" dirty="0">
                <a:sym typeface="Wingdings" pitchFamily="2" charset="2"/>
              </a:rPr>
              <a:t>, we have ONE excess </a:t>
            </a:r>
            <a:r>
              <a:rPr lang="en-US" i="1" baseline="0" dirty="0">
                <a:sym typeface="Wingdings" pitchFamily="2" charset="2"/>
              </a:rPr>
              <a:t>b</a:t>
            </a:r>
            <a:r>
              <a:rPr lang="en-US" baseline="0" dirty="0">
                <a:sym typeface="Wingdings" pitchFamily="2" charset="2"/>
              </a:rPr>
              <a:t> and TWO excess </a:t>
            </a:r>
            <a:r>
              <a:rPr lang="en-US" b="0" i="1" baseline="0" dirty="0">
                <a:sym typeface="Wingdings" pitchFamily="2" charset="2"/>
              </a:rPr>
              <a:t>a</a:t>
            </a:r>
            <a:r>
              <a:rPr lang="en-US" b="0" i="0" baseline="0" dirty="0">
                <a:sym typeface="Wingdings" pitchFamily="2" charset="2"/>
              </a:rPr>
              <a:t> domains</a:t>
            </a:r>
            <a:r>
              <a:rPr lang="en-US" baseline="0" dirty="0">
                <a:sym typeface="Wingdings" pitchFamily="2" charset="2"/>
              </a:rPr>
              <a:t>, so </a:t>
            </a:r>
            <a:r>
              <a:rPr lang="en-US" b="1" baseline="0" dirty="0">
                <a:sym typeface="Wingdings" pitchFamily="2" charset="2"/>
              </a:rPr>
              <a:t>Ax</a:t>
            </a:r>
            <a:r>
              <a:rPr lang="en-US" baseline="0" dirty="0">
                <a:sym typeface="Wingdings" pitchFamily="2" charset="2"/>
              </a:rPr>
              <a:t> = the vector (2,1,0). Remember we assume </a:t>
            </a:r>
            <a:r>
              <a:rPr lang="en-US" baseline="0" dirty="0" err="1">
                <a:sym typeface="Wingdings" pitchFamily="2" charset="2"/>
              </a:rPr>
              <a:t>unstarred</a:t>
            </a:r>
            <a:r>
              <a:rPr lang="en-US" baseline="0" dirty="0">
                <a:sym typeface="Wingdings" pitchFamily="2" charset="2"/>
              </a:rPr>
              <a:t> domains are in excess, so this is going to be nonnegative.</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Now, if |</a:t>
            </a:r>
            <a:r>
              <a:rPr lang="en-US" b="1" dirty="0">
                <a:sym typeface="Wingdings" pitchFamily="2" charset="2"/>
              </a:rPr>
              <a:t>x</a:t>
            </a:r>
            <a:r>
              <a:rPr lang="en-US" dirty="0">
                <a:sym typeface="Wingdings" pitchFamily="2" charset="2"/>
              </a:rPr>
              <a:t>| is too large (exponential in </a:t>
            </a:r>
            <a:r>
              <a:rPr lang="en-US" i="1" dirty="0">
                <a:sym typeface="Wingdings" pitchFamily="2" charset="2"/>
              </a:rPr>
              <a:t>D</a:t>
            </a:r>
            <a:r>
              <a:rPr lang="en-US" i="0" dirty="0">
                <a:sym typeface="Wingdings" pitchFamily="2" charset="2"/>
              </a:rPr>
              <a:t>), then Papadimitriou’s proof (modified a bit) tells us there is a </a:t>
            </a:r>
            <a:r>
              <a:rPr lang="en-US" i="0" dirty="0" err="1">
                <a:sym typeface="Wingdings" pitchFamily="2" charset="2"/>
              </a:rPr>
              <a:t>subcollection</a:t>
            </a:r>
            <a:r>
              <a:rPr lang="en-US" i="0" dirty="0">
                <a:sym typeface="Wingdings" pitchFamily="2" charset="2"/>
              </a:rPr>
              <a:t> </a:t>
            </a:r>
            <a:r>
              <a:rPr lang="en-US" b="1" i="0" dirty="0">
                <a:sym typeface="Wingdings" pitchFamily="2" charset="2"/>
              </a:rPr>
              <a:t>y</a:t>
            </a:r>
            <a:r>
              <a:rPr lang="en-US" i="0" dirty="0">
                <a:sym typeface="Wingdings" pitchFamily="2" charset="2"/>
              </a:rPr>
              <a:t> of </a:t>
            </a:r>
            <a:r>
              <a:rPr lang="en-US" b="1" i="0" dirty="0">
                <a:sym typeface="Wingdings" pitchFamily="2" charset="2"/>
              </a:rPr>
              <a:t>x</a:t>
            </a:r>
            <a:r>
              <a:rPr lang="en-US" i="0" dirty="0">
                <a:sym typeface="Wingdings" pitchFamily="2" charset="2"/>
              </a:rPr>
              <a:t> such that </a:t>
            </a:r>
            <a:r>
              <a:rPr lang="en-US" b="1" i="0" dirty="0">
                <a:sym typeface="Wingdings" pitchFamily="2" charset="2"/>
              </a:rPr>
              <a:t>Ay</a:t>
            </a:r>
            <a:r>
              <a:rPr lang="en-US" i="0" dirty="0">
                <a:sym typeface="Wingdings" pitchFamily="2" charset="2"/>
              </a:rPr>
              <a:t> = </a:t>
            </a:r>
            <a:r>
              <a:rPr lang="en-US" b="1" i="0" dirty="0">
                <a:sym typeface="Wingdings" pitchFamily="2" charset="2"/>
              </a:rPr>
              <a:t>0</a:t>
            </a:r>
            <a:r>
              <a:rPr lang="en-US" i="0" dirty="0">
                <a:sym typeface="Wingdings" pitchFamily="2" charset="2"/>
              </a:rPr>
              <a:t>.</a:t>
            </a:r>
            <a:endParaRPr lang="en-US" i="0" dirty="0"/>
          </a:p>
          <a:p>
            <a:pPr marL="171450" indent="-171450">
              <a:buFont typeface="Wingdings" panose="05000000000000000000" pitchFamily="2" charset="2"/>
              <a:buChar char="à"/>
            </a:pPr>
            <a:r>
              <a:rPr lang="en-US" dirty="0">
                <a:sym typeface="Wingdings" pitchFamily="2" charset="2"/>
              </a:rPr>
              <a:t>Let’s think about what that means: for each domain </a:t>
            </a:r>
            <a:r>
              <a:rPr lang="en-US" i="1" dirty="0">
                <a:sym typeface="Wingdings" pitchFamily="2" charset="2"/>
              </a:rPr>
              <a:t>d</a:t>
            </a:r>
            <a:r>
              <a:rPr lang="en-US" dirty="0">
                <a:sym typeface="Wingdings" pitchFamily="2" charset="2"/>
              </a:rPr>
              <a:t>, there are exactly the same number of </a:t>
            </a:r>
            <a:r>
              <a:rPr lang="en-US" i="1" dirty="0">
                <a:sym typeface="Wingdings" pitchFamily="2" charset="2"/>
              </a:rPr>
              <a:t>d</a:t>
            </a:r>
            <a:r>
              <a:rPr lang="en-US" dirty="0">
                <a:sym typeface="Wingdings" pitchFamily="2" charset="2"/>
              </a:rPr>
              <a:t>* domains in </a:t>
            </a:r>
            <a:r>
              <a:rPr lang="en-US" b="1" dirty="0">
                <a:sym typeface="Wingdings" pitchFamily="2" charset="2"/>
              </a:rPr>
              <a:t>y</a:t>
            </a:r>
            <a:r>
              <a:rPr lang="en-US" dirty="0">
                <a:sym typeface="Wingdings" pitchFamily="2" charset="2"/>
              </a:rPr>
              <a:t>. So </a:t>
            </a:r>
            <a:r>
              <a:rPr lang="en-US" b="1" dirty="0">
                <a:sym typeface="Wingdings" pitchFamily="2" charset="2"/>
              </a:rPr>
              <a:t>y</a:t>
            </a:r>
            <a:r>
              <a:rPr lang="en-US" dirty="0">
                <a:sym typeface="Wingdings" pitchFamily="2" charset="2"/>
              </a:rPr>
              <a:t> is </a:t>
            </a:r>
            <a:r>
              <a:rPr lang="en-US" u="sng" dirty="0">
                <a:sym typeface="Wingdings" pitchFamily="2" charset="2"/>
              </a:rPr>
              <a:t>self-saturating</a:t>
            </a:r>
            <a:r>
              <a:rPr lang="en-US" dirty="0">
                <a:sym typeface="Wingdings" pitchFamily="2" charset="2"/>
              </a:rPr>
              <a:t>, it’s possible to bind every single domain of </a:t>
            </a:r>
            <a:r>
              <a:rPr lang="en-US" b="1" dirty="0">
                <a:sym typeface="Wingdings" pitchFamily="2" charset="2"/>
              </a:rPr>
              <a:t>y</a:t>
            </a:r>
            <a:r>
              <a:rPr lang="en-US" dirty="0">
                <a:sym typeface="Wingdings" pitchFamily="2" charset="2"/>
              </a:rPr>
              <a:t> just within </a:t>
            </a:r>
            <a:r>
              <a:rPr lang="en-US" b="1" dirty="0">
                <a:sym typeface="Wingdings" pitchFamily="2" charset="2"/>
              </a:rPr>
              <a:t>y</a:t>
            </a:r>
            <a:r>
              <a:rPr lang="en-US" dirty="0">
                <a:sym typeface="Wingdings" pitchFamily="2" charset="2"/>
              </a:rPr>
              <a:t>.</a:t>
            </a:r>
          </a:p>
          <a:p>
            <a:pPr marL="171450" indent="-171450">
              <a:buFont typeface="Wingdings" panose="05000000000000000000" pitchFamily="2" charset="2"/>
              <a:buChar char="à"/>
            </a:pPr>
            <a:r>
              <a:rPr lang="en-US" dirty="0">
                <a:sym typeface="Wingdings" pitchFamily="2" charset="2"/>
              </a:rPr>
              <a:t>So if we imagine ripping </a:t>
            </a:r>
            <a:r>
              <a:rPr lang="en-US" b="1" dirty="0">
                <a:sym typeface="Wingdings" pitchFamily="2" charset="2"/>
              </a:rPr>
              <a:t>y</a:t>
            </a:r>
            <a:r>
              <a:rPr lang="en-US" dirty="0">
                <a:sym typeface="Wingdings" pitchFamily="2" charset="2"/>
              </a:rPr>
              <a:t> out of the larger polymer of </a:t>
            </a:r>
            <a:r>
              <a:rPr lang="en-US" b="1" dirty="0">
                <a:sym typeface="Wingdings" pitchFamily="2" charset="2"/>
              </a:rPr>
              <a:t>x</a:t>
            </a:r>
            <a:r>
              <a:rPr lang="en-US" dirty="0">
                <a:sym typeface="Wingdings" pitchFamily="2" charset="2"/>
              </a:rPr>
              <a:t>, then whatever bonds were broken to separate </a:t>
            </a:r>
            <a:r>
              <a:rPr lang="en-US" b="1" dirty="0">
                <a:sym typeface="Wingdings" pitchFamily="2" charset="2"/>
              </a:rPr>
              <a:t>y</a:t>
            </a:r>
            <a:r>
              <a:rPr lang="en-US" dirty="0">
                <a:sym typeface="Wingdings" pitchFamily="2" charset="2"/>
              </a:rPr>
              <a:t>, can be re-bound within </a:t>
            </a:r>
            <a:r>
              <a:rPr lang="en-US" b="1" dirty="0">
                <a:sym typeface="Wingdings" pitchFamily="2" charset="2"/>
              </a:rPr>
              <a:t>y</a:t>
            </a:r>
            <a:r>
              <a:rPr lang="en-US" dirty="0">
                <a:sym typeface="Wingdings" pitchFamily="2" charset="2"/>
              </a:rPr>
              <a:t>. In this example, we broke an </a:t>
            </a:r>
            <a:r>
              <a:rPr lang="en-US" i="1" dirty="0">
                <a:sym typeface="Wingdings" pitchFamily="2" charset="2"/>
              </a:rPr>
              <a:t>a</a:t>
            </a:r>
            <a:r>
              <a:rPr lang="en-US" dirty="0">
                <a:sym typeface="Wingdings" pitchFamily="2" charset="2"/>
              </a:rPr>
              <a:t>, but also an </a:t>
            </a:r>
            <a:r>
              <a:rPr lang="en-US" i="1" dirty="0">
                <a:sym typeface="Wingdings" pitchFamily="2" charset="2"/>
              </a:rPr>
              <a:t>a</a:t>
            </a:r>
            <a:r>
              <a:rPr lang="en-US" dirty="0">
                <a:sym typeface="Wingdings" pitchFamily="2" charset="2"/>
              </a:rPr>
              <a:t>*, and we broke</a:t>
            </a:r>
            <a:r>
              <a:rPr lang="en-US" baseline="0" dirty="0">
                <a:sym typeface="Wingdings" pitchFamily="2" charset="2"/>
              </a:rPr>
              <a:t> a </a:t>
            </a:r>
            <a:r>
              <a:rPr lang="en-US" i="1" baseline="0" dirty="0">
                <a:sym typeface="Wingdings" pitchFamily="2" charset="2"/>
              </a:rPr>
              <a:t>b</a:t>
            </a:r>
            <a:r>
              <a:rPr lang="en-US" baseline="0" dirty="0">
                <a:sym typeface="Wingdings" pitchFamily="2" charset="2"/>
              </a:rPr>
              <a:t>, but also a </a:t>
            </a:r>
            <a:r>
              <a:rPr lang="en-US" i="1" baseline="0" dirty="0">
                <a:sym typeface="Wingdings" pitchFamily="2" charset="2"/>
              </a:rPr>
              <a:t>b</a:t>
            </a:r>
            <a:r>
              <a:rPr lang="en-US" baseline="0" dirty="0">
                <a:sym typeface="Wingdings" pitchFamily="2" charset="2"/>
              </a:rPr>
              <a:t>*.</a:t>
            </a:r>
            <a:endParaRPr lang="en-US" dirty="0">
              <a:sym typeface="Wingdings" pitchFamily="2" charset="2"/>
            </a:endParaRPr>
          </a:p>
          <a:p>
            <a:pPr marL="171450" indent="-171450">
              <a:buFont typeface="Wingdings" panose="05000000000000000000" pitchFamily="2" charset="2"/>
              <a:buChar char="à"/>
            </a:pPr>
            <a:r>
              <a:rPr lang="en-US" dirty="0">
                <a:sym typeface="Wingdings" pitchFamily="2" charset="2"/>
              </a:rPr>
              <a:t>And by symmetry, the bonds broke</a:t>
            </a:r>
            <a:r>
              <a:rPr lang="en-US" baseline="0" dirty="0">
                <a:sym typeface="Wingdings" pitchFamily="2" charset="2"/>
              </a:rPr>
              <a:t>n in </a:t>
            </a:r>
            <a:r>
              <a:rPr lang="en-US" b="1" baseline="0" dirty="0">
                <a:sym typeface="Wingdings" pitchFamily="2" charset="2"/>
              </a:rPr>
              <a:t>z</a:t>
            </a:r>
            <a:r>
              <a:rPr lang="en-US" baseline="0" dirty="0">
                <a:sym typeface="Wingdings" pitchFamily="2" charset="2"/>
              </a:rPr>
              <a:t>, the remaining part of </a:t>
            </a:r>
            <a:r>
              <a:rPr lang="en-US" b="1" baseline="0" dirty="0">
                <a:sym typeface="Wingdings" pitchFamily="2" charset="2"/>
              </a:rPr>
              <a:t>x</a:t>
            </a:r>
            <a:r>
              <a:rPr lang="en-US" baseline="0" dirty="0">
                <a:sym typeface="Wingdings" pitchFamily="2" charset="2"/>
              </a:rPr>
              <a:t>, can also be re-bound just within </a:t>
            </a:r>
            <a:r>
              <a:rPr lang="en-US" b="1" baseline="0" dirty="0">
                <a:sym typeface="Wingdings" pitchFamily="2" charset="2"/>
              </a:rPr>
              <a:t>z</a:t>
            </a:r>
            <a:r>
              <a:rPr lang="en-US" b="0" baseline="0" dirty="0">
                <a:sym typeface="Wingdings" pitchFamily="2" charset="2"/>
              </a:rPr>
              <a:t>, because they’re the </a:t>
            </a:r>
            <a:r>
              <a:rPr lang="en-US" b="0" u="sng" baseline="0" dirty="0">
                <a:sym typeface="Wingdings" pitchFamily="2" charset="2"/>
              </a:rPr>
              <a:t>same bonds</a:t>
            </a:r>
            <a:r>
              <a:rPr lang="en-US" b="0" baseline="0" dirty="0">
                <a:sym typeface="Wingdings" pitchFamily="2" charset="2"/>
              </a:rPr>
              <a:t>, just on the other side</a:t>
            </a:r>
            <a:r>
              <a:rPr lang="en-US" baseline="0" dirty="0">
                <a:sym typeface="Wingdings" pitchFamily="2" charset="2"/>
              </a:rPr>
              <a:t>. So we get two saturated polymers, so the </a:t>
            </a:r>
            <a:r>
              <a:rPr lang="en-US" u="sng" baseline="0" dirty="0">
                <a:sym typeface="Wingdings" pitchFamily="2" charset="2"/>
              </a:rPr>
              <a:t>original was not stable</a:t>
            </a:r>
            <a:r>
              <a:rPr lang="en-US" baseline="0" dirty="0">
                <a:sym typeface="Wingdings" pitchFamily="2" charset="2"/>
              </a:rPr>
              <a:t>.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33</a:t>
            </a:fld>
            <a:endParaRPr lang="en-US"/>
          </a:p>
        </p:txBody>
      </p:sp>
    </p:spTree>
    <p:extLst>
      <p:ext uri="{BB962C8B-B14F-4D97-AF65-F5344CB8AC3E}">
        <p14:creationId xmlns:p14="http://schemas.microsoft.com/office/powerpoint/2010/main" val="3381954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said one interest we have is “grafting” these thermodynamic ideas onto</a:t>
            </a:r>
            <a:r>
              <a:rPr lang="en-US" baseline="0" dirty="0"/>
              <a:t> existing kinetic models. Let’s give it a try with tile assembly. How can we create a large assembly from a small number of tile types? In particular, can we do it in a way where the Tile Assembly Model has a desired final assembly, but </a:t>
            </a:r>
            <a:r>
              <a:rPr lang="en-US" b="1" baseline="0" dirty="0"/>
              <a:t>also</a:t>
            </a:r>
            <a:r>
              <a:rPr lang="en-US" baseline="0" dirty="0"/>
              <a:t>, that assembly is </a:t>
            </a:r>
            <a:r>
              <a:rPr lang="en-US" i="1" baseline="0" dirty="0"/>
              <a:t>thermodynamically stable</a:t>
            </a:r>
            <a:r>
              <a:rPr lang="en-US" baseline="0" dirty="0"/>
              <a:t> when interpreted within our Thermodynamic Binding Network model?</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35</a:t>
            </a:fld>
            <a:endParaRPr lang="en-US"/>
          </a:p>
        </p:txBody>
      </p:sp>
    </p:spTree>
    <p:extLst>
      <p:ext uri="{BB962C8B-B14F-4D97-AF65-F5344CB8AC3E}">
        <p14:creationId xmlns:p14="http://schemas.microsoft.com/office/powerpoint/2010/main" val="338908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to apologize that this part of the talk is for Tile Assembly experts. There is a well-known way to make a</a:t>
            </a:r>
            <a:r>
              <a:rPr lang="en-US" baseline="0" dirty="0"/>
              <a:t> large structure in tile assembly, creating something called a counter of size about 2</a:t>
            </a:r>
            <a:r>
              <a:rPr lang="en-US" i="1" baseline="30000" dirty="0"/>
              <a:t>n</a:t>
            </a:r>
            <a:r>
              <a:rPr lang="en-US" baseline="0" dirty="0"/>
              <a:t> from only </a:t>
            </a:r>
            <a:r>
              <a:rPr lang="en-US" i="1" baseline="0" dirty="0"/>
              <a:t>n</a:t>
            </a:r>
            <a:r>
              <a:rPr lang="en-US" baseline="0" dirty="0"/>
              <a:t> tile types. It’s a modification of the infinite counter I showed earlier, and it counts from 1 up to some power of 2, then stops. The idea is that each vertical column of tiles represents a binary string with the least significant bit on the bottom.</a:t>
            </a:r>
            <a:endParaRPr lang="en-US" dirty="0"/>
          </a:p>
          <a:p>
            <a:pPr marL="171450" indent="-171450">
              <a:buFont typeface="Wingdings" panose="05000000000000000000" pitchFamily="2" charset="2"/>
              <a:buChar char="à"/>
            </a:pPr>
            <a:r>
              <a:rPr lang="en-US" dirty="0">
                <a:sym typeface="Wingdings" pitchFamily="2" charset="2"/>
              </a:rPr>
              <a:t>Now,</a:t>
            </a:r>
            <a:r>
              <a:rPr lang="en-US" baseline="0" dirty="0">
                <a:sym typeface="Wingdings" pitchFamily="2" charset="2"/>
              </a:rPr>
              <a:t> to see this is not stable in the geometry-free thermodynamic model, observe that one of the tiles in the middle has a 0 domain and a 0* domain, and an </a:t>
            </a:r>
            <a:r>
              <a:rPr lang="en-US" i="1" baseline="0" dirty="0">
                <a:sym typeface="Wingdings" pitchFamily="2" charset="2"/>
              </a:rPr>
              <a:t>n</a:t>
            </a:r>
            <a:r>
              <a:rPr lang="en-US" baseline="0" dirty="0">
                <a:sym typeface="Wingdings" pitchFamily="2" charset="2"/>
              </a:rPr>
              <a:t> domain (</a:t>
            </a:r>
            <a:r>
              <a:rPr lang="en-US" i="1" baseline="0" dirty="0">
                <a:sym typeface="Wingdings" pitchFamily="2" charset="2"/>
              </a:rPr>
              <a:t>n</a:t>
            </a:r>
            <a:r>
              <a:rPr lang="en-US" baseline="0" dirty="0">
                <a:sym typeface="Wingdings" pitchFamily="2" charset="2"/>
              </a:rPr>
              <a:t> stands for “no carry”) and an </a:t>
            </a:r>
            <a:r>
              <a:rPr lang="en-US" i="1" baseline="0" dirty="0">
                <a:sym typeface="Wingdings" pitchFamily="2" charset="2"/>
              </a:rPr>
              <a:t>n</a:t>
            </a:r>
            <a:r>
              <a:rPr lang="en-US" baseline="0" dirty="0">
                <a:sym typeface="Wingdings" pitchFamily="2" charset="2"/>
              </a:rPr>
              <a:t>* domain. So if we rip that tile out of the assembly, and really bend it around to bind those domains within the tile, it’s saturated, and we can do the same thing in the gap where we ripped it out. Now there are some rather bendy tile motifs, they don’t all look like rigid squares like the kind I showed. The motif I’ve worked with, the whole tile is just a single strand, so it’s not outrageous to assume this could happen. But it means the original assembly was not stable, because we can separate it into two saturated polymers.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36</a:t>
            </a:fld>
            <a:endParaRPr lang="en-US"/>
          </a:p>
        </p:txBody>
      </p:sp>
    </p:spTree>
    <p:extLst>
      <p:ext uri="{BB962C8B-B14F-4D97-AF65-F5344CB8AC3E}">
        <p14:creationId xmlns:p14="http://schemas.microsoft.com/office/powerpoint/2010/main" val="4072157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little result we show in the paper is that we can overcome this and make a counter that works in both models. Essentially, the trick is to encode the significance of the</a:t>
            </a:r>
            <a:r>
              <a:rPr lang="en-US" baseline="0" dirty="0"/>
              <a:t> bits in each glue, so that glue 0 in the 2’s place, for example, is different from glue 0 in the 8’s place. And you still get an assembly exponentially larger than the number of </a:t>
            </a:r>
            <a:r>
              <a:rPr lang="en-US" baseline="0"/>
              <a:t>monomer types, </a:t>
            </a:r>
            <a:r>
              <a:rPr lang="en-US" baseline="0" dirty="0"/>
              <a:t>but it’s more geometrically feasible than </a:t>
            </a:r>
            <a:r>
              <a:rPr lang="en-US" baseline="0" dirty="0" err="1"/>
              <a:t>than</a:t>
            </a:r>
            <a:r>
              <a:rPr lang="en-US" baseline="0" dirty="0"/>
              <a:t> big branching tree I showed a while ago.</a:t>
            </a:r>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37</a:t>
            </a:fld>
            <a:endParaRPr lang="en-US"/>
          </a:p>
        </p:txBody>
      </p:sp>
    </p:spTree>
    <p:extLst>
      <p:ext uri="{BB962C8B-B14F-4D97-AF65-F5344CB8AC3E}">
        <p14:creationId xmlns:p14="http://schemas.microsoft.com/office/powerpoint/2010/main" val="3041156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bonds, surprisingly, aren’t enough to self-assemble large thermodynamically stable structures. </a:t>
            </a:r>
          </a:p>
          <a:p>
            <a:r>
              <a:rPr lang="en-US" dirty="0"/>
              <a:t>You also need </a:t>
            </a:r>
            <a:r>
              <a:rPr lang="en-US" i="1" dirty="0"/>
              <a:t>geometric constraints</a:t>
            </a:r>
            <a:r>
              <a:rPr lang="en-US" dirty="0"/>
              <a:t>, such as those assumed in models such as Tile Assembly and DNA Strand Displacement.</a:t>
            </a:r>
          </a:p>
          <a:p>
            <a:r>
              <a:rPr lang="en-US" dirty="0"/>
              <a:t>If you can self-assemble a thermodynamically stable structure in the abstract Tile Assembly Model, then you have very strong guarantees on errors:</a:t>
            </a:r>
            <a:r>
              <a:rPr lang="en-US" baseline="0" dirty="0"/>
              <a:t> </a:t>
            </a:r>
            <a:r>
              <a:rPr lang="en-US" dirty="0"/>
              <a:t>Arbitrary errors in binding cannot stop the thermodynamic equilibrium from containing the target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furthermore it’s the only stable structure, and the free energy of other structures is much less, then you don’t expect to see much of anything else at equilibrium. Of</a:t>
            </a:r>
            <a:r>
              <a:rPr lang="en-US" baseline="0" dirty="0"/>
              <a:t> course, these are some strong assumptions, but they can be studied within the model, or generalizations of it.</a:t>
            </a:r>
            <a:endParaRPr lang="en-US" dirty="0"/>
          </a:p>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39</a:t>
            </a:fld>
            <a:endParaRPr lang="en-US"/>
          </a:p>
        </p:txBody>
      </p:sp>
    </p:spTree>
    <p:extLst>
      <p:ext uri="{BB962C8B-B14F-4D97-AF65-F5344CB8AC3E}">
        <p14:creationId xmlns:p14="http://schemas.microsoft.com/office/powerpoint/2010/main" val="259140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say that a physical system </a:t>
            </a:r>
            <a:r>
              <a:rPr lang="en-US" i="1" dirty="0"/>
              <a:t>“does computation via molecular binding”</a:t>
            </a:r>
            <a:r>
              <a:rPr lang="en-US" dirty="0"/>
              <a:t>? Well, it could mean a lot of things, but there’s two popular lines of experimental research, with associated theoretical models, that make this idea specific.</a:t>
            </a:r>
          </a:p>
          <a:p>
            <a:pPr marL="171450" indent="-171450">
              <a:buFont typeface="Wingdings" panose="05000000000000000000" pitchFamily="2" charset="2"/>
              <a:buChar char="à"/>
            </a:pPr>
            <a:r>
              <a:rPr lang="en-US" dirty="0"/>
              <a:t>One is </a:t>
            </a:r>
            <a:r>
              <a:rPr lang="en-US" u="sng" dirty="0"/>
              <a:t>DNA tile self-assembly</a:t>
            </a:r>
            <a:r>
              <a:rPr lang="en-US" dirty="0"/>
              <a:t>. DNA complexes called </a:t>
            </a:r>
            <a:r>
              <a:rPr lang="en-US" i="1" dirty="0"/>
              <a:t>tiles</a:t>
            </a:r>
            <a:r>
              <a:rPr lang="en-US" dirty="0"/>
              <a:t>---each could be just one strand, could be 4 or 5 strands, this one here is actually made from hundreds of strands---bind to each other in a lattice to form a crystal. Here’s an AFM image of a 2D square lattice crystal made of DNA tiles. It’s not clear how “computation” could happen here, but we’ll get to that.</a:t>
            </a:r>
          </a:p>
          <a:p>
            <a:pPr marL="171450" indent="-171450">
              <a:buFont typeface="Wingdings" panose="05000000000000000000" pitchFamily="2" charset="2"/>
              <a:buChar char="à"/>
            </a:pPr>
            <a:r>
              <a:rPr lang="en-US" dirty="0"/>
              <a:t>Another popular nanoscale technology is </a:t>
            </a:r>
            <a:r>
              <a:rPr lang="en-US" u="sng" dirty="0"/>
              <a:t>DNA strand displacement</a:t>
            </a:r>
            <a:r>
              <a:rPr lang="en-US" dirty="0"/>
              <a:t>. Here, DNA complexes are more “dynamic”, they can bind, but they can also exchange individual DNA strands with each other and break apart.</a:t>
            </a:r>
          </a:p>
          <a:p>
            <a:endParaRPr lang="en-US" dirty="0"/>
          </a:p>
          <a:p>
            <a:r>
              <a:rPr lang="en-US" dirty="0"/>
              <a:t>I’ll give just enough details of these two methods to justify that they can “compute”, and as I warned, after that we’re going to stop talking about them.</a:t>
            </a:r>
            <a:r>
              <a:rPr lang="en-US" baseline="0" dirty="0"/>
              <a:t>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4</a:t>
            </a:fld>
            <a:endParaRPr lang="en-US"/>
          </a:p>
        </p:txBody>
      </p:sp>
    </p:spTree>
    <p:extLst>
      <p:ext uri="{BB962C8B-B14F-4D97-AF65-F5344CB8AC3E}">
        <p14:creationId xmlns:p14="http://schemas.microsoft.com/office/powerpoint/2010/main" val="3646671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DNA tile assembly was pioneered by Ned</a:t>
            </a:r>
            <a:r>
              <a:rPr lang="en-US" baseline="0" dirty="0"/>
              <a:t> </a:t>
            </a:r>
            <a:r>
              <a:rPr lang="en-US" baseline="0" dirty="0" err="1"/>
              <a:t>Seeman</a:t>
            </a:r>
            <a:r>
              <a:rPr lang="en-US" baseline="0" dirty="0"/>
              <a:t>, whose first idea used something called a “branched junction” molecule. By synthesizing four strands of DNA as shown, they form this “tile” which has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four “sticky ends”, meaning single strands that are “sticky” because they want to bind to their Watson-Crick complement.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In this case, west is complementary to east, and</a:t>
            </a:r>
            <a:r>
              <a:rPr lang="en-US" dirty="0">
                <a:sym typeface="Wingdings" pitchFamily="2" charset="2"/>
              </a:rPr>
              <a:t> </a:t>
            </a:r>
            <a:r>
              <a:rPr lang="en-US" baseline="0" dirty="0"/>
              <a:t>north is complementary to south,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5</a:t>
            </a:fld>
            <a:endParaRPr lang="en-US"/>
          </a:p>
        </p:txBody>
      </p:sp>
    </p:spTree>
    <p:extLst>
      <p:ext uri="{BB962C8B-B14F-4D97-AF65-F5344CB8AC3E}">
        <p14:creationId xmlns:p14="http://schemas.microsoft.com/office/powerpoint/2010/main" val="139640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so m</a:t>
            </a:r>
            <a:r>
              <a:rPr lang="en-US" dirty="0"/>
              <a:t>ixed</a:t>
            </a:r>
            <a:r>
              <a:rPr lang="en-US" baseline="0" dirty="0"/>
              <a:t> in solution, they self-assemble a regular grid like this. The right image is actually a different tile motif closer to the one you saw a few slides ago, the one on the left doesn’t actually work so well, but it illustrates the idea nicely.</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6</a:t>
            </a:fld>
            <a:endParaRPr lang="en-US"/>
          </a:p>
        </p:txBody>
      </p:sp>
    </p:spTree>
    <p:extLst>
      <p:ext uri="{BB962C8B-B14F-4D97-AF65-F5344CB8AC3E}">
        <p14:creationId xmlns:p14="http://schemas.microsoft.com/office/powerpoint/2010/main" val="296164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what’s so “algorithmic” about tiles forming a crystal? </a:t>
            </a:r>
            <a:r>
              <a:rPr lang="en-US" baseline="0" dirty="0"/>
              <a:t>Erik </a:t>
            </a:r>
            <a:r>
              <a:rPr lang="en-US" baseline="0" dirty="0" err="1"/>
              <a:t>Winfree</a:t>
            </a:r>
            <a:r>
              <a:rPr lang="en-US" baseline="0" dirty="0"/>
              <a:t> asked two questions, “What if there is more than one tile type?” And “What if some sticky ends are ‘weak’?”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7</a:t>
            </a:fld>
            <a:endParaRPr lang="en-US"/>
          </a:p>
        </p:txBody>
      </p:sp>
    </p:spTree>
    <p:extLst>
      <p:ext uri="{BB962C8B-B14F-4D97-AF65-F5344CB8AC3E}">
        <p14:creationId xmlns:p14="http://schemas.microsoft.com/office/powerpoint/2010/main" val="2152053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formalize those ideas</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We model the tile as a square.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Each side has a “glue” with a </a:t>
            </a:r>
            <a:r>
              <a:rPr lang="en-US" i="1" baseline="0" dirty="0"/>
              <a:t>label</a:t>
            </a:r>
            <a:r>
              <a:rPr lang="en-US" baseline="0" dirty="0"/>
              <a:t> and an integer </a:t>
            </a:r>
            <a:r>
              <a:rPr lang="en-US" i="1" baseline="0" dirty="0"/>
              <a:t>strength,</a:t>
            </a:r>
            <a:r>
              <a:rPr lang="en-US" i="0" baseline="0" dirty="0"/>
              <a:t> strength 1 is </a:t>
            </a:r>
            <a:r>
              <a:rPr lang="en-US" b="1" i="0" baseline="0" dirty="0"/>
              <a:t>weak</a:t>
            </a:r>
            <a:r>
              <a:rPr lang="en-US" i="0" baseline="0" dirty="0"/>
              <a:t>, and strength 2 is </a:t>
            </a:r>
            <a:r>
              <a:rPr lang="en-US" b="1" i="0" baseline="0" dirty="0"/>
              <a:t>strong</a:t>
            </a:r>
            <a:r>
              <a:rPr lang="en-US" i="0" baseline="0" dirty="0"/>
              <a:t> </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tiles cannot rotate.  Obviously, real tiles will rotate; what we mean is that we’ll design glues so that they cannot match between two tiles rotated relative to each other.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There are finitely many types of tiles but an infinite number of tiles of each type available, ∞ serving as a useful approximation of 50 billion, which is about how many will be in a test tube at one time.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Assembly starts from a single copy of a specially designated “seed” tile type, and </a:t>
            </a:r>
            <a:endParaRPr lang="en-US" baseline="0" dirty="0">
              <a:sym typeface="Wingdings" pitchFamily="2" charset="2"/>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key rule that makes it all work, a tile can only bind to an assembly if it binds with total strength at least 2; that means either </a:t>
            </a:r>
            <a:r>
              <a:rPr lang="en-US" u="sng" baseline="0" dirty="0"/>
              <a:t>two weak glues</a:t>
            </a:r>
            <a:r>
              <a:rPr lang="en-US" baseline="0" dirty="0"/>
              <a:t>, or </a:t>
            </a:r>
            <a:r>
              <a:rPr lang="en-US" u="sng" baseline="0" dirty="0"/>
              <a:t>one strong glue</a:t>
            </a:r>
            <a:r>
              <a:rPr lang="en-US" baseline="0" dirty="0"/>
              <a:t>. </a:t>
            </a:r>
            <a:r>
              <a:rPr lang="en-US" dirty="0">
                <a:sym typeface="Wingdings" pitchFamily="2" charset="2"/>
              </a:rPr>
              <a:t> </a:t>
            </a:r>
            <a:endParaRPr lang="en-US" baseline="0" dirty="0"/>
          </a:p>
        </p:txBody>
      </p:sp>
      <p:sp>
        <p:nvSpPr>
          <p:cNvPr id="4" name="Slide Number Placeholder 3"/>
          <p:cNvSpPr>
            <a:spLocks noGrp="1"/>
          </p:cNvSpPr>
          <p:nvPr>
            <p:ph type="sldNum" sz="quarter" idx="10"/>
          </p:nvPr>
        </p:nvSpPr>
        <p:spPr/>
        <p:txBody>
          <a:bodyPr/>
          <a:lstStyle/>
          <a:p>
            <a:fld id="{1700542E-3E61-46E1-B726-92D8960EF015}" type="slidenum">
              <a:rPr lang="en-US" smtClean="0"/>
              <a:t>8</a:t>
            </a:fld>
            <a:endParaRPr lang="en-US"/>
          </a:p>
        </p:txBody>
      </p:sp>
    </p:spTree>
    <p:extLst>
      <p:ext uri="{BB962C8B-B14F-4D97-AF65-F5344CB8AC3E}">
        <p14:creationId xmlns:p14="http://schemas.microsoft.com/office/powerpoint/2010/main" val="402849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see an example.  I</a:t>
            </a:r>
            <a:r>
              <a:rPr lang="en-US" baseline="0" dirty="0"/>
              <a:t> said we have a finite set of tile types; there’s 7 of them. </a:t>
            </a:r>
          </a:p>
          <a:p>
            <a:pPr marL="171450" indent="-171450">
              <a:buFont typeface="Wingdings" panose="05000000000000000000" pitchFamily="2" charset="2"/>
              <a:buChar char="à"/>
            </a:pPr>
            <a:r>
              <a:rPr lang="en-US" baseline="0" dirty="0"/>
              <a:t>We start with a single copy of the seed.  Tiles bind asynchronously and </a:t>
            </a:r>
            <a:r>
              <a:rPr lang="en-US" baseline="0" dirty="0" err="1"/>
              <a:t>nondeterministically</a:t>
            </a:r>
            <a:r>
              <a:rPr lang="en-US" baseline="0" dirty="0"/>
              <a:t> whenever there is a way to attach with strength 2, </a:t>
            </a:r>
          </a:p>
          <a:p>
            <a:pPr marL="171450" indent="-171450">
              <a:buFont typeface="Wingdings" panose="05000000000000000000" pitchFamily="2" charset="2"/>
              <a:buChar char="à"/>
            </a:pPr>
            <a:r>
              <a:rPr lang="en-US" baseline="0" dirty="0"/>
              <a:t>so the first few attachments might involve these strong bonds.  </a:t>
            </a:r>
          </a:p>
          <a:p>
            <a:pPr marL="171450" indent="-171450">
              <a:buFont typeface="Wingdings" panose="05000000000000000000" pitchFamily="2" charset="2"/>
              <a:buChar char="à"/>
            </a:pPr>
            <a:r>
              <a:rPr lang="en-US" baseline="0" dirty="0"/>
              <a:t>More interesting is when a tile binds using two weak bonds; this is known as </a:t>
            </a:r>
            <a:r>
              <a:rPr lang="en-US" i="1" baseline="0" dirty="0"/>
              <a:t>cooperative binding</a:t>
            </a:r>
            <a:r>
              <a:rPr lang="en-US" baseline="0" dirty="0"/>
              <a:t>.  Because both the bottom and right glues have to match for the orange tile to attach, we think of the tile as computing a </a:t>
            </a:r>
            <a:endParaRPr lang="en-US" dirty="0">
              <a:sym typeface="Wingdings" pitchFamily="2" charset="2"/>
            </a:endParaRPr>
          </a:p>
          <a:p>
            <a:pPr marL="171450" indent="-171450">
              <a:buFont typeface="Wingdings" panose="05000000000000000000" pitchFamily="2" charset="2"/>
              <a:buChar char="à"/>
            </a:pPr>
            <a:r>
              <a:rPr lang="en-US" baseline="0" dirty="0"/>
              <a:t>function of two inputs, which are the bits representing each glue. </a:t>
            </a:r>
            <a:endParaRPr lang="en-US" dirty="0">
              <a:sym typeface="Wingdings" pitchFamily="2" charset="2"/>
            </a:endParaRPr>
          </a:p>
          <a:p>
            <a:pPr marL="171450" indent="-171450">
              <a:buFont typeface="Wingdings" panose="05000000000000000000" pitchFamily="2" charset="2"/>
              <a:buChar char="à"/>
            </a:pPr>
            <a:r>
              <a:rPr lang="en-US" baseline="0" dirty="0"/>
              <a:t>If you examine</a:t>
            </a:r>
            <a:r>
              <a:rPr lang="en-US" dirty="0">
                <a:sym typeface="Wingdings" pitchFamily="2" charset="2"/>
              </a:rPr>
              <a:t> </a:t>
            </a:r>
            <a:r>
              <a:rPr lang="en-US" baseline="0" dirty="0"/>
              <a:t>these four tile types, you’ll see that the bottom and right glues enumerate every pair of bits, and that the logical XOR of these bits </a:t>
            </a:r>
            <a:endParaRPr lang="en-US" dirty="0">
              <a:sym typeface="Wingdings" pitchFamily="2" charset="2"/>
            </a:endParaRPr>
          </a:p>
          <a:p>
            <a:pPr marL="171450" indent="-171450">
              <a:buFont typeface="Wingdings" panose="05000000000000000000" pitchFamily="2" charset="2"/>
              <a:buChar char="à"/>
            </a:pPr>
            <a:r>
              <a:rPr lang="en-US" baseline="0" dirty="0"/>
              <a:t>is then “advertised” on</a:t>
            </a:r>
            <a:r>
              <a:rPr lang="en-US" dirty="0">
                <a:sym typeface="Wingdings" pitchFamily="2" charset="2"/>
              </a:rPr>
              <a:t> </a:t>
            </a:r>
            <a:r>
              <a:rPr lang="en-US" baseline="0" dirty="0"/>
              <a:t>the top and left glues. </a:t>
            </a:r>
          </a:p>
          <a:p>
            <a:pPr marL="171450" indent="-171450">
              <a:buFont typeface="Wingdings" panose="05000000000000000000" pitchFamily="2" charset="2"/>
              <a:buChar char="à"/>
            </a:pPr>
            <a:r>
              <a:rPr lang="en-US" dirty="0"/>
              <a:t>If we allow growth to continue, a</a:t>
            </a:r>
            <a:r>
              <a:rPr lang="en-US" baseline="0" dirty="0"/>
              <a:t> pattern emerges,</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9</a:t>
            </a:fld>
            <a:endParaRPr lang="en-US"/>
          </a:p>
        </p:txBody>
      </p:sp>
    </p:spTree>
    <p:extLst>
      <p:ext uri="{BB962C8B-B14F-4D97-AF65-F5344CB8AC3E}">
        <p14:creationId xmlns:p14="http://schemas.microsoft.com/office/powerpoint/2010/main" val="254524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30EFB1-450B-40EA-A35F-E09EC0989630}" type="datetime1">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184745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D3D4B9-07B6-43DC-BB69-17E8B1463328}" type="datetime1">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24111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308F5-D75E-4D59-9851-F1B014627AD8}" type="datetime1">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218541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0BEC1B-88B8-4946-9739-1BD4BB913BB8}" type="datetime1">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425316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F31AA6-3A6F-4949-ABF8-97BDD9929BDB}" type="datetime1">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65815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CBFBEF-C61E-4803-8A80-7094FE99024F}" type="datetime1">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4273411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850A-1825-497B-A442-59F4DF4B4C02}" type="datetime1">
              <a:rPr lang="en-US" smtClean="0"/>
              <a:t>6/27/2018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84963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D9362-5CE6-4151-9C62-2C746A6F01B8}" type="datetime1">
              <a:rPr lang="en-US" smtClean="0"/>
              <a:t>6/27/2018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404724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B17C9-6115-4D8B-B958-D4033D3380CE}" type="datetime1">
              <a:rPr lang="en-US" smtClean="0"/>
              <a:t>6/27/2018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145143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40D740-AF10-4F53-9833-07CCE0D5F133}" type="datetime1">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267234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72C876-6E1F-4166-B159-B58D61CA9C2B}" type="datetime1">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995154-0473-4D3E-9D27-8B1D4B6CEBB6}" type="slidenum">
              <a:rPr lang="en-US" smtClean="0"/>
              <a:t>‹#›</a:t>
            </a:fld>
            <a:endParaRPr lang="en-US"/>
          </a:p>
        </p:txBody>
      </p:sp>
    </p:spTree>
    <p:extLst>
      <p:ext uri="{BB962C8B-B14F-4D97-AF65-F5344CB8AC3E}">
        <p14:creationId xmlns:p14="http://schemas.microsoft.com/office/powerpoint/2010/main" val="76494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5532F-EC86-4CAB-9982-DDA842E2EF55}" type="datetime1">
              <a:rPr lang="en-US" smtClean="0"/>
              <a:t>6/27/2018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95154-0473-4D3E-9D27-8B1D4B6CEBB6}" type="slidenum">
              <a:rPr lang="en-US" smtClean="0"/>
              <a:t>‹#›</a:t>
            </a:fld>
            <a:endParaRPr lang="en-US"/>
          </a:p>
        </p:txBody>
      </p:sp>
    </p:spTree>
    <p:extLst>
      <p:ext uri="{BB962C8B-B14F-4D97-AF65-F5344CB8AC3E}">
        <p14:creationId xmlns:p14="http://schemas.microsoft.com/office/powerpoint/2010/main" val="428352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xml"/><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2.png"/><Relationship Id="rId11" Type="http://schemas.openxmlformats.org/officeDocument/2006/relationships/image" Target="../media/image39.png"/><Relationship Id="rId5" Type="http://schemas.openxmlformats.org/officeDocument/2006/relationships/image" Target="../media/image31.pn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image" Target="../media/image32.png"/><Relationship Id="rId12"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37.png"/><Relationship Id="rId4" Type="http://schemas.openxmlformats.org/officeDocument/2006/relationships/image" Target="../media/image4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12.xml"/><Relationship Id="rId7" Type="http://schemas.openxmlformats.org/officeDocument/2006/relationships/image" Target="../media/image44.emf"/><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43.emf"/><Relationship Id="rId5" Type="http://schemas.openxmlformats.org/officeDocument/2006/relationships/image" Target="../media/image42.png"/><Relationship Id="rId10" Type="http://schemas.openxmlformats.org/officeDocument/2006/relationships/image" Target="../media/image47.emf"/><Relationship Id="rId4" Type="http://schemas.openxmlformats.org/officeDocument/2006/relationships/image" Target="../media/image41.png"/><Relationship Id="rId9"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4.emf"/><Relationship Id="rId11" Type="http://schemas.openxmlformats.org/officeDocument/2006/relationships/image" Target="../media/image59.emf"/><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52.emf"/><Relationship Id="rId9" Type="http://schemas.openxmlformats.org/officeDocument/2006/relationships/image" Target="../media/image57.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3" Type="http://schemas.openxmlformats.org/officeDocument/2006/relationships/image" Target="../media/image12.emf"/><Relationship Id="rId7" Type="http://schemas.openxmlformats.org/officeDocument/2006/relationships/image" Target="../media/image16.emf"/><Relationship Id="rId12"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emf"/><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IUT11 rvb.jpg">
            <a:extLst>
              <a:ext uri="{FF2B5EF4-FFF2-40B4-BE49-F238E27FC236}">
                <a16:creationId xmlns:a16="http://schemas.microsoft.com/office/drawing/2014/main" id="{C2E958B4-158C-4234-86AE-F68A72CC1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556" y="4681078"/>
            <a:ext cx="3724275" cy="2047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48146" y="281854"/>
            <a:ext cx="10945090" cy="1479569"/>
          </a:xfrm>
        </p:spPr>
        <p:txBody>
          <a:bodyPr>
            <a:normAutofit/>
          </a:bodyPr>
          <a:lstStyle/>
          <a:p>
            <a:r>
              <a:rPr lang="en-US" dirty="0"/>
              <a:t>Thermodynamic binding networks</a:t>
            </a:r>
          </a:p>
        </p:txBody>
      </p:sp>
      <p:sp>
        <p:nvSpPr>
          <p:cNvPr id="3" name="Subtitle 2"/>
          <p:cNvSpPr>
            <a:spLocks noGrp="1"/>
          </p:cNvSpPr>
          <p:nvPr>
            <p:ph type="subTitle" idx="1"/>
          </p:nvPr>
        </p:nvSpPr>
        <p:spPr>
          <a:xfrm>
            <a:off x="1202550" y="2670261"/>
            <a:ext cx="10036281" cy="2849077"/>
          </a:xfrm>
        </p:spPr>
        <p:txBody>
          <a:bodyPr>
            <a:normAutofit/>
          </a:bodyPr>
          <a:lstStyle/>
          <a:p>
            <a:r>
              <a:rPr lang="en-US" b="1" dirty="0"/>
              <a:t>David Doty</a:t>
            </a:r>
            <a:r>
              <a:rPr lang="en-US" dirty="0"/>
              <a:t> (UC-Davis)</a:t>
            </a:r>
          </a:p>
          <a:p>
            <a:r>
              <a:rPr lang="en-US" dirty="0"/>
              <a:t>Joint work with </a:t>
            </a:r>
            <a:r>
              <a:rPr lang="en-US" b="1" dirty="0"/>
              <a:t>Trent Rogers</a:t>
            </a:r>
            <a:r>
              <a:rPr lang="en-US" dirty="0"/>
              <a:t> (</a:t>
            </a:r>
            <a:r>
              <a:rPr lang="en-US" dirty="0" err="1"/>
              <a:t>UArk</a:t>
            </a:r>
            <a:r>
              <a:rPr lang="en-US" dirty="0"/>
              <a:t>), </a:t>
            </a:r>
            <a:r>
              <a:rPr lang="en-US" b="1" dirty="0"/>
              <a:t>David </a:t>
            </a:r>
            <a:r>
              <a:rPr lang="en-US" b="1" dirty="0" err="1"/>
              <a:t>Soloveichik</a:t>
            </a:r>
            <a:r>
              <a:rPr lang="en-US" dirty="0"/>
              <a:t> (UT-Austin),              </a:t>
            </a:r>
            <a:r>
              <a:rPr lang="en-US" b="1" dirty="0"/>
              <a:t>Chris </a:t>
            </a:r>
            <a:r>
              <a:rPr lang="en-US" b="1" dirty="0" err="1"/>
              <a:t>Thachuk</a:t>
            </a:r>
            <a:r>
              <a:rPr lang="en-US" dirty="0"/>
              <a:t> (Caltech), </a:t>
            </a:r>
            <a:r>
              <a:rPr lang="en-US" b="1" dirty="0"/>
              <a:t>Damien Woods</a:t>
            </a:r>
            <a:r>
              <a:rPr lang="en-US" dirty="0"/>
              <a:t> (</a:t>
            </a:r>
            <a:r>
              <a:rPr lang="en-US" dirty="0" err="1"/>
              <a:t>Inria</a:t>
            </a:r>
            <a:r>
              <a:rPr lang="en-US" dirty="0"/>
              <a:t>)</a:t>
            </a:r>
          </a:p>
          <a:p>
            <a:endParaRPr lang="en-US" dirty="0"/>
          </a:p>
          <a:p>
            <a:r>
              <a:rPr lang="en-US" dirty="0"/>
              <a:t>Self-Assembly, Geometry, and Computation Workshop at UCNC</a:t>
            </a:r>
          </a:p>
          <a:p>
            <a:r>
              <a:rPr lang="en-US" dirty="0"/>
              <a:t>IUT </a:t>
            </a:r>
            <a:r>
              <a:rPr lang="en-US" dirty="0" err="1"/>
              <a:t>Sénart</a:t>
            </a:r>
            <a:r>
              <a:rPr lang="en-US" dirty="0"/>
              <a:t>-Fontainebleau, June 2018</a:t>
            </a:r>
          </a:p>
        </p:txBody>
      </p:sp>
      <p:pic>
        <p:nvPicPr>
          <p:cNvPr id="5" name="Picture 4"/>
          <p:cNvPicPr>
            <a:picLocks noChangeAspect="1"/>
          </p:cNvPicPr>
          <p:nvPr/>
        </p:nvPicPr>
        <p:blipFill>
          <a:blip r:embed="rId4"/>
          <a:stretch>
            <a:fillRect/>
          </a:stretch>
        </p:blipFill>
        <p:spPr>
          <a:xfrm>
            <a:off x="1777123" y="4950456"/>
            <a:ext cx="1820666" cy="1765505"/>
          </a:xfrm>
          <a:prstGeom prst="rect">
            <a:avLst/>
          </a:prstGeom>
        </p:spPr>
      </p:pic>
      <p:sp>
        <p:nvSpPr>
          <p:cNvPr id="8" name="Subtitle 2">
            <a:extLst>
              <a:ext uri="{FF2B5EF4-FFF2-40B4-BE49-F238E27FC236}">
                <a16:creationId xmlns:a16="http://schemas.microsoft.com/office/drawing/2014/main" id="{95DFB42E-02E4-42BF-936C-13C79CF024D1}"/>
              </a:ext>
            </a:extLst>
          </p:cNvPr>
          <p:cNvSpPr txBox="1">
            <a:spLocks/>
          </p:cNvSpPr>
          <p:nvPr/>
        </p:nvSpPr>
        <p:spPr>
          <a:xfrm>
            <a:off x="1089930" y="1713453"/>
            <a:ext cx="10036281" cy="7711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lumMod val="75000"/>
                    <a:lumOff val="25000"/>
                  </a:schemeClr>
                </a:solidFill>
              </a:rPr>
              <a:t>How to self-assemble molecules reliably without knowing too much about them (substrate-independent self-assembly)</a:t>
            </a:r>
          </a:p>
        </p:txBody>
      </p:sp>
    </p:spTree>
    <p:extLst>
      <p:ext uri="{BB962C8B-B14F-4D97-AF65-F5344CB8AC3E}">
        <p14:creationId xmlns:p14="http://schemas.microsoft.com/office/powerpoint/2010/main" val="1043387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tile set</a:t>
            </a:r>
          </a:p>
        </p:txBody>
      </p:sp>
      <p:pic>
        <p:nvPicPr>
          <p:cNvPr id="3077" name="Picture 5" descr="D:\Google Drive\documents\research\tasa\video\sierpinsk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Google Drive\documents\research\tasa\video\tile-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037243" y="1802907"/>
            <a:ext cx="823717" cy="822960"/>
            <a:chOff x="7500542" y="1743709"/>
            <a:chExt cx="823717" cy="822960"/>
          </a:xfrm>
        </p:grpSpPr>
        <p:grpSp>
          <p:nvGrpSpPr>
            <p:cNvPr id="21" name="Group 20"/>
            <p:cNvGrpSpPr/>
            <p:nvPr/>
          </p:nvGrpSpPr>
          <p:grpSpPr>
            <a:xfrm>
              <a:off x="7592739" y="1835149"/>
              <a:ext cx="731520" cy="731520"/>
              <a:chOff x="7520169" y="1835149"/>
              <a:chExt cx="731520" cy="731520"/>
            </a:xfrm>
          </p:grpSpPr>
          <p:sp>
            <p:nvSpPr>
              <p:cNvPr id="24" name="Rectangle 23"/>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26" name="TextBox 25"/>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22" name="Rectangle 21"/>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4" name="Straight Arrow Connector 83"/>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8382634" y="4100904"/>
            <a:ext cx="915034" cy="914400"/>
            <a:chOff x="6886619" y="3889216"/>
            <a:chExt cx="915034" cy="914400"/>
          </a:xfrm>
        </p:grpSpPr>
        <p:sp>
          <p:nvSpPr>
            <p:cNvPr id="106" name="Rectangle 105"/>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2" name="TextBox 111"/>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113" name="TextBox 112"/>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4" name="TextBox 113"/>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15" name="Group 114"/>
          <p:cNvGrpSpPr/>
          <p:nvPr/>
        </p:nvGrpSpPr>
        <p:grpSpPr>
          <a:xfrm>
            <a:off x="9575707" y="4101538"/>
            <a:ext cx="912653" cy="914400"/>
            <a:chOff x="7979136" y="3889850"/>
            <a:chExt cx="912653" cy="914400"/>
          </a:xfrm>
        </p:grpSpPr>
        <p:sp>
          <p:nvSpPr>
            <p:cNvPr id="116" name="Rectangle 115"/>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22" name="TextBox 121"/>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123" name="TextBox 122"/>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24" name="TextBox 123"/>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25" name="Group 124"/>
          <p:cNvGrpSpPr/>
          <p:nvPr/>
        </p:nvGrpSpPr>
        <p:grpSpPr>
          <a:xfrm>
            <a:off x="8382634" y="2923542"/>
            <a:ext cx="822960" cy="914400"/>
            <a:chOff x="6886619" y="2854960"/>
            <a:chExt cx="822960" cy="914400"/>
          </a:xfrm>
        </p:grpSpPr>
        <p:sp>
          <p:nvSpPr>
            <p:cNvPr id="126" name="Rectangle 125"/>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1" name="TextBox 13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2" name="TextBox 13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33" name="Group 132"/>
          <p:cNvGrpSpPr/>
          <p:nvPr/>
        </p:nvGrpSpPr>
        <p:grpSpPr>
          <a:xfrm>
            <a:off x="9575706" y="2923542"/>
            <a:ext cx="910654" cy="822960"/>
            <a:chOff x="8051706" y="2854960"/>
            <a:chExt cx="910654" cy="822960"/>
          </a:xfrm>
        </p:grpSpPr>
        <p:sp>
          <p:nvSpPr>
            <p:cNvPr id="134" name="Rectangle 133"/>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137" name="TextBox 136"/>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138" name="TextBox 137"/>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39" name="Rectangle 138"/>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8382000" y="5314778"/>
            <a:ext cx="915034" cy="914400"/>
            <a:chOff x="6858000" y="5180966"/>
            <a:chExt cx="915034" cy="914400"/>
          </a:xfrm>
        </p:grpSpPr>
        <p:sp>
          <p:nvSpPr>
            <p:cNvPr id="142" name="Rectangle 141"/>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48" name="TextBox 147"/>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149" name="TextBox 148"/>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0" name="TextBox 149"/>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51" name="Group 150"/>
          <p:cNvGrpSpPr/>
          <p:nvPr/>
        </p:nvGrpSpPr>
        <p:grpSpPr>
          <a:xfrm>
            <a:off x="9575073" y="5315412"/>
            <a:ext cx="912653" cy="914400"/>
            <a:chOff x="8051072" y="5181600"/>
            <a:chExt cx="912653" cy="914400"/>
          </a:xfrm>
        </p:grpSpPr>
        <p:sp>
          <p:nvSpPr>
            <p:cNvPr id="152" name="Rectangle 151"/>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8" name="TextBox 157"/>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159" name="TextBox 158"/>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60" name="TextBox 159"/>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pic>
        <p:nvPicPr>
          <p:cNvPr id="2050"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A995154-0473-4D3E-9D27-8B1D4B6CEBB6}" type="slidenum">
              <a:rPr lang="en-US" smtClean="0"/>
              <a:t>10</a:t>
            </a:fld>
            <a:endParaRPr lang="en-US"/>
          </a:p>
        </p:txBody>
      </p:sp>
      <p:grpSp>
        <p:nvGrpSpPr>
          <p:cNvPr id="3" name="Group 2">
            <a:extLst>
              <a:ext uri="{FF2B5EF4-FFF2-40B4-BE49-F238E27FC236}">
                <a16:creationId xmlns:a16="http://schemas.microsoft.com/office/drawing/2014/main" id="{56DD52CA-28D4-4EBC-879F-E77899F88D91}"/>
              </a:ext>
            </a:extLst>
          </p:cNvPr>
          <p:cNvGrpSpPr/>
          <p:nvPr/>
        </p:nvGrpSpPr>
        <p:grpSpPr>
          <a:xfrm>
            <a:off x="-176689" y="5808662"/>
            <a:ext cx="6602889" cy="422274"/>
            <a:chOff x="-176689" y="5808662"/>
            <a:chExt cx="6602889" cy="422274"/>
          </a:xfrm>
        </p:grpSpPr>
        <p:pic>
          <p:nvPicPr>
            <p:cNvPr id="3076" name="Picture 4" descr="D:\Google Drive\documents\research\tasa\video\sierpinski-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D:\Google Drive\documents\research\tasa\video\sierpinski-W.png">
              <a:extLst>
                <a:ext uri="{FF2B5EF4-FFF2-40B4-BE49-F238E27FC236}">
                  <a16:creationId xmlns:a16="http://schemas.microsoft.com/office/drawing/2014/main" id="{70407036-0F28-47E0-BDD3-735E8A6396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0065EA5-11D7-4D2D-85AA-B7AE8F61A7D2}"/>
              </a:ext>
            </a:extLst>
          </p:cNvPr>
          <p:cNvGrpSpPr/>
          <p:nvPr/>
        </p:nvGrpSpPr>
        <p:grpSpPr>
          <a:xfrm>
            <a:off x="-135227" y="-147639"/>
            <a:ext cx="7832220" cy="6029629"/>
            <a:chOff x="-135227" y="-147639"/>
            <a:chExt cx="7832220" cy="6029629"/>
          </a:xfrm>
        </p:grpSpPr>
        <p:pic>
          <p:nvPicPr>
            <p:cNvPr id="3078" name="Picture 6" descr="D:\Google Drive\documents\research\tasa\video\sierpinski-fill-tile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D:\Google Drive\documents\research\tasa\video\sierpinski-fill-tiles.png">
              <a:extLst>
                <a:ext uri="{FF2B5EF4-FFF2-40B4-BE49-F238E27FC236}">
                  <a16:creationId xmlns:a16="http://schemas.microsoft.com/office/drawing/2014/main" id="{BF5C83C7-1CF9-49CA-9CBC-B1D6FC03038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D:\Google Drive\documents\research\tasa\video\tile-11.png">
              <a:extLst>
                <a:ext uri="{FF2B5EF4-FFF2-40B4-BE49-F238E27FC236}">
                  <a16:creationId xmlns:a16="http://schemas.microsoft.com/office/drawing/2014/main" id="{DF6036B7-E570-4777-A117-4798EA4B6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B1D67B-49FF-4E3F-A5CC-36147F8DE2C2}"/>
                </a:ext>
              </a:extLst>
            </p:cNvPr>
            <p:cNvPicPr>
              <a:picLocks noChangeAspect="1"/>
            </p:cNvPicPr>
            <p:nvPr/>
          </p:nvPicPr>
          <p:blipFill>
            <a:blip r:embed="rId11"/>
            <a:stretch>
              <a:fillRect/>
            </a:stretch>
          </p:blipFill>
          <p:spPr>
            <a:xfrm>
              <a:off x="843697" y="5380544"/>
              <a:ext cx="472883" cy="501446"/>
            </a:xfrm>
            <a:prstGeom prst="rect">
              <a:avLst/>
            </a:prstGeom>
          </p:spPr>
        </p:pic>
        <p:pic>
          <p:nvPicPr>
            <p:cNvPr id="185" name="Picture 184">
              <a:extLst>
                <a:ext uri="{FF2B5EF4-FFF2-40B4-BE49-F238E27FC236}">
                  <a16:creationId xmlns:a16="http://schemas.microsoft.com/office/drawing/2014/main" id="{7FBCA5F1-9E42-48DB-B8A0-FD0704D13B09}"/>
                </a:ext>
              </a:extLst>
            </p:cNvPr>
            <p:cNvPicPr>
              <a:picLocks noChangeAspect="1"/>
            </p:cNvPicPr>
            <p:nvPr/>
          </p:nvPicPr>
          <p:blipFill>
            <a:blip r:embed="rId11"/>
            <a:stretch>
              <a:fillRect/>
            </a:stretch>
          </p:blipFill>
          <p:spPr>
            <a:xfrm>
              <a:off x="844636" y="4960651"/>
              <a:ext cx="472883" cy="501446"/>
            </a:xfrm>
            <a:prstGeom prst="rect">
              <a:avLst/>
            </a:prstGeom>
          </p:spPr>
        </p:pic>
        <p:pic>
          <p:nvPicPr>
            <p:cNvPr id="186" name="Picture 185">
              <a:extLst>
                <a:ext uri="{FF2B5EF4-FFF2-40B4-BE49-F238E27FC236}">
                  <a16:creationId xmlns:a16="http://schemas.microsoft.com/office/drawing/2014/main" id="{3A599795-DF5C-4CB5-929D-9C9734070114}"/>
                </a:ext>
              </a:extLst>
            </p:cNvPr>
            <p:cNvPicPr>
              <a:picLocks noChangeAspect="1"/>
            </p:cNvPicPr>
            <p:nvPr/>
          </p:nvPicPr>
          <p:blipFill>
            <a:blip r:embed="rId11"/>
            <a:stretch>
              <a:fillRect/>
            </a:stretch>
          </p:blipFill>
          <p:spPr>
            <a:xfrm>
              <a:off x="839761" y="4533472"/>
              <a:ext cx="472883" cy="501446"/>
            </a:xfrm>
            <a:prstGeom prst="rect">
              <a:avLst/>
            </a:prstGeom>
          </p:spPr>
        </p:pic>
        <p:pic>
          <p:nvPicPr>
            <p:cNvPr id="187" name="Picture 186">
              <a:extLst>
                <a:ext uri="{FF2B5EF4-FFF2-40B4-BE49-F238E27FC236}">
                  <a16:creationId xmlns:a16="http://schemas.microsoft.com/office/drawing/2014/main" id="{5D36A9CD-7E54-485C-AF0C-8FB2FC583766}"/>
                </a:ext>
              </a:extLst>
            </p:cNvPr>
            <p:cNvPicPr>
              <a:picLocks noChangeAspect="1"/>
            </p:cNvPicPr>
            <p:nvPr/>
          </p:nvPicPr>
          <p:blipFill>
            <a:blip r:embed="rId11"/>
            <a:stretch>
              <a:fillRect/>
            </a:stretch>
          </p:blipFill>
          <p:spPr>
            <a:xfrm>
              <a:off x="842522" y="4100735"/>
              <a:ext cx="472883" cy="501446"/>
            </a:xfrm>
            <a:prstGeom prst="rect">
              <a:avLst/>
            </a:prstGeom>
          </p:spPr>
        </p:pic>
        <p:pic>
          <p:nvPicPr>
            <p:cNvPr id="188" name="Picture 187">
              <a:extLst>
                <a:ext uri="{FF2B5EF4-FFF2-40B4-BE49-F238E27FC236}">
                  <a16:creationId xmlns:a16="http://schemas.microsoft.com/office/drawing/2014/main" id="{3011CB15-85CD-45AD-82AF-08149074705F}"/>
                </a:ext>
              </a:extLst>
            </p:cNvPr>
            <p:cNvPicPr>
              <a:picLocks noChangeAspect="1"/>
            </p:cNvPicPr>
            <p:nvPr/>
          </p:nvPicPr>
          <p:blipFill>
            <a:blip r:embed="rId11"/>
            <a:stretch>
              <a:fillRect/>
            </a:stretch>
          </p:blipFill>
          <p:spPr>
            <a:xfrm>
              <a:off x="843461" y="3680842"/>
              <a:ext cx="472883" cy="501446"/>
            </a:xfrm>
            <a:prstGeom prst="rect">
              <a:avLst/>
            </a:prstGeom>
          </p:spPr>
        </p:pic>
        <p:pic>
          <p:nvPicPr>
            <p:cNvPr id="189" name="Picture 188">
              <a:extLst>
                <a:ext uri="{FF2B5EF4-FFF2-40B4-BE49-F238E27FC236}">
                  <a16:creationId xmlns:a16="http://schemas.microsoft.com/office/drawing/2014/main" id="{18E7B1A0-4B68-47E4-9A33-5C1EF1F81724}"/>
                </a:ext>
              </a:extLst>
            </p:cNvPr>
            <p:cNvPicPr>
              <a:picLocks noChangeAspect="1"/>
            </p:cNvPicPr>
            <p:nvPr/>
          </p:nvPicPr>
          <p:blipFill>
            <a:blip r:embed="rId11"/>
            <a:stretch>
              <a:fillRect/>
            </a:stretch>
          </p:blipFill>
          <p:spPr>
            <a:xfrm>
              <a:off x="838586" y="3253663"/>
              <a:ext cx="472883" cy="501446"/>
            </a:xfrm>
            <a:prstGeom prst="rect">
              <a:avLst/>
            </a:prstGeom>
          </p:spPr>
        </p:pic>
        <p:pic>
          <p:nvPicPr>
            <p:cNvPr id="190" name="Picture 189">
              <a:extLst>
                <a:ext uri="{FF2B5EF4-FFF2-40B4-BE49-F238E27FC236}">
                  <a16:creationId xmlns:a16="http://schemas.microsoft.com/office/drawing/2014/main" id="{F86D22F9-BDF9-4741-888A-6168DE7209C1}"/>
                </a:ext>
              </a:extLst>
            </p:cNvPr>
            <p:cNvPicPr>
              <a:picLocks noChangeAspect="1"/>
            </p:cNvPicPr>
            <p:nvPr/>
          </p:nvPicPr>
          <p:blipFill>
            <a:blip r:embed="rId11"/>
            <a:stretch>
              <a:fillRect/>
            </a:stretch>
          </p:blipFill>
          <p:spPr>
            <a:xfrm>
              <a:off x="838080" y="2824246"/>
              <a:ext cx="472883" cy="501446"/>
            </a:xfrm>
            <a:prstGeom prst="rect">
              <a:avLst/>
            </a:prstGeom>
          </p:spPr>
        </p:pic>
        <p:pic>
          <p:nvPicPr>
            <p:cNvPr id="191" name="Picture 190">
              <a:extLst>
                <a:ext uri="{FF2B5EF4-FFF2-40B4-BE49-F238E27FC236}">
                  <a16:creationId xmlns:a16="http://schemas.microsoft.com/office/drawing/2014/main" id="{B5518364-3CA3-41DF-A998-CB3F609FFA0D}"/>
                </a:ext>
              </a:extLst>
            </p:cNvPr>
            <p:cNvPicPr>
              <a:picLocks noChangeAspect="1"/>
            </p:cNvPicPr>
            <p:nvPr/>
          </p:nvPicPr>
          <p:blipFill>
            <a:blip r:embed="rId11"/>
            <a:stretch>
              <a:fillRect/>
            </a:stretch>
          </p:blipFill>
          <p:spPr>
            <a:xfrm>
              <a:off x="839019" y="2404353"/>
              <a:ext cx="472883" cy="501446"/>
            </a:xfrm>
            <a:prstGeom prst="rect">
              <a:avLst/>
            </a:prstGeom>
          </p:spPr>
        </p:pic>
        <p:pic>
          <p:nvPicPr>
            <p:cNvPr id="192" name="Picture 191">
              <a:extLst>
                <a:ext uri="{FF2B5EF4-FFF2-40B4-BE49-F238E27FC236}">
                  <a16:creationId xmlns:a16="http://schemas.microsoft.com/office/drawing/2014/main" id="{750B105D-EC1F-4A8A-A989-165C6F82AAAE}"/>
                </a:ext>
              </a:extLst>
            </p:cNvPr>
            <p:cNvPicPr>
              <a:picLocks noChangeAspect="1"/>
            </p:cNvPicPr>
            <p:nvPr/>
          </p:nvPicPr>
          <p:blipFill>
            <a:blip r:embed="rId11"/>
            <a:stretch>
              <a:fillRect/>
            </a:stretch>
          </p:blipFill>
          <p:spPr>
            <a:xfrm>
              <a:off x="834144" y="1977174"/>
              <a:ext cx="472883" cy="501446"/>
            </a:xfrm>
            <a:prstGeom prst="rect">
              <a:avLst/>
            </a:prstGeom>
          </p:spPr>
        </p:pic>
        <p:pic>
          <p:nvPicPr>
            <p:cNvPr id="193" name="Picture 192">
              <a:extLst>
                <a:ext uri="{FF2B5EF4-FFF2-40B4-BE49-F238E27FC236}">
                  <a16:creationId xmlns:a16="http://schemas.microsoft.com/office/drawing/2014/main" id="{1F8A5450-9B58-4540-881C-9BD9FC1BBEDB}"/>
                </a:ext>
              </a:extLst>
            </p:cNvPr>
            <p:cNvPicPr>
              <a:picLocks noChangeAspect="1"/>
            </p:cNvPicPr>
            <p:nvPr/>
          </p:nvPicPr>
          <p:blipFill>
            <a:blip r:embed="rId11"/>
            <a:stretch>
              <a:fillRect/>
            </a:stretch>
          </p:blipFill>
          <p:spPr>
            <a:xfrm>
              <a:off x="836905" y="1544437"/>
              <a:ext cx="472883" cy="501446"/>
            </a:xfrm>
            <a:prstGeom prst="rect">
              <a:avLst/>
            </a:prstGeom>
          </p:spPr>
        </p:pic>
        <p:pic>
          <p:nvPicPr>
            <p:cNvPr id="194" name="Picture 193">
              <a:extLst>
                <a:ext uri="{FF2B5EF4-FFF2-40B4-BE49-F238E27FC236}">
                  <a16:creationId xmlns:a16="http://schemas.microsoft.com/office/drawing/2014/main" id="{D2C1ADD8-EFB6-427A-BF30-E170FF3A8534}"/>
                </a:ext>
              </a:extLst>
            </p:cNvPr>
            <p:cNvPicPr>
              <a:picLocks noChangeAspect="1"/>
            </p:cNvPicPr>
            <p:nvPr/>
          </p:nvPicPr>
          <p:blipFill>
            <a:blip r:embed="rId11"/>
            <a:stretch>
              <a:fillRect/>
            </a:stretch>
          </p:blipFill>
          <p:spPr>
            <a:xfrm>
              <a:off x="837844" y="1124544"/>
              <a:ext cx="472883" cy="501446"/>
            </a:xfrm>
            <a:prstGeom prst="rect">
              <a:avLst/>
            </a:prstGeom>
          </p:spPr>
        </p:pic>
        <p:pic>
          <p:nvPicPr>
            <p:cNvPr id="195" name="Picture 194">
              <a:extLst>
                <a:ext uri="{FF2B5EF4-FFF2-40B4-BE49-F238E27FC236}">
                  <a16:creationId xmlns:a16="http://schemas.microsoft.com/office/drawing/2014/main" id="{89A671C0-BD44-4FAA-9758-D1DCD962FC59}"/>
                </a:ext>
              </a:extLst>
            </p:cNvPr>
            <p:cNvPicPr>
              <a:picLocks noChangeAspect="1"/>
            </p:cNvPicPr>
            <p:nvPr/>
          </p:nvPicPr>
          <p:blipFill>
            <a:blip r:embed="rId11"/>
            <a:stretch>
              <a:fillRect/>
            </a:stretch>
          </p:blipFill>
          <p:spPr>
            <a:xfrm>
              <a:off x="832969" y="697365"/>
              <a:ext cx="472883" cy="501446"/>
            </a:xfrm>
            <a:prstGeom prst="rect">
              <a:avLst/>
            </a:prstGeom>
          </p:spPr>
        </p:pic>
        <p:pic>
          <p:nvPicPr>
            <p:cNvPr id="196" name="Picture 195">
              <a:extLst>
                <a:ext uri="{FF2B5EF4-FFF2-40B4-BE49-F238E27FC236}">
                  <a16:creationId xmlns:a16="http://schemas.microsoft.com/office/drawing/2014/main" id="{CB288D75-3ABA-4BD0-BEE9-37221D4BAF90}"/>
                </a:ext>
              </a:extLst>
            </p:cNvPr>
            <p:cNvPicPr>
              <a:picLocks noChangeAspect="1"/>
            </p:cNvPicPr>
            <p:nvPr/>
          </p:nvPicPr>
          <p:blipFill>
            <a:blip r:embed="rId11"/>
            <a:stretch>
              <a:fillRect/>
            </a:stretch>
          </p:blipFill>
          <p:spPr>
            <a:xfrm>
              <a:off x="834392" y="284154"/>
              <a:ext cx="472883" cy="501446"/>
            </a:xfrm>
            <a:prstGeom prst="rect">
              <a:avLst/>
            </a:prstGeom>
          </p:spPr>
        </p:pic>
        <p:pic>
          <p:nvPicPr>
            <p:cNvPr id="197" name="Picture 196">
              <a:extLst>
                <a:ext uri="{FF2B5EF4-FFF2-40B4-BE49-F238E27FC236}">
                  <a16:creationId xmlns:a16="http://schemas.microsoft.com/office/drawing/2014/main" id="{9B131094-E8B4-4466-A109-6A892AD04BC0}"/>
                </a:ext>
              </a:extLst>
            </p:cNvPr>
            <p:cNvPicPr>
              <a:picLocks noChangeAspect="1"/>
            </p:cNvPicPr>
            <p:nvPr/>
          </p:nvPicPr>
          <p:blipFill>
            <a:blip r:embed="rId11"/>
            <a:stretch>
              <a:fillRect/>
            </a:stretch>
          </p:blipFill>
          <p:spPr>
            <a:xfrm>
              <a:off x="829517" y="-143025"/>
              <a:ext cx="472883" cy="501446"/>
            </a:xfrm>
            <a:prstGeom prst="rect">
              <a:avLst/>
            </a:prstGeom>
          </p:spPr>
        </p:pic>
      </p:grpSp>
    </p:spTree>
    <p:custDataLst>
      <p:tags r:id="rId1"/>
    </p:custDataLst>
    <p:extLst>
      <p:ext uri="{BB962C8B-B14F-4D97-AF65-F5344CB8AC3E}">
        <p14:creationId xmlns:p14="http://schemas.microsoft.com/office/powerpoint/2010/main" val="1670937373"/>
      </p:ext>
    </p:extLst>
  </p:cSld>
  <p:clrMapOvr>
    <a:masterClrMapping/>
  </p:clrMapOvr>
  <mc:AlternateContent xmlns:mc="http://schemas.openxmlformats.org/markup-compatibility/2006" xmlns:p14="http://schemas.microsoft.com/office/powerpoint/2010/main">
    <mc:Choice Requires="p14">
      <p:transition p14:dur="0" advTm="23625"/>
    </mc:Choice>
    <mc:Fallback xmlns="">
      <p:transition advTm="2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ipe(down)">
                                      <p:cBhvr>
                                        <p:cTn id="7" dur="500"/>
                                        <p:tgtEl>
                                          <p:spTgt spid="3077"/>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5" descr="D:\Google Drive\documents\research\tasa\video\counter.png">
            <a:extLst>
              <a:ext uri="{FF2B5EF4-FFF2-40B4-BE49-F238E27FC236}">
                <a16:creationId xmlns:a16="http://schemas.microsoft.com/office/drawing/2014/main" id="{57C39EC1-B507-4D8C-A00E-C3F2A4CC9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1205"/>
          <a:stretch/>
        </p:blipFill>
        <p:spPr bwMode="auto">
          <a:xfrm>
            <a:off x="-7438" y="-174624"/>
            <a:ext cx="1282993"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11" descr="D:\Google Drive\documents\research\tasa\video\coun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923" y="-164305"/>
            <a:ext cx="6826250" cy="6400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037243" y="1802907"/>
            <a:ext cx="823717" cy="822960"/>
            <a:chOff x="7500542" y="1743709"/>
            <a:chExt cx="823717" cy="822960"/>
          </a:xfrm>
        </p:grpSpPr>
        <p:grpSp>
          <p:nvGrpSpPr>
            <p:cNvPr id="3" name="Group 2"/>
            <p:cNvGrpSpPr/>
            <p:nvPr/>
          </p:nvGrpSpPr>
          <p:grpSpPr>
            <a:xfrm>
              <a:off x="7592739" y="1835149"/>
              <a:ext cx="731520" cy="731520"/>
              <a:chOff x="7520169" y="1835149"/>
              <a:chExt cx="731520" cy="731520"/>
            </a:xfrm>
          </p:grpSpPr>
          <p:sp>
            <p:nvSpPr>
              <p:cNvPr id="6" name="Rectangle 5"/>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8" name="TextBox 7"/>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4" name="Rectangle 3"/>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037243" y="1802907"/>
            <a:ext cx="823717" cy="822960"/>
            <a:chOff x="7500542" y="1743709"/>
            <a:chExt cx="823717" cy="822960"/>
          </a:xfrm>
        </p:grpSpPr>
        <p:grpSp>
          <p:nvGrpSpPr>
            <p:cNvPr id="10" name="Group 9"/>
            <p:cNvGrpSpPr/>
            <p:nvPr/>
          </p:nvGrpSpPr>
          <p:grpSpPr>
            <a:xfrm>
              <a:off x="7592739" y="1835149"/>
              <a:ext cx="731520" cy="731520"/>
              <a:chOff x="7520169" y="1835149"/>
              <a:chExt cx="731520" cy="731520"/>
            </a:xfrm>
          </p:grpSpPr>
          <p:sp>
            <p:nvSpPr>
              <p:cNvPr id="13" name="Rectangle 12"/>
              <p:cNvSpPr/>
              <p:nvPr/>
            </p:nvSpPr>
            <p:spPr>
              <a:xfrm>
                <a:off x="7520169" y="1835149"/>
                <a:ext cx="731520" cy="73152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15" name="TextBox 1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11" name="Rectangle 1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8382000" y="5314778"/>
            <a:ext cx="915034" cy="914400"/>
            <a:chOff x="6858000" y="5180966"/>
            <a:chExt cx="915034" cy="914400"/>
          </a:xfrm>
        </p:grpSpPr>
        <p:sp>
          <p:nvSpPr>
            <p:cNvPr id="17" name="Rectangle 16"/>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3" name="TextBox 22"/>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24" name="TextBox 23"/>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5" name="TextBox 24"/>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26" name="Group 25"/>
          <p:cNvGrpSpPr/>
          <p:nvPr/>
        </p:nvGrpSpPr>
        <p:grpSpPr>
          <a:xfrm>
            <a:off x="9575073" y="5315412"/>
            <a:ext cx="912653" cy="914400"/>
            <a:chOff x="8051072" y="5181600"/>
            <a:chExt cx="912653" cy="914400"/>
          </a:xfrm>
        </p:grpSpPr>
        <p:sp>
          <p:nvSpPr>
            <p:cNvPr id="27" name="Rectangle 2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33" name="TextBox 32"/>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1</a:t>
              </a:r>
            </a:p>
          </p:txBody>
        </p:sp>
        <p:sp>
          <p:nvSpPr>
            <p:cNvPr id="34" name="TextBox 33"/>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35" name="TextBox 34"/>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36" name="Group 35"/>
          <p:cNvGrpSpPr/>
          <p:nvPr/>
        </p:nvGrpSpPr>
        <p:grpSpPr>
          <a:xfrm>
            <a:off x="8382634" y="4100904"/>
            <a:ext cx="915034" cy="914400"/>
            <a:chOff x="6886619" y="3889216"/>
            <a:chExt cx="915034" cy="914400"/>
          </a:xfrm>
        </p:grpSpPr>
        <p:sp>
          <p:nvSpPr>
            <p:cNvPr id="37" name="Rectangle 36"/>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3" name="TextBox 42"/>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0</a:t>
              </a:r>
            </a:p>
          </p:txBody>
        </p:sp>
        <p:sp>
          <p:nvSpPr>
            <p:cNvPr id="44" name="TextBox 43"/>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5" name="TextBox 44"/>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46" name="Group 45"/>
          <p:cNvGrpSpPr/>
          <p:nvPr/>
        </p:nvGrpSpPr>
        <p:grpSpPr>
          <a:xfrm>
            <a:off x="9575707" y="4101538"/>
            <a:ext cx="912653" cy="914400"/>
            <a:chOff x="7979136" y="3889850"/>
            <a:chExt cx="912653" cy="914400"/>
          </a:xfrm>
        </p:grpSpPr>
        <p:sp>
          <p:nvSpPr>
            <p:cNvPr id="47" name="Rectangle 46"/>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3" name="TextBox 52"/>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0</a:t>
              </a:r>
            </a:p>
          </p:txBody>
        </p:sp>
        <p:sp>
          <p:nvSpPr>
            <p:cNvPr id="54" name="TextBox 53"/>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5" name="TextBox 54"/>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56" name="Group 55"/>
          <p:cNvGrpSpPr/>
          <p:nvPr/>
        </p:nvGrpSpPr>
        <p:grpSpPr>
          <a:xfrm>
            <a:off x="8382634" y="2923542"/>
            <a:ext cx="822960" cy="914400"/>
            <a:chOff x="6886619" y="2854960"/>
            <a:chExt cx="822960" cy="914400"/>
          </a:xfrm>
        </p:grpSpPr>
        <p:sp>
          <p:nvSpPr>
            <p:cNvPr id="57" name="Rectangle 56"/>
            <p:cNvSpPr/>
            <p:nvPr/>
          </p:nvSpPr>
          <p:spPr>
            <a:xfrm>
              <a:off x="6978059" y="2946400"/>
              <a:ext cx="731520" cy="731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2" name="TextBox 61"/>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3" name="TextBox 62"/>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4" name="Group 63"/>
          <p:cNvGrpSpPr/>
          <p:nvPr/>
        </p:nvGrpSpPr>
        <p:grpSpPr>
          <a:xfrm>
            <a:off x="9575706" y="2923542"/>
            <a:ext cx="910654" cy="822960"/>
            <a:chOff x="8051706" y="2854960"/>
            <a:chExt cx="910654" cy="822960"/>
          </a:xfrm>
        </p:grpSpPr>
        <p:sp>
          <p:nvSpPr>
            <p:cNvPr id="65" name="Rectangle 64"/>
            <p:cNvSpPr/>
            <p:nvPr/>
          </p:nvSpPr>
          <p:spPr>
            <a:xfrm>
              <a:off x="8143146" y="2946400"/>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8" name="TextBox 67"/>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70" name="Rectangle 69"/>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73" name="Straight Arrow Connector 72"/>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8580762" y="4292849"/>
            <a:ext cx="444357" cy="457182"/>
            <a:chOff x="7056761" y="4225943"/>
            <a:chExt cx="444357" cy="457182"/>
          </a:xfrm>
        </p:grpSpPr>
        <p:sp>
          <p:nvSpPr>
            <p:cNvPr id="147" name="Straight Connector 146"/>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1" name="Straight Connector 150"/>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2" name="Freeform 151"/>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53" name="Freeform 152"/>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TextBox 153"/>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55" name="TextBox 154"/>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56" name="TextBox 155"/>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3" name="Oval 142"/>
          <p:cNvSpPr/>
          <p:nvPr/>
        </p:nvSpPr>
        <p:spPr>
          <a:xfrm>
            <a:off x="8450855" y="4443804"/>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158" name="Group 157"/>
          <p:cNvGrpSpPr/>
          <p:nvPr/>
        </p:nvGrpSpPr>
        <p:grpSpPr>
          <a:xfrm>
            <a:off x="9782813" y="4289018"/>
            <a:ext cx="444357" cy="457182"/>
            <a:chOff x="7056761" y="4225943"/>
            <a:chExt cx="444357" cy="457182"/>
          </a:xfrm>
        </p:grpSpPr>
        <p:sp>
          <p:nvSpPr>
            <p:cNvPr id="159" name="Straight Connector 158"/>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Straight Connector 160"/>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4" name="Freeform 163"/>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65" name="Freeform 164"/>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6" name="TextBox 165"/>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67" name="TextBox 166"/>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a:latin typeface="Arial" pitchFamily="34"/>
                  <a:ea typeface="Arial" pitchFamily="34"/>
                  <a:cs typeface="Arial" pitchFamily="34"/>
                </a:rPr>
                <a:t>Σ</a:t>
              </a:r>
            </a:p>
          </p:txBody>
        </p:sp>
        <p:sp>
          <p:nvSpPr>
            <p:cNvPr id="168" name="TextBox 167"/>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4" name="Oval 143"/>
          <p:cNvSpPr/>
          <p:nvPr/>
        </p:nvSpPr>
        <p:spPr>
          <a:xfrm>
            <a:off x="9644582" y="444745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p:cNvGrpSpPr/>
          <p:nvPr/>
        </p:nvGrpSpPr>
        <p:grpSpPr>
          <a:xfrm>
            <a:off x="9776220" y="5509615"/>
            <a:ext cx="444357" cy="457182"/>
            <a:chOff x="7056761" y="4225943"/>
            <a:chExt cx="444357" cy="457182"/>
          </a:xfrm>
        </p:grpSpPr>
        <p:sp>
          <p:nvSpPr>
            <p:cNvPr id="170" name="Straight Connector 169"/>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1" name="Freeform 170"/>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2" name="Straight Connector 171"/>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3" name="Straight Connector 172"/>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4" name="Straight Connector 173"/>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5" name="Freeform 174"/>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76" name="Freeform 175"/>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7" name="TextBox 176"/>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78" name="TextBox 177"/>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79" name="TextBox 178"/>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5" name="Oval 144"/>
          <p:cNvSpPr/>
          <p:nvPr/>
        </p:nvSpPr>
        <p:spPr>
          <a:xfrm>
            <a:off x="9644582" y="56573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8581991" y="5498301"/>
            <a:ext cx="444357" cy="457182"/>
            <a:chOff x="7056761" y="4225943"/>
            <a:chExt cx="444357" cy="457182"/>
          </a:xfrm>
        </p:grpSpPr>
        <p:sp>
          <p:nvSpPr>
            <p:cNvPr id="182" name="Straight Connector 181"/>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3" name="Freeform 182"/>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4" name="Straight Connector 183"/>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5" name="Straight Connector 184"/>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6" name="Straight Connector 185"/>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7" name="Freeform 186"/>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88" name="Freeform 187"/>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9" name="TextBox 188"/>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90" name="TextBox 189"/>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91" name="TextBox 190"/>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92" name="TextBox 191"/>
          <p:cNvSpPr txBox="1"/>
          <p:nvPr/>
        </p:nvSpPr>
        <p:spPr>
          <a:xfrm>
            <a:off x="8382634" y="5019676"/>
            <a:ext cx="2103726" cy="276999"/>
          </a:xfrm>
          <a:prstGeom prst="rect">
            <a:avLst/>
          </a:prstGeom>
          <a:noFill/>
        </p:spPr>
        <p:txBody>
          <a:bodyPr wrap="square" rtlCol="0">
            <a:spAutoFit/>
          </a:bodyPr>
          <a:lstStyle/>
          <a:p>
            <a:pPr algn="ctr"/>
            <a:r>
              <a:rPr lang="en-US" sz="1200" dirty="0"/>
              <a:t>change function to </a:t>
            </a:r>
            <a:r>
              <a:rPr lang="en-US" sz="1200" b="1" dirty="0"/>
              <a:t>half-adder</a:t>
            </a:r>
          </a:p>
        </p:txBody>
      </p:sp>
      <p:cxnSp>
        <p:nvCxnSpPr>
          <p:cNvPr id="194" name="Straight Arrow Connector 193"/>
          <p:cNvCxnSpPr/>
          <p:nvPr/>
        </p:nvCxnSpPr>
        <p:spPr>
          <a:xfrm flipH="1" flipV="1">
            <a:off x="9206228" y="4924498"/>
            <a:ext cx="128272" cy="1570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9546432" y="4923864"/>
            <a:ext cx="120715" cy="1577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9204866" y="5233988"/>
            <a:ext cx="129635" cy="1728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9529764" y="5233988"/>
            <a:ext cx="138400" cy="1722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3" name="Group 232"/>
          <p:cNvGrpSpPr/>
          <p:nvPr/>
        </p:nvGrpSpPr>
        <p:grpSpPr>
          <a:xfrm>
            <a:off x="8067281" y="-98902"/>
            <a:ext cx="507505" cy="6336165"/>
            <a:chOff x="6543280" y="-98902"/>
            <a:chExt cx="507505" cy="6336165"/>
          </a:xfrm>
        </p:grpSpPr>
        <p:sp>
          <p:nvSpPr>
            <p:cNvPr id="213" name="TextBox 212"/>
            <p:cNvSpPr txBox="1"/>
            <p:nvPr/>
          </p:nvSpPr>
          <p:spPr>
            <a:xfrm>
              <a:off x="6558755" y="5867931"/>
              <a:ext cx="299245" cy="369332"/>
            </a:xfrm>
            <a:prstGeom prst="rect">
              <a:avLst/>
            </a:prstGeom>
            <a:noFill/>
          </p:spPr>
          <p:txBody>
            <a:bodyPr wrap="square" rtlCol="0">
              <a:spAutoFit/>
            </a:bodyPr>
            <a:lstStyle/>
            <a:p>
              <a:r>
                <a:rPr lang="en-US" dirty="0">
                  <a:solidFill>
                    <a:srgbClr val="C00000"/>
                  </a:solidFill>
                </a:rPr>
                <a:t>0</a:t>
              </a:r>
            </a:p>
          </p:txBody>
        </p:sp>
        <p:sp>
          <p:nvSpPr>
            <p:cNvPr id="214" name="TextBox 213"/>
            <p:cNvSpPr txBox="1"/>
            <p:nvPr/>
          </p:nvSpPr>
          <p:spPr>
            <a:xfrm>
              <a:off x="6552406" y="5439331"/>
              <a:ext cx="299245" cy="369332"/>
            </a:xfrm>
            <a:prstGeom prst="rect">
              <a:avLst/>
            </a:prstGeom>
            <a:noFill/>
          </p:spPr>
          <p:txBody>
            <a:bodyPr wrap="square" rtlCol="0">
              <a:spAutoFit/>
            </a:bodyPr>
            <a:lstStyle/>
            <a:p>
              <a:r>
                <a:rPr lang="en-US" dirty="0">
                  <a:solidFill>
                    <a:srgbClr val="C00000"/>
                  </a:solidFill>
                </a:rPr>
                <a:t>1</a:t>
              </a:r>
            </a:p>
          </p:txBody>
        </p:sp>
        <p:sp>
          <p:nvSpPr>
            <p:cNvPr id="215" name="TextBox 214"/>
            <p:cNvSpPr txBox="1"/>
            <p:nvPr/>
          </p:nvSpPr>
          <p:spPr>
            <a:xfrm>
              <a:off x="6561532" y="5011236"/>
              <a:ext cx="299245" cy="369332"/>
            </a:xfrm>
            <a:prstGeom prst="rect">
              <a:avLst/>
            </a:prstGeom>
            <a:noFill/>
          </p:spPr>
          <p:txBody>
            <a:bodyPr wrap="square" rtlCol="0">
              <a:spAutoFit/>
            </a:bodyPr>
            <a:lstStyle/>
            <a:p>
              <a:r>
                <a:rPr lang="en-US" dirty="0">
                  <a:solidFill>
                    <a:srgbClr val="C00000"/>
                  </a:solidFill>
                </a:rPr>
                <a:t>2</a:t>
              </a:r>
            </a:p>
          </p:txBody>
        </p:sp>
        <p:sp>
          <p:nvSpPr>
            <p:cNvPr id="216" name="TextBox 215"/>
            <p:cNvSpPr txBox="1"/>
            <p:nvPr/>
          </p:nvSpPr>
          <p:spPr>
            <a:xfrm>
              <a:off x="6558754" y="4584462"/>
              <a:ext cx="299245" cy="369332"/>
            </a:xfrm>
            <a:prstGeom prst="rect">
              <a:avLst/>
            </a:prstGeom>
            <a:noFill/>
          </p:spPr>
          <p:txBody>
            <a:bodyPr wrap="square" rtlCol="0">
              <a:spAutoFit/>
            </a:bodyPr>
            <a:lstStyle/>
            <a:p>
              <a:r>
                <a:rPr lang="en-US" dirty="0">
                  <a:solidFill>
                    <a:srgbClr val="C00000"/>
                  </a:solidFill>
                </a:rPr>
                <a:t>3</a:t>
              </a:r>
            </a:p>
          </p:txBody>
        </p:sp>
        <p:sp>
          <p:nvSpPr>
            <p:cNvPr id="217" name="TextBox 216"/>
            <p:cNvSpPr txBox="1"/>
            <p:nvPr/>
          </p:nvSpPr>
          <p:spPr>
            <a:xfrm>
              <a:off x="6558755" y="4163157"/>
              <a:ext cx="299245" cy="369332"/>
            </a:xfrm>
            <a:prstGeom prst="rect">
              <a:avLst/>
            </a:prstGeom>
            <a:noFill/>
          </p:spPr>
          <p:txBody>
            <a:bodyPr wrap="square" rtlCol="0">
              <a:spAutoFit/>
            </a:bodyPr>
            <a:lstStyle/>
            <a:p>
              <a:r>
                <a:rPr lang="en-US" dirty="0">
                  <a:solidFill>
                    <a:srgbClr val="C00000"/>
                  </a:solidFill>
                </a:rPr>
                <a:t>4</a:t>
              </a:r>
            </a:p>
          </p:txBody>
        </p:sp>
        <p:sp>
          <p:nvSpPr>
            <p:cNvPr id="218" name="TextBox 217"/>
            <p:cNvSpPr txBox="1"/>
            <p:nvPr/>
          </p:nvSpPr>
          <p:spPr>
            <a:xfrm>
              <a:off x="6552406" y="3734557"/>
              <a:ext cx="299245" cy="369332"/>
            </a:xfrm>
            <a:prstGeom prst="rect">
              <a:avLst/>
            </a:prstGeom>
            <a:noFill/>
          </p:spPr>
          <p:txBody>
            <a:bodyPr wrap="square" rtlCol="0">
              <a:spAutoFit/>
            </a:bodyPr>
            <a:lstStyle/>
            <a:p>
              <a:r>
                <a:rPr lang="en-US" dirty="0">
                  <a:solidFill>
                    <a:srgbClr val="C00000"/>
                  </a:solidFill>
                </a:rPr>
                <a:t>5</a:t>
              </a:r>
            </a:p>
          </p:txBody>
        </p:sp>
        <p:sp>
          <p:nvSpPr>
            <p:cNvPr id="219" name="TextBox 218"/>
            <p:cNvSpPr txBox="1"/>
            <p:nvPr/>
          </p:nvSpPr>
          <p:spPr>
            <a:xfrm>
              <a:off x="6561532" y="3306462"/>
              <a:ext cx="299245" cy="369332"/>
            </a:xfrm>
            <a:prstGeom prst="rect">
              <a:avLst/>
            </a:prstGeom>
            <a:noFill/>
          </p:spPr>
          <p:txBody>
            <a:bodyPr wrap="square" rtlCol="0">
              <a:spAutoFit/>
            </a:bodyPr>
            <a:lstStyle/>
            <a:p>
              <a:r>
                <a:rPr lang="en-US" dirty="0">
                  <a:solidFill>
                    <a:srgbClr val="C00000"/>
                  </a:solidFill>
                </a:rPr>
                <a:t>6</a:t>
              </a:r>
            </a:p>
          </p:txBody>
        </p:sp>
        <p:sp>
          <p:nvSpPr>
            <p:cNvPr id="220" name="TextBox 219"/>
            <p:cNvSpPr txBox="1"/>
            <p:nvPr/>
          </p:nvSpPr>
          <p:spPr>
            <a:xfrm>
              <a:off x="6558754" y="2879688"/>
              <a:ext cx="299245" cy="369332"/>
            </a:xfrm>
            <a:prstGeom prst="rect">
              <a:avLst/>
            </a:prstGeom>
            <a:noFill/>
          </p:spPr>
          <p:txBody>
            <a:bodyPr wrap="square" rtlCol="0">
              <a:spAutoFit/>
            </a:bodyPr>
            <a:lstStyle/>
            <a:p>
              <a:r>
                <a:rPr lang="en-US" dirty="0">
                  <a:solidFill>
                    <a:srgbClr val="C00000"/>
                  </a:solidFill>
                </a:rPr>
                <a:t>7</a:t>
              </a:r>
            </a:p>
          </p:txBody>
        </p:sp>
        <p:sp>
          <p:nvSpPr>
            <p:cNvPr id="221" name="TextBox 220"/>
            <p:cNvSpPr txBox="1"/>
            <p:nvPr/>
          </p:nvSpPr>
          <p:spPr>
            <a:xfrm>
              <a:off x="6549629" y="2448442"/>
              <a:ext cx="299245" cy="369332"/>
            </a:xfrm>
            <a:prstGeom prst="rect">
              <a:avLst/>
            </a:prstGeom>
            <a:noFill/>
          </p:spPr>
          <p:txBody>
            <a:bodyPr wrap="square" rtlCol="0">
              <a:spAutoFit/>
            </a:bodyPr>
            <a:lstStyle/>
            <a:p>
              <a:r>
                <a:rPr lang="en-US" dirty="0">
                  <a:solidFill>
                    <a:srgbClr val="C00000"/>
                  </a:solidFill>
                </a:rPr>
                <a:t>8</a:t>
              </a:r>
            </a:p>
          </p:txBody>
        </p:sp>
        <p:sp>
          <p:nvSpPr>
            <p:cNvPr id="222" name="TextBox 221"/>
            <p:cNvSpPr txBox="1"/>
            <p:nvPr/>
          </p:nvSpPr>
          <p:spPr>
            <a:xfrm>
              <a:off x="6543280" y="2019842"/>
              <a:ext cx="299245" cy="369332"/>
            </a:xfrm>
            <a:prstGeom prst="rect">
              <a:avLst/>
            </a:prstGeom>
            <a:noFill/>
          </p:spPr>
          <p:txBody>
            <a:bodyPr wrap="square" rtlCol="0">
              <a:spAutoFit/>
            </a:bodyPr>
            <a:lstStyle/>
            <a:p>
              <a:r>
                <a:rPr lang="en-US" dirty="0">
                  <a:solidFill>
                    <a:srgbClr val="C00000"/>
                  </a:solidFill>
                </a:rPr>
                <a:t>9</a:t>
              </a:r>
            </a:p>
          </p:txBody>
        </p:sp>
        <p:sp>
          <p:nvSpPr>
            <p:cNvPr id="223" name="TextBox 222"/>
            <p:cNvSpPr txBox="1"/>
            <p:nvPr/>
          </p:nvSpPr>
          <p:spPr>
            <a:xfrm>
              <a:off x="6552406" y="1591747"/>
              <a:ext cx="488749" cy="369332"/>
            </a:xfrm>
            <a:prstGeom prst="rect">
              <a:avLst/>
            </a:prstGeom>
            <a:noFill/>
          </p:spPr>
          <p:txBody>
            <a:bodyPr wrap="square" rtlCol="0">
              <a:spAutoFit/>
            </a:bodyPr>
            <a:lstStyle/>
            <a:p>
              <a:r>
                <a:rPr lang="en-US" dirty="0">
                  <a:solidFill>
                    <a:srgbClr val="C00000"/>
                  </a:solidFill>
                </a:rPr>
                <a:t>10</a:t>
              </a:r>
            </a:p>
          </p:txBody>
        </p:sp>
        <p:sp>
          <p:nvSpPr>
            <p:cNvPr id="229" name="TextBox 228"/>
            <p:cNvSpPr txBox="1"/>
            <p:nvPr/>
          </p:nvSpPr>
          <p:spPr>
            <a:xfrm>
              <a:off x="6562036" y="1164579"/>
              <a:ext cx="488749" cy="369332"/>
            </a:xfrm>
            <a:prstGeom prst="rect">
              <a:avLst/>
            </a:prstGeom>
            <a:noFill/>
          </p:spPr>
          <p:txBody>
            <a:bodyPr wrap="square" rtlCol="0">
              <a:spAutoFit/>
            </a:bodyPr>
            <a:lstStyle/>
            <a:p>
              <a:r>
                <a:rPr lang="en-US" dirty="0">
                  <a:solidFill>
                    <a:srgbClr val="C00000"/>
                  </a:solidFill>
                </a:rPr>
                <a:t>11</a:t>
              </a:r>
            </a:p>
          </p:txBody>
        </p:sp>
        <p:sp>
          <p:nvSpPr>
            <p:cNvPr id="230" name="TextBox 229"/>
            <p:cNvSpPr txBox="1"/>
            <p:nvPr/>
          </p:nvSpPr>
          <p:spPr>
            <a:xfrm>
              <a:off x="6561931" y="759353"/>
              <a:ext cx="488749" cy="369332"/>
            </a:xfrm>
            <a:prstGeom prst="rect">
              <a:avLst/>
            </a:prstGeom>
            <a:noFill/>
          </p:spPr>
          <p:txBody>
            <a:bodyPr wrap="square" rtlCol="0">
              <a:spAutoFit/>
            </a:bodyPr>
            <a:lstStyle/>
            <a:p>
              <a:r>
                <a:rPr lang="en-US" dirty="0">
                  <a:solidFill>
                    <a:srgbClr val="C00000"/>
                  </a:solidFill>
                </a:rPr>
                <a:t>12</a:t>
              </a:r>
            </a:p>
          </p:txBody>
        </p:sp>
        <p:sp>
          <p:nvSpPr>
            <p:cNvPr id="231" name="TextBox 230"/>
            <p:cNvSpPr txBox="1"/>
            <p:nvPr/>
          </p:nvSpPr>
          <p:spPr>
            <a:xfrm>
              <a:off x="6561931" y="315397"/>
              <a:ext cx="488749" cy="369332"/>
            </a:xfrm>
            <a:prstGeom prst="rect">
              <a:avLst/>
            </a:prstGeom>
            <a:noFill/>
          </p:spPr>
          <p:txBody>
            <a:bodyPr wrap="square" rtlCol="0">
              <a:spAutoFit/>
            </a:bodyPr>
            <a:lstStyle/>
            <a:p>
              <a:r>
                <a:rPr lang="en-US" dirty="0">
                  <a:solidFill>
                    <a:srgbClr val="C00000"/>
                  </a:solidFill>
                </a:rPr>
                <a:t>13</a:t>
              </a:r>
            </a:p>
          </p:txBody>
        </p:sp>
        <p:sp>
          <p:nvSpPr>
            <p:cNvPr id="232" name="TextBox 231"/>
            <p:cNvSpPr txBox="1"/>
            <p:nvPr/>
          </p:nvSpPr>
          <p:spPr>
            <a:xfrm>
              <a:off x="6561931" y="-98902"/>
              <a:ext cx="488749" cy="369332"/>
            </a:xfrm>
            <a:prstGeom prst="rect">
              <a:avLst/>
            </a:prstGeom>
            <a:noFill/>
          </p:spPr>
          <p:txBody>
            <a:bodyPr wrap="square" rtlCol="0">
              <a:spAutoFit/>
            </a:bodyPr>
            <a:lstStyle/>
            <a:p>
              <a:r>
                <a:rPr lang="en-US" dirty="0">
                  <a:solidFill>
                    <a:srgbClr val="C00000"/>
                  </a:solidFill>
                </a:rPr>
                <a:t>14</a:t>
              </a:r>
            </a:p>
          </p:txBody>
        </p:sp>
      </p:grpSp>
      <p:sp>
        <p:nvSpPr>
          <p:cNvPr id="180" name="Oval 179"/>
          <p:cNvSpPr/>
          <p:nvPr/>
        </p:nvSpPr>
        <p:spPr>
          <a:xfrm>
            <a:off x="8450855" y="566318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4" name="Slide Number Placeholder 223"/>
          <p:cNvSpPr>
            <a:spLocks noGrp="1"/>
          </p:cNvSpPr>
          <p:nvPr>
            <p:ph type="sldNum" sz="quarter" idx="12"/>
          </p:nvPr>
        </p:nvSpPr>
        <p:spPr/>
        <p:txBody>
          <a:bodyPr/>
          <a:lstStyle/>
          <a:p>
            <a:fld id="{6A995154-0473-4D3E-9D27-8B1D4B6CEBB6}" type="slidenum">
              <a:rPr lang="en-US" smtClean="0"/>
              <a:t>11</a:t>
            </a:fld>
            <a:endParaRPr lang="en-US"/>
          </a:p>
        </p:txBody>
      </p:sp>
      <p:grpSp>
        <p:nvGrpSpPr>
          <p:cNvPr id="244" name="Group 243">
            <a:extLst>
              <a:ext uri="{FF2B5EF4-FFF2-40B4-BE49-F238E27FC236}">
                <a16:creationId xmlns:a16="http://schemas.microsoft.com/office/drawing/2014/main" id="{84A241DD-1B86-4B26-94C3-D8F863ACB60B}"/>
              </a:ext>
            </a:extLst>
          </p:cNvPr>
          <p:cNvGrpSpPr/>
          <p:nvPr/>
        </p:nvGrpSpPr>
        <p:grpSpPr>
          <a:xfrm>
            <a:off x="-176689" y="-161925"/>
            <a:ext cx="8259444" cy="6405561"/>
            <a:chOff x="-176689" y="-161925"/>
            <a:chExt cx="8259444" cy="6405561"/>
          </a:xfrm>
        </p:grpSpPr>
        <p:pic>
          <p:nvPicPr>
            <p:cNvPr id="193" name="Picture 5" descr="D:\Google Drive\documents\research\tasa\video\sierpinski-N.png">
              <a:extLst>
                <a:ext uri="{FF2B5EF4-FFF2-40B4-BE49-F238E27FC236}">
                  <a16:creationId xmlns:a16="http://schemas.microsoft.com/office/drawing/2014/main" id="{26618C32-E929-4E2A-842E-219053701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D:\Google Drive\documents\research\tasa\video\tile-11.png">
              <a:extLst>
                <a:ext uri="{FF2B5EF4-FFF2-40B4-BE49-F238E27FC236}">
                  <a16:creationId xmlns:a16="http://schemas.microsoft.com/office/drawing/2014/main" id="{DFF36F62-924F-47D1-9172-631A38168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descr="D:\Google Drive\documents\research\tasa\video\tile-N.png">
              <a:extLst>
                <a:ext uri="{FF2B5EF4-FFF2-40B4-BE49-F238E27FC236}">
                  <a16:creationId xmlns:a16="http://schemas.microsoft.com/office/drawing/2014/main" id="{23D433D6-6066-4CD3-B6E3-EF3D0C97FC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5" descr="D:\Google Drive\documents\research\tasa\video\tile-N.png">
              <a:extLst>
                <a:ext uri="{FF2B5EF4-FFF2-40B4-BE49-F238E27FC236}">
                  <a16:creationId xmlns:a16="http://schemas.microsoft.com/office/drawing/2014/main" id="{F092F08C-B14D-45EE-B6A4-43744BCE08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D:\Google Drive\documents\research\tasa\video\tile-W.png">
              <a:extLst>
                <a:ext uri="{FF2B5EF4-FFF2-40B4-BE49-F238E27FC236}">
                  <a16:creationId xmlns:a16="http://schemas.microsoft.com/office/drawing/2014/main" id="{4AB262D2-801E-47B5-85FF-3F009B302E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D:\Google Drive\documents\research\tasa\video\tile-W.png">
              <a:extLst>
                <a:ext uri="{FF2B5EF4-FFF2-40B4-BE49-F238E27FC236}">
                  <a16:creationId xmlns:a16="http://schemas.microsoft.com/office/drawing/2014/main" id="{BF4076ED-A3AE-43DC-8E50-39228BD50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D:\Google Drive\documents\research\tasa\video\tile-W.png">
              <a:extLst>
                <a:ext uri="{FF2B5EF4-FFF2-40B4-BE49-F238E27FC236}">
                  <a16:creationId xmlns:a16="http://schemas.microsoft.com/office/drawing/2014/main" id="{0505A7AE-12AE-4FCB-BBB7-5BCA995F7F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 descr="D:\Google Drive\documents\research\tasa\video\tile-seed-outline.png">
              <a:extLst>
                <a:ext uri="{FF2B5EF4-FFF2-40B4-BE49-F238E27FC236}">
                  <a16:creationId xmlns:a16="http://schemas.microsoft.com/office/drawing/2014/main" id="{452C4128-926B-4AAE-83FB-652B1832D9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grpSp>
          <p:nvGrpSpPr>
            <p:cNvPr id="205" name="Group 204">
              <a:extLst>
                <a:ext uri="{FF2B5EF4-FFF2-40B4-BE49-F238E27FC236}">
                  <a16:creationId xmlns:a16="http://schemas.microsoft.com/office/drawing/2014/main" id="{ED855194-3F6A-45EA-A721-DC525EF3D212}"/>
                </a:ext>
              </a:extLst>
            </p:cNvPr>
            <p:cNvGrpSpPr/>
            <p:nvPr/>
          </p:nvGrpSpPr>
          <p:grpSpPr>
            <a:xfrm>
              <a:off x="-176689" y="5808662"/>
              <a:ext cx="6602889" cy="422274"/>
              <a:chOff x="-176689" y="5808662"/>
              <a:chExt cx="6602889" cy="422274"/>
            </a:xfrm>
          </p:grpSpPr>
          <p:pic>
            <p:nvPicPr>
              <p:cNvPr id="206" name="Picture 4" descr="D:\Google Drive\documents\research\tasa\video\sierpinski-W.png">
                <a:extLst>
                  <a:ext uri="{FF2B5EF4-FFF2-40B4-BE49-F238E27FC236}">
                    <a16:creationId xmlns:a16="http://schemas.microsoft.com/office/drawing/2014/main" id="{F67BE5D1-14AC-4C47-B47E-7EFAC3183D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4" descr="D:\Google Drive\documents\research\tasa\video\sierpinski-W.png">
                <a:extLst>
                  <a:ext uri="{FF2B5EF4-FFF2-40B4-BE49-F238E27FC236}">
                    <a16:creationId xmlns:a16="http://schemas.microsoft.com/office/drawing/2014/main" id="{51E26A35-814D-4021-B744-F0B90F64DDD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 name="Group 207">
              <a:extLst>
                <a:ext uri="{FF2B5EF4-FFF2-40B4-BE49-F238E27FC236}">
                  <a16:creationId xmlns:a16="http://schemas.microsoft.com/office/drawing/2014/main" id="{5517C3C0-4BF3-46E8-9651-4AF01F7ADD0D}"/>
                </a:ext>
              </a:extLst>
            </p:cNvPr>
            <p:cNvGrpSpPr/>
            <p:nvPr/>
          </p:nvGrpSpPr>
          <p:grpSpPr>
            <a:xfrm>
              <a:off x="-135227" y="-147639"/>
              <a:ext cx="7832220" cy="6029629"/>
              <a:chOff x="-135227" y="-147639"/>
              <a:chExt cx="7832220" cy="6029629"/>
            </a:xfrm>
          </p:grpSpPr>
          <p:pic>
            <p:nvPicPr>
              <p:cNvPr id="209" name="Picture 6" descr="D:\Google Drive\documents\research\tasa\video\sierpinski-fill-tiles.png">
                <a:extLst>
                  <a:ext uri="{FF2B5EF4-FFF2-40B4-BE49-F238E27FC236}">
                    <a16:creationId xmlns:a16="http://schemas.microsoft.com/office/drawing/2014/main" id="{F9847E72-FCDA-4AF7-983C-8671C1369A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descr="D:\Google Drive\documents\research\tasa\video\sierpinski-fill-tiles.png">
                <a:extLst>
                  <a:ext uri="{FF2B5EF4-FFF2-40B4-BE49-F238E27FC236}">
                    <a16:creationId xmlns:a16="http://schemas.microsoft.com/office/drawing/2014/main" id="{3D45AD2E-8B3D-4FE2-901B-7333C8515C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D:\Google Drive\documents\research\tasa\video\tile-11.png">
                <a:extLst>
                  <a:ext uri="{FF2B5EF4-FFF2-40B4-BE49-F238E27FC236}">
                    <a16:creationId xmlns:a16="http://schemas.microsoft.com/office/drawing/2014/main" id="{E6FD319F-79EC-4050-B670-A07A5E813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24">
                <a:extLst>
                  <a:ext uri="{FF2B5EF4-FFF2-40B4-BE49-F238E27FC236}">
                    <a16:creationId xmlns:a16="http://schemas.microsoft.com/office/drawing/2014/main" id="{62EAD562-79D7-4448-A904-D8F8917FF5A6}"/>
                  </a:ext>
                </a:extLst>
              </p:cNvPr>
              <p:cNvPicPr>
                <a:picLocks noChangeAspect="1"/>
              </p:cNvPicPr>
              <p:nvPr/>
            </p:nvPicPr>
            <p:blipFill>
              <a:blip r:embed="rId12"/>
              <a:stretch>
                <a:fillRect/>
              </a:stretch>
            </p:blipFill>
            <p:spPr>
              <a:xfrm>
                <a:off x="843697" y="5380544"/>
                <a:ext cx="472883" cy="501446"/>
              </a:xfrm>
              <a:prstGeom prst="rect">
                <a:avLst/>
              </a:prstGeom>
            </p:spPr>
          </p:pic>
          <p:pic>
            <p:nvPicPr>
              <p:cNvPr id="226" name="Picture 225">
                <a:extLst>
                  <a:ext uri="{FF2B5EF4-FFF2-40B4-BE49-F238E27FC236}">
                    <a16:creationId xmlns:a16="http://schemas.microsoft.com/office/drawing/2014/main" id="{7007967B-01DB-4C9B-9F2F-5DA2A7B2E1D2}"/>
                  </a:ext>
                </a:extLst>
              </p:cNvPr>
              <p:cNvPicPr>
                <a:picLocks noChangeAspect="1"/>
              </p:cNvPicPr>
              <p:nvPr/>
            </p:nvPicPr>
            <p:blipFill>
              <a:blip r:embed="rId12"/>
              <a:stretch>
                <a:fillRect/>
              </a:stretch>
            </p:blipFill>
            <p:spPr>
              <a:xfrm>
                <a:off x="844636" y="4960651"/>
                <a:ext cx="472883" cy="501446"/>
              </a:xfrm>
              <a:prstGeom prst="rect">
                <a:avLst/>
              </a:prstGeom>
            </p:spPr>
          </p:pic>
          <p:pic>
            <p:nvPicPr>
              <p:cNvPr id="227" name="Picture 226">
                <a:extLst>
                  <a:ext uri="{FF2B5EF4-FFF2-40B4-BE49-F238E27FC236}">
                    <a16:creationId xmlns:a16="http://schemas.microsoft.com/office/drawing/2014/main" id="{4E1610C5-7ED3-4278-8D36-26C7823C84F4}"/>
                  </a:ext>
                </a:extLst>
              </p:cNvPr>
              <p:cNvPicPr>
                <a:picLocks noChangeAspect="1"/>
              </p:cNvPicPr>
              <p:nvPr/>
            </p:nvPicPr>
            <p:blipFill>
              <a:blip r:embed="rId12"/>
              <a:stretch>
                <a:fillRect/>
              </a:stretch>
            </p:blipFill>
            <p:spPr>
              <a:xfrm>
                <a:off x="839761" y="4533472"/>
                <a:ext cx="472883" cy="501446"/>
              </a:xfrm>
              <a:prstGeom prst="rect">
                <a:avLst/>
              </a:prstGeom>
            </p:spPr>
          </p:pic>
          <p:pic>
            <p:nvPicPr>
              <p:cNvPr id="228" name="Picture 227">
                <a:extLst>
                  <a:ext uri="{FF2B5EF4-FFF2-40B4-BE49-F238E27FC236}">
                    <a16:creationId xmlns:a16="http://schemas.microsoft.com/office/drawing/2014/main" id="{E0EBA859-4C07-4A71-8299-71FEC8776097}"/>
                  </a:ext>
                </a:extLst>
              </p:cNvPr>
              <p:cNvPicPr>
                <a:picLocks noChangeAspect="1"/>
              </p:cNvPicPr>
              <p:nvPr/>
            </p:nvPicPr>
            <p:blipFill>
              <a:blip r:embed="rId12"/>
              <a:stretch>
                <a:fillRect/>
              </a:stretch>
            </p:blipFill>
            <p:spPr>
              <a:xfrm>
                <a:off x="842522" y="4100735"/>
                <a:ext cx="472883" cy="501446"/>
              </a:xfrm>
              <a:prstGeom prst="rect">
                <a:avLst/>
              </a:prstGeom>
            </p:spPr>
          </p:pic>
          <p:pic>
            <p:nvPicPr>
              <p:cNvPr id="234" name="Picture 233">
                <a:extLst>
                  <a:ext uri="{FF2B5EF4-FFF2-40B4-BE49-F238E27FC236}">
                    <a16:creationId xmlns:a16="http://schemas.microsoft.com/office/drawing/2014/main" id="{958B1D77-22B8-461B-8F7B-0CDD287DEBB2}"/>
                  </a:ext>
                </a:extLst>
              </p:cNvPr>
              <p:cNvPicPr>
                <a:picLocks noChangeAspect="1"/>
              </p:cNvPicPr>
              <p:nvPr/>
            </p:nvPicPr>
            <p:blipFill>
              <a:blip r:embed="rId12"/>
              <a:stretch>
                <a:fillRect/>
              </a:stretch>
            </p:blipFill>
            <p:spPr>
              <a:xfrm>
                <a:off x="843461" y="3680842"/>
                <a:ext cx="472883" cy="501446"/>
              </a:xfrm>
              <a:prstGeom prst="rect">
                <a:avLst/>
              </a:prstGeom>
            </p:spPr>
          </p:pic>
          <p:pic>
            <p:nvPicPr>
              <p:cNvPr id="235" name="Picture 234">
                <a:extLst>
                  <a:ext uri="{FF2B5EF4-FFF2-40B4-BE49-F238E27FC236}">
                    <a16:creationId xmlns:a16="http://schemas.microsoft.com/office/drawing/2014/main" id="{3BD56164-D4E7-4917-A092-2189BEFD13FB}"/>
                  </a:ext>
                </a:extLst>
              </p:cNvPr>
              <p:cNvPicPr>
                <a:picLocks noChangeAspect="1"/>
              </p:cNvPicPr>
              <p:nvPr/>
            </p:nvPicPr>
            <p:blipFill>
              <a:blip r:embed="rId12"/>
              <a:stretch>
                <a:fillRect/>
              </a:stretch>
            </p:blipFill>
            <p:spPr>
              <a:xfrm>
                <a:off x="838586" y="3253663"/>
                <a:ext cx="472883" cy="501446"/>
              </a:xfrm>
              <a:prstGeom prst="rect">
                <a:avLst/>
              </a:prstGeom>
            </p:spPr>
          </p:pic>
          <p:pic>
            <p:nvPicPr>
              <p:cNvPr id="236" name="Picture 235">
                <a:extLst>
                  <a:ext uri="{FF2B5EF4-FFF2-40B4-BE49-F238E27FC236}">
                    <a16:creationId xmlns:a16="http://schemas.microsoft.com/office/drawing/2014/main" id="{81E0CAC0-9829-4581-9EBD-C885D4DCA5F3}"/>
                  </a:ext>
                </a:extLst>
              </p:cNvPr>
              <p:cNvPicPr>
                <a:picLocks noChangeAspect="1"/>
              </p:cNvPicPr>
              <p:nvPr/>
            </p:nvPicPr>
            <p:blipFill>
              <a:blip r:embed="rId12"/>
              <a:stretch>
                <a:fillRect/>
              </a:stretch>
            </p:blipFill>
            <p:spPr>
              <a:xfrm>
                <a:off x="838080" y="2824246"/>
                <a:ext cx="472883" cy="501446"/>
              </a:xfrm>
              <a:prstGeom prst="rect">
                <a:avLst/>
              </a:prstGeom>
            </p:spPr>
          </p:pic>
          <p:pic>
            <p:nvPicPr>
              <p:cNvPr id="237" name="Picture 236">
                <a:extLst>
                  <a:ext uri="{FF2B5EF4-FFF2-40B4-BE49-F238E27FC236}">
                    <a16:creationId xmlns:a16="http://schemas.microsoft.com/office/drawing/2014/main" id="{E378DD96-20F4-42FB-AFAB-95AAB9F7DE2D}"/>
                  </a:ext>
                </a:extLst>
              </p:cNvPr>
              <p:cNvPicPr>
                <a:picLocks noChangeAspect="1"/>
              </p:cNvPicPr>
              <p:nvPr/>
            </p:nvPicPr>
            <p:blipFill>
              <a:blip r:embed="rId12"/>
              <a:stretch>
                <a:fillRect/>
              </a:stretch>
            </p:blipFill>
            <p:spPr>
              <a:xfrm>
                <a:off x="839019" y="2404353"/>
                <a:ext cx="472883" cy="501446"/>
              </a:xfrm>
              <a:prstGeom prst="rect">
                <a:avLst/>
              </a:prstGeom>
            </p:spPr>
          </p:pic>
          <p:pic>
            <p:nvPicPr>
              <p:cNvPr id="238" name="Picture 237">
                <a:extLst>
                  <a:ext uri="{FF2B5EF4-FFF2-40B4-BE49-F238E27FC236}">
                    <a16:creationId xmlns:a16="http://schemas.microsoft.com/office/drawing/2014/main" id="{5CA54874-1CCA-470C-82AA-5B505A599FAD}"/>
                  </a:ext>
                </a:extLst>
              </p:cNvPr>
              <p:cNvPicPr>
                <a:picLocks noChangeAspect="1"/>
              </p:cNvPicPr>
              <p:nvPr/>
            </p:nvPicPr>
            <p:blipFill>
              <a:blip r:embed="rId12"/>
              <a:stretch>
                <a:fillRect/>
              </a:stretch>
            </p:blipFill>
            <p:spPr>
              <a:xfrm>
                <a:off x="834144" y="1977174"/>
                <a:ext cx="472883" cy="501446"/>
              </a:xfrm>
              <a:prstGeom prst="rect">
                <a:avLst/>
              </a:prstGeom>
            </p:spPr>
          </p:pic>
          <p:pic>
            <p:nvPicPr>
              <p:cNvPr id="239" name="Picture 238">
                <a:extLst>
                  <a:ext uri="{FF2B5EF4-FFF2-40B4-BE49-F238E27FC236}">
                    <a16:creationId xmlns:a16="http://schemas.microsoft.com/office/drawing/2014/main" id="{6B958BBD-BFDA-4828-815D-68743D68D52D}"/>
                  </a:ext>
                </a:extLst>
              </p:cNvPr>
              <p:cNvPicPr>
                <a:picLocks noChangeAspect="1"/>
              </p:cNvPicPr>
              <p:nvPr/>
            </p:nvPicPr>
            <p:blipFill>
              <a:blip r:embed="rId12"/>
              <a:stretch>
                <a:fillRect/>
              </a:stretch>
            </p:blipFill>
            <p:spPr>
              <a:xfrm>
                <a:off x="836905" y="1544437"/>
                <a:ext cx="472883" cy="501446"/>
              </a:xfrm>
              <a:prstGeom prst="rect">
                <a:avLst/>
              </a:prstGeom>
            </p:spPr>
          </p:pic>
          <p:pic>
            <p:nvPicPr>
              <p:cNvPr id="240" name="Picture 239">
                <a:extLst>
                  <a:ext uri="{FF2B5EF4-FFF2-40B4-BE49-F238E27FC236}">
                    <a16:creationId xmlns:a16="http://schemas.microsoft.com/office/drawing/2014/main" id="{0E9E0681-F76F-442C-9442-0BC5221DD5B0}"/>
                  </a:ext>
                </a:extLst>
              </p:cNvPr>
              <p:cNvPicPr>
                <a:picLocks noChangeAspect="1"/>
              </p:cNvPicPr>
              <p:nvPr/>
            </p:nvPicPr>
            <p:blipFill>
              <a:blip r:embed="rId12"/>
              <a:stretch>
                <a:fillRect/>
              </a:stretch>
            </p:blipFill>
            <p:spPr>
              <a:xfrm>
                <a:off x="837844" y="1124544"/>
                <a:ext cx="472883" cy="501446"/>
              </a:xfrm>
              <a:prstGeom prst="rect">
                <a:avLst/>
              </a:prstGeom>
            </p:spPr>
          </p:pic>
          <p:pic>
            <p:nvPicPr>
              <p:cNvPr id="241" name="Picture 240">
                <a:extLst>
                  <a:ext uri="{FF2B5EF4-FFF2-40B4-BE49-F238E27FC236}">
                    <a16:creationId xmlns:a16="http://schemas.microsoft.com/office/drawing/2014/main" id="{7D373407-6C46-44A9-8C87-ED662CFEDC45}"/>
                  </a:ext>
                </a:extLst>
              </p:cNvPr>
              <p:cNvPicPr>
                <a:picLocks noChangeAspect="1"/>
              </p:cNvPicPr>
              <p:nvPr/>
            </p:nvPicPr>
            <p:blipFill>
              <a:blip r:embed="rId12"/>
              <a:stretch>
                <a:fillRect/>
              </a:stretch>
            </p:blipFill>
            <p:spPr>
              <a:xfrm>
                <a:off x="832969" y="697365"/>
                <a:ext cx="472883" cy="501446"/>
              </a:xfrm>
              <a:prstGeom prst="rect">
                <a:avLst/>
              </a:prstGeom>
            </p:spPr>
          </p:pic>
          <p:pic>
            <p:nvPicPr>
              <p:cNvPr id="242" name="Picture 241">
                <a:extLst>
                  <a:ext uri="{FF2B5EF4-FFF2-40B4-BE49-F238E27FC236}">
                    <a16:creationId xmlns:a16="http://schemas.microsoft.com/office/drawing/2014/main" id="{839B788E-2763-42D4-ABCD-03B95FAA20DA}"/>
                  </a:ext>
                </a:extLst>
              </p:cNvPr>
              <p:cNvPicPr>
                <a:picLocks noChangeAspect="1"/>
              </p:cNvPicPr>
              <p:nvPr/>
            </p:nvPicPr>
            <p:blipFill>
              <a:blip r:embed="rId12"/>
              <a:stretch>
                <a:fillRect/>
              </a:stretch>
            </p:blipFill>
            <p:spPr>
              <a:xfrm>
                <a:off x="834392" y="284154"/>
                <a:ext cx="472883" cy="501446"/>
              </a:xfrm>
              <a:prstGeom prst="rect">
                <a:avLst/>
              </a:prstGeom>
            </p:spPr>
          </p:pic>
          <p:pic>
            <p:nvPicPr>
              <p:cNvPr id="243" name="Picture 242">
                <a:extLst>
                  <a:ext uri="{FF2B5EF4-FFF2-40B4-BE49-F238E27FC236}">
                    <a16:creationId xmlns:a16="http://schemas.microsoft.com/office/drawing/2014/main" id="{5745321E-5243-49CA-8ADE-6464113DF4CC}"/>
                  </a:ext>
                </a:extLst>
              </p:cNvPr>
              <p:cNvPicPr>
                <a:picLocks noChangeAspect="1"/>
              </p:cNvPicPr>
              <p:nvPr/>
            </p:nvPicPr>
            <p:blipFill>
              <a:blip r:embed="rId12"/>
              <a:stretch>
                <a:fillRect/>
              </a:stretch>
            </p:blipFill>
            <p:spPr>
              <a:xfrm>
                <a:off x="829517" y="-143025"/>
                <a:ext cx="472883" cy="501446"/>
              </a:xfrm>
              <a:prstGeom prst="rect">
                <a:avLst/>
              </a:prstGeom>
            </p:spPr>
          </p:pic>
        </p:grpSp>
      </p:grpSp>
    </p:spTree>
    <p:custDataLst>
      <p:tags r:id="rId1"/>
    </p:custDataLst>
    <p:extLst>
      <p:ext uri="{BB962C8B-B14F-4D97-AF65-F5344CB8AC3E}">
        <p14:creationId xmlns:p14="http://schemas.microsoft.com/office/powerpoint/2010/main" val="1177379743"/>
      </p:ext>
    </p:extLst>
  </p:cSld>
  <p:clrMapOvr>
    <a:masterClrMapping/>
  </p:clrMapOvr>
  <mc:AlternateContent xmlns:mc="http://schemas.openxmlformats.org/markup-compatibility/2006" xmlns:p14="http://schemas.microsoft.com/office/powerpoint/2010/main">
    <mc:Choice Requires="p14">
      <p:transition p14:dur="0" advTm="19643"/>
    </mc:Choice>
    <mc:Fallback xmlns="">
      <p:transition advTm="1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fltVal val="0"/>
                                          </p:val>
                                        </p:tav>
                                        <p:tav tm="100000">
                                          <p:val>
                                            <p:strVal val="#ppt_h"/>
                                          </p:val>
                                        </p:tav>
                                      </p:tavLst>
                                    </p:anim>
                                    <p:animEffect transition="in" filter="fade">
                                      <p:cBhvr>
                                        <p:cTn id="9" dur="500"/>
                                        <p:tgtEl>
                                          <p:spTgt spid="1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4"/>
                                        </p:tgtEl>
                                        <p:attrNameLst>
                                          <p:attrName>style.visibility</p:attrName>
                                        </p:attrNameLst>
                                      </p:cBhvr>
                                      <p:to>
                                        <p:strVal val="visible"/>
                                      </p:to>
                                    </p:set>
                                    <p:anim calcmode="lin" valueType="num">
                                      <p:cBhvr>
                                        <p:cTn id="12" dur="500" fill="hold"/>
                                        <p:tgtEl>
                                          <p:spTgt spid="144"/>
                                        </p:tgtEl>
                                        <p:attrNameLst>
                                          <p:attrName>ppt_w</p:attrName>
                                        </p:attrNameLst>
                                      </p:cBhvr>
                                      <p:tavLst>
                                        <p:tav tm="0">
                                          <p:val>
                                            <p:fltVal val="0"/>
                                          </p:val>
                                        </p:tav>
                                        <p:tav tm="100000">
                                          <p:val>
                                            <p:strVal val="#ppt_w"/>
                                          </p:val>
                                        </p:tav>
                                      </p:tavLst>
                                    </p:anim>
                                    <p:anim calcmode="lin" valueType="num">
                                      <p:cBhvr>
                                        <p:cTn id="13" dur="500" fill="hold"/>
                                        <p:tgtEl>
                                          <p:spTgt spid="144"/>
                                        </p:tgtEl>
                                        <p:attrNameLst>
                                          <p:attrName>ppt_h</p:attrName>
                                        </p:attrNameLst>
                                      </p:cBhvr>
                                      <p:tavLst>
                                        <p:tav tm="0">
                                          <p:val>
                                            <p:fltVal val="0"/>
                                          </p:val>
                                        </p:tav>
                                        <p:tav tm="100000">
                                          <p:val>
                                            <p:strVal val="#ppt_h"/>
                                          </p:val>
                                        </p:tav>
                                      </p:tavLst>
                                    </p:anim>
                                    <p:animEffect transition="in" filter="fade">
                                      <p:cBhvr>
                                        <p:cTn id="14" dur="500"/>
                                        <p:tgtEl>
                                          <p:spTgt spid="1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p:cTn id="17" dur="500" fill="hold"/>
                                        <p:tgtEl>
                                          <p:spTgt spid="143"/>
                                        </p:tgtEl>
                                        <p:attrNameLst>
                                          <p:attrName>ppt_w</p:attrName>
                                        </p:attrNameLst>
                                      </p:cBhvr>
                                      <p:tavLst>
                                        <p:tav tm="0">
                                          <p:val>
                                            <p:fltVal val="0"/>
                                          </p:val>
                                        </p:tav>
                                        <p:tav tm="100000">
                                          <p:val>
                                            <p:strVal val="#ppt_w"/>
                                          </p:val>
                                        </p:tav>
                                      </p:tavLst>
                                    </p:anim>
                                    <p:anim calcmode="lin" valueType="num">
                                      <p:cBhvr>
                                        <p:cTn id="18" dur="500" fill="hold"/>
                                        <p:tgtEl>
                                          <p:spTgt spid="143"/>
                                        </p:tgtEl>
                                        <p:attrNameLst>
                                          <p:attrName>ppt_h</p:attrName>
                                        </p:attrNameLst>
                                      </p:cBhvr>
                                      <p:tavLst>
                                        <p:tav tm="0">
                                          <p:val>
                                            <p:fltVal val="0"/>
                                          </p:val>
                                        </p:tav>
                                        <p:tav tm="100000">
                                          <p:val>
                                            <p:strVal val="#ppt_h"/>
                                          </p:val>
                                        </p:tav>
                                      </p:tavLst>
                                    </p:anim>
                                    <p:animEffect transition="in" filter="fade">
                                      <p:cBhvr>
                                        <p:cTn id="19" dur="500"/>
                                        <p:tgtEl>
                                          <p:spTgt spid="14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
                                        </p:tgtEl>
                                        <p:attrNameLst>
                                          <p:attrName>style.visibility</p:attrName>
                                        </p:attrNameLst>
                                      </p:cBhvr>
                                      <p:to>
                                        <p:strVal val="visible"/>
                                      </p:to>
                                    </p:set>
                                    <p:anim calcmode="lin" valueType="num">
                                      <p:cBhvr>
                                        <p:cTn id="22" dur="500" fill="hold"/>
                                        <p:tgtEl>
                                          <p:spTgt spid="180"/>
                                        </p:tgtEl>
                                        <p:attrNameLst>
                                          <p:attrName>ppt_w</p:attrName>
                                        </p:attrNameLst>
                                      </p:cBhvr>
                                      <p:tavLst>
                                        <p:tav tm="0">
                                          <p:val>
                                            <p:fltVal val="0"/>
                                          </p:val>
                                        </p:tav>
                                        <p:tav tm="100000">
                                          <p:val>
                                            <p:strVal val="#ppt_w"/>
                                          </p:val>
                                        </p:tav>
                                      </p:tavLst>
                                    </p:anim>
                                    <p:anim calcmode="lin" valueType="num">
                                      <p:cBhvr>
                                        <p:cTn id="23" dur="500" fill="hold"/>
                                        <p:tgtEl>
                                          <p:spTgt spid="180"/>
                                        </p:tgtEl>
                                        <p:attrNameLst>
                                          <p:attrName>ppt_h</p:attrName>
                                        </p:attrNameLst>
                                      </p:cBhvr>
                                      <p:tavLst>
                                        <p:tav tm="0">
                                          <p:val>
                                            <p:fltVal val="0"/>
                                          </p:val>
                                        </p:tav>
                                        <p:tav tm="100000">
                                          <p:val>
                                            <p:strVal val="#ppt_h"/>
                                          </p:val>
                                        </p:tav>
                                      </p:tavLst>
                                    </p:anim>
                                    <p:animEffect transition="in" filter="fade">
                                      <p:cBhvr>
                                        <p:cTn id="24" dur="500"/>
                                        <p:tgtEl>
                                          <p:spTgt spid="18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44"/>
                                        </p:tgtEl>
                                      </p:cBhvr>
                                    </p:animEffect>
                                    <p:set>
                                      <p:cBhvr>
                                        <p:cTn id="29" dur="1" fill="hold">
                                          <p:stCondLst>
                                            <p:cond delay="499"/>
                                          </p:stCondLst>
                                        </p:cTn>
                                        <p:tgtEl>
                                          <p:spTgt spid="24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33"/>
                                        </p:tgtEl>
                                        <p:attrNameLst>
                                          <p:attrName>style.visibility</p:attrName>
                                        </p:attrNameLst>
                                      </p:cBhvr>
                                      <p:to>
                                        <p:strVal val="visible"/>
                                      </p:to>
                                    </p:set>
                                    <p:animEffect transition="in" filter="wipe(down)">
                                      <p:cBhvr>
                                        <p:cTn id="33"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180" grpId="0" animBg="1"/>
    </p:bld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8288" r="43474"/>
          <a:stretch/>
        </p:blipFill>
        <p:spPr>
          <a:xfrm rot="16200000">
            <a:off x="-584542" y="3464264"/>
            <a:ext cx="4377953" cy="1032930"/>
          </a:xfrm>
          <a:prstGeom prst="rect">
            <a:avLst/>
          </a:prstGeom>
        </p:spPr>
      </p:pic>
      <p:sp>
        <p:nvSpPr>
          <p:cNvPr id="2" name="Title 1"/>
          <p:cNvSpPr>
            <a:spLocks noGrp="1"/>
          </p:cNvSpPr>
          <p:nvPr>
            <p:ph type="title"/>
          </p:nvPr>
        </p:nvSpPr>
        <p:spPr>
          <a:xfrm>
            <a:off x="844570" y="197708"/>
            <a:ext cx="8953947" cy="942067"/>
          </a:xfrm>
        </p:spPr>
        <p:txBody>
          <a:bodyPr>
            <a:normAutofit/>
          </a:bodyPr>
          <a:lstStyle/>
          <a:p>
            <a:r>
              <a:rPr lang="en-US" sz="4000" dirty="0"/>
              <a:t>Algorithmic self-assembly in action</a:t>
            </a:r>
          </a:p>
        </p:txBody>
      </p:sp>
      <p:sp>
        <p:nvSpPr>
          <p:cNvPr id="5" name="Slide Number Placeholder 4"/>
          <p:cNvSpPr>
            <a:spLocks noGrp="1"/>
          </p:cNvSpPr>
          <p:nvPr>
            <p:ph type="sldNum" sz="quarter" idx="12"/>
          </p:nvPr>
        </p:nvSpPr>
        <p:spPr/>
        <p:txBody>
          <a:bodyPr/>
          <a:lstStyle/>
          <a:p>
            <a:fld id="{6A995154-0473-4D3E-9D27-8B1D4B6CEBB6}" type="slidenum">
              <a:rPr lang="en-US" smtClean="0"/>
              <a:t>12</a:t>
            </a:fld>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861" y="1791752"/>
            <a:ext cx="1061948" cy="4412880"/>
          </a:xfrm>
          <a:prstGeom prst="rect">
            <a:avLst/>
          </a:prstGeom>
        </p:spPr>
      </p:pic>
      <p:sp>
        <p:nvSpPr>
          <p:cNvPr id="11" name="Parallelogram 10"/>
          <p:cNvSpPr/>
          <p:nvPr/>
        </p:nvSpPr>
        <p:spPr>
          <a:xfrm rot="5400000">
            <a:off x="-852651" y="3620279"/>
            <a:ext cx="4721054" cy="650313"/>
          </a:xfrm>
          <a:prstGeom prst="parallelogram">
            <a:avLst>
              <a:gd name="adj" fmla="val 126563"/>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12"/>
          <p:cNvSpPr/>
          <p:nvPr/>
        </p:nvSpPr>
        <p:spPr>
          <a:xfrm>
            <a:off x="3947986" y="1710810"/>
            <a:ext cx="709739" cy="4552814"/>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1293446" y="1427763"/>
            <a:ext cx="1645920" cy="369332"/>
          </a:xfrm>
          <a:prstGeom prst="rect">
            <a:avLst/>
          </a:prstGeom>
          <a:noFill/>
        </p:spPr>
        <p:txBody>
          <a:bodyPr wrap="square" rtlCol="0">
            <a:spAutoFit/>
          </a:bodyPr>
          <a:lstStyle/>
          <a:p>
            <a:r>
              <a:rPr lang="en-US" dirty="0"/>
              <a:t>raw AFM image</a:t>
            </a:r>
          </a:p>
        </p:txBody>
      </p:sp>
      <p:sp>
        <p:nvSpPr>
          <p:cNvPr id="20" name="Arrow: Right 19"/>
          <p:cNvSpPr/>
          <p:nvPr/>
        </p:nvSpPr>
        <p:spPr>
          <a:xfrm>
            <a:off x="2310003" y="3460935"/>
            <a:ext cx="1226991" cy="780521"/>
          </a:xfrm>
          <a:prstGeom prst="rightArrow">
            <a:avLst>
              <a:gd name="adj1" fmla="val 45303"/>
              <a:gd name="adj2" fmla="val 30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shearing</a:t>
            </a:r>
          </a:p>
        </p:txBody>
      </p:sp>
      <p:sp>
        <p:nvSpPr>
          <p:cNvPr id="21" name="Rectangle 20"/>
          <p:cNvSpPr/>
          <p:nvPr/>
        </p:nvSpPr>
        <p:spPr>
          <a:xfrm>
            <a:off x="255097" y="6235609"/>
            <a:ext cx="6148388" cy="461665"/>
          </a:xfrm>
          <a:prstGeom prst="rect">
            <a:avLst/>
          </a:prstGeom>
        </p:spPr>
        <p:txBody>
          <a:bodyPr wrap="square">
            <a:spAutoFit/>
          </a:bodyPr>
          <a:lstStyle/>
          <a:p>
            <a:r>
              <a:rPr lang="en-US" sz="1200" dirty="0"/>
              <a:t>[</a:t>
            </a:r>
            <a:r>
              <a:rPr lang="en-US" sz="1200" i="1" dirty="0"/>
              <a:t>Crystals that count! Physical principles and experimental investigations of DNA tile self-assembly</a:t>
            </a:r>
            <a:r>
              <a:rPr lang="en-US" sz="1200" dirty="0"/>
              <a:t>, Constantine Evans, Ph.D. thesis, Caltech, 2014]</a:t>
            </a:r>
          </a:p>
        </p:txBody>
      </p:sp>
      <p:sp>
        <p:nvSpPr>
          <p:cNvPr id="22" name="Rectangle 21"/>
          <p:cNvSpPr/>
          <p:nvPr/>
        </p:nvSpPr>
        <p:spPr>
          <a:xfrm>
            <a:off x="6403998" y="6260862"/>
            <a:ext cx="4752258" cy="461665"/>
          </a:xfrm>
          <a:prstGeom prst="rect">
            <a:avLst/>
          </a:prstGeom>
        </p:spPr>
        <p:txBody>
          <a:bodyPr wrap="square">
            <a:spAutoFit/>
          </a:bodyPr>
          <a:lstStyle/>
          <a:p>
            <a:r>
              <a:rPr lang="en-US" sz="1200" dirty="0"/>
              <a:t>[</a:t>
            </a:r>
            <a:r>
              <a:rPr lang="en-US" sz="1200" i="1" dirty="0"/>
              <a:t>Iterated Boolean circuit computation via a programmable DNA tile array</a:t>
            </a:r>
            <a:r>
              <a:rPr lang="en-US" sz="1200" dirty="0"/>
              <a:t>. Woods, Doty, </a:t>
            </a:r>
            <a:r>
              <a:rPr lang="en-US" sz="1200" dirty="0" err="1"/>
              <a:t>Myhrvold</a:t>
            </a:r>
            <a:r>
              <a:rPr lang="en-US" sz="1200" dirty="0"/>
              <a:t>, Hui, Wu, Yin, </a:t>
            </a:r>
            <a:r>
              <a:rPr lang="en-US" sz="1200" dirty="0" err="1"/>
              <a:t>Winfree</a:t>
            </a:r>
            <a:r>
              <a:rPr lang="en-US" sz="1200" dirty="0"/>
              <a:t>, </a:t>
            </a:r>
            <a:r>
              <a:rPr lang="en-US" sz="1200" u="sng" dirty="0"/>
              <a:t>submitted</a:t>
            </a:r>
            <a:r>
              <a:rPr lang="en-US" sz="1200" dirty="0"/>
              <a:t>]</a:t>
            </a:r>
          </a:p>
        </p:txBody>
      </p:sp>
      <p:sp>
        <p:nvSpPr>
          <p:cNvPr id="32" name="Shape 3931"/>
          <p:cNvSpPr/>
          <p:nvPr/>
        </p:nvSpPr>
        <p:spPr>
          <a:xfrm>
            <a:off x="11068753" y="2028503"/>
            <a:ext cx="211597" cy="2660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90000"/>
              </a:lnSpc>
              <a:defRPr sz="1400" b="1">
                <a:solidFill>
                  <a:srgbClr val="FFFFFF"/>
                </a:solidFill>
                <a:latin typeface="Arial"/>
                <a:ea typeface="Arial"/>
                <a:cs typeface="Arial"/>
                <a:sym typeface="Arial"/>
              </a:defRPr>
            </a:lvl1pPr>
          </a:lstStyle>
          <a:p>
            <a:r>
              <a:t>w</a:t>
            </a:r>
          </a:p>
        </p:txBody>
      </p:sp>
      <p:sp>
        <p:nvSpPr>
          <p:cNvPr id="48" name="TextBox 47"/>
          <p:cNvSpPr txBox="1"/>
          <p:nvPr/>
        </p:nvSpPr>
        <p:spPr>
          <a:xfrm>
            <a:off x="6320212" y="3471086"/>
            <a:ext cx="991643" cy="461665"/>
          </a:xfrm>
          <a:prstGeom prst="rect">
            <a:avLst/>
          </a:prstGeom>
          <a:noFill/>
        </p:spPr>
        <p:txBody>
          <a:bodyPr wrap="square" rtlCol="0">
            <a:spAutoFit/>
          </a:bodyPr>
          <a:lstStyle/>
          <a:p>
            <a:r>
              <a:rPr lang="en-US" sz="2400" dirty="0"/>
              <a:t>parity</a:t>
            </a:r>
            <a:endParaRPr lang="en-US" dirty="0"/>
          </a:p>
        </p:txBody>
      </p:sp>
      <p:sp>
        <p:nvSpPr>
          <p:cNvPr id="50" name="TextBox 49"/>
          <p:cNvSpPr txBox="1"/>
          <p:nvPr/>
        </p:nvSpPr>
        <p:spPr>
          <a:xfrm>
            <a:off x="6187058" y="1396037"/>
            <a:ext cx="1209608" cy="461665"/>
          </a:xfrm>
          <a:prstGeom prst="rect">
            <a:avLst/>
          </a:prstGeom>
          <a:noFill/>
        </p:spPr>
        <p:txBody>
          <a:bodyPr wrap="square" rtlCol="0">
            <a:spAutoFit/>
          </a:bodyPr>
          <a:lstStyle/>
          <a:p>
            <a:r>
              <a:rPr lang="en-US" sz="2400" dirty="0"/>
              <a:t>sorting</a:t>
            </a:r>
            <a:endParaRPr lang="en-US" dirty="0"/>
          </a:p>
        </p:txBody>
      </p:sp>
      <p:sp>
        <p:nvSpPr>
          <p:cNvPr id="51" name="Left Brace 50"/>
          <p:cNvSpPr/>
          <p:nvPr/>
        </p:nvSpPr>
        <p:spPr>
          <a:xfrm>
            <a:off x="7386838" y="1182841"/>
            <a:ext cx="279080" cy="1612685"/>
          </a:xfrm>
          <a:prstGeom prst="leftBrace">
            <a:avLst>
              <a:gd name="adj1" fmla="val 1118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Left Brace 51"/>
          <p:cNvSpPr/>
          <p:nvPr/>
        </p:nvSpPr>
        <p:spPr>
          <a:xfrm>
            <a:off x="7374878" y="3005146"/>
            <a:ext cx="282260" cy="1444413"/>
          </a:xfrm>
          <a:prstGeom prst="leftBrace">
            <a:avLst>
              <a:gd name="adj1" fmla="val 1118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10216512" y="1182842"/>
            <a:ext cx="1417449" cy="369332"/>
          </a:xfrm>
          <a:prstGeom prst="rect">
            <a:avLst/>
          </a:prstGeom>
          <a:noFill/>
        </p:spPr>
        <p:txBody>
          <a:bodyPr wrap="square" rtlCol="0">
            <a:spAutoFit/>
          </a:bodyPr>
          <a:lstStyle/>
          <a:p>
            <a:r>
              <a:rPr lang="en-US" dirty="0"/>
              <a:t>simulation</a:t>
            </a:r>
          </a:p>
        </p:txBody>
      </p:sp>
      <p:sp>
        <p:nvSpPr>
          <p:cNvPr id="54" name="TextBox 53"/>
          <p:cNvSpPr txBox="1"/>
          <p:nvPr/>
        </p:nvSpPr>
        <p:spPr>
          <a:xfrm>
            <a:off x="10228011" y="1544862"/>
            <a:ext cx="1417449" cy="369332"/>
          </a:xfrm>
          <a:prstGeom prst="rect">
            <a:avLst/>
          </a:prstGeom>
          <a:noFill/>
        </p:spPr>
        <p:txBody>
          <a:bodyPr wrap="square" rtlCol="0">
            <a:spAutoFit/>
          </a:bodyPr>
          <a:lstStyle/>
          <a:p>
            <a:r>
              <a:rPr lang="en-US" dirty="0"/>
              <a:t>AFM image</a:t>
            </a:r>
          </a:p>
        </p:txBody>
      </p:sp>
      <p:sp>
        <p:nvSpPr>
          <p:cNvPr id="65" name="TextBox 64"/>
          <p:cNvSpPr txBox="1"/>
          <p:nvPr/>
        </p:nvSpPr>
        <p:spPr>
          <a:xfrm>
            <a:off x="6513504" y="5008161"/>
            <a:ext cx="752244" cy="830997"/>
          </a:xfrm>
          <a:prstGeom prst="rect">
            <a:avLst/>
          </a:prstGeom>
          <a:noFill/>
        </p:spPr>
        <p:txBody>
          <a:bodyPr wrap="square" rtlCol="0">
            <a:spAutoFit/>
          </a:bodyPr>
          <a:lstStyle/>
          <a:p>
            <a:r>
              <a:rPr lang="en-US" sz="2400" dirty="0"/>
              <a:t>Rule 110</a:t>
            </a:r>
          </a:p>
        </p:txBody>
      </p:sp>
      <p:sp>
        <p:nvSpPr>
          <p:cNvPr id="66" name="Left Brace 65"/>
          <p:cNvSpPr/>
          <p:nvPr/>
        </p:nvSpPr>
        <p:spPr>
          <a:xfrm>
            <a:off x="7379050" y="4659178"/>
            <a:ext cx="282260" cy="1528453"/>
          </a:xfrm>
          <a:prstGeom prst="leftBrace">
            <a:avLst>
              <a:gd name="adj1" fmla="val 11180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 Box 2"/>
          <p:cNvSpPr txBox="1">
            <a:spLocks noChangeArrowheads="1"/>
          </p:cNvSpPr>
          <p:nvPr/>
        </p:nvSpPr>
        <p:spPr bwMode="auto">
          <a:xfrm>
            <a:off x="2467556" y="5685634"/>
            <a:ext cx="888365" cy="26444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gn="ctr">
              <a:lnSpc>
                <a:spcPct val="115000"/>
              </a:lnSpc>
              <a:spcBef>
                <a:spcPts val="0"/>
              </a:spcBef>
              <a:spcAft>
                <a:spcPts val="80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80 nm</a:t>
            </a:r>
          </a:p>
        </p:txBody>
      </p:sp>
      <p:cxnSp>
        <p:nvCxnSpPr>
          <p:cNvPr id="69" name="Straight Connector 68"/>
          <p:cNvCxnSpPr/>
          <p:nvPr/>
        </p:nvCxnSpPr>
        <p:spPr>
          <a:xfrm>
            <a:off x="2467556" y="5664701"/>
            <a:ext cx="893254" cy="0"/>
          </a:xfrm>
          <a:prstGeom prst="line">
            <a:avLst/>
          </a:prstGeom>
          <a:ln w="38100"/>
        </p:spPr>
        <p:style>
          <a:lnRef idx="3">
            <a:schemeClr val="dk1"/>
          </a:lnRef>
          <a:fillRef idx="0">
            <a:schemeClr val="dk1"/>
          </a:fillRef>
          <a:effectRef idx="2">
            <a:schemeClr val="dk1"/>
          </a:effectRef>
          <a:fontRef idx="minor">
            <a:schemeClr val="tx1"/>
          </a:fontRef>
        </p:style>
      </p:cxnSp>
      <p:sp>
        <p:nvSpPr>
          <p:cNvPr id="71" name="Text Box 2"/>
          <p:cNvSpPr txBox="1">
            <a:spLocks noChangeArrowheads="1"/>
          </p:cNvSpPr>
          <p:nvPr/>
        </p:nvSpPr>
        <p:spPr bwMode="auto">
          <a:xfrm>
            <a:off x="10879338" y="2679246"/>
            <a:ext cx="888365" cy="26444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gn="ctr">
              <a:lnSpc>
                <a:spcPct val="115000"/>
              </a:lnSpc>
              <a:spcBef>
                <a:spcPts val="0"/>
              </a:spcBef>
              <a:spcAft>
                <a:spcPts val="80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150 nm</a:t>
            </a:r>
          </a:p>
        </p:txBody>
      </p:sp>
      <p:cxnSp>
        <p:nvCxnSpPr>
          <p:cNvPr id="74" name="Straight Connector 73"/>
          <p:cNvCxnSpPr>
            <a:cxnSpLocks/>
            <a:stCxn id="53" idx="1"/>
          </p:cNvCxnSpPr>
          <p:nvPr/>
        </p:nvCxnSpPr>
        <p:spPr>
          <a:xfrm flipH="1">
            <a:off x="9673357" y="1367508"/>
            <a:ext cx="543155" cy="2551"/>
          </a:xfrm>
          <a:prstGeom prst="line">
            <a:avLst/>
          </a:prstGeom>
          <a:ln w="28575">
            <a:tailEnd type="arrow"/>
          </a:ln>
        </p:spPr>
        <p:style>
          <a:lnRef idx="3">
            <a:schemeClr val="dk1"/>
          </a:lnRef>
          <a:fillRef idx="0">
            <a:schemeClr val="dk1"/>
          </a:fillRef>
          <a:effectRef idx="2">
            <a:schemeClr val="dk1"/>
          </a:effectRef>
          <a:fontRef idx="minor">
            <a:schemeClr val="tx1"/>
          </a:fontRef>
        </p:style>
      </p:cxnSp>
      <p:cxnSp>
        <p:nvCxnSpPr>
          <p:cNvPr id="82" name="Straight Connector 81"/>
          <p:cNvCxnSpPr>
            <a:stCxn id="54" idx="1"/>
          </p:cNvCxnSpPr>
          <p:nvPr/>
        </p:nvCxnSpPr>
        <p:spPr>
          <a:xfrm flipH="1">
            <a:off x="9673357" y="1729528"/>
            <a:ext cx="554654" cy="2551"/>
          </a:xfrm>
          <a:prstGeom prst="line">
            <a:avLst/>
          </a:prstGeom>
          <a:ln w="28575">
            <a:tailEnd type="arrow"/>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497659" y="1362152"/>
            <a:ext cx="1645920" cy="369332"/>
          </a:xfrm>
          <a:prstGeom prst="rect">
            <a:avLst/>
          </a:prstGeom>
          <a:noFill/>
        </p:spPr>
        <p:txBody>
          <a:bodyPr wrap="square" rtlCol="0">
            <a:spAutoFit/>
          </a:bodyPr>
          <a:lstStyle/>
          <a:p>
            <a:r>
              <a:rPr lang="en-US" dirty="0"/>
              <a:t>sheared image</a:t>
            </a:r>
          </a:p>
        </p:txBody>
      </p:sp>
      <p:pic>
        <p:nvPicPr>
          <p:cNvPr id="3" name="Picture 2">
            <a:extLst>
              <a:ext uri="{FF2B5EF4-FFF2-40B4-BE49-F238E27FC236}">
                <a16:creationId xmlns:a16="http://schemas.microsoft.com/office/drawing/2014/main" id="{9BDBA464-7C69-4311-8834-F9084B3DD17E}"/>
              </a:ext>
            </a:extLst>
          </p:cNvPr>
          <p:cNvPicPr>
            <a:picLocks noChangeAspect="1"/>
          </p:cNvPicPr>
          <p:nvPr/>
        </p:nvPicPr>
        <p:blipFill>
          <a:blip r:embed="rId6"/>
          <a:stretch>
            <a:fillRect/>
          </a:stretch>
        </p:blipFill>
        <p:spPr>
          <a:xfrm>
            <a:off x="7744444" y="1205678"/>
            <a:ext cx="1926910" cy="758459"/>
          </a:xfrm>
          <a:prstGeom prst="rect">
            <a:avLst/>
          </a:prstGeom>
        </p:spPr>
      </p:pic>
      <p:pic>
        <p:nvPicPr>
          <p:cNvPr id="4" name="Picture 3">
            <a:extLst>
              <a:ext uri="{FF2B5EF4-FFF2-40B4-BE49-F238E27FC236}">
                <a16:creationId xmlns:a16="http://schemas.microsoft.com/office/drawing/2014/main" id="{348D0EF1-080F-4547-B0F1-44951258B39A}"/>
              </a:ext>
            </a:extLst>
          </p:cNvPr>
          <p:cNvPicPr>
            <a:picLocks noChangeAspect="1"/>
          </p:cNvPicPr>
          <p:nvPr/>
        </p:nvPicPr>
        <p:blipFill>
          <a:blip r:embed="rId7"/>
          <a:stretch>
            <a:fillRect/>
          </a:stretch>
        </p:blipFill>
        <p:spPr>
          <a:xfrm>
            <a:off x="7744444" y="1964137"/>
            <a:ext cx="1914865" cy="745435"/>
          </a:xfrm>
          <a:prstGeom prst="rect">
            <a:avLst/>
          </a:prstGeom>
        </p:spPr>
      </p:pic>
      <p:pic>
        <p:nvPicPr>
          <p:cNvPr id="7" name="Picture 6">
            <a:extLst>
              <a:ext uri="{FF2B5EF4-FFF2-40B4-BE49-F238E27FC236}">
                <a16:creationId xmlns:a16="http://schemas.microsoft.com/office/drawing/2014/main" id="{78EBACAC-FE19-4CFA-9116-DE5E52ACD20D}"/>
              </a:ext>
            </a:extLst>
          </p:cNvPr>
          <p:cNvPicPr>
            <a:picLocks noChangeAspect="1"/>
          </p:cNvPicPr>
          <p:nvPr/>
        </p:nvPicPr>
        <p:blipFill>
          <a:blip r:embed="rId8"/>
          <a:stretch>
            <a:fillRect/>
          </a:stretch>
        </p:blipFill>
        <p:spPr>
          <a:xfrm>
            <a:off x="9714591" y="1964531"/>
            <a:ext cx="1919370" cy="744422"/>
          </a:xfrm>
          <a:prstGeom prst="rect">
            <a:avLst/>
          </a:prstGeom>
        </p:spPr>
      </p:pic>
      <p:pic>
        <p:nvPicPr>
          <p:cNvPr id="8" name="Picture 7">
            <a:extLst>
              <a:ext uri="{FF2B5EF4-FFF2-40B4-BE49-F238E27FC236}">
                <a16:creationId xmlns:a16="http://schemas.microsoft.com/office/drawing/2014/main" id="{3FCCE181-7B2F-4EA0-A496-1873E841309A}"/>
              </a:ext>
            </a:extLst>
          </p:cNvPr>
          <p:cNvPicPr>
            <a:picLocks noChangeAspect="1"/>
          </p:cNvPicPr>
          <p:nvPr/>
        </p:nvPicPr>
        <p:blipFill>
          <a:blip r:embed="rId9"/>
          <a:stretch>
            <a:fillRect/>
          </a:stretch>
        </p:blipFill>
        <p:spPr>
          <a:xfrm>
            <a:off x="7744444" y="3025386"/>
            <a:ext cx="2793782" cy="1370101"/>
          </a:xfrm>
          <a:prstGeom prst="rect">
            <a:avLst/>
          </a:prstGeom>
        </p:spPr>
      </p:pic>
      <p:pic>
        <p:nvPicPr>
          <p:cNvPr id="9" name="Picture 8">
            <a:extLst>
              <a:ext uri="{FF2B5EF4-FFF2-40B4-BE49-F238E27FC236}">
                <a16:creationId xmlns:a16="http://schemas.microsoft.com/office/drawing/2014/main" id="{390A19AF-76AE-4339-847C-AE2652D0EC5A}"/>
              </a:ext>
            </a:extLst>
          </p:cNvPr>
          <p:cNvPicPr>
            <a:picLocks noChangeAspect="1"/>
          </p:cNvPicPr>
          <p:nvPr/>
        </p:nvPicPr>
        <p:blipFill>
          <a:blip r:embed="rId10"/>
          <a:stretch>
            <a:fillRect/>
          </a:stretch>
        </p:blipFill>
        <p:spPr>
          <a:xfrm>
            <a:off x="7714030" y="4698519"/>
            <a:ext cx="3558779" cy="1489111"/>
          </a:xfrm>
          <a:prstGeom prst="rect">
            <a:avLst/>
          </a:prstGeom>
        </p:spPr>
      </p:pic>
      <p:sp>
        <p:nvSpPr>
          <p:cNvPr id="10" name="TextBox 9">
            <a:extLst>
              <a:ext uri="{FF2B5EF4-FFF2-40B4-BE49-F238E27FC236}">
                <a16:creationId xmlns:a16="http://schemas.microsoft.com/office/drawing/2014/main" id="{D07AA324-AC68-47F8-A9EB-95BD9DCE8FF0}"/>
              </a:ext>
            </a:extLst>
          </p:cNvPr>
          <p:cNvSpPr txBox="1"/>
          <p:nvPr/>
        </p:nvSpPr>
        <p:spPr>
          <a:xfrm>
            <a:off x="8847831" y="266080"/>
            <a:ext cx="2268738" cy="707886"/>
          </a:xfrm>
          <a:prstGeom prst="rect">
            <a:avLst/>
          </a:prstGeom>
          <a:noFill/>
        </p:spPr>
        <p:txBody>
          <a:bodyPr wrap="square" rtlCol="0">
            <a:spAutoFit/>
          </a:bodyPr>
          <a:lstStyle/>
          <a:p>
            <a:r>
              <a:rPr lang="en-US" sz="2000" dirty="0">
                <a:solidFill>
                  <a:srgbClr val="FF0000"/>
                </a:solidFill>
              </a:rPr>
              <a:t>See Damien Woods’ talk on Thursday!</a:t>
            </a:r>
          </a:p>
        </p:txBody>
      </p:sp>
    </p:spTree>
    <p:custDataLst>
      <p:tags r:id="rId1"/>
    </p:custDataLst>
    <p:extLst>
      <p:ext uri="{BB962C8B-B14F-4D97-AF65-F5344CB8AC3E}">
        <p14:creationId xmlns:p14="http://schemas.microsoft.com/office/powerpoint/2010/main" val="3687790695"/>
      </p:ext>
    </p:extLst>
  </p:cSld>
  <p:clrMapOvr>
    <a:masterClrMapping/>
  </p:clrMapOvr>
  <mc:AlternateContent xmlns:mc="http://schemas.openxmlformats.org/markup-compatibility/2006" xmlns:p14="http://schemas.microsoft.com/office/powerpoint/2010/main">
    <mc:Choice Requires="p14">
      <p:transition p14:dur="0" advTm="15543"/>
    </mc:Choice>
    <mc:Fallback xmlns="">
      <p:transition advTm="155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P spid="48" grpId="0"/>
      <p:bldP spid="50" grpId="0"/>
      <p:bldP spid="51" grpId="0" animBg="1"/>
      <p:bldP spid="52" grpId="0" animBg="1"/>
      <p:bldP spid="53" grpId="0"/>
      <p:bldP spid="54" grpId="0"/>
      <p:bldP spid="65" grpId="0"/>
      <p:bldP spid="66" grpId="0" animBg="1"/>
      <p:bldP spid="71"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7027742" y="4049436"/>
            <a:ext cx="473242" cy="1709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08584" y="4050719"/>
            <a:ext cx="473242" cy="1709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381825" y="4050719"/>
            <a:ext cx="1645917" cy="1709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DNA strand displacement</a:t>
            </a:r>
          </a:p>
        </p:txBody>
      </p:sp>
      <p:sp>
        <p:nvSpPr>
          <p:cNvPr id="3" name="Slide Number Placeholder 2"/>
          <p:cNvSpPr>
            <a:spLocks noGrp="1"/>
          </p:cNvSpPr>
          <p:nvPr>
            <p:ph type="sldNum" sz="quarter" idx="12"/>
          </p:nvPr>
        </p:nvSpPr>
        <p:spPr/>
        <p:txBody>
          <a:bodyPr/>
          <a:lstStyle/>
          <a:p>
            <a:fld id="{6A995154-0473-4D3E-9D27-8B1D4B6CEBB6}" type="slidenum">
              <a:rPr lang="en-US" smtClean="0"/>
              <a:t>13</a:t>
            </a:fld>
            <a:endParaRPr lang="en-US"/>
          </a:p>
        </p:txBody>
      </p:sp>
      <p:cxnSp>
        <p:nvCxnSpPr>
          <p:cNvPr id="8" name="Straight Arrow Connector 7"/>
          <p:cNvCxnSpPr/>
          <p:nvPr/>
        </p:nvCxnSpPr>
        <p:spPr>
          <a:xfrm flipH="1" flipV="1">
            <a:off x="4908584" y="4242573"/>
            <a:ext cx="473241" cy="160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381826" y="4240969"/>
            <a:ext cx="1645919" cy="1604"/>
          </a:xfrm>
          <a:prstGeom prst="straightConnector1">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027745" y="4027657"/>
            <a:ext cx="473241" cy="802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027745" y="4242541"/>
            <a:ext cx="473241" cy="1604"/>
          </a:xfrm>
          <a:prstGeom prst="straightConnector1">
            <a:avLst/>
          </a:prstGeom>
          <a:ln w="571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381825" y="4024449"/>
            <a:ext cx="1645919" cy="1604"/>
          </a:xfrm>
          <a:prstGeom prst="straightConnector1">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908584" y="2995868"/>
            <a:ext cx="2119160" cy="2381"/>
            <a:chOff x="6832334" y="3054183"/>
            <a:chExt cx="2119160" cy="2381"/>
          </a:xfrm>
        </p:grpSpPr>
        <p:cxnSp>
          <p:nvCxnSpPr>
            <p:cNvPr id="5" name="Straight Arrow Connector 4"/>
            <p:cNvCxnSpPr/>
            <p:nvPr/>
          </p:nvCxnSpPr>
          <p:spPr>
            <a:xfrm flipV="1">
              <a:off x="7305576" y="3054183"/>
              <a:ext cx="1645918" cy="16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832334" y="3054960"/>
              <a:ext cx="473241" cy="1604"/>
            </a:xfrm>
            <a:prstGeom prst="straightConnector1">
              <a:avLst/>
            </a:prstGeom>
            <a:ln w="5715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5993028" y="2463305"/>
            <a:ext cx="423511" cy="523220"/>
          </a:xfrm>
          <a:prstGeom prst="rect">
            <a:avLst/>
          </a:prstGeom>
          <a:noFill/>
        </p:spPr>
        <p:txBody>
          <a:bodyPr wrap="square" rtlCol="0">
            <a:spAutoFit/>
          </a:bodyPr>
          <a:lstStyle/>
          <a:p>
            <a:r>
              <a:rPr lang="en-US" sz="2800" i="1" dirty="0"/>
              <a:t>a</a:t>
            </a:r>
          </a:p>
        </p:txBody>
      </p:sp>
      <p:sp>
        <p:nvSpPr>
          <p:cNvPr id="23" name="TextBox 22"/>
          <p:cNvSpPr txBox="1"/>
          <p:nvPr/>
        </p:nvSpPr>
        <p:spPr>
          <a:xfrm>
            <a:off x="4958314" y="2471044"/>
            <a:ext cx="423511" cy="523220"/>
          </a:xfrm>
          <a:prstGeom prst="rect">
            <a:avLst/>
          </a:prstGeom>
          <a:noFill/>
        </p:spPr>
        <p:txBody>
          <a:bodyPr wrap="square" rtlCol="0">
            <a:spAutoFit/>
          </a:bodyPr>
          <a:lstStyle/>
          <a:p>
            <a:r>
              <a:rPr lang="en-US" sz="2800" i="1" dirty="0"/>
              <a:t>t</a:t>
            </a:r>
          </a:p>
        </p:txBody>
      </p:sp>
      <p:sp>
        <p:nvSpPr>
          <p:cNvPr id="24" name="TextBox 23"/>
          <p:cNvSpPr txBox="1"/>
          <p:nvPr/>
        </p:nvSpPr>
        <p:spPr>
          <a:xfrm>
            <a:off x="5943297" y="4237827"/>
            <a:ext cx="583934" cy="523220"/>
          </a:xfrm>
          <a:prstGeom prst="rect">
            <a:avLst/>
          </a:prstGeom>
          <a:noFill/>
        </p:spPr>
        <p:txBody>
          <a:bodyPr wrap="square" rtlCol="0">
            <a:spAutoFit/>
          </a:bodyPr>
          <a:lstStyle/>
          <a:p>
            <a:r>
              <a:rPr lang="en-US" sz="2800" i="1" dirty="0"/>
              <a:t>a*</a:t>
            </a:r>
          </a:p>
        </p:txBody>
      </p:sp>
      <p:sp>
        <p:nvSpPr>
          <p:cNvPr id="25" name="TextBox 24"/>
          <p:cNvSpPr txBox="1"/>
          <p:nvPr/>
        </p:nvSpPr>
        <p:spPr>
          <a:xfrm>
            <a:off x="4908583" y="4245566"/>
            <a:ext cx="561473" cy="523220"/>
          </a:xfrm>
          <a:prstGeom prst="rect">
            <a:avLst/>
          </a:prstGeom>
          <a:noFill/>
        </p:spPr>
        <p:txBody>
          <a:bodyPr wrap="square" rtlCol="0">
            <a:spAutoFit/>
          </a:bodyPr>
          <a:lstStyle/>
          <a:p>
            <a:r>
              <a:rPr lang="en-US" sz="2800" i="1" dirty="0"/>
              <a:t>t*</a:t>
            </a:r>
          </a:p>
        </p:txBody>
      </p:sp>
      <p:sp>
        <p:nvSpPr>
          <p:cNvPr id="26" name="TextBox 25"/>
          <p:cNvSpPr txBox="1"/>
          <p:nvPr/>
        </p:nvSpPr>
        <p:spPr>
          <a:xfrm>
            <a:off x="7077473" y="3532263"/>
            <a:ext cx="423513" cy="523220"/>
          </a:xfrm>
          <a:prstGeom prst="rect">
            <a:avLst/>
          </a:prstGeom>
          <a:noFill/>
        </p:spPr>
        <p:txBody>
          <a:bodyPr wrap="square" rtlCol="0">
            <a:spAutoFit/>
          </a:bodyPr>
          <a:lstStyle/>
          <a:p>
            <a:r>
              <a:rPr lang="en-US" sz="2800" i="1" dirty="0"/>
              <a:t>s</a:t>
            </a:r>
          </a:p>
        </p:txBody>
      </p:sp>
      <p:sp>
        <p:nvSpPr>
          <p:cNvPr id="27" name="TextBox 26"/>
          <p:cNvSpPr txBox="1"/>
          <p:nvPr/>
        </p:nvSpPr>
        <p:spPr>
          <a:xfrm>
            <a:off x="7027742" y="4245566"/>
            <a:ext cx="561473" cy="523220"/>
          </a:xfrm>
          <a:prstGeom prst="rect">
            <a:avLst/>
          </a:prstGeom>
          <a:noFill/>
        </p:spPr>
        <p:txBody>
          <a:bodyPr wrap="square" rtlCol="0">
            <a:spAutoFit/>
          </a:bodyPr>
          <a:lstStyle/>
          <a:p>
            <a:r>
              <a:rPr lang="en-US" sz="2800" i="1" dirty="0"/>
              <a:t>s*</a:t>
            </a:r>
          </a:p>
        </p:txBody>
      </p:sp>
      <p:cxnSp>
        <p:nvCxnSpPr>
          <p:cNvPr id="28" name="Straight Arrow Connector 27"/>
          <p:cNvCxnSpPr/>
          <p:nvPr/>
        </p:nvCxnSpPr>
        <p:spPr>
          <a:xfrm flipV="1">
            <a:off x="5381825" y="3196396"/>
            <a:ext cx="1676398" cy="8234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908584" y="4021193"/>
            <a:ext cx="473241" cy="1604"/>
          </a:xfrm>
          <a:prstGeom prst="straightConnector1">
            <a:avLst/>
          </a:prstGeom>
          <a:ln w="5715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470056" y="3244960"/>
            <a:ext cx="1557687" cy="795200"/>
          </a:xfrm>
          <a:prstGeom prst="straightConnector1">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381825" y="2422164"/>
            <a:ext cx="2144024" cy="21933"/>
            <a:chOff x="7305575" y="2480479"/>
            <a:chExt cx="2144024" cy="21933"/>
          </a:xfrm>
        </p:grpSpPr>
        <p:cxnSp>
          <p:nvCxnSpPr>
            <p:cNvPr id="33" name="Straight Arrow Connector 32"/>
            <p:cNvCxnSpPr/>
            <p:nvPr/>
          </p:nvCxnSpPr>
          <p:spPr>
            <a:xfrm>
              <a:off x="8976358" y="2494392"/>
              <a:ext cx="473241" cy="802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7305575" y="2480479"/>
              <a:ext cx="1670784" cy="13863"/>
            </a:xfrm>
            <a:prstGeom prst="straightConnector1">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8604986" y="1690688"/>
            <a:ext cx="2748814" cy="3539430"/>
          </a:xfrm>
          <a:prstGeom prst="rect">
            <a:avLst/>
          </a:prstGeom>
          <a:noFill/>
        </p:spPr>
        <p:txBody>
          <a:bodyPr wrap="square" rtlCol="0">
            <a:spAutoFit/>
          </a:bodyPr>
          <a:lstStyle/>
          <a:p>
            <a:r>
              <a:rPr lang="en-US" sz="2800" dirty="0"/>
              <a:t>3 basic steps:</a:t>
            </a:r>
          </a:p>
          <a:p>
            <a:endParaRPr lang="en-US" sz="2800" dirty="0"/>
          </a:p>
          <a:p>
            <a:pPr marL="457200" indent="-457200">
              <a:buFont typeface="Arial" panose="020B0604020202020204" pitchFamily="34" charset="0"/>
              <a:buChar char="•"/>
            </a:pPr>
            <a:r>
              <a:rPr lang="en-US" sz="2800" b="1" dirty="0"/>
              <a:t>bind</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displace</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unbind</a:t>
            </a:r>
          </a:p>
          <a:p>
            <a:endParaRPr lang="en-US" sz="2800" b="1" dirty="0"/>
          </a:p>
        </p:txBody>
      </p:sp>
      <p:sp>
        <p:nvSpPr>
          <p:cNvPr id="43" name="Rectangle: Rounded Corners 42"/>
          <p:cNvSpPr/>
          <p:nvPr/>
        </p:nvSpPr>
        <p:spPr>
          <a:xfrm>
            <a:off x="8928735" y="2423753"/>
            <a:ext cx="1716804" cy="76036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p:cNvSpPr/>
          <p:nvPr/>
        </p:nvSpPr>
        <p:spPr>
          <a:xfrm>
            <a:off x="8928735" y="4159776"/>
            <a:ext cx="1716804" cy="76036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p:cNvSpPr/>
          <p:nvPr/>
        </p:nvSpPr>
        <p:spPr>
          <a:xfrm>
            <a:off x="8928735" y="3297901"/>
            <a:ext cx="1716804" cy="76036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25500" y="2138696"/>
            <a:ext cx="3024086" cy="1057700"/>
          </a:xfrm>
          <a:prstGeom prst="rect">
            <a:avLst/>
          </a:prstGeom>
        </p:spPr>
      </p:pic>
      <p:pic>
        <p:nvPicPr>
          <p:cNvPr id="6" name="Picture 5"/>
          <p:cNvPicPr>
            <a:picLocks noChangeAspect="1"/>
          </p:cNvPicPr>
          <p:nvPr/>
        </p:nvPicPr>
        <p:blipFill>
          <a:blip r:embed="rId4"/>
          <a:stretch>
            <a:fillRect/>
          </a:stretch>
        </p:blipFill>
        <p:spPr>
          <a:xfrm>
            <a:off x="838200" y="3916123"/>
            <a:ext cx="3011386" cy="466925"/>
          </a:xfrm>
          <a:prstGeom prst="rect">
            <a:avLst/>
          </a:prstGeom>
        </p:spPr>
      </p:pic>
      <p:sp>
        <p:nvSpPr>
          <p:cNvPr id="7" name="TextBox 6"/>
          <p:cNvSpPr txBox="1"/>
          <p:nvPr/>
        </p:nvSpPr>
        <p:spPr>
          <a:xfrm>
            <a:off x="2022205" y="2930489"/>
            <a:ext cx="762000" cy="1200329"/>
          </a:xfrm>
          <a:prstGeom prst="rect">
            <a:avLst/>
          </a:prstGeom>
          <a:noFill/>
        </p:spPr>
        <p:txBody>
          <a:bodyPr wrap="square" rtlCol="0">
            <a:spAutoFit/>
          </a:bodyPr>
          <a:lstStyle/>
          <a:p>
            <a:r>
              <a:rPr lang="en-US" sz="7200" dirty="0"/>
              <a:t>=</a:t>
            </a:r>
          </a:p>
        </p:txBody>
      </p:sp>
      <p:cxnSp>
        <p:nvCxnSpPr>
          <p:cNvPr id="35" name="Straight Arrow Connector 34"/>
          <p:cNvCxnSpPr/>
          <p:nvPr/>
        </p:nvCxnSpPr>
        <p:spPr>
          <a:xfrm flipH="1" flipV="1">
            <a:off x="5381824" y="4021822"/>
            <a:ext cx="1645919" cy="1604"/>
          </a:xfrm>
          <a:prstGeom prst="straightConnector1">
            <a:avLst/>
          </a:prstGeom>
          <a:ln w="571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945701" y="3565504"/>
            <a:ext cx="423511" cy="523220"/>
          </a:xfrm>
          <a:prstGeom prst="rect">
            <a:avLst/>
          </a:prstGeom>
          <a:noFill/>
        </p:spPr>
        <p:txBody>
          <a:bodyPr wrap="square" rtlCol="0">
            <a:spAutoFit/>
          </a:bodyPr>
          <a:lstStyle/>
          <a:p>
            <a:r>
              <a:rPr lang="en-US" sz="2800" i="1" dirty="0"/>
              <a:t>a</a:t>
            </a:r>
          </a:p>
        </p:txBody>
      </p:sp>
    </p:spTree>
    <p:extLst>
      <p:ext uri="{BB962C8B-B14F-4D97-AF65-F5344CB8AC3E}">
        <p14:creationId xmlns:p14="http://schemas.microsoft.com/office/powerpoint/2010/main" val="3266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1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xit" presetSubtype="0" fill="hold" grpId="1" nodeType="withEffect">
                                  <p:stCondLst>
                                    <p:cond delay="0"/>
                                  </p:stCondLst>
                                  <p:childTnLst>
                                    <p:animEffect transition="out" filter="fade">
                                      <p:cBhvr>
                                        <p:cTn id="66" dur="500"/>
                                        <p:tgtEl>
                                          <p:spTgt spid="45"/>
                                        </p:tgtEl>
                                      </p:cBhvr>
                                    </p:animEffect>
                                    <p:set>
                                      <p:cBhvr>
                                        <p:cTn id="67" dur="1" fill="hold">
                                          <p:stCondLst>
                                            <p:cond delay="499"/>
                                          </p:stCondLst>
                                        </p:cTn>
                                        <p:tgtEl>
                                          <p:spTgt spid="4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1"/>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4"/>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par>
                                <p:cTn id="76" presetID="1" presetClass="exit"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22" grpId="0"/>
      <p:bldP spid="23" grpId="0"/>
      <p:bldP spid="24" grpId="0"/>
      <p:bldP spid="25" grpId="0"/>
      <p:bldP spid="26" grpId="0"/>
      <p:bldP spid="27" grpId="0"/>
      <p:bldP spid="42" grpId="0"/>
      <p:bldP spid="43" grpId="0" animBg="1"/>
      <p:bldP spid="43" grpId="1" animBg="1"/>
      <p:bldP spid="44" grpId="0" animBg="1"/>
      <p:bldP spid="45" grpId="0" animBg="1"/>
      <p:bldP spid="45" grpId="1" animBg="1"/>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17977"/>
            <a:ext cx="10515600" cy="762000"/>
          </a:xfrm>
        </p:spPr>
        <p:txBody>
          <a:bodyPr>
            <a:normAutofit/>
          </a:bodyPr>
          <a:lstStyle/>
          <a:p>
            <a:r>
              <a:rPr lang="en-US" sz="3200" dirty="0"/>
              <a:t>DNA strand displacement implementing     </a:t>
            </a:r>
            <a:r>
              <a:rPr lang="en-US" sz="3200" b="1" dirty="0">
                <a:solidFill>
                  <a:schemeClr val="accent1"/>
                </a:solidFill>
                <a:latin typeface="+mn-lt"/>
              </a:rPr>
              <a:t>C</a:t>
            </a:r>
            <a:r>
              <a:rPr lang="en-US" sz="3200" dirty="0">
                <a:latin typeface="+mn-lt"/>
              </a:rPr>
              <a:t>  =  </a:t>
            </a:r>
            <a:r>
              <a:rPr lang="en-US" sz="3200" b="1" dirty="0">
                <a:solidFill>
                  <a:srgbClr val="C00000"/>
                </a:solidFill>
                <a:latin typeface="+mn-lt"/>
              </a:rPr>
              <a:t>A</a:t>
            </a:r>
            <a:r>
              <a:rPr lang="en-US" sz="3200" dirty="0">
                <a:latin typeface="+mn-lt"/>
              </a:rPr>
              <a:t> AND </a:t>
            </a:r>
            <a:r>
              <a:rPr lang="en-US" sz="3200" b="1" dirty="0">
                <a:solidFill>
                  <a:schemeClr val="accent6"/>
                </a:solidFill>
                <a:latin typeface="+mn-lt"/>
              </a:rPr>
              <a:t>B</a:t>
            </a:r>
          </a:p>
        </p:txBody>
      </p:sp>
      <p:sp>
        <p:nvSpPr>
          <p:cNvPr id="3" name="Slide Number Placeholder 2"/>
          <p:cNvSpPr>
            <a:spLocks noGrp="1"/>
          </p:cNvSpPr>
          <p:nvPr>
            <p:ph type="sldNum" sz="quarter" idx="12"/>
          </p:nvPr>
        </p:nvSpPr>
        <p:spPr>
          <a:xfrm>
            <a:off x="8448675" y="6278562"/>
            <a:ext cx="2743200" cy="365125"/>
          </a:xfrm>
        </p:spPr>
        <p:txBody>
          <a:bodyPr/>
          <a:lstStyle/>
          <a:p>
            <a:fld id="{6A995154-0473-4D3E-9D27-8B1D4B6CEBB6}" type="slidenum">
              <a:rPr lang="en-US" smtClean="0"/>
              <a:t>14</a:t>
            </a:fld>
            <a:endParaRPr lang="en-US" dirty="0"/>
          </a:p>
        </p:txBody>
      </p:sp>
      <p:pic>
        <p:nvPicPr>
          <p:cNvPr id="4" name="dsd-jo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6856" y="1146652"/>
            <a:ext cx="9380219" cy="5276373"/>
          </a:xfrm>
          <a:prstGeom prst="rect">
            <a:avLst/>
          </a:prstGeom>
        </p:spPr>
      </p:pic>
    </p:spTree>
    <p:extLst>
      <p:ext uri="{BB962C8B-B14F-4D97-AF65-F5344CB8AC3E}">
        <p14:creationId xmlns:p14="http://schemas.microsoft.com/office/powerpoint/2010/main" val="15049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39" y="264950"/>
            <a:ext cx="10515600" cy="853644"/>
          </a:xfrm>
        </p:spPr>
        <p:txBody>
          <a:bodyPr>
            <a:normAutofit/>
          </a:bodyPr>
          <a:lstStyle/>
          <a:p>
            <a:r>
              <a:rPr lang="en-US"/>
              <a:t>Computation </a:t>
            </a:r>
            <a:r>
              <a:rPr lang="en-US" dirty="0"/>
              <a:t>with DNA strand displacement</a:t>
            </a:r>
          </a:p>
        </p:txBody>
      </p:sp>
      <p:sp>
        <p:nvSpPr>
          <p:cNvPr id="3" name="Slide Number Placeholder 2"/>
          <p:cNvSpPr>
            <a:spLocks noGrp="1"/>
          </p:cNvSpPr>
          <p:nvPr>
            <p:ph type="sldNum" sz="quarter" idx="12"/>
          </p:nvPr>
        </p:nvSpPr>
        <p:spPr>
          <a:xfrm>
            <a:off x="8427720" y="6449839"/>
            <a:ext cx="2743200" cy="365125"/>
          </a:xfrm>
        </p:spPr>
        <p:txBody>
          <a:bodyPr/>
          <a:lstStyle/>
          <a:p>
            <a:fld id="{6A995154-0473-4D3E-9D27-8B1D4B6CEBB6}" type="slidenum">
              <a:rPr lang="en-US" smtClean="0"/>
              <a:t>15</a:t>
            </a:fld>
            <a:endParaRPr lang="en-US"/>
          </a:p>
        </p:txBody>
      </p:sp>
      <p:sp>
        <p:nvSpPr>
          <p:cNvPr id="5" name="TextBox 4"/>
          <p:cNvSpPr txBox="1"/>
          <p:nvPr/>
        </p:nvSpPr>
        <p:spPr>
          <a:xfrm>
            <a:off x="592307" y="3927920"/>
            <a:ext cx="2039007" cy="923330"/>
          </a:xfrm>
          <a:prstGeom prst="rect">
            <a:avLst/>
          </a:prstGeom>
          <a:solidFill>
            <a:schemeClr val="bg1">
              <a:lumMod val="75000"/>
            </a:schemeClr>
          </a:solidFill>
        </p:spPr>
        <p:txBody>
          <a:bodyPr wrap="square" rtlCol="0">
            <a:spAutoFit/>
          </a:bodyPr>
          <a:lstStyle/>
          <a:p>
            <a:r>
              <a:rPr lang="en-US" dirty="0"/>
              <a:t>Classification with Hopfield associative networks</a:t>
            </a:r>
          </a:p>
        </p:txBody>
      </p:sp>
      <p:sp>
        <p:nvSpPr>
          <p:cNvPr id="6" name="TextBox 5"/>
          <p:cNvSpPr txBox="1"/>
          <p:nvPr/>
        </p:nvSpPr>
        <p:spPr>
          <a:xfrm>
            <a:off x="6104998" y="3941942"/>
            <a:ext cx="2071254" cy="369332"/>
          </a:xfrm>
          <a:prstGeom prst="rect">
            <a:avLst/>
          </a:prstGeom>
          <a:solidFill>
            <a:schemeClr val="bg1">
              <a:lumMod val="75000"/>
            </a:schemeClr>
          </a:solidFill>
        </p:spPr>
        <p:txBody>
          <a:bodyPr wrap="square" rtlCol="0">
            <a:spAutoFit/>
          </a:bodyPr>
          <a:lstStyle/>
          <a:p>
            <a:r>
              <a:rPr lang="en-US" dirty="0"/>
              <a:t>Chemical oscillator</a:t>
            </a:r>
          </a:p>
        </p:txBody>
      </p:sp>
      <p:pic>
        <p:nvPicPr>
          <p:cNvPr id="15" name="Picture 14"/>
          <p:cNvPicPr>
            <a:picLocks noChangeAspect="1"/>
          </p:cNvPicPr>
          <p:nvPr/>
        </p:nvPicPr>
        <p:blipFill>
          <a:blip r:embed="rId3"/>
          <a:stretch>
            <a:fillRect/>
          </a:stretch>
        </p:blipFill>
        <p:spPr>
          <a:xfrm>
            <a:off x="4172016" y="4042496"/>
            <a:ext cx="1656483" cy="2452318"/>
          </a:xfrm>
          <a:prstGeom prst="rect">
            <a:avLst/>
          </a:prstGeom>
        </p:spPr>
      </p:pic>
      <p:sp>
        <p:nvSpPr>
          <p:cNvPr id="4" name="TextBox 3"/>
          <p:cNvSpPr txBox="1"/>
          <p:nvPr/>
        </p:nvSpPr>
        <p:spPr>
          <a:xfrm>
            <a:off x="566907" y="1189949"/>
            <a:ext cx="2814801" cy="383343"/>
          </a:xfrm>
          <a:prstGeom prst="rect">
            <a:avLst/>
          </a:prstGeom>
          <a:solidFill>
            <a:schemeClr val="bg1">
              <a:lumMod val="75000"/>
            </a:schemeClr>
          </a:solidFill>
        </p:spPr>
        <p:txBody>
          <a:bodyPr wrap="square" rtlCol="0">
            <a:spAutoFit/>
          </a:bodyPr>
          <a:lstStyle/>
          <a:p>
            <a:r>
              <a:rPr lang="en-US" dirty="0"/>
              <a:t>Boolean circuit computation</a:t>
            </a:r>
          </a:p>
        </p:txBody>
      </p:sp>
      <p:pic>
        <p:nvPicPr>
          <p:cNvPr id="9" name="Picture 8"/>
          <p:cNvPicPr>
            <a:picLocks noChangeAspect="1"/>
          </p:cNvPicPr>
          <p:nvPr/>
        </p:nvPicPr>
        <p:blipFill>
          <a:blip r:embed="rId4"/>
          <a:stretch>
            <a:fillRect/>
          </a:stretch>
        </p:blipFill>
        <p:spPr>
          <a:xfrm>
            <a:off x="655319" y="1688254"/>
            <a:ext cx="2685749" cy="1615186"/>
          </a:xfrm>
          <a:prstGeom prst="rect">
            <a:avLst/>
          </a:prstGeom>
        </p:spPr>
      </p:pic>
      <p:pic>
        <p:nvPicPr>
          <p:cNvPr id="11" name="Picture 10"/>
          <p:cNvPicPr>
            <a:picLocks noChangeAspect="1"/>
          </p:cNvPicPr>
          <p:nvPr/>
        </p:nvPicPr>
        <p:blipFill>
          <a:blip r:embed="rId5"/>
          <a:stretch>
            <a:fillRect/>
          </a:stretch>
        </p:blipFill>
        <p:spPr>
          <a:xfrm>
            <a:off x="3540659" y="2397328"/>
            <a:ext cx="2191184" cy="908162"/>
          </a:xfrm>
          <a:prstGeom prst="rect">
            <a:avLst/>
          </a:prstGeom>
        </p:spPr>
      </p:pic>
      <p:pic>
        <p:nvPicPr>
          <p:cNvPr id="12" name="Picture 11"/>
          <p:cNvPicPr>
            <a:picLocks noChangeAspect="1"/>
          </p:cNvPicPr>
          <p:nvPr/>
        </p:nvPicPr>
        <p:blipFill>
          <a:blip r:embed="rId6"/>
          <a:stretch>
            <a:fillRect/>
          </a:stretch>
        </p:blipFill>
        <p:spPr>
          <a:xfrm>
            <a:off x="3540658" y="1374108"/>
            <a:ext cx="2139372" cy="919486"/>
          </a:xfrm>
          <a:prstGeom prst="rect">
            <a:avLst/>
          </a:prstGeom>
        </p:spPr>
      </p:pic>
      <p:sp>
        <p:nvSpPr>
          <p:cNvPr id="14" name="Rectangle 13"/>
          <p:cNvSpPr/>
          <p:nvPr/>
        </p:nvSpPr>
        <p:spPr>
          <a:xfrm>
            <a:off x="629653" y="3325894"/>
            <a:ext cx="5102190" cy="461665"/>
          </a:xfrm>
          <a:prstGeom prst="rect">
            <a:avLst/>
          </a:prstGeom>
        </p:spPr>
        <p:txBody>
          <a:bodyPr wrap="square">
            <a:spAutoFit/>
          </a:bodyPr>
          <a:lstStyle/>
          <a:p>
            <a:r>
              <a:rPr lang="en-US" sz="1200" dirty="0"/>
              <a:t>[</a:t>
            </a:r>
            <a:r>
              <a:rPr lang="en-US" sz="1200" i="1" dirty="0"/>
              <a:t>Scaling up digital circuit computation with DNA strand displacement cascades</a:t>
            </a:r>
            <a:r>
              <a:rPr lang="en-US" sz="1200" dirty="0"/>
              <a:t>. Qian and </a:t>
            </a:r>
            <a:r>
              <a:rPr lang="en-US" sz="1200" dirty="0" err="1"/>
              <a:t>Winfree</a:t>
            </a:r>
            <a:r>
              <a:rPr lang="en-US" sz="1200" dirty="0"/>
              <a:t>, </a:t>
            </a:r>
            <a:r>
              <a:rPr lang="en-US" sz="1200" b="1" dirty="0"/>
              <a:t>Science</a:t>
            </a:r>
            <a:r>
              <a:rPr lang="en-US" sz="1200" dirty="0"/>
              <a:t> 2011]</a:t>
            </a:r>
          </a:p>
        </p:txBody>
      </p:sp>
      <p:sp>
        <p:nvSpPr>
          <p:cNvPr id="16" name="Rectangle: Rounded Corners 15"/>
          <p:cNvSpPr/>
          <p:nvPr/>
        </p:nvSpPr>
        <p:spPr>
          <a:xfrm>
            <a:off x="526267" y="1119328"/>
            <a:ext cx="5386853" cy="2668231"/>
          </a:xfrm>
          <a:prstGeom prst="roundRect">
            <a:avLst>
              <a:gd name="adj" fmla="val 764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526267" y="3875891"/>
            <a:ext cx="5386853" cy="2668231"/>
          </a:xfrm>
          <a:prstGeom prst="roundRect">
            <a:avLst>
              <a:gd name="adj" fmla="val 764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6011063" y="3875890"/>
            <a:ext cx="5551017" cy="2668231"/>
          </a:xfrm>
          <a:prstGeom prst="roundRect">
            <a:avLst>
              <a:gd name="adj" fmla="val 764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p:cNvSpPr/>
          <p:nvPr/>
        </p:nvSpPr>
        <p:spPr>
          <a:xfrm>
            <a:off x="6039411" y="1113774"/>
            <a:ext cx="5522669" cy="2668231"/>
          </a:xfrm>
          <a:prstGeom prst="roundRect">
            <a:avLst>
              <a:gd name="adj" fmla="val 764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7"/>
          <a:stretch>
            <a:fillRect/>
          </a:stretch>
        </p:blipFill>
        <p:spPr>
          <a:xfrm>
            <a:off x="2636146" y="4126608"/>
            <a:ext cx="1467162" cy="2139116"/>
          </a:xfrm>
          <a:prstGeom prst="rect">
            <a:avLst/>
          </a:prstGeom>
        </p:spPr>
      </p:pic>
      <p:sp>
        <p:nvSpPr>
          <p:cNvPr id="22" name="Rectangle 21"/>
          <p:cNvSpPr/>
          <p:nvPr/>
        </p:nvSpPr>
        <p:spPr>
          <a:xfrm>
            <a:off x="728338" y="5295677"/>
            <a:ext cx="1872435" cy="1015663"/>
          </a:xfrm>
          <a:prstGeom prst="rect">
            <a:avLst/>
          </a:prstGeom>
        </p:spPr>
        <p:txBody>
          <a:bodyPr wrap="square">
            <a:spAutoFit/>
          </a:bodyPr>
          <a:lstStyle/>
          <a:p>
            <a:r>
              <a:rPr lang="en-US" sz="1200" dirty="0"/>
              <a:t>[</a:t>
            </a:r>
            <a:r>
              <a:rPr lang="en-US" sz="1200" i="1" dirty="0"/>
              <a:t>Neural network computation with DNA strand displacement cascades</a:t>
            </a:r>
            <a:r>
              <a:rPr lang="en-US" sz="1200" dirty="0"/>
              <a:t>. Qian, </a:t>
            </a:r>
            <a:r>
              <a:rPr lang="en-US" sz="1200" dirty="0" err="1"/>
              <a:t>Winfree</a:t>
            </a:r>
            <a:r>
              <a:rPr lang="en-US" sz="1200" dirty="0"/>
              <a:t>, Bruck. </a:t>
            </a:r>
            <a:r>
              <a:rPr lang="en-US" sz="1200" b="1" dirty="0"/>
              <a:t>Nature</a:t>
            </a:r>
            <a:r>
              <a:rPr lang="en-US" sz="1200" dirty="0"/>
              <a:t> 2011]</a:t>
            </a:r>
          </a:p>
        </p:txBody>
      </p:sp>
      <p:pic>
        <p:nvPicPr>
          <p:cNvPr id="23" name="Picture 22"/>
          <p:cNvPicPr>
            <a:picLocks noChangeAspect="1"/>
          </p:cNvPicPr>
          <p:nvPr/>
        </p:nvPicPr>
        <p:blipFill>
          <a:blip r:embed="rId8"/>
          <a:stretch>
            <a:fillRect/>
          </a:stretch>
        </p:blipFill>
        <p:spPr>
          <a:xfrm>
            <a:off x="6569122" y="1606974"/>
            <a:ext cx="2154518" cy="1774861"/>
          </a:xfrm>
          <a:prstGeom prst="rect">
            <a:avLst/>
          </a:prstGeom>
        </p:spPr>
      </p:pic>
      <p:pic>
        <p:nvPicPr>
          <p:cNvPr id="26" name="Picture 25"/>
          <p:cNvPicPr>
            <a:picLocks noChangeAspect="1"/>
          </p:cNvPicPr>
          <p:nvPr/>
        </p:nvPicPr>
        <p:blipFill>
          <a:blip r:embed="rId9"/>
          <a:stretch>
            <a:fillRect/>
          </a:stretch>
        </p:blipFill>
        <p:spPr>
          <a:xfrm>
            <a:off x="8975424" y="1212478"/>
            <a:ext cx="2514648" cy="2189677"/>
          </a:xfrm>
          <a:prstGeom prst="rect">
            <a:avLst/>
          </a:prstGeom>
        </p:spPr>
      </p:pic>
      <p:sp>
        <p:nvSpPr>
          <p:cNvPr id="7" name="TextBox 6"/>
          <p:cNvSpPr txBox="1"/>
          <p:nvPr/>
        </p:nvSpPr>
        <p:spPr>
          <a:xfrm>
            <a:off x="6098480" y="1174224"/>
            <a:ext cx="2916999" cy="369332"/>
          </a:xfrm>
          <a:prstGeom prst="rect">
            <a:avLst/>
          </a:prstGeom>
          <a:solidFill>
            <a:schemeClr val="bg1">
              <a:lumMod val="75000"/>
            </a:schemeClr>
          </a:solidFill>
        </p:spPr>
        <p:txBody>
          <a:bodyPr wrap="square" rtlCol="0">
            <a:spAutoFit/>
          </a:bodyPr>
          <a:lstStyle/>
          <a:p>
            <a:r>
              <a:rPr lang="en-US" dirty="0"/>
              <a:t>Analog majority computation</a:t>
            </a:r>
          </a:p>
        </p:txBody>
      </p:sp>
      <p:pic>
        <p:nvPicPr>
          <p:cNvPr id="27" name="Picture 26"/>
          <p:cNvPicPr>
            <a:picLocks noChangeAspect="1"/>
          </p:cNvPicPr>
          <p:nvPr/>
        </p:nvPicPr>
        <p:blipFill>
          <a:blip r:embed="rId10"/>
          <a:stretch>
            <a:fillRect/>
          </a:stretch>
        </p:blipFill>
        <p:spPr>
          <a:xfrm>
            <a:off x="9020311" y="3941942"/>
            <a:ext cx="2405061" cy="2237054"/>
          </a:xfrm>
          <a:prstGeom prst="rect">
            <a:avLst/>
          </a:prstGeom>
        </p:spPr>
      </p:pic>
      <p:sp>
        <p:nvSpPr>
          <p:cNvPr id="28" name="Rectangle 27"/>
          <p:cNvSpPr/>
          <p:nvPr/>
        </p:nvSpPr>
        <p:spPr>
          <a:xfrm>
            <a:off x="6160661" y="3336802"/>
            <a:ext cx="5102190" cy="461665"/>
          </a:xfrm>
          <a:prstGeom prst="rect">
            <a:avLst/>
          </a:prstGeom>
        </p:spPr>
        <p:txBody>
          <a:bodyPr wrap="square">
            <a:spAutoFit/>
          </a:bodyPr>
          <a:lstStyle/>
          <a:p>
            <a:r>
              <a:rPr lang="en-US" sz="1200" dirty="0"/>
              <a:t>[</a:t>
            </a:r>
            <a:r>
              <a:rPr lang="en-US" sz="1200" i="1" dirty="0"/>
              <a:t>Programmable chemical controllers made from DNA. </a:t>
            </a:r>
            <a:r>
              <a:rPr lang="en-US" sz="1200" dirty="0"/>
              <a:t>Chen, </a:t>
            </a:r>
            <a:r>
              <a:rPr lang="en-US" sz="1200" dirty="0" err="1"/>
              <a:t>Dalchau</a:t>
            </a:r>
            <a:r>
              <a:rPr lang="en-US" sz="1200" dirty="0"/>
              <a:t>, Srinivas, Phillips, </a:t>
            </a:r>
            <a:r>
              <a:rPr lang="en-US" sz="1200" dirty="0" err="1"/>
              <a:t>Cardelli</a:t>
            </a:r>
            <a:r>
              <a:rPr lang="en-US" sz="1200" dirty="0"/>
              <a:t>, </a:t>
            </a:r>
            <a:r>
              <a:rPr lang="en-US" sz="1200" dirty="0" err="1"/>
              <a:t>Soloveichik</a:t>
            </a:r>
            <a:r>
              <a:rPr lang="en-US" sz="1200" dirty="0"/>
              <a:t>, </a:t>
            </a:r>
            <a:r>
              <a:rPr lang="en-US" sz="1200" dirty="0" err="1"/>
              <a:t>Seelig</a:t>
            </a:r>
            <a:r>
              <a:rPr lang="en-US" sz="1200" dirty="0"/>
              <a:t>, </a:t>
            </a:r>
            <a:r>
              <a:rPr lang="en-US" sz="1200" b="1" dirty="0"/>
              <a:t>Nature Nanotechnology</a:t>
            </a:r>
            <a:r>
              <a:rPr lang="en-US" sz="1200" dirty="0"/>
              <a:t> 2013.]</a:t>
            </a:r>
          </a:p>
        </p:txBody>
      </p:sp>
      <p:sp>
        <p:nvSpPr>
          <p:cNvPr id="29" name="Rectangle 28"/>
          <p:cNvSpPr/>
          <p:nvPr/>
        </p:nvSpPr>
        <p:spPr>
          <a:xfrm>
            <a:off x="6160661" y="6080508"/>
            <a:ext cx="3560855" cy="461665"/>
          </a:xfrm>
          <a:prstGeom prst="rect">
            <a:avLst/>
          </a:prstGeom>
        </p:spPr>
        <p:txBody>
          <a:bodyPr wrap="square">
            <a:spAutoFit/>
          </a:bodyPr>
          <a:lstStyle/>
          <a:p>
            <a:r>
              <a:rPr lang="en-US" sz="1200" dirty="0"/>
              <a:t>[</a:t>
            </a:r>
            <a:r>
              <a:rPr lang="en-US" sz="1200" i="1" dirty="0"/>
              <a:t>Enzyme-free nucleic acid dynamical systems. </a:t>
            </a:r>
            <a:r>
              <a:rPr lang="en-US" sz="1200" dirty="0"/>
              <a:t>Srinivas, Parkin, </a:t>
            </a:r>
            <a:r>
              <a:rPr lang="en-US" sz="1200" dirty="0" err="1"/>
              <a:t>Seelig</a:t>
            </a:r>
            <a:r>
              <a:rPr lang="en-US" sz="1200" dirty="0"/>
              <a:t>, </a:t>
            </a:r>
            <a:r>
              <a:rPr lang="en-US" sz="1200" dirty="0" err="1"/>
              <a:t>Winfree</a:t>
            </a:r>
            <a:r>
              <a:rPr lang="en-US" sz="1200" dirty="0"/>
              <a:t>, </a:t>
            </a:r>
            <a:r>
              <a:rPr lang="en-US" sz="1200" dirty="0" err="1"/>
              <a:t>Soloveichik</a:t>
            </a:r>
            <a:r>
              <a:rPr lang="en-US" sz="1200" dirty="0"/>
              <a:t>, </a:t>
            </a:r>
            <a:r>
              <a:rPr lang="en-US" sz="1200" b="1" dirty="0"/>
              <a:t>Science</a:t>
            </a:r>
            <a:r>
              <a:rPr lang="en-US" sz="1200" dirty="0"/>
              <a:t> 2017.]</a:t>
            </a:r>
          </a:p>
        </p:txBody>
      </p:sp>
      <p:pic>
        <p:nvPicPr>
          <p:cNvPr id="30" name="Picture 29"/>
          <p:cNvPicPr>
            <a:picLocks noChangeAspect="1"/>
          </p:cNvPicPr>
          <p:nvPr/>
        </p:nvPicPr>
        <p:blipFill>
          <a:blip r:embed="rId11"/>
          <a:stretch>
            <a:fillRect/>
          </a:stretch>
        </p:blipFill>
        <p:spPr>
          <a:xfrm>
            <a:off x="6099045" y="4746659"/>
            <a:ext cx="2916434" cy="832411"/>
          </a:xfrm>
          <a:prstGeom prst="rect">
            <a:avLst/>
          </a:prstGeom>
        </p:spPr>
      </p:pic>
    </p:spTree>
    <p:extLst>
      <p:ext uri="{BB962C8B-B14F-4D97-AF65-F5344CB8AC3E}">
        <p14:creationId xmlns:p14="http://schemas.microsoft.com/office/powerpoint/2010/main" val="393711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0" indent="0">
              <a:buNone/>
            </a:pPr>
            <a:r>
              <a:rPr lang="en-US" dirty="0">
                <a:solidFill>
                  <a:schemeClr val="bg1">
                    <a:lumMod val="50000"/>
                  </a:schemeClr>
                </a:solidFill>
              </a:rPr>
              <a:t>Part 1: Computation via molecular binding (kinetically)</a:t>
            </a:r>
          </a:p>
          <a:p>
            <a:pPr marL="0" indent="0">
              <a:buNone/>
            </a:pPr>
            <a:endParaRPr lang="en-US" dirty="0"/>
          </a:p>
          <a:p>
            <a:pPr marL="0" indent="0">
              <a:buNone/>
            </a:pPr>
            <a:r>
              <a:rPr lang="en-US" u="sng" dirty="0"/>
              <a:t>Part 2: Computation via molecular binding (thermodynamically)</a:t>
            </a:r>
          </a:p>
          <a:p>
            <a:pPr marL="0" indent="0">
              <a:buNone/>
            </a:pPr>
            <a:endParaRPr lang="en-US" dirty="0">
              <a:solidFill>
                <a:schemeClr val="bg1">
                  <a:lumMod val="50000"/>
                </a:schemeClr>
              </a:solidFill>
            </a:endParaRPr>
          </a:p>
          <a:p>
            <a:pPr marL="0" indent="0">
              <a:buNone/>
            </a:pPr>
            <a:r>
              <a:rPr lang="en-US" dirty="0">
                <a:solidFill>
                  <a:schemeClr val="bg1">
                    <a:lumMod val="50000"/>
                  </a:schemeClr>
                </a:solidFill>
              </a:rPr>
              <a:t>Part 3: Thermodynamic self-assembly</a:t>
            </a:r>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16</a:t>
            </a:fld>
            <a:endParaRPr lang="en-US"/>
          </a:p>
        </p:txBody>
      </p:sp>
    </p:spTree>
    <p:extLst>
      <p:ext uri="{BB962C8B-B14F-4D97-AF65-F5344CB8AC3E}">
        <p14:creationId xmlns:p14="http://schemas.microsoft.com/office/powerpoint/2010/main" val="785850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4923"/>
          </a:xfrm>
        </p:spPr>
        <p:txBody>
          <a:bodyPr/>
          <a:lstStyle/>
          <a:p>
            <a:r>
              <a:rPr lang="en-US" dirty="0"/>
              <a:t>Kinetic models</a:t>
            </a:r>
          </a:p>
        </p:txBody>
      </p:sp>
      <p:sp>
        <p:nvSpPr>
          <p:cNvPr id="4" name="Content Placeholder 3"/>
          <p:cNvSpPr>
            <a:spLocks noGrp="1"/>
          </p:cNvSpPr>
          <p:nvPr>
            <p:ph idx="1"/>
          </p:nvPr>
        </p:nvSpPr>
        <p:spPr>
          <a:xfrm>
            <a:off x="838200" y="1368425"/>
            <a:ext cx="10829926" cy="4351338"/>
          </a:xfrm>
        </p:spPr>
        <p:txBody>
          <a:bodyPr>
            <a:normAutofit/>
          </a:bodyPr>
          <a:lstStyle/>
          <a:p>
            <a:pPr marL="0" indent="0">
              <a:buNone/>
            </a:pPr>
            <a:r>
              <a:rPr lang="en-US" u="sng" dirty="0"/>
              <a:t>kinetic</a:t>
            </a:r>
            <a:r>
              <a:rPr lang="en-US" dirty="0"/>
              <a:t> ≈ predicts possible/probable paths from initial configuration to others</a:t>
            </a:r>
          </a:p>
          <a:p>
            <a:pPr lvl="1"/>
            <a:r>
              <a:rPr lang="en-US"/>
              <a:t>tile assembly </a:t>
            </a:r>
            <a:endParaRPr lang="en-US" dirty="0"/>
          </a:p>
          <a:p>
            <a:pPr lvl="2"/>
            <a:r>
              <a:rPr lang="en-US" u="sng"/>
              <a:t>initial configuration</a:t>
            </a:r>
            <a:r>
              <a:rPr lang="en-US"/>
              <a:t> = seed</a:t>
            </a:r>
            <a:endParaRPr lang="en-US" dirty="0"/>
          </a:p>
          <a:p>
            <a:pPr lvl="2"/>
            <a:r>
              <a:rPr lang="en-US" u="sng"/>
              <a:t>other configurations</a:t>
            </a:r>
            <a:r>
              <a:rPr lang="en-US"/>
              <a:t> = assemblies containing seed</a:t>
            </a:r>
            <a:endParaRPr lang="en-US" dirty="0"/>
          </a:p>
          <a:p>
            <a:pPr lvl="2"/>
            <a:r>
              <a:rPr lang="en-US" u="sng"/>
              <a:t>transition</a:t>
            </a:r>
            <a:r>
              <a:rPr lang="en-US"/>
              <a:t> = attachment of tile</a:t>
            </a:r>
            <a:endParaRPr lang="en-US" dirty="0"/>
          </a:p>
          <a:p>
            <a:pPr lvl="1"/>
            <a:r>
              <a:rPr lang="en-US"/>
              <a:t>strand displacement </a:t>
            </a:r>
            <a:endParaRPr lang="en-US" dirty="0"/>
          </a:p>
          <a:p>
            <a:pPr lvl="2"/>
            <a:r>
              <a:rPr lang="en-US" u="sng"/>
              <a:t>initial configuration</a:t>
            </a:r>
            <a:r>
              <a:rPr lang="en-US"/>
              <a:t> = initial binding of domains on DNA strands</a:t>
            </a:r>
            <a:endParaRPr lang="en-US" dirty="0"/>
          </a:p>
          <a:p>
            <a:pPr lvl="2"/>
            <a:r>
              <a:rPr lang="en-US" u="sng"/>
              <a:t>other configurations</a:t>
            </a:r>
            <a:r>
              <a:rPr lang="en-US"/>
              <a:t> = other ways of binding domains</a:t>
            </a:r>
            <a:endParaRPr lang="en-US" dirty="0"/>
          </a:p>
          <a:p>
            <a:pPr lvl="2"/>
            <a:r>
              <a:rPr lang="en-US" u="sng"/>
              <a:t>transition</a:t>
            </a:r>
            <a:r>
              <a:rPr lang="en-US"/>
              <a:t> = </a:t>
            </a:r>
            <a:r>
              <a:rPr lang="en-US" i="1"/>
              <a:t>bind</a:t>
            </a:r>
            <a:r>
              <a:rPr lang="en-US"/>
              <a:t>|</a:t>
            </a:r>
            <a:r>
              <a:rPr lang="en-US" i="1"/>
              <a:t>displace</a:t>
            </a:r>
            <a:r>
              <a:rPr lang="en-US"/>
              <a:t>|</a:t>
            </a:r>
            <a:r>
              <a:rPr lang="en-US" i="1"/>
              <a:t>unbind</a:t>
            </a:r>
            <a:endParaRPr lang="en-US" i="1" dirty="0"/>
          </a:p>
          <a:p>
            <a:pPr lvl="2"/>
            <a:endParaRPr lang="en-US" dirty="0"/>
          </a:p>
        </p:txBody>
      </p:sp>
      <p:sp>
        <p:nvSpPr>
          <p:cNvPr id="3" name="Slide Number Placeholder 2"/>
          <p:cNvSpPr>
            <a:spLocks noGrp="1"/>
          </p:cNvSpPr>
          <p:nvPr>
            <p:ph type="sldNum" sz="quarter" idx="12"/>
          </p:nvPr>
        </p:nvSpPr>
        <p:spPr/>
        <p:txBody>
          <a:bodyPr/>
          <a:lstStyle/>
          <a:p>
            <a:fld id="{6A995154-0473-4D3E-9D27-8B1D4B6CEBB6}" type="slidenum">
              <a:rPr lang="en-US" smtClean="0"/>
              <a:t>17</a:t>
            </a:fld>
            <a:endParaRPr lang="en-US"/>
          </a:p>
        </p:txBody>
      </p:sp>
      <p:grpSp>
        <p:nvGrpSpPr>
          <p:cNvPr id="106" name="Group 105"/>
          <p:cNvGrpSpPr/>
          <p:nvPr/>
        </p:nvGrpSpPr>
        <p:grpSpPr>
          <a:xfrm>
            <a:off x="7584417" y="1824249"/>
            <a:ext cx="4334533" cy="2120933"/>
            <a:chOff x="7584417" y="2281449"/>
            <a:chExt cx="4334533" cy="2120933"/>
          </a:xfrm>
        </p:grpSpPr>
        <p:grpSp>
          <p:nvGrpSpPr>
            <p:cNvPr id="5" name="Group 4"/>
            <p:cNvGrpSpPr/>
            <p:nvPr/>
          </p:nvGrpSpPr>
          <p:grpSpPr>
            <a:xfrm>
              <a:off x="7680223" y="3082293"/>
              <a:ext cx="411682" cy="411304"/>
              <a:chOff x="7500542" y="1743709"/>
              <a:chExt cx="823717" cy="822960"/>
            </a:xfrm>
          </p:grpSpPr>
          <p:grpSp>
            <p:nvGrpSpPr>
              <p:cNvPr id="6" name="Group 5"/>
              <p:cNvGrpSpPr/>
              <p:nvPr/>
            </p:nvGrpSpPr>
            <p:grpSpPr>
              <a:xfrm>
                <a:off x="7592739" y="1835149"/>
                <a:ext cx="731520" cy="731520"/>
                <a:chOff x="7520169" y="1835149"/>
                <a:chExt cx="731520" cy="731520"/>
              </a:xfrm>
            </p:grpSpPr>
            <p:sp>
              <p:nvSpPr>
                <p:cNvPr id="9" name="Rectangle 8"/>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20393" y="2037557"/>
                  <a:ext cx="235225" cy="418755"/>
                </a:xfrm>
                <a:prstGeom prst="rect">
                  <a:avLst/>
                </a:prstGeom>
                <a:noFill/>
              </p:spPr>
              <p:txBody>
                <a:bodyPr wrap="square" lIns="27432" tIns="27432" rIns="27432" bIns="27432" rtlCol="0">
                  <a:spAutoFit/>
                </a:bodyPr>
                <a:lstStyle/>
                <a:p>
                  <a:pPr algn="ctr"/>
                  <a:r>
                    <a:rPr lang="en-US" sz="1000" dirty="0"/>
                    <a:t>W</a:t>
                  </a:r>
                </a:p>
              </p:txBody>
            </p:sp>
            <p:sp>
              <p:nvSpPr>
                <p:cNvPr id="11" name="TextBox 10"/>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000" dirty="0"/>
                    <a:t>N</a:t>
                  </a:r>
                  <a:endParaRPr lang="en-US" sz="1600" dirty="0"/>
                </a:p>
              </p:txBody>
            </p:sp>
          </p:grpSp>
          <p:sp>
            <p:nvSpPr>
              <p:cNvPr id="7" name="Rectangle 6"/>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9334853" y="2806913"/>
              <a:ext cx="411682" cy="411304"/>
              <a:chOff x="7500542" y="1743709"/>
              <a:chExt cx="823717" cy="822960"/>
            </a:xfrm>
          </p:grpSpPr>
          <p:grpSp>
            <p:nvGrpSpPr>
              <p:cNvPr id="13" name="Group 12"/>
              <p:cNvGrpSpPr/>
              <p:nvPr/>
            </p:nvGrpSpPr>
            <p:grpSpPr>
              <a:xfrm>
                <a:off x="7592739" y="1835149"/>
                <a:ext cx="731520" cy="731520"/>
                <a:chOff x="7520169" y="1835149"/>
                <a:chExt cx="731520" cy="731520"/>
              </a:xfrm>
            </p:grpSpPr>
            <p:sp>
              <p:nvSpPr>
                <p:cNvPr id="16" name="Rectangle 15"/>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520393" y="2037557"/>
                  <a:ext cx="235225" cy="418755"/>
                </a:xfrm>
                <a:prstGeom prst="rect">
                  <a:avLst/>
                </a:prstGeom>
                <a:noFill/>
              </p:spPr>
              <p:txBody>
                <a:bodyPr wrap="square" lIns="27432" tIns="27432" rIns="27432" bIns="27432" rtlCol="0">
                  <a:spAutoFit/>
                </a:bodyPr>
                <a:lstStyle/>
                <a:p>
                  <a:pPr algn="ctr"/>
                  <a:r>
                    <a:rPr lang="en-US" sz="1000" dirty="0"/>
                    <a:t>W</a:t>
                  </a:r>
                </a:p>
              </p:txBody>
            </p:sp>
            <p:sp>
              <p:nvSpPr>
                <p:cNvPr id="18" name="TextBox 17"/>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000" dirty="0"/>
                    <a:t>N</a:t>
                  </a:r>
                  <a:endParaRPr lang="en-US" sz="1600" dirty="0"/>
                </a:p>
              </p:txBody>
            </p:sp>
          </p:grpSp>
          <p:sp>
            <p:nvSpPr>
              <p:cNvPr id="14" name="Rectangle 13"/>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9343534" y="3891806"/>
              <a:ext cx="411682" cy="411304"/>
              <a:chOff x="7500542" y="1743709"/>
              <a:chExt cx="823717" cy="822960"/>
            </a:xfrm>
          </p:grpSpPr>
          <p:grpSp>
            <p:nvGrpSpPr>
              <p:cNvPr id="20" name="Group 19"/>
              <p:cNvGrpSpPr/>
              <p:nvPr/>
            </p:nvGrpSpPr>
            <p:grpSpPr>
              <a:xfrm>
                <a:off x="7592739" y="1835149"/>
                <a:ext cx="731520" cy="731520"/>
                <a:chOff x="7520169" y="1835149"/>
                <a:chExt cx="731520" cy="731520"/>
              </a:xfrm>
            </p:grpSpPr>
            <p:sp>
              <p:nvSpPr>
                <p:cNvPr id="23" name="Rectangle 22"/>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520393" y="2037557"/>
                  <a:ext cx="235225" cy="418755"/>
                </a:xfrm>
                <a:prstGeom prst="rect">
                  <a:avLst/>
                </a:prstGeom>
                <a:noFill/>
              </p:spPr>
              <p:txBody>
                <a:bodyPr wrap="square" lIns="27432" tIns="27432" rIns="27432" bIns="27432" rtlCol="0">
                  <a:spAutoFit/>
                </a:bodyPr>
                <a:lstStyle/>
                <a:p>
                  <a:pPr algn="ctr"/>
                  <a:r>
                    <a:rPr lang="en-US" sz="1000" dirty="0"/>
                    <a:t>W</a:t>
                  </a:r>
                </a:p>
              </p:txBody>
            </p:sp>
            <p:sp>
              <p:nvSpPr>
                <p:cNvPr id="25" name="TextBox 2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000" dirty="0"/>
                    <a:t>N</a:t>
                  </a:r>
                  <a:endParaRPr lang="en-US" sz="1600" dirty="0"/>
                </a:p>
              </p:txBody>
            </p:sp>
          </p:grpSp>
          <p:sp>
            <p:nvSpPr>
              <p:cNvPr id="21" name="Rectangle 2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9332736" y="2392452"/>
              <a:ext cx="411682" cy="457424"/>
              <a:chOff x="6886619" y="2854960"/>
              <a:chExt cx="822960" cy="914400"/>
            </a:xfrm>
          </p:grpSpPr>
          <p:sp>
            <p:nvSpPr>
              <p:cNvPr id="34" name="Rectangle 33"/>
              <p:cNvSpPr/>
              <p:nvPr/>
            </p:nvSpPr>
            <p:spPr>
              <a:xfrm>
                <a:off x="6978059" y="2946400"/>
                <a:ext cx="73152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000" dirty="0"/>
                  <a:t>N</a:t>
                </a:r>
              </a:p>
            </p:txBody>
          </p:sp>
          <p:sp>
            <p:nvSpPr>
              <p:cNvPr id="39" name="TextBox 38"/>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000" dirty="0"/>
                  <a:t>N</a:t>
                </a:r>
              </a:p>
            </p:txBody>
          </p:sp>
          <p:sp>
            <p:nvSpPr>
              <p:cNvPr id="40" name="TextBox 39"/>
              <p:cNvSpPr txBox="1"/>
              <p:nvPr/>
            </p:nvSpPr>
            <p:spPr>
              <a:xfrm>
                <a:off x="6978058" y="3170084"/>
                <a:ext cx="184741" cy="418371"/>
              </a:xfrm>
              <a:prstGeom prst="rect">
                <a:avLst/>
              </a:prstGeom>
              <a:noFill/>
            </p:spPr>
            <p:txBody>
              <a:bodyPr wrap="square" lIns="27432" tIns="27432" rIns="27432" bIns="27432" rtlCol="0">
                <a:spAutoFit/>
              </a:bodyPr>
              <a:lstStyle/>
              <a:p>
                <a:pPr algn="ctr"/>
                <a:r>
                  <a:rPr lang="en-US" sz="1000" dirty="0"/>
                  <a:t>1</a:t>
                </a:r>
              </a:p>
            </p:txBody>
          </p:sp>
        </p:grpSp>
        <p:grpSp>
          <p:nvGrpSpPr>
            <p:cNvPr id="41" name="Group 40"/>
            <p:cNvGrpSpPr/>
            <p:nvPr/>
          </p:nvGrpSpPr>
          <p:grpSpPr>
            <a:xfrm>
              <a:off x="8927921" y="3893546"/>
              <a:ext cx="455549" cy="411681"/>
              <a:chOff x="8051706" y="2854960"/>
              <a:chExt cx="910654" cy="822960"/>
            </a:xfrm>
          </p:grpSpPr>
          <p:sp>
            <p:nvSpPr>
              <p:cNvPr id="42" name="Rectangle 41"/>
              <p:cNvSpPr/>
              <p:nvPr/>
            </p:nvSpPr>
            <p:spPr>
              <a:xfrm>
                <a:off x="8143146" y="2946400"/>
                <a:ext cx="73152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143145" y="3148806"/>
                <a:ext cx="235223" cy="418371"/>
              </a:xfrm>
              <a:prstGeom prst="rect">
                <a:avLst/>
              </a:prstGeom>
              <a:noFill/>
            </p:spPr>
            <p:txBody>
              <a:bodyPr wrap="square" lIns="27432" tIns="27432" rIns="27432" bIns="27432" rtlCol="0">
                <a:spAutoFit/>
              </a:bodyPr>
              <a:lstStyle/>
              <a:p>
                <a:pPr algn="ctr"/>
                <a:r>
                  <a:rPr lang="en-US" sz="1000" dirty="0"/>
                  <a:t>W</a:t>
                </a:r>
              </a:p>
            </p:txBody>
          </p:sp>
          <p:sp>
            <p:nvSpPr>
              <p:cNvPr id="45" name="TextBox 44"/>
              <p:cNvSpPr txBox="1"/>
              <p:nvPr/>
            </p:nvSpPr>
            <p:spPr>
              <a:xfrm>
                <a:off x="8637061" y="3148808"/>
                <a:ext cx="235223" cy="418371"/>
              </a:xfrm>
              <a:prstGeom prst="rect">
                <a:avLst/>
              </a:prstGeom>
              <a:noFill/>
            </p:spPr>
            <p:txBody>
              <a:bodyPr wrap="square" lIns="27432" tIns="27432" rIns="27432" bIns="27432" rtlCol="0">
                <a:spAutoFit/>
              </a:bodyPr>
              <a:lstStyle/>
              <a:p>
                <a:pPr algn="ctr"/>
                <a:r>
                  <a:rPr lang="en-US" sz="1000" dirty="0"/>
                  <a:t>W</a:t>
                </a:r>
              </a:p>
            </p:txBody>
          </p:sp>
          <p:sp>
            <p:nvSpPr>
              <p:cNvPr id="46" name="TextBox 45"/>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000" dirty="0"/>
                  <a:t>1</a:t>
                </a:r>
              </a:p>
            </p:txBody>
          </p:sp>
          <p:sp>
            <p:nvSpPr>
              <p:cNvPr id="47" name="Rectangle 46"/>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10978194" y="3320276"/>
              <a:ext cx="411682" cy="411304"/>
              <a:chOff x="7500542" y="1743709"/>
              <a:chExt cx="823717" cy="822960"/>
            </a:xfrm>
          </p:grpSpPr>
          <p:grpSp>
            <p:nvGrpSpPr>
              <p:cNvPr id="50" name="Group 49"/>
              <p:cNvGrpSpPr/>
              <p:nvPr/>
            </p:nvGrpSpPr>
            <p:grpSpPr>
              <a:xfrm>
                <a:off x="7592739" y="1835149"/>
                <a:ext cx="731520" cy="731520"/>
                <a:chOff x="7520169" y="1835149"/>
                <a:chExt cx="731520" cy="731520"/>
              </a:xfrm>
            </p:grpSpPr>
            <p:sp>
              <p:nvSpPr>
                <p:cNvPr id="53" name="Rectangle 52"/>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520393" y="2037557"/>
                  <a:ext cx="235225" cy="418755"/>
                </a:xfrm>
                <a:prstGeom prst="rect">
                  <a:avLst/>
                </a:prstGeom>
                <a:noFill/>
              </p:spPr>
              <p:txBody>
                <a:bodyPr wrap="square" lIns="27432" tIns="27432" rIns="27432" bIns="27432" rtlCol="0">
                  <a:spAutoFit/>
                </a:bodyPr>
                <a:lstStyle/>
                <a:p>
                  <a:pPr algn="ctr"/>
                  <a:r>
                    <a:rPr lang="en-US" sz="1000" dirty="0"/>
                    <a:t>W</a:t>
                  </a:r>
                </a:p>
              </p:txBody>
            </p:sp>
            <p:sp>
              <p:nvSpPr>
                <p:cNvPr id="55" name="TextBox 5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000" dirty="0"/>
                    <a:t>N</a:t>
                  </a:r>
                  <a:endParaRPr lang="en-US" sz="1600" dirty="0"/>
                </a:p>
              </p:txBody>
            </p:sp>
          </p:grpSp>
          <p:sp>
            <p:nvSpPr>
              <p:cNvPr id="51" name="Rectangle 5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10976077" y="2905815"/>
              <a:ext cx="411682" cy="457424"/>
              <a:chOff x="6886619" y="2854960"/>
              <a:chExt cx="822960" cy="914400"/>
            </a:xfrm>
          </p:grpSpPr>
          <p:sp>
            <p:nvSpPr>
              <p:cNvPr id="57" name="Rectangle 56"/>
              <p:cNvSpPr/>
              <p:nvPr/>
            </p:nvSpPr>
            <p:spPr>
              <a:xfrm>
                <a:off x="6978059" y="2946400"/>
                <a:ext cx="73152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000" dirty="0"/>
                  <a:t>N</a:t>
                </a:r>
              </a:p>
            </p:txBody>
          </p:sp>
          <p:sp>
            <p:nvSpPr>
              <p:cNvPr id="62" name="TextBox 61"/>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000" dirty="0"/>
                  <a:t>N</a:t>
                </a:r>
              </a:p>
            </p:txBody>
          </p:sp>
          <p:sp>
            <p:nvSpPr>
              <p:cNvPr id="63" name="TextBox 62"/>
              <p:cNvSpPr txBox="1"/>
              <p:nvPr/>
            </p:nvSpPr>
            <p:spPr>
              <a:xfrm>
                <a:off x="6978058" y="3170084"/>
                <a:ext cx="184741" cy="418371"/>
              </a:xfrm>
              <a:prstGeom prst="rect">
                <a:avLst/>
              </a:prstGeom>
              <a:noFill/>
            </p:spPr>
            <p:txBody>
              <a:bodyPr wrap="square" lIns="27432" tIns="27432" rIns="27432" bIns="27432" rtlCol="0">
                <a:spAutoFit/>
              </a:bodyPr>
              <a:lstStyle/>
              <a:p>
                <a:pPr algn="ctr"/>
                <a:r>
                  <a:rPr lang="en-US" sz="1000" dirty="0"/>
                  <a:t>1</a:t>
                </a:r>
              </a:p>
            </p:txBody>
          </p:sp>
        </p:grpSp>
        <p:grpSp>
          <p:nvGrpSpPr>
            <p:cNvPr id="64" name="Group 63"/>
            <p:cNvGrpSpPr/>
            <p:nvPr/>
          </p:nvGrpSpPr>
          <p:grpSpPr>
            <a:xfrm>
              <a:off x="10565441" y="3321548"/>
              <a:ext cx="455549" cy="411681"/>
              <a:chOff x="8051706" y="2854960"/>
              <a:chExt cx="910654" cy="822960"/>
            </a:xfrm>
          </p:grpSpPr>
          <p:sp>
            <p:nvSpPr>
              <p:cNvPr id="65" name="Rectangle 64"/>
              <p:cNvSpPr/>
              <p:nvPr/>
            </p:nvSpPr>
            <p:spPr>
              <a:xfrm>
                <a:off x="8143146" y="2946400"/>
                <a:ext cx="73152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5" y="3148806"/>
                <a:ext cx="235223" cy="418371"/>
              </a:xfrm>
              <a:prstGeom prst="rect">
                <a:avLst/>
              </a:prstGeom>
              <a:noFill/>
            </p:spPr>
            <p:txBody>
              <a:bodyPr wrap="square" lIns="27432" tIns="27432" rIns="27432" bIns="27432" rtlCol="0">
                <a:spAutoFit/>
              </a:bodyPr>
              <a:lstStyle/>
              <a:p>
                <a:pPr algn="ctr"/>
                <a:r>
                  <a:rPr lang="en-US" sz="1000" dirty="0"/>
                  <a:t>W</a:t>
                </a:r>
              </a:p>
            </p:txBody>
          </p:sp>
          <p:sp>
            <p:nvSpPr>
              <p:cNvPr id="68" name="TextBox 67"/>
              <p:cNvSpPr txBox="1"/>
              <p:nvPr/>
            </p:nvSpPr>
            <p:spPr>
              <a:xfrm>
                <a:off x="8637061" y="3148808"/>
                <a:ext cx="235223" cy="418371"/>
              </a:xfrm>
              <a:prstGeom prst="rect">
                <a:avLst/>
              </a:prstGeom>
              <a:noFill/>
            </p:spPr>
            <p:txBody>
              <a:bodyPr wrap="square" lIns="27432" tIns="27432" rIns="27432" bIns="27432" rtlCol="0">
                <a:spAutoFit/>
              </a:bodyPr>
              <a:lstStyle/>
              <a:p>
                <a:pPr algn="ctr"/>
                <a:r>
                  <a:rPr lang="en-US" sz="1000" dirty="0"/>
                  <a:t>W</a:t>
                </a:r>
              </a:p>
            </p:txBody>
          </p:sp>
          <p:sp>
            <p:nvSpPr>
              <p:cNvPr id="69" name="TextBox 68"/>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000" dirty="0"/>
                  <a:t>1</a:t>
                </a:r>
              </a:p>
            </p:txBody>
          </p:sp>
          <p:sp>
            <p:nvSpPr>
              <p:cNvPr id="70" name="Rectangle 69"/>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Rounded Corners 71"/>
            <p:cNvSpPr/>
            <p:nvPr/>
          </p:nvSpPr>
          <p:spPr>
            <a:xfrm>
              <a:off x="7584417" y="2972249"/>
              <a:ext cx="638484" cy="64010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a:off x="8824779" y="2281449"/>
              <a:ext cx="1013445" cy="101602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p:cNvSpPr/>
            <p:nvPr/>
          </p:nvSpPr>
          <p:spPr>
            <a:xfrm>
              <a:off x="8837608" y="3386361"/>
              <a:ext cx="1013445" cy="101602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p:cNvSpPr/>
            <p:nvPr/>
          </p:nvSpPr>
          <p:spPr>
            <a:xfrm>
              <a:off x="10468524" y="2809485"/>
              <a:ext cx="1013445" cy="101602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Arrow Connector 76"/>
            <p:cNvCxnSpPr>
              <a:cxnSpLocks/>
              <a:stCxn id="72" idx="3"/>
              <a:endCxn id="73" idx="1"/>
            </p:cNvCxnSpPr>
            <p:nvPr/>
          </p:nvCxnSpPr>
          <p:spPr>
            <a:xfrm flipV="1">
              <a:off x="8222901" y="2789460"/>
              <a:ext cx="601878" cy="502843"/>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cxnSpLocks/>
              <a:stCxn id="72" idx="3"/>
              <a:endCxn id="74" idx="1"/>
            </p:cNvCxnSpPr>
            <p:nvPr/>
          </p:nvCxnSpPr>
          <p:spPr>
            <a:xfrm>
              <a:off x="8222901" y="3292303"/>
              <a:ext cx="614707" cy="602069"/>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cxnSpLocks/>
              <a:stCxn id="73" idx="3"/>
              <a:endCxn id="75" idx="1"/>
            </p:cNvCxnSpPr>
            <p:nvPr/>
          </p:nvCxnSpPr>
          <p:spPr>
            <a:xfrm>
              <a:off x="9838224" y="2789460"/>
              <a:ext cx="630300" cy="528036"/>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cxnSpLocks/>
              <a:stCxn id="74" idx="3"/>
              <a:endCxn id="75" idx="1"/>
            </p:cNvCxnSpPr>
            <p:nvPr/>
          </p:nvCxnSpPr>
          <p:spPr>
            <a:xfrm flipV="1">
              <a:off x="9851053" y="3317496"/>
              <a:ext cx="617471" cy="576876"/>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cxnSpLocks/>
              <a:stCxn id="73" idx="3"/>
            </p:cNvCxnSpPr>
            <p:nvPr/>
          </p:nvCxnSpPr>
          <p:spPr>
            <a:xfrm flipV="1">
              <a:off x="9838224" y="2392452"/>
              <a:ext cx="978799" cy="397008"/>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cxnSpLocks/>
              <a:stCxn id="74" idx="3"/>
            </p:cNvCxnSpPr>
            <p:nvPr/>
          </p:nvCxnSpPr>
          <p:spPr>
            <a:xfrm>
              <a:off x="9851053" y="3894372"/>
              <a:ext cx="852546" cy="408738"/>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cxnSpLocks/>
              <a:stCxn id="75" idx="3"/>
            </p:cNvCxnSpPr>
            <p:nvPr/>
          </p:nvCxnSpPr>
          <p:spPr>
            <a:xfrm>
              <a:off x="11481969" y="3317496"/>
              <a:ext cx="436981" cy="294860"/>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cxnSpLocks/>
              <a:stCxn id="75" idx="3"/>
            </p:cNvCxnSpPr>
            <p:nvPr/>
          </p:nvCxnSpPr>
          <p:spPr>
            <a:xfrm>
              <a:off x="11481969" y="3317496"/>
              <a:ext cx="436981" cy="0"/>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cxnSpLocks/>
              <a:stCxn id="75" idx="3"/>
            </p:cNvCxnSpPr>
            <p:nvPr/>
          </p:nvCxnSpPr>
          <p:spPr>
            <a:xfrm flipV="1">
              <a:off x="11481969" y="3017520"/>
              <a:ext cx="436981" cy="299976"/>
            </a:xfrm>
            <a:prstGeom prst="straightConnector1">
              <a:avLst/>
            </a:prstGeom>
            <a:ln w="57150">
              <a:tailEnd type="stealth"/>
            </a:ln>
          </p:spPr>
          <p:style>
            <a:lnRef idx="1">
              <a:schemeClr val="accent1"/>
            </a:lnRef>
            <a:fillRef idx="0">
              <a:schemeClr val="accent1"/>
            </a:fillRef>
            <a:effectRef idx="0">
              <a:schemeClr val="accent1"/>
            </a:effectRef>
            <a:fontRef idx="minor">
              <a:schemeClr val="tx1"/>
            </a:fontRef>
          </p:style>
        </p:cxnSp>
      </p:grpSp>
      <p:sp>
        <p:nvSpPr>
          <p:cNvPr id="119" name="Rectangle 118"/>
          <p:cNvSpPr/>
          <p:nvPr/>
        </p:nvSpPr>
        <p:spPr>
          <a:xfrm>
            <a:off x="1861356" y="6181181"/>
            <a:ext cx="4042464" cy="461665"/>
          </a:xfrm>
          <a:prstGeom prst="rect">
            <a:avLst/>
          </a:prstGeom>
        </p:spPr>
        <p:txBody>
          <a:bodyPr wrap="square">
            <a:spAutoFit/>
          </a:bodyPr>
          <a:lstStyle/>
          <a:p>
            <a:r>
              <a:rPr lang="en-US" sz="1200" dirty="0">
                <a:solidFill>
                  <a:schemeClr val="tx1">
                    <a:lumMod val="50000"/>
                    <a:lumOff val="50000"/>
                  </a:schemeClr>
                </a:solidFill>
              </a:rPr>
              <a:t>Source: </a:t>
            </a:r>
            <a:r>
              <a:rPr lang="en-US" sz="1200" i="1" dirty="0">
                <a:solidFill>
                  <a:schemeClr val="tx1">
                    <a:lumMod val="50000"/>
                    <a:lumOff val="50000"/>
                  </a:schemeClr>
                </a:solidFill>
              </a:rPr>
              <a:t>Scaling up digital circuit computation with DNA strand displacement cascades</a:t>
            </a:r>
            <a:r>
              <a:rPr lang="en-US" sz="1200" dirty="0">
                <a:solidFill>
                  <a:schemeClr val="tx1">
                    <a:lumMod val="50000"/>
                    <a:lumOff val="50000"/>
                  </a:schemeClr>
                </a:solidFill>
              </a:rPr>
              <a:t>. Qian and </a:t>
            </a:r>
            <a:r>
              <a:rPr lang="en-US" sz="1200" dirty="0" err="1">
                <a:solidFill>
                  <a:schemeClr val="tx1">
                    <a:lumMod val="50000"/>
                    <a:lumOff val="50000"/>
                  </a:schemeClr>
                </a:solidFill>
              </a:rPr>
              <a:t>Winfree</a:t>
            </a:r>
            <a:r>
              <a:rPr lang="en-US" sz="1200" dirty="0">
                <a:solidFill>
                  <a:schemeClr val="tx1">
                    <a:lumMod val="50000"/>
                    <a:lumOff val="50000"/>
                  </a:schemeClr>
                </a:solidFill>
              </a:rPr>
              <a:t>, Science 2011.</a:t>
            </a:r>
          </a:p>
        </p:txBody>
      </p:sp>
      <p:grpSp>
        <p:nvGrpSpPr>
          <p:cNvPr id="27" name="Group 26"/>
          <p:cNvGrpSpPr/>
          <p:nvPr/>
        </p:nvGrpSpPr>
        <p:grpSpPr>
          <a:xfrm>
            <a:off x="5956304" y="4524689"/>
            <a:ext cx="5623038" cy="2064323"/>
            <a:chOff x="5956304" y="4524689"/>
            <a:chExt cx="5623038" cy="2064323"/>
          </a:xfrm>
        </p:grpSpPr>
        <p:pic>
          <p:nvPicPr>
            <p:cNvPr id="107" name="Picture 106"/>
            <p:cNvPicPr>
              <a:picLocks noChangeAspect="1"/>
            </p:cNvPicPr>
            <p:nvPr/>
          </p:nvPicPr>
          <p:blipFill>
            <a:blip r:embed="rId3"/>
            <a:stretch>
              <a:fillRect/>
            </a:stretch>
          </p:blipFill>
          <p:spPr>
            <a:xfrm>
              <a:off x="6081780" y="4982880"/>
              <a:ext cx="914400" cy="484402"/>
            </a:xfrm>
            <a:prstGeom prst="rect">
              <a:avLst/>
            </a:prstGeom>
          </p:spPr>
        </p:pic>
        <p:pic>
          <p:nvPicPr>
            <p:cNvPr id="108" name="Picture 107"/>
            <p:cNvPicPr>
              <a:picLocks noChangeAspect="1"/>
            </p:cNvPicPr>
            <p:nvPr/>
          </p:nvPicPr>
          <p:blipFill>
            <a:blip r:embed="rId4"/>
            <a:stretch>
              <a:fillRect/>
            </a:stretch>
          </p:blipFill>
          <p:spPr>
            <a:xfrm>
              <a:off x="6327313" y="5558756"/>
              <a:ext cx="1066752" cy="689199"/>
            </a:xfrm>
            <a:prstGeom prst="rect">
              <a:avLst/>
            </a:prstGeom>
          </p:spPr>
        </p:pic>
        <p:pic>
          <p:nvPicPr>
            <p:cNvPr id="109" name="Picture 108"/>
            <p:cNvPicPr>
              <a:picLocks noChangeAspect="1"/>
            </p:cNvPicPr>
            <p:nvPr/>
          </p:nvPicPr>
          <p:blipFill>
            <a:blip r:embed="rId5"/>
            <a:stretch>
              <a:fillRect/>
            </a:stretch>
          </p:blipFill>
          <p:spPr>
            <a:xfrm>
              <a:off x="8182331" y="4657657"/>
              <a:ext cx="1200776" cy="608751"/>
            </a:xfrm>
            <a:prstGeom prst="rect">
              <a:avLst/>
            </a:prstGeom>
          </p:spPr>
        </p:pic>
        <p:pic>
          <p:nvPicPr>
            <p:cNvPr id="110" name="Picture 109"/>
            <p:cNvPicPr>
              <a:picLocks noChangeAspect="1"/>
            </p:cNvPicPr>
            <p:nvPr/>
          </p:nvPicPr>
          <p:blipFill>
            <a:blip r:embed="rId6"/>
            <a:stretch>
              <a:fillRect/>
            </a:stretch>
          </p:blipFill>
          <p:spPr>
            <a:xfrm>
              <a:off x="8153568" y="5894931"/>
              <a:ext cx="1317326" cy="665704"/>
            </a:xfrm>
            <a:prstGeom prst="rect">
              <a:avLst/>
            </a:prstGeom>
          </p:spPr>
        </p:pic>
        <p:pic>
          <p:nvPicPr>
            <p:cNvPr id="111" name="Picture 110"/>
            <p:cNvPicPr>
              <a:picLocks noChangeAspect="1"/>
            </p:cNvPicPr>
            <p:nvPr/>
          </p:nvPicPr>
          <p:blipFill>
            <a:blip r:embed="rId7"/>
            <a:stretch>
              <a:fillRect/>
            </a:stretch>
          </p:blipFill>
          <p:spPr>
            <a:xfrm>
              <a:off x="10098609" y="5557695"/>
              <a:ext cx="1126757" cy="690260"/>
            </a:xfrm>
            <a:prstGeom prst="rect">
              <a:avLst/>
            </a:prstGeom>
          </p:spPr>
        </p:pic>
        <p:pic>
          <p:nvPicPr>
            <p:cNvPr id="112" name="Picture 111"/>
            <p:cNvPicPr>
              <a:picLocks noChangeAspect="1"/>
            </p:cNvPicPr>
            <p:nvPr/>
          </p:nvPicPr>
          <p:blipFill>
            <a:blip r:embed="rId8"/>
            <a:stretch>
              <a:fillRect/>
            </a:stretch>
          </p:blipFill>
          <p:spPr>
            <a:xfrm>
              <a:off x="10436459" y="4847396"/>
              <a:ext cx="1043838" cy="572809"/>
            </a:xfrm>
            <a:prstGeom prst="rect">
              <a:avLst/>
            </a:prstGeom>
          </p:spPr>
        </p:pic>
        <p:sp>
          <p:nvSpPr>
            <p:cNvPr id="113" name="Rectangle: Rounded Corners 112"/>
            <p:cNvSpPr/>
            <p:nvPr/>
          </p:nvSpPr>
          <p:spPr>
            <a:xfrm>
              <a:off x="5956304" y="4768850"/>
              <a:ext cx="1565172" cy="15875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113"/>
            <p:cNvSpPr/>
            <p:nvPr/>
          </p:nvSpPr>
          <p:spPr>
            <a:xfrm>
              <a:off x="8067094" y="4524689"/>
              <a:ext cx="1444792" cy="81566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Rounded Corners 114"/>
            <p:cNvSpPr/>
            <p:nvPr/>
          </p:nvSpPr>
          <p:spPr>
            <a:xfrm>
              <a:off x="8067094" y="5773351"/>
              <a:ext cx="1444792" cy="815661"/>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Rounded Corners 115"/>
            <p:cNvSpPr/>
            <p:nvPr/>
          </p:nvSpPr>
          <p:spPr>
            <a:xfrm>
              <a:off x="10044269" y="4657657"/>
              <a:ext cx="1535073" cy="16477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Arrow Connector 119"/>
            <p:cNvCxnSpPr/>
            <p:nvPr/>
          </p:nvCxnSpPr>
          <p:spPr>
            <a:xfrm flipV="1">
              <a:off x="7529802" y="5178207"/>
              <a:ext cx="519695" cy="1430"/>
            </a:xfrm>
            <a:prstGeom prst="straightConnector1">
              <a:avLst/>
            </a:prstGeom>
            <a:ln w="57150">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cxnSpLocks/>
              <a:stCxn id="115" idx="0"/>
              <a:endCxn id="114" idx="2"/>
            </p:cNvCxnSpPr>
            <p:nvPr/>
          </p:nvCxnSpPr>
          <p:spPr>
            <a:xfrm flipV="1">
              <a:off x="8789490" y="5340350"/>
              <a:ext cx="0" cy="433001"/>
            </a:xfrm>
            <a:prstGeom prst="straightConnector1">
              <a:avLst/>
            </a:prstGeom>
            <a:ln w="57150">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9511886" y="6128477"/>
              <a:ext cx="531697" cy="3718"/>
            </a:xfrm>
            <a:prstGeom prst="straightConnector1">
              <a:avLst/>
            </a:prstGeom>
            <a:ln w="57150">
              <a:headEnd type="stealth"/>
              <a:tailEnd type="stealt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473662" y="5206584"/>
              <a:ext cx="593432" cy="369332"/>
            </a:xfrm>
            <a:prstGeom prst="rect">
              <a:avLst/>
            </a:prstGeom>
          </p:spPr>
          <p:txBody>
            <a:bodyPr wrap="none">
              <a:spAutoFit/>
            </a:bodyPr>
            <a:lstStyle/>
            <a:p>
              <a:r>
                <a:rPr lang="en-US" i="1" dirty="0"/>
                <a:t>bind</a:t>
              </a:r>
              <a:endParaRPr lang="en-US" dirty="0"/>
            </a:p>
          </p:txBody>
        </p:sp>
        <p:sp>
          <p:nvSpPr>
            <p:cNvPr id="95" name="Rectangle 94"/>
            <p:cNvSpPr/>
            <p:nvPr/>
          </p:nvSpPr>
          <p:spPr>
            <a:xfrm>
              <a:off x="8823499" y="5369502"/>
              <a:ext cx="941412" cy="369332"/>
            </a:xfrm>
            <a:prstGeom prst="rect">
              <a:avLst/>
            </a:prstGeom>
          </p:spPr>
          <p:txBody>
            <a:bodyPr wrap="none">
              <a:spAutoFit/>
            </a:bodyPr>
            <a:lstStyle/>
            <a:p>
              <a:r>
                <a:rPr lang="en-US" i="1" dirty="0"/>
                <a:t>displace</a:t>
              </a:r>
              <a:endParaRPr lang="en-US" dirty="0"/>
            </a:p>
          </p:txBody>
        </p:sp>
        <p:sp>
          <p:nvSpPr>
            <p:cNvPr id="96" name="Rectangle 95"/>
            <p:cNvSpPr/>
            <p:nvPr/>
          </p:nvSpPr>
          <p:spPr>
            <a:xfrm>
              <a:off x="9466792" y="6200897"/>
              <a:ext cx="830677" cy="369332"/>
            </a:xfrm>
            <a:prstGeom prst="rect">
              <a:avLst/>
            </a:prstGeom>
          </p:spPr>
          <p:txBody>
            <a:bodyPr wrap="none">
              <a:spAutoFit/>
            </a:bodyPr>
            <a:lstStyle/>
            <a:p>
              <a:r>
                <a:rPr lang="en-US" i="1" dirty="0"/>
                <a:t>unbind</a:t>
              </a:r>
              <a:endParaRPr lang="en-US" dirty="0"/>
            </a:p>
          </p:txBody>
        </p:sp>
      </p:grpSp>
    </p:spTree>
    <p:extLst>
      <p:ext uri="{BB962C8B-B14F-4D97-AF65-F5344CB8AC3E}">
        <p14:creationId xmlns:p14="http://schemas.microsoft.com/office/powerpoint/2010/main" val="407400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500"/>
                                        <p:tgtEl>
                                          <p:spTgt spid="119"/>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93806"/>
          </a:xfrm>
        </p:spPr>
        <p:txBody>
          <a:bodyPr/>
          <a:lstStyle/>
          <a:p>
            <a:r>
              <a:rPr lang="en-US" dirty="0"/>
              <a:t>Thermodynamic models</a:t>
            </a:r>
          </a:p>
        </p:txBody>
      </p:sp>
      <p:sp>
        <p:nvSpPr>
          <p:cNvPr id="3" name="Content Placeholder 2"/>
          <p:cNvSpPr>
            <a:spLocks noGrp="1"/>
          </p:cNvSpPr>
          <p:nvPr>
            <p:ph idx="1"/>
          </p:nvPr>
        </p:nvSpPr>
        <p:spPr>
          <a:xfrm>
            <a:off x="838200" y="1511300"/>
            <a:ext cx="10515600" cy="4351338"/>
          </a:xfrm>
        </p:spPr>
        <p:txBody>
          <a:bodyPr/>
          <a:lstStyle/>
          <a:p>
            <a:r>
              <a:rPr lang="en-US" u="sng" dirty="0"/>
              <a:t>thermodynamic</a:t>
            </a:r>
            <a:r>
              <a:rPr lang="en-US" dirty="0"/>
              <a:t> ≈ defines </a:t>
            </a:r>
            <a:r>
              <a:rPr lang="en-US" i="1" dirty="0"/>
              <a:t>free energy</a:t>
            </a:r>
            <a:r>
              <a:rPr lang="en-US" dirty="0"/>
              <a:t> </a:t>
            </a:r>
            <a:r>
              <a:rPr lang="en-US" i="1" dirty="0"/>
              <a:t>G</a:t>
            </a:r>
            <a:r>
              <a:rPr lang="en-US" dirty="0"/>
              <a:t>(</a:t>
            </a:r>
            <a:r>
              <a:rPr lang="el-GR" i="1" dirty="0"/>
              <a:t>α</a:t>
            </a:r>
            <a:r>
              <a:rPr lang="en-US" dirty="0"/>
              <a:t>) of each possible configuration</a:t>
            </a:r>
            <a:r>
              <a:rPr lang="el-GR" i="1" dirty="0"/>
              <a:t> α</a:t>
            </a:r>
            <a:r>
              <a:rPr lang="en-US" dirty="0"/>
              <a:t> and predicts that     </a:t>
            </a:r>
            <a:r>
              <a:rPr lang="en-US" dirty="0" err="1"/>
              <a:t>Pr</a:t>
            </a:r>
            <a:r>
              <a:rPr lang="en-US" dirty="0"/>
              <a:t>[observing </a:t>
            </a:r>
            <a:r>
              <a:rPr lang="el-GR" i="1" dirty="0"/>
              <a:t>α</a:t>
            </a:r>
            <a:r>
              <a:rPr lang="en-US" dirty="0"/>
              <a:t>] ∝ </a:t>
            </a:r>
            <a:r>
              <a:rPr lang="en-US" i="1" dirty="0"/>
              <a:t>e</a:t>
            </a:r>
            <a:r>
              <a:rPr lang="en-US" baseline="30000" dirty="0"/>
              <a:t>–</a:t>
            </a:r>
            <a:r>
              <a:rPr lang="en-US" i="1" baseline="30000" dirty="0"/>
              <a:t>G</a:t>
            </a:r>
            <a:r>
              <a:rPr lang="en-US" baseline="30000" dirty="0"/>
              <a:t>(</a:t>
            </a:r>
            <a:r>
              <a:rPr lang="el-GR" i="1" baseline="30000" dirty="0"/>
              <a:t>α</a:t>
            </a:r>
            <a:r>
              <a:rPr lang="en-US" baseline="30000" dirty="0"/>
              <a:t>)/</a:t>
            </a:r>
            <a:r>
              <a:rPr lang="en-US" i="1" baseline="30000" dirty="0" err="1"/>
              <a:t>kT</a:t>
            </a:r>
            <a:endParaRPr lang="en-US" i="1" baseline="30000" dirty="0"/>
          </a:p>
          <a:p>
            <a:r>
              <a:rPr lang="en-US" dirty="0"/>
              <a:t>minimum free energy configuration = </a:t>
            </a:r>
            <a:r>
              <a:rPr lang="en-US" i="1" dirty="0"/>
              <a:t>most probable</a:t>
            </a:r>
            <a:r>
              <a:rPr lang="en-US" dirty="0"/>
              <a:t> configuration</a:t>
            </a:r>
          </a:p>
          <a:p>
            <a:r>
              <a:rPr lang="en-US"/>
              <a:t>How to find energy of a configuration of DNA strands?</a:t>
            </a:r>
            <a:endParaRPr lang="en-US" dirty="0"/>
          </a:p>
          <a:p>
            <a:pPr marL="457200" lvl="1" indent="0">
              <a:buNone/>
            </a:pPr>
            <a:r>
              <a:rPr lang="en-US" i="1"/>
              <a:t>Why, it’s elementary</a:t>
            </a:r>
            <a:r>
              <a:rPr lang="en-US"/>
              <a:t>:</a:t>
            </a:r>
            <a:endParaRPr lang="en-US" dirty="0"/>
          </a:p>
          <a:p>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18</a:t>
            </a:fld>
            <a:endParaRPr lang="en-US" dirty="0"/>
          </a:p>
        </p:txBody>
      </p:sp>
      <p:pic>
        <p:nvPicPr>
          <p:cNvPr id="8" name="Picture 7"/>
          <p:cNvPicPr>
            <a:picLocks noChangeAspect="1"/>
          </p:cNvPicPr>
          <p:nvPr/>
        </p:nvPicPr>
        <p:blipFill>
          <a:blip r:embed="rId3"/>
          <a:stretch>
            <a:fillRect/>
          </a:stretch>
        </p:blipFill>
        <p:spPr>
          <a:xfrm>
            <a:off x="1127549" y="3867150"/>
            <a:ext cx="4780875" cy="2540000"/>
          </a:xfrm>
          <a:prstGeom prst="rect">
            <a:avLst/>
          </a:prstGeom>
        </p:spPr>
      </p:pic>
      <p:pic>
        <p:nvPicPr>
          <p:cNvPr id="9" name="Picture 8"/>
          <p:cNvPicPr>
            <a:picLocks noChangeAspect="1"/>
          </p:cNvPicPr>
          <p:nvPr/>
        </p:nvPicPr>
        <p:blipFill>
          <a:blip r:embed="rId4"/>
          <a:stretch>
            <a:fillRect/>
          </a:stretch>
        </p:blipFill>
        <p:spPr>
          <a:xfrm>
            <a:off x="6038202" y="4058143"/>
            <a:ext cx="5604947" cy="19192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3730" y="2878764"/>
            <a:ext cx="1719419" cy="2282558"/>
          </a:xfrm>
          <a:prstGeom prst="rect">
            <a:avLst/>
          </a:prstGeom>
        </p:spPr>
      </p:pic>
      <p:sp>
        <p:nvSpPr>
          <p:cNvPr id="10" name="Rectangle 9"/>
          <p:cNvSpPr/>
          <p:nvPr/>
        </p:nvSpPr>
        <p:spPr>
          <a:xfrm>
            <a:off x="5908424" y="6015007"/>
            <a:ext cx="4588126" cy="461665"/>
          </a:xfrm>
          <a:prstGeom prst="rect">
            <a:avLst/>
          </a:prstGeom>
        </p:spPr>
        <p:txBody>
          <a:bodyPr wrap="square">
            <a:spAutoFit/>
          </a:bodyPr>
          <a:lstStyle/>
          <a:p>
            <a:r>
              <a:rPr lang="en-US" sz="1200" dirty="0">
                <a:solidFill>
                  <a:schemeClr val="tx1">
                    <a:lumMod val="50000"/>
                    <a:lumOff val="50000"/>
                  </a:schemeClr>
                </a:solidFill>
              </a:rPr>
              <a:t>Source: </a:t>
            </a:r>
            <a:r>
              <a:rPr lang="en-US" sz="1200" i="1" dirty="0">
                <a:solidFill>
                  <a:schemeClr val="tx1">
                    <a:lumMod val="50000"/>
                    <a:lumOff val="50000"/>
                  </a:schemeClr>
                </a:solidFill>
              </a:rPr>
              <a:t>Thermodynamic Analysis of Interacting Nucleic Acid Strands. </a:t>
            </a:r>
            <a:r>
              <a:rPr lang="en-US" sz="1200" dirty="0">
                <a:solidFill>
                  <a:schemeClr val="tx1">
                    <a:lumMod val="50000"/>
                    <a:lumOff val="50000"/>
                  </a:schemeClr>
                </a:solidFill>
              </a:rPr>
              <a:t>Dirks, </a:t>
            </a:r>
            <a:r>
              <a:rPr lang="en-US" sz="1200" dirty="0" err="1">
                <a:solidFill>
                  <a:schemeClr val="tx1">
                    <a:lumMod val="50000"/>
                    <a:lumOff val="50000"/>
                  </a:schemeClr>
                </a:solidFill>
              </a:rPr>
              <a:t>Bois</a:t>
            </a:r>
            <a:r>
              <a:rPr lang="en-US" sz="1200" dirty="0">
                <a:solidFill>
                  <a:schemeClr val="tx1">
                    <a:lumMod val="50000"/>
                    <a:lumOff val="50000"/>
                  </a:schemeClr>
                </a:solidFill>
              </a:rPr>
              <a:t>, Schaeffer, </a:t>
            </a:r>
            <a:r>
              <a:rPr lang="en-US" sz="1200" dirty="0" err="1">
                <a:solidFill>
                  <a:schemeClr val="tx1">
                    <a:lumMod val="50000"/>
                    <a:lumOff val="50000"/>
                  </a:schemeClr>
                </a:solidFill>
              </a:rPr>
              <a:t>Winfree</a:t>
            </a:r>
            <a:r>
              <a:rPr lang="en-US" sz="1200" dirty="0">
                <a:solidFill>
                  <a:schemeClr val="tx1">
                    <a:lumMod val="50000"/>
                    <a:lumOff val="50000"/>
                  </a:schemeClr>
                </a:solidFill>
              </a:rPr>
              <a:t>, Pierce, </a:t>
            </a:r>
            <a:r>
              <a:rPr lang="en-US" sz="1200" u="sng" dirty="0">
                <a:solidFill>
                  <a:schemeClr val="tx1">
                    <a:lumMod val="50000"/>
                    <a:lumOff val="50000"/>
                  </a:schemeClr>
                </a:solidFill>
              </a:rPr>
              <a:t>SIAM Review</a:t>
            </a:r>
            <a:r>
              <a:rPr lang="en-US" sz="1200" dirty="0">
                <a:solidFill>
                  <a:schemeClr val="tx1">
                    <a:lumMod val="50000"/>
                    <a:lumOff val="50000"/>
                  </a:schemeClr>
                </a:solidFill>
              </a:rPr>
              <a:t> 2011.</a:t>
            </a:r>
          </a:p>
        </p:txBody>
      </p:sp>
    </p:spTree>
    <p:extLst>
      <p:ext uri="{BB962C8B-B14F-4D97-AF65-F5344CB8AC3E}">
        <p14:creationId xmlns:p14="http://schemas.microsoft.com/office/powerpoint/2010/main" val="27271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365125"/>
            <a:ext cx="11125200" cy="911225"/>
          </a:xfrm>
        </p:spPr>
        <p:txBody>
          <a:bodyPr>
            <a:normAutofit/>
          </a:bodyPr>
          <a:lstStyle/>
          <a:p>
            <a:r>
              <a:rPr lang="en-US" sz="4000" dirty="0"/>
              <a:t>Simplified model: Thermodynamic binding networks</a:t>
            </a:r>
          </a:p>
        </p:txBody>
      </p:sp>
      <p:sp>
        <p:nvSpPr>
          <p:cNvPr id="3" name="Content Placeholder 2"/>
          <p:cNvSpPr>
            <a:spLocks noGrp="1"/>
          </p:cNvSpPr>
          <p:nvPr>
            <p:ph sz="half" idx="1"/>
          </p:nvPr>
        </p:nvSpPr>
        <p:spPr>
          <a:xfrm>
            <a:off x="654627" y="1511300"/>
            <a:ext cx="10940473" cy="4150592"/>
          </a:xfrm>
        </p:spPr>
        <p:txBody>
          <a:bodyPr>
            <a:normAutofit/>
          </a:bodyPr>
          <a:lstStyle/>
          <a:p>
            <a:pPr marL="0" indent="0">
              <a:buNone/>
            </a:pPr>
            <a:r>
              <a:rPr lang="en-US" u="sng"/>
              <a:t>Goal 1</a:t>
            </a:r>
            <a:r>
              <a:rPr lang="en-US"/>
              <a:t>: Isolate the </a:t>
            </a:r>
            <a:r>
              <a:rPr lang="en-US">
                <a:solidFill>
                  <a:srgbClr val="FF0000"/>
                </a:solidFill>
              </a:rPr>
              <a:t>contribution of thermodynamics alone</a:t>
            </a:r>
            <a:r>
              <a:rPr lang="en-US">
                <a:solidFill>
                  <a:srgbClr val="C00000"/>
                </a:solidFill>
              </a:rPr>
              <a:t> </a:t>
            </a:r>
            <a:r>
              <a:rPr lang="en-US"/>
              <a:t>to the correctness of a molecular binding system</a:t>
            </a:r>
            <a:endParaRPr lang="en-US" dirty="0"/>
          </a:p>
          <a:p>
            <a:pPr lvl="1"/>
            <a:r>
              <a:rPr lang="en-US"/>
              <a:t>no notion of “initial configuration” or “transitions”</a:t>
            </a:r>
            <a:endParaRPr lang="en-US" dirty="0"/>
          </a:p>
          <a:p>
            <a:pPr marL="0" indent="0">
              <a:buNone/>
            </a:pPr>
            <a:endParaRPr lang="en-US" u="sng" dirty="0"/>
          </a:p>
          <a:p>
            <a:pPr marL="0" indent="0">
              <a:buNone/>
            </a:pPr>
            <a:r>
              <a:rPr lang="en-US" u="sng"/>
              <a:t>Goal 2</a:t>
            </a:r>
            <a:r>
              <a:rPr lang="en-US"/>
              <a:t>: Abstract away DNA-specific details and </a:t>
            </a:r>
            <a:r>
              <a:rPr lang="en-US">
                <a:solidFill>
                  <a:srgbClr val="FF0000"/>
                </a:solidFill>
              </a:rPr>
              <a:t>model arbitrary molecules with specific binding domains</a:t>
            </a:r>
            <a:endParaRPr lang="en-US" dirty="0">
              <a:solidFill>
                <a:srgbClr val="FF0000"/>
              </a:solidFill>
            </a:endParaRPr>
          </a:p>
          <a:p>
            <a:pPr lvl="1"/>
            <a:r>
              <a:rPr lang="en-US"/>
              <a:t>no “geometry”</a:t>
            </a:r>
            <a:endParaRPr lang="en-US" dirty="0"/>
          </a:p>
          <a:p>
            <a:pPr lvl="1"/>
            <a:r>
              <a:rPr lang="en-US"/>
              <a:t>can “graft onto” kinetic models</a:t>
            </a:r>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19</a:t>
            </a:fld>
            <a:endParaRPr lang="en-US"/>
          </a:p>
        </p:txBody>
      </p:sp>
    </p:spTree>
    <p:extLst>
      <p:ext uri="{BB962C8B-B14F-4D97-AF65-F5344CB8AC3E}">
        <p14:creationId xmlns:p14="http://schemas.microsoft.com/office/powerpoint/2010/main" val="165575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pic>
        <p:nvPicPr>
          <p:cNvPr id="4" name="Picture 2" descr="Damien"/>
          <p:cNvPicPr>
            <a:picLocks noChangeAspect="1" noChangeArrowheads="1"/>
          </p:cNvPicPr>
          <p:nvPr/>
        </p:nvPicPr>
        <p:blipFill rotWithShape="1">
          <a:blip r:embed="rId3">
            <a:extLst>
              <a:ext uri="{28A0092B-C50C-407E-A947-70E740481C1C}">
                <a14:useLocalDpi xmlns:a14="http://schemas.microsoft.com/office/drawing/2010/main" val="0"/>
              </a:ext>
            </a:extLst>
          </a:blip>
          <a:srcRect l="20166" t="5324" r="22304" b="4035"/>
          <a:stretch/>
        </p:blipFill>
        <p:spPr bwMode="auto">
          <a:xfrm>
            <a:off x="7889378" y="2725887"/>
            <a:ext cx="1178909" cy="14374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70792" y="2265947"/>
            <a:ext cx="1616083" cy="369332"/>
          </a:xfrm>
          <a:prstGeom prst="rect">
            <a:avLst/>
          </a:prstGeom>
        </p:spPr>
        <p:txBody>
          <a:bodyPr wrap="none">
            <a:spAutoFit/>
          </a:bodyPr>
          <a:lstStyle/>
          <a:p>
            <a:r>
              <a:rPr lang="en-US" dirty="0"/>
              <a:t>Damien Woods</a:t>
            </a:r>
          </a:p>
        </p:txBody>
      </p:sp>
      <p:sp>
        <p:nvSpPr>
          <p:cNvPr id="6" name="Rectangle 5"/>
          <p:cNvSpPr/>
          <p:nvPr/>
        </p:nvSpPr>
        <p:spPr>
          <a:xfrm>
            <a:off x="4046036" y="2263269"/>
            <a:ext cx="1814215" cy="369332"/>
          </a:xfrm>
          <a:prstGeom prst="rect">
            <a:avLst/>
          </a:prstGeom>
        </p:spPr>
        <p:txBody>
          <a:bodyPr wrap="none">
            <a:spAutoFit/>
          </a:bodyPr>
          <a:lstStyle/>
          <a:p>
            <a:r>
              <a:rPr lang="en-US" dirty="0"/>
              <a:t>David </a:t>
            </a:r>
            <a:r>
              <a:rPr lang="en-US" dirty="0" err="1"/>
              <a:t>Soloveichik</a:t>
            </a:r>
            <a:endParaRPr lang="en-US" dirty="0"/>
          </a:p>
        </p:txBody>
      </p:sp>
      <p:sp>
        <p:nvSpPr>
          <p:cNvPr id="7" name="Rectangle 6"/>
          <p:cNvSpPr/>
          <p:nvPr/>
        </p:nvSpPr>
        <p:spPr>
          <a:xfrm>
            <a:off x="2497045" y="2265947"/>
            <a:ext cx="1355243" cy="369332"/>
          </a:xfrm>
          <a:prstGeom prst="rect">
            <a:avLst/>
          </a:prstGeom>
        </p:spPr>
        <p:txBody>
          <a:bodyPr wrap="none">
            <a:spAutoFit/>
          </a:bodyPr>
          <a:lstStyle/>
          <a:p>
            <a:r>
              <a:rPr lang="en-US" dirty="0"/>
              <a:t>Trent Rogers</a:t>
            </a:r>
          </a:p>
        </p:txBody>
      </p:sp>
      <p:sp>
        <p:nvSpPr>
          <p:cNvPr id="8" name="Rectangle 7"/>
          <p:cNvSpPr/>
          <p:nvPr/>
        </p:nvSpPr>
        <p:spPr>
          <a:xfrm>
            <a:off x="5981135" y="2248304"/>
            <a:ext cx="1495922" cy="369332"/>
          </a:xfrm>
          <a:prstGeom prst="rect">
            <a:avLst/>
          </a:prstGeom>
        </p:spPr>
        <p:txBody>
          <a:bodyPr wrap="none">
            <a:spAutoFit/>
          </a:bodyPr>
          <a:lstStyle/>
          <a:p>
            <a:r>
              <a:rPr lang="en-US" dirty="0"/>
              <a:t>Chris </a:t>
            </a:r>
            <a:r>
              <a:rPr lang="en-US" dirty="0" err="1"/>
              <a:t>Thachuk</a:t>
            </a:r>
            <a:endParaRPr lang="en-US" dirty="0"/>
          </a:p>
        </p:txBody>
      </p:sp>
      <p:pic>
        <p:nvPicPr>
          <p:cNvPr id="11" name="Picture 10"/>
          <p:cNvPicPr>
            <a:picLocks noChangeAspect="1"/>
          </p:cNvPicPr>
          <p:nvPr/>
        </p:nvPicPr>
        <p:blipFill>
          <a:blip r:embed="rId4"/>
          <a:stretch>
            <a:fillRect/>
          </a:stretch>
        </p:blipFill>
        <p:spPr>
          <a:xfrm>
            <a:off x="4239773" y="2725887"/>
            <a:ext cx="1437455" cy="1437455"/>
          </a:xfrm>
          <a:prstGeom prst="rect">
            <a:avLst/>
          </a:prstGeom>
        </p:spPr>
      </p:pic>
      <p:pic>
        <p:nvPicPr>
          <p:cNvPr id="2052" name="Picture 4" descr="image_TAR"/>
          <p:cNvPicPr>
            <a:picLocks noChangeAspect="1" noChangeArrowheads="1"/>
          </p:cNvPicPr>
          <p:nvPr/>
        </p:nvPicPr>
        <p:blipFill rotWithShape="1">
          <a:blip r:embed="rId5">
            <a:extLst>
              <a:ext uri="{28A0092B-C50C-407E-A947-70E740481C1C}">
                <a14:useLocalDpi xmlns:a14="http://schemas.microsoft.com/office/drawing/2010/main" val="0"/>
              </a:ext>
            </a:extLst>
          </a:blip>
          <a:srcRect l="14203" t="3461" b="15710"/>
          <a:stretch/>
        </p:blipFill>
        <p:spPr bwMode="auto">
          <a:xfrm>
            <a:off x="2630968" y="2708703"/>
            <a:ext cx="1162738"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na.caltech.edu/labmates/thachukhe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3652" y="2706017"/>
            <a:ext cx="1181100" cy="14573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104677" y="1502152"/>
            <a:ext cx="1752916" cy="523220"/>
          </a:xfrm>
          <a:prstGeom prst="rect">
            <a:avLst/>
          </a:prstGeom>
        </p:spPr>
        <p:txBody>
          <a:bodyPr wrap="none">
            <a:spAutoFit/>
          </a:bodyPr>
          <a:lstStyle/>
          <a:p>
            <a:r>
              <a:rPr lang="en-US" sz="2800" dirty="0"/>
              <a:t>co-authors</a:t>
            </a:r>
          </a:p>
        </p:txBody>
      </p:sp>
      <p:pic>
        <p:nvPicPr>
          <p:cNvPr id="16" name="Picture 15">
            <a:extLst/>
          </p:cNvPr>
          <p:cNvPicPr>
            <a:picLocks noChangeAspect="1"/>
          </p:cNvPicPr>
          <p:nvPr/>
        </p:nvPicPr>
        <p:blipFill>
          <a:blip r:embed="rId7" cstate="print">
            <a:lum/>
            <a:alphaModFix/>
            <a:extLst>
              <a:ext uri="{28A0092B-C50C-407E-A947-70E740481C1C}">
                <a14:useLocalDpi xmlns:a14="http://schemas.microsoft.com/office/drawing/2010/main"/>
              </a:ext>
            </a:extLst>
          </a:blip>
          <a:srcRect/>
          <a:stretch>
            <a:fillRect/>
          </a:stretch>
        </p:blipFill>
        <p:spPr>
          <a:xfrm>
            <a:off x="9683327" y="4841945"/>
            <a:ext cx="1425960" cy="1324440"/>
          </a:xfrm>
          <a:prstGeom prst="rect">
            <a:avLst/>
          </a:prstGeom>
          <a:noFill/>
          <a:ln>
            <a:noFill/>
          </a:ln>
        </p:spPr>
      </p:pic>
      <p:sp>
        <p:nvSpPr>
          <p:cNvPr id="3" name="Slide Number Placeholder 2"/>
          <p:cNvSpPr>
            <a:spLocks noGrp="1"/>
          </p:cNvSpPr>
          <p:nvPr>
            <p:ph type="sldNum" sz="quarter" idx="12"/>
          </p:nvPr>
        </p:nvSpPr>
        <p:spPr/>
        <p:txBody>
          <a:bodyPr/>
          <a:lstStyle/>
          <a:p>
            <a:fld id="{6A995154-0473-4D3E-9D27-8B1D4B6CEBB6}" type="slidenum">
              <a:rPr lang="en-US" smtClean="0"/>
              <a:t>2</a:t>
            </a:fld>
            <a:endParaRPr lang="en-US"/>
          </a:p>
        </p:txBody>
      </p:sp>
      <p:pic>
        <p:nvPicPr>
          <p:cNvPr id="15" name="Picture 14"/>
          <p:cNvPicPr>
            <a:picLocks noChangeAspect="1"/>
          </p:cNvPicPr>
          <p:nvPr/>
        </p:nvPicPr>
        <p:blipFill>
          <a:blip r:embed="rId8"/>
          <a:stretch>
            <a:fillRect/>
          </a:stretch>
        </p:blipFill>
        <p:spPr>
          <a:xfrm>
            <a:off x="4373852" y="4256628"/>
            <a:ext cx="1158582" cy="1158582"/>
          </a:xfrm>
          <a:prstGeom prst="rect">
            <a:avLst/>
          </a:prstGeom>
        </p:spPr>
      </p:pic>
      <p:pic>
        <p:nvPicPr>
          <p:cNvPr id="17" name="pasted-image.jpg"/>
          <p:cNvPicPr>
            <a:picLocks noChangeAspect="1"/>
          </p:cNvPicPr>
          <p:nvPr/>
        </p:nvPicPr>
        <p:blipFill>
          <a:blip r:embed="rId9">
            <a:extLst/>
          </a:blip>
          <a:stretch>
            <a:fillRect/>
          </a:stretch>
        </p:blipFill>
        <p:spPr>
          <a:xfrm>
            <a:off x="7818838" y="4475275"/>
            <a:ext cx="1468037" cy="628214"/>
          </a:xfrm>
          <a:prstGeom prst="rect">
            <a:avLst/>
          </a:prstGeom>
          <a:ln w="12700" cap="flat">
            <a:noFill/>
            <a:miter lim="400000"/>
          </a:ln>
          <a:effectLst/>
        </p:spPr>
      </p:pic>
      <p:pic>
        <p:nvPicPr>
          <p:cNvPr id="18" name="Caltech_Logo.pdf"/>
          <p:cNvPicPr>
            <a:picLocks noChangeAspect="1"/>
          </p:cNvPicPr>
          <p:nvPr/>
        </p:nvPicPr>
        <p:blipFill>
          <a:blip r:embed="rId10">
            <a:extLst/>
          </a:blip>
          <a:stretch>
            <a:fillRect/>
          </a:stretch>
        </p:blipFill>
        <p:spPr>
          <a:xfrm>
            <a:off x="6246284" y="4305157"/>
            <a:ext cx="1065806" cy="1065806"/>
          </a:xfrm>
          <a:prstGeom prst="rect">
            <a:avLst/>
          </a:prstGeom>
          <a:ln w="12700" cap="flat">
            <a:noFill/>
            <a:miter lim="400000"/>
          </a:ln>
          <a:effectLst/>
        </p:spPr>
      </p:pic>
      <p:pic>
        <p:nvPicPr>
          <p:cNvPr id="19" name="Picture 6" descr="https://diplomaclassics.com/images/Entities/insignia/v2/UarkNmedal_22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70079" y="4134241"/>
            <a:ext cx="1404132" cy="140413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293756" y="5538346"/>
            <a:ext cx="7246343" cy="646331"/>
          </a:xfrm>
          <a:prstGeom prst="rect">
            <a:avLst/>
          </a:prstGeom>
        </p:spPr>
        <p:txBody>
          <a:bodyPr wrap="none">
            <a:spAutoFit/>
          </a:bodyPr>
          <a:lstStyle/>
          <a:p>
            <a:r>
              <a:rPr lang="en-US" dirty="0"/>
              <a:t>paper in proceedings of </a:t>
            </a:r>
            <a:r>
              <a:rPr lang="en-US" b="1" dirty="0"/>
              <a:t>DNA 23</a:t>
            </a:r>
            <a:r>
              <a:rPr lang="en-US" dirty="0"/>
              <a:t>: </a:t>
            </a:r>
          </a:p>
          <a:p>
            <a:r>
              <a:rPr lang="en-US" i="1" dirty="0"/>
              <a:t>23</a:t>
            </a:r>
            <a:r>
              <a:rPr lang="en-US" i="1" baseline="30000" dirty="0"/>
              <a:t>rd</a:t>
            </a:r>
            <a:r>
              <a:rPr lang="en-US" i="1" dirty="0"/>
              <a:t> International Meeting on DNA Computing and Molecular Programming</a:t>
            </a:r>
            <a:endParaRPr lang="en-US" dirty="0"/>
          </a:p>
        </p:txBody>
      </p:sp>
    </p:spTree>
    <p:extLst>
      <p:ext uri="{BB962C8B-B14F-4D97-AF65-F5344CB8AC3E}">
        <p14:creationId xmlns:p14="http://schemas.microsoft.com/office/powerpoint/2010/main" val="4184898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365125"/>
            <a:ext cx="11125200" cy="911225"/>
          </a:xfrm>
        </p:spPr>
        <p:txBody>
          <a:bodyPr>
            <a:normAutofit/>
          </a:bodyPr>
          <a:lstStyle/>
          <a:p>
            <a:r>
              <a:rPr lang="en-US" sz="4000" dirty="0"/>
              <a:t>Simplified model: Thermodynamic binding networks</a:t>
            </a:r>
          </a:p>
        </p:txBody>
      </p:sp>
      <p:sp>
        <p:nvSpPr>
          <p:cNvPr id="5" name="Content Placeholder 4"/>
          <p:cNvSpPr>
            <a:spLocks noGrp="1"/>
          </p:cNvSpPr>
          <p:nvPr>
            <p:ph sz="half" idx="2"/>
          </p:nvPr>
        </p:nvSpPr>
        <p:spPr>
          <a:xfrm>
            <a:off x="1052946" y="1511300"/>
            <a:ext cx="9882910" cy="1434031"/>
          </a:xfrm>
        </p:spPr>
        <p:txBody>
          <a:bodyPr>
            <a:normAutofit/>
          </a:bodyPr>
          <a:lstStyle/>
          <a:p>
            <a:pPr marL="0" indent="0">
              <a:buNone/>
            </a:pPr>
            <a:r>
              <a:rPr lang="en-US" u="sng" dirty="0">
                <a:solidFill>
                  <a:srgbClr val="FF0000"/>
                </a:solidFill>
              </a:rPr>
              <a:t>Not a goal</a:t>
            </a:r>
            <a:r>
              <a:rPr lang="en-US" dirty="0"/>
              <a:t>: be a predictive model telling us what the system </a:t>
            </a:r>
            <a:r>
              <a:rPr lang="en-US" i="1" dirty="0"/>
              <a:t>will</a:t>
            </a:r>
            <a:r>
              <a:rPr lang="en-US" dirty="0"/>
              <a:t> do</a:t>
            </a:r>
          </a:p>
          <a:p>
            <a:pPr lvl="1"/>
            <a:r>
              <a:rPr lang="en-US" dirty="0"/>
              <a:t>It’s an </a:t>
            </a:r>
            <a:r>
              <a:rPr lang="en-US" u="sng" dirty="0"/>
              <a:t>adversarial</a:t>
            </a:r>
            <a:r>
              <a:rPr lang="en-US" dirty="0"/>
              <a:t> model </a:t>
            </a:r>
            <a:r>
              <a:rPr lang="en-US" i="1" dirty="0"/>
              <a:t>constraining the system’s misbehavior</a:t>
            </a:r>
            <a:r>
              <a:rPr lang="en-US" dirty="0"/>
              <a:t> when it violates assumptions of a more detailed molecular model.</a:t>
            </a:r>
          </a:p>
        </p:txBody>
      </p:sp>
      <p:sp>
        <p:nvSpPr>
          <p:cNvPr id="4" name="Slide Number Placeholder 3"/>
          <p:cNvSpPr>
            <a:spLocks noGrp="1"/>
          </p:cNvSpPr>
          <p:nvPr>
            <p:ph type="sldNum" sz="quarter" idx="12"/>
          </p:nvPr>
        </p:nvSpPr>
        <p:spPr/>
        <p:txBody>
          <a:bodyPr/>
          <a:lstStyle/>
          <a:p>
            <a:fld id="{6A995154-0473-4D3E-9D27-8B1D4B6CEBB6}" type="slidenum">
              <a:rPr lang="en-US" smtClean="0"/>
              <a:t>20</a:t>
            </a:fld>
            <a:endParaRPr lang="en-US"/>
          </a:p>
        </p:txBody>
      </p:sp>
      <p:sp>
        <p:nvSpPr>
          <p:cNvPr id="7" name="Rectangle: Rounded Corners 6"/>
          <p:cNvSpPr/>
          <p:nvPr/>
        </p:nvSpPr>
        <p:spPr>
          <a:xfrm>
            <a:off x="1489634" y="4793381"/>
            <a:ext cx="9269882" cy="9008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400" dirty="0"/>
              <a:t>Can we design systems so that the </a:t>
            </a:r>
            <a:r>
              <a:rPr lang="en-US" sz="2400" dirty="0">
                <a:solidFill>
                  <a:srgbClr val="1D9B20"/>
                </a:solidFill>
              </a:rPr>
              <a:t>desired final configuration</a:t>
            </a:r>
            <a:r>
              <a:rPr lang="en-US" sz="2400" dirty="0"/>
              <a:t> is also the </a:t>
            </a:r>
            <a:r>
              <a:rPr lang="en-US" sz="2400" dirty="0">
                <a:solidFill>
                  <a:srgbClr val="1D9B20"/>
                </a:solidFill>
              </a:rPr>
              <a:t>thermodynamically most stable</a:t>
            </a:r>
            <a:r>
              <a:rPr lang="en-US" sz="2400" dirty="0"/>
              <a:t>?</a:t>
            </a:r>
          </a:p>
        </p:txBody>
      </p:sp>
      <p:sp>
        <p:nvSpPr>
          <p:cNvPr id="8" name="Content Placeholder 4"/>
          <p:cNvSpPr>
            <a:spLocks noGrp="1"/>
          </p:cNvSpPr>
          <p:nvPr>
            <p:ph sz="half" idx="2"/>
          </p:nvPr>
        </p:nvSpPr>
        <p:spPr>
          <a:xfrm>
            <a:off x="1052946" y="3087903"/>
            <a:ext cx="9882910" cy="1456893"/>
          </a:xfrm>
        </p:spPr>
        <p:txBody>
          <a:bodyPr>
            <a:normAutofit/>
          </a:bodyPr>
          <a:lstStyle/>
          <a:p>
            <a:pPr marL="0" indent="0">
              <a:buNone/>
            </a:pPr>
            <a:r>
              <a:rPr lang="en-US"/>
              <a:t>Errors in practice take “illegal” transitions in kinetic model</a:t>
            </a:r>
            <a:endParaRPr lang="en-US" dirty="0"/>
          </a:p>
          <a:p>
            <a:pPr lvl="1"/>
            <a:r>
              <a:rPr lang="en-US"/>
              <a:t>tile binds with strength 1 instead of 2</a:t>
            </a:r>
            <a:endParaRPr lang="en-US" dirty="0"/>
          </a:p>
          <a:p>
            <a:pPr lvl="1"/>
            <a:r>
              <a:rPr lang="en-US"/>
              <a:t>strand A displaces B despite lack of toehold</a:t>
            </a:r>
            <a:endParaRPr lang="en-US" dirty="0"/>
          </a:p>
        </p:txBody>
      </p:sp>
    </p:spTree>
    <p:extLst>
      <p:ext uri="{BB962C8B-B14F-4D97-AF65-F5344CB8AC3E}">
        <p14:creationId xmlns:p14="http://schemas.microsoft.com/office/powerpoint/2010/main" val="284980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3425"/>
          </a:xfrm>
        </p:spPr>
        <p:txBody>
          <a:bodyPr/>
          <a:lstStyle/>
          <a:p>
            <a:r>
              <a:rPr lang="en-US" dirty="0"/>
              <a:t>Thermodynamic binding networks: Definition</a:t>
            </a:r>
          </a:p>
        </p:txBody>
      </p:sp>
      <p:sp>
        <p:nvSpPr>
          <p:cNvPr id="3" name="Content Placeholder 2"/>
          <p:cNvSpPr>
            <a:spLocks noGrp="1"/>
          </p:cNvSpPr>
          <p:nvPr>
            <p:ph idx="1"/>
          </p:nvPr>
        </p:nvSpPr>
        <p:spPr>
          <a:xfrm>
            <a:off x="609600" y="1283872"/>
            <a:ext cx="5155580" cy="2060643"/>
          </a:xfrm>
        </p:spPr>
        <p:txBody>
          <a:bodyPr>
            <a:normAutofit/>
          </a:bodyPr>
          <a:lstStyle/>
          <a:p>
            <a:pPr marL="0" indent="0">
              <a:buNone/>
            </a:pPr>
            <a:r>
              <a:rPr lang="en-US" sz="2400" u="sng" dirty="0"/>
              <a:t>monomer type</a:t>
            </a:r>
            <a:r>
              <a:rPr lang="en-US" sz="2400" dirty="0"/>
              <a:t> = collection of domains</a:t>
            </a:r>
          </a:p>
          <a:p>
            <a:pPr marL="457200" lvl="1" indent="0">
              <a:buNone/>
            </a:pPr>
            <a:r>
              <a:rPr lang="en-US" sz="2000" dirty="0"/>
              <a:t>e.g.,   { </a:t>
            </a:r>
            <a:r>
              <a:rPr lang="en-US" sz="2000" i="1" dirty="0"/>
              <a:t>a</a:t>
            </a:r>
            <a:r>
              <a:rPr lang="en-US" sz="2000" dirty="0"/>
              <a:t>, </a:t>
            </a:r>
            <a:r>
              <a:rPr lang="en-US" sz="2000" i="1" dirty="0"/>
              <a:t>b</a:t>
            </a:r>
            <a:r>
              <a:rPr lang="en-US" sz="2000" dirty="0"/>
              <a:t>, </a:t>
            </a:r>
            <a:r>
              <a:rPr lang="en-US" sz="2000" i="1" dirty="0"/>
              <a:t>b</a:t>
            </a:r>
            <a:r>
              <a:rPr lang="en-US" sz="2000" dirty="0"/>
              <a:t>, </a:t>
            </a:r>
            <a:r>
              <a:rPr lang="en-US" sz="2000" i="1" dirty="0"/>
              <a:t>c</a:t>
            </a:r>
            <a:r>
              <a:rPr lang="en-US" sz="2000" dirty="0"/>
              <a:t>, </a:t>
            </a:r>
            <a:r>
              <a:rPr lang="en-US" sz="2000" i="1" dirty="0"/>
              <a:t>d</a:t>
            </a:r>
            <a:r>
              <a:rPr lang="en-US" sz="2000" dirty="0"/>
              <a:t>*}   or   {</a:t>
            </a:r>
            <a:r>
              <a:rPr lang="en-US" sz="2000" i="1" dirty="0"/>
              <a:t>d</a:t>
            </a:r>
            <a:r>
              <a:rPr lang="en-US" sz="2000" dirty="0"/>
              <a:t>, </a:t>
            </a:r>
            <a:r>
              <a:rPr lang="en-US" sz="2000" i="1" dirty="0"/>
              <a:t>a</a:t>
            </a:r>
            <a:r>
              <a:rPr lang="en-US" sz="2000" dirty="0"/>
              <a:t>*}</a:t>
            </a:r>
          </a:p>
          <a:p>
            <a:pPr marL="0" indent="0">
              <a:buNone/>
            </a:pPr>
            <a:r>
              <a:rPr lang="en-US" sz="2400" u="sng"/>
              <a:t>configuration</a:t>
            </a:r>
            <a:r>
              <a:rPr lang="en-US" sz="2400"/>
              <a:t> = matching of complementary domains (how domains are bound)</a:t>
            </a:r>
            <a:endParaRPr lang="en-US" sz="2400" dirty="0"/>
          </a:p>
        </p:txBody>
      </p:sp>
      <p:sp>
        <p:nvSpPr>
          <p:cNvPr id="4" name="Slide Number Placeholder 3"/>
          <p:cNvSpPr>
            <a:spLocks noGrp="1"/>
          </p:cNvSpPr>
          <p:nvPr>
            <p:ph type="sldNum" sz="quarter" idx="12"/>
          </p:nvPr>
        </p:nvSpPr>
        <p:spPr/>
        <p:txBody>
          <a:bodyPr/>
          <a:lstStyle/>
          <a:p>
            <a:fld id="{6A995154-0473-4D3E-9D27-8B1D4B6CEBB6}" type="slidenum">
              <a:rPr lang="en-US" smtClean="0"/>
              <a:t>21</a:t>
            </a:fld>
            <a:endParaRPr lang="en-US"/>
          </a:p>
        </p:txBody>
      </p:sp>
      <p:sp>
        <p:nvSpPr>
          <p:cNvPr id="32" name="Content Placeholder 2"/>
          <p:cNvSpPr txBox="1">
            <a:spLocks/>
          </p:cNvSpPr>
          <p:nvPr/>
        </p:nvSpPr>
        <p:spPr>
          <a:xfrm>
            <a:off x="5901088" y="1283873"/>
            <a:ext cx="5860984" cy="2197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a:t>enthalpy</a:t>
            </a:r>
            <a:r>
              <a:rPr lang="en-US" sz="2400"/>
              <a:t> of configuration = # bonds</a:t>
            </a:r>
            <a:endParaRPr lang="en-US" sz="2400" dirty="0"/>
          </a:p>
          <a:p>
            <a:pPr marL="0" indent="0">
              <a:buNone/>
            </a:pPr>
            <a:r>
              <a:rPr lang="en-US" sz="2400" u="sng"/>
              <a:t>entropy</a:t>
            </a:r>
            <a:r>
              <a:rPr lang="en-US" sz="2400"/>
              <a:t> of configuration = # free complexes (</a:t>
            </a:r>
            <a:r>
              <a:rPr lang="en-US" sz="2400" i="1"/>
              <a:t>a.k.a.</a:t>
            </a:r>
            <a:r>
              <a:rPr lang="en-US" sz="2400"/>
              <a:t> </a:t>
            </a:r>
            <a:r>
              <a:rPr lang="en-US" sz="2400" i="1"/>
              <a:t>polymers</a:t>
            </a:r>
            <a:r>
              <a:rPr lang="en-US" sz="2400"/>
              <a:t>)</a:t>
            </a:r>
            <a:endParaRPr lang="en-US" sz="2400" dirty="0"/>
          </a:p>
          <a:p>
            <a:pPr marL="0" indent="0">
              <a:buNone/>
            </a:pPr>
            <a:r>
              <a:rPr lang="en-US" sz="2400" u="sng">
                <a:solidFill>
                  <a:schemeClr val="tx1">
                    <a:lumMod val="50000"/>
                    <a:lumOff val="50000"/>
                  </a:schemeClr>
                </a:solidFill>
              </a:rPr>
              <a:t>energy</a:t>
            </a:r>
            <a:r>
              <a:rPr lang="en-US" sz="2400">
                <a:solidFill>
                  <a:schemeClr val="tx1">
                    <a:lumMod val="50000"/>
                    <a:lumOff val="50000"/>
                  </a:schemeClr>
                </a:solidFill>
              </a:rPr>
              <a:t> of configuration = weighted sum of enthalpy and entropy</a:t>
            </a:r>
            <a:endParaRPr lang="en-US" sz="2400" dirty="0">
              <a:solidFill>
                <a:schemeClr val="tx1">
                  <a:lumMod val="50000"/>
                  <a:lumOff val="50000"/>
                </a:schemeClr>
              </a:solidFill>
            </a:endParaRPr>
          </a:p>
        </p:txBody>
      </p:sp>
      <p:sp>
        <p:nvSpPr>
          <p:cNvPr id="66" name="TextBox 65"/>
          <p:cNvSpPr txBox="1"/>
          <p:nvPr/>
        </p:nvSpPr>
        <p:spPr>
          <a:xfrm>
            <a:off x="1459850" y="3562238"/>
            <a:ext cx="1357162" cy="369332"/>
          </a:xfrm>
          <a:prstGeom prst="rect">
            <a:avLst/>
          </a:prstGeom>
          <a:noFill/>
        </p:spPr>
        <p:txBody>
          <a:bodyPr wrap="square" rtlCol="0">
            <a:spAutoFit/>
          </a:bodyPr>
          <a:lstStyle/>
          <a:p>
            <a:r>
              <a:rPr lang="en-US" dirty="0"/>
              <a:t>enthalpy = 2</a:t>
            </a:r>
          </a:p>
        </p:txBody>
      </p:sp>
      <p:sp>
        <p:nvSpPr>
          <p:cNvPr id="67" name="TextBox 66"/>
          <p:cNvSpPr txBox="1"/>
          <p:nvPr/>
        </p:nvSpPr>
        <p:spPr>
          <a:xfrm>
            <a:off x="1544960" y="4048195"/>
            <a:ext cx="1357162" cy="369332"/>
          </a:xfrm>
          <a:prstGeom prst="rect">
            <a:avLst/>
          </a:prstGeom>
          <a:noFill/>
        </p:spPr>
        <p:txBody>
          <a:bodyPr wrap="square" rtlCol="0">
            <a:spAutoFit/>
          </a:bodyPr>
          <a:lstStyle/>
          <a:p>
            <a:r>
              <a:rPr lang="en-US" dirty="0"/>
              <a:t>entropy = 2</a:t>
            </a:r>
          </a:p>
        </p:txBody>
      </p:sp>
      <p:grpSp>
        <p:nvGrpSpPr>
          <p:cNvPr id="25" name="Group 24">
            <a:extLst>
              <a:ext uri="{FF2B5EF4-FFF2-40B4-BE49-F238E27FC236}">
                <a16:creationId xmlns:a16="http://schemas.microsoft.com/office/drawing/2014/main" id="{562E3088-0D81-4F96-A395-03C7918A77DA}"/>
              </a:ext>
            </a:extLst>
          </p:cNvPr>
          <p:cNvGrpSpPr/>
          <p:nvPr/>
        </p:nvGrpSpPr>
        <p:grpSpPr>
          <a:xfrm>
            <a:off x="1315470" y="3398713"/>
            <a:ext cx="4198295" cy="1133998"/>
            <a:chOff x="6484219" y="3223712"/>
            <a:chExt cx="4198295" cy="1133998"/>
          </a:xfrm>
        </p:grpSpPr>
        <p:sp>
          <p:nvSpPr>
            <p:cNvPr id="18" name="Rectangle: Rounded Corners 17"/>
            <p:cNvSpPr/>
            <p:nvPr/>
          </p:nvSpPr>
          <p:spPr>
            <a:xfrm>
              <a:off x="6484219" y="3223712"/>
              <a:ext cx="4198295" cy="113399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DE6E7924-AA21-4403-A577-18DE20DFF6B1}"/>
                </a:ext>
              </a:extLst>
            </p:cNvPr>
            <p:cNvGrpSpPr/>
            <p:nvPr/>
          </p:nvGrpSpPr>
          <p:grpSpPr>
            <a:xfrm>
              <a:off x="9578927" y="3936072"/>
              <a:ext cx="633453" cy="320040"/>
              <a:chOff x="7977147" y="3492801"/>
              <a:chExt cx="633453" cy="320040"/>
            </a:xfrm>
          </p:grpSpPr>
          <p:sp>
            <p:nvSpPr>
              <p:cNvPr id="86" name="Rectangle 85">
                <a:extLst>
                  <a:ext uri="{FF2B5EF4-FFF2-40B4-BE49-F238E27FC236}">
                    <a16:creationId xmlns:a16="http://schemas.microsoft.com/office/drawing/2014/main" id="{E2EFB2FD-2369-4792-B602-26E4A1B561CC}"/>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87" name="Rectangle 86">
                <a:extLst>
                  <a:ext uri="{FF2B5EF4-FFF2-40B4-BE49-F238E27FC236}">
                    <a16:creationId xmlns:a16="http://schemas.microsoft.com/office/drawing/2014/main" id="{590432D5-1624-4E23-AD68-0CE21C7DD001}"/>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88" name="Rectangle: Rounded Corners 87">
                <a:extLst>
                  <a:ext uri="{FF2B5EF4-FFF2-40B4-BE49-F238E27FC236}">
                    <a16:creationId xmlns:a16="http://schemas.microsoft.com/office/drawing/2014/main" id="{9D927FF0-5EEA-4CE6-8641-84FE61F78094}"/>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7209AAAF-1A41-446E-A6CA-491726E5B751}"/>
                </a:ext>
              </a:extLst>
            </p:cNvPr>
            <p:cNvGrpSpPr/>
            <p:nvPr/>
          </p:nvGrpSpPr>
          <p:grpSpPr>
            <a:xfrm>
              <a:off x="8435675" y="3483650"/>
              <a:ext cx="633453" cy="320040"/>
              <a:chOff x="7977147" y="3492801"/>
              <a:chExt cx="633453" cy="320040"/>
            </a:xfrm>
          </p:grpSpPr>
          <p:sp>
            <p:nvSpPr>
              <p:cNvPr id="90" name="Rectangle 89">
                <a:extLst>
                  <a:ext uri="{FF2B5EF4-FFF2-40B4-BE49-F238E27FC236}">
                    <a16:creationId xmlns:a16="http://schemas.microsoft.com/office/drawing/2014/main" id="{1A76FD6A-C5C2-446D-8294-4068FD9FF3DA}"/>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91" name="Rectangle 90">
                <a:extLst>
                  <a:ext uri="{FF2B5EF4-FFF2-40B4-BE49-F238E27FC236}">
                    <a16:creationId xmlns:a16="http://schemas.microsoft.com/office/drawing/2014/main" id="{1A556454-2A43-4F09-B50C-0AADBB7DAA7D}"/>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92" name="Rectangle: Rounded Corners 91">
                <a:extLst>
                  <a:ext uri="{FF2B5EF4-FFF2-40B4-BE49-F238E27FC236}">
                    <a16:creationId xmlns:a16="http://schemas.microsoft.com/office/drawing/2014/main" id="{45D06161-8D52-4D81-8F39-4DB77F551A3A}"/>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38FF4EB-DC0A-4D99-946F-662DA497E6AA}"/>
                </a:ext>
              </a:extLst>
            </p:cNvPr>
            <p:cNvGrpSpPr/>
            <p:nvPr/>
          </p:nvGrpSpPr>
          <p:grpSpPr>
            <a:xfrm>
              <a:off x="9536686" y="3385351"/>
              <a:ext cx="320041" cy="320040"/>
              <a:chOff x="7977147" y="3492801"/>
              <a:chExt cx="320041" cy="320040"/>
            </a:xfrm>
          </p:grpSpPr>
          <p:sp>
            <p:nvSpPr>
              <p:cNvPr id="94" name="Rectangle 93">
                <a:extLst>
                  <a:ext uri="{FF2B5EF4-FFF2-40B4-BE49-F238E27FC236}">
                    <a16:creationId xmlns:a16="http://schemas.microsoft.com/office/drawing/2014/main" id="{30B5B8BA-9686-4464-95D8-A4EACD09FC2F}"/>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95" name="Rectangle: Rounded Corners 94">
                <a:extLst>
                  <a:ext uri="{FF2B5EF4-FFF2-40B4-BE49-F238E27FC236}">
                    <a16:creationId xmlns:a16="http://schemas.microsoft.com/office/drawing/2014/main" id="{745AA9C1-6AB4-409E-AB47-14B1EFDDB8DF}"/>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a:extLst>
                <a:ext uri="{FF2B5EF4-FFF2-40B4-BE49-F238E27FC236}">
                  <a16:creationId xmlns:a16="http://schemas.microsoft.com/office/drawing/2014/main" id="{39097E1D-CD2E-482A-AAE8-8FF7D839E8F8}"/>
                </a:ext>
              </a:extLst>
            </p:cNvPr>
            <p:cNvGrpSpPr/>
            <p:nvPr/>
          </p:nvGrpSpPr>
          <p:grpSpPr>
            <a:xfrm>
              <a:off x="9974506" y="3406236"/>
              <a:ext cx="320040" cy="322273"/>
              <a:chOff x="7977148" y="3490568"/>
              <a:chExt cx="320040" cy="322273"/>
            </a:xfrm>
          </p:grpSpPr>
          <p:sp>
            <p:nvSpPr>
              <p:cNvPr id="97" name="Rectangle 96">
                <a:extLst>
                  <a:ext uri="{FF2B5EF4-FFF2-40B4-BE49-F238E27FC236}">
                    <a16:creationId xmlns:a16="http://schemas.microsoft.com/office/drawing/2014/main" id="{04762A7F-82E6-4F12-A5BD-BAA30F2F141D}"/>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98" name="Rectangle: Rounded Corners 97">
                <a:extLst>
                  <a:ext uri="{FF2B5EF4-FFF2-40B4-BE49-F238E27FC236}">
                    <a16:creationId xmlns:a16="http://schemas.microsoft.com/office/drawing/2014/main" id="{10D3E9DF-07F0-4917-AAA7-067CA1718B45}"/>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DFE99649-0E3D-4600-A337-276AE43D8E9A}"/>
                </a:ext>
              </a:extLst>
            </p:cNvPr>
            <p:cNvCxnSpPr>
              <a:cxnSpLocks/>
              <a:stCxn id="87" idx="0"/>
              <a:endCxn id="97" idx="2"/>
            </p:cNvCxnSpPr>
            <p:nvPr/>
          </p:nvCxnSpPr>
          <p:spPr>
            <a:xfrm flipV="1">
              <a:off x="10055674" y="3726276"/>
              <a:ext cx="78852" cy="209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B9F5542-90F3-4B65-92A0-315230B24682}"/>
                </a:ext>
              </a:extLst>
            </p:cNvPr>
            <p:cNvCxnSpPr>
              <a:cxnSpLocks/>
              <a:stCxn id="86" idx="0"/>
              <a:endCxn id="95" idx="2"/>
            </p:cNvCxnSpPr>
            <p:nvPr/>
          </p:nvCxnSpPr>
          <p:spPr>
            <a:xfrm flipH="1" flipV="1">
              <a:off x="9696707" y="3705391"/>
              <a:ext cx="42240" cy="230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4CD9621-96F2-4DA0-BE1D-1C84351DB4C2}"/>
              </a:ext>
            </a:extLst>
          </p:cNvPr>
          <p:cNvGrpSpPr/>
          <p:nvPr/>
        </p:nvGrpSpPr>
        <p:grpSpPr>
          <a:xfrm>
            <a:off x="1313291" y="4849160"/>
            <a:ext cx="4199098" cy="1133998"/>
            <a:chOff x="1567185" y="3223712"/>
            <a:chExt cx="4199098" cy="1133998"/>
          </a:xfrm>
        </p:grpSpPr>
        <p:sp>
          <p:nvSpPr>
            <p:cNvPr id="51" name="Rectangle: Rounded Corners 50"/>
            <p:cNvSpPr/>
            <p:nvPr/>
          </p:nvSpPr>
          <p:spPr>
            <a:xfrm>
              <a:off x="1567185" y="3223712"/>
              <a:ext cx="4199098" cy="113399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1853281" y="3418847"/>
              <a:ext cx="1357162" cy="369332"/>
            </a:xfrm>
            <a:prstGeom prst="rect">
              <a:avLst/>
            </a:prstGeom>
            <a:noFill/>
          </p:spPr>
          <p:txBody>
            <a:bodyPr wrap="square" rtlCol="0">
              <a:spAutoFit/>
            </a:bodyPr>
            <a:lstStyle/>
            <a:p>
              <a:r>
                <a:rPr lang="en-US" dirty="0"/>
                <a:t>enthalpy = 1</a:t>
              </a:r>
            </a:p>
          </p:txBody>
        </p:sp>
        <p:sp>
          <p:nvSpPr>
            <p:cNvPr id="53" name="TextBox 52"/>
            <p:cNvSpPr txBox="1"/>
            <p:nvPr/>
          </p:nvSpPr>
          <p:spPr>
            <a:xfrm>
              <a:off x="1938391" y="3904804"/>
              <a:ext cx="1357162" cy="369332"/>
            </a:xfrm>
            <a:prstGeom prst="rect">
              <a:avLst/>
            </a:prstGeom>
            <a:noFill/>
          </p:spPr>
          <p:txBody>
            <a:bodyPr wrap="square" rtlCol="0">
              <a:spAutoFit/>
            </a:bodyPr>
            <a:lstStyle/>
            <a:p>
              <a:r>
                <a:rPr lang="en-US" dirty="0"/>
                <a:t>entropy = 3</a:t>
              </a:r>
            </a:p>
          </p:txBody>
        </p:sp>
        <p:grpSp>
          <p:nvGrpSpPr>
            <p:cNvPr id="135" name="Group 134">
              <a:extLst>
                <a:ext uri="{FF2B5EF4-FFF2-40B4-BE49-F238E27FC236}">
                  <a16:creationId xmlns:a16="http://schemas.microsoft.com/office/drawing/2014/main" id="{5944EDD6-661F-414E-A254-3EEC70E16A61}"/>
                </a:ext>
              </a:extLst>
            </p:cNvPr>
            <p:cNvGrpSpPr/>
            <p:nvPr/>
          </p:nvGrpSpPr>
          <p:grpSpPr>
            <a:xfrm>
              <a:off x="4667245" y="3910989"/>
              <a:ext cx="633453" cy="320040"/>
              <a:chOff x="7977147" y="3492801"/>
              <a:chExt cx="633453" cy="320040"/>
            </a:xfrm>
          </p:grpSpPr>
          <p:sp>
            <p:nvSpPr>
              <p:cNvPr id="136" name="Rectangle 135">
                <a:extLst>
                  <a:ext uri="{FF2B5EF4-FFF2-40B4-BE49-F238E27FC236}">
                    <a16:creationId xmlns:a16="http://schemas.microsoft.com/office/drawing/2014/main" id="{B60DD18F-1081-4845-819A-F3AC5D968802}"/>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37" name="Rectangle 136">
                <a:extLst>
                  <a:ext uri="{FF2B5EF4-FFF2-40B4-BE49-F238E27FC236}">
                    <a16:creationId xmlns:a16="http://schemas.microsoft.com/office/drawing/2014/main" id="{BF705BC8-9C63-4844-BC9F-747B414086E1}"/>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38" name="Rectangle: Rounded Corners 137">
                <a:extLst>
                  <a:ext uri="{FF2B5EF4-FFF2-40B4-BE49-F238E27FC236}">
                    <a16:creationId xmlns:a16="http://schemas.microsoft.com/office/drawing/2014/main" id="{9EBC6853-FE16-4BC0-A12F-E0728641124E}"/>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C4B50995-A0CE-4424-BC10-FDB384492FE1}"/>
                </a:ext>
              </a:extLst>
            </p:cNvPr>
            <p:cNvGrpSpPr/>
            <p:nvPr/>
          </p:nvGrpSpPr>
          <p:grpSpPr>
            <a:xfrm>
              <a:off x="3523993" y="3458567"/>
              <a:ext cx="633453" cy="320040"/>
              <a:chOff x="7977147" y="3492801"/>
              <a:chExt cx="633453" cy="320040"/>
            </a:xfrm>
          </p:grpSpPr>
          <p:sp>
            <p:nvSpPr>
              <p:cNvPr id="140" name="Rectangle 139">
                <a:extLst>
                  <a:ext uri="{FF2B5EF4-FFF2-40B4-BE49-F238E27FC236}">
                    <a16:creationId xmlns:a16="http://schemas.microsoft.com/office/drawing/2014/main" id="{6F0D2988-E2DA-448A-A740-16206F4C840F}"/>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41" name="Rectangle 140">
                <a:extLst>
                  <a:ext uri="{FF2B5EF4-FFF2-40B4-BE49-F238E27FC236}">
                    <a16:creationId xmlns:a16="http://schemas.microsoft.com/office/drawing/2014/main" id="{842E8466-DBC3-4FE1-AD9A-D9C56BD11260}"/>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42" name="Rectangle: Rounded Corners 141">
                <a:extLst>
                  <a:ext uri="{FF2B5EF4-FFF2-40B4-BE49-F238E27FC236}">
                    <a16:creationId xmlns:a16="http://schemas.microsoft.com/office/drawing/2014/main" id="{C66F7FEE-697D-471D-AA35-5365DD247EF2}"/>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1EB9EE02-67DC-477D-B07D-03F139D37551}"/>
                </a:ext>
              </a:extLst>
            </p:cNvPr>
            <p:cNvGrpSpPr/>
            <p:nvPr/>
          </p:nvGrpSpPr>
          <p:grpSpPr>
            <a:xfrm>
              <a:off x="4625004" y="3360268"/>
              <a:ext cx="320041" cy="320040"/>
              <a:chOff x="7977147" y="3492801"/>
              <a:chExt cx="320041" cy="320040"/>
            </a:xfrm>
          </p:grpSpPr>
          <p:sp>
            <p:nvSpPr>
              <p:cNvPr id="144" name="Rectangle 143">
                <a:extLst>
                  <a:ext uri="{FF2B5EF4-FFF2-40B4-BE49-F238E27FC236}">
                    <a16:creationId xmlns:a16="http://schemas.microsoft.com/office/drawing/2014/main" id="{2A5B2F89-BDAE-45D0-A355-9CAE9FEE9EA7}"/>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45" name="Rectangle: Rounded Corners 144">
                <a:extLst>
                  <a:ext uri="{FF2B5EF4-FFF2-40B4-BE49-F238E27FC236}">
                    <a16:creationId xmlns:a16="http://schemas.microsoft.com/office/drawing/2014/main" id="{7B5B95C2-082A-4D94-972C-9AE52E79364C}"/>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 name="Group 145">
              <a:extLst>
                <a:ext uri="{FF2B5EF4-FFF2-40B4-BE49-F238E27FC236}">
                  <a16:creationId xmlns:a16="http://schemas.microsoft.com/office/drawing/2014/main" id="{EE2F4B3F-30A9-4F94-8A38-7BB732BA4A96}"/>
                </a:ext>
              </a:extLst>
            </p:cNvPr>
            <p:cNvGrpSpPr/>
            <p:nvPr/>
          </p:nvGrpSpPr>
          <p:grpSpPr>
            <a:xfrm>
              <a:off x="5062824" y="3381153"/>
              <a:ext cx="320040" cy="322273"/>
              <a:chOff x="7977148" y="3490568"/>
              <a:chExt cx="320040" cy="322273"/>
            </a:xfrm>
          </p:grpSpPr>
          <p:sp>
            <p:nvSpPr>
              <p:cNvPr id="147" name="Rectangle 146">
                <a:extLst>
                  <a:ext uri="{FF2B5EF4-FFF2-40B4-BE49-F238E27FC236}">
                    <a16:creationId xmlns:a16="http://schemas.microsoft.com/office/drawing/2014/main" id="{C887BC2E-A8BB-4FBB-B4A3-3E92B41C9631}"/>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48" name="Rectangle: Rounded Corners 147">
                <a:extLst>
                  <a:ext uri="{FF2B5EF4-FFF2-40B4-BE49-F238E27FC236}">
                    <a16:creationId xmlns:a16="http://schemas.microsoft.com/office/drawing/2014/main" id="{77A82F07-4D8F-471F-A7B3-76A9761206D4}"/>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9" name="Straight Connector 148">
              <a:extLst>
                <a:ext uri="{FF2B5EF4-FFF2-40B4-BE49-F238E27FC236}">
                  <a16:creationId xmlns:a16="http://schemas.microsoft.com/office/drawing/2014/main" id="{7D3EA326-B958-4D07-A67F-316FBBD9EF39}"/>
                </a:ext>
              </a:extLst>
            </p:cNvPr>
            <p:cNvCxnSpPr>
              <a:cxnSpLocks/>
              <a:stCxn id="137" idx="0"/>
              <a:endCxn id="147" idx="2"/>
            </p:cNvCxnSpPr>
            <p:nvPr/>
          </p:nvCxnSpPr>
          <p:spPr>
            <a:xfrm flipV="1">
              <a:off x="5143992" y="3701193"/>
              <a:ext cx="78852" cy="209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2F74512-22A8-4B4F-A630-1D294C75E0A9}"/>
              </a:ext>
            </a:extLst>
          </p:cNvPr>
          <p:cNvGrpSpPr/>
          <p:nvPr/>
        </p:nvGrpSpPr>
        <p:grpSpPr>
          <a:xfrm>
            <a:off x="6507898" y="3403031"/>
            <a:ext cx="4199097" cy="1133998"/>
            <a:chOff x="1567185" y="4655068"/>
            <a:chExt cx="4199097" cy="1133998"/>
          </a:xfrm>
        </p:grpSpPr>
        <p:sp>
          <p:nvSpPr>
            <p:cNvPr id="62" name="TextBox 61"/>
            <p:cNvSpPr txBox="1"/>
            <p:nvPr/>
          </p:nvSpPr>
          <p:spPr>
            <a:xfrm>
              <a:off x="1853281" y="4769225"/>
              <a:ext cx="1357162" cy="369332"/>
            </a:xfrm>
            <a:prstGeom prst="rect">
              <a:avLst/>
            </a:prstGeom>
            <a:noFill/>
          </p:spPr>
          <p:txBody>
            <a:bodyPr wrap="square" rtlCol="0">
              <a:spAutoFit/>
            </a:bodyPr>
            <a:lstStyle/>
            <a:p>
              <a:r>
                <a:rPr lang="en-US" dirty="0"/>
                <a:t>enthalpy = 2</a:t>
              </a:r>
            </a:p>
          </p:txBody>
        </p:sp>
        <p:sp>
          <p:nvSpPr>
            <p:cNvPr id="63" name="TextBox 62"/>
            <p:cNvSpPr txBox="1"/>
            <p:nvPr/>
          </p:nvSpPr>
          <p:spPr>
            <a:xfrm>
              <a:off x="1938391" y="5255182"/>
              <a:ext cx="1357162" cy="369332"/>
            </a:xfrm>
            <a:prstGeom prst="rect">
              <a:avLst/>
            </a:prstGeom>
            <a:noFill/>
          </p:spPr>
          <p:txBody>
            <a:bodyPr wrap="square" rtlCol="0">
              <a:spAutoFit/>
            </a:bodyPr>
            <a:lstStyle/>
            <a:p>
              <a:r>
                <a:rPr lang="en-US" dirty="0"/>
                <a:t>entropy = 2</a:t>
              </a:r>
            </a:p>
          </p:txBody>
        </p:sp>
        <p:sp>
          <p:nvSpPr>
            <p:cNvPr id="134" name="Rectangle: Rounded Corners 133">
              <a:extLst>
                <a:ext uri="{FF2B5EF4-FFF2-40B4-BE49-F238E27FC236}">
                  <a16:creationId xmlns:a16="http://schemas.microsoft.com/office/drawing/2014/main" id="{87AFD413-DD3C-453E-8DA9-DBED18A1C489}"/>
                </a:ext>
              </a:extLst>
            </p:cNvPr>
            <p:cNvSpPr/>
            <p:nvPr/>
          </p:nvSpPr>
          <p:spPr>
            <a:xfrm>
              <a:off x="1567185" y="4655068"/>
              <a:ext cx="4199097" cy="113399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a:extLst>
                <a:ext uri="{FF2B5EF4-FFF2-40B4-BE49-F238E27FC236}">
                  <a16:creationId xmlns:a16="http://schemas.microsoft.com/office/drawing/2014/main" id="{A379775B-3F07-443C-A914-4466BA07B7EC}"/>
                </a:ext>
              </a:extLst>
            </p:cNvPr>
            <p:cNvGrpSpPr/>
            <p:nvPr/>
          </p:nvGrpSpPr>
          <p:grpSpPr>
            <a:xfrm>
              <a:off x="4407947" y="5369620"/>
              <a:ext cx="633453" cy="320040"/>
              <a:chOff x="7977147" y="3492801"/>
              <a:chExt cx="633453" cy="320040"/>
            </a:xfrm>
          </p:grpSpPr>
          <p:sp>
            <p:nvSpPr>
              <p:cNvPr id="152" name="Rectangle 151">
                <a:extLst>
                  <a:ext uri="{FF2B5EF4-FFF2-40B4-BE49-F238E27FC236}">
                    <a16:creationId xmlns:a16="http://schemas.microsoft.com/office/drawing/2014/main" id="{223C8B8B-9554-4DCF-9095-15A817EC587E}"/>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53" name="Rectangle 152">
                <a:extLst>
                  <a:ext uri="{FF2B5EF4-FFF2-40B4-BE49-F238E27FC236}">
                    <a16:creationId xmlns:a16="http://schemas.microsoft.com/office/drawing/2014/main" id="{73A7D218-427F-4E9F-9925-9B91CF315973}"/>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54" name="Rectangle: Rounded Corners 153">
                <a:extLst>
                  <a:ext uri="{FF2B5EF4-FFF2-40B4-BE49-F238E27FC236}">
                    <a16:creationId xmlns:a16="http://schemas.microsoft.com/office/drawing/2014/main" id="{6413F68E-9CD3-478B-B2BF-B257FC72093E}"/>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a:extLst>
                <a:ext uri="{FF2B5EF4-FFF2-40B4-BE49-F238E27FC236}">
                  <a16:creationId xmlns:a16="http://schemas.microsoft.com/office/drawing/2014/main" id="{FE2BB587-C424-4B40-BB26-993E07109025}"/>
                </a:ext>
              </a:extLst>
            </p:cNvPr>
            <p:cNvGrpSpPr/>
            <p:nvPr/>
          </p:nvGrpSpPr>
          <p:grpSpPr>
            <a:xfrm>
              <a:off x="4387658" y="4852324"/>
              <a:ext cx="633453" cy="320040"/>
              <a:chOff x="7977147" y="3492801"/>
              <a:chExt cx="633453" cy="320040"/>
            </a:xfrm>
          </p:grpSpPr>
          <p:sp>
            <p:nvSpPr>
              <p:cNvPr id="156" name="Rectangle 155">
                <a:extLst>
                  <a:ext uri="{FF2B5EF4-FFF2-40B4-BE49-F238E27FC236}">
                    <a16:creationId xmlns:a16="http://schemas.microsoft.com/office/drawing/2014/main" id="{F3B62470-A269-46E1-A640-2A10D9951FB6}"/>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57" name="Rectangle 156">
                <a:extLst>
                  <a:ext uri="{FF2B5EF4-FFF2-40B4-BE49-F238E27FC236}">
                    <a16:creationId xmlns:a16="http://schemas.microsoft.com/office/drawing/2014/main" id="{B542D2FC-15B7-4E34-9DED-58A59E15FFC7}"/>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58" name="Rectangle: Rounded Corners 157">
                <a:extLst>
                  <a:ext uri="{FF2B5EF4-FFF2-40B4-BE49-F238E27FC236}">
                    <a16:creationId xmlns:a16="http://schemas.microsoft.com/office/drawing/2014/main" id="{E97C72D1-7E09-4A3F-8A71-0A027226C08E}"/>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FD633580-5B99-4417-91F6-E8C983DFAA6D}"/>
                </a:ext>
              </a:extLst>
            </p:cNvPr>
            <p:cNvGrpSpPr/>
            <p:nvPr/>
          </p:nvGrpSpPr>
          <p:grpSpPr>
            <a:xfrm>
              <a:off x="3829863" y="5128893"/>
              <a:ext cx="320041" cy="320040"/>
              <a:chOff x="7977147" y="3492801"/>
              <a:chExt cx="320041" cy="320040"/>
            </a:xfrm>
          </p:grpSpPr>
          <p:sp>
            <p:nvSpPr>
              <p:cNvPr id="160" name="Rectangle 159">
                <a:extLst>
                  <a:ext uri="{FF2B5EF4-FFF2-40B4-BE49-F238E27FC236}">
                    <a16:creationId xmlns:a16="http://schemas.microsoft.com/office/drawing/2014/main" id="{A2BCFCFE-F689-471A-955A-E6191DC5B2F2}"/>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61" name="Rectangle: Rounded Corners 160">
                <a:extLst>
                  <a:ext uri="{FF2B5EF4-FFF2-40B4-BE49-F238E27FC236}">
                    <a16:creationId xmlns:a16="http://schemas.microsoft.com/office/drawing/2014/main" id="{B704B8C6-0D73-40D9-96D8-E3576A8CA00B}"/>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2" name="Group 161">
              <a:extLst>
                <a:ext uri="{FF2B5EF4-FFF2-40B4-BE49-F238E27FC236}">
                  <a16:creationId xmlns:a16="http://schemas.microsoft.com/office/drawing/2014/main" id="{019215B6-1969-46AF-A025-2AC6EE362A04}"/>
                </a:ext>
              </a:extLst>
            </p:cNvPr>
            <p:cNvGrpSpPr/>
            <p:nvPr/>
          </p:nvGrpSpPr>
          <p:grpSpPr>
            <a:xfrm>
              <a:off x="5127652" y="4837646"/>
              <a:ext cx="320040" cy="322273"/>
              <a:chOff x="7977148" y="3490568"/>
              <a:chExt cx="320040" cy="322273"/>
            </a:xfrm>
          </p:grpSpPr>
          <p:sp>
            <p:nvSpPr>
              <p:cNvPr id="163" name="Rectangle 162">
                <a:extLst>
                  <a:ext uri="{FF2B5EF4-FFF2-40B4-BE49-F238E27FC236}">
                    <a16:creationId xmlns:a16="http://schemas.microsoft.com/office/drawing/2014/main" id="{C12E51A1-69E0-4998-B2C9-9F4CD68B1344}"/>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64" name="Rectangle: Rounded Corners 163">
                <a:extLst>
                  <a:ext uri="{FF2B5EF4-FFF2-40B4-BE49-F238E27FC236}">
                    <a16:creationId xmlns:a16="http://schemas.microsoft.com/office/drawing/2014/main" id="{F88EDEDF-3E44-4EFC-B542-880BB44713F0}"/>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5" name="Straight Connector 164">
              <a:extLst>
                <a:ext uri="{FF2B5EF4-FFF2-40B4-BE49-F238E27FC236}">
                  <a16:creationId xmlns:a16="http://schemas.microsoft.com/office/drawing/2014/main" id="{3710BA52-3C6D-44B3-BD8A-96C83739C1FE}"/>
                </a:ext>
              </a:extLst>
            </p:cNvPr>
            <p:cNvCxnSpPr>
              <a:cxnSpLocks/>
              <a:stCxn id="153" idx="0"/>
              <a:endCxn id="163" idx="2"/>
            </p:cNvCxnSpPr>
            <p:nvPr/>
          </p:nvCxnSpPr>
          <p:spPr>
            <a:xfrm flipV="1">
              <a:off x="4884694" y="5157686"/>
              <a:ext cx="402978" cy="2119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BC2AC2A-A335-4DB6-B73A-1DFC197FC816}"/>
                </a:ext>
              </a:extLst>
            </p:cNvPr>
            <p:cNvCxnSpPr>
              <a:cxnSpLocks/>
              <a:stCxn id="152" idx="0"/>
              <a:endCxn id="156" idx="2"/>
            </p:cNvCxnSpPr>
            <p:nvPr/>
          </p:nvCxnSpPr>
          <p:spPr>
            <a:xfrm flipH="1" flipV="1">
              <a:off x="4547678" y="5172364"/>
              <a:ext cx="20289" cy="1972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57D2BCB-7309-4B5B-8CA4-05544E29972B}"/>
              </a:ext>
            </a:extLst>
          </p:cNvPr>
          <p:cNvGrpSpPr/>
          <p:nvPr/>
        </p:nvGrpSpPr>
        <p:grpSpPr>
          <a:xfrm>
            <a:off x="6483417" y="4849025"/>
            <a:ext cx="4199097" cy="1133998"/>
            <a:chOff x="6483417" y="4655068"/>
            <a:chExt cx="4199097" cy="1133998"/>
          </a:xfrm>
        </p:grpSpPr>
        <p:sp>
          <p:nvSpPr>
            <p:cNvPr id="41" name="Rectangle: Rounded Corners 40"/>
            <p:cNvSpPr/>
            <p:nvPr/>
          </p:nvSpPr>
          <p:spPr>
            <a:xfrm>
              <a:off x="6483417" y="4655068"/>
              <a:ext cx="4199097" cy="113399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627797" y="4769225"/>
              <a:ext cx="1357162" cy="369332"/>
            </a:xfrm>
            <a:prstGeom prst="rect">
              <a:avLst/>
            </a:prstGeom>
            <a:noFill/>
          </p:spPr>
          <p:txBody>
            <a:bodyPr wrap="square" rtlCol="0">
              <a:spAutoFit/>
            </a:bodyPr>
            <a:lstStyle/>
            <a:p>
              <a:r>
                <a:rPr lang="en-US" dirty="0"/>
                <a:t>enthalpy = 2</a:t>
              </a:r>
            </a:p>
          </p:txBody>
        </p:sp>
        <p:sp>
          <p:nvSpPr>
            <p:cNvPr id="43" name="TextBox 42"/>
            <p:cNvSpPr txBox="1"/>
            <p:nvPr/>
          </p:nvSpPr>
          <p:spPr>
            <a:xfrm>
              <a:off x="6705690" y="5237794"/>
              <a:ext cx="1357162" cy="369332"/>
            </a:xfrm>
            <a:prstGeom prst="rect">
              <a:avLst/>
            </a:prstGeom>
            <a:noFill/>
          </p:spPr>
          <p:txBody>
            <a:bodyPr wrap="square" rtlCol="0">
              <a:spAutoFit/>
            </a:bodyPr>
            <a:lstStyle/>
            <a:p>
              <a:r>
                <a:rPr lang="en-US" b="1" dirty="0">
                  <a:solidFill>
                    <a:srgbClr val="FF0000"/>
                  </a:solidFill>
                </a:rPr>
                <a:t>entropy = 3</a:t>
              </a:r>
            </a:p>
          </p:txBody>
        </p:sp>
        <p:grpSp>
          <p:nvGrpSpPr>
            <p:cNvPr id="183" name="Group 182">
              <a:extLst>
                <a:ext uri="{FF2B5EF4-FFF2-40B4-BE49-F238E27FC236}">
                  <a16:creationId xmlns:a16="http://schemas.microsoft.com/office/drawing/2014/main" id="{E158D30C-33E5-48D0-BCFA-6C2D5D63E772}"/>
                </a:ext>
              </a:extLst>
            </p:cNvPr>
            <p:cNvGrpSpPr/>
            <p:nvPr/>
          </p:nvGrpSpPr>
          <p:grpSpPr>
            <a:xfrm>
              <a:off x="9330717" y="5352063"/>
              <a:ext cx="633453" cy="320040"/>
              <a:chOff x="7977147" y="3492801"/>
              <a:chExt cx="633453" cy="320040"/>
            </a:xfrm>
          </p:grpSpPr>
          <p:sp>
            <p:nvSpPr>
              <p:cNvPr id="184" name="Rectangle 183">
                <a:extLst>
                  <a:ext uri="{FF2B5EF4-FFF2-40B4-BE49-F238E27FC236}">
                    <a16:creationId xmlns:a16="http://schemas.microsoft.com/office/drawing/2014/main" id="{0585DEE5-C1A3-4D7B-9DC7-896203B0DF8A}"/>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85" name="Rectangle 184">
                <a:extLst>
                  <a:ext uri="{FF2B5EF4-FFF2-40B4-BE49-F238E27FC236}">
                    <a16:creationId xmlns:a16="http://schemas.microsoft.com/office/drawing/2014/main" id="{954BC5DC-2115-4BAD-AF12-39EB6568AFAA}"/>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86" name="Rectangle: Rounded Corners 185">
                <a:extLst>
                  <a:ext uri="{FF2B5EF4-FFF2-40B4-BE49-F238E27FC236}">
                    <a16:creationId xmlns:a16="http://schemas.microsoft.com/office/drawing/2014/main" id="{6C76AAE1-D457-4F5E-A5EB-74DF6EADCF56}"/>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30307A62-F14D-49CE-BFEC-422913038A77}"/>
                </a:ext>
              </a:extLst>
            </p:cNvPr>
            <p:cNvGrpSpPr/>
            <p:nvPr/>
          </p:nvGrpSpPr>
          <p:grpSpPr>
            <a:xfrm>
              <a:off x="9329478" y="4834767"/>
              <a:ext cx="633453" cy="320040"/>
              <a:chOff x="7977147" y="3492801"/>
              <a:chExt cx="633453" cy="320040"/>
            </a:xfrm>
          </p:grpSpPr>
          <p:sp>
            <p:nvSpPr>
              <p:cNvPr id="188" name="Rectangle 187">
                <a:extLst>
                  <a:ext uri="{FF2B5EF4-FFF2-40B4-BE49-F238E27FC236}">
                    <a16:creationId xmlns:a16="http://schemas.microsoft.com/office/drawing/2014/main" id="{7858BC8E-02EB-40FC-AA3D-8D93936302B6}"/>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89" name="Rectangle 188">
                <a:extLst>
                  <a:ext uri="{FF2B5EF4-FFF2-40B4-BE49-F238E27FC236}">
                    <a16:creationId xmlns:a16="http://schemas.microsoft.com/office/drawing/2014/main" id="{441523E6-319F-47CE-A07C-331BCAFC0DD2}"/>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90" name="Rectangle: Rounded Corners 189">
                <a:extLst>
                  <a:ext uri="{FF2B5EF4-FFF2-40B4-BE49-F238E27FC236}">
                    <a16:creationId xmlns:a16="http://schemas.microsoft.com/office/drawing/2014/main" id="{386FD6D4-35FB-4DD0-8CBA-C30752FB2CA6}"/>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a:extLst>
                <a:ext uri="{FF2B5EF4-FFF2-40B4-BE49-F238E27FC236}">
                  <a16:creationId xmlns:a16="http://schemas.microsoft.com/office/drawing/2014/main" id="{F34FCC09-52BF-4CFB-B11B-8CD31AD613BB}"/>
                </a:ext>
              </a:extLst>
            </p:cNvPr>
            <p:cNvGrpSpPr/>
            <p:nvPr/>
          </p:nvGrpSpPr>
          <p:grpSpPr>
            <a:xfrm>
              <a:off x="8726459" y="5134696"/>
              <a:ext cx="320041" cy="320040"/>
              <a:chOff x="7977147" y="3492801"/>
              <a:chExt cx="320041" cy="320040"/>
            </a:xfrm>
          </p:grpSpPr>
          <p:sp>
            <p:nvSpPr>
              <p:cNvPr id="192" name="Rectangle 191">
                <a:extLst>
                  <a:ext uri="{FF2B5EF4-FFF2-40B4-BE49-F238E27FC236}">
                    <a16:creationId xmlns:a16="http://schemas.microsoft.com/office/drawing/2014/main" id="{6820A923-7A39-4DD9-8ADC-11BD3AF05AC9}"/>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93" name="Rectangle: Rounded Corners 192">
                <a:extLst>
                  <a:ext uri="{FF2B5EF4-FFF2-40B4-BE49-F238E27FC236}">
                    <a16:creationId xmlns:a16="http://schemas.microsoft.com/office/drawing/2014/main" id="{5D8CF1D2-9204-4E83-A74C-7105BBEA4754}"/>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4" name="Group 193">
              <a:extLst>
                <a:ext uri="{FF2B5EF4-FFF2-40B4-BE49-F238E27FC236}">
                  <a16:creationId xmlns:a16="http://schemas.microsoft.com/office/drawing/2014/main" id="{61A85F6C-BA36-4757-B58A-9BFC18CF3311}"/>
                </a:ext>
              </a:extLst>
            </p:cNvPr>
            <p:cNvGrpSpPr/>
            <p:nvPr/>
          </p:nvGrpSpPr>
          <p:grpSpPr>
            <a:xfrm>
              <a:off x="10247148" y="5153617"/>
              <a:ext cx="320040" cy="322273"/>
              <a:chOff x="7977148" y="3490568"/>
              <a:chExt cx="320040" cy="322273"/>
            </a:xfrm>
          </p:grpSpPr>
          <p:sp>
            <p:nvSpPr>
              <p:cNvPr id="195" name="Rectangle 194">
                <a:extLst>
                  <a:ext uri="{FF2B5EF4-FFF2-40B4-BE49-F238E27FC236}">
                    <a16:creationId xmlns:a16="http://schemas.microsoft.com/office/drawing/2014/main" id="{296AC118-DEDC-4BF0-827F-177664BB3621}"/>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96" name="Rectangle: Rounded Corners 195">
                <a:extLst>
                  <a:ext uri="{FF2B5EF4-FFF2-40B4-BE49-F238E27FC236}">
                    <a16:creationId xmlns:a16="http://schemas.microsoft.com/office/drawing/2014/main" id="{2A9DBDFE-0DC9-4456-98DA-3CD070F39F33}"/>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7" name="Straight Connector 196">
              <a:extLst>
                <a:ext uri="{FF2B5EF4-FFF2-40B4-BE49-F238E27FC236}">
                  <a16:creationId xmlns:a16="http://schemas.microsoft.com/office/drawing/2014/main" id="{EAB03459-6948-49A6-A60F-815CFD0540B1}"/>
                </a:ext>
              </a:extLst>
            </p:cNvPr>
            <p:cNvCxnSpPr>
              <a:cxnSpLocks/>
              <a:stCxn id="185" idx="0"/>
              <a:endCxn id="189" idx="2"/>
            </p:cNvCxnSpPr>
            <p:nvPr/>
          </p:nvCxnSpPr>
          <p:spPr>
            <a:xfrm flipH="1" flipV="1">
              <a:off x="9806225" y="5154807"/>
              <a:ext cx="1239" cy="1972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4C18F69-E4A8-41BB-9639-633DE3CC05A1}"/>
                </a:ext>
              </a:extLst>
            </p:cNvPr>
            <p:cNvCxnSpPr>
              <a:cxnSpLocks/>
              <a:stCxn id="184" idx="0"/>
              <a:endCxn id="188" idx="2"/>
            </p:cNvCxnSpPr>
            <p:nvPr/>
          </p:nvCxnSpPr>
          <p:spPr>
            <a:xfrm flipH="1" flipV="1">
              <a:off x="9489498" y="5154807"/>
              <a:ext cx="1239" cy="1972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36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fade">
                                      <p:cBhvr>
                                        <p:cTn id="15" dur="500"/>
                                        <p:tgtEl>
                                          <p:spTgt spid="3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animEffect transition="in" filter="fade">
                                      <p:cBhvr>
                                        <p:cTn id="23" dur="500"/>
                                        <p:tgtEl>
                                          <p:spTgt spid="32">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xEl>
                                              <p:pRg st="2" end="2"/>
                                            </p:txEl>
                                          </p:spTgt>
                                        </p:tgtEl>
                                        <p:attrNameLst>
                                          <p:attrName>style.visibility</p:attrName>
                                        </p:attrNameLst>
                                      </p:cBhvr>
                                      <p:to>
                                        <p:strVal val="visible"/>
                                      </p:to>
                                    </p:set>
                                    <p:animEffect transition="in" filter="fade">
                                      <p:cBhvr>
                                        <p:cTn id="31" dur="500"/>
                                        <p:tgtEl>
                                          <p:spTgt spid="3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059" y="204596"/>
            <a:ext cx="10515600" cy="825816"/>
          </a:xfrm>
        </p:spPr>
        <p:txBody>
          <a:bodyPr>
            <a:normAutofit/>
          </a:bodyPr>
          <a:lstStyle/>
          <a:p>
            <a:r>
              <a:rPr lang="en-US" sz="4000" dirty="0"/>
              <a:t>Tradeoff favoring enthalpy </a:t>
            </a:r>
            <a:r>
              <a:rPr lang="en-US" sz="4000" i="1" dirty="0"/>
              <a:t>infinitely</a:t>
            </a:r>
            <a:r>
              <a:rPr lang="en-US" sz="4000" dirty="0"/>
              <a:t> over entropy</a:t>
            </a:r>
          </a:p>
        </p:txBody>
      </p:sp>
      <p:sp>
        <p:nvSpPr>
          <p:cNvPr id="3" name="Content Placeholder 2"/>
          <p:cNvSpPr>
            <a:spLocks noGrp="1"/>
          </p:cNvSpPr>
          <p:nvPr>
            <p:ph idx="1"/>
          </p:nvPr>
        </p:nvSpPr>
        <p:spPr>
          <a:xfrm>
            <a:off x="639097" y="1035158"/>
            <a:ext cx="11405418" cy="1310262"/>
          </a:xfrm>
        </p:spPr>
        <p:txBody>
          <a:bodyPr>
            <a:noAutofit/>
          </a:bodyPr>
          <a:lstStyle/>
          <a:p>
            <a:pPr marL="0" indent="0">
              <a:buNone/>
            </a:pPr>
            <a:r>
              <a:rPr lang="en-US" sz="2000" u="sng" dirty="0"/>
              <a:t>monomer collection</a:t>
            </a:r>
            <a:r>
              <a:rPr lang="en-US" sz="2000" dirty="0"/>
              <a:t> = vector </a:t>
            </a:r>
            <a:r>
              <a:rPr lang="en-US" sz="2000" b="1" dirty="0"/>
              <a:t>c</a:t>
            </a:r>
            <a:r>
              <a:rPr lang="en-US" sz="2000" dirty="0"/>
              <a:t> ∈ ℕ</a:t>
            </a:r>
            <a:r>
              <a:rPr lang="en-US" sz="2000" i="1" baseline="30000" dirty="0"/>
              <a:t>M</a:t>
            </a:r>
            <a:r>
              <a:rPr lang="en-US" sz="2000" dirty="0"/>
              <a:t> indicating counts of </a:t>
            </a:r>
            <a:r>
              <a:rPr lang="en-US" sz="2000" i="1" dirty="0"/>
              <a:t>M</a:t>
            </a:r>
            <a:r>
              <a:rPr lang="en-US" sz="2000" dirty="0"/>
              <a:t> monomer types</a:t>
            </a:r>
          </a:p>
          <a:p>
            <a:pPr marL="0" indent="0">
              <a:buNone/>
            </a:pPr>
            <a:r>
              <a:rPr lang="en-US" sz="2000"/>
              <a:t>configuration of </a:t>
            </a:r>
            <a:r>
              <a:rPr lang="en-US" sz="2000" b="1"/>
              <a:t>c</a:t>
            </a:r>
            <a:r>
              <a:rPr lang="en-US" sz="2000"/>
              <a:t> is </a:t>
            </a:r>
            <a:r>
              <a:rPr lang="en-US" sz="2000" u="sng"/>
              <a:t>saturated</a:t>
            </a:r>
            <a:r>
              <a:rPr lang="en-US" sz="2000"/>
              <a:t> if enthalpy is maximal (</a:t>
            </a:r>
            <a:r>
              <a:rPr lang="en-US" sz="2000" i="1"/>
              <a:t>no pair of unbound complementary domains</a:t>
            </a:r>
            <a:r>
              <a:rPr lang="en-US" sz="2000"/>
              <a:t>)</a:t>
            </a:r>
            <a:endParaRPr lang="en-US" sz="2000" b="1" dirty="0"/>
          </a:p>
          <a:p>
            <a:pPr marL="0" indent="0">
              <a:buNone/>
            </a:pPr>
            <a:r>
              <a:rPr lang="en-US" sz="2000"/>
              <a:t>configuration of </a:t>
            </a:r>
            <a:r>
              <a:rPr lang="en-US" sz="2000" b="1"/>
              <a:t>c</a:t>
            </a:r>
            <a:r>
              <a:rPr lang="en-US" sz="2000"/>
              <a:t> is </a:t>
            </a:r>
            <a:r>
              <a:rPr lang="en-US" sz="2000" u="sng"/>
              <a:t>stable</a:t>
            </a:r>
            <a:r>
              <a:rPr lang="en-US" sz="2000"/>
              <a:t> if saturated and entropy is maximal (</a:t>
            </a:r>
            <a:r>
              <a:rPr lang="en-US" sz="2000" i="1"/>
              <a:t>no saturated config. of </a:t>
            </a:r>
            <a:r>
              <a:rPr lang="en-US" sz="2000" b="1"/>
              <a:t>c</a:t>
            </a:r>
            <a:r>
              <a:rPr lang="en-US" sz="2000" i="1"/>
              <a:t> has more polymers</a:t>
            </a:r>
            <a:r>
              <a:rPr lang="en-US" sz="2000"/>
              <a:t>)</a:t>
            </a:r>
            <a:endParaRPr lang="en-US" sz="2000" dirty="0"/>
          </a:p>
        </p:txBody>
      </p:sp>
      <p:sp>
        <p:nvSpPr>
          <p:cNvPr id="4" name="Slide Number Placeholder 3"/>
          <p:cNvSpPr>
            <a:spLocks noGrp="1"/>
          </p:cNvSpPr>
          <p:nvPr>
            <p:ph type="sldNum" sz="quarter" idx="12"/>
          </p:nvPr>
        </p:nvSpPr>
        <p:spPr/>
        <p:txBody>
          <a:bodyPr/>
          <a:lstStyle/>
          <a:p>
            <a:fld id="{6A995154-0473-4D3E-9D27-8B1D4B6CEBB6}" type="slidenum">
              <a:rPr lang="en-US" smtClean="0"/>
              <a:t>22</a:t>
            </a:fld>
            <a:endParaRPr lang="en-US"/>
          </a:p>
        </p:txBody>
      </p:sp>
      <p:sp>
        <p:nvSpPr>
          <p:cNvPr id="48" name="Rectangle 47"/>
          <p:cNvSpPr/>
          <p:nvPr/>
        </p:nvSpPr>
        <p:spPr>
          <a:xfrm>
            <a:off x="1607503" y="2758744"/>
            <a:ext cx="934038" cy="461665"/>
          </a:xfrm>
          <a:prstGeom prst="rect">
            <a:avLst/>
          </a:prstGeom>
        </p:spPr>
        <p:txBody>
          <a:bodyPr wrap="none">
            <a:spAutoFit/>
          </a:bodyPr>
          <a:lstStyle/>
          <a:p>
            <a:r>
              <a:rPr lang="en-US" sz="2400" dirty="0">
                <a:solidFill>
                  <a:srgbClr val="FF0000"/>
                </a:solidFill>
              </a:rPr>
              <a:t>stable</a:t>
            </a:r>
          </a:p>
        </p:txBody>
      </p:sp>
      <p:sp>
        <p:nvSpPr>
          <p:cNvPr id="61" name="Rectangle: Rounded Corners 60"/>
          <p:cNvSpPr/>
          <p:nvPr/>
        </p:nvSpPr>
        <p:spPr>
          <a:xfrm>
            <a:off x="1403255" y="2756511"/>
            <a:ext cx="1327582" cy="18982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DFC34B9-9CC4-4878-B3BC-22AE1A5D2C33}"/>
              </a:ext>
            </a:extLst>
          </p:cNvPr>
          <p:cNvGrpSpPr/>
          <p:nvPr/>
        </p:nvGrpSpPr>
        <p:grpSpPr>
          <a:xfrm>
            <a:off x="1041400" y="2479250"/>
            <a:ext cx="4111171" cy="4067599"/>
            <a:chOff x="1041400" y="2479250"/>
            <a:chExt cx="4111171" cy="4067599"/>
          </a:xfrm>
        </p:grpSpPr>
        <p:sp>
          <p:nvSpPr>
            <p:cNvPr id="51" name="Rectangle: Rounded Corners 50"/>
            <p:cNvSpPr/>
            <p:nvPr/>
          </p:nvSpPr>
          <p:spPr>
            <a:xfrm>
              <a:off x="1041400" y="2479250"/>
              <a:ext cx="4111171" cy="4067599"/>
            </a:xfrm>
            <a:prstGeom prst="roundRect">
              <a:avLst>
                <a:gd name="adj" fmla="val 2454"/>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2" name="Rectangle 51"/>
            <p:cNvSpPr/>
            <p:nvPr/>
          </p:nvSpPr>
          <p:spPr>
            <a:xfrm>
              <a:off x="3435044" y="2582247"/>
              <a:ext cx="1374735" cy="461665"/>
            </a:xfrm>
            <a:prstGeom prst="rect">
              <a:avLst/>
            </a:prstGeom>
          </p:spPr>
          <p:txBody>
            <a:bodyPr wrap="none">
              <a:spAutoFit/>
            </a:bodyPr>
            <a:lstStyle/>
            <a:p>
              <a:r>
                <a:rPr lang="en-US" sz="2400" dirty="0">
                  <a:solidFill>
                    <a:srgbClr val="FF0000"/>
                  </a:solidFill>
                </a:rPr>
                <a:t>saturated</a:t>
              </a:r>
            </a:p>
          </p:txBody>
        </p:sp>
        <p:grpSp>
          <p:nvGrpSpPr>
            <p:cNvPr id="22" name="Group 21">
              <a:extLst>
                <a:ext uri="{FF2B5EF4-FFF2-40B4-BE49-F238E27FC236}">
                  <a16:creationId xmlns:a16="http://schemas.microsoft.com/office/drawing/2014/main" id="{FD3184C8-C62E-4AF3-B7F7-08542E94D9C6}"/>
                </a:ext>
              </a:extLst>
            </p:cNvPr>
            <p:cNvGrpSpPr/>
            <p:nvPr/>
          </p:nvGrpSpPr>
          <p:grpSpPr>
            <a:xfrm>
              <a:off x="1750279" y="3727232"/>
              <a:ext cx="633453" cy="320040"/>
              <a:chOff x="7977147" y="3492801"/>
              <a:chExt cx="633453" cy="320040"/>
            </a:xfrm>
          </p:grpSpPr>
          <p:sp>
            <p:nvSpPr>
              <p:cNvPr id="59" name="Rectangle 58">
                <a:extLst>
                  <a:ext uri="{FF2B5EF4-FFF2-40B4-BE49-F238E27FC236}">
                    <a16:creationId xmlns:a16="http://schemas.microsoft.com/office/drawing/2014/main" id="{5991B831-E42A-4D24-9E3E-6D0AE953F03F}"/>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62" name="Rectangle 61">
                <a:extLst>
                  <a:ext uri="{FF2B5EF4-FFF2-40B4-BE49-F238E27FC236}">
                    <a16:creationId xmlns:a16="http://schemas.microsoft.com/office/drawing/2014/main" id="{F47BF9F6-C78D-4245-8AE6-546FFD518809}"/>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21" name="Rectangle: Rounded Corners 20">
                <a:extLst>
                  <a:ext uri="{FF2B5EF4-FFF2-40B4-BE49-F238E27FC236}">
                    <a16:creationId xmlns:a16="http://schemas.microsoft.com/office/drawing/2014/main" id="{90692536-43BE-4AA2-B99A-EC2DB1E2945B}"/>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04BB0F02-B5B9-48A7-8052-FEF3464955D1}"/>
                </a:ext>
              </a:extLst>
            </p:cNvPr>
            <p:cNvGrpSpPr/>
            <p:nvPr/>
          </p:nvGrpSpPr>
          <p:grpSpPr>
            <a:xfrm>
              <a:off x="1750319" y="3242869"/>
              <a:ext cx="633453" cy="320040"/>
              <a:chOff x="7977147" y="3492801"/>
              <a:chExt cx="633453" cy="320040"/>
            </a:xfrm>
          </p:grpSpPr>
          <p:sp>
            <p:nvSpPr>
              <p:cNvPr id="64" name="Rectangle 63">
                <a:extLst>
                  <a:ext uri="{FF2B5EF4-FFF2-40B4-BE49-F238E27FC236}">
                    <a16:creationId xmlns:a16="http://schemas.microsoft.com/office/drawing/2014/main" id="{33DF2CE8-99DA-4037-9A0A-16A0D0FC98E3}"/>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65" name="Rectangle 64">
                <a:extLst>
                  <a:ext uri="{FF2B5EF4-FFF2-40B4-BE49-F238E27FC236}">
                    <a16:creationId xmlns:a16="http://schemas.microsoft.com/office/drawing/2014/main" id="{02AA9EDE-7836-4311-B030-DDA13DE15411}"/>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66" name="Rectangle: Rounded Corners 65">
                <a:extLst>
                  <a:ext uri="{FF2B5EF4-FFF2-40B4-BE49-F238E27FC236}">
                    <a16:creationId xmlns:a16="http://schemas.microsoft.com/office/drawing/2014/main" id="{7C93C405-7734-4BE6-9243-9F51A1FC0ED8}"/>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2DDD7976-A9B6-4441-A43B-9C4FDADA5CC9}"/>
                </a:ext>
              </a:extLst>
            </p:cNvPr>
            <p:cNvGrpSpPr/>
            <p:nvPr/>
          </p:nvGrpSpPr>
          <p:grpSpPr>
            <a:xfrm>
              <a:off x="1524977" y="4231241"/>
              <a:ext cx="320041" cy="320040"/>
              <a:chOff x="7977147" y="3492801"/>
              <a:chExt cx="320041" cy="320040"/>
            </a:xfrm>
          </p:grpSpPr>
          <p:sp>
            <p:nvSpPr>
              <p:cNvPr id="68" name="Rectangle 67">
                <a:extLst>
                  <a:ext uri="{FF2B5EF4-FFF2-40B4-BE49-F238E27FC236}">
                    <a16:creationId xmlns:a16="http://schemas.microsoft.com/office/drawing/2014/main" id="{03630C45-1CDA-4450-847E-05F2B857251A}"/>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76" name="Rectangle: Rounded Corners 75">
                <a:extLst>
                  <a:ext uri="{FF2B5EF4-FFF2-40B4-BE49-F238E27FC236}">
                    <a16:creationId xmlns:a16="http://schemas.microsoft.com/office/drawing/2014/main" id="{B2EE356A-08BC-458C-A604-62901C4D6DDC}"/>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76">
              <a:extLst>
                <a:ext uri="{FF2B5EF4-FFF2-40B4-BE49-F238E27FC236}">
                  <a16:creationId xmlns:a16="http://schemas.microsoft.com/office/drawing/2014/main" id="{FFC4137C-E2B2-482A-ABEF-A3CF7B15547F}"/>
                </a:ext>
              </a:extLst>
            </p:cNvPr>
            <p:cNvGrpSpPr/>
            <p:nvPr/>
          </p:nvGrpSpPr>
          <p:grpSpPr>
            <a:xfrm>
              <a:off x="2315666" y="4231395"/>
              <a:ext cx="320040" cy="322273"/>
              <a:chOff x="7977148" y="3490568"/>
              <a:chExt cx="320040" cy="322273"/>
            </a:xfrm>
          </p:grpSpPr>
          <p:sp>
            <p:nvSpPr>
              <p:cNvPr id="78" name="Rectangle 77">
                <a:extLst>
                  <a:ext uri="{FF2B5EF4-FFF2-40B4-BE49-F238E27FC236}">
                    <a16:creationId xmlns:a16="http://schemas.microsoft.com/office/drawing/2014/main" id="{0D192DF3-22DB-4356-A4BB-F5302A066EA1}"/>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79" name="Rectangle: Rounded Corners 78">
                <a:extLst>
                  <a:ext uri="{FF2B5EF4-FFF2-40B4-BE49-F238E27FC236}">
                    <a16:creationId xmlns:a16="http://schemas.microsoft.com/office/drawing/2014/main" id="{397D04F2-A718-4ABE-965C-4B722037E90D}"/>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a:extLst>
                <a:ext uri="{FF2B5EF4-FFF2-40B4-BE49-F238E27FC236}">
                  <a16:creationId xmlns:a16="http://schemas.microsoft.com/office/drawing/2014/main" id="{E479491B-B106-46EA-8111-130113502EAE}"/>
                </a:ext>
              </a:extLst>
            </p:cNvPr>
            <p:cNvCxnSpPr>
              <a:cxnSpLocks/>
              <a:stCxn id="64" idx="2"/>
              <a:endCxn id="59" idx="0"/>
            </p:cNvCxnSpPr>
            <p:nvPr/>
          </p:nvCxnSpPr>
          <p:spPr>
            <a:xfrm flipH="1">
              <a:off x="1910299" y="3562909"/>
              <a:ext cx="40" cy="1643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D816FB9-2E0D-4BD3-ABBB-C390B2126105}"/>
                </a:ext>
              </a:extLst>
            </p:cNvPr>
            <p:cNvCxnSpPr>
              <a:cxnSpLocks/>
              <a:stCxn id="65" idx="2"/>
              <a:endCxn id="62" idx="0"/>
            </p:cNvCxnSpPr>
            <p:nvPr/>
          </p:nvCxnSpPr>
          <p:spPr>
            <a:xfrm flipH="1">
              <a:off x="2227026" y="3562909"/>
              <a:ext cx="40" cy="1643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019FA287-D704-402A-A172-CDE22E415DC4}"/>
                </a:ext>
              </a:extLst>
            </p:cNvPr>
            <p:cNvSpPr/>
            <p:nvPr/>
          </p:nvSpPr>
          <p:spPr>
            <a:xfrm>
              <a:off x="1410731" y="4858174"/>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91F8CDBA-7DD8-412C-9AFA-DC718FA1615A}"/>
                </a:ext>
              </a:extLst>
            </p:cNvPr>
            <p:cNvGrpSpPr/>
            <p:nvPr/>
          </p:nvGrpSpPr>
          <p:grpSpPr>
            <a:xfrm>
              <a:off x="1762073" y="5436362"/>
              <a:ext cx="633453" cy="320040"/>
              <a:chOff x="7977147" y="3492801"/>
              <a:chExt cx="633453" cy="320040"/>
            </a:xfrm>
          </p:grpSpPr>
          <p:sp>
            <p:nvSpPr>
              <p:cNvPr id="86" name="Rectangle 85">
                <a:extLst>
                  <a:ext uri="{FF2B5EF4-FFF2-40B4-BE49-F238E27FC236}">
                    <a16:creationId xmlns:a16="http://schemas.microsoft.com/office/drawing/2014/main" id="{1BCC161B-5FC4-4FC3-86D4-BF8E6239366A}"/>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87" name="Rectangle 86">
                <a:extLst>
                  <a:ext uri="{FF2B5EF4-FFF2-40B4-BE49-F238E27FC236}">
                    <a16:creationId xmlns:a16="http://schemas.microsoft.com/office/drawing/2014/main" id="{317EB230-ADD4-4845-9162-0F9F72FABD34}"/>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88" name="Rectangle: Rounded Corners 87">
                <a:extLst>
                  <a:ext uri="{FF2B5EF4-FFF2-40B4-BE49-F238E27FC236}">
                    <a16:creationId xmlns:a16="http://schemas.microsoft.com/office/drawing/2014/main" id="{6265F6B5-6492-4FE2-8A4B-9B51E0DD190A}"/>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342F2E80-5A95-4031-84D2-A26F92C198F9}"/>
                </a:ext>
              </a:extLst>
            </p:cNvPr>
            <p:cNvGrpSpPr/>
            <p:nvPr/>
          </p:nvGrpSpPr>
          <p:grpSpPr>
            <a:xfrm>
              <a:off x="1765271" y="4959438"/>
              <a:ext cx="633453" cy="320040"/>
              <a:chOff x="7977147" y="3492801"/>
              <a:chExt cx="633453" cy="320040"/>
            </a:xfrm>
          </p:grpSpPr>
          <p:sp>
            <p:nvSpPr>
              <p:cNvPr id="90" name="Rectangle 89">
                <a:extLst>
                  <a:ext uri="{FF2B5EF4-FFF2-40B4-BE49-F238E27FC236}">
                    <a16:creationId xmlns:a16="http://schemas.microsoft.com/office/drawing/2014/main" id="{A2DDA965-81AC-4141-9FE6-994BC0E54288}"/>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91" name="Rectangle 90">
                <a:extLst>
                  <a:ext uri="{FF2B5EF4-FFF2-40B4-BE49-F238E27FC236}">
                    <a16:creationId xmlns:a16="http://schemas.microsoft.com/office/drawing/2014/main" id="{E97DA0C6-DB5A-4E52-B5F2-F6C2DBAE2C8D}"/>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92" name="Rectangle: Rounded Corners 91">
                <a:extLst>
                  <a:ext uri="{FF2B5EF4-FFF2-40B4-BE49-F238E27FC236}">
                    <a16:creationId xmlns:a16="http://schemas.microsoft.com/office/drawing/2014/main" id="{7C427870-BE71-4CCF-88DF-16F78BFF522E}"/>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7AEB955-2094-4F5F-B818-F25C297801D2}"/>
                </a:ext>
              </a:extLst>
            </p:cNvPr>
            <p:cNvGrpSpPr/>
            <p:nvPr/>
          </p:nvGrpSpPr>
          <p:grpSpPr>
            <a:xfrm>
              <a:off x="1758697" y="5939355"/>
              <a:ext cx="320041" cy="320040"/>
              <a:chOff x="7977147" y="3492801"/>
              <a:chExt cx="320041" cy="320040"/>
            </a:xfrm>
          </p:grpSpPr>
          <p:sp>
            <p:nvSpPr>
              <p:cNvPr id="94" name="Rectangle 93">
                <a:extLst>
                  <a:ext uri="{FF2B5EF4-FFF2-40B4-BE49-F238E27FC236}">
                    <a16:creationId xmlns:a16="http://schemas.microsoft.com/office/drawing/2014/main" id="{E1367FBD-64FC-4302-AA7A-DF17E2CE5293}"/>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95" name="Rectangle: Rounded Corners 94">
                <a:extLst>
                  <a:ext uri="{FF2B5EF4-FFF2-40B4-BE49-F238E27FC236}">
                    <a16:creationId xmlns:a16="http://schemas.microsoft.com/office/drawing/2014/main" id="{12D6E5A0-F8B5-496D-8352-1DFB1753E10D}"/>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a:extLst>
                <a:ext uri="{FF2B5EF4-FFF2-40B4-BE49-F238E27FC236}">
                  <a16:creationId xmlns:a16="http://schemas.microsoft.com/office/drawing/2014/main" id="{DDB2A354-5228-42ED-837D-2FF7380B8FCB}"/>
                </a:ext>
              </a:extLst>
            </p:cNvPr>
            <p:cNvGrpSpPr/>
            <p:nvPr/>
          </p:nvGrpSpPr>
          <p:grpSpPr>
            <a:xfrm>
              <a:off x="2304288" y="5939509"/>
              <a:ext cx="320040" cy="322273"/>
              <a:chOff x="7977148" y="3490568"/>
              <a:chExt cx="320040" cy="322273"/>
            </a:xfrm>
          </p:grpSpPr>
          <p:sp>
            <p:nvSpPr>
              <p:cNvPr id="97" name="Rectangle 96">
                <a:extLst>
                  <a:ext uri="{FF2B5EF4-FFF2-40B4-BE49-F238E27FC236}">
                    <a16:creationId xmlns:a16="http://schemas.microsoft.com/office/drawing/2014/main" id="{22F0067B-21E4-4F7D-96FB-4BB4E058AE21}"/>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98" name="Rectangle: Rounded Corners 97">
                <a:extLst>
                  <a:ext uri="{FF2B5EF4-FFF2-40B4-BE49-F238E27FC236}">
                    <a16:creationId xmlns:a16="http://schemas.microsoft.com/office/drawing/2014/main" id="{0321B453-6C03-493E-95B6-D80DACCDE4C5}"/>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DF8F0F9E-06C0-428F-9A44-8824A4361CE8}"/>
                </a:ext>
              </a:extLst>
            </p:cNvPr>
            <p:cNvCxnSpPr>
              <a:cxnSpLocks/>
              <a:stCxn id="86" idx="2"/>
              <a:endCxn id="95" idx="0"/>
            </p:cNvCxnSpPr>
            <p:nvPr/>
          </p:nvCxnSpPr>
          <p:spPr>
            <a:xfrm flipH="1">
              <a:off x="1918718" y="5756402"/>
              <a:ext cx="3375" cy="182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B29E468-CCBD-4141-BCD8-A8CBBF6FD57B}"/>
                </a:ext>
              </a:extLst>
            </p:cNvPr>
            <p:cNvCxnSpPr>
              <a:cxnSpLocks/>
              <a:stCxn id="91" idx="2"/>
              <a:endCxn id="87" idx="0"/>
            </p:cNvCxnSpPr>
            <p:nvPr/>
          </p:nvCxnSpPr>
          <p:spPr>
            <a:xfrm flipH="1">
              <a:off x="2238820" y="5279478"/>
              <a:ext cx="3198" cy="156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C120529C-5DEA-4B0F-B5B8-FC717F825E56}"/>
                </a:ext>
              </a:extLst>
            </p:cNvPr>
            <p:cNvSpPr/>
            <p:nvPr/>
          </p:nvSpPr>
          <p:spPr>
            <a:xfrm>
              <a:off x="3435044" y="3150061"/>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A10853B6-7EBF-46C0-8212-84DD68F45108}"/>
                </a:ext>
              </a:extLst>
            </p:cNvPr>
            <p:cNvGrpSpPr/>
            <p:nvPr/>
          </p:nvGrpSpPr>
          <p:grpSpPr>
            <a:xfrm>
              <a:off x="3786386" y="3728249"/>
              <a:ext cx="633453" cy="320040"/>
              <a:chOff x="7977147" y="3492801"/>
              <a:chExt cx="633453" cy="320040"/>
            </a:xfrm>
          </p:grpSpPr>
          <p:sp>
            <p:nvSpPr>
              <p:cNvPr id="103" name="Rectangle 102">
                <a:extLst>
                  <a:ext uri="{FF2B5EF4-FFF2-40B4-BE49-F238E27FC236}">
                    <a16:creationId xmlns:a16="http://schemas.microsoft.com/office/drawing/2014/main" id="{15EBDE90-8262-45BC-A687-C38048E4E2CB}"/>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04" name="Rectangle 103">
                <a:extLst>
                  <a:ext uri="{FF2B5EF4-FFF2-40B4-BE49-F238E27FC236}">
                    <a16:creationId xmlns:a16="http://schemas.microsoft.com/office/drawing/2014/main" id="{145D23D0-364B-4538-BDC7-A7782763FEB6}"/>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05" name="Rectangle: Rounded Corners 104">
                <a:extLst>
                  <a:ext uri="{FF2B5EF4-FFF2-40B4-BE49-F238E27FC236}">
                    <a16:creationId xmlns:a16="http://schemas.microsoft.com/office/drawing/2014/main" id="{DC58AC57-9F73-479C-BEEF-CB3C70341AEA}"/>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1738D470-2BE4-489F-A910-217B84B429A6}"/>
                </a:ext>
              </a:extLst>
            </p:cNvPr>
            <p:cNvGrpSpPr/>
            <p:nvPr/>
          </p:nvGrpSpPr>
          <p:grpSpPr>
            <a:xfrm>
              <a:off x="3789584" y="3251325"/>
              <a:ext cx="633453" cy="320040"/>
              <a:chOff x="7977147" y="3492801"/>
              <a:chExt cx="633453" cy="320040"/>
            </a:xfrm>
          </p:grpSpPr>
          <p:sp>
            <p:nvSpPr>
              <p:cNvPr id="107" name="Rectangle 106">
                <a:extLst>
                  <a:ext uri="{FF2B5EF4-FFF2-40B4-BE49-F238E27FC236}">
                    <a16:creationId xmlns:a16="http://schemas.microsoft.com/office/drawing/2014/main" id="{DC535F8C-843C-4DB7-901E-E50B3FF9A035}"/>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08" name="Rectangle 107">
                <a:extLst>
                  <a:ext uri="{FF2B5EF4-FFF2-40B4-BE49-F238E27FC236}">
                    <a16:creationId xmlns:a16="http://schemas.microsoft.com/office/drawing/2014/main" id="{873CAF35-3FA5-4A9E-9C5A-D81C6AEA4575}"/>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09" name="Rectangle: Rounded Corners 108">
                <a:extLst>
                  <a:ext uri="{FF2B5EF4-FFF2-40B4-BE49-F238E27FC236}">
                    <a16:creationId xmlns:a16="http://schemas.microsoft.com/office/drawing/2014/main" id="{76870534-FB4A-4503-B5EB-E92F1184A9B4}"/>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72136DAC-237D-4FC5-9BAB-6D11417B4809}"/>
                </a:ext>
              </a:extLst>
            </p:cNvPr>
            <p:cNvGrpSpPr/>
            <p:nvPr/>
          </p:nvGrpSpPr>
          <p:grpSpPr>
            <a:xfrm>
              <a:off x="3764156" y="4231242"/>
              <a:ext cx="320041" cy="320040"/>
              <a:chOff x="7977147" y="3492801"/>
              <a:chExt cx="320041" cy="320040"/>
            </a:xfrm>
          </p:grpSpPr>
          <p:sp>
            <p:nvSpPr>
              <p:cNvPr id="111" name="Rectangle 110">
                <a:extLst>
                  <a:ext uri="{FF2B5EF4-FFF2-40B4-BE49-F238E27FC236}">
                    <a16:creationId xmlns:a16="http://schemas.microsoft.com/office/drawing/2014/main" id="{D81B3710-DD9A-47F1-A104-AD39A1186065}"/>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12" name="Rectangle: Rounded Corners 111">
                <a:extLst>
                  <a:ext uri="{FF2B5EF4-FFF2-40B4-BE49-F238E27FC236}">
                    <a16:creationId xmlns:a16="http://schemas.microsoft.com/office/drawing/2014/main" id="{B1D9CD21-D1D4-40DB-B9CD-DDDA6C815A54}"/>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C93884EF-9647-43E8-9BC5-B6FEC5040D48}"/>
                </a:ext>
              </a:extLst>
            </p:cNvPr>
            <p:cNvGrpSpPr/>
            <p:nvPr/>
          </p:nvGrpSpPr>
          <p:grpSpPr>
            <a:xfrm>
              <a:off x="4130637" y="4231396"/>
              <a:ext cx="320040" cy="322273"/>
              <a:chOff x="7977148" y="3490568"/>
              <a:chExt cx="320040" cy="322273"/>
            </a:xfrm>
          </p:grpSpPr>
          <p:sp>
            <p:nvSpPr>
              <p:cNvPr id="114" name="Rectangle 113">
                <a:extLst>
                  <a:ext uri="{FF2B5EF4-FFF2-40B4-BE49-F238E27FC236}">
                    <a16:creationId xmlns:a16="http://schemas.microsoft.com/office/drawing/2014/main" id="{21DC0C4E-1361-4FC9-807C-F33B99879EAE}"/>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15" name="Rectangle: Rounded Corners 114">
                <a:extLst>
                  <a:ext uri="{FF2B5EF4-FFF2-40B4-BE49-F238E27FC236}">
                    <a16:creationId xmlns:a16="http://schemas.microsoft.com/office/drawing/2014/main" id="{5E48932A-816D-4631-9C3B-69A8A866966B}"/>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6" name="Straight Connector 115">
              <a:extLst>
                <a:ext uri="{FF2B5EF4-FFF2-40B4-BE49-F238E27FC236}">
                  <a16:creationId xmlns:a16="http://schemas.microsoft.com/office/drawing/2014/main" id="{28161C57-6F67-47C2-8D5B-2385921205BF}"/>
                </a:ext>
              </a:extLst>
            </p:cNvPr>
            <p:cNvCxnSpPr>
              <a:cxnSpLocks/>
              <a:stCxn id="103" idx="2"/>
              <a:endCxn id="112" idx="0"/>
            </p:cNvCxnSpPr>
            <p:nvPr/>
          </p:nvCxnSpPr>
          <p:spPr>
            <a:xfrm flipH="1">
              <a:off x="3924177" y="4048289"/>
              <a:ext cx="22229" cy="182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BDFBE4C-55E3-4C7E-95CA-A4640D03F575}"/>
                </a:ext>
              </a:extLst>
            </p:cNvPr>
            <p:cNvCxnSpPr>
              <a:cxnSpLocks/>
              <a:stCxn id="104" idx="2"/>
              <a:endCxn id="115" idx="0"/>
            </p:cNvCxnSpPr>
            <p:nvPr/>
          </p:nvCxnSpPr>
          <p:spPr>
            <a:xfrm>
              <a:off x="4263133" y="4048289"/>
              <a:ext cx="27524" cy="1853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7B6477D7-6D07-41FF-9FBD-D2500212F66F}"/>
                </a:ext>
              </a:extLst>
            </p:cNvPr>
            <p:cNvSpPr/>
            <p:nvPr/>
          </p:nvSpPr>
          <p:spPr>
            <a:xfrm>
              <a:off x="3431319" y="4853240"/>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268CB593-9925-4477-ACF2-34A345FAEFC6}"/>
                </a:ext>
              </a:extLst>
            </p:cNvPr>
            <p:cNvGrpSpPr/>
            <p:nvPr/>
          </p:nvGrpSpPr>
          <p:grpSpPr>
            <a:xfrm>
              <a:off x="3782661" y="5431428"/>
              <a:ext cx="633453" cy="320040"/>
              <a:chOff x="7977147" y="3492801"/>
              <a:chExt cx="633453" cy="320040"/>
            </a:xfrm>
          </p:grpSpPr>
          <p:sp>
            <p:nvSpPr>
              <p:cNvPr id="120" name="Rectangle 119">
                <a:extLst>
                  <a:ext uri="{FF2B5EF4-FFF2-40B4-BE49-F238E27FC236}">
                    <a16:creationId xmlns:a16="http://schemas.microsoft.com/office/drawing/2014/main" id="{EC8A27A4-FF01-472B-810F-C715C9F2DB69}"/>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21" name="Rectangle 120">
                <a:extLst>
                  <a:ext uri="{FF2B5EF4-FFF2-40B4-BE49-F238E27FC236}">
                    <a16:creationId xmlns:a16="http://schemas.microsoft.com/office/drawing/2014/main" id="{FDF565D4-8E50-4D8D-B394-5F0C14BDDD71}"/>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22" name="Rectangle: Rounded Corners 121">
                <a:extLst>
                  <a:ext uri="{FF2B5EF4-FFF2-40B4-BE49-F238E27FC236}">
                    <a16:creationId xmlns:a16="http://schemas.microsoft.com/office/drawing/2014/main" id="{09A2105A-BFE4-49F5-9D84-0345EE204C88}"/>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CAD9DF41-DBDB-4C88-8F9C-3BE52D11FEB6}"/>
                </a:ext>
              </a:extLst>
            </p:cNvPr>
            <p:cNvGrpSpPr/>
            <p:nvPr/>
          </p:nvGrpSpPr>
          <p:grpSpPr>
            <a:xfrm>
              <a:off x="3785859" y="4954504"/>
              <a:ext cx="633453" cy="320040"/>
              <a:chOff x="7977147" y="3492801"/>
              <a:chExt cx="633453" cy="320040"/>
            </a:xfrm>
          </p:grpSpPr>
          <p:sp>
            <p:nvSpPr>
              <p:cNvPr id="124" name="Rectangle 123">
                <a:extLst>
                  <a:ext uri="{FF2B5EF4-FFF2-40B4-BE49-F238E27FC236}">
                    <a16:creationId xmlns:a16="http://schemas.microsoft.com/office/drawing/2014/main" id="{546F6827-CB35-45C6-8903-E95509CB793A}"/>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25" name="Rectangle 124">
                <a:extLst>
                  <a:ext uri="{FF2B5EF4-FFF2-40B4-BE49-F238E27FC236}">
                    <a16:creationId xmlns:a16="http://schemas.microsoft.com/office/drawing/2014/main" id="{80D2B1C9-4832-4D4E-B50A-880FD4389997}"/>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26" name="Rectangle: Rounded Corners 125">
                <a:extLst>
                  <a:ext uri="{FF2B5EF4-FFF2-40B4-BE49-F238E27FC236}">
                    <a16:creationId xmlns:a16="http://schemas.microsoft.com/office/drawing/2014/main" id="{41D23A32-4691-4D25-B6BA-852F68828449}"/>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C4FDF33D-78A7-417A-BF38-EEA1706D12DA}"/>
                </a:ext>
              </a:extLst>
            </p:cNvPr>
            <p:cNvGrpSpPr/>
            <p:nvPr/>
          </p:nvGrpSpPr>
          <p:grpSpPr>
            <a:xfrm>
              <a:off x="3524756" y="5934421"/>
              <a:ext cx="320041" cy="320040"/>
              <a:chOff x="7977147" y="3492801"/>
              <a:chExt cx="320041" cy="320040"/>
            </a:xfrm>
          </p:grpSpPr>
          <p:sp>
            <p:nvSpPr>
              <p:cNvPr id="128" name="Rectangle 127">
                <a:extLst>
                  <a:ext uri="{FF2B5EF4-FFF2-40B4-BE49-F238E27FC236}">
                    <a16:creationId xmlns:a16="http://schemas.microsoft.com/office/drawing/2014/main" id="{175838DC-CC3F-42B6-9364-86EAB71528F6}"/>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29" name="Rectangle: Rounded Corners 128">
                <a:extLst>
                  <a:ext uri="{FF2B5EF4-FFF2-40B4-BE49-F238E27FC236}">
                    <a16:creationId xmlns:a16="http://schemas.microsoft.com/office/drawing/2014/main" id="{910E2EE4-DBE8-4EE1-864A-EFA25490AB73}"/>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a:extLst>
                <a:ext uri="{FF2B5EF4-FFF2-40B4-BE49-F238E27FC236}">
                  <a16:creationId xmlns:a16="http://schemas.microsoft.com/office/drawing/2014/main" id="{587775EF-35D3-4B52-99FA-1FB9D8F8E4EF}"/>
                </a:ext>
              </a:extLst>
            </p:cNvPr>
            <p:cNvGrpSpPr/>
            <p:nvPr/>
          </p:nvGrpSpPr>
          <p:grpSpPr>
            <a:xfrm>
              <a:off x="4098631" y="5934575"/>
              <a:ext cx="320040" cy="322273"/>
              <a:chOff x="7977148" y="3490568"/>
              <a:chExt cx="320040" cy="322273"/>
            </a:xfrm>
          </p:grpSpPr>
          <p:sp>
            <p:nvSpPr>
              <p:cNvPr id="131" name="Rectangle 130">
                <a:extLst>
                  <a:ext uri="{FF2B5EF4-FFF2-40B4-BE49-F238E27FC236}">
                    <a16:creationId xmlns:a16="http://schemas.microsoft.com/office/drawing/2014/main" id="{AB626252-B3DB-410D-90C1-3B778AA18514}"/>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32" name="Rectangle: Rounded Corners 131">
                <a:extLst>
                  <a:ext uri="{FF2B5EF4-FFF2-40B4-BE49-F238E27FC236}">
                    <a16:creationId xmlns:a16="http://schemas.microsoft.com/office/drawing/2014/main" id="{733A9FED-009F-4705-89D3-885B2B8D75D7}"/>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3" name="Straight Connector 132">
              <a:extLst>
                <a:ext uri="{FF2B5EF4-FFF2-40B4-BE49-F238E27FC236}">
                  <a16:creationId xmlns:a16="http://schemas.microsoft.com/office/drawing/2014/main" id="{8604BCF7-3DDE-4545-83E1-9C5F059E415A}"/>
                </a:ext>
              </a:extLst>
            </p:cNvPr>
            <p:cNvCxnSpPr>
              <a:cxnSpLocks/>
              <a:stCxn id="124" idx="2"/>
              <a:endCxn id="120" idx="0"/>
            </p:cNvCxnSpPr>
            <p:nvPr/>
          </p:nvCxnSpPr>
          <p:spPr>
            <a:xfrm flipH="1">
              <a:off x="3942681" y="5274544"/>
              <a:ext cx="3198" cy="156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6E93864-9109-4448-BF09-C933FB90997D}"/>
                </a:ext>
              </a:extLst>
            </p:cNvPr>
            <p:cNvCxnSpPr>
              <a:cxnSpLocks/>
              <a:stCxn id="121" idx="2"/>
              <a:endCxn id="131" idx="0"/>
            </p:cNvCxnSpPr>
            <p:nvPr/>
          </p:nvCxnSpPr>
          <p:spPr>
            <a:xfrm flipH="1">
              <a:off x="4258651" y="5751468"/>
              <a:ext cx="757" cy="1831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21A683BB-D698-498C-96B5-EB78963D6A22}"/>
              </a:ext>
            </a:extLst>
          </p:cNvPr>
          <p:cNvGrpSpPr/>
          <p:nvPr/>
        </p:nvGrpSpPr>
        <p:grpSpPr>
          <a:xfrm>
            <a:off x="5472611" y="2479250"/>
            <a:ext cx="5474790" cy="4067600"/>
            <a:chOff x="5472611" y="2479250"/>
            <a:chExt cx="5474790" cy="4067600"/>
          </a:xfrm>
        </p:grpSpPr>
        <p:sp>
          <p:nvSpPr>
            <p:cNvPr id="53" name="Rectangle 52"/>
            <p:cNvSpPr/>
            <p:nvPr/>
          </p:nvSpPr>
          <p:spPr>
            <a:xfrm>
              <a:off x="7203423" y="2539889"/>
              <a:ext cx="1870064" cy="461665"/>
            </a:xfrm>
            <a:prstGeom prst="rect">
              <a:avLst/>
            </a:prstGeom>
          </p:spPr>
          <p:txBody>
            <a:bodyPr wrap="none">
              <a:spAutoFit/>
            </a:bodyPr>
            <a:lstStyle/>
            <a:p>
              <a:r>
                <a:rPr lang="en-US" sz="2400" dirty="0">
                  <a:solidFill>
                    <a:srgbClr val="FF0000"/>
                  </a:solidFill>
                </a:rPr>
                <a:t>not saturated</a:t>
              </a:r>
            </a:p>
          </p:txBody>
        </p:sp>
        <p:sp>
          <p:nvSpPr>
            <p:cNvPr id="54" name="Rectangle: Rounded Corners 53"/>
            <p:cNvSpPr/>
            <p:nvPr/>
          </p:nvSpPr>
          <p:spPr>
            <a:xfrm>
              <a:off x="5472611" y="2479250"/>
              <a:ext cx="5474790" cy="4067600"/>
            </a:xfrm>
            <a:prstGeom prst="roundRect">
              <a:avLst>
                <a:gd name="adj" fmla="val 3950"/>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9" name="Rectangle: Rounded Corners 138">
              <a:extLst>
                <a:ext uri="{FF2B5EF4-FFF2-40B4-BE49-F238E27FC236}">
                  <a16:creationId xmlns:a16="http://schemas.microsoft.com/office/drawing/2014/main" id="{202CD4E0-7C8F-4B00-A469-52DEA732184F}"/>
                </a:ext>
              </a:extLst>
            </p:cNvPr>
            <p:cNvSpPr/>
            <p:nvPr/>
          </p:nvSpPr>
          <p:spPr>
            <a:xfrm>
              <a:off x="5812645" y="3150061"/>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17D74B0A-E2AC-413E-8EBC-3A9602C2CB9E}"/>
                </a:ext>
              </a:extLst>
            </p:cNvPr>
            <p:cNvGrpSpPr/>
            <p:nvPr/>
          </p:nvGrpSpPr>
          <p:grpSpPr>
            <a:xfrm>
              <a:off x="6163987" y="3728249"/>
              <a:ext cx="633453" cy="320040"/>
              <a:chOff x="7977147" y="3492801"/>
              <a:chExt cx="633453" cy="320040"/>
            </a:xfrm>
          </p:grpSpPr>
          <p:sp>
            <p:nvSpPr>
              <p:cNvPr id="141" name="Rectangle 140">
                <a:extLst>
                  <a:ext uri="{FF2B5EF4-FFF2-40B4-BE49-F238E27FC236}">
                    <a16:creationId xmlns:a16="http://schemas.microsoft.com/office/drawing/2014/main" id="{CC7A49E0-B38A-4E58-9550-D4508FD7FF38}"/>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42" name="Rectangle 141">
                <a:extLst>
                  <a:ext uri="{FF2B5EF4-FFF2-40B4-BE49-F238E27FC236}">
                    <a16:creationId xmlns:a16="http://schemas.microsoft.com/office/drawing/2014/main" id="{CBCF3BDE-8460-4918-AB64-518A2751254C}"/>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43" name="Rectangle: Rounded Corners 142">
                <a:extLst>
                  <a:ext uri="{FF2B5EF4-FFF2-40B4-BE49-F238E27FC236}">
                    <a16:creationId xmlns:a16="http://schemas.microsoft.com/office/drawing/2014/main" id="{B5937953-C494-4AB2-B222-C306565D57CC}"/>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4E1BE529-7F0A-41E7-8CE1-6FCD90E99852}"/>
                </a:ext>
              </a:extLst>
            </p:cNvPr>
            <p:cNvGrpSpPr/>
            <p:nvPr/>
          </p:nvGrpSpPr>
          <p:grpSpPr>
            <a:xfrm>
              <a:off x="6167185" y="3251325"/>
              <a:ext cx="633453" cy="320040"/>
              <a:chOff x="7977147" y="3492801"/>
              <a:chExt cx="633453" cy="320040"/>
            </a:xfrm>
          </p:grpSpPr>
          <p:sp>
            <p:nvSpPr>
              <p:cNvPr id="145" name="Rectangle 144">
                <a:extLst>
                  <a:ext uri="{FF2B5EF4-FFF2-40B4-BE49-F238E27FC236}">
                    <a16:creationId xmlns:a16="http://schemas.microsoft.com/office/drawing/2014/main" id="{F512C50F-D063-4F2E-AEA7-749C6BF0E12D}"/>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46" name="Rectangle 145">
                <a:extLst>
                  <a:ext uri="{FF2B5EF4-FFF2-40B4-BE49-F238E27FC236}">
                    <a16:creationId xmlns:a16="http://schemas.microsoft.com/office/drawing/2014/main" id="{5B968D7B-5D67-4703-91B1-3332048BF6A9}"/>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47" name="Rectangle: Rounded Corners 146">
                <a:extLst>
                  <a:ext uri="{FF2B5EF4-FFF2-40B4-BE49-F238E27FC236}">
                    <a16:creationId xmlns:a16="http://schemas.microsoft.com/office/drawing/2014/main" id="{AA04B6CD-FA01-4191-8B7F-17A3933A0CCA}"/>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485272FB-300C-4EF3-BA33-1EAB3CD94F8F}"/>
                </a:ext>
              </a:extLst>
            </p:cNvPr>
            <p:cNvGrpSpPr/>
            <p:nvPr/>
          </p:nvGrpSpPr>
          <p:grpSpPr>
            <a:xfrm>
              <a:off x="5906084" y="4231242"/>
              <a:ext cx="320041" cy="320040"/>
              <a:chOff x="7977147" y="3492801"/>
              <a:chExt cx="320041" cy="320040"/>
            </a:xfrm>
          </p:grpSpPr>
          <p:sp>
            <p:nvSpPr>
              <p:cNvPr id="149" name="Rectangle 148">
                <a:extLst>
                  <a:ext uri="{FF2B5EF4-FFF2-40B4-BE49-F238E27FC236}">
                    <a16:creationId xmlns:a16="http://schemas.microsoft.com/office/drawing/2014/main" id="{C04190EB-A412-4BFA-B851-C9F8B91BCD59}"/>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50" name="Rectangle: Rounded Corners 149">
                <a:extLst>
                  <a:ext uri="{FF2B5EF4-FFF2-40B4-BE49-F238E27FC236}">
                    <a16:creationId xmlns:a16="http://schemas.microsoft.com/office/drawing/2014/main" id="{02C1DCE3-72C3-4C7D-A685-48067D6BFDF2}"/>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Group 150">
              <a:extLst>
                <a:ext uri="{FF2B5EF4-FFF2-40B4-BE49-F238E27FC236}">
                  <a16:creationId xmlns:a16="http://schemas.microsoft.com/office/drawing/2014/main" id="{58179503-4B1D-4D25-87FA-B2420BC05492}"/>
                </a:ext>
              </a:extLst>
            </p:cNvPr>
            <p:cNvGrpSpPr/>
            <p:nvPr/>
          </p:nvGrpSpPr>
          <p:grpSpPr>
            <a:xfrm>
              <a:off x="6725053" y="4231396"/>
              <a:ext cx="320040" cy="322273"/>
              <a:chOff x="7977148" y="3490568"/>
              <a:chExt cx="320040" cy="322273"/>
            </a:xfrm>
          </p:grpSpPr>
          <p:sp>
            <p:nvSpPr>
              <p:cNvPr id="152" name="Rectangle 151">
                <a:extLst>
                  <a:ext uri="{FF2B5EF4-FFF2-40B4-BE49-F238E27FC236}">
                    <a16:creationId xmlns:a16="http://schemas.microsoft.com/office/drawing/2014/main" id="{13E86446-55BD-4CC0-A5BB-1E4B75DCDC2F}"/>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53" name="Rectangle: Rounded Corners 152">
                <a:extLst>
                  <a:ext uri="{FF2B5EF4-FFF2-40B4-BE49-F238E27FC236}">
                    <a16:creationId xmlns:a16="http://schemas.microsoft.com/office/drawing/2014/main" id="{9D1D5CD0-A685-4FFB-ACC9-BAD08664EEEC}"/>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Rectangle: Rounded Corners 155">
              <a:extLst>
                <a:ext uri="{FF2B5EF4-FFF2-40B4-BE49-F238E27FC236}">
                  <a16:creationId xmlns:a16="http://schemas.microsoft.com/office/drawing/2014/main" id="{BBA10503-4CD2-4604-94D6-163A8A8D163D}"/>
                </a:ext>
              </a:extLst>
            </p:cNvPr>
            <p:cNvSpPr/>
            <p:nvPr/>
          </p:nvSpPr>
          <p:spPr>
            <a:xfrm>
              <a:off x="7584169" y="3150061"/>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6DC3E7F1-DE70-4290-9BE5-9F9DFDDE6D78}"/>
                </a:ext>
              </a:extLst>
            </p:cNvPr>
            <p:cNvGrpSpPr/>
            <p:nvPr/>
          </p:nvGrpSpPr>
          <p:grpSpPr>
            <a:xfrm>
              <a:off x="7935511" y="3728249"/>
              <a:ext cx="633453" cy="320040"/>
              <a:chOff x="7977147" y="3492801"/>
              <a:chExt cx="633453" cy="320040"/>
            </a:xfrm>
          </p:grpSpPr>
          <p:sp>
            <p:nvSpPr>
              <p:cNvPr id="158" name="Rectangle 157">
                <a:extLst>
                  <a:ext uri="{FF2B5EF4-FFF2-40B4-BE49-F238E27FC236}">
                    <a16:creationId xmlns:a16="http://schemas.microsoft.com/office/drawing/2014/main" id="{85CC04B5-1E55-4431-B4EC-738BA69BB5AD}"/>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59" name="Rectangle 158">
                <a:extLst>
                  <a:ext uri="{FF2B5EF4-FFF2-40B4-BE49-F238E27FC236}">
                    <a16:creationId xmlns:a16="http://schemas.microsoft.com/office/drawing/2014/main" id="{A8C4B6FD-5730-4C06-9364-D2BA920DD1FB}"/>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60" name="Rectangle: Rounded Corners 159">
                <a:extLst>
                  <a:ext uri="{FF2B5EF4-FFF2-40B4-BE49-F238E27FC236}">
                    <a16:creationId xmlns:a16="http://schemas.microsoft.com/office/drawing/2014/main" id="{1E15553D-7485-485E-A6E0-806EA7617322}"/>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a:extLst>
                <a:ext uri="{FF2B5EF4-FFF2-40B4-BE49-F238E27FC236}">
                  <a16:creationId xmlns:a16="http://schemas.microsoft.com/office/drawing/2014/main" id="{0C4E4ED9-58F9-4CC3-BB50-B64060518837}"/>
                </a:ext>
              </a:extLst>
            </p:cNvPr>
            <p:cNvGrpSpPr/>
            <p:nvPr/>
          </p:nvGrpSpPr>
          <p:grpSpPr>
            <a:xfrm>
              <a:off x="7938709" y="3251325"/>
              <a:ext cx="633453" cy="320040"/>
              <a:chOff x="7977147" y="3492801"/>
              <a:chExt cx="633453" cy="320040"/>
            </a:xfrm>
          </p:grpSpPr>
          <p:sp>
            <p:nvSpPr>
              <p:cNvPr id="162" name="Rectangle 161">
                <a:extLst>
                  <a:ext uri="{FF2B5EF4-FFF2-40B4-BE49-F238E27FC236}">
                    <a16:creationId xmlns:a16="http://schemas.microsoft.com/office/drawing/2014/main" id="{8E75A288-26FB-4DE1-92C2-47F3AEA68DC0}"/>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63" name="Rectangle 162">
                <a:extLst>
                  <a:ext uri="{FF2B5EF4-FFF2-40B4-BE49-F238E27FC236}">
                    <a16:creationId xmlns:a16="http://schemas.microsoft.com/office/drawing/2014/main" id="{DD753B34-ED79-4BCA-A912-98EB5ABF24BA}"/>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64" name="Rectangle: Rounded Corners 163">
                <a:extLst>
                  <a:ext uri="{FF2B5EF4-FFF2-40B4-BE49-F238E27FC236}">
                    <a16:creationId xmlns:a16="http://schemas.microsoft.com/office/drawing/2014/main" id="{868866CA-9533-49BA-B37B-5F2D2BF4FB4B}"/>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074F93F2-C5CF-4F2A-B08C-63C3424B7CC7}"/>
                </a:ext>
              </a:extLst>
            </p:cNvPr>
            <p:cNvGrpSpPr/>
            <p:nvPr/>
          </p:nvGrpSpPr>
          <p:grpSpPr>
            <a:xfrm>
              <a:off x="7932135" y="4231242"/>
              <a:ext cx="320041" cy="320040"/>
              <a:chOff x="7977147" y="3492801"/>
              <a:chExt cx="320041" cy="320040"/>
            </a:xfrm>
          </p:grpSpPr>
          <p:sp>
            <p:nvSpPr>
              <p:cNvPr id="166" name="Rectangle 165">
                <a:extLst>
                  <a:ext uri="{FF2B5EF4-FFF2-40B4-BE49-F238E27FC236}">
                    <a16:creationId xmlns:a16="http://schemas.microsoft.com/office/drawing/2014/main" id="{41489C26-5309-4F5A-B9E0-F42C04D07A31}"/>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67" name="Rectangle: Rounded Corners 166">
                <a:extLst>
                  <a:ext uri="{FF2B5EF4-FFF2-40B4-BE49-F238E27FC236}">
                    <a16:creationId xmlns:a16="http://schemas.microsoft.com/office/drawing/2014/main" id="{4D712550-B246-449E-9B93-F3EF0E727486}"/>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 name="Group 167">
              <a:extLst>
                <a:ext uri="{FF2B5EF4-FFF2-40B4-BE49-F238E27FC236}">
                  <a16:creationId xmlns:a16="http://schemas.microsoft.com/office/drawing/2014/main" id="{B56CFDDB-899A-459B-B65F-076CA2DAA92C}"/>
                </a:ext>
              </a:extLst>
            </p:cNvPr>
            <p:cNvGrpSpPr/>
            <p:nvPr/>
          </p:nvGrpSpPr>
          <p:grpSpPr>
            <a:xfrm>
              <a:off x="8496577" y="4231396"/>
              <a:ext cx="320040" cy="322273"/>
              <a:chOff x="7977148" y="3490568"/>
              <a:chExt cx="320040" cy="322273"/>
            </a:xfrm>
          </p:grpSpPr>
          <p:sp>
            <p:nvSpPr>
              <p:cNvPr id="169" name="Rectangle 168">
                <a:extLst>
                  <a:ext uri="{FF2B5EF4-FFF2-40B4-BE49-F238E27FC236}">
                    <a16:creationId xmlns:a16="http://schemas.microsoft.com/office/drawing/2014/main" id="{83FAD093-FD93-4DBF-934E-CD10E06BDD7D}"/>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70" name="Rectangle: Rounded Corners 169">
                <a:extLst>
                  <a:ext uri="{FF2B5EF4-FFF2-40B4-BE49-F238E27FC236}">
                    <a16:creationId xmlns:a16="http://schemas.microsoft.com/office/drawing/2014/main" id="{AD268727-E873-4034-B469-9EACBCEAABF8}"/>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2" name="Straight Connector 171">
              <a:extLst>
                <a:ext uri="{FF2B5EF4-FFF2-40B4-BE49-F238E27FC236}">
                  <a16:creationId xmlns:a16="http://schemas.microsoft.com/office/drawing/2014/main" id="{3E0A3906-85DC-468E-B47B-CF592F9CB33D}"/>
                </a:ext>
              </a:extLst>
            </p:cNvPr>
            <p:cNvCxnSpPr>
              <a:cxnSpLocks/>
              <a:stCxn id="158" idx="2"/>
              <a:endCxn id="166" idx="0"/>
            </p:cNvCxnSpPr>
            <p:nvPr/>
          </p:nvCxnSpPr>
          <p:spPr>
            <a:xfrm flipH="1">
              <a:off x="8092155" y="4048289"/>
              <a:ext cx="3376" cy="182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Rectangle: Rounded Corners 172">
              <a:extLst>
                <a:ext uri="{FF2B5EF4-FFF2-40B4-BE49-F238E27FC236}">
                  <a16:creationId xmlns:a16="http://schemas.microsoft.com/office/drawing/2014/main" id="{2E8B85E0-5A85-43DC-AC0D-3271C3AB1231}"/>
                </a:ext>
              </a:extLst>
            </p:cNvPr>
            <p:cNvSpPr/>
            <p:nvPr/>
          </p:nvSpPr>
          <p:spPr>
            <a:xfrm>
              <a:off x="9318150" y="3150061"/>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0C9837E3-CAFB-457F-AFD7-1DD46172D9BD}"/>
                </a:ext>
              </a:extLst>
            </p:cNvPr>
            <p:cNvGrpSpPr/>
            <p:nvPr/>
          </p:nvGrpSpPr>
          <p:grpSpPr>
            <a:xfrm>
              <a:off x="9669492" y="3728249"/>
              <a:ext cx="633453" cy="320040"/>
              <a:chOff x="7977147" y="3492801"/>
              <a:chExt cx="633453" cy="320040"/>
            </a:xfrm>
          </p:grpSpPr>
          <p:sp>
            <p:nvSpPr>
              <p:cNvPr id="175" name="Rectangle 174">
                <a:extLst>
                  <a:ext uri="{FF2B5EF4-FFF2-40B4-BE49-F238E27FC236}">
                    <a16:creationId xmlns:a16="http://schemas.microsoft.com/office/drawing/2014/main" id="{B5945428-6EC5-4EBD-9DB3-C62F99AA4C61}"/>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76" name="Rectangle 175">
                <a:extLst>
                  <a:ext uri="{FF2B5EF4-FFF2-40B4-BE49-F238E27FC236}">
                    <a16:creationId xmlns:a16="http://schemas.microsoft.com/office/drawing/2014/main" id="{868DA999-2E49-4A7B-8B81-70170988ABF7}"/>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77" name="Rectangle: Rounded Corners 176">
                <a:extLst>
                  <a:ext uri="{FF2B5EF4-FFF2-40B4-BE49-F238E27FC236}">
                    <a16:creationId xmlns:a16="http://schemas.microsoft.com/office/drawing/2014/main" id="{5F942137-C9F3-4302-94D4-50EF668D736E}"/>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4A5BB1D2-10DB-401B-A82C-C9634454F931}"/>
                </a:ext>
              </a:extLst>
            </p:cNvPr>
            <p:cNvGrpSpPr/>
            <p:nvPr/>
          </p:nvGrpSpPr>
          <p:grpSpPr>
            <a:xfrm>
              <a:off x="9672690" y="3251325"/>
              <a:ext cx="633453" cy="320040"/>
              <a:chOff x="7977147" y="3492801"/>
              <a:chExt cx="633453" cy="320040"/>
            </a:xfrm>
          </p:grpSpPr>
          <p:sp>
            <p:nvSpPr>
              <p:cNvPr id="179" name="Rectangle 178">
                <a:extLst>
                  <a:ext uri="{FF2B5EF4-FFF2-40B4-BE49-F238E27FC236}">
                    <a16:creationId xmlns:a16="http://schemas.microsoft.com/office/drawing/2014/main" id="{59E3EFE6-501E-442B-9718-255165BC8CC6}"/>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80" name="Rectangle 179">
                <a:extLst>
                  <a:ext uri="{FF2B5EF4-FFF2-40B4-BE49-F238E27FC236}">
                    <a16:creationId xmlns:a16="http://schemas.microsoft.com/office/drawing/2014/main" id="{5620E878-B476-48AF-B6C6-A45D79EAD910}"/>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81" name="Rectangle: Rounded Corners 180">
                <a:extLst>
                  <a:ext uri="{FF2B5EF4-FFF2-40B4-BE49-F238E27FC236}">
                    <a16:creationId xmlns:a16="http://schemas.microsoft.com/office/drawing/2014/main" id="{E0578DAF-D62C-4ADD-8E3E-BDFDEA149C8F}"/>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a:extLst>
                <a:ext uri="{FF2B5EF4-FFF2-40B4-BE49-F238E27FC236}">
                  <a16:creationId xmlns:a16="http://schemas.microsoft.com/office/drawing/2014/main" id="{208AB95A-C01B-49E0-8EB9-3DB4603715E7}"/>
                </a:ext>
              </a:extLst>
            </p:cNvPr>
            <p:cNvGrpSpPr/>
            <p:nvPr/>
          </p:nvGrpSpPr>
          <p:grpSpPr>
            <a:xfrm>
              <a:off x="9411589" y="4231242"/>
              <a:ext cx="320041" cy="320040"/>
              <a:chOff x="7977147" y="3492801"/>
              <a:chExt cx="320041" cy="320040"/>
            </a:xfrm>
          </p:grpSpPr>
          <p:sp>
            <p:nvSpPr>
              <p:cNvPr id="183" name="Rectangle 182">
                <a:extLst>
                  <a:ext uri="{FF2B5EF4-FFF2-40B4-BE49-F238E27FC236}">
                    <a16:creationId xmlns:a16="http://schemas.microsoft.com/office/drawing/2014/main" id="{C1F18967-AF1C-4DD3-AD3F-18311B481575}"/>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84" name="Rectangle: Rounded Corners 183">
                <a:extLst>
                  <a:ext uri="{FF2B5EF4-FFF2-40B4-BE49-F238E27FC236}">
                    <a16:creationId xmlns:a16="http://schemas.microsoft.com/office/drawing/2014/main" id="{45BCD5B9-4B0B-4F1F-9F3B-C8139B9FD9A6}"/>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C61B5A84-23AF-416E-8C1B-A43CA73FC446}"/>
                </a:ext>
              </a:extLst>
            </p:cNvPr>
            <p:cNvGrpSpPr/>
            <p:nvPr/>
          </p:nvGrpSpPr>
          <p:grpSpPr>
            <a:xfrm>
              <a:off x="9985462" y="4231396"/>
              <a:ext cx="320040" cy="322273"/>
              <a:chOff x="7977148" y="3490568"/>
              <a:chExt cx="320040" cy="322273"/>
            </a:xfrm>
          </p:grpSpPr>
          <p:sp>
            <p:nvSpPr>
              <p:cNvPr id="186" name="Rectangle 185">
                <a:extLst>
                  <a:ext uri="{FF2B5EF4-FFF2-40B4-BE49-F238E27FC236}">
                    <a16:creationId xmlns:a16="http://schemas.microsoft.com/office/drawing/2014/main" id="{782ED377-CEA6-479C-9666-2D3D760274D9}"/>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87" name="Rectangle: Rounded Corners 186">
                <a:extLst>
                  <a:ext uri="{FF2B5EF4-FFF2-40B4-BE49-F238E27FC236}">
                    <a16:creationId xmlns:a16="http://schemas.microsoft.com/office/drawing/2014/main" id="{2DEEBB8B-3AFD-4B60-8662-60A4F0702522}"/>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8" name="Straight Connector 187">
              <a:extLst>
                <a:ext uri="{FF2B5EF4-FFF2-40B4-BE49-F238E27FC236}">
                  <a16:creationId xmlns:a16="http://schemas.microsoft.com/office/drawing/2014/main" id="{63712416-4D06-4421-B39E-653952919443}"/>
                </a:ext>
              </a:extLst>
            </p:cNvPr>
            <p:cNvCxnSpPr>
              <a:cxnSpLocks/>
              <a:stCxn id="176" idx="2"/>
              <a:endCxn id="186" idx="0"/>
            </p:cNvCxnSpPr>
            <p:nvPr/>
          </p:nvCxnSpPr>
          <p:spPr>
            <a:xfrm flipH="1">
              <a:off x="10145482" y="4048289"/>
              <a:ext cx="757" cy="1831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0" name="Rectangle: Rounded Corners 189">
              <a:extLst>
                <a:ext uri="{FF2B5EF4-FFF2-40B4-BE49-F238E27FC236}">
                  <a16:creationId xmlns:a16="http://schemas.microsoft.com/office/drawing/2014/main" id="{72978BC1-18F8-4A8E-B80C-AFBE50948FD8}"/>
                </a:ext>
              </a:extLst>
            </p:cNvPr>
            <p:cNvSpPr/>
            <p:nvPr/>
          </p:nvSpPr>
          <p:spPr>
            <a:xfrm>
              <a:off x="7576524" y="4851687"/>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DC880840-404A-4D61-9BE9-8C0249A6CC42}"/>
                </a:ext>
              </a:extLst>
            </p:cNvPr>
            <p:cNvGrpSpPr/>
            <p:nvPr/>
          </p:nvGrpSpPr>
          <p:grpSpPr>
            <a:xfrm>
              <a:off x="7927866" y="5429875"/>
              <a:ext cx="633453" cy="320040"/>
              <a:chOff x="7977147" y="3492801"/>
              <a:chExt cx="633453" cy="320040"/>
            </a:xfrm>
          </p:grpSpPr>
          <p:sp>
            <p:nvSpPr>
              <p:cNvPr id="192" name="Rectangle 191">
                <a:extLst>
                  <a:ext uri="{FF2B5EF4-FFF2-40B4-BE49-F238E27FC236}">
                    <a16:creationId xmlns:a16="http://schemas.microsoft.com/office/drawing/2014/main" id="{E2E5B5F0-D261-40B9-9DB8-E97F56ACEC54}"/>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93" name="Rectangle 192">
                <a:extLst>
                  <a:ext uri="{FF2B5EF4-FFF2-40B4-BE49-F238E27FC236}">
                    <a16:creationId xmlns:a16="http://schemas.microsoft.com/office/drawing/2014/main" id="{90ABB0B8-9998-41DF-B2F6-23C72B7AAFDB}"/>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94" name="Rectangle: Rounded Corners 193">
                <a:extLst>
                  <a:ext uri="{FF2B5EF4-FFF2-40B4-BE49-F238E27FC236}">
                    <a16:creationId xmlns:a16="http://schemas.microsoft.com/office/drawing/2014/main" id="{BC29E4BA-1950-4BAF-B167-BCA1C43BD432}"/>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1343E830-52DF-4C4F-A7E5-4D893488ACC1}"/>
                </a:ext>
              </a:extLst>
            </p:cNvPr>
            <p:cNvGrpSpPr/>
            <p:nvPr/>
          </p:nvGrpSpPr>
          <p:grpSpPr>
            <a:xfrm>
              <a:off x="7931064" y="4952951"/>
              <a:ext cx="633453" cy="320040"/>
              <a:chOff x="7977147" y="3492801"/>
              <a:chExt cx="633453" cy="320040"/>
            </a:xfrm>
          </p:grpSpPr>
          <p:sp>
            <p:nvSpPr>
              <p:cNvPr id="196" name="Rectangle 195">
                <a:extLst>
                  <a:ext uri="{FF2B5EF4-FFF2-40B4-BE49-F238E27FC236}">
                    <a16:creationId xmlns:a16="http://schemas.microsoft.com/office/drawing/2014/main" id="{7EF05C75-94F6-44E9-9711-17E20E5BCC29}"/>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97" name="Rectangle 196">
                <a:extLst>
                  <a:ext uri="{FF2B5EF4-FFF2-40B4-BE49-F238E27FC236}">
                    <a16:creationId xmlns:a16="http://schemas.microsoft.com/office/drawing/2014/main" id="{7AA45EB4-3D2C-4576-A83D-D05D19E7C0FD}"/>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198" name="Rectangle: Rounded Corners 197">
                <a:extLst>
                  <a:ext uri="{FF2B5EF4-FFF2-40B4-BE49-F238E27FC236}">
                    <a16:creationId xmlns:a16="http://schemas.microsoft.com/office/drawing/2014/main" id="{F5B8F8E7-6497-4407-BC95-77A3D209AA3F}"/>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a:extLst>
                <a:ext uri="{FF2B5EF4-FFF2-40B4-BE49-F238E27FC236}">
                  <a16:creationId xmlns:a16="http://schemas.microsoft.com/office/drawing/2014/main" id="{9D7F6326-C882-4746-944C-BA36F46CC5BE}"/>
                </a:ext>
              </a:extLst>
            </p:cNvPr>
            <p:cNvGrpSpPr/>
            <p:nvPr/>
          </p:nvGrpSpPr>
          <p:grpSpPr>
            <a:xfrm>
              <a:off x="7669963" y="5932868"/>
              <a:ext cx="320041" cy="320040"/>
              <a:chOff x="7977147" y="3492801"/>
              <a:chExt cx="320041" cy="320040"/>
            </a:xfrm>
          </p:grpSpPr>
          <p:sp>
            <p:nvSpPr>
              <p:cNvPr id="200" name="Rectangle 199">
                <a:extLst>
                  <a:ext uri="{FF2B5EF4-FFF2-40B4-BE49-F238E27FC236}">
                    <a16:creationId xmlns:a16="http://schemas.microsoft.com/office/drawing/2014/main" id="{42F8445D-EFB9-4D4E-942D-A0AB438FFAFA}"/>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201" name="Rectangle: Rounded Corners 200">
                <a:extLst>
                  <a:ext uri="{FF2B5EF4-FFF2-40B4-BE49-F238E27FC236}">
                    <a16:creationId xmlns:a16="http://schemas.microsoft.com/office/drawing/2014/main" id="{E54D9D5B-4483-428B-89F0-C5E8C09D735F}"/>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2" name="Group 201">
              <a:extLst>
                <a:ext uri="{FF2B5EF4-FFF2-40B4-BE49-F238E27FC236}">
                  <a16:creationId xmlns:a16="http://schemas.microsoft.com/office/drawing/2014/main" id="{D524A4A7-41CA-493B-A5B2-4EE661886F00}"/>
                </a:ext>
              </a:extLst>
            </p:cNvPr>
            <p:cNvGrpSpPr/>
            <p:nvPr/>
          </p:nvGrpSpPr>
          <p:grpSpPr>
            <a:xfrm>
              <a:off x="8488932" y="5933022"/>
              <a:ext cx="320040" cy="322273"/>
              <a:chOff x="7977148" y="3490568"/>
              <a:chExt cx="320040" cy="322273"/>
            </a:xfrm>
          </p:grpSpPr>
          <p:sp>
            <p:nvSpPr>
              <p:cNvPr id="203" name="Rectangle 202">
                <a:extLst>
                  <a:ext uri="{FF2B5EF4-FFF2-40B4-BE49-F238E27FC236}">
                    <a16:creationId xmlns:a16="http://schemas.microsoft.com/office/drawing/2014/main" id="{AA344A61-DDCC-4BAD-86EA-95705357B174}"/>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204" name="Rectangle: Rounded Corners 203">
                <a:extLst>
                  <a:ext uri="{FF2B5EF4-FFF2-40B4-BE49-F238E27FC236}">
                    <a16:creationId xmlns:a16="http://schemas.microsoft.com/office/drawing/2014/main" id="{225DA590-0E07-45D2-8BFD-5F1A7BCA84AC}"/>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5" name="Straight Connector 204">
              <a:extLst>
                <a:ext uri="{FF2B5EF4-FFF2-40B4-BE49-F238E27FC236}">
                  <a16:creationId xmlns:a16="http://schemas.microsoft.com/office/drawing/2014/main" id="{06F88729-1C5D-4946-8468-8647152D308C}"/>
                </a:ext>
              </a:extLst>
            </p:cNvPr>
            <p:cNvCxnSpPr>
              <a:cxnSpLocks/>
              <a:stCxn id="196" idx="2"/>
              <a:endCxn id="192" idx="0"/>
            </p:cNvCxnSpPr>
            <p:nvPr/>
          </p:nvCxnSpPr>
          <p:spPr>
            <a:xfrm flipH="1">
              <a:off x="8087886" y="5272991"/>
              <a:ext cx="3198" cy="156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Rectangle: Rounded Corners 206">
              <a:extLst>
                <a:ext uri="{FF2B5EF4-FFF2-40B4-BE49-F238E27FC236}">
                  <a16:creationId xmlns:a16="http://schemas.microsoft.com/office/drawing/2014/main" id="{70927BBB-A4FA-4C0F-8FB1-B65C10B6EC88}"/>
                </a:ext>
              </a:extLst>
            </p:cNvPr>
            <p:cNvSpPr/>
            <p:nvPr/>
          </p:nvSpPr>
          <p:spPr>
            <a:xfrm>
              <a:off x="9318150" y="4851687"/>
              <a:ext cx="1327582" cy="15046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a:extLst>
                <a:ext uri="{FF2B5EF4-FFF2-40B4-BE49-F238E27FC236}">
                  <a16:creationId xmlns:a16="http://schemas.microsoft.com/office/drawing/2014/main" id="{C33CB850-26E7-4758-AFE7-C58A26B7457E}"/>
                </a:ext>
              </a:extLst>
            </p:cNvPr>
            <p:cNvGrpSpPr/>
            <p:nvPr/>
          </p:nvGrpSpPr>
          <p:grpSpPr>
            <a:xfrm>
              <a:off x="9669492" y="5429875"/>
              <a:ext cx="633453" cy="320040"/>
              <a:chOff x="7977147" y="3492801"/>
              <a:chExt cx="633453" cy="320040"/>
            </a:xfrm>
          </p:grpSpPr>
          <p:sp>
            <p:nvSpPr>
              <p:cNvPr id="209" name="Rectangle 208">
                <a:extLst>
                  <a:ext uri="{FF2B5EF4-FFF2-40B4-BE49-F238E27FC236}">
                    <a16:creationId xmlns:a16="http://schemas.microsoft.com/office/drawing/2014/main" id="{BBA17537-8650-451C-81BD-A269F12F531C}"/>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210" name="Rectangle 209">
                <a:extLst>
                  <a:ext uri="{FF2B5EF4-FFF2-40B4-BE49-F238E27FC236}">
                    <a16:creationId xmlns:a16="http://schemas.microsoft.com/office/drawing/2014/main" id="{B4CA9226-0496-4F30-A91C-2D75B24B2475}"/>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211" name="Rectangle: Rounded Corners 210">
                <a:extLst>
                  <a:ext uri="{FF2B5EF4-FFF2-40B4-BE49-F238E27FC236}">
                    <a16:creationId xmlns:a16="http://schemas.microsoft.com/office/drawing/2014/main" id="{0653B08F-8596-4CA3-9153-EF6F479A327B}"/>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53EFF4C4-8445-4AC7-BF9A-F32BB5A9B591}"/>
                </a:ext>
              </a:extLst>
            </p:cNvPr>
            <p:cNvGrpSpPr/>
            <p:nvPr/>
          </p:nvGrpSpPr>
          <p:grpSpPr>
            <a:xfrm>
              <a:off x="9672690" y="4952951"/>
              <a:ext cx="633453" cy="320040"/>
              <a:chOff x="7977147" y="3492801"/>
              <a:chExt cx="633453" cy="320040"/>
            </a:xfrm>
          </p:grpSpPr>
          <p:sp>
            <p:nvSpPr>
              <p:cNvPr id="213" name="Rectangle 212">
                <a:extLst>
                  <a:ext uri="{FF2B5EF4-FFF2-40B4-BE49-F238E27FC236}">
                    <a16:creationId xmlns:a16="http://schemas.microsoft.com/office/drawing/2014/main" id="{383EAB58-DC26-4952-8EB1-5DC1105EFA12}"/>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214" name="Rectangle 213">
                <a:extLst>
                  <a:ext uri="{FF2B5EF4-FFF2-40B4-BE49-F238E27FC236}">
                    <a16:creationId xmlns:a16="http://schemas.microsoft.com/office/drawing/2014/main" id="{D739EA6D-F1B8-473B-AC62-5C8B87D71D6A}"/>
                  </a:ext>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215" name="Rectangle: Rounded Corners 214">
                <a:extLst>
                  <a:ext uri="{FF2B5EF4-FFF2-40B4-BE49-F238E27FC236}">
                    <a16:creationId xmlns:a16="http://schemas.microsoft.com/office/drawing/2014/main" id="{B30E21CC-389F-4902-869F-D10EB5462D8D}"/>
                  </a:ext>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50BD25D1-2C8A-4F29-996F-BFA4A034D1FB}"/>
                </a:ext>
              </a:extLst>
            </p:cNvPr>
            <p:cNvGrpSpPr/>
            <p:nvPr/>
          </p:nvGrpSpPr>
          <p:grpSpPr>
            <a:xfrm>
              <a:off x="9411589" y="5932868"/>
              <a:ext cx="320041" cy="320040"/>
              <a:chOff x="7977147" y="3492801"/>
              <a:chExt cx="320041" cy="320040"/>
            </a:xfrm>
          </p:grpSpPr>
          <p:sp>
            <p:nvSpPr>
              <p:cNvPr id="217" name="Rectangle 216">
                <a:extLst>
                  <a:ext uri="{FF2B5EF4-FFF2-40B4-BE49-F238E27FC236}">
                    <a16:creationId xmlns:a16="http://schemas.microsoft.com/office/drawing/2014/main" id="{B44BA52D-31CB-409F-B1F3-32628982306F}"/>
                  </a:ext>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218" name="Rectangle: Rounded Corners 217">
                <a:extLst>
                  <a:ext uri="{FF2B5EF4-FFF2-40B4-BE49-F238E27FC236}">
                    <a16:creationId xmlns:a16="http://schemas.microsoft.com/office/drawing/2014/main" id="{31D58E90-491C-4F82-ACE0-4528C26D7EF4}"/>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9" name="Group 218">
              <a:extLst>
                <a:ext uri="{FF2B5EF4-FFF2-40B4-BE49-F238E27FC236}">
                  <a16:creationId xmlns:a16="http://schemas.microsoft.com/office/drawing/2014/main" id="{B26F8820-BF00-4A5D-9C30-2B3A223D7B1C}"/>
                </a:ext>
              </a:extLst>
            </p:cNvPr>
            <p:cNvGrpSpPr/>
            <p:nvPr/>
          </p:nvGrpSpPr>
          <p:grpSpPr>
            <a:xfrm>
              <a:off x="10230558" y="5933022"/>
              <a:ext cx="320040" cy="322273"/>
              <a:chOff x="7977148" y="3490568"/>
              <a:chExt cx="320040" cy="322273"/>
            </a:xfrm>
          </p:grpSpPr>
          <p:sp>
            <p:nvSpPr>
              <p:cNvPr id="220" name="Rectangle 219">
                <a:extLst>
                  <a:ext uri="{FF2B5EF4-FFF2-40B4-BE49-F238E27FC236}">
                    <a16:creationId xmlns:a16="http://schemas.microsoft.com/office/drawing/2014/main" id="{C0E9B722-6B47-43CE-AE53-FE5A8546D760}"/>
                  </a:ext>
                </a:extLst>
              </p:cNvPr>
              <p:cNvSpPr/>
              <p:nvPr/>
            </p:nvSpPr>
            <p:spPr>
              <a:xfrm>
                <a:off x="7977148" y="3490568"/>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b</a:t>
                </a:r>
              </a:p>
            </p:txBody>
          </p:sp>
          <p:sp>
            <p:nvSpPr>
              <p:cNvPr id="221" name="Rectangle: Rounded Corners 220">
                <a:extLst>
                  <a:ext uri="{FF2B5EF4-FFF2-40B4-BE49-F238E27FC236}">
                    <a16:creationId xmlns:a16="http://schemas.microsoft.com/office/drawing/2014/main" id="{3A4875F3-E09B-444D-9FAC-C9BBA2DC17BA}"/>
                  </a:ext>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3" name="Straight Connector 222">
              <a:extLst>
                <a:ext uri="{FF2B5EF4-FFF2-40B4-BE49-F238E27FC236}">
                  <a16:creationId xmlns:a16="http://schemas.microsoft.com/office/drawing/2014/main" id="{AAFB0C70-1D58-4F7E-80E2-74F7344F6C4A}"/>
                </a:ext>
              </a:extLst>
            </p:cNvPr>
            <p:cNvCxnSpPr>
              <a:cxnSpLocks/>
              <a:stCxn id="214" idx="2"/>
              <a:endCxn id="210" idx="0"/>
            </p:cNvCxnSpPr>
            <p:nvPr/>
          </p:nvCxnSpPr>
          <p:spPr>
            <a:xfrm flipH="1">
              <a:off x="10146239" y="5272991"/>
              <a:ext cx="3198" cy="1568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838200" y="1825625"/>
            <a:ext cx="10515600" cy="4351338"/>
          </a:xfrm>
        </p:spPr>
        <p:txBody>
          <a:bodyPr/>
          <a:lstStyle/>
          <a:p>
            <a:pPr marL="0" indent="0">
              <a:buNone/>
            </a:pPr>
            <a:r>
              <a:rPr lang="en-US" dirty="0">
                <a:solidFill>
                  <a:schemeClr val="bg1">
                    <a:lumMod val="50000"/>
                  </a:schemeClr>
                </a:solidFill>
              </a:rPr>
              <a:t>Part 1: Computation via molecular binding (kinetically)</a:t>
            </a:r>
          </a:p>
          <a:p>
            <a:pPr marL="0" indent="0">
              <a:buNone/>
            </a:pPr>
            <a:endParaRPr lang="en-US" dirty="0"/>
          </a:p>
          <a:p>
            <a:pPr marL="0" indent="0">
              <a:buNone/>
            </a:pPr>
            <a:r>
              <a:rPr lang="en-US" dirty="0">
                <a:solidFill>
                  <a:schemeClr val="bg1">
                    <a:lumMod val="50000"/>
                  </a:schemeClr>
                </a:solidFill>
              </a:rPr>
              <a:t>Part 2: Computation via molecular binding (thermodynamically)</a:t>
            </a:r>
          </a:p>
          <a:p>
            <a:pPr marL="0" indent="0">
              <a:buNone/>
            </a:pPr>
            <a:endParaRPr lang="en-US" dirty="0">
              <a:solidFill>
                <a:schemeClr val="bg1">
                  <a:lumMod val="50000"/>
                </a:schemeClr>
              </a:solidFill>
            </a:endParaRPr>
          </a:p>
          <a:p>
            <a:pPr marL="0" indent="0">
              <a:buNone/>
            </a:pPr>
            <a:r>
              <a:rPr lang="en-US" u="sng" dirty="0"/>
              <a:t>Part 3: Thermodynamic self-assembly</a:t>
            </a:r>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23</a:t>
            </a:fld>
            <a:endParaRPr lang="en-US"/>
          </a:p>
        </p:txBody>
      </p:sp>
    </p:spTree>
    <p:extLst>
      <p:ext uri="{BB962C8B-B14F-4D97-AF65-F5344CB8AC3E}">
        <p14:creationId xmlns:p14="http://schemas.microsoft.com/office/powerpoint/2010/main" val="3822668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modest goal</a:t>
            </a:r>
          </a:p>
        </p:txBody>
      </p:sp>
      <p:sp>
        <p:nvSpPr>
          <p:cNvPr id="3" name="Content Placeholder 2"/>
          <p:cNvSpPr>
            <a:spLocks noGrp="1"/>
          </p:cNvSpPr>
          <p:nvPr>
            <p:ph idx="1"/>
          </p:nvPr>
        </p:nvSpPr>
        <p:spPr>
          <a:xfrm>
            <a:off x="588227" y="1728114"/>
            <a:ext cx="11015546" cy="3163714"/>
          </a:xfrm>
        </p:spPr>
        <p:txBody>
          <a:bodyPr>
            <a:normAutofit/>
          </a:bodyPr>
          <a:lstStyle/>
          <a:p>
            <a:r>
              <a:rPr lang="en-US" b="1" dirty="0"/>
              <a:t>Informal</a:t>
            </a:r>
            <a:r>
              <a:rPr lang="en-US" dirty="0"/>
              <a:t>: Design monomers that self-assemble </a:t>
            </a:r>
            <a:r>
              <a:rPr lang="en-US" dirty="0">
                <a:solidFill>
                  <a:srgbClr val="FF0000"/>
                </a:solidFill>
              </a:rPr>
              <a:t>arbitrarily large polymers</a:t>
            </a:r>
            <a:r>
              <a:rPr lang="en-US" dirty="0"/>
              <a:t>.</a:t>
            </a:r>
          </a:p>
          <a:p>
            <a:pPr lvl="1"/>
            <a:r>
              <a:rPr lang="en-US" u="sng" dirty="0"/>
              <a:t>size of a polymer</a:t>
            </a:r>
            <a:r>
              <a:rPr lang="en-US" dirty="0"/>
              <a:t>  =  # monomers in the polymer</a:t>
            </a:r>
          </a:p>
          <a:p>
            <a:r>
              <a:rPr lang="en-US" b="1"/>
              <a:t>Formal</a:t>
            </a:r>
            <a:r>
              <a:rPr lang="en-US"/>
              <a:t>: Design a set of monomer types so that, for all </a:t>
            </a:r>
            <a:r>
              <a:rPr lang="en-US" i="1"/>
              <a:t>S</a:t>
            </a:r>
            <a:r>
              <a:rPr lang="en-US"/>
              <a:t> ∈ ℕ, there is a stable polymer of size at least </a:t>
            </a:r>
            <a:r>
              <a:rPr lang="en-US" i="1"/>
              <a:t>S</a:t>
            </a:r>
            <a:r>
              <a:rPr lang="en-US"/>
              <a:t>.</a:t>
            </a:r>
            <a:endParaRPr lang="en-US" dirty="0"/>
          </a:p>
          <a:p>
            <a:r>
              <a:rPr lang="en-US"/>
              <a:t>Easy to do in Abstract Tile Assembly Model: </a:t>
            </a:r>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24</a:t>
            </a:fld>
            <a:endParaRPr lang="en-US"/>
          </a:p>
        </p:txBody>
      </p:sp>
      <p:sp>
        <p:nvSpPr>
          <p:cNvPr id="5" name="Double Brace 4"/>
          <p:cNvSpPr/>
          <p:nvPr/>
        </p:nvSpPr>
        <p:spPr>
          <a:xfrm>
            <a:off x="1903754" y="4890442"/>
            <a:ext cx="1444625" cy="1046018"/>
          </a:xfrm>
          <a:prstGeom prst="bracePair">
            <a:avLst>
              <a:gd name="adj" fmla="val 1015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p:cNvGrpSpPr/>
          <p:nvPr/>
        </p:nvGrpSpPr>
        <p:grpSpPr>
          <a:xfrm>
            <a:off x="2170739" y="5048239"/>
            <a:ext cx="910654" cy="731520"/>
            <a:chOff x="8051706" y="2946400"/>
            <a:chExt cx="910654" cy="731520"/>
          </a:xfrm>
        </p:grpSpPr>
        <p:sp>
          <p:nvSpPr>
            <p:cNvPr id="7" name="Rectangle 6"/>
            <p:cNvSpPr/>
            <p:nvPr/>
          </p:nvSpPr>
          <p:spPr>
            <a:xfrm>
              <a:off x="8143146" y="2946400"/>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TextBox 8"/>
            <p:cNvSpPr txBox="1"/>
            <p:nvPr/>
          </p:nvSpPr>
          <p:spPr>
            <a:xfrm>
              <a:off x="8143146" y="3148809"/>
              <a:ext cx="235224" cy="307777"/>
            </a:xfrm>
            <a:prstGeom prst="rect">
              <a:avLst/>
            </a:prstGeom>
            <a:noFill/>
          </p:spPr>
          <p:txBody>
            <a:bodyPr wrap="square" lIns="0" tIns="0" rIns="0" bIns="0" rtlCol="0">
              <a:spAutoFit/>
            </a:bodyPr>
            <a:lstStyle/>
            <a:p>
              <a:pPr algn="ctr"/>
              <a:r>
                <a:rPr lang="en-US" sz="2000" dirty="0"/>
                <a:t>a</a:t>
              </a:r>
            </a:p>
          </p:txBody>
        </p:sp>
        <p:sp>
          <p:nvSpPr>
            <p:cNvPr id="10" name="TextBox 9"/>
            <p:cNvSpPr txBox="1"/>
            <p:nvPr/>
          </p:nvSpPr>
          <p:spPr>
            <a:xfrm>
              <a:off x="8531816" y="3148808"/>
              <a:ext cx="340469" cy="307777"/>
            </a:xfrm>
            <a:prstGeom prst="rect">
              <a:avLst/>
            </a:prstGeom>
            <a:noFill/>
          </p:spPr>
          <p:txBody>
            <a:bodyPr wrap="square" lIns="0" tIns="0" rIns="0" bIns="0" rtlCol="0">
              <a:spAutoFit/>
            </a:bodyPr>
            <a:lstStyle/>
            <a:p>
              <a:pPr algn="ctr"/>
              <a:r>
                <a:rPr lang="en-US" sz="2000" dirty="0"/>
                <a:t>a*</a:t>
              </a:r>
            </a:p>
          </p:txBody>
        </p:sp>
        <p:sp>
          <p:nvSpPr>
            <p:cNvPr id="12" name="Rectangle 11"/>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409034" y="4452906"/>
            <a:ext cx="2552558" cy="400110"/>
          </a:xfrm>
          <a:prstGeom prst="rect">
            <a:avLst/>
          </a:prstGeom>
        </p:spPr>
        <p:txBody>
          <a:bodyPr wrap="none">
            <a:spAutoFit/>
          </a:bodyPr>
          <a:lstStyle/>
          <a:p>
            <a:r>
              <a:rPr lang="en-US" sz="2000" dirty="0"/>
              <a:t>set of monomer types:</a:t>
            </a:r>
          </a:p>
        </p:txBody>
      </p:sp>
      <p:sp>
        <p:nvSpPr>
          <p:cNvPr id="15" name="Rectangle 14"/>
          <p:cNvSpPr/>
          <p:nvPr/>
        </p:nvSpPr>
        <p:spPr>
          <a:xfrm>
            <a:off x="6183271" y="4182556"/>
            <a:ext cx="3884653" cy="707886"/>
          </a:xfrm>
          <a:prstGeom prst="rect">
            <a:avLst/>
          </a:prstGeom>
        </p:spPr>
        <p:txBody>
          <a:bodyPr wrap="none">
            <a:spAutoFit/>
          </a:bodyPr>
          <a:lstStyle/>
          <a:p>
            <a:r>
              <a:rPr lang="en-US" sz="2000" dirty="0"/>
              <a:t>size-8 polymer (assembly) formed </a:t>
            </a:r>
          </a:p>
          <a:p>
            <a:r>
              <a:rPr lang="en-US" sz="2000" dirty="0"/>
              <a:t>with 8 copies of monomer  </a:t>
            </a:r>
          </a:p>
        </p:txBody>
      </p:sp>
      <p:grpSp>
        <p:nvGrpSpPr>
          <p:cNvPr id="115" name="Group 114"/>
          <p:cNvGrpSpPr/>
          <p:nvPr/>
        </p:nvGrpSpPr>
        <p:grpSpPr>
          <a:xfrm>
            <a:off x="4859976" y="5039083"/>
            <a:ext cx="6588912" cy="726020"/>
            <a:chOff x="6328828" y="5424990"/>
            <a:chExt cx="4342028" cy="478440"/>
          </a:xfrm>
        </p:grpSpPr>
        <p:grpSp>
          <p:nvGrpSpPr>
            <p:cNvPr id="16" name="Group 15"/>
            <p:cNvGrpSpPr/>
            <p:nvPr/>
          </p:nvGrpSpPr>
          <p:grpSpPr>
            <a:xfrm>
              <a:off x="6328828" y="5426230"/>
              <a:ext cx="536848" cy="477200"/>
              <a:chOff x="8051706" y="2946402"/>
              <a:chExt cx="822957" cy="731520"/>
            </a:xfrm>
          </p:grpSpPr>
          <p:sp>
            <p:nvSpPr>
              <p:cNvPr id="17" name="Rectangle 16"/>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18" name="TextBox 17"/>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endParaRPr lang="en-US" dirty="0"/>
              </a:p>
            </p:txBody>
          </p:sp>
          <p:sp>
            <p:nvSpPr>
              <p:cNvPr id="19" name="TextBox 18"/>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20" name="Rectangle 19"/>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74" name="Group 73"/>
            <p:cNvGrpSpPr/>
            <p:nvPr/>
          </p:nvGrpSpPr>
          <p:grpSpPr>
            <a:xfrm>
              <a:off x="6864125" y="5426230"/>
              <a:ext cx="536848" cy="477200"/>
              <a:chOff x="8051706" y="2946402"/>
              <a:chExt cx="822957" cy="731520"/>
            </a:xfrm>
          </p:grpSpPr>
          <p:sp>
            <p:nvSpPr>
              <p:cNvPr id="75" name="Rectangle 74"/>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76" name="TextBox 75"/>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p>
            </p:txBody>
          </p:sp>
          <p:sp>
            <p:nvSpPr>
              <p:cNvPr id="77" name="TextBox 76"/>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78" name="Rectangle 77"/>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79" name="Group 78"/>
            <p:cNvGrpSpPr/>
            <p:nvPr/>
          </p:nvGrpSpPr>
          <p:grpSpPr>
            <a:xfrm>
              <a:off x="7399422" y="5425610"/>
              <a:ext cx="536848" cy="477200"/>
              <a:chOff x="8051706" y="2946402"/>
              <a:chExt cx="822957" cy="731520"/>
            </a:xfrm>
          </p:grpSpPr>
          <p:sp>
            <p:nvSpPr>
              <p:cNvPr id="80" name="Rectangle 79"/>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81" name="TextBox 80"/>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p>
            </p:txBody>
          </p:sp>
          <p:sp>
            <p:nvSpPr>
              <p:cNvPr id="82" name="TextBox 81"/>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83" name="Rectangle 82"/>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84" name="Group 83"/>
            <p:cNvGrpSpPr/>
            <p:nvPr/>
          </p:nvGrpSpPr>
          <p:grpSpPr>
            <a:xfrm>
              <a:off x="7934719" y="5425610"/>
              <a:ext cx="536848" cy="477200"/>
              <a:chOff x="8051706" y="2946402"/>
              <a:chExt cx="822957" cy="731520"/>
            </a:xfrm>
          </p:grpSpPr>
          <p:sp>
            <p:nvSpPr>
              <p:cNvPr id="85" name="Rectangle 84"/>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86" name="TextBox 85"/>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p>
            </p:txBody>
          </p:sp>
          <p:sp>
            <p:nvSpPr>
              <p:cNvPr id="87" name="TextBox 86"/>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88" name="Rectangle 87"/>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89" name="Group 88"/>
            <p:cNvGrpSpPr/>
            <p:nvPr/>
          </p:nvGrpSpPr>
          <p:grpSpPr>
            <a:xfrm>
              <a:off x="8470016" y="5425610"/>
              <a:ext cx="536848" cy="477200"/>
              <a:chOff x="8051706" y="2946402"/>
              <a:chExt cx="822957" cy="731520"/>
            </a:xfrm>
          </p:grpSpPr>
          <p:sp>
            <p:nvSpPr>
              <p:cNvPr id="90" name="Rectangle 89"/>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91" name="TextBox 90"/>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p>
            </p:txBody>
          </p:sp>
          <p:sp>
            <p:nvSpPr>
              <p:cNvPr id="92" name="TextBox 91"/>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93" name="Rectangle 92"/>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94" name="Group 93"/>
            <p:cNvGrpSpPr/>
            <p:nvPr/>
          </p:nvGrpSpPr>
          <p:grpSpPr>
            <a:xfrm>
              <a:off x="9005313" y="5425610"/>
              <a:ext cx="536848" cy="477200"/>
              <a:chOff x="8051706" y="2946402"/>
              <a:chExt cx="822957" cy="731520"/>
            </a:xfrm>
          </p:grpSpPr>
          <p:sp>
            <p:nvSpPr>
              <p:cNvPr id="95" name="Rectangle 94"/>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96" name="TextBox 95"/>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p>
            </p:txBody>
          </p:sp>
          <p:sp>
            <p:nvSpPr>
              <p:cNvPr id="97" name="TextBox 96"/>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98" name="Rectangle 97"/>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99" name="Group 98"/>
            <p:cNvGrpSpPr/>
            <p:nvPr/>
          </p:nvGrpSpPr>
          <p:grpSpPr>
            <a:xfrm>
              <a:off x="9540610" y="5424990"/>
              <a:ext cx="536848" cy="477200"/>
              <a:chOff x="8051706" y="2946402"/>
              <a:chExt cx="822957" cy="731520"/>
            </a:xfrm>
          </p:grpSpPr>
          <p:sp>
            <p:nvSpPr>
              <p:cNvPr id="100" name="Rectangle 99"/>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101" name="TextBox 100"/>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p>
            </p:txBody>
          </p:sp>
          <p:sp>
            <p:nvSpPr>
              <p:cNvPr id="102" name="TextBox 101"/>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103" name="Rectangle 102"/>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104" name="Group 103"/>
            <p:cNvGrpSpPr/>
            <p:nvPr/>
          </p:nvGrpSpPr>
          <p:grpSpPr>
            <a:xfrm>
              <a:off x="10075909" y="5424990"/>
              <a:ext cx="594947" cy="477200"/>
              <a:chOff x="8051706" y="2946402"/>
              <a:chExt cx="912019" cy="731520"/>
            </a:xfrm>
          </p:grpSpPr>
          <p:sp>
            <p:nvSpPr>
              <p:cNvPr id="105" name="Rectangle 104"/>
              <p:cNvSpPr/>
              <p:nvPr/>
            </p:nvSpPr>
            <p:spPr>
              <a:xfrm>
                <a:off x="8143143" y="2946402"/>
                <a:ext cx="731520" cy="7315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a:p>
            </p:txBody>
          </p:sp>
          <p:sp>
            <p:nvSpPr>
              <p:cNvPr id="106" name="TextBox 105"/>
              <p:cNvSpPr txBox="1"/>
              <p:nvPr/>
            </p:nvSpPr>
            <p:spPr>
              <a:xfrm>
                <a:off x="8143143" y="3148807"/>
                <a:ext cx="235224" cy="310915"/>
              </a:xfrm>
              <a:prstGeom prst="rect">
                <a:avLst/>
              </a:prstGeom>
              <a:noFill/>
            </p:spPr>
            <p:txBody>
              <a:bodyPr wrap="square" lIns="0" tIns="0" rIns="0" bIns="0" rtlCol="0">
                <a:spAutoFit/>
              </a:bodyPr>
              <a:lstStyle/>
              <a:p>
                <a:pPr algn="ctr"/>
                <a:r>
                  <a:rPr lang="en-US" sz="2000" dirty="0"/>
                  <a:t>a</a:t>
                </a:r>
              </a:p>
            </p:txBody>
          </p:sp>
          <p:sp>
            <p:nvSpPr>
              <p:cNvPr id="107" name="TextBox 106"/>
              <p:cNvSpPr txBox="1"/>
              <p:nvPr/>
            </p:nvSpPr>
            <p:spPr>
              <a:xfrm>
                <a:off x="8467426" y="3148809"/>
                <a:ext cx="404859" cy="310915"/>
              </a:xfrm>
              <a:prstGeom prst="rect">
                <a:avLst/>
              </a:prstGeom>
              <a:noFill/>
            </p:spPr>
            <p:txBody>
              <a:bodyPr wrap="square" lIns="0" tIns="0" rIns="0" bIns="0" rtlCol="0">
                <a:spAutoFit/>
              </a:bodyPr>
              <a:lstStyle/>
              <a:p>
                <a:pPr algn="ctr"/>
                <a:r>
                  <a:rPr lang="en-US" sz="2000" dirty="0"/>
                  <a:t>a*</a:t>
                </a:r>
                <a:endParaRPr lang="en-US" dirty="0"/>
              </a:p>
            </p:txBody>
          </p:sp>
          <p:sp>
            <p:nvSpPr>
              <p:cNvPr id="108" name="Rectangle 107"/>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4" name="Rectangle 113"/>
              <p:cNvSpPr/>
              <p:nvPr/>
            </p:nvSpPr>
            <p:spPr>
              <a:xfrm rot="5400000">
                <a:off x="8780845"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spTree>
    <p:extLst>
      <p:ext uri="{BB962C8B-B14F-4D97-AF65-F5344CB8AC3E}">
        <p14:creationId xmlns:p14="http://schemas.microsoft.com/office/powerpoint/2010/main" val="376565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Difficulty of self-assembling large polymers</a:t>
            </a:r>
          </a:p>
        </p:txBody>
      </p:sp>
      <p:sp>
        <p:nvSpPr>
          <p:cNvPr id="4" name="Slide Number Placeholder 3"/>
          <p:cNvSpPr>
            <a:spLocks noGrp="1"/>
          </p:cNvSpPr>
          <p:nvPr>
            <p:ph type="sldNum" sz="quarter" idx="12"/>
          </p:nvPr>
        </p:nvSpPr>
        <p:spPr/>
        <p:txBody>
          <a:bodyPr/>
          <a:lstStyle/>
          <a:p>
            <a:fld id="{6A995154-0473-4D3E-9D27-8B1D4B6CEBB6}" type="slidenum">
              <a:rPr lang="en-US" smtClean="0"/>
              <a:t>25</a:t>
            </a:fld>
            <a:endParaRPr lang="en-US"/>
          </a:p>
        </p:txBody>
      </p:sp>
      <p:grpSp>
        <p:nvGrpSpPr>
          <p:cNvPr id="5" name="Group 4">
            <a:extLst/>
          </p:cNvPr>
          <p:cNvGrpSpPr/>
          <p:nvPr/>
        </p:nvGrpSpPr>
        <p:grpSpPr>
          <a:xfrm>
            <a:off x="1099444" y="2135853"/>
            <a:ext cx="633453" cy="320040"/>
            <a:chOff x="7977147" y="3492801"/>
            <a:chExt cx="633453" cy="320040"/>
          </a:xfrm>
        </p:grpSpPr>
        <p:sp>
          <p:nvSpPr>
            <p:cNvPr id="6" name="Rectangle 5">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7" name="Rectangle 6">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8" name="Rectangle: Rounded Corners 7">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p:cNvPr>
          <p:cNvGrpSpPr/>
          <p:nvPr/>
        </p:nvGrpSpPr>
        <p:grpSpPr>
          <a:xfrm>
            <a:off x="1586047" y="2680924"/>
            <a:ext cx="633453" cy="320040"/>
            <a:chOff x="7977147" y="3492801"/>
            <a:chExt cx="633453" cy="320040"/>
          </a:xfrm>
        </p:grpSpPr>
        <p:sp>
          <p:nvSpPr>
            <p:cNvPr id="10" name="Rectangle 9">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1" name="Rectangle 10">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2" name="Rectangle: Rounded Corners 11">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a:extLst/>
          </p:cNvPr>
          <p:cNvCxnSpPr>
            <a:endCxn id="10" idx="0"/>
          </p:cNvCxnSpPr>
          <p:nvPr/>
        </p:nvCxnSpPr>
        <p:spPr>
          <a:xfrm>
            <a:off x="1586047" y="2455893"/>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p:cNvPr>
          <p:cNvGrpSpPr/>
          <p:nvPr/>
        </p:nvGrpSpPr>
        <p:grpSpPr>
          <a:xfrm>
            <a:off x="2051107" y="2135853"/>
            <a:ext cx="633453" cy="320040"/>
            <a:chOff x="7977147" y="3492801"/>
            <a:chExt cx="633453" cy="320040"/>
          </a:xfrm>
        </p:grpSpPr>
        <p:sp>
          <p:nvSpPr>
            <p:cNvPr id="17" name="Rectangle 16">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8" name="Rectangle 17">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9" name="Rectangle: Rounded Corners 18">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p:cNvPr>
          <p:cNvGrpSpPr/>
          <p:nvPr/>
        </p:nvGrpSpPr>
        <p:grpSpPr>
          <a:xfrm>
            <a:off x="2537710" y="2680924"/>
            <a:ext cx="633453" cy="320040"/>
            <a:chOff x="7977147" y="3492801"/>
            <a:chExt cx="633453" cy="320040"/>
          </a:xfrm>
        </p:grpSpPr>
        <p:sp>
          <p:nvSpPr>
            <p:cNvPr id="21" name="Rectangle 20">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22" name="Rectangle 21">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23" name="Rectangle: Rounded Corners 22">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p:cNvPr>
          <p:cNvCxnSpPr>
            <a:endCxn id="21" idx="0"/>
          </p:cNvCxnSpPr>
          <p:nvPr/>
        </p:nvCxnSpPr>
        <p:spPr>
          <a:xfrm>
            <a:off x="2537710" y="2455893"/>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p:cNvPr>
          <p:cNvCxnSpPr>
            <a:stCxn id="17" idx="2"/>
            <a:endCxn id="11" idx="0"/>
          </p:cNvCxnSpPr>
          <p:nvPr/>
        </p:nvCxnSpPr>
        <p:spPr>
          <a:xfrm flipH="1">
            <a:off x="2062794" y="2455893"/>
            <a:ext cx="148333"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p:cNvPr>
          <p:cNvGrpSpPr/>
          <p:nvPr/>
        </p:nvGrpSpPr>
        <p:grpSpPr>
          <a:xfrm>
            <a:off x="3024313" y="2135853"/>
            <a:ext cx="633453" cy="320040"/>
            <a:chOff x="7977147" y="3492801"/>
            <a:chExt cx="633453" cy="320040"/>
          </a:xfrm>
        </p:grpSpPr>
        <p:sp>
          <p:nvSpPr>
            <p:cNvPr id="30" name="Rectangle 29">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31" name="Rectangle 30">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32" name="Rectangle: Rounded Corners 31">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p:cNvPr>
          <p:cNvGrpSpPr/>
          <p:nvPr/>
        </p:nvGrpSpPr>
        <p:grpSpPr>
          <a:xfrm>
            <a:off x="3510916" y="2680924"/>
            <a:ext cx="633453" cy="320040"/>
            <a:chOff x="7977147" y="3492801"/>
            <a:chExt cx="633453" cy="320040"/>
          </a:xfrm>
        </p:grpSpPr>
        <p:sp>
          <p:nvSpPr>
            <p:cNvPr id="34" name="Rectangle 33">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35" name="Rectangle 34">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36" name="Rectangle: Rounded Corners 35">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a:extLst/>
          </p:cNvPr>
          <p:cNvCxnSpPr>
            <a:endCxn id="34" idx="0"/>
          </p:cNvCxnSpPr>
          <p:nvPr/>
        </p:nvCxnSpPr>
        <p:spPr>
          <a:xfrm>
            <a:off x="3510916" y="2455893"/>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a:extLst/>
          </p:cNvPr>
          <p:cNvGrpSpPr/>
          <p:nvPr/>
        </p:nvGrpSpPr>
        <p:grpSpPr>
          <a:xfrm>
            <a:off x="3975976" y="2135853"/>
            <a:ext cx="633453" cy="320040"/>
            <a:chOff x="7977147" y="3492801"/>
            <a:chExt cx="633453" cy="320040"/>
          </a:xfrm>
        </p:grpSpPr>
        <p:sp>
          <p:nvSpPr>
            <p:cNvPr id="39" name="Rectangle 38">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40" name="Rectangle 39">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41" name="Rectangle: Rounded Corners 40">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p:cNvPr>
          <p:cNvGrpSpPr/>
          <p:nvPr/>
        </p:nvGrpSpPr>
        <p:grpSpPr>
          <a:xfrm>
            <a:off x="4462579" y="2680924"/>
            <a:ext cx="633453" cy="320040"/>
            <a:chOff x="7977147" y="3492801"/>
            <a:chExt cx="633453" cy="320040"/>
          </a:xfrm>
        </p:grpSpPr>
        <p:sp>
          <p:nvSpPr>
            <p:cNvPr id="43" name="Rectangle 42">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44" name="Rectangle 43">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45" name="Rectangle: Rounded Corners 44">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6" name="Straight Connector 45">
            <a:extLst/>
          </p:cNvPr>
          <p:cNvCxnSpPr>
            <a:endCxn id="43" idx="0"/>
          </p:cNvCxnSpPr>
          <p:nvPr/>
        </p:nvCxnSpPr>
        <p:spPr>
          <a:xfrm>
            <a:off x="4462579" y="2455893"/>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p:cNvPr>
          <p:cNvCxnSpPr>
            <a:stCxn id="39" idx="2"/>
            <a:endCxn id="35" idx="0"/>
          </p:cNvCxnSpPr>
          <p:nvPr/>
        </p:nvCxnSpPr>
        <p:spPr>
          <a:xfrm flipH="1">
            <a:off x="3987663" y="2455893"/>
            <a:ext cx="148333"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p:cNvPr>
          <p:cNvCxnSpPr>
            <a:stCxn id="30" idx="2"/>
            <a:endCxn id="22" idx="0"/>
          </p:cNvCxnSpPr>
          <p:nvPr/>
        </p:nvCxnSpPr>
        <p:spPr>
          <a:xfrm flipH="1">
            <a:off x="3014457" y="2455893"/>
            <a:ext cx="169876"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533175" y="1631808"/>
            <a:ext cx="3089424" cy="369332"/>
          </a:xfrm>
          <a:prstGeom prst="rect">
            <a:avLst/>
          </a:prstGeom>
          <a:noFill/>
        </p:spPr>
        <p:txBody>
          <a:bodyPr wrap="square" rtlCol="0">
            <a:spAutoFit/>
          </a:bodyPr>
          <a:lstStyle/>
          <a:p>
            <a:r>
              <a:rPr lang="en-US" dirty="0">
                <a:solidFill>
                  <a:srgbClr val="FF0000"/>
                </a:solidFill>
              </a:rPr>
              <a:t>not stable!</a:t>
            </a:r>
            <a:r>
              <a:rPr lang="en-US" dirty="0"/>
              <a:t> (or even saturated)</a:t>
            </a:r>
          </a:p>
        </p:txBody>
      </p:sp>
      <p:sp>
        <p:nvSpPr>
          <p:cNvPr id="144" name="Rectangle: Rounded Corners 143"/>
          <p:cNvSpPr/>
          <p:nvPr/>
        </p:nvSpPr>
        <p:spPr>
          <a:xfrm>
            <a:off x="932873" y="1580547"/>
            <a:ext cx="4400606" cy="1578985"/>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p:cNvGrpSpPr/>
          <p:nvPr/>
        </p:nvGrpSpPr>
        <p:grpSpPr>
          <a:xfrm>
            <a:off x="5515014" y="1565260"/>
            <a:ext cx="5838786" cy="1578985"/>
            <a:chOff x="5515014" y="1565260"/>
            <a:chExt cx="5838786" cy="1578985"/>
          </a:xfrm>
        </p:grpSpPr>
        <p:grpSp>
          <p:nvGrpSpPr>
            <p:cNvPr id="52" name="Group 51">
              <a:extLst/>
            </p:cNvPr>
            <p:cNvGrpSpPr/>
            <p:nvPr/>
          </p:nvGrpSpPr>
          <p:grpSpPr>
            <a:xfrm>
              <a:off x="6619711" y="2194733"/>
              <a:ext cx="633453" cy="320040"/>
              <a:chOff x="7977147" y="3492801"/>
              <a:chExt cx="633453" cy="320040"/>
            </a:xfrm>
          </p:grpSpPr>
          <p:sp>
            <p:nvSpPr>
              <p:cNvPr id="53" name="Rectangle 52">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54" name="Rectangle 53">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55" name="Rectangle: Rounded Corners 54">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p:cNvSpPr txBox="1"/>
            <p:nvPr/>
          </p:nvSpPr>
          <p:spPr>
            <a:xfrm>
              <a:off x="6416985" y="1627792"/>
              <a:ext cx="4936815" cy="369332"/>
            </a:xfrm>
            <a:prstGeom prst="rect">
              <a:avLst/>
            </a:prstGeom>
            <a:noFill/>
          </p:spPr>
          <p:txBody>
            <a:bodyPr wrap="square" rtlCol="0">
              <a:spAutoFit/>
            </a:bodyPr>
            <a:lstStyle/>
            <a:p>
              <a:r>
                <a:rPr lang="en-US" dirty="0"/>
                <a:t>more complexes ⇒ higher entropy ⇒ more stable</a:t>
              </a:r>
            </a:p>
          </p:txBody>
        </p:sp>
        <p:cxnSp>
          <p:nvCxnSpPr>
            <p:cNvPr id="93" name="Connector: Curved 92"/>
            <p:cNvCxnSpPr>
              <a:cxnSpLocks/>
              <a:stCxn id="53" idx="0"/>
              <a:endCxn id="54" idx="0"/>
            </p:cNvCxnSpPr>
            <p:nvPr/>
          </p:nvCxnSpPr>
          <p:spPr>
            <a:xfrm rot="5400000" flipH="1" flipV="1">
              <a:off x="6938094" y="2036370"/>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9" name="Group 98">
              <a:extLst/>
            </p:cNvPr>
            <p:cNvGrpSpPr/>
            <p:nvPr/>
          </p:nvGrpSpPr>
          <p:grpSpPr>
            <a:xfrm>
              <a:off x="7102808" y="2680924"/>
              <a:ext cx="633453" cy="320040"/>
              <a:chOff x="7977147" y="3492801"/>
              <a:chExt cx="633453" cy="320040"/>
            </a:xfrm>
          </p:grpSpPr>
          <p:sp>
            <p:nvSpPr>
              <p:cNvPr id="100" name="Rectangle 99">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01" name="Rectangle 100">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02" name="Rectangle: Rounded Corners 101">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3" name="Connector: Curved 102"/>
            <p:cNvCxnSpPr>
              <a:cxnSpLocks/>
              <a:stCxn id="100" idx="0"/>
              <a:endCxn id="101" idx="0"/>
            </p:cNvCxnSpPr>
            <p:nvPr/>
          </p:nvCxnSpPr>
          <p:spPr>
            <a:xfrm rot="5400000" flipH="1" flipV="1">
              <a:off x="7421191" y="2522561"/>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p:cNvPr>
            <p:cNvGrpSpPr/>
            <p:nvPr/>
          </p:nvGrpSpPr>
          <p:grpSpPr>
            <a:xfrm>
              <a:off x="7585903" y="2210020"/>
              <a:ext cx="633453" cy="320040"/>
              <a:chOff x="7977147" y="3492801"/>
              <a:chExt cx="633453" cy="320040"/>
            </a:xfrm>
          </p:grpSpPr>
          <p:sp>
            <p:nvSpPr>
              <p:cNvPr id="114" name="Rectangle 113">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15" name="Rectangle 114">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16" name="Rectangle: Rounded Corners 115">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7" name="Connector: Curved 116"/>
            <p:cNvCxnSpPr>
              <a:cxnSpLocks/>
              <a:stCxn id="114" idx="0"/>
              <a:endCxn id="115" idx="0"/>
            </p:cNvCxnSpPr>
            <p:nvPr/>
          </p:nvCxnSpPr>
          <p:spPr>
            <a:xfrm rot="5400000" flipH="1" flipV="1">
              <a:off x="7904286" y="2051657"/>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p:cNvPr>
            <p:cNvGrpSpPr/>
            <p:nvPr/>
          </p:nvGrpSpPr>
          <p:grpSpPr>
            <a:xfrm>
              <a:off x="8069000" y="2696211"/>
              <a:ext cx="633453" cy="320040"/>
              <a:chOff x="7977147" y="3492801"/>
              <a:chExt cx="633453" cy="320040"/>
            </a:xfrm>
          </p:grpSpPr>
          <p:sp>
            <p:nvSpPr>
              <p:cNvPr id="119" name="Rectangle 118">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20" name="Rectangle 119">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21" name="Rectangle: Rounded Corners 120">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2" name="Connector: Curved 121"/>
            <p:cNvCxnSpPr>
              <a:cxnSpLocks/>
              <a:stCxn id="119" idx="0"/>
              <a:endCxn id="120" idx="0"/>
            </p:cNvCxnSpPr>
            <p:nvPr/>
          </p:nvCxnSpPr>
          <p:spPr>
            <a:xfrm rot="5400000" flipH="1" flipV="1">
              <a:off x="8387383" y="2537848"/>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3" name="Group 122">
              <a:extLst/>
            </p:cNvPr>
            <p:cNvGrpSpPr/>
            <p:nvPr/>
          </p:nvGrpSpPr>
          <p:grpSpPr>
            <a:xfrm>
              <a:off x="8555410" y="2194733"/>
              <a:ext cx="633453" cy="320040"/>
              <a:chOff x="7977147" y="3492801"/>
              <a:chExt cx="633453" cy="320040"/>
            </a:xfrm>
          </p:grpSpPr>
          <p:sp>
            <p:nvSpPr>
              <p:cNvPr id="124" name="Rectangle 123">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25" name="Rectangle 124">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26" name="Rectangle: Rounded Corners 125">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Connector: Curved 126"/>
            <p:cNvCxnSpPr>
              <a:cxnSpLocks/>
              <a:stCxn id="124" idx="0"/>
              <a:endCxn id="125" idx="0"/>
            </p:cNvCxnSpPr>
            <p:nvPr/>
          </p:nvCxnSpPr>
          <p:spPr>
            <a:xfrm rot="5400000" flipH="1" flipV="1">
              <a:off x="8873793" y="2036370"/>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8" name="Group 127">
              <a:extLst/>
            </p:cNvPr>
            <p:cNvGrpSpPr/>
            <p:nvPr/>
          </p:nvGrpSpPr>
          <p:grpSpPr>
            <a:xfrm>
              <a:off x="9038507" y="2680924"/>
              <a:ext cx="633453" cy="320040"/>
              <a:chOff x="7977147" y="3492801"/>
              <a:chExt cx="633453" cy="320040"/>
            </a:xfrm>
          </p:grpSpPr>
          <p:sp>
            <p:nvSpPr>
              <p:cNvPr id="129" name="Rectangle 128">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30" name="Rectangle 129">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31" name="Rectangle: Rounded Corners 130">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2" name="Connector: Curved 131"/>
            <p:cNvCxnSpPr>
              <a:cxnSpLocks/>
              <a:stCxn id="129" idx="0"/>
              <a:endCxn id="130" idx="0"/>
            </p:cNvCxnSpPr>
            <p:nvPr/>
          </p:nvCxnSpPr>
          <p:spPr>
            <a:xfrm rot="5400000" flipH="1" flipV="1">
              <a:off x="9356890" y="2522561"/>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3" name="Group 132">
              <a:extLst/>
            </p:cNvPr>
            <p:cNvGrpSpPr/>
            <p:nvPr/>
          </p:nvGrpSpPr>
          <p:grpSpPr>
            <a:xfrm>
              <a:off x="9521602" y="2210020"/>
              <a:ext cx="633453" cy="320040"/>
              <a:chOff x="7977147" y="3492801"/>
              <a:chExt cx="633453" cy="320040"/>
            </a:xfrm>
          </p:grpSpPr>
          <p:sp>
            <p:nvSpPr>
              <p:cNvPr id="134" name="Rectangle 133">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35" name="Rectangle 134">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36" name="Rectangle: Rounded Corners 135">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7" name="Connector: Curved 136"/>
            <p:cNvCxnSpPr>
              <a:cxnSpLocks/>
              <a:stCxn id="134" idx="0"/>
              <a:endCxn id="135" idx="0"/>
            </p:cNvCxnSpPr>
            <p:nvPr/>
          </p:nvCxnSpPr>
          <p:spPr>
            <a:xfrm rot="5400000" flipH="1" flipV="1">
              <a:off x="9839985" y="2051657"/>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37">
              <a:extLst/>
            </p:cNvPr>
            <p:cNvGrpSpPr/>
            <p:nvPr/>
          </p:nvGrpSpPr>
          <p:grpSpPr>
            <a:xfrm>
              <a:off x="10004699" y="2696211"/>
              <a:ext cx="633453" cy="320040"/>
              <a:chOff x="7977147" y="3492801"/>
              <a:chExt cx="633453" cy="320040"/>
            </a:xfrm>
          </p:grpSpPr>
          <p:sp>
            <p:nvSpPr>
              <p:cNvPr id="139" name="Rectangle 138">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40" name="Rectangle 139">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a*</a:t>
                </a:r>
              </a:p>
            </p:txBody>
          </p:sp>
          <p:sp>
            <p:nvSpPr>
              <p:cNvPr id="141" name="Rectangle: Rounded Corners 140">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2" name="Connector: Curved 141"/>
            <p:cNvCxnSpPr>
              <a:cxnSpLocks/>
              <a:stCxn id="139" idx="0"/>
              <a:endCxn id="140" idx="0"/>
            </p:cNvCxnSpPr>
            <p:nvPr/>
          </p:nvCxnSpPr>
          <p:spPr>
            <a:xfrm rot="5400000" flipH="1" flipV="1">
              <a:off x="10323082" y="2537848"/>
              <a:ext cx="12700" cy="316727"/>
            </a:xfrm>
            <a:prstGeom prst="curvedConnector3">
              <a:avLst>
                <a:gd name="adj1" fmla="val 966646"/>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Rectangle: Rounded Corners 144"/>
            <p:cNvSpPr/>
            <p:nvPr/>
          </p:nvSpPr>
          <p:spPr>
            <a:xfrm>
              <a:off x="6419272" y="1565260"/>
              <a:ext cx="4934528" cy="1578985"/>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Arrow: Right 145"/>
            <p:cNvSpPr/>
            <p:nvPr/>
          </p:nvSpPr>
          <p:spPr>
            <a:xfrm>
              <a:off x="5515014" y="2188383"/>
              <a:ext cx="720436" cy="32004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243" name="Group 242"/>
          <p:cNvGrpSpPr/>
          <p:nvPr/>
        </p:nvGrpSpPr>
        <p:grpSpPr>
          <a:xfrm>
            <a:off x="654652" y="5157841"/>
            <a:ext cx="2071719" cy="865111"/>
            <a:chOff x="1097414" y="4772835"/>
            <a:chExt cx="2071719" cy="865111"/>
          </a:xfrm>
        </p:grpSpPr>
        <p:grpSp>
          <p:nvGrpSpPr>
            <p:cNvPr id="148" name="Group 147">
              <a:extLst/>
            </p:cNvPr>
            <p:cNvGrpSpPr/>
            <p:nvPr/>
          </p:nvGrpSpPr>
          <p:grpSpPr>
            <a:xfrm>
              <a:off x="1097414" y="4772835"/>
              <a:ext cx="633453" cy="320040"/>
              <a:chOff x="7977147" y="3492801"/>
              <a:chExt cx="633453" cy="320040"/>
            </a:xfrm>
          </p:grpSpPr>
          <p:sp>
            <p:nvSpPr>
              <p:cNvPr id="149" name="Rectangle 148">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150" name="Rectangle 149">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151" name="Rectangle: Rounded Corners 150">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p:cNvPr>
            <p:cNvGrpSpPr/>
            <p:nvPr/>
          </p:nvGrpSpPr>
          <p:grpSpPr>
            <a:xfrm>
              <a:off x="1584017" y="5317906"/>
              <a:ext cx="633453" cy="320040"/>
              <a:chOff x="7977147" y="3492801"/>
              <a:chExt cx="633453" cy="320040"/>
            </a:xfrm>
          </p:grpSpPr>
          <p:sp>
            <p:nvSpPr>
              <p:cNvPr id="153" name="Rectangle 152">
                <a:extLst/>
              </p:cNvPr>
              <p:cNvSpPr/>
              <p:nvPr/>
            </p:nvSpPr>
            <p:spPr>
              <a:xfrm>
                <a:off x="7977147" y="3492801"/>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154" name="Rectangle 153">
                <a:extLst/>
              </p:cNvPr>
              <p:cNvSpPr/>
              <p:nvPr/>
            </p:nvSpPr>
            <p:spPr>
              <a:xfrm>
                <a:off x="8297187" y="3492801"/>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155" name="Rectangle: Rounded Corners 154">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6" name="Straight Connector 155">
              <a:extLst/>
            </p:cNvPr>
            <p:cNvCxnSpPr>
              <a:cxnSpLocks/>
              <a:endCxn id="153" idx="0"/>
            </p:cNvCxnSpPr>
            <p:nvPr/>
          </p:nvCxnSpPr>
          <p:spPr>
            <a:xfrm>
              <a:off x="1584017"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p:cNvPr>
            <p:cNvGrpSpPr/>
            <p:nvPr/>
          </p:nvGrpSpPr>
          <p:grpSpPr>
            <a:xfrm>
              <a:off x="2049077" y="4772835"/>
              <a:ext cx="633453" cy="320040"/>
              <a:chOff x="7977147" y="3492801"/>
              <a:chExt cx="633453" cy="320040"/>
            </a:xfrm>
          </p:grpSpPr>
          <p:sp>
            <p:nvSpPr>
              <p:cNvPr id="158" name="Rectangle 157">
                <a:extLst/>
              </p:cNvPr>
              <p:cNvSpPr/>
              <p:nvPr/>
            </p:nvSpPr>
            <p:spPr>
              <a:xfrm>
                <a:off x="7977147" y="3492801"/>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159" name="Rectangle 158">
                <a:extLst/>
              </p:cNvPr>
              <p:cNvSpPr/>
              <p:nvPr/>
            </p:nvSpPr>
            <p:spPr>
              <a:xfrm>
                <a:off x="8297187" y="3492801"/>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160" name="Rectangle: Rounded Corners 159">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60">
              <a:extLst/>
            </p:cNvPr>
            <p:cNvGrpSpPr/>
            <p:nvPr/>
          </p:nvGrpSpPr>
          <p:grpSpPr>
            <a:xfrm>
              <a:off x="2535680" y="5317906"/>
              <a:ext cx="633453" cy="320040"/>
              <a:chOff x="7977147" y="3492801"/>
              <a:chExt cx="633453" cy="320040"/>
            </a:xfrm>
          </p:grpSpPr>
          <p:sp>
            <p:nvSpPr>
              <p:cNvPr id="162" name="Rectangle 161">
                <a:extLst/>
              </p:cNvPr>
              <p:cNvSpPr/>
              <p:nvPr/>
            </p:nvSpPr>
            <p:spPr>
              <a:xfrm>
                <a:off x="7977147" y="3492801"/>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163" name="Rectangle 162">
                <a:extLst/>
              </p:cNvPr>
              <p:cNvSpPr/>
              <p:nvPr/>
            </p:nvSpPr>
            <p:spPr>
              <a:xfrm>
                <a:off x="8297187" y="3492801"/>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164" name="Rectangle: Rounded Corners 163">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5" name="Straight Connector 164">
              <a:extLst/>
            </p:cNvPr>
            <p:cNvCxnSpPr>
              <a:cxnSpLocks/>
              <a:endCxn id="162" idx="0"/>
            </p:cNvCxnSpPr>
            <p:nvPr/>
          </p:nvCxnSpPr>
          <p:spPr>
            <a:xfrm>
              <a:off x="2535680"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p:cNvPr>
            <p:cNvCxnSpPr>
              <a:cxnSpLocks/>
              <a:stCxn id="158" idx="2"/>
              <a:endCxn id="154" idx="0"/>
            </p:cNvCxnSpPr>
            <p:nvPr/>
          </p:nvCxnSpPr>
          <p:spPr>
            <a:xfrm flipH="1">
              <a:off x="2060764" y="5092875"/>
              <a:ext cx="148333"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8" name="Rectangle: Rounded Corners 187"/>
          <p:cNvSpPr/>
          <p:nvPr/>
        </p:nvSpPr>
        <p:spPr>
          <a:xfrm>
            <a:off x="488080" y="4602535"/>
            <a:ext cx="4866913" cy="1578985"/>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extBox 188"/>
          <p:cNvSpPr txBox="1"/>
          <p:nvPr/>
        </p:nvSpPr>
        <p:spPr>
          <a:xfrm>
            <a:off x="2535680" y="4089466"/>
            <a:ext cx="1198120" cy="369332"/>
          </a:xfrm>
          <a:prstGeom prst="rect">
            <a:avLst/>
          </a:prstGeom>
          <a:noFill/>
        </p:spPr>
        <p:txBody>
          <a:bodyPr wrap="square" rtlCol="0">
            <a:spAutoFit/>
          </a:bodyPr>
          <a:lstStyle/>
          <a:p>
            <a:r>
              <a:rPr lang="en-US" dirty="0"/>
              <a:t>attempt 2:</a:t>
            </a:r>
          </a:p>
        </p:txBody>
      </p:sp>
      <p:grpSp>
        <p:nvGrpSpPr>
          <p:cNvPr id="241" name="Group 240"/>
          <p:cNvGrpSpPr/>
          <p:nvPr/>
        </p:nvGrpSpPr>
        <p:grpSpPr>
          <a:xfrm>
            <a:off x="5515014" y="4602535"/>
            <a:ext cx="5838786" cy="1578985"/>
            <a:chOff x="5515014" y="4217529"/>
            <a:chExt cx="5838786" cy="1578985"/>
          </a:xfrm>
        </p:grpSpPr>
        <p:grpSp>
          <p:nvGrpSpPr>
            <p:cNvPr id="194" name="Group 193">
              <a:extLst/>
            </p:cNvPr>
            <p:cNvGrpSpPr/>
            <p:nvPr/>
          </p:nvGrpSpPr>
          <p:grpSpPr>
            <a:xfrm>
              <a:off x="6585843" y="4772835"/>
              <a:ext cx="633453" cy="320040"/>
              <a:chOff x="7977147" y="3492801"/>
              <a:chExt cx="633453" cy="320040"/>
            </a:xfrm>
          </p:grpSpPr>
          <p:sp>
            <p:nvSpPr>
              <p:cNvPr id="195" name="Rectangle 194">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196" name="Rectangle 195">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197" name="Rectangle: Rounded Corners 196">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a:extLst/>
            </p:cNvPr>
            <p:cNvGrpSpPr/>
            <p:nvPr/>
          </p:nvGrpSpPr>
          <p:grpSpPr>
            <a:xfrm>
              <a:off x="7072446" y="5317906"/>
              <a:ext cx="633453" cy="320040"/>
              <a:chOff x="7977147" y="3492801"/>
              <a:chExt cx="633453" cy="320040"/>
            </a:xfrm>
          </p:grpSpPr>
          <p:sp>
            <p:nvSpPr>
              <p:cNvPr id="199" name="Rectangle 198">
                <a:extLst/>
              </p:cNvPr>
              <p:cNvSpPr/>
              <p:nvPr/>
            </p:nvSpPr>
            <p:spPr>
              <a:xfrm>
                <a:off x="7977147" y="3492801"/>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200" name="Rectangle 199">
                <a:extLst/>
              </p:cNvPr>
              <p:cNvSpPr/>
              <p:nvPr/>
            </p:nvSpPr>
            <p:spPr>
              <a:xfrm>
                <a:off x="8297187" y="3492801"/>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201" name="Rectangle: Rounded Corners 200">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2" name="Straight Connector 201">
              <a:extLst/>
            </p:cNvPr>
            <p:cNvCxnSpPr>
              <a:cxnSpLocks/>
              <a:endCxn id="199" idx="0"/>
            </p:cNvCxnSpPr>
            <p:nvPr/>
          </p:nvCxnSpPr>
          <p:spPr>
            <a:xfrm>
              <a:off x="7072446"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3" name="Group 202">
              <a:extLst/>
            </p:cNvPr>
            <p:cNvGrpSpPr/>
            <p:nvPr/>
          </p:nvGrpSpPr>
          <p:grpSpPr>
            <a:xfrm>
              <a:off x="7537506" y="4772835"/>
              <a:ext cx="633453" cy="320040"/>
              <a:chOff x="7977147" y="3492801"/>
              <a:chExt cx="633453" cy="320040"/>
            </a:xfrm>
          </p:grpSpPr>
          <p:sp>
            <p:nvSpPr>
              <p:cNvPr id="204" name="Rectangle 203">
                <a:extLst/>
              </p:cNvPr>
              <p:cNvSpPr/>
              <p:nvPr/>
            </p:nvSpPr>
            <p:spPr>
              <a:xfrm>
                <a:off x="7977147" y="3492801"/>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205" name="Rectangle 204">
                <a:extLst/>
              </p:cNvPr>
              <p:cNvSpPr/>
              <p:nvPr/>
            </p:nvSpPr>
            <p:spPr>
              <a:xfrm>
                <a:off x="8297187" y="3492801"/>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206" name="Rectangle: Rounded Corners 205">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a:extLst/>
            </p:cNvPr>
            <p:cNvGrpSpPr/>
            <p:nvPr/>
          </p:nvGrpSpPr>
          <p:grpSpPr>
            <a:xfrm>
              <a:off x="8024109" y="5317906"/>
              <a:ext cx="633453" cy="320040"/>
              <a:chOff x="7977147" y="3492801"/>
              <a:chExt cx="633453" cy="320040"/>
            </a:xfrm>
          </p:grpSpPr>
          <p:sp>
            <p:nvSpPr>
              <p:cNvPr id="208" name="Rectangle 207">
                <a:extLst/>
              </p:cNvPr>
              <p:cNvSpPr/>
              <p:nvPr/>
            </p:nvSpPr>
            <p:spPr>
              <a:xfrm>
                <a:off x="7977147" y="3492801"/>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209" name="Rectangle 208">
                <a:extLst/>
              </p:cNvPr>
              <p:cNvSpPr/>
              <p:nvPr/>
            </p:nvSpPr>
            <p:spPr>
              <a:xfrm>
                <a:off x="8297187" y="3492801"/>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210" name="Rectangle: Rounded Corners 209">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1" name="Straight Connector 210">
              <a:extLst/>
            </p:cNvPr>
            <p:cNvCxnSpPr>
              <a:cxnSpLocks/>
              <a:endCxn id="208" idx="0"/>
            </p:cNvCxnSpPr>
            <p:nvPr/>
          </p:nvCxnSpPr>
          <p:spPr>
            <a:xfrm>
              <a:off x="8024109"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p:cNvPr>
            <p:cNvCxnSpPr>
              <a:cxnSpLocks/>
              <a:stCxn id="204" idx="2"/>
              <a:endCxn id="200" idx="0"/>
            </p:cNvCxnSpPr>
            <p:nvPr/>
          </p:nvCxnSpPr>
          <p:spPr>
            <a:xfrm flipH="1">
              <a:off x="7549193" y="5092875"/>
              <a:ext cx="148333"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3" name="Group 212">
              <a:extLst/>
            </p:cNvPr>
            <p:cNvGrpSpPr/>
            <p:nvPr/>
          </p:nvGrpSpPr>
          <p:grpSpPr>
            <a:xfrm>
              <a:off x="9105072" y="4772835"/>
              <a:ext cx="633453" cy="320040"/>
              <a:chOff x="7977147" y="3492801"/>
              <a:chExt cx="633453" cy="320040"/>
            </a:xfrm>
          </p:grpSpPr>
          <p:sp>
            <p:nvSpPr>
              <p:cNvPr id="214" name="Rectangle 213">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215" name="Rectangle 214">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216" name="Rectangle: Rounded Corners 215">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a:extLst/>
            </p:cNvPr>
            <p:cNvGrpSpPr/>
            <p:nvPr/>
          </p:nvGrpSpPr>
          <p:grpSpPr>
            <a:xfrm>
              <a:off x="9591675" y="5317906"/>
              <a:ext cx="633453" cy="320040"/>
              <a:chOff x="7977147" y="3492801"/>
              <a:chExt cx="633453" cy="320040"/>
            </a:xfrm>
          </p:grpSpPr>
          <p:sp>
            <p:nvSpPr>
              <p:cNvPr id="218" name="Rectangle 217">
                <a:extLst/>
              </p:cNvPr>
              <p:cNvSpPr/>
              <p:nvPr/>
            </p:nvSpPr>
            <p:spPr>
              <a:xfrm>
                <a:off x="7977147" y="3492801"/>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219" name="Rectangle 218">
                <a:extLst/>
              </p:cNvPr>
              <p:cNvSpPr/>
              <p:nvPr/>
            </p:nvSpPr>
            <p:spPr>
              <a:xfrm>
                <a:off x="8297187" y="3492801"/>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220" name="Rectangle: Rounded Corners 219">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1" name="Straight Connector 220">
              <a:extLst/>
            </p:cNvPr>
            <p:cNvCxnSpPr>
              <a:cxnSpLocks/>
              <a:endCxn id="218" idx="0"/>
            </p:cNvCxnSpPr>
            <p:nvPr/>
          </p:nvCxnSpPr>
          <p:spPr>
            <a:xfrm>
              <a:off x="9591675"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2" name="Group 221">
              <a:extLst/>
            </p:cNvPr>
            <p:cNvGrpSpPr/>
            <p:nvPr/>
          </p:nvGrpSpPr>
          <p:grpSpPr>
            <a:xfrm>
              <a:off x="10056735" y="4772835"/>
              <a:ext cx="633453" cy="320040"/>
              <a:chOff x="7977147" y="3492801"/>
              <a:chExt cx="633453" cy="320040"/>
            </a:xfrm>
          </p:grpSpPr>
          <p:sp>
            <p:nvSpPr>
              <p:cNvPr id="223" name="Rectangle 222">
                <a:extLst/>
              </p:cNvPr>
              <p:cNvSpPr/>
              <p:nvPr/>
            </p:nvSpPr>
            <p:spPr>
              <a:xfrm>
                <a:off x="7977147" y="3492801"/>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224" name="Rectangle 223">
                <a:extLst/>
              </p:cNvPr>
              <p:cNvSpPr/>
              <p:nvPr/>
            </p:nvSpPr>
            <p:spPr>
              <a:xfrm>
                <a:off x="8297187" y="3492801"/>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225" name="Rectangle: Rounded Corners 224">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p:cNvPr>
            <p:cNvGrpSpPr/>
            <p:nvPr/>
          </p:nvGrpSpPr>
          <p:grpSpPr>
            <a:xfrm>
              <a:off x="10543338" y="5317906"/>
              <a:ext cx="633453" cy="320040"/>
              <a:chOff x="7977147" y="3492801"/>
              <a:chExt cx="633453" cy="320040"/>
            </a:xfrm>
          </p:grpSpPr>
          <p:sp>
            <p:nvSpPr>
              <p:cNvPr id="227" name="Rectangle 226">
                <a:extLst/>
              </p:cNvPr>
              <p:cNvSpPr/>
              <p:nvPr/>
            </p:nvSpPr>
            <p:spPr>
              <a:xfrm>
                <a:off x="7977147" y="3492801"/>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228" name="Rectangle 227">
                <a:extLst/>
              </p:cNvPr>
              <p:cNvSpPr/>
              <p:nvPr/>
            </p:nvSpPr>
            <p:spPr>
              <a:xfrm>
                <a:off x="8297187" y="3492801"/>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229" name="Rectangle: Rounded Corners 228">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0" name="Straight Connector 229">
              <a:extLst/>
            </p:cNvPr>
            <p:cNvCxnSpPr>
              <a:cxnSpLocks/>
              <a:endCxn id="227" idx="0"/>
            </p:cNvCxnSpPr>
            <p:nvPr/>
          </p:nvCxnSpPr>
          <p:spPr>
            <a:xfrm>
              <a:off x="10543338"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p:cNvPr>
            <p:cNvCxnSpPr>
              <a:cxnSpLocks/>
              <a:stCxn id="223" idx="2"/>
              <a:endCxn id="219" idx="0"/>
            </p:cNvCxnSpPr>
            <p:nvPr/>
          </p:nvCxnSpPr>
          <p:spPr>
            <a:xfrm flipH="1">
              <a:off x="10068422" y="5092875"/>
              <a:ext cx="148333"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Rectangle: Rounded Corners 232"/>
            <p:cNvSpPr/>
            <p:nvPr/>
          </p:nvSpPr>
          <p:spPr>
            <a:xfrm>
              <a:off x="6419272" y="4217529"/>
              <a:ext cx="4934528" cy="1578985"/>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Connector: Curved 233"/>
            <p:cNvCxnSpPr>
              <a:cxnSpLocks/>
              <a:stCxn id="195" idx="0"/>
              <a:endCxn id="209" idx="0"/>
            </p:cNvCxnSpPr>
            <p:nvPr/>
          </p:nvCxnSpPr>
          <p:spPr>
            <a:xfrm rot="16200000" flipH="1">
              <a:off x="7350823" y="4167874"/>
              <a:ext cx="545071" cy="1754993"/>
            </a:xfrm>
            <a:prstGeom prst="curvedConnector3">
              <a:avLst>
                <a:gd name="adj1" fmla="val -4193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Arrow: Right 234"/>
            <p:cNvSpPr/>
            <p:nvPr/>
          </p:nvSpPr>
          <p:spPr>
            <a:xfrm>
              <a:off x="5515014" y="4847001"/>
              <a:ext cx="720436" cy="32004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237" name="Connector: Curved 236"/>
            <p:cNvCxnSpPr>
              <a:cxnSpLocks/>
              <a:stCxn id="214" idx="0"/>
              <a:endCxn id="228" idx="0"/>
            </p:cNvCxnSpPr>
            <p:nvPr/>
          </p:nvCxnSpPr>
          <p:spPr>
            <a:xfrm rot="16200000" flipH="1">
              <a:off x="9870052" y="4167874"/>
              <a:ext cx="545071" cy="1754993"/>
            </a:xfrm>
            <a:prstGeom prst="curvedConnector3">
              <a:avLst>
                <a:gd name="adj1" fmla="val -4193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0" name="Rectangle 239"/>
          <p:cNvSpPr/>
          <p:nvPr/>
        </p:nvSpPr>
        <p:spPr>
          <a:xfrm>
            <a:off x="3640204" y="4637013"/>
            <a:ext cx="1248483" cy="369332"/>
          </a:xfrm>
          <a:prstGeom prst="rect">
            <a:avLst/>
          </a:prstGeom>
        </p:spPr>
        <p:txBody>
          <a:bodyPr wrap="none">
            <a:spAutoFit/>
          </a:bodyPr>
          <a:lstStyle/>
          <a:p>
            <a:r>
              <a:rPr lang="en-US" dirty="0">
                <a:solidFill>
                  <a:srgbClr val="FF0000"/>
                </a:solidFill>
              </a:rPr>
              <a:t>not stable! </a:t>
            </a:r>
          </a:p>
        </p:txBody>
      </p:sp>
      <p:grpSp>
        <p:nvGrpSpPr>
          <p:cNvPr id="248" name="Group 247"/>
          <p:cNvGrpSpPr/>
          <p:nvPr/>
        </p:nvGrpSpPr>
        <p:grpSpPr>
          <a:xfrm>
            <a:off x="2569665" y="4995026"/>
            <a:ext cx="2808081" cy="1027926"/>
            <a:chOff x="2569665" y="4610020"/>
            <a:chExt cx="2808081" cy="1027926"/>
          </a:xfrm>
        </p:grpSpPr>
        <p:grpSp>
          <p:nvGrpSpPr>
            <p:cNvPr id="167" name="Group 166">
              <a:extLst/>
            </p:cNvPr>
            <p:cNvGrpSpPr/>
            <p:nvPr/>
          </p:nvGrpSpPr>
          <p:grpSpPr>
            <a:xfrm>
              <a:off x="2579521" y="4772835"/>
              <a:ext cx="633453" cy="320040"/>
              <a:chOff x="7977147" y="3492801"/>
              <a:chExt cx="633453" cy="320040"/>
            </a:xfrm>
          </p:grpSpPr>
          <p:sp>
            <p:nvSpPr>
              <p:cNvPr id="168" name="Rectangle 167">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169" name="Rectangle 168">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170" name="Rectangle: Rounded Corners 169">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p:cNvPr>
            <p:cNvGrpSpPr/>
            <p:nvPr/>
          </p:nvGrpSpPr>
          <p:grpSpPr>
            <a:xfrm>
              <a:off x="3066124" y="5317906"/>
              <a:ext cx="633453" cy="320040"/>
              <a:chOff x="7977147" y="3492801"/>
              <a:chExt cx="633453" cy="320040"/>
            </a:xfrm>
          </p:grpSpPr>
          <p:sp>
            <p:nvSpPr>
              <p:cNvPr id="172" name="Rectangle 171">
                <a:extLst/>
              </p:cNvPr>
              <p:cNvSpPr/>
              <p:nvPr/>
            </p:nvSpPr>
            <p:spPr>
              <a:xfrm>
                <a:off x="7977147" y="3492801"/>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x</a:t>
                </a:r>
              </a:p>
            </p:txBody>
          </p:sp>
          <p:sp>
            <p:nvSpPr>
              <p:cNvPr id="173" name="Rectangle 172">
                <a:extLst/>
              </p:cNvPr>
              <p:cNvSpPr/>
              <p:nvPr/>
            </p:nvSpPr>
            <p:spPr>
              <a:xfrm>
                <a:off x="8297187" y="3492801"/>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174" name="Rectangle: Rounded Corners 173">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5" name="Straight Connector 174">
              <a:extLst/>
            </p:cNvPr>
            <p:cNvCxnSpPr>
              <a:cxnSpLocks/>
              <a:endCxn id="172" idx="0"/>
            </p:cNvCxnSpPr>
            <p:nvPr/>
          </p:nvCxnSpPr>
          <p:spPr>
            <a:xfrm>
              <a:off x="3066124"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p:cNvPr>
            <p:cNvGrpSpPr/>
            <p:nvPr/>
          </p:nvGrpSpPr>
          <p:grpSpPr>
            <a:xfrm>
              <a:off x="3531184" y="4772835"/>
              <a:ext cx="633453" cy="320040"/>
              <a:chOff x="7977147" y="3492801"/>
              <a:chExt cx="633453" cy="320040"/>
            </a:xfrm>
          </p:grpSpPr>
          <p:sp>
            <p:nvSpPr>
              <p:cNvPr id="177" name="Rectangle 176">
                <a:extLst/>
              </p:cNvPr>
              <p:cNvSpPr/>
              <p:nvPr/>
            </p:nvSpPr>
            <p:spPr>
              <a:xfrm>
                <a:off x="7977147" y="3492801"/>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y</a:t>
                </a:r>
              </a:p>
            </p:txBody>
          </p:sp>
          <p:sp>
            <p:nvSpPr>
              <p:cNvPr id="178" name="Rectangle 177">
                <a:extLst/>
              </p:cNvPr>
              <p:cNvSpPr/>
              <p:nvPr/>
            </p:nvSpPr>
            <p:spPr>
              <a:xfrm>
                <a:off x="8297187" y="3492801"/>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179" name="Rectangle: Rounded Corners 178">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p:cNvPr>
            <p:cNvGrpSpPr/>
            <p:nvPr/>
          </p:nvGrpSpPr>
          <p:grpSpPr>
            <a:xfrm>
              <a:off x="4017787" y="5317906"/>
              <a:ext cx="633453" cy="320040"/>
              <a:chOff x="7977147" y="3492801"/>
              <a:chExt cx="633453" cy="320040"/>
            </a:xfrm>
          </p:grpSpPr>
          <p:sp>
            <p:nvSpPr>
              <p:cNvPr id="181" name="Rectangle 180">
                <a:extLst/>
              </p:cNvPr>
              <p:cNvSpPr/>
              <p:nvPr/>
            </p:nvSpPr>
            <p:spPr>
              <a:xfrm>
                <a:off x="7977147" y="3492801"/>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z</a:t>
                </a:r>
              </a:p>
            </p:txBody>
          </p:sp>
          <p:sp>
            <p:nvSpPr>
              <p:cNvPr id="182" name="Rectangle 181">
                <a:extLst/>
              </p:cNvPr>
              <p:cNvSpPr/>
              <p:nvPr/>
            </p:nvSpPr>
            <p:spPr>
              <a:xfrm>
                <a:off x="8297187" y="3492801"/>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w*</a:t>
                </a:r>
              </a:p>
            </p:txBody>
          </p:sp>
          <p:sp>
            <p:nvSpPr>
              <p:cNvPr id="183" name="Rectangle: Rounded Corners 182">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4" name="Straight Connector 183">
              <a:extLst/>
            </p:cNvPr>
            <p:cNvCxnSpPr>
              <a:cxnSpLocks/>
              <a:endCxn id="181" idx="0"/>
            </p:cNvCxnSpPr>
            <p:nvPr/>
          </p:nvCxnSpPr>
          <p:spPr>
            <a:xfrm>
              <a:off x="4017787" y="5092875"/>
              <a:ext cx="1600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p:cNvPr>
            <p:cNvCxnSpPr>
              <a:cxnSpLocks/>
              <a:stCxn id="177" idx="2"/>
              <a:endCxn id="173" idx="0"/>
            </p:cNvCxnSpPr>
            <p:nvPr/>
          </p:nvCxnSpPr>
          <p:spPr>
            <a:xfrm flipH="1">
              <a:off x="3542871" y="5092875"/>
              <a:ext cx="148333"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p:cNvPr>
            <p:cNvCxnSpPr>
              <a:cxnSpLocks/>
              <a:stCxn id="168" idx="2"/>
              <a:endCxn id="163" idx="0"/>
            </p:cNvCxnSpPr>
            <p:nvPr/>
          </p:nvCxnSpPr>
          <p:spPr>
            <a:xfrm flipH="1">
              <a:off x="2569665" y="5092875"/>
              <a:ext cx="169876" cy="2346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p:cNvPr>
            <p:cNvCxnSpPr>
              <a:cxnSpLocks/>
              <a:endCxn id="182" idx="0"/>
            </p:cNvCxnSpPr>
            <p:nvPr/>
          </p:nvCxnSpPr>
          <p:spPr>
            <a:xfrm flipH="1">
              <a:off x="4494534" y="5092875"/>
              <a:ext cx="208145"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TextBox 246"/>
            <p:cNvSpPr txBox="1"/>
            <p:nvPr/>
          </p:nvSpPr>
          <p:spPr>
            <a:xfrm>
              <a:off x="4787792" y="4610020"/>
              <a:ext cx="589954" cy="707886"/>
            </a:xfrm>
            <a:prstGeom prst="rect">
              <a:avLst/>
            </a:prstGeom>
            <a:noFill/>
          </p:spPr>
          <p:txBody>
            <a:bodyPr wrap="square" rtlCol="0">
              <a:spAutoFit/>
            </a:bodyPr>
            <a:lstStyle/>
            <a:p>
              <a:r>
                <a:rPr lang="en-US" sz="4000" dirty="0"/>
                <a:t>…</a:t>
              </a:r>
            </a:p>
          </p:txBody>
        </p:sp>
      </p:grpSp>
      <p:sp>
        <p:nvSpPr>
          <p:cNvPr id="249" name="TextBox 248"/>
          <p:cNvSpPr txBox="1"/>
          <p:nvPr/>
        </p:nvSpPr>
        <p:spPr>
          <a:xfrm>
            <a:off x="6204810" y="3532191"/>
            <a:ext cx="535066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These have </a:t>
            </a:r>
            <a:r>
              <a:rPr lang="en-US" u="sng" dirty="0"/>
              <a:t>more polymers</a:t>
            </a:r>
            <a:r>
              <a:rPr lang="en-US" dirty="0"/>
              <a:t>, and each is </a:t>
            </a:r>
            <a:r>
              <a:rPr lang="en-US" u="sng" dirty="0"/>
              <a:t>self-saturating</a:t>
            </a:r>
            <a:r>
              <a:rPr lang="en-US" dirty="0"/>
              <a:t> (every domain can be bound </a:t>
            </a:r>
            <a:r>
              <a:rPr lang="en-US" i="1" dirty="0"/>
              <a:t>within</a:t>
            </a:r>
            <a:r>
              <a:rPr lang="en-US" dirty="0"/>
              <a:t> the polymer)</a:t>
            </a:r>
          </a:p>
        </p:txBody>
      </p:sp>
      <p:sp>
        <p:nvSpPr>
          <p:cNvPr id="250" name="Arrow: Up 249"/>
          <p:cNvSpPr/>
          <p:nvPr/>
        </p:nvSpPr>
        <p:spPr>
          <a:xfrm>
            <a:off x="8657562" y="3189959"/>
            <a:ext cx="228974" cy="3297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Arrow: Up 250"/>
          <p:cNvSpPr/>
          <p:nvPr/>
        </p:nvSpPr>
        <p:spPr>
          <a:xfrm rot="10800000">
            <a:off x="8657562" y="4190972"/>
            <a:ext cx="228974" cy="37688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6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fade">
                                      <p:cBhvr>
                                        <p:cTn id="15" dur="500"/>
                                        <p:tgtEl>
                                          <p:spTgt spid="2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8"/>
                                        </p:tgtEl>
                                        <p:attrNameLst>
                                          <p:attrName>style.visibility</p:attrName>
                                        </p:attrNameLst>
                                      </p:cBhvr>
                                      <p:to>
                                        <p:strVal val="visible"/>
                                      </p:to>
                                    </p:set>
                                    <p:animEffect transition="in" filter="fade">
                                      <p:cBhvr>
                                        <p:cTn id="18" dur="500"/>
                                        <p:tgtEl>
                                          <p:spTgt spid="18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9"/>
                                        </p:tgtEl>
                                        <p:attrNameLst>
                                          <p:attrName>style.visibility</p:attrName>
                                        </p:attrNameLst>
                                      </p:cBhvr>
                                      <p:to>
                                        <p:strVal val="visible"/>
                                      </p:to>
                                    </p:set>
                                    <p:animEffect transition="in" filter="fade">
                                      <p:cBhvr>
                                        <p:cTn id="21" dur="500"/>
                                        <p:tgtEl>
                                          <p:spTgt spid="18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8"/>
                                        </p:tgtEl>
                                        <p:attrNameLst>
                                          <p:attrName>style.visibility</p:attrName>
                                        </p:attrNameLst>
                                      </p:cBhvr>
                                      <p:to>
                                        <p:strVal val="visible"/>
                                      </p:to>
                                    </p:set>
                                    <p:animEffect transition="in" filter="fade">
                                      <p:cBhvr>
                                        <p:cTn id="26" dur="500"/>
                                        <p:tgtEl>
                                          <p:spTgt spid="2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1"/>
                                        </p:tgtEl>
                                        <p:attrNameLst>
                                          <p:attrName>style.visibility</p:attrName>
                                        </p:attrNameLst>
                                      </p:cBhvr>
                                      <p:to>
                                        <p:strVal val="visible"/>
                                      </p:to>
                                    </p:set>
                                    <p:animEffect transition="in" filter="fade">
                                      <p:cBhvr>
                                        <p:cTn id="31" dur="500"/>
                                        <p:tgtEl>
                                          <p:spTgt spid="24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0"/>
                                        </p:tgtEl>
                                        <p:attrNameLst>
                                          <p:attrName>style.visibility</p:attrName>
                                        </p:attrNameLst>
                                      </p:cBhvr>
                                      <p:to>
                                        <p:strVal val="visible"/>
                                      </p:to>
                                    </p:set>
                                    <p:animEffect transition="in" filter="fade">
                                      <p:cBhvr>
                                        <p:cTn id="34" dur="500"/>
                                        <p:tgtEl>
                                          <p:spTgt spid="2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animEffect transition="in" filter="fade">
                                      <p:cBhvr>
                                        <p:cTn id="39" dur="500"/>
                                        <p:tgtEl>
                                          <p:spTgt spid="25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0"/>
                                        </p:tgtEl>
                                        <p:attrNameLst>
                                          <p:attrName>style.visibility</p:attrName>
                                        </p:attrNameLst>
                                      </p:cBhvr>
                                      <p:to>
                                        <p:strVal val="visible"/>
                                      </p:to>
                                    </p:set>
                                    <p:animEffect transition="in" filter="fade">
                                      <p:cBhvr>
                                        <p:cTn id="42" dur="500"/>
                                        <p:tgtEl>
                                          <p:spTgt spid="2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9"/>
                                        </p:tgtEl>
                                        <p:attrNameLst>
                                          <p:attrName>style.visibility</p:attrName>
                                        </p:attrNameLst>
                                      </p:cBhvr>
                                      <p:to>
                                        <p:strVal val="visible"/>
                                      </p:to>
                                    </p:set>
                                    <p:animEffect transition="in" filter="fade">
                                      <p:cBhvr>
                                        <p:cTn id="45"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88" grpId="0" animBg="1"/>
      <p:bldP spid="189" grpId="0"/>
      <p:bldP spid="240" grpId="0"/>
      <p:bldP spid="249" grpId="0" animBg="1"/>
      <p:bldP spid="250" grpId="0" animBg="1"/>
      <p:bldP spid="2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79782"/>
          </a:xfrm>
        </p:spPr>
        <p:txBody>
          <a:bodyPr/>
          <a:lstStyle/>
          <a:p>
            <a:r>
              <a:rPr lang="en-US" dirty="0"/>
              <a:t>An even more modest goal</a:t>
            </a:r>
          </a:p>
        </p:txBody>
      </p:sp>
      <p:sp>
        <p:nvSpPr>
          <p:cNvPr id="3" name="Content Placeholder 2"/>
          <p:cNvSpPr>
            <a:spLocks noGrp="1"/>
          </p:cNvSpPr>
          <p:nvPr>
            <p:ph idx="1"/>
          </p:nvPr>
        </p:nvSpPr>
        <p:spPr>
          <a:xfrm>
            <a:off x="834741" y="1597696"/>
            <a:ext cx="10515600" cy="825641"/>
          </a:xfrm>
        </p:spPr>
        <p:txBody>
          <a:bodyPr>
            <a:normAutofit/>
          </a:bodyPr>
          <a:lstStyle/>
          <a:p>
            <a:pPr marL="0" indent="0">
              <a:buNone/>
            </a:pPr>
            <a:r>
              <a:rPr lang="en-US" sz="2400" b="1" dirty="0"/>
              <a:t>Original goal</a:t>
            </a:r>
            <a:r>
              <a:rPr lang="en-US" sz="2400" dirty="0"/>
              <a:t>: </a:t>
            </a:r>
            <a:r>
              <a:rPr lang="en-US" sz="2400" dirty="0">
                <a:solidFill>
                  <a:schemeClr val="accent6">
                    <a:lumMod val="75000"/>
                  </a:schemeClr>
                </a:solidFill>
              </a:rPr>
              <a:t>Design a set of monomer types </a:t>
            </a:r>
            <a:r>
              <a:rPr lang="en-US" sz="2400" dirty="0"/>
              <a:t>so that, </a:t>
            </a:r>
            <a:r>
              <a:rPr lang="en-US" sz="2400" dirty="0">
                <a:solidFill>
                  <a:schemeClr val="accent1"/>
                </a:solidFill>
              </a:rPr>
              <a:t>for all </a:t>
            </a:r>
            <a:r>
              <a:rPr lang="en-US" sz="2400" i="1" dirty="0">
                <a:solidFill>
                  <a:schemeClr val="accent1"/>
                </a:solidFill>
              </a:rPr>
              <a:t>S</a:t>
            </a:r>
            <a:r>
              <a:rPr lang="en-US" sz="2400" dirty="0">
                <a:solidFill>
                  <a:schemeClr val="accent1"/>
                </a:solidFill>
              </a:rPr>
              <a:t> ∈ ℕ</a:t>
            </a:r>
            <a:r>
              <a:rPr lang="en-US" sz="2400" dirty="0"/>
              <a:t>, there is a stable polymer of size at least </a:t>
            </a:r>
            <a:r>
              <a:rPr lang="en-US" sz="2400" i="1" dirty="0"/>
              <a:t>S</a:t>
            </a:r>
            <a:r>
              <a:rPr lang="en-US" sz="2400" dirty="0"/>
              <a:t>.</a:t>
            </a:r>
          </a:p>
        </p:txBody>
      </p:sp>
      <p:sp>
        <p:nvSpPr>
          <p:cNvPr id="4" name="Slide Number Placeholder 3"/>
          <p:cNvSpPr>
            <a:spLocks noGrp="1"/>
          </p:cNvSpPr>
          <p:nvPr>
            <p:ph type="sldNum" sz="quarter" idx="12"/>
          </p:nvPr>
        </p:nvSpPr>
        <p:spPr/>
        <p:txBody>
          <a:bodyPr/>
          <a:lstStyle/>
          <a:p>
            <a:fld id="{6A995154-0473-4D3E-9D27-8B1D4B6CEBB6}" type="slidenum">
              <a:rPr lang="en-US" smtClean="0"/>
              <a:t>26</a:t>
            </a:fld>
            <a:endParaRPr lang="en-US" dirty="0"/>
          </a:p>
        </p:txBody>
      </p:sp>
      <p:sp>
        <p:nvSpPr>
          <p:cNvPr id="48" name="Rectangle 47"/>
          <p:cNvSpPr/>
          <p:nvPr/>
        </p:nvSpPr>
        <p:spPr>
          <a:xfrm>
            <a:off x="1023137" y="3300585"/>
            <a:ext cx="7001473" cy="523220"/>
          </a:xfrm>
          <a:prstGeom prst="rect">
            <a:avLst/>
          </a:prstGeom>
        </p:spPr>
        <p:txBody>
          <a:bodyPr wrap="square">
            <a:spAutoFit/>
          </a:bodyPr>
          <a:lstStyle/>
          <a:p>
            <a:r>
              <a:rPr lang="en-US" sz="2800" u="sng" dirty="0"/>
              <a:t>How large can we make </a:t>
            </a:r>
            <a:r>
              <a:rPr lang="en-US" sz="2800" i="1" u="sng" dirty="0"/>
              <a:t>S</a:t>
            </a:r>
            <a:r>
              <a:rPr lang="en-US" sz="2800" u="sng" dirty="0"/>
              <a:t> relative to </a:t>
            </a:r>
            <a:r>
              <a:rPr lang="en-US" sz="2800" i="1" u="sng" dirty="0"/>
              <a:t>D</a:t>
            </a:r>
            <a:r>
              <a:rPr lang="en-US" sz="2800" u="sng" dirty="0"/>
              <a:t> and </a:t>
            </a:r>
            <a:r>
              <a:rPr lang="en-US" sz="2800" i="1" u="sng" dirty="0"/>
              <a:t>M</a:t>
            </a:r>
            <a:r>
              <a:rPr lang="en-US" sz="2800" u="sng" dirty="0"/>
              <a:t>?</a:t>
            </a:r>
          </a:p>
        </p:txBody>
      </p:sp>
      <p:sp>
        <p:nvSpPr>
          <p:cNvPr id="49" name="Rectangle 48"/>
          <p:cNvSpPr/>
          <p:nvPr/>
        </p:nvSpPr>
        <p:spPr>
          <a:xfrm>
            <a:off x="5715902" y="4186718"/>
            <a:ext cx="1015021"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200" i="1" dirty="0"/>
              <a:t>S</a:t>
            </a:r>
            <a:r>
              <a:rPr lang="en-US" sz="3200" dirty="0"/>
              <a:t> ≈</a:t>
            </a:r>
            <a:r>
              <a:rPr lang="en-US" sz="3200" i="1" dirty="0"/>
              <a:t> D</a:t>
            </a:r>
            <a:endParaRPr lang="en-US" sz="3200" dirty="0"/>
          </a:p>
        </p:txBody>
      </p:sp>
      <p:sp>
        <p:nvSpPr>
          <p:cNvPr id="50" name="Rectangle 49"/>
          <p:cNvSpPr/>
          <p:nvPr/>
        </p:nvSpPr>
        <p:spPr>
          <a:xfrm>
            <a:off x="676396" y="4075033"/>
            <a:ext cx="4217693" cy="461665"/>
          </a:xfrm>
          <a:prstGeom prst="rect">
            <a:avLst/>
          </a:prstGeom>
        </p:spPr>
        <p:txBody>
          <a:bodyPr wrap="none">
            <a:spAutoFit/>
          </a:bodyPr>
          <a:lstStyle/>
          <a:p>
            <a:r>
              <a:rPr lang="en-US" sz="2400" i="1" dirty="0"/>
              <a:t>D,M</a:t>
            </a:r>
            <a:r>
              <a:rPr lang="en-US" sz="2400" dirty="0"/>
              <a:t> = </a:t>
            </a:r>
            <a:r>
              <a:rPr lang="en-US" sz="2400" i="1" dirty="0"/>
              <a:t>O</a:t>
            </a:r>
            <a:r>
              <a:rPr lang="en-US" sz="2400" dirty="0"/>
              <a:t>(1),  </a:t>
            </a:r>
            <a:r>
              <a:rPr lang="en-US" sz="2400" i="1" dirty="0"/>
              <a:t>S</a:t>
            </a:r>
            <a:r>
              <a:rPr lang="en-US" sz="2400" dirty="0"/>
              <a:t> = arbitrarily large</a:t>
            </a:r>
          </a:p>
        </p:txBody>
      </p:sp>
      <p:sp>
        <p:nvSpPr>
          <p:cNvPr id="51" name="Rectangle 50"/>
          <p:cNvSpPr/>
          <p:nvPr/>
        </p:nvSpPr>
        <p:spPr>
          <a:xfrm>
            <a:off x="9360601" y="3239030"/>
            <a:ext cx="1154483"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200" i="1" dirty="0"/>
              <a:t>S</a:t>
            </a:r>
            <a:r>
              <a:rPr lang="en-US" sz="3200" dirty="0"/>
              <a:t> ≈ </a:t>
            </a:r>
            <a:r>
              <a:rPr lang="en-US" sz="3200" i="1" dirty="0"/>
              <a:t>D</a:t>
            </a:r>
            <a:r>
              <a:rPr lang="en-US" sz="3200" baseline="30000" dirty="0"/>
              <a:t>2</a:t>
            </a:r>
            <a:endParaRPr lang="en-US" sz="3200" dirty="0"/>
          </a:p>
        </p:txBody>
      </p:sp>
      <p:grpSp>
        <p:nvGrpSpPr>
          <p:cNvPr id="340" name="Group 339"/>
          <p:cNvGrpSpPr/>
          <p:nvPr/>
        </p:nvGrpSpPr>
        <p:grpSpPr>
          <a:xfrm>
            <a:off x="4711062" y="5073449"/>
            <a:ext cx="3002786" cy="324731"/>
            <a:chOff x="4655517" y="4995176"/>
            <a:chExt cx="3002786" cy="324731"/>
          </a:xfrm>
        </p:grpSpPr>
        <p:grpSp>
          <p:nvGrpSpPr>
            <p:cNvPr id="6" name="Group 5">
              <a:extLst/>
            </p:cNvPr>
            <p:cNvGrpSpPr/>
            <p:nvPr/>
          </p:nvGrpSpPr>
          <p:grpSpPr>
            <a:xfrm>
              <a:off x="5080706" y="4997009"/>
              <a:ext cx="633453" cy="320040"/>
              <a:chOff x="7977147" y="3492801"/>
              <a:chExt cx="633453" cy="320040"/>
            </a:xfrm>
          </p:grpSpPr>
          <p:sp>
            <p:nvSpPr>
              <p:cNvPr id="45" name="Rectangle 44">
                <a:extLst/>
              </p:cNvPr>
              <p:cNvSpPr/>
              <p:nvPr/>
            </p:nvSpPr>
            <p:spPr>
              <a:xfrm>
                <a:off x="7977147" y="3492801"/>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r>
                  <a:rPr lang="en-US" baseline="-25000" dirty="0"/>
                  <a:t>1</a:t>
                </a:r>
              </a:p>
            </p:txBody>
          </p:sp>
          <p:sp>
            <p:nvSpPr>
              <p:cNvPr id="46" name="Rectangle 45">
                <a:extLst/>
              </p:cNvPr>
              <p:cNvSpPr/>
              <p:nvPr/>
            </p:nvSpPr>
            <p:spPr>
              <a:xfrm>
                <a:off x="8297187" y="3492801"/>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2</a:t>
                </a:r>
                <a:r>
                  <a:rPr lang="en-US" dirty="0"/>
                  <a:t>*</a:t>
                </a:r>
              </a:p>
            </p:txBody>
          </p:sp>
          <p:sp>
            <p:nvSpPr>
              <p:cNvPr id="47" name="Rectangle: Rounded Corners 46">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p:cNvPr>
            <p:cNvGrpSpPr/>
            <p:nvPr/>
          </p:nvGrpSpPr>
          <p:grpSpPr>
            <a:xfrm>
              <a:off x="5829269" y="4999867"/>
              <a:ext cx="633453" cy="320040"/>
              <a:chOff x="7977147" y="3492801"/>
              <a:chExt cx="633453" cy="320040"/>
            </a:xfrm>
          </p:grpSpPr>
          <p:sp>
            <p:nvSpPr>
              <p:cNvPr id="42" name="Rectangle 41">
                <a:extLst/>
              </p:cNvPr>
              <p:cNvSpPr/>
              <p:nvPr/>
            </p:nvSpPr>
            <p:spPr>
              <a:xfrm>
                <a:off x="7977147" y="3492801"/>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2</a:t>
                </a:r>
                <a:endParaRPr lang="en-US" dirty="0"/>
              </a:p>
            </p:txBody>
          </p:sp>
          <p:sp>
            <p:nvSpPr>
              <p:cNvPr id="43" name="Rectangle 42">
                <a:extLst/>
              </p:cNvPr>
              <p:cNvSpPr/>
              <p:nvPr/>
            </p:nvSpPr>
            <p:spPr>
              <a:xfrm>
                <a:off x="8297187" y="3492801"/>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3</a:t>
                </a:r>
                <a:r>
                  <a:rPr lang="en-US" dirty="0"/>
                  <a:t>*</a:t>
                </a:r>
              </a:p>
            </p:txBody>
          </p:sp>
          <p:sp>
            <p:nvSpPr>
              <p:cNvPr id="44" name="Rectangle: Rounded Corners 43">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p:cNvPr>
            <p:cNvCxnSpPr>
              <a:cxnSpLocks/>
              <a:stCxn id="46" idx="3"/>
              <a:endCxn id="42" idx="1"/>
            </p:cNvCxnSpPr>
            <p:nvPr/>
          </p:nvCxnSpPr>
          <p:spPr>
            <a:xfrm>
              <a:off x="5714159" y="5157029"/>
              <a:ext cx="115110" cy="2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p:cNvPr>
            <p:cNvGrpSpPr/>
            <p:nvPr/>
          </p:nvGrpSpPr>
          <p:grpSpPr>
            <a:xfrm>
              <a:off x="6574266" y="4997009"/>
              <a:ext cx="633453" cy="320040"/>
              <a:chOff x="7977147" y="3492801"/>
              <a:chExt cx="633453" cy="320040"/>
            </a:xfrm>
          </p:grpSpPr>
          <p:sp>
            <p:nvSpPr>
              <p:cNvPr id="39" name="Rectangle 38">
                <a:extLst/>
              </p:cNvPr>
              <p:cNvSpPr/>
              <p:nvPr/>
            </p:nvSpPr>
            <p:spPr>
              <a:xfrm>
                <a:off x="7977147" y="3492801"/>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3</a:t>
                </a:r>
                <a:endParaRPr lang="en-US" dirty="0"/>
              </a:p>
            </p:txBody>
          </p:sp>
          <p:sp>
            <p:nvSpPr>
              <p:cNvPr id="40" name="Rectangle 39">
                <a:extLst/>
              </p:cNvPr>
              <p:cNvSpPr/>
              <p:nvPr/>
            </p:nvSpPr>
            <p:spPr>
              <a:xfrm>
                <a:off x="8297187" y="3492801"/>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41" name="Rectangle: Rounded Corners 40">
                <a:extLst/>
              </p:cNvPr>
              <p:cNvSpPr/>
              <p:nvPr/>
            </p:nvSpPr>
            <p:spPr>
              <a:xfrm>
                <a:off x="7977147" y="3492801"/>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p:cNvPr>
            <p:cNvGrpSpPr/>
            <p:nvPr/>
          </p:nvGrpSpPr>
          <p:grpSpPr>
            <a:xfrm>
              <a:off x="7338262" y="4997009"/>
              <a:ext cx="320041" cy="320040"/>
              <a:chOff x="7977147" y="3492801"/>
              <a:chExt cx="320041" cy="320040"/>
            </a:xfrm>
          </p:grpSpPr>
          <p:sp>
            <p:nvSpPr>
              <p:cNvPr id="36" name="Rectangle 35">
                <a:extLst/>
              </p:cNvPr>
              <p:cNvSpPr/>
              <p:nvPr/>
            </p:nvSpPr>
            <p:spPr>
              <a:xfrm>
                <a:off x="7977147" y="3492801"/>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38" name="Rectangle: Rounded Corners 37">
                <a:extLst/>
              </p:cNvPr>
              <p:cNvSpPr/>
              <p:nvPr/>
            </p:nvSpPr>
            <p:spPr>
              <a:xfrm>
                <a:off x="7977148" y="3492801"/>
                <a:ext cx="320040"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p:cNvPr>
            <p:cNvCxnSpPr>
              <a:cxnSpLocks/>
              <a:stCxn id="40" idx="3"/>
              <a:endCxn id="36" idx="1"/>
            </p:cNvCxnSpPr>
            <p:nvPr/>
          </p:nvCxnSpPr>
          <p:spPr>
            <a:xfrm>
              <a:off x="7207719" y="5157029"/>
              <a:ext cx="1305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a:stCxn id="39" idx="1"/>
              <a:endCxn id="43" idx="3"/>
            </p:cNvCxnSpPr>
            <p:nvPr/>
          </p:nvCxnSpPr>
          <p:spPr>
            <a:xfrm flipH="1">
              <a:off x="6462722" y="5157029"/>
              <a:ext cx="111544" cy="2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4655517" y="4995176"/>
              <a:ext cx="321787" cy="320040"/>
              <a:chOff x="1521208" y="5611965"/>
              <a:chExt cx="321787" cy="320040"/>
            </a:xfrm>
          </p:grpSpPr>
          <p:sp>
            <p:nvSpPr>
              <p:cNvPr id="52" name="Rectangle 51">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r>
                  <a:rPr lang="en-US" baseline="-25000" dirty="0"/>
                  <a:t>1</a:t>
                </a:r>
                <a:r>
                  <a:rPr lang="en-US" dirty="0"/>
                  <a:t>*</a:t>
                </a:r>
              </a:p>
            </p:txBody>
          </p:sp>
          <p:sp>
            <p:nvSpPr>
              <p:cNvPr id="53" name="Rectangle: Rounded Corners 52">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Connector 54">
              <a:extLst/>
            </p:cNvPr>
            <p:cNvCxnSpPr>
              <a:cxnSpLocks/>
              <a:stCxn id="45" idx="1"/>
              <a:endCxn id="52" idx="3"/>
            </p:cNvCxnSpPr>
            <p:nvPr/>
          </p:nvCxnSpPr>
          <p:spPr>
            <a:xfrm flipH="1" flipV="1">
              <a:off x="4977304" y="5155196"/>
              <a:ext cx="103402" cy="1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1117383" y="4764415"/>
            <a:ext cx="3024820" cy="872189"/>
            <a:chOff x="5307684" y="4787280"/>
            <a:chExt cx="3024820" cy="872189"/>
          </a:xfrm>
        </p:grpSpPr>
        <p:grpSp>
          <p:nvGrpSpPr>
            <p:cNvPr id="90" name="Group 89"/>
            <p:cNvGrpSpPr/>
            <p:nvPr/>
          </p:nvGrpSpPr>
          <p:grpSpPr>
            <a:xfrm>
              <a:off x="5307684" y="5339429"/>
              <a:ext cx="321787" cy="320040"/>
              <a:chOff x="1521208" y="5611965"/>
              <a:chExt cx="321787" cy="320040"/>
            </a:xfrm>
          </p:grpSpPr>
          <p:sp>
            <p:nvSpPr>
              <p:cNvPr id="92" name="Rectangle 91">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93" name="Rectangle: Rounded Corners 92">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1" name="Straight Connector 90">
              <a:extLst/>
            </p:cNvPr>
            <p:cNvCxnSpPr>
              <a:cxnSpLocks/>
              <a:stCxn id="102" idx="2"/>
              <a:endCxn id="93" idx="0"/>
            </p:cNvCxnSpPr>
            <p:nvPr/>
          </p:nvCxnSpPr>
          <p:spPr>
            <a:xfrm flipH="1">
              <a:off x="5468578" y="5114398"/>
              <a:ext cx="235327"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5543885" y="4787280"/>
              <a:ext cx="2531982" cy="327118"/>
              <a:chOff x="5543885" y="4787280"/>
              <a:chExt cx="2531982" cy="327118"/>
            </a:xfrm>
          </p:grpSpPr>
          <p:sp>
            <p:nvSpPr>
              <p:cNvPr id="102" name="Rectangle 101">
                <a:extLst/>
              </p:cNvPr>
              <p:cNvSpPr/>
              <p:nvPr/>
            </p:nvSpPr>
            <p:spPr>
              <a:xfrm>
                <a:off x="5543885" y="4794358"/>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03" name="Rectangle 102">
                <a:extLst/>
              </p:cNvPr>
              <p:cNvSpPr/>
              <p:nvPr/>
            </p:nvSpPr>
            <p:spPr>
              <a:xfrm>
                <a:off x="5863925" y="4794358"/>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06" name="Rectangle 105">
                <a:extLst/>
              </p:cNvPr>
              <p:cNvSpPr/>
              <p:nvPr/>
            </p:nvSpPr>
            <p:spPr>
              <a:xfrm>
                <a:off x="6177338" y="4790819"/>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07" name="Rectangle 106">
                <a:extLst/>
              </p:cNvPr>
              <p:cNvSpPr/>
              <p:nvPr/>
            </p:nvSpPr>
            <p:spPr>
              <a:xfrm>
                <a:off x="6497378" y="4790819"/>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08" name="Rectangle 107">
                <a:extLst/>
              </p:cNvPr>
              <p:cNvSpPr/>
              <p:nvPr/>
            </p:nvSpPr>
            <p:spPr>
              <a:xfrm>
                <a:off x="6808961" y="4790819"/>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09" name="Rectangle 108">
                <a:extLst/>
              </p:cNvPr>
              <p:cNvSpPr/>
              <p:nvPr/>
            </p:nvSpPr>
            <p:spPr>
              <a:xfrm>
                <a:off x="7129001" y="4790819"/>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10" name="Rectangle 109">
                <a:extLst/>
              </p:cNvPr>
              <p:cNvSpPr/>
              <p:nvPr/>
            </p:nvSpPr>
            <p:spPr>
              <a:xfrm>
                <a:off x="7442414" y="478728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11" name="Rectangle 110">
                <a:extLst/>
              </p:cNvPr>
              <p:cNvSpPr/>
              <p:nvPr/>
            </p:nvSpPr>
            <p:spPr>
              <a:xfrm>
                <a:off x="7762454" y="4787280"/>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04" name="Rectangle: Rounded Corners 103">
                <a:extLst/>
              </p:cNvPr>
              <p:cNvSpPr/>
              <p:nvPr/>
            </p:nvSpPr>
            <p:spPr>
              <a:xfrm>
                <a:off x="5543885" y="4794358"/>
                <a:ext cx="2531982"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p:cNvGrpSpPr/>
            <p:nvPr/>
          </p:nvGrpSpPr>
          <p:grpSpPr>
            <a:xfrm>
              <a:off x="5699318" y="5339429"/>
              <a:ext cx="321787" cy="320040"/>
              <a:chOff x="1521208" y="5611965"/>
              <a:chExt cx="321787" cy="320040"/>
            </a:xfrm>
          </p:grpSpPr>
          <p:sp>
            <p:nvSpPr>
              <p:cNvPr id="113" name="Rectangle 112">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14" name="Rectangle: Rounded Corners 113">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6073917" y="5339429"/>
              <a:ext cx="321787" cy="320040"/>
              <a:chOff x="1521208" y="5611965"/>
              <a:chExt cx="321787" cy="320040"/>
            </a:xfrm>
          </p:grpSpPr>
          <p:sp>
            <p:nvSpPr>
              <p:cNvPr id="116" name="Rectangle 115">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17" name="Rectangle: Rounded Corners 116">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6465551" y="5339429"/>
              <a:ext cx="321787" cy="320040"/>
              <a:chOff x="1521208" y="5611965"/>
              <a:chExt cx="321787" cy="320040"/>
            </a:xfrm>
          </p:grpSpPr>
          <p:sp>
            <p:nvSpPr>
              <p:cNvPr id="119" name="Rectangle 118">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20" name="Rectangle: Rounded Corners 119">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6852850" y="5339429"/>
              <a:ext cx="321787" cy="320040"/>
              <a:chOff x="1521208" y="5611965"/>
              <a:chExt cx="321787" cy="320040"/>
            </a:xfrm>
          </p:grpSpPr>
          <p:sp>
            <p:nvSpPr>
              <p:cNvPr id="122" name="Rectangle 121">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23" name="Rectangle: Rounded Corners 122">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7244484" y="5339429"/>
              <a:ext cx="321787" cy="320040"/>
              <a:chOff x="1521208" y="5611965"/>
              <a:chExt cx="321787" cy="320040"/>
            </a:xfrm>
          </p:grpSpPr>
          <p:sp>
            <p:nvSpPr>
              <p:cNvPr id="125" name="Rectangle 124">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26" name="Rectangle: Rounded Corners 125">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7619083" y="5339429"/>
              <a:ext cx="321787" cy="320040"/>
              <a:chOff x="1521208" y="5611965"/>
              <a:chExt cx="321787" cy="320040"/>
            </a:xfrm>
          </p:grpSpPr>
          <p:sp>
            <p:nvSpPr>
              <p:cNvPr id="128" name="Rectangle 127">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29" name="Rectangle: Rounded Corners 128">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8010717" y="5339429"/>
              <a:ext cx="321787" cy="320040"/>
              <a:chOff x="1521208" y="5611965"/>
              <a:chExt cx="321787" cy="320040"/>
            </a:xfrm>
          </p:grpSpPr>
          <p:sp>
            <p:nvSpPr>
              <p:cNvPr id="131" name="Rectangle 130">
                <a:extLst/>
              </p:cNvPr>
              <p:cNvSpPr/>
              <p:nvPr/>
            </p:nvSpPr>
            <p:spPr>
              <a:xfrm>
                <a:off x="1521208" y="5611965"/>
                <a:ext cx="321787"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p>
            </p:txBody>
          </p:sp>
          <p:sp>
            <p:nvSpPr>
              <p:cNvPr id="132" name="Rectangle: Rounded Corners 131">
                <a:extLst/>
              </p:cNvPr>
              <p:cNvSpPr/>
              <p:nvPr/>
            </p:nvSpPr>
            <p:spPr>
              <a:xfrm>
                <a:off x="1521209" y="5611965"/>
                <a:ext cx="32178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3" name="Straight Connector 132">
              <a:extLst/>
            </p:cNvPr>
            <p:cNvCxnSpPr>
              <a:cxnSpLocks/>
              <a:stCxn id="103" idx="2"/>
              <a:endCxn id="113" idx="0"/>
            </p:cNvCxnSpPr>
            <p:nvPr/>
          </p:nvCxnSpPr>
          <p:spPr>
            <a:xfrm flipH="1">
              <a:off x="5860212" y="5114398"/>
              <a:ext cx="160420" cy="225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p:cNvPr>
            <p:cNvCxnSpPr>
              <a:cxnSpLocks/>
              <a:stCxn id="106" idx="2"/>
              <a:endCxn id="116" idx="0"/>
            </p:cNvCxnSpPr>
            <p:nvPr/>
          </p:nvCxnSpPr>
          <p:spPr>
            <a:xfrm flipH="1">
              <a:off x="6234811" y="5110859"/>
              <a:ext cx="102547" cy="228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p:cNvPr>
            <p:cNvCxnSpPr>
              <a:cxnSpLocks/>
              <a:stCxn id="107" idx="2"/>
              <a:endCxn id="120" idx="0"/>
            </p:cNvCxnSpPr>
            <p:nvPr/>
          </p:nvCxnSpPr>
          <p:spPr>
            <a:xfrm flipH="1">
              <a:off x="6626445" y="5110859"/>
              <a:ext cx="27640" cy="228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p:cNvPr>
            <p:cNvCxnSpPr>
              <a:cxnSpLocks/>
              <a:stCxn id="108" idx="2"/>
              <a:endCxn id="122" idx="0"/>
            </p:cNvCxnSpPr>
            <p:nvPr/>
          </p:nvCxnSpPr>
          <p:spPr>
            <a:xfrm>
              <a:off x="6968981" y="5110859"/>
              <a:ext cx="44763" cy="228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p:cNvPr>
            <p:cNvCxnSpPr>
              <a:cxnSpLocks/>
              <a:stCxn id="109" idx="2"/>
              <a:endCxn id="125" idx="0"/>
            </p:cNvCxnSpPr>
            <p:nvPr/>
          </p:nvCxnSpPr>
          <p:spPr>
            <a:xfrm>
              <a:off x="7285708" y="5110859"/>
              <a:ext cx="119670" cy="2285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p:cNvPr>
            <p:cNvCxnSpPr>
              <a:cxnSpLocks/>
              <a:stCxn id="110" idx="2"/>
              <a:endCxn id="129" idx="0"/>
            </p:cNvCxnSpPr>
            <p:nvPr/>
          </p:nvCxnSpPr>
          <p:spPr>
            <a:xfrm>
              <a:off x="7602434" y="5107320"/>
              <a:ext cx="177543" cy="2321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p:cNvPr>
            <p:cNvCxnSpPr>
              <a:cxnSpLocks/>
              <a:stCxn id="111" idx="2"/>
              <a:endCxn id="131" idx="0"/>
            </p:cNvCxnSpPr>
            <p:nvPr/>
          </p:nvCxnSpPr>
          <p:spPr>
            <a:xfrm>
              <a:off x="7919161" y="5107320"/>
              <a:ext cx="252450" cy="2321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6" name="Rectangle 155"/>
          <p:cNvSpPr/>
          <p:nvPr/>
        </p:nvSpPr>
        <p:spPr>
          <a:xfrm>
            <a:off x="8162925" y="2112635"/>
            <a:ext cx="3800475" cy="400110"/>
          </a:xfrm>
          <a:prstGeom prst="rect">
            <a:avLst/>
          </a:prstGeom>
        </p:spPr>
        <p:txBody>
          <a:bodyPr wrap="square">
            <a:spAutoFit/>
          </a:bodyPr>
          <a:lstStyle/>
          <a:p>
            <a:r>
              <a:rPr lang="en-US" sz="2000" dirty="0">
                <a:solidFill>
                  <a:srgbClr val="FF0000"/>
                </a:solidFill>
                <a:latin typeface="Comic Sans MS" panose="030F0702030302020204" pitchFamily="66" charset="0"/>
              </a:rPr>
              <a:t>and O(1) domains per monomer</a:t>
            </a:r>
          </a:p>
        </p:txBody>
      </p:sp>
      <p:sp>
        <p:nvSpPr>
          <p:cNvPr id="165" name="Rectangle 164"/>
          <p:cNvSpPr/>
          <p:nvPr/>
        </p:nvSpPr>
        <p:spPr>
          <a:xfrm>
            <a:off x="11072686" y="2539392"/>
            <a:ext cx="447238" cy="923330"/>
          </a:xfrm>
          <a:prstGeom prst="rect">
            <a:avLst/>
          </a:prstGeom>
        </p:spPr>
        <p:txBody>
          <a:bodyPr wrap="none" lIns="0" tIns="0" rIns="0" bIns="0">
            <a:spAutoFit/>
          </a:bodyPr>
          <a:lstStyle/>
          <a:p>
            <a:r>
              <a:rPr lang="en-US" sz="6000" dirty="0">
                <a:solidFill>
                  <a:srgbClr val="FF0000"/>
                </a:solidFill>
                <a:latin typeface="Comic Sans MS" panose="030F0702030302020204" pitchFamily="66" charset="0"/>
              </a:rPr>
              <a:t>^</a:t>
            </a:r>
            <a:endParaRPr lang="en-US" sz="6000" dirty="0">
              <a:solidFill>
                <a:srgbClr val="FF0000"/>
              </a:solidFill>
            </a:endParaRPr>
          </a:p>
        </p:txBody>
      </p:sp>
      <p:grpSp>
        <p:nvGrpSpPr>
          <p:cNvPr id="328" name="Group 327"/>
          <p:cNvGrpSpPr/>
          <p:nvPr/>
        </p:nvGrpSpPr>
        <p:grpSpPr>
          <a:xfrm>
            <a:off x="8110325" y="6039539"/>
            <a:ext cx="3590808" cy="320040"/>
            <a:chOff x="8110325" y="6039539"/>
            <a:chExt cx="3590808" cy="320040"/>
          </a:xfrm>
        </p:grpSpPr>
        <p:grpSp>
          <p:nvGrpSpPr>
            <p:cNvPr id="231" name="Group 230"/>
            <p:cNvGrpSpPr/>
            <p:nvPr/>
          </p:nvGrpSpPr>
          <p:grpSpPr>
            <a:xfrm>
              <a:off x="8887168" y="6039539"/>
              <a:ext cx="946866" cy="320040"/>
              <a:chOff x="8817496" y="4738917"/>
              <a:chExt cx="946866" cy="320040"/>
            </a:xfrm>
          </p:grpSpPr>
          <p:sp>
            <p:nvSpPr>
              <p:cNvPr id="186" name="Rectangle 185">
                <a:extLst/>
              </p:cNvPr>
              <p:cNvSpPr/>
              <p:nvPr/>
            </p:nvSpPr>
            <p:spPr>
              <a:xfrm>
                <a:off x="8817496" y="4738917"/>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d</a:t>
                </a:r>
                <a:r>
                  <a:rPr lang="en-US" baseline="-25000" dirty="0"/>
                  <a:t>1</a:t>
                </a:r>
              </a:p>
            </p:txBody>
          </p:sp>
          <p:sp>
            <p:nvSpPr>
              <p:cNvPr id="187" name="Rectangle 186">
                <a:extLst/>
              </p:cNvPr>
              <p:cNvSpPr/>
              <p:nvPr/>
            </p:nvSpPr>
            <p:spPr>
              <a:xfrm>
                <a:off x="9137535" y="4738917"/>
                <a:ext cx="320040" cy="320040"/>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endParaRPr lang="en-US" dirty="0">
                  <a:solidFill>
                    <a:schemeClr val="bg1"/>
                  </a:solidFill>
                </a:endParaRPr>
              </a:p>
            </p:txBody>
          </p:sp>
          <p:sp>
            <p:nvSpPr>
              <p:cNvPr id="215" name="Rectangle 214">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2</a:t>
                </a:r>
                <a:r>
                  <a:rPr lang="en-US" dirty="0"/>
                  <a:t>*</a:t>
                </a:r>
              </a:p>
            </p:txBody>
          </p:sp>
          <p:sp>
            <p:nvSpPr>
              <p:cNvPr id="188" name="Rectangle: Rounded Corners 187">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p:cNvGrpSpPr/>
            <p:nvPr/>
          </p:nvGrpSpPr>
          <p:grpSpPr>
            <a:xfrm>
              <a:off x="8110325" y="6039539"/>
              <a:ext cx="633453" cy="320040"/>
              <a:chOff x="8794803" y="5225963"/>
              <a:chExt cx="633453" cy="320040"/>
            </a:xfrm>
          </p:grpSpPr>
          <p:sp>
            <p:nvSpPr>
              <p:cNvPr id="221" name="Rectangle 220">
                <a:extLst/>
              </p:cNvPr>
              <p:cNvSpPr/>
              <p:nvPr/>
            </p:nvSpPr>
            <p:spPr>
              <a:xfrm>
                <a:off x="8794803" y="5225963"/>
                <a:ext cx="320040" cy="320040"/>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p>
            </p:txBody>
          </p:sp>
          <p:sp>
            <p:nvSpPr>
              <p:cNvPr id="222" name="Rectangle 221">
                <a:extLst/>
              </p:cNvPr>
              <p:cNvSpPr/>
              <p:nvPr/>
            </p:nvSpPr>
            <p:spPr>
              <a:xfrm>
                <a:off x="9114843" y="5225963"/>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1</a:t>
                </a:r>
                <a:r>
                  <a:rPr lang="en-US" dirty="0">
                    <a:solidFill>
                      <a:schemeClr val="tx1"/>
                    </a:solidFill>
                  </a:rPr>
                  <a:t>*</a:t>
                </a:r>
              </a:p>
            </p:txBody>
          </p:sp>
          <p:sp>
            <p:nvSpPr>
              <p:cNvPr id="224" name="Rectangle: Rounded Corners 223">
                <a:extLst/>
              </p:cNvPr>
              <p:cNvSpPr/>
              <p:nvPr/>
            </p:nvSpPr>
            <p:spPr>
              <a:xfrm>
                <a:off x="8794803" y="5225963"/>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9977424" y="6039539"/>
              <a:ext cx="946866" cy="320040"/>
              <a:chOff x="8817496" y="4738917"/>
              <a:chExt cx="946866" cy="320040"/>
            </a:xfrm>
          </p:grpSpPr>
          <p:sp>
            <p:nvSpPr>
              <p:cNvPr id="233" name="Rectangle 232">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2</a:t>
                </a:r>
              </a:p>
            </p:txBody>
          </p:sp>
          <p:sp>
            <p:nvSpPr>
              <p:cNvPr id="234" name="Rectangle 233">
                <a:extLst/>
              </p:cNvPr>
              <p:cNvSpPr/>
              <p:nvPr/>
            </p:nvSpPr>
            <p:spPr>
              <a:xfrm>
                <a:off x="9133302" y="4738917"/>
                <a:ext cx="320040" cy="320040"/>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endParaRPr lang="en-US" dirty="0">
                  <a:solidFill>
                    <a:schemeClr val="bg1"/>
                  </a:solidFill>
                </a:endParaRPr>
              </a:p>
            </p:txBody>
          </p:sp>
          <p:sp>
            <p:nvSpPr>
              <p:cNvPr id="235" name="Rectangle 234">
                <a:extLst/>
              </p:cNvPr>
              <p:cNvSpPr/>
              <p:nvPr/>
            </p:nvSpPr>
            <p:spPr>
              <a:xfrm>
                <a:off x="9450949" y="4738917"/>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3</a:t>
                </a:r>
                <a:r>
                  <a:rPr lang="en-US" dirty="0"/>
                  <a:t>*</a:t>
                </a:r>
              </a:p>
            </p:txBody>
          </p:sp>
          <p:sp>
            <p:nvSpPr>
              <p:cNvPr id="236" name="Rectangle: Rounded Corners 235">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11067680" y="6039539"/>
              <a:ext cx="633453" cy="320040"/>
              <a:chOff x="8794803" y="5225963"/>
              <a:chExt cx="633453" cy="320040"/>
            </a:xfrm>
          </p:grpSpPr>
          <p:sp>
            <p:nvSpPr>
              <p:cNvPr id="238" name="Rectangle 237">
                <a:extLst/>
              </p:cNvPr>
              <p:cNvSpPr/>
              <p:nvPr/>
            </p:nvSpPr>
            <p:spPr>
              <a:xfrm>
                <a:off x="8794803" y="5225963"/>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3</a:t>
                </a:r>
              </a:p>
            </p:txBody>
          </p:sp>
          <p:sp>
            <p:nvSpPr>
              <p:cNvPr id="239" name="Rectangle 238">
                <a:extLst/>
              </p:cNvPr>
              <p:cNvSpPr/>
              <p:nvPr/>
            </p:nvSpPr>
            <p:spPr>
              <a:xfrm>
                <a:off x="9114843" y="5225963"/>
                <a:ext cx="313413" cy="320040"/>
              </a:xfrm>
              <a:prstGeom prst="rect">
                <a:avLst/>
              </a:prstGeom>
              <a:ln/>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endParaRPr lang="en-US" dirty="0">
                  <a:solidFill>
                    <a:schemeClr val="bg1"/>
                  </a:solidFill>
                </a:endParaRPr>
              </a:p>
            </p:txBody>
          </p:sp>
          <p:sp>
            <p:nvSpPr>
              <p:cNvPr id="240" name="Rectangle: Rounded Corners 239">
                <a:extLst/>
              </p:cNvPr>
              <p:cNvSpPr/>
              <p:nvPr/>
            </p:nvSpPr>
            <p:spPr>
              <a:xfrm>
                <a:off x="8794803" y="5225963"/>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1" name="Straight Connector 240">
              <a:extLst/>
            </p:cNvPr>
            <p:cNvCxnSpPr>
              <a:cxnSpLocks/>
              <a:stCxn id="236" idx="1"/>
              <a:endCxn id="188" idx="3"/>
            </p:cNvCxnSpPr>
            <p:nvPr/>
          </p:nvCxnSpPr>
          <p:spPr>
            <a:xfrm flipH="1">
              <a:off x="9834034" y="6199559"/>
              <a:ext cx="1433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p:cNvPr>
            <p:cNvCxnSpPr>
              <a:cxnSpLocks/>
              <a:stCxn id="238" idx="1"/>
              <a:endCxn id="236" idx="3"/>
            </p:cNvCxnSpPr>
            <p:nvPr/>
          </p:nvCxnSpPr>
          <p:spPr>
            <a:xfrm flipH="1">
              <a:off x="10924290" y="6199559"/>
              <a:ext cx="1433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p:cNvPr>
            <p:cNvCxnSpPr>
              <a:cxnSpLocks/>
              <a:stCxn id="188" idx="1"/>
              <a:endCxn id="224" idx="3"/>
            </p:cNvCxnSpPr>
            <p:nvPr/>
          </p:nvCxnSpPr>
          <p:spPr>
            <a:xfrm flipH="1">
              <a:off x="8743778" y="6199559"/>
              <a:ext cx="1433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2" name="Group 341"/>
          <p:cNvGrpSpPr/>
          <p:nvPr/>
        </p:nvGrpSpPr>
        <p:grpSpPr>
          <a:xfrm>
            <a:off x="8105746" y="3942586"/>
            <a:ext cx="3597909" cy="2096953"/>
            <a:chOff x="8105746" y="3942586"/>
            <a:chExt cx="3597909" cy="2096953"/>
          </a:xfrm>
        </p:grpSpPr>
        <p:grpSp>
          <p:nvGrpSpPr>
            <p:cNvPr id="252" name="Group 251"/>
            <p:cNvGrpSpPr/>
            <p:nvPr/>
          </p:nvGrpSpPr>
          <p:grpSpPr>
            <a:xfrm>
              <a:off x="9203618" y="5247500"/>
              <a:ext cx="323353" cy="639274"/>
              <a:chOff x="9520621" y="5241053"/>
              <a:chExt cx="323353" cy="639274"/>
            </a:xfrm>
          </p:grpSpPr>
          <p:sp>
            <p:nvSpPr>
              <p:cNvPr id="248" name="Rectangle 247">
                <a:extLst/>
              </p:cNvPr>
              <p:cNvSpPr/>
              <p:nvPr/>
            </p:nvSpPr>
            <p:spPr>
              <a:xfrm>
                <a:off x="9523934" y="5241054"/>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t>c</a:t>
                </a:r>
                <a:r>
                  <a:rPr lang="en-US" baseline="-25000" dirty="0"/>
                  <a:t>2</a:t>
                </a:r>
                <a:endParaRPr lang="en-US" dirty="0"/>
              </a:p>
            </p:txBody>
          </p:sp>
          <p:sp>
            <p:nvSpPr>
              <p:cNvPr id="249" name="Rectangle 248">
                <a:extLst/>
              </p:cNvPr>
              <p:cNvSpPr/>
              <p:nvPr/>
            </p:nvSpPr>
            <p:spPr>
              <a:xfrm>
                <a:off x="9523934" y="5560287"/>
                <a:ext cx="320040" cy="320040"/>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r>
                  <a:rPr lang="en-US" dirty="0">
                    <a:solidFill>
                      <a:schemeClr val="bg1"/>
                    </a:solidFill>
                  </a:rPr>
                  <a:t>*</a:t>
                </a:r>
              </a:p>
            </p:txBody>
          </p:sp>
          <p:sp>
            <p:nvSpPr>
              <p:cNvPr id="251" name="Rectangle: Rounded Corners 250">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3" name="Straight Connector 252">
              <a:extLst/>
            </p:cNvPr>
            <p:cNvCxnSpPr>
              <a:cxnSpLocks/>
              <a:stCxn id="249" idx="2"/>
              <a:endCxn id="187" idx="0"/>
            </p:cNvCxnSpPr>
            <p:nvPr/>
          </p:nvCxnSpPr>
          <p:spPr>
            <a:xfrm>
              <a:off x="9366951" y="5886774"/>
              <a:ext cx="276" cy="1527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6" name="Group 255"/>
            <p:cNvGrpSpPr/>
            <p:nvPr/>
          </p:nvGrpSpPr>
          <p:grpSpPr>
            <a:xfrm>
              <a:off x="9202099" y="4444730"/>
              <a:ext cx="323353" cy="639274"/>
              <a:chOff x="9520621" y="5241053"/>
              <a:chExt cx="323353" cy="639274"/>
            </a:xfrm>
          </p:grpSpPr>
          <p:sp>
            <p:nvSpPr>
              <p:cNvPr id="257" name="Rectangle 256">
                <a:extLst/>
              </p:cNvPr>
              <p:cNvSpPr/>
              <p:nvPr/>
            </p:nvSpPr>
            <p:spPr>
              <a:xfrm>
                <a:off x="9523934" y="524105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endParaRPr lang="en-US" dirty="0"/>
              </a:p>
            </p:txBody>
          </p:sp>
          <p:sp>
            <p:nvSpPr>
              <p:cNvPr id="258" name="Rectangle 257">
                <a:extLst/>
              </p:cNvPr>
              <p:cNvSpPr/>
              <p:nvPr/>
            </p:nvSpPr>
            <p:spPr>
              <a:xfrm>
                <a:off x="9523934" y="5560287"/>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solidFill>
                      <a:schemeClr val="tx1"/>
                    </a:solidFill>
                  </a:rPr>
                  <a:t>c</a:t>
                </a:r>
                <a:r>
                  <a:rPr lang="en-US" baseline="-25000" dirty="0">
                    <a:solidFill>
                      <a:schemeClr val="tx1"/>
                    </a:solidFill>
                  </a:rPr>
                  <a:t>2</a:t>
                </a:r>
                <a:r>
                  <a:rPr lang="en-US" dirty="0"/>
                  <a:t>*</a:t>
                </a:r>
                <a:endParaRPr lang="en-US" dirty="0">
                  <a:solidFill>
                    <a:schemeClr val="tx1"/>
                  </a:solidFill>
                </a:endParaRPr>
              </a:p>
            </p:txBody>
          </p:sp>
          <p:sp>
            <p:nvSpPr>
              <p:cNvPr id="259" name="Rectangle: Rounded Corners 258">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p:cNvGrpSpPr/>
            <p:nvPr/>
          </p:nvGrpSpPr>
          <p:grpSpPr>
            <a:xfrm>
              <a:off x="9205274" y="3948795"/>
              <a:ext cx="323353" cy="339818"/>
              <a:chOff x="9657384" y="3954386"/>
              <a:chExt cx="323353" cy="339818"/>
            </a:xfrm>
          </p:grpSpPr>
          <p:sp>
            <p:nvSpPr>
              <p:cNvPr id="260" name="Rectangle 259">
                <a:extLst/>
              </p:cNvPr>
              <p:cNvSpPr/>
              <p:nvPr/>
            </p:nvSpPr>
            <p:spPr>
              <a:xfrm>
                <a:off x="9657384" y="397416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r>
                  <a:rPr lang="en-US" dirty="0"/>
                  <a:t>*</a:t>
                </a:r>
              </a:p>
            </p:txBody>
          </p:sp>
          <p:sp>
            <p:nvSpPr>
              <p:cNvPr id="261" name="Rectangle: Rounded Corners 260">
                <a:extLst/>
              </p:cNvPr>
              <p:cNvSpPr/>
              <p:nvPr/>
            </p:nvSpPr>
            <p:spPr>
              <a:xfrm>
                <a:off x="9657384" y="3954386"/>
                <a:ext cx="323353" cy="339818"/>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3" name="Straight Connector 262">
              <a:extLst/>
            </p:cNvPr>
            <p:cNvCxnSpPr>
              <a:cxnSpLocks/>
              <a:stCxn id="258" idx="2"/>
              <a:endCxn id="248" idx="0"/>
            </p:cNvCxnSpPr>
            <p:nvPr/>
          </p:nvCxnSpPr>
          <p:spPr>
            <a:xfrm>
              <a:off x="9365432" y="5084004"/>
              <a:ext cx="1519" cy="163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p:cNvPr>
            <p:cNvCxnSpPr>
              <a:cxnSpLocks/>
              <a:stCxn id="260" idx="2"/>
              <a:endCxn id="257" idx="0"/>
            </p:cNvCxnSpPr>
            <p:nvPr/>
          </p:nvCxnSpPr>
          <p:spPr>
            <a:xfrm>
              <a:off x="9365294" y="4288613"/>
              <a:ext cx="138" cy="1561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8107265" y="5247500"/>
              <a:ext cx="323353" cy="639274"/>
              <a:chOff x="9520621" y="5241053"/>
              <a:chExt cx="323353" cy="639274"/>
            </a:xfrm>
          </p:grpSpPr>
          <p:sp>
            <p:nvSpPr>
              <p:cNvPr id="270" name="Rectangle 269">
                <a:extLst/>
              </p:cNvPr>
              <p:cNvSpPr/>
              <p:nvPr/>
            </p:nvSpPr>
            <p:spPr>
              <a:xfrm>
                <a:off x="9523934" y="5241054"/>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t>c</a:t>
                </a:r>
                <a:r>
                  <a:rPr lang="en-US" baseline="-25000" dirty="0"/>
                  <a:t>2</a:t>
                </a:r>
                <a:endParaRPr lang="en-US" dirty="0"/>
              </a:p>
            </p:txBody>
          </p:sp>
          <p:sp>
            <p:nvSpPr>
              <p:cNvPr id="271" name="Rectangle 270">
                <a:extLst/>
              </p:cNvPr>
              <p:cNvSpPr/>
              <p:nvPr/>
            </p:nvSpPr>
            <p:spPr>
              <a:xfrm>
                <a:off x="9523934" y="5560287"/>
                <a:ext cx="320040" cy="320040"/>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r>
                  <a:rPr lang="en-US" dirty="0">
                    <a:solidFill>
                      <a:schemeClr val="bg1"/>
                    </a:solidFill>
                  </a:rPr>
                  <a:t>*</a:t>
                </a:r>
              </a:p>
            </p:txBody>
          </p:sp>
          <p:sp>
            <p:nvSpPr>
              <p:cNvPr id="272" name="Rectangle: Rounded Corners 271">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3" name="Straight Connector 272">
              <a:extLst/>
            </p:cNvPr>
            <p:cNvCxnSpPr>
              <a:cxnSpLocks/>
              <a:stCxn id="271" idx="2"/>
              <a:endCxn id="221" idx="0"/>
            </p:cNvCxnSpPr>
            <p:nvPr/>
          </p:nvCxnSpPr>
          <p:spPr>
            <a:xfrm flipH="1">
              <a:off x="8270345" y="5886774"/>
              <a:ext cx="253" cy="1527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4" name="Group 273"/>
            <p:cNvGrpSpPr/>
            <p:nvPr/>
          </p:nvGrpSpPr>
          <p:grpSpPr>
            <a:xfrm>
              <a:off x="8105746" y="4444730"/>
              <a:ext cx="323353" cy="639274"/>
              <a:chOff x="9520621" y="5241053"/>
              <a:chExt cx="323353" cy="639274"/>
            </a:xfrm>
          </p:grpSpPr>
          <p:sp>
            <p:nvSpPr>
              <p:cNvPr id="275" name="Rectangle 274">
                <a:extLst/>
              </p:cNvPr>
              <p:cNvSpPr/>
              <p:nvPr/>
            </p:nvSpPr>
            <p:spPr>
              <a:xfrm>
                <a:off x="9523934" y="524105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endParaRPr lang="en-US" dirty="0"/>
              </a:p>
            </p:txBody>
          </p:sp>
          <p:sp>
            <p:nvSpPr>
              <p:cNvPr id="276" name="Rectangle 275">
                <a:extLst/>
              </p:cNvPr>
              <p:cNvSpPr/>
              <p:nvPr/>
            </p:nvSpPr>
            <p:spPr>
              <a:xfrm>
                <a:off x="9523934" y="5560287"/>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solidFill>
                      <a:schemeClr val="tx1"/>
                    </a:solidFill>
                  </a:rPr>
                  <a:t>c</a:t>
                </a:r>
                <a:r>
                  <a:rPr lang="en-US" baseline="-25000" dirty="0">
                    <a:solidFill>
                      <a:schemeClr val="tx1"/>
                    </a:solidFill>
                  </a:rPr>
                  <a:t>2</a:t>
                </a:r>
                <a:r>
                  <a:rPr lang="en-US" dirty="0"/>
                  <a:t>*</a:t>
                </a:r>
                <a:endParaRPr lang="en-US" dirty="0">
                  <a:solidFill>
                    <a:schemeClr val="tx1"/>
                  </a:solidFill>
                </a:endParaRPr>
              </a:p>
            </p:txBody>
          </p:sp>
          <p:sp>
            <p:nvSpPr>
              <p:cNvPr id="277" name="Rectangle: Rounded Corners 276">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p:cNvGrpSpPr/>
            <p:nvPr/>
          </p:nvGrpSpPr>
          <p:grpSpPr>
            <a:xfrm>
              <a:off x="8108921" y="3948795"/>
              <a:ext cx="323353" cy="339818"/>
              <a:chOff x="9657384" y="3954386"/>
              <a:chExt cx="323353" cy="339818"/>
            </a:xfrm>
          </p:grpSpPr>
          <p:sp>
            <p:nvSpPr>
              <p:cNvPr id="279" name="Rectangle 278">
                <a:extLst/>
              </p:cNvPr>
              <p:cNvSpPr/>
              <p:nvPr/>
            </p:nvSpPr>
            <p:spPr>
              <a:xfrm>
                <a:off x="9657384" y="397416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r>
                  <a:rPr lang="en-US" dirty="0"/>
                  <a:t>*</a:t>
                </a:r>
              </a:p>
            </p:txBody>
          </p:sp>
          <p:sp>
            <p:nvSpPr>
              <p:cNvPr id="280" name="Rectangle: Rounded Corners 279">
                <a:extLst/>
              </p:cNvPr>
              <p:cNvSpPr/>
              <p:nvPr/>
            </p:nvSpPr>
            <p:spPr>
              <a:xfrm>
                <a:off x="9657384" y="3954386"/>
                <a:ext cx="323353" cy="339818"/>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1" name="Straight Connector 280">
              <a:extLst/>
            </p:cNvPr>
            <p:cNvCxnSpPr>
              <a:cxnSpLocks/>
              <a:stCxn id="276" idx="2"/>
              <a:endCxn id="270" idx="0"/>
            </p:cNvCxnSpPr>
            <p:nvPr/>
          </p:nvCxnSpPr>
          <p:spPr>
            <a:xfrm>
              <a:off x="8269079" y="5084004"/>
              <a:ext cx="1519" cy="163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p:cNvPr>
            <p:cNvCxnSpPr>
              <a:cxnSpLocks/>
              <a:stCxn id="279" idx="2"/>
              <a:endCxn id="275" idx="0"/>
            </p:cNvCxnSpPr>
            <p:nvPr/>
          </p:nvCxnSpPr>
          <p:spPr>
            <a:xfrm>
              <a:off x="8268941" y="4288613"/>
              <a:ext cx="138" cy="1561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6" name="Group 285"/>
            <p:cNvGrpSpPr/>
            <p:nvPr/>
          </p:nvGrpSpPr>
          <p:grpSpPr>
            <a:xfrm>
              <a:off x="10291297" y="5251635"/>
              <a:ext cx="323353" cy="639274"/>
              <a:chOff x="9520621" y="5241053"/>
              <a:chExt cx="323353" cy="639274"/>
            </a:xfrm>
          </p:grpSpPr>
          <p:sp>
            <p:nvSpPr>
              <p:cNvPr id="287" name="Rectangle 286">
                <a:extLst/>
              </p:cNvPr>
              <p:cNvSpPr/>
              <p:nvPr/>
            </p:nvSpPr>
            <p:spPr>
              <a:xfrm>
                <a:off x="9523934" y="5241054"/>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t>c</a:t>
                </a:r>
                <a:r>
                  <a:rPr lang="en-US" baseline="-25000" dirty="0"/>
                  <a:t>2</a:t>
                </a:r>
                <a:endParaRPr lang="en-US" dirty="0"/>
              </a:p>
            </p:txBody>
          </p:sp>
          <p:sp>
            <p:nvSpPr>
              <p:cNvPr id="288" name="Rectangle 287">
                <a:extLst/>
              </p:cNvPr>
              <p:cNvSpPr/>
              <p:nvPr/>
            </p:nvSpPr>
            <p:spPr>
              <a:xfrm>
                <a:off x="9523934" y="5560287"/>
                <a:ext cx="320040" cy="320040"/>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r>
                  <a:rPr lang="en-US" dirty="0">
                    <a:solidFill>
                      <a:schemeClr val="bg1"/>
                    </a:solidFill>
                  </a:rPr>
                  <a:t>*</a:t>
                </a:r>
              </a:p>
            </p:txBody>
          </p:sp>
          <p:sp>
            <p:nvSpPr>
              <p:cNvPr id="289" name="Rectangle: Rounded Corners 288">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0" name="Straight Connector 289">
              <a:extLst/>
            </p:cNvPr>
            <p:cNvCxnSpPr>
              <a:cxnSpLocks/>
              <a:stCxn id="288" idx="2"/>
              <a:endCxn id="234" idx="0"/>
            </p:cNvCxnSpPr>
            <p:nvPr/>
          </p:nvCxnSpPr>
          <p:spPr>
            <a:xfrm flipH="1">
              <a:off x="10453250" y="5890909"/>
              <a:ext cx="1380" cy="1486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10289778" y="4448865"/>
              <a:ext cx="323353" cy="639274"/>
              <a:chOff x="9520621" y="5241053"/>
              <a:chExt cx="323353" cy="639274"/>
            </a:xfrm>
          </p:grpSpPr>
          <p:sp>
            <p:nvSpPr>
              <p:cNvPr id="292" name="Rectangle 291">
                <a:extLst/>
              </p:cNvPr>
              <p:cNvSpPr/>
              <p:nvPr/>
            </p:nvSpPr>
            <p:spPr>
              <a:xfrm>
                <a:off x="9523934" y="524105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endParaRPr lang="en-US" dirty="0"/>
              </a:p>
            </p:txBody>
          </p:sp>
          <p:sp>
            <p:nvSpPr>
              <p:cNvPr id="293" name="Rectangle 292">
                <a:extLst/>
              </p:cNvPr>
              <p:cNvSpPr/>
              <p:nvPr/>
            </p:nvSpPr>
            <p:spPr>
              <a:xfrm>
                <a:off x="9523934" y="5560287"/>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solidFill>
                      <a:schemeClr val="tx1"/>
                    </a:solidFill>
                  </a:rPr>
                  <a:t>c</a:t>
                </a:r>
                <a:r>
                  <a:rPr lang="en-US" baseline="-25000" dirty="0">
                    <a:solidFill>
                      <a:schemeClr val="tx1"/>
                    </a:solidFill>
                  </a:rPr>
                  <a:t>2</a:t>
                </a:r>
                <a:r>
                  <a:rPr lang="en-US" dirty="0"/>
                  <a:t>*</a:t>
                </a:r>
                <a:endParaRPr lang="en-US" dirty="0">
                  <a:solidFill>
                    <a:schemeClr val="tx1"/>
                  </a:solidFill>
                </a:endParaRPr>
              </a:p>
            </p:txBody>
          </p:sp>
          <p:sp>
            <p:nvSpPr>
              <p:cNvPr id="294" name="Rectangle: Rounded Corners 293">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p:cNvGrpSpPr/>
            <p:nvPr/>
          </p:nvGrpSpPr>
          <p:grpSpPr>
            <a:xfrm>
              <a:off x="10292953" y="3952930"/>
              <a:ext cx="323353" cy="339818"/>
              <a:chOff x="9657384" y="3954386"/>
              <a:chExt cx="323353" cy="339818"/>
            </a:xfrm>
          </p:grpSpPr>
          <p:sp>
            <p:nvSpPr>
              <p:cNvPr id="296" name="Rectangle 295">
                <a:extLst/>
              </p:cNvPr>
              <p:cNvSpPr/>
              <p:nvPr/>
            </p:nvSpPr>
            <p:spPr>
              <a:xfrm>
                <a:off x="9657384" y="397416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r>
                  <a:rPr lang="en-US" dirty="0"/>
                  <a:t>*</a:t>
                </a:r>
              </a:p>
            </p:txBody>
          </p:sp>
          <p:sp>
            <p:nvSpPr>
              <p:cNvPr id="297" name="Rectangle: Rounded Corners 296">
                <a:extLst/>
              </p:cNvPr>
              <p:cNvSpPr/>
              <p:nvPr/>
            </p:nvSpPr>
            <p:spPr>
              <a:xfrm>
                <a:off x="9657384" y="3954386"/>
                <a:ext cx="323353" cy="339818"/>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8" name="Straight Connector 297">
              <a:extLst/>
            </p:cNvPr>
            <p:cNvCxnSpPr>
              <a:cxnSpLocks/>
              <a:stCxn id="293" idx="2"/>
              <a:endCxn id="287" idx="0"/>
            </p:cNvCxnSpPr>
            <p:nvPr/>
          </p:nvCxnSpPr>
          <p:spPr>
            <a:xfrm>
              <a:off x="10453111" y="5088139"/>
              <a:ext cx="1519" cy="163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p:cNvPr>
            <p:cNvCxnSpPr>
              <a:cxnSpLocks/>
              <a:stCxn id="296" idx="2"/>
              <a:endCxn id="292" idx="0"/>
            </p:cNvCxnSpPr>
            <p:nvPr/>
          </p:nvCxnSpPr>
          <p:spPr>
            <a:xfrm>
              <a:off x="10452973" y="4292748"/>
              <a:ext cx="138" cy="1561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1" name="Group 300"/>
            <p:cNvGrpSpPr/>
            <p:nvPr/>
          </p:nvGrpSpPr>
          <p:grpSpPr>
            <a:xfrm>
              <a:off x="11378646" y="5241291"/>
              <a:ext cx="323353" cy="639274"/>
              <a:chOff x="9520621" y="5241053"/>
              <a:chExt cx="323353" cy="639274"/>
            </a:xfrm>
          </p:grpSpPr>
          <p:sp>
            <p:nvSpPr>
              <p:cNvPr id="302" name="Rectangle 301">
                <a:extLst/>
              </p:cNvPr>
              <p:cNvSpPr/>
              <p:nvPr/>
            </p:nvSpPr>
            <p:spPr>
              <a:xfrm>
                <a:off x="9523934" y="5241054"/>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t>c</a:t>
                </a:r>
                <a:r>
                  <a:rPr lang="en-US" baseline="-25000" dirty="0"/>
                  <a:t>2</a:t>
                </a:r>
                <a:endParaRPr lang="en-US" dirty="0"/>
              </a:p>
            </p:txBody>
          </p:sp>
          <p:sp>
            <p:nvSpPr>
              <p:cNvPr id="303" name="Rectangle 302">
                <a:extLst/>
              </p:cNvPr>
              <p:cNvSpPr/>
              <p:nvPr/>
            </p:nvSpPr>
            <p:spPr>
              <a:xfrm>
                <a:off x="9523934" y="5560287"/>
                <a:ext cx="320040" cy="320040"/>
              </a:xfrm>
              <a:prstGeom prst="rect">
                <a:avLst/>
              </a:prstGeom>
              <a:ln>
                <a:solidFill>
                  <a:schemeClr val="tx1"/>
                </a:solidFill>
              </a:ln>
            </p:spPr>
            <p:style>
              <a:lnRef idx="3">
                <a:schemeClr val="lt1"/>
              </a:lnRef>
              <a:fillRef idx="1">
                <a:schemeClr val="dk1"/>
              </a:fillRef>
              <a:effectRef idx="1">
                <a:schemeClr val="dk1"/>
              </a:effectRef>
              <a:fontRef idx="minor">
                <a:schemeClr val="lt1"/>
              </a:fontRef>
            </p:style>
            <p:txBody>
              <a:bodyPr lIns="0" tIns="0" rIns="0" bIns="0" rtlCol="0" anchor="ctr"/>
              <a:lstStyle/>
              <a:p>
                <a:pPr algn="ctr"/>
                <a:r>
                  <a:rPr lang="en-US" dirty="0">
                    <a:solidFill>
                      <a:schemeClr val="bg1"/>
                    </a:solidFill>
                  </a:rPr>
                  <a:t>c</a:t>
                </a:r>
                <a:r>
                  <a:rPr lang="en-US" baseline="-25000" dirty="0">
                    <a:solidFill>
                      <a:schemeClr val="bg1"/>
                    </a:solidFill>
                  </a:rPr>
                  <a:t>1</a:t>
                </a:r>
                <a:r>
                  <a:rPr lang="en-US" dirty="0">
                    <a:solidFill>
                      <a:schemeClr val="bg1"/>
                    </a:solidFill>
                  </a:rPr>
                  <a:t>*</a:t>
                </a:r>
              </a:p>
            </p:txBody>
          </p:sp>
          <p:sp>
            <p:nvSpPr>
              <p:cNvPr id="304" name="Rectangle: Rounded Corners 303">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5" name="Straight Connector 304">
              <a:extLst/>
            </p:cNvPr>
            <p:cNvCxnSpPr>
              <a:cxnSpLocks/>
              <a:stCxn id="303" idx="2"/>
              <a:endCxn id="239" idx="0"/>
            </p:cNvCxnSpPr>
            <p:nvPr/>
          </p:nvCxnSpPr>
          <p:spPr>
            <a:xfrm>
              <a:off x="11541979" y="5880565"/>
              <a:ext cx="2448" cy="1589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6" name="Group 305"/>
            <p:cNvGrpSpPr/>
            <p:nvPr/>
          </p:nvGrpSpPr>
          <p:grpSpPr>
            <a:xfrm>
              <a:off x="11377127" y="4438521"/>
              <a:ext cx="323353" cy="639274"/>
              <a:chOff x="9520621" y="5241053"/>
              <a:chExt cx="323353" cy="639274"/>
            </a:xfrm>
          </p:grpSpPr>
          <p:sp>
            <p:nvSpPr>
              <p:cNvPr id="307" name="Rectangle 306">
                <a:extLst/>
              </p:cNvPr>
              <p:cNvSpPr/>
              <p:nvPr/>
            </p:nvSpPr>
            <p:spPr>
              <a:xfrm>
                <a:off x="9523934" y="524105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endParaRPr lang="en-US" dirty="0"/>
              </a:p>
            </p:txBody>
          </p:sp>
          <p:sp>
            <p:nvSpPr>
              <p:cNvPr id="308" name="Rectangle 307">
                <a:extLst/>
              </p:cNvPr>
              <p:cNvSpPr/>
              <p:nvPr/>
            </p:nvSpPr>
            <p:spPr>
              <a:xfrm>
                <a:off x="9523934" y="5560287"/>
                <a:ext cx="320040" cy="320040"/>
              </a:xfrm>
              <a:prstGeom prst="rect">
                <a:avLst/>
              </a:prstGeom>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dirty="0">
                    <a:solidFill>
                      <a:schemeClr val="tx1"/>
                    </a:solidFill>
                  </a:rPr>
                  <a:t>c</a:t>
                </a:r>
                <a:r>
                  <a:rPr lang="en-US" baseline="-25000" dirty="0">
                    <a:solidFill>
                      <a:schemeClr val="tx1"/>
                    </a:solidFill>
                  </a:rPr>
                  <a:t>2</a:t>
                </a:r>
                <a:r>
                  <a:rPr lang="en-US" dirty="0"/>
                  <a:t>*</a:t>
                </a:r>
                <a:endParaRPr lang="en-US" dirty="0">
                  <a:solidFill>
                    <a:schemeClr val="tx1"/>
                  </a:solidFill>
                </a:endParaRPr>
              </a:p>
            </p:txBody>
          </p:sp>
          <p:sp>
            <p:nvSpPr>
              <p:cNvPr id="309" name="Rectangle: Rounded Corners 308">
                <a:extLst/>
              </p:cNvPr>
              <p:cNvSpPr/>
              <p:nvPr/>
            </p:nvSpPr>
            <p:spPr>
              <a:xfrm>
                <a:off x="9520621" y="5241053"/>
                <a:ext cx="323353" cy="636851"/>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p:cNvGrpSpPr/>
            <p:nvPr/>
          </p:nvGrpSpPr>
          <p:grpSpPr>
            <a:xfrm>
              <a:off x="11380302" y="3942586"/>
              <a:ext cx="323353" cy="339818"/>
              <a:chOff x="9657384" y="3954386"/>
              <a:chExt cx="323353" cy="339818"/>
            </a:xfrm>
          </p:grpSpPr>
          <p:sp>
            <p:nvSpPr>
              <p:cNvPr id="311" name="Rectangle 310">
                <a:extLst/>
              </p:cNvPr>
              <p:cNvSpPr/>
              <p:nvPr/>
            </p:nvSpPr>
            <p:spPr>
              <a:xfrm>
                <a:off x="9657384" y="3974164"/>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c</a:t>
                </a:r>
                <a:r>
                  <a:rPr lang="en-US" baseline="-25000" dirty="0"/>
                  <a:t>3</a:t>
                </a:r>
                <a:r>
                  <a:rPr lang="en-US" dirty="0"/>
                  <a:t>*</a:t>
                </a:r>
              </a:p>
            </p:txBody>
          </p:sp>
          <p:sp>
            <p:nvSpPr>
              <p:cNvPr id="312" name="Rectangle: Rounded Corners 311">
                <a:extLst/>
              </p:cNvPr>
              <p:cNvSpPr/>
              <p:nvPr/>
            </p:nvSpPr>
            <p:spPr>
              <a:xfrm>
                <a:off x="9657384" y="3954386"/>
                <a:ext cx="323353" cy="339818"/>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3" name="Straight Connector 312">
              <a:extLst/>
            </p:cNvPr>
            <p:cNvCxnSpPr>
              <a:cxnSpLocks/>
              <a:stCxn id="308" idx="2"/>
              <a:endCxn id="302" idx="0"/>
            </p:cNvCxnSpPr>
            <p:nvPr/>
          </p:nvCxnSpPr>
          <p:spPr>
            <a:xfrm>
              <a:off x="11540460" y="5077795"/>
              <a:ext cx="1519" cy="1634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p:cNvPr>
            <p:cNvCxnSpPr>
              <a:cxnSpLocks/>
              <a:stCxn id="311" idx="2"/>
              <a:endCxn id="307" idx="0"/>
            </p:cNvCxnSpPr>
            <p:nvPr/>
          </p:nvCxnSpPr>
          <p:spPr>
            <a:xfrm>
              <a:off x="11540322" y="4282404"/>
              <a:ext cx="138" cy="1561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7" name="Group 326"/>
          <p:cNvGrpSpPr/>
          <p:nvPr/>
        </p:nvGrpSpPr>
        <p:grpSpPr>
          <a:xfrm>
            <a:off x="1117382" y="4586469"/>
            <a:ext cx="3055360" cy="1266462"/>
            <a:chOff x="676396" y="4586469"/>
            <a:chExt cx="3847478" cy="1266462"/>
          </a:xfrm>
        </p:grpSpPr>
        <p:cxnSp>
          <p:nvCxnSpPr>
            <p:cNvPr id="319" name="Straight Connector 318"/>
            <p:cNvCxnSpPr/>
            <p:nvPr/>
          </p:nvCxnSpPr>
          <p:spPr>
            <a:xfrm>
              <a:off x="676396" y="4586469"/>
              <a:ext cx="3798210" cy="12664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676396" y="4612795"/>
              <a:ext cx="3847478" cy="12401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5" name="Rectangle 344"/>
          <p:cNvSpPr/>
          <p:nvPr/>
        </p:nvSpPr>
        <p:spPr>
          <a:xfrm>
            <a:off x="341379" y="2376920"/>
            <a:ext cx="675185" cy="461665"/>
          </a:xfrm>
          <a:prstGeom prst="rect">
            <a:avLst/>
          </a:prstGeom>
        </p:spPr>
        <p:txBody>
          <a:bodyPr wrap="none">
            <a:spAutoFit/>
          </a:bodyPr>
          <a:lstStyle/>
          <a:p>
            <a:r>
              <a:rPr lang="en-US" sz="2400" dirty="0">
                <a:solidFill>
                  <a:srgbClr val="FF0000"/>
                </a:solidFill>
                <a:latin typeface="Comic Sans MS" panose="030F0702030302020204" pitchFamily="66" charset="0"/>
              </a:rPr>
              <a:t>Re-</a:t>
            </a:r>
            <a:endParaRPr lang="en-US" sz="2000" dirty="0">
              <a:solidFill>
                <a:srgbClr val="FF0000"/>
              </a:solidFill>
            </a:endParaRPr>
          </a:p>
        </p:txBody>
      </p:sp>
      <p:sp>
        <p:nvSpPr>
          <p:cNvPr id="5" name="Rectangle 4"/>
          <p:cNvSpPr/>
          <p:nvPr/>
        </p:nvSpPr>
        <p:spPr>
          <a:xfrm>
            <a:off x="844135" y="2383610"/>
            <a:ext cx="10496813" cy="830997"/>
          </a:xfrm>
          <a:prstGeom prst="rect">
            <a:avLst/>
          </a:prstGeom>
        </p:spPr>
        <p:txBody>
          <a:bodyPr wrap="square">
            <a:spAutoFit/>
          </a:bodyPr>
          <a:lstStyle/>
          <a:p>
            <a:r>
              <a:rPr lang="en-US" sz="2400" b="1" dirty="0"/>
              <a:t>Revised goal</a:t>
            </a:r>
            <a:r>
              <a:rPr lang="en-US" sz="2400" dirty="0"/>
              <a:t>: </a:t>
            </a:r>
            <a:r>
              <a:rPr lang="en-US" sz="2400" dirty="0">
                <a:solidFill>
                  <a:schemeClr val="accent1"/>
                </a:solidFill>
              </a:rPr>
              <a:t>For all </a:t>
            </a:r>
            <a:r>
              <a:rPr lang="en-US" sz="2400" i="1" dirty="0">
                <a:solidFill>
                  <a:schemeClr val="accent1"/>
                </a:solidFill>
              </a:rPr>
              <a:t>S</a:t>
            </a:r>
            <a:r>
              <a:rPr lang="en-US" sz="2400" dirty="0">
                <a:solidFill>
                  <a:schemeClr val="accent1"/>
                </a:solidFill>
              </a:rPr>
              <a:t> ∈ ℕ, </a:t>
            </a:r>
            <a:r>
              <a:rPr lang="en-US" sz="2400" dirty="0">
                <a:solidFill>
                  <a:schemeClr val="accent6">
                    <a:lumMod val="75000"/>
                  </a:schemeClr>
                </a:solidFill>
              </a:rPr>
              <a:t>design a set of </a:t>
            </a:r>
            <a:r>
              <a:rPr lang="en-US" sz="2400" i="1" dirty="0">
                <a:solidFill>
                  <a:schemeClr val="accent6">
                    <a:lumMod val="75000"/>
                  </a:schemeClr>
                </a:solidFill>
              </a:rPr>
              <a:t>M</a:t>
            </a:r>
            <a:r>
              <a:rPr lang="en-US" sz="2400" dirty="0">
                <a:solidFill>
                  <a:schemeClr val="accent6">
                    <a:lumMod val="75000"/>
                  </a:schemeClr>
                </a:solidFill>
              </a:rPr>
              <a:t> monomer types using </a:t>
            </a:r>
            <a:r>
              <a:rPr lang="en-US" sz="2400" i="1" dirty="0">
                <a:solidFill>
                  <a:schemeClr val="accent6">
                    <a:lumMod val="75000"/>
                  </a:schemeClr>
                </a:solidFill>
              </a:rPr>
              <a:t>D</a:t>
            </a:r>
            <a:r>
              <a:rPr lang="en-US" sz="2400" dirty="0">
                <a:solidFill>
                  <a:schemeClr val="accent6">
                    <a:lumMod val="75000"/>
                  </a:schemeClr>
                </a:solidFill>
              </a:rPr>
              <a:t> domain types </a:t>
            </a:r>
            <a:r>
              <a:rPr lang="en-US" sz="2400" dirty="0"/>
              <a:t>with a stable polymer of size at least </a:t>
            </a:r>
            <a:r>
              <a:rPr lang="en-US" sz="2400" i="1" dirty="0"/>
              <a:t>S</a:t>
            </a:r>
            <a:r>
              <a:rPr lang="en-US" sz="2400" dirty="0"/>
              <a:t>.</a:t>
            </a:r>
          </a:p>
        </p:txBody>
      </p:sp>
      <p:grpSp>
        <p:nvGrpSpPr>
          <p:cNvPr id="17" name="Group 16"/>
          <p:cNvGrpSpPr/>
          <p:nvPr/>
        </p:nvGrpSpPr>
        <p:grpSpPr>
          <a:xfrm>
            <a:off x="835463" y="1808725"/>
            <a:ext cx="10426974" cy="332477"/>
            <a:chOff x="869331" y="1799298"/>
            <a:chExt cx="10426974" cy="332477"/>
          </a:xfrm>
        </p:grpSpPr>
        <p:cxnSp>
          <p:nvCxnSpPr>
            <p:cNvPr id="166" name="Straight Connector 165"/>
            <p:cNvCxnSpPr/>
            <p:nvPr/>
          </p:nvCxnSpPr>
          <p:spPr>
            <a:xfrm>
              <a:off x="869331" y="1799298"/>
              <a:ext cx="1042697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869331" y="2120838"/>
              <a:ext cx="3264286" cy="1093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07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par>
                                <p:cTn id="21" presetID="10" presetClass="entr" presetSubtype="0" fill="hold" nodeType="withEffect">
                                  <p:stCondLst>
                                    <p:cond delay="0"/>
                                  </p:stCondLst>
                                  <p:childTnLst>
                                    <p:set>
                                      <p:cBhvr>
                                        <p:cTn id="22" dur="1" fill="hold">
                                          <p:stCondLst>
                                            <p:cond delay="0"/>
                                          </p:stCondLst>
                                        </p:cTn>
                                        <p:tgtEl>
                                          <p:spTgt spid="155"/>
                                        </p:tgtEl>
                                        <p:attrNameLst>
                                          <p:attrName>style.visibility</p:attrName>
                                        </p:attrNameLst>
                                      </p:cBhvr>
                                      <p:to>
                                        <p:strVal val="visible"/>
                                      </p:to>
                                    </p:set>
                                    <p:animEffect transition="in" filter="fade">
                                      <p:cBhvr>
                                        <p:cTn id="23" dur="500"/>
                                        <p:tgtEl>
                                          <p:spTgt spid="1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fade">
                                      <p:cBhvr>
                                        <p:cTn id="28" dur="500"/>
                                        <p:tgtEl>
                                          <p:spTgt spid="1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5"/>
                                        </p:tgtEl>
                                        <p:attrNameLst>
                                          <p:attrName>style.visibility</p:attrName>
                                        </p:attrNameLst>
                                      </p:cBhvr>
                                      <p:to>
                                        <p:strVal val="visible"/>
                                      </p:to>
                                    </p:set>
                                    <p:animEffect transition="in" filter="fade">
                                      <p:cBhvr>
                                        <p:cTn id="31" dur="500"/>
                                        <p:tgtEl>
                                          <p:spTgt spid="165"/>
                                        </p:tgtEl>
                                      </p:cBhvr>
                                    </p:animEffect>
                                  </p:childTnLst>
                                </p:cTn>
                              </p:par>
                              <p:par>
                                <p:cTn id="32" presetID="10" presetClass="entr" presetSubtype="0" fill="hold" nodeType="withEffect">
                                  <p:stCondLst>
                                    <p:cond delay="0"/>
                                  </p:stCondLst>
                                  <p:childTnLst>
                                    <p:set>
                                      <p:cBhvr>
                                        <p:cTn id="33" dur="1" fill="hold">
                                          <p:stCondLst>
                                            <p:cond delay="0"/>
                                          </p:stCondLst>
                                        </p:cTn>
                                        <p:tgtEl>
                                          <p:spTgt spid="327"/>
                                        </p:tgtEl>
                                        <p:attrNameLst>
                                          <p:attrName>style.visibility</p:attrName>
                                        </p:attrNameLst>
                                      </p:cBhvr>
                                      <p:to>
                                        <p:strVal val="visible"/>
                                      </p:to>
                                    </p:set>
                                    <p:animEffect transition="in" filter="fade">
                                      <p:cBhvr>
                                        <p:cTn id="34" dur="500"/>
                                        <p:tgtEl>
                                          <p:spTgt spid="3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5"/>
                                        </p:tgtEl>
                                        <p:attrNameLst>
                                          <p:attrName>style.visibility</p:attrName>
                                        </p:attrNameLst>
                                      </p:cBhvr>
                                      <p:to>
                                        <p:strVal val="visible"/>
                                      </p:to>
                                    </p:set>
                                    <p:animEffect transition="in" filter="fade">
                                      <p:cBhvr>
                                        <p:cTn id="37" dur="500"/>
                                        <p:tgtEl>
                                          <p:spTgt spid="3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0"/>
                                        </p:tgtEl>
                                        <p:attrNameLst>
                                          <p:attrName>style.visibility</p:attrName>
                                        </p:attrNameLst>
                                      </p:cBhvr>
                                      <p:to>
                                        <p:strVal val="visible"/>
                                      </p:to>
                                    </p:set>
                                    <p:animEffect transition="in" filter="fade">
                                      <p:cBhvr>
                                        <p:cTn id="47" dur="500"/>
                                        <p:tgtEl>
                                          <p:spTgt spid="3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8"/>
                                        </p:tgtEl>
                                        <p:attrNameLst>
                                          <p:attrName>style.visibility</p:attrName>
                                        </p:attrNameLst>
                                      </p:cBhvr>
                                      <p:to>
                                        <p:strVal val="visible"/>
                                      </p:to>
                                    </p:set>
                                    <p:animEffect transition="in" filter="fade">
                                      <p:cBhvr>
                                        <p:cTn id="57" dur="500"/>
                                        <p:tgtEl>
                                          <p:spTgt spid="3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2"/>
                                        </p:tgtEl>
                                        <p:attrNameLst>
                                          <p:attrName>style.visibility</p:attrName>
                                        </p:attrNameLst>
                                      </p:cBhvr>
                                      <p:to>
                                        <p:strVal val="visible"/>
                                      </p:to>
                                    </p:set>
                                    <p:animEffect transition="in" filter="fade">
                                      <p:cBhvr>
                                        <p:cTn id="62"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0" grpId="0"/>
      <p:bldP spid="51" grpId="0" animBg="1"/>
      <p:bldP spid="156" grpId="0"/>
      <p:bldP spid="165" grpId="0"/>
      <p:bldP spid="345"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231" y="365125"/>
            <a:ext cx="10549569" cy="1325563"/>
          </a:xfrm>
        </p:spPr>
        <p:txBody>
          <a:bodyPr/>
          <a:lstStyle/>
          <a:p>
            <a:r>
              <a:rPr lang="en-US" dirty="0"/>
              <a:t>How large can we make </a:t>
            </a:r>
            <a:r>
              <a:rPr lang="en-US" i="1" dirty="0"/>
              <a:t>S</a:t>
            </a:r>
            <a:r>
              <a:rPr lang="en-US" dirty="0"/>
              <a:t> relative to </a:t>
            </a:r>
            <a:r>
              <a:rPr lang="en-US" i="1" dirty="0"/>
              <a:t>D </a:t>
            </a:r>
            <a:r>
              <a:rPr lang="en-US" dirty="0"/>
              <a:t>and </a:t>
            </a:r>
            <a:r>
              <a:rPr lang="en-US" i="1" dirty="0"/>
              <a:t>M</a:t>
            </a:r>
            <a:r>
              <a:rPr lang="en-US" dirty="0"/>
              <a:t>?</a:t>
            </a:r>
          </a:p>
        </p:txBody>
      </p:sp>
      <p:sp>
        <p:nvSpPr>
          <p:cNvPr id="4" name="Slide Number Placeholder 3"/>
          <p:cNvSpPr>
            <a:spLocks noGrp="1"/>
          </p:cNvSpPr>
          <p:nvPr>
            <p:ph type="sldNum" sz="quarter" idx="12"/>
          </p:nvPr>
        </p:nvSpPr>
        <p:spPr/>
        <p:txBody>
          <a:bodyPr/>
          <a:lstStyle/>
          <a:p>
            <a:fld id="{6A995154-0473-4D3E-9D27-8B1D4B6CEBB6}" type="slidenum">
              <a:rPr lang="en-US" smtClean="0"/>
              <a:t>27</a:t>
            </a:fld>
            <a:endParaRPr lang="en-US"/>
          </a:p>
        </p:txBody>
      </p:sp>
      <p:grpSp>
        <p:nvGrpSpPr>
          <p:cNvPr id="242" name="Group 241"/>
          <p:cNvGrpSpPr/>
          <p:nvPr/>
        </p:nvGrpSpPr>
        <p:grpSpPr>
          <a:xfrm>
            <a:off x="1005729" y="2236723"/>
            <a:ext cx="9824162" cy="3598040"/>
            <a:chOff x="1005729" y="1912873"/>
            <a:chExt cx="9824162" cy="3598040"/>
          </a:xfrm>
        </p:grpSpPr>
        <p:grpSp>
          <p:nvGrpSpPr>
            <p:cNvPr id="6" name="Group 5"/>
            <p:cNvGrpSpPr/>
            <p:nvPr/>
          </p:nvGrpSpPr>
          <p:grpSpPr>
            <a:xfrm>
              <a:off x="2827054" y="2851527"/>
              <a:ext cx="946866" cy="320040"/>
              <a:chOff x="8817496" y="4738917"/>
              <a:chExt cx="946866" cy="320040"/>
            </a:xfrm>
          </p:grpSpPr>
          <p:sp>
            <p:nvSpPr>
              <p:cNvPr id="23" name="Rectangle 22">
                <a:extLst/>
              </p:cNvPr>
              <p:cNvSpPr/>
              <p:nvPr/>
            </p:nvSpPr>
            <p:spPr>
              <a:xfrm>
                <a:off x="8817496" y="4738917"/>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2</a:t>
                </a:r>
              </a:p>
            </p:txBody>
          </p:sp>
          <p:sp>
            <p:nvSpPr>
              <p:cNvPr id="24" name="Rectangle 23">
                <a:extLst/>
              </p:cNvPr>
              <p:cNvSpPr/>
              <p:nvPr/>
            </p:nvSpPr>
            <p:spPr>
              <a:xfrm>
                <a:off x="9137535" y="4738917"/>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1</a:t>
                </a:r>
                <a:r>
                  <a:rPr lang="en-US" dirty="0">
                    <a:solidFill>
                      <a:schemeClr val="tx1"/>
                    </a:solidFill>
                  </a:rPr>
                  <a:t>*</a:t>
                </a:r>
              </a:p>
            </p:txBody>
          </p:sp>
          <p:sp>
            <p:nvSpPr>
              <p:cNvPr id="25" name="Rectangle 24">
                <a:extLst/>
              </p:cNvPr>
              <p:cNvSpPr/>
              <p:nvPr/>
            </p:nvSpPr>
            <p:spPr>
              <a:xfrm>
                <a:off x="9450949" y="4738917"/>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2</a:t>
                </a:r>
                <a:endParaRPr lang="en-US" dirty="0"/>
              </a:p>
            </p:txBody>
          </p:sp>
          <p:sp>
            <p:nvSpPr>
              <p:cNvPr id="26" name="Rectangle: Rounded Corners 25">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5693451" y="1912873"/>
              <a:ext cx="633453" cy="320040"/>
              <a:chOff x="8794803" y="5225963"/>
              <a:chExt cx="633453" cy="320040"/>
            </a:xfrm>
          </p:grpSpPr>
          <p:sp>
            <p:nvSpPr>
              <p:cNvPr id="20" name="Rectangle 19">
                <a:extLst/>
              </p:cNvPr>
              <p:cNvSpPr/>
              <p:nvPr/>
            </p:nvSpPr>
            <p:spPr>
              <a:xfrm>
                <a:off x="8794803" y="5225963"/>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1</a:t>
                </a:r>
              </a:p>
            </p:txBody>
          </p:sp>
          <p:sp>
            <p:nvSpPr>
              <p:cNvPr id="21" name="Rectangle 20">
                <a:extLst/>
              </p:cNvPr>
              <p:cNvSpPr/>
              <p:nvPr/>
            </p:nvSpPr>
            <p:spPr>
              <a:xfrm>
                <a:off x="9114843" y="5225963"/>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1</a:t>
                </a:r>
                <a:endParaRPr lang="en-US" dirty="0">
                  <a:solidFill>
                    <a:schemeClr val="tx1"/>
                  </a:solidFill>
                </a:endParaRPr>
              </a:p>
            </p:txBody>
          </p:sp>
          <p:sp>
            <p:nvSpPr>
              <p:cNvPr id="22" name="Rectangle: Rounded Corners 21">
                <a:extLst/>
              </p:cNvPr>
              <p:cNvSpPr/>
              <p:nvPr/>
            </p:nvSpPr>
            <p:spPr>
              <a:xfrm>
                <a:off x="8794803" y="5225963"/>
                <a:ext cx="633453"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p:cNvPr>
            <p:cNvCxnSpPr>
              <a:cxnSpLocks/>
              <a:stCxn id="26" idx="0"/>
              <a:endCxn id="20" idx="1"/>
            </p:cNvCxnSpPr>
            <p:nvPr/>
          </p:nvCxnSpPr>
          <p:spPr>
            <a:xfrm flipV="1">
              <a:off x="3300487" y="2072893"/>
              <a:ext cx="2392964" cy="7786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7937069" y="2851527"/>
              <a:ext cx="946866" cy="320040"/>
              <a:chOff x="8817496" y="4738917"/>
              <a:chExt cx="946866" cy="320040"/>
            </a:xfrm>
          </p:grpSpPr>
          <p:sp>
            <p:nvSpPr>
              <p:cNvPr id="31" name="Rectangle 30">
                <a:extLst/>
              </p:cNvPr>
              <p:cNvSpPr/>
              <p:nvPr/>
            </p:nvSpPr>
            <p:spPr>
              <a:xfrm>
                <a:off x="8817496" y="4738917"/>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2</a:t>
                </a:r>
              </a:p>
            </p:txBody>
          </p:sp>
          <p:sp>
            <p:nvSpPr>
              <p:cNvPr id="32" name="Rectangle 31">
                <a:extLst/>
              </p:cNvPr>
              <p:cNvSpPr/>
              <p:nvPr/>
            </p:nvSpPr>
            <p:spPr>
              <a:xfrm>
                <a:off x="9137535" y="4738917"/>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1</a:t>
                </a:r>
                <a:r>
                  <a:rPr lang="en-US" dirty="0">
                    <a:solidFill>
                      <a:schemeClr val="tx1"/>
                    </a:solidFill>
                  </a:rPr>
                  <a:t>*</a:t>
                </a:r>
              </a:p>
            </p:txBody>
          </p:sp>
          <p:sp>
            <p:nvSpPr>
              <p:cNvPr id="33" name="Rectangle 32">
                <a:extLst/>
              </p:cNvPr>
              <p:cNvSpPr/>
              <p:nvPr/>
            </p:nvSpPr>
            <p:spPr>
              <a:xfrm>
                <a:off x="9450949" y="4738917"/>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d</a:t>
                </a:r>
                <a:r>
                  <a:rPr lang="en-US" baseline="-25000" dirty="0"/>
                  <a:t>2</a:t>
                </a:r>
                <a:endParaRPr lang="en-US" dirty="0"/>
              </a:p>
            </p:txBody>
          </p:sp>
          <p:sp>
            <p:nvSpPr>
              <p:cNvPr id="34" name="Rectangle: Rounded Corners 33">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p:cNvPr>
            <p:cNvCxnSpPr>
              <a:cxnSpLocks/>
              <a:stCxn id="32" idx="0"/>
              <a:endCxn id="21" idx="3"/>
            </p:cNvCxnSpPr>
            <p:nvPr/>
          </p:nvCxnSpPr>
          <p:spPr>
            <a:xfrm flipH="1" flipV="1">
              <a:off x="6326904" y="2072893"/>
              <a:ext cx="2090224" cy="7786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608620" y="3743603"/>
              <a:ext cx="946866" cy="320040"/>
              <a:chOff x="8817496" y="4738917"/>
              <a:chExt cx="946866" cy="320040"/>
            </a:xfrm>
          </p:grpSpPr>
          <p:sp>
            <p:nvSpPr>
              <p:cNvPr id="40" name="Rectangle 39">
                <a:extLst/>
              </p:cNvPr>
              <p:cNvSpPr/>
              <p:nvPr/>
            </p:nvSpPr>
            <p:spPr>
              <a:xfrm>
                <a:off x="8817496"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p>
            </p:txBody>
          </p:sp>
          <p:sp>
            <p:nvSpPr>
              <p:cNvPr id="41" name="Rectangle 40">
                <a:extLst/>
              </p:cNvPr>
              <p:cNvSpPr/>
              <p:nvPr/>
            </p:nvSpPr>
            <p:spPr>
              <a:xfrm>
                <a:off x="9137535" y="4738917"/>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2</a:t>
                </a:r>
                <a:r>
                  <a:rPr lang="en-US" dirty="0">
                    <a:solidFill>
                      <a:schemeClr val="tx1"/>
                    </a:solidFill>
                  </a:rPr>
                  <a:t>*</a:t>
                </a:r>
              </a:p>
            </p:txBody>
          </p:sp>
          <p:sp>
            <p:nvSpPr>
              <p:cNvPr id="42" name="Rectangle 41">
                <a:extLst/>
              </p:cNvPr>
              <p:cNvSpPr/>
              <p:nvPr/>
            </p:nvSpPr>
            <p:spPr>
              <a:xfrm>
                <a:off x="9450949" y="4738917"/>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endParaRPr lang="en-US" dirty="0"/>
              </a:p>
            </p:txBody>
          </p:sp>
          <p:sp>
            <p:nvSpPr>
              <p:cNvPr id="43" name="Rectangle: Rounded Corners 42">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005729" y="4547248"/>
              <a:ext cx="946866" cy="320040"/>
              <a:chOff x="8817496" y="4738917"/>
              <a:chExt cx="946866" cy="320040"/>
            </a:xfrm>
          </p:grpSpPr>
          <p:sp>
            <p:nvSpPr>
              <p:cNvPr id="45" name="Rectangle 44">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46" name="Rectangle 45">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47" name="Rectangle 46">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48" name="Rectangle: Rounded Corners 47">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1005729" y="5190873"/>
              <a:ext cx="320040" cy="320040"/>
              <a:chOff x="8817496" y="4738917"/>
              <a:chExt cx="320040" cy="320040"/>
            </a:xfrm>
          </p:grpSpPr>
          <p:sp>
            <p:nvSpPr>
              <p:cNvPr id="50" name="Rectangle 49">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53" name="Rectangle: Rounded Corners 52">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129752" y="3743603"/>
              <a:ext cx="946866" cy="320040"/>
              <a:chOff x="8817496" y="4738917"/>
              <a:chExt cx="946866" cy="320040"/>
            </a:xfrm>
          </p:grpSpPr>
          <p:sp>
            <p:nvSpPr>
              <p:cNvPr id="55" name="Rectangle 54">
                <a:extLst/>
              </p:cNvPr>
              <p:cNvSpPr/>
              <p:nvPr/>
            </p:nvSpPr>
            <p:spPr>
              <a:xfrm>
                <a:off x="8817496"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p>
            </p:txBody>
          </p:sp>
          <p:sp>
            <p:nvSpPr>
              <p:cNvPr id="56" name="Rectangle 55">
                <a:extLst/>
              </p:cNvPr>
              <p:cNvSpPr/>
              <p:nvPr/>
            </p:nvSpPr>
            <p:spPr>
              <a:xfrm>
                <a:off x="9137535" y="4738917"/>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2</a:t>
                </a:r>
                <a:r>
                  <a:rPr lang="en-US" dirty="0">
                    <a:solidFill>
                      <a:schemeClr val="tx1"/>
                    </a:solidFill>
                  </a:rPr>
                  <a:t>*</a:t>
                </a:r>
              </a:p>
            </p:txBody>
          </p:sp>
          <p:sp>
            <p:nvSpPr>
              <p:cNvPr id="57" name="Rectangle 56">
                <a:extLst/>
              </p:cNvPr>
              <p:cNvSpPr/>
              <p:nvPr/>
            </p:nvSpPr>
            <p:spPr>
              <a:xfrm>
                <a:off x="9450949" y="4738917"/>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endParaRPr lang="en-US" dirty="0"/>
              </a:p>
            </p:txBody>
          </p:sp>
          <p:sp>
            <p:nvSpPr>
              <p:cNvPr id="58" name="Rectangle: Rounded Corners 57">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6650884" y="3719288"/>
              <a:ext cx="946866" cy="320040"/>
              <a:chOff x="8817496" y="4738917"/>
              <a:chExt cx="946866" cy="320040"/>
            </a:xfrm>
          </p:grpSpPr>
          <p:sp>
            <p:nvSpPr>
              <p:cNvPr id="60" name="Rectangle 59">
                <a:extLst/>
              </p:cNvPr>
              <p:cNvSpPr/>
              <p:nvPr/>
            </p:nvSpPr>
            <p:spPr>
              <a:xfrm>
                <a:off x="8817496"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p>
            </p:txBody>
          </p:sp>
          <p:sp>
            <p:nvSpPr>
              <p:cNvPr id="61" name="Rectangle 60">
                <a:extLst/>
              </p:cNvPr>
              <p:cNvSpPr/>
              <p:nvPr/>
            </p:nvSpPr>
            <p:spPr>
              <a:xfrm>
                <a:off x="9137535" y="4738917"/>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2</a:t>
                </a:r>
                <a:r>
                  <a:rPr lang="en-US" dirty="0">
                    <a:solidFill>
                      <a:schemeClr val="tx1"/>
                    </a:solidFill>
                  </a:rPr>
                  <a:t>*</a:t>
                </a:r>
              </a:p>
            </p:txBody>
          </p:sp>
          <p:sp>
            <p:nvSpPr>
              <p:cNvPr id="62" name="Rectangle 61">
                <a:extLst/>
              </p:cNvPr>
              <p:cNvSpPr/>
              <p:nvPr/>
            </p:nvSpPr>
            <p:spPr>
              <a:xfrm>
                <a:off x="9450949" y="4738917"/>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endParaRPr lang="en-US" dirty="0"/>
              </a:p>
            </p:txBody>
          </p:sp>
          <p:sp>
            <p:nvSpPr>
              <p:cNvPr id="63" name="Rectangle: Rounded Corners 62">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9172016" y="3719288"/>
              <a:ext cx="946866" cy="320040"/>
              <a:chOff x="8817496" y="4738917"/>
              <a:chExt cx="946866" cy="320040"/>
            </a:xfrm>
          </p:grpSpPr>
          <p:sp>
            <p:nvSpPr>
              <p:cNvPr id="65" name="Rectangle 64">
                <a:extLst/>
              </p:cNvPr>
              <p:cNvSpPr/>
              <p:nvPr/>
            </p:nvSpPr>
            <p:spPr>
              <a:xfrm>
                <a:off x="8817496"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p>
            </p:txBody>
          </p:sp>
          <p:sp>
            <p:nvSpPr>
              <p:cNvPr id="66" name="Rectangle 65">
                <a:extLst/>
              </p:cNvPr>
              <p:cNvSpPr/>
              <p:nvPr/>
            </p:nvSpPr>
            <p:spPr>
              <a:xfrm>
                <a:off x="9137535" y="4738917"/>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2</a:t>
                </a:r>
                <a:r>
                  <a:rPr lang="en-US" dirty="0">
                    <a:solidFill>
                      <a:schemeClr val="tx1"/>
                    </a:solidFill>
                  </a:rPr>
                  <a:t>*</a:t>
                </a:r>
              </a:p>
            </p:txBody>
          </p:sp>
          <p:sp>
            <p:nvSpPr>
              <p:cNvPr id="67" name="Rectangle 66">
                <a:extLst/>
              </p:cNvPr>
              <p:cNvSpPr/>
              <p:nvPr/>
            </p:nvSpPr>
            <p:spPr>
              <a:xfrm>
                <a:off x="9450949" y="4738917"/>
                <a:ext cx="313413"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t>d</a:t>
                </a:r>
                <a:r>
                  <a:rPr lang="en-US" baseline="-25000" dirty="0"/>
                  <a:t>3</a:t>
                </a:r>
                <a:endParaRPr lang="en-US" dirty="0"/>
              </a:p>
            </p:txBody>
          </p:sp>
          <p:sp>
            <p:nvSpPr>
              <p:cNvPr id="68" name="Rectangle: Rounded Corners 67">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2178752" y="4547248"/>
              <a:ext cx="946866" cy="320040"/>
              <a:chOff x="8817496" y="4738917"/>
              <a:chExt cx="946866" cy="320040"/>
            </a:xfrm>
          </p:grpSpPr>
          <p:sp>
            <p:nvSpPr>
              <p:cNvPr id="70" name="Rectangle 69">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71" name="Rectangle 70">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72" name="Rectangle 71">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73" name="Rectangle: Rounded Corners 72">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3481017" y="4547248"/>
              <a:ext cx="946866" cy="320040"/>
              <a:chOff x="8817496" y="4738917"/>
              <a:chExt cx="946866" cy="320040"/>
            </a:xfrm>
          </p:grpSpPr>
          <p:sp>
            <p:nvSpPr>
              <p:cNvPr id="75" name="Rectangle 74">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76" name="Rectangle 75">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77" name="Rectangle 76">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78" name="Rectangle: Rounded Corners 77">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764108" y="4547248"/>
              <a:ext cx="946866" cy="320040"/>
              <a:chOff x="8817496" y="4738917"/>
              <a:chExt cx="946866" cy="320040"/>
            </a:xfrm>
          </p:grpSpPr>
          <p:sp>
            <p:nvSpPr>
              <p:cNvPr id="80" name="Rectangle 79">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81" name="Rectangle 80">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82" name="Rectangle 81">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83" name="Rectangle: Rounded Corners 82">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6045679" y="4542485"/>
              <a:ext cx="946866" cy="320040"/>
              <a:chOff x="8817496" y="4738917"/>
              <a:chExt cx="946866" cy="320040"/>
            </a:xfrm>
          </p:grpSpPr>
          <p:sp>
            <p:nvSpPr>
              <p:cNvPr id="85" name="Rectangle 84">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86" name="Rectangle 85">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87" name="Rectangle 86">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88" name="Rectangle: Rounded Corners 87">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7292591" y="4542485"/>
              <a:ext cx="946866" cy="320040"/>
              <a:chOff x="8817496" y="4738917"/>
              <a:chExt cx="946866" cy="320040"/>
            </a:xfrm>
          </p:grpSpPr>
          <p:sp>
            <p:nvSpPr>
              <p:cNvPr id="90" name="Rectangle 89">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91" name="Rectangle 90">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92" name="Rectangle 91">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93" name="Rectangle: Rounded Corners 92">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8557911" y="4542485"/>
              <a:ext cx="946866" cy="320040"/>
              <a:chOff x="8817496" y="4738917"/>
              <a:chExt cx="946866" cy="320040"/>
            </a:xfrm>
          </p:grpSpPr>
          <p:sp>
            <p:nvSpPr>
              <p:cNvPr id="95" name="Rectangle 94">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96" name="Rectangle 95">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97" name="Rectangle 96">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98" name="Rectangle: Rounded Corners 97">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9877946" y="4542485"/>
              <a:ext cx="946866" cy="320040"/>
              <a:chOff x="8817496" y="4738917"/>
              <a:chExt cx="946866" cy="320040"/>
            </a:xfrm>
          </p:grpSpPr>
          <p:sp>
            <p:nvSpPr>
              <p:cNvPr id="100" name="Rectangle 99">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p>
            </p:txBody>
          </p:sp>
          <p:sp>
            <p:nvSpPr>
              <p:cNvPr id="101" name="Rectangle 100">
                <a:extLst/>
              </p:cNvPr>
              <p:cNvSpPr/>
              <p:nvPr/>
            </p:nvSpPr>
            <p:spPr>
              <a:xfrm>
                <a:off x="9137535" y="4738917"/>
                <a:ext cx="320040" cy="320040"/>
              </a:xfrm>
              <a:prstGeom prst="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dirty="0">
                    <a:solidFill>
                      <a:schemeClr val="tx1"/>
                    </a:solidFill>
                  </a:rPr>
                  <a:t>d</a:t>
                </a:r>
                <a:r>
                  <a:rPr lang="en-US" baseline="-25000" dirty="0">
                    <a:solidFill>
                      <a:schemeClr val="tx1"/>
                    </a:solidFill>
                  </a:rPr>
                  <a:t>3</a:t>
                </a:r>
                <a:r>
                  <a:rPr lang="en-US" dirty="0">
                    <a:solidFill>
                      <a:schemeClr val="tx1"/>
                    </a:solidFill>
                  </a:rPr>
                  <a:t>*</a:t>
                </a:r>
              </a:p>
            </p:txBody>
          </p:sp>
          <p:sp>
            <p:nvSpPr>
              <p:cNvPr id="102" name="Rectangle 101">
                <a:extLst/>
              </p:cNvPr>
              <p:cNvSpPr/>
              <p:nvPr/>
            </p:nvSpPr>
            <p:spPr>
              <a:xfrm>
                <a:off x="9450949" y="4738917"/>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endParaRPr lang="en-US" dirty="0"/>
              </a:p>
            </p:txBody>
          </p:sp>
          <p:sp>
            <p:nvSpPr>
              <p:cNvPr id="103" name="Rectangle: Rounded Corners 102">
                <a:extLst/>
              </p:cNvPr>
              <p:cNvSpPr/>
              <p:nvPr/>
            </p:nvSpPr>
            <p:spPr>
              <a:xfrm>
                <a:off x="8817496" y="4738917"/>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1637635" y="5190873"/>
              <a:ext cx="320040" cy="320040"/>
              <a:chOff x="8817496" y="4738917"/>
              <a:chExt cx="320040" cy="320040"/>
            </a:xfrm>
          </p:grpSpPr>
          <p:sp>
            <p:nvSpPr>
              <p:cNvPr id="105" name="Rectangle 104">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06" name="Rectangle: Rounded Corners 105">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2178751" y="5190873"/>
              <a:ext cx="320040" cy="320040"/>
              <a:chOff x="8817496" y="4738917"/>
              <a:chExt cx="320040" cy="320040"/>
            </a:xfrm>
          </p:grpSpPr>
          <p:sp>
            <p:nvSpPr>
              <p:cNvPr id="111" name="Rectangle 110">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12" name="Rectangle: Rounded Corners 111">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2810657" y="5190873"/>
              <a:ext cx="320040" cy="320040"/>
              <a:chOff x="8817496" y="4738917"/>
              <a:chExt cx="320040" cy="320040"/>
            </a:xfrm>
          </p:grpSpPr>
          <p:sp>
            <p:nvSpPr>
              <p:cNvPr id="114" name="Rectangle 113">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15" name="Rectangle: Rounded Corners 114">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3481017" y="5190873"/>
              <a:ext cx="320040" cy="320040"/>
              <a:chOff x="8817496" y="4738917"/>
              <a:chExt cx="320040" cy="320040"/>
            </a:xfrm>
          </p:grpSpPr>
          <p:sp>
            <p:nvSpPr>
              <p:cNvPr id="117" name="Rectangle 116">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18" name="Rectangle: Rounded Corners 117">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4112923" y="5190873"/>
              <a:ext cx="320040" cy="320040"/>
              <a:chOff x="8817496" y="4738917"/>
              <a:chExt cx="320040" cy="320040"/>
            </a:xfrm>
          </p:grpSpPr>
          <p:sp>
            <p:nvSpPr>
              <p:cNvPr id="120" name="Rectangle 119">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21" name="Rectangle: Rounded Corners 120">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4764107" y="5190873"/>
              <a:ext cx="320040" cy="320040"/>
              <a:chOff x="8817496" y="4738917"/>
              <a:chExt cx="320040" cy="320040"/>
            </a:xfrm>
          </p:grpSpPr>
          <p:sp>
            <p:nvSpPr>
              <p:cNvPr id="123" name="Rectangle 122">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24" name="Rectangle: Rounded Corners 123">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5390933" y="5190873"/>
              <a:ext cx="320040" cy="320040"/>
              <a:chOff x="8817496" y="4738917"/>
              <a:chExt cx="320040" cy="320040"/>
            </a:xfrm>
          </p:grpSpPr>
          <p:sp>
            <p:nvSpPr>
              <p:cNvPr id="126" name="Rectangle 125">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27" name="Rectangle: Rounded Corners 126">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6045679" y="5190873"/>
              <a:ext cx="320040" cy="320040"/>
              <a:chOff x="8817496" y="4738917"/>
              <a:chExt cx="320040" cy="320040"/>
            </a:xfrm>
          </p:grpSpPr>
          <p:sp>
            <p:nvSpPr>
              <p:cNvPr id="129" name="Rectangle 128">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30" name="Rectangle: Rounded Corners 129">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6677585" y="5190873"/>
              <a:ext cx="320040" cy="320040"/>
              <a:chOff x="8817496" y="4738917"/>
              <a:chExt cx="320040" cy="320040"/>
            </a:xfrm>
          </p:grpSpPr>
          <p:sp>
            <p:nvSpPr>
              <p:cNvPr id="132" name="Rectangle 131">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33" name="Rectangle: Rounded Corners 132">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p:cNvGrpSpPr/>
            <p:nvPr/>
          </p:nvGrpSpPr>
          <p:grpSpPr>
            <a:xfrm>
              <a:off x="7292590" y="5190873"/>
              <a:ext cx="320040" cy="320040"/>
              <a:chOff x="8817496" y="4738917"/>
              <a:chExt cx="320040" cy="320040"/>
            </a:xfrm>
          </p:grpSpPr>
          <p:sp>
            <p:nvSpPr>
              <p:cNvPr id="135" name="Rectangle 134">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36" name="Rectangle: Rounded Corners 135">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7924496" y="5190873"/>
              <a:ext cx="320040" cy="320040"/>
              <a:chOff x="8817496" y="4738917"/>
              <a:chExt cx="320040" cy="320040"/>
            </a:xfrm>
          </p:grpSpPr>
          <p:sp>
            <p:nvSpPr>
              <p:cNvPr id="138" name="Rectangle 137">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39" name="Rectangle: Rounded Corners 138">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a:off x="8557911" y="5190873"/>
              <a:ext cx="320040" cy="320040"/>
              <a:chOff x="8817496" y="4738917"/>
              <a:chExt cx="320040" cy="320040"/>
            </a:xfrm>
          </p:grpSpPr>
          <p:sp>
            <p:nvSpPr>
              <p:cNvPr id="141" name="Rectangle 140">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42" name="Rectangle: Rounded Corners 141">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9189817" y="5190873"/>
              <a:ext cx="320040" cy="320040"/>
              <a:chOff x="8817496" y="4738917"/>
              <a:chExt cx="320040" cy="320040"/>
            </a:xfrm>
          </p:grpSpPr>
          <p:sp>
            <p:nvSpPr>
              <p:cNvPr id="144" name="Rectangle 143">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45" name="Rectangle: Rounded Corners 144">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9877945" y="5190873"/>
              <a:ext cx="320040" cy="320040"/>
              <a:chOff x="8817496" y="4738917"/>
              <a:chExt cx="320040" cy="320040"/>
            </a:xfrm>
          </p:grpSpPr>
          <p:sp>
            <p:nvSpPr>
              <p:cNvPr id="147" name="Rectangle 146">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48" name="Rectangle: Rounded Corners 147">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10509851" y="5190873"/>
              <a:ext cx="320040" cy="320040"/>
              <a:chOff x="8817496" y="4738917"/>
              <a:chExt cx="320040" cy="320040"/>
            </a:xfrm>
          </p:grpSpPr>
          <p:sp>
            <p:nvSpPr>
              <p:cNvPr id="150" name="Rectangle 149">
                <a:extLst/>
              </p:cNvPr>
              <p:cNvSpPr/>
              <p:nvPr/>
            </p:nvSpPr>
            <p:spPr>
              <a:xfrm>
                <a:off x="8817496" y="4738917"/>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d</a:t>
                </a:r>
                <a:r>
                  <a:rPr lang="en-US" baseline="-25000" dirty="0"/>
                  <a:t>4</a:t>
                </a:r>
                <a:r>
                  <a:rPr lang="en-US" dirty="0"/>
                  <a:t>*</a:t>
                </a:r>
              </a:p>
            </p:txBody>
          </p:sp>
          <p:sp>
            <p:nvSpPr>
              <p:cNvPr id="151" name="Rectangle: Rounded Corners 150">
                <a:extLst/>
              </p:cNvPr>
              <p:cNvSpPr/>
              <p:nvPr/>
            </p:nvSpPr>
            <p:spPr>
              <a:xfrm>
                <a:off x="8817496" y="4738917"/>
                <a:ext cx="320039"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2" name="Straight Connector 151">
              <a:extLst/>
            </p:cNvPr>
            <p:cNvCxnSpPr>
              <a:cxnSpLocks/>
              <a:stCxn id="41" idx="0"/>
              <a:endCxn id="23" idx="2"/>
            </p:cNvCxnSpPr>
            <p:nvPr/>
          </p:nvCxnSpPr>
          <p:spPr>
            <a:xfrm flipV="1">
              <a:off x="2088679" y="3171567"/>
              <a:ext cx="898395" cy="5720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p:cNvPr>
            <p:cNvCxnSpPr>
              <a:cxnSpLocks/>
              <a:stCxn id="56" idx="0"/>
              <a:endCxn id="25" idx="2"/>
            </p:cNvCxnSpPr>
            <p:nvPr/>
          </p:nvCxnSpPr>
          <p:spPr>
            <a:xfrm flipH="1" flipV="1">
              <a:off x="3617214" y="3171567"/>
              <a:ext cx="992597" cy="5720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p:cNvPr>
            <p:cNvCxnSpPr>
              <a:cxnSpLocks/>
              <a:stCxn id="61" idx="0"/>
              <a:endCxn id="31" idx="2"/>
            </p:cNvCxnSpPr>
            <p:nvPr/>
          </p:nvCxnSpPr>
          <p:spPr>
            <a:xfrm flipV="1">
              <a:off x="7130943" y="3171567"/>
              <a:ext cx="966146" cy="547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p:cNvPr>
            <p:cNvCxnSpPr>
              <a:cxnSpLocks/>
              <a:stCxn id="66" idx="0"/>
              <a:endCxn id="33" idx="2"/>
            </p:cNvCxnSpPr>
            <p:nvPr/>
          </p:nvCxnSpPr>
          <p:spPr>
            <a:xfrm flipH="1" flipV="1">
              <a:off x="8727229" y="3171567"/>
              <a:ext cx="924846" cy="5477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p:cNvPr>
            <p:cNvCxnSpPr>
              <a:cxnSpLocks/>
              <a:stCxn id="46" idx="0"/>
              <a:endCxn id="40" idx="2"/>
            </p:cNvCxnSpPr>
            <p:nvPr/>
          </p:nvCxnSpPr>
          <p:spPr>
            <a:xfrm flipV="1">
              <a:off x="1485788" y="4063643"/>
              <a:ext cx="282852" cy="483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p:cNvPr>
            <p:cNvCxnSpPr>
              <a:cxnSpLocks/>
              <a:stCxn id="71" idx="0"/>
              <a:endCxn id="42" idx="2"/>
            </p:cNvCxnSpPr>
            <p:nvPr/>
          </p:nvCxnSpPr>
          <p:spPr>
            <a:xfrm flipH="1" flipV="1">
              <a:off x="2398780" y="4063643"/>
              <a:ext cx="260031" cy="483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p:cNvPr>
            <p:cNvCxnSpPr>
              <a:cxnSpLocks/>
              <a:stCxn id="76" idx="0"/>
              <a:endCxn id="55" idx="2"/>
            </p:cNvCxnSpPr>
            <p:nvPr/>
          </p:nvCxnSpPr>
          <p:spPr>
            <a:xfrm flipV="1">
              <a:off x="3961076" y="4063643"/>
              <a:ext cx="328696" cy="483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p:cNvPr>
            <p:cNvCxnSpPr>
              <a:cxnSpLocks/>
              <a:stCxn id="81" idx="0"/>
              <a:endCxn id="57" idx="2"/>
            </p:cNvCxnSpPr>
            <p:nvPr/>
          </p:nvCxnSpPr>
          <p:spPr>
            <a:xfrm flipH="1" flipV="1">
              <a:off x="4919912" y="4063643"/>
              <a:ext cx="324255" cy="483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p:cNvPr>
            <p:cNvCxnSpPr>
              <a:cxnSpLocks/>
              <a:stCxn id="50" idx="0"/>
              <a:endCxn id="45" idx="2"/>
            </p:cNvCxnSpPr>
            <p:nvPr/>
          </p:nvCxnSpPr>
          <p:spPr>
            <a:xfrm flipV="1">
              <a:off x="1165749" y="4867288"/>
              <a:ext cx="0"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p:cNvPr>
            <p:cNvCxnSpPr>
              <a:cxnSpLocks/>
              <a:stCxn id="105" idx="0"/>
              <a:endCxn id="47" idx="2"/>
            </p:cNvCxnSpPr>
            <p:nvPr/>
          </p:nvCxnSpPr>
          <p:spPr>
            <a:xfrm flipH="1" flipV="1">
              <a:off x="1795889" y="4867288"/>
              <a:ext cx="1766"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p:cNvPr>
            <p:cNvCxnSpPr>
              <a:cxnSpLocks/>
              <a:stCxn id="111" idx="0"/>
              <a:endCxn id="70" idx="2"/>
            </p:cNvCxnSpPr>
            <p:nvPr/>
          </p:nvCxnSpPr>
          <p:spPr>
            <a:xfrm flipV="1">
              <a:off x="2338771" y="4867288"/>
              <a:ext cx="1"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p:cNvPr>
            <p:cNvCxnSpPr>
              <a:cxnSpLocks/>
              <a:stCxn id="114" idx="0"/>
              <a:endCxn id="72" idx="2"/>
            </p:cNvCxnSpPr>
            <p:nvPr/>
          </p:nvCxnSpPr>
          <p:spPr>
            <a:xfrm flipH="1" flipV="1">
              <a:off x="2968912" y="4867288"/>
              <a:ext cx="1765"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p:cNvPr>
            <p:cNvCxnSpPr>
              <a:cxnSpLocks/>
              <a:stCxn id="117" idx="0"/>
              <a:endCxn id="75" idx="2"/>
            </p:cNvCxnSpPr>
            <p:nvPr/>
          </p:nvCxnSpPr>
          <p:spPr>
            <a:xfrm flipV="1">
              <a:off x="3641037" y="4867288"/>
              <a:ext cx="0"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p:cNvPr>
            <p:cNvCxnSpPr>
              <a:cxnSpLocks/>
              <a:stCxn id="121" idx="0"/>
              <a:endCxn id="77" idx="2"/>
            </p:cNvCxnSpPr>
            <p:nvPr/>
          </p:nvCxnSpPr>
          <p:spPr>
            <a:xfrm flipH="1" flipV="1">
              <a:off x="4271177" y="4867288"/>
              <a:ext cx="1766"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p:cNvPr>
            <p:cNvCxnSpPr>
              <a:cxnSpLocks/>
              <a:stCxn id="123" idx="0"/>
              <a:endCxn id="80" idx="2"/>
            </p:cNvCxnSpPr>
            <p:nvPr/>
          </p:nvCxnSpPr>
          <p:spPr>
            <a:xfrm flipV="1">
              <a:off x="4924127" y="4867288"/>
              <a:ext cx="1"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p:cNvPr>
            <p:cNvCxnSpPr>
              <a:cxnSpLocks/>
              <a:stCxn id="127" idx="0"/>
              <a:endCxn id="82" idx="2"/>
            </p:cNvCxnSpPr>
            <p:nvPr/>
          </p:nvCxnSpPr>
          <p:spPr>
            <a:xfrm flipV="1">
              <a:off x="5550953" y="4867288"/>
              <a:ext cx="3315" cy="323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p:cNvPr>
            <p:cNvCxnSpPr>
              <a:cxnSpLocks/>
              <a:stCxn id="130" idx="0"/>
              <a:endCxn id="85" idx="2"/>
            </p:cNvCxnSpPr>
            <p:nvPr/>
          </p:nvCxnSpPr>
          <p:spPr>
            <a:xfrm flipV="1">
              <a:off x="6205699" y="4862525"/>
              <a:ext cx="0"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p:cNvPr>
            <p:cNvCxnSpPr>
              <a:cxnSpLocks/>
              <a:stCxn id="132" idx="0"/>
              <a:endCxn id="87" idx="2"/>
            </p:cNvCxnSpPr>
            <p:nvPr/>
          </p:nvCxnSpPr>
          <p:spPr>
            <a:xfrm flipH="1" flipV="1">
              <a:off x="6835839" y="4862525"/>
              <a:ext cx="1766"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p:cNvPr>
            <p:cNvCxnSpPr>
              <a:cxnSpLocks/>
              <a:stCxn id="135" idx="0"/>
              <a:endCxn id="90" idx="2"/>
            </p:cNvCxnSpPr>
            <p:nvPr/>
          </p:nvCxnSpPr>
          <p:spPr>
            <a:xfrm flipV="1">
              <a:off x="7452610" y="4862525"/>
              <a:ext cx="1"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p:cNvPr>
            <p:cNvCxnSpPr>
              <a:cxnSpLocks/>
              <a:stCxn id="139" idx="0"/>
              <a:endCxn id="92" idx="2"/>
            </p:cNvCxnSpPr>
            <p:nvPr/>
          </p:nvCxnSpPr>
          <p:spPr>
            <a:xfrm flipH="1" flipV="1">
              <a:off x="8082751" y="4862525"/>
              <a:ext cx="1765"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p:cNvPr>
            <p:cNvCxnSpPr>
              <a:cxnSpLocks/>
              <a:stCxn id="142" idx="0"/>
              <a:endCxn id="95" idx="2"/>
            </p:cNvCxnSpPr>
            <p:nvPr/>
          </p:nvCxnSpPr>
          <p:spPr>
            <a:xfrm flipV="1">
              <a:off x="8717931" y="4862525"/>
              <a:ext cx="0"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p:cNvPr>
            <p:cNvCxnSpPr>
              <a:cxnSpLocks/>
              <a:stCxn id="145" idx="0"/>
              <a:endCxn id="97" idx="2"/>
            </p:cNvCxnSpPr>
            <p:nvPr/>
          </p:nvCxnSpPr>
          <p:spPr>
            <a:xfrm flipH="1" flipV="1">
              <a:off x="9348071" y="4862525"/>
              <a:ext cx="1766"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p:cNvPr>
            <p:cNvCxnSpPr>
              <a:cxnSpLocks/>
              <a:stCxn id="148" idx="0"/>
              <a:endCxn id="100" idx="2"/>
            </p:cNvCxnSpPr>
            <p:nvPr/>
          </p:nvCxnSpPr>
          <p:spPr>
            <a:xfrm flipV="1">
              <a:off x="10037965" y="4862525"/>
              <a:ext cx="1"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p:cNvPr>
            <p:cNvCxnSpPr>
              <a:cxnSpLocks/>
              <a:stCxn id="151" idx="0"/>
              <a:endCxn id="102" idx="2"/>
            </p:cNvCxnSpPr>
            <p:nvPr/>
          </p:nvCxnSpPr>
          <p:spPr>
            <a:xfrm flipH="1" flipV="1">
              <a:off x="10668106" y="4862525"/>
              <a:ext cx="1765" cy="3283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p:cNvPr>
            <p:cNvCxnSpPr>
              <a:cxnSpLocks/>
              <a:stCxn id="86" idx="0"/>
              <a:endCxn id="60" idx="2"/>
            </p:cNvCxnSpPr>
            <p:nvPr/>
          </p:nvCxnSpPr>
          <p:spPr>
            <a:xfrm flipV="1">
              <a:off x="6525738" y="4039328"/>
              <a:ext cx="285166" cy="50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p:cNvPr>
            <p:cNvCxnSpPr>
              <a:cxnSpLocks/>
              <a:stCxn id="91" idx="0"/>
              <a:endCxn id="62" idx="2"/>
            </p:cNvCxnSpPr>
            <p:nvPr/>
          </p:nvCxnSpPr>
          <p:spPr>
            <a:xfrm flipH="1" flipV="1">
              <a:off x="7441044" y="4039328"/>
              <a:ext cx="331606" cy="50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p:cNvPr>
            <p:cNvCxnSpPr>
              <a:cxnSpLocks/>
              <a:stCxn id="96" idx="0"/>
              <a:endCxn id="65" idx="2"/>
            </p:cNvCxnSpPr>
            <p:nvPr/>
          </p:nvCxnSpPr>
          <p:spPr>
            <a:xfrm flipV="1">
              <a:off x="9037970" y="4039328"/>
              <a:ext cx="294066" cy="50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p:cNvPr>
            <p:cNvCxnSpPr>
              <a:cxnSpLocks/>
              <a:stCxn id="101" idx="0"/>
              <a:endCxn id="67" idx="2"/>
            </p:cNvCxnSpPr>
            <p:nvPr/>
          </p:nvCxnSpPr>
          <p:spPr>
            <a:xfrm flipH="1" flipV="1">
              <a:off x="9962176" y="4039328"/>
              <a:ext cx="395829" cy="50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1" name="Rectangle 240"/>
          <p:cNvSpPr/>
          <p:nvPr/>
        </p:nvSpPr>
        <p:spPr>
          <a:xfrm>
            <a:off x="1264294" y="1688700"/>
            <a:ext cx="1329210"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200" i="1" dirty="0"/>
              <a:t>S</a:t>
            </a:r>
            <a:r>
              <a:rPr lang="en-US" sz="3200" dirty="0"/>
              <a:t> ≈ 2</a:t>
            </a:r>
            <a:r>
              <a:rPr lang="en-US" sz="3200" i="1" baseline="30000" dirty="0"/>
              <a:t>D</a:t>
            </a:r>
            <a:r>
              <a:rPr lang="en-US" sz="3200" dirty="0"/>
              <a:t>?</a:t>
            </a:r>
          </a:p>
        </p:txBody>
      </p:sp>
      <mc:AlternateContent xmlns:mc="http://schemas.openxmlformats.org/markup-compatibility/2006">
        <mc:Choice xmlns:a14="http://schemas.microsoft.com/office/drawing/2010/main" Requires="a14">
          <p:sp>
            <p:nvSpPr>
              <p:cNvPr id="244" name="TextBox 243"/>
              <p:cNvSpPr txBox="1"/>
              <p:nvPr/>
            </p:nvSpPr>
            <p:spPr>
              <a:xfrm>
                <a:off x="9042324" y="1597300"/>
                <a:ext cx="2038443" cy="575350"/>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r>
                  <a:rPr lang="en-US" sz="3200" b="0" dirty="0"/>
                  <a:t> </a:t>
                </a:r>
                <a14:m>
                  <m:oMath xmlns:m="http://schemas.openxmlformats.org/officeDocument/2006/math">
                    <m:r>
                      <a:rPr lang="en-US" sz="3200" b="0" i="1" smtClean="0">
                        <a:latin typeface="Cambria Math" panose="02040503050406030204" pitchFamily="18" charset="0"/>
                      </a:rPr>
                      <m:t>𝑆</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2</m:t>
                        </m:r>
                      </m:e>
                      <m:sup>
                        <m:sSup>
                          <m:sSupPr>
                            <m:ctrlPr>
                              <a:rPr lang="en-US" sz="3200" i="1">
                                <a:latin typeface="Cambria Math" panose="02040503050406030204" pitchFamily="18" charset="0"/>
                              </a:rPr>
                            </m:ctrlPr>
                          </m:sSupPr>
                          <m:e>
                            <m:r>
                              <a:rPr lang="en-US" sz="3200" i="1">
                                <a:latin typeface="Cambria Math" panose="02040503050406030204" pitchFamily="18" charset="0"/>
                              </a:rPr>
                              <m:t>2</m:t>
                            </m:r>
                          </m:e>
                          <m:sup>
                            <m:r>
                              <a:rPr lang="en-US" sz="3200" b="0" i="1" smtClean="0">
                                <a:latin typeface="Cambria Math" panose="02040503050406030204" pitchFamily="18" charset="0"/>
                              </a:rPr>
                              <m:t>𝐷</m:t>
                            </m:r>
                          </m:sup>
                        </m:sSup>
                      </m:sup>
                    </m:sSup>
                  </m:oMath>
                </a14:m>
                <a:r>
                  <a:rPr lang="en-US" sz="3200" dirty="0"/>
                  <a:t>?? </a:t>
                </a:r>
              </a:p>
            </p:txBody>
          </p:sp>
        </mc:Choice>
        <mc:Fallback>
          <p:sp>
            <p:nvSpPr>
              <p:cNvPr id="244" name="TextBox 243"/>
              <p:cNvSpPr txBox="1">
                <a:spLocks noRot="1" noChangeAspect="1" noMove="1" noResize="1" noEditPoints="1" noAdjustHandles="1" noChangeArrowheads="1" noChangeShapeType="1" noTextEdit="1"/>
              </p:cNvSpPr>
              <p:nvPr/>
            </p:nvSpPr>
            <p:spPr>
              <a:xfrm>
                <a:off x="9042324" y="1597300"/>
                <a:ext cx="2038443" cy="575350"/>
              </a:xfrm>
              <a:prstGeom prst="rect">
                <a:avLst/>
              </a:prstGeom>
              <a:blipFill>
                <a:blip r:embed="rId3"/>
                <a:stretch>
                  <a:fillRect t="-6316" r="-10714" b="-42105"/>
                </a:stretch>
              </a:blipFill>
            </p:spPr>
            <p:txBody>
              <a:bodyPr/>
              <a:lstStyle/>
              <a:p>
                <a:r>
                  <a:rPr lang="en-US">
                    <a:noFill/>
                  </a:rPr>
                  <a:t> </a:t>
                </a:r>
              </a:p>
            </p:txBody>
          </p:sp>
        </mc:Fallback>
      </mc:AlternateContent>
      <p:cxnSp>
        <p:nvCxnSpPr>
          <p:cNvPr id="246" name="Straight Connector 245"/>
          <p:cNvCxnSpPr>
            <a:cxnSpLocks/>
          </p:cNvCxnSpPr>
          <p:nvPr/>
        </p:nvCxnSpPr>
        <p:spPr>
          <a:xfrm>
            <a:off x="8961959" y="1597300"/>
            <a:ext cx="2208675" cy="575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cxnSpLocks/>
          </p:cNvCxnSpPr>
          <p:nvPr/>
        </p:nvCxnSpPr>
        <p:spPr>
          <a:xfrm flipV="1">
            <a:off x="8961959" y="1597301"/>
            <a:ext cx="2208675" cy="5753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
                                        </p:tgtEl>
                                        <p:attrNameLst>
                                          <p:attrName>style.visibility</p:attrName>
                                        </p:attrNameLst>
                                      </p:cBhvr>
                                      <p:to>
                                        <p:strVal val="visible"/>
                                      </p:to>
                                    </p:set>
                                    <p:animEffect transition="in" filter="fade">
                                      <p:cBhvr>
                                        <p:cTn id="12" dur="500"/>
                                        <p:tgtEl>
                                          <p:spTgt spid="2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Effect transition="in" filter="fade">
                                      <p:cBhvr>
                                        <p:cTn id="17" dur="500"/>
                                        <p:tgtEl>
                                          <p:spTgt spid="246"/>
                                        </p:tgtEl>
                                      </p:cBhvr>
                                    </p:animEffect>
                                  </p:childTnLst>
                                </p:cTn>
                              </p:par>
                              <p:par>
                                <p:cTn id="18" presetID="10" presetClass="entr" presetSubtype="0" fill="hold" nodeType="withEffect">
                                  <p:stCondLst>
                                    <p:cond delay="0"/>
                                  </p:stCondLst>
                                  <p:childTnLst>
                                    <p:set>
                                      <p:cBhvr>
                                        <p:cTn id="19" dur="1" fill="hold">
                                          <p:stCondLst>
                                            <p:cond delay="0"/>
                                          </p:stCondLst>
                                        </p:cTn>
                                        <p:tgtEl>
                                          <p:spTgt spid="247"/>
                                        </p:tgtEl>
                                        <p:attrNameLst>
                                          <p:attrName>style.visibility</p:attrName>
                                        </p:attrNameLst>
                                      </p:cBhvr>
                                      <p:to>
                                        <p:strVal val="visible"/>
                                      </p:to>
                                    </p:set>
                                    <p:animEffect transition="in" filter="fade">
                                      <p:cBhvr>
                                        <p:cTn id="20"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Stable polymers have at most exponential size</a:t>
            </a:r>
          </a:p>
        </p:txBody>
      </p:sp>
      <p:sp>
        <p:nvSpPr>
          <p:cNvPr id="3" name="Content Placeholder 2"/>
          <p:cNvSpPr>
            <a:spLocks noGrp="1"/>
          </p:cNvSpPr>
          <p:nvPr>
            <p:ph idx="1"/>
          </p:nvPr>
        </p:nvSpPr>
        <p:spPr/>
        <p:txBody>
          <a:bodyPr/>
          <a:lstStyle/>
          <a:p>
            <a:pPr marL="0" indent="0">
              <a:buNone/>
            </a:pPr>
            <a:r>
              <a:rPr lang="en-US" b="1" dirty="0"/>
              <a:t>Theorem</a:t>
            </a:r>
            <a:r>
              <a:rPr lang="en-US" dirty="0"/>
              <a:t>: Any thermodynamic binding network with </a:t>
            </a:r>
          </a:p>
          <a:p>
            <a:pPr lvl="1"/>
            <a:r>
              <a:rPr lang="en-US" i="1" dirty="0"/>
              <a:t>D</a:t>
            </a:r>
            <a:r>
              <a:rPr lang="en-US" dirty="0"/>
              <a:t> domain types, </a:t>
            </a:r>
          </a:p>
          <a:p>
            <a:pPr lvl="1"/>
            <a:r>
              <a:rPr lang="en-US" i="1" dirty="0"/>
              <a:t>M</a:t>
            </a:r>
            <a:r>
              <a:rPr lang="en-US" dirty="0"/>
              <a:t> monomer types, </a:t>
            </a:r>
          </a:p>
          <a:p>
            <a:pPr lvl="1"/>
            <a:r>
              <a:rPr lang="en-US" dirty="0"/>
              <a:t>≤ </a:t>
            </a:r>
            <a:r>
              <a:rPr lang="en-US" i="1" dirty="0"/>
              <a:t>A</a:t>
            </a:r>
            <a:r>
              <a:rPr lang="en-US" dirty="0"/>
              <a:t> domains per monomer type                </a:t>
            </a:r>
            <a:r>
              <a:rPr lang="en-US"/>
              <a:t>(note </a:t>
            </a:r>
            <a:r>
              <a:rPr lang="en-US" i="1"/>
              <a:t>D</a:t>
            </a:r>
            <a:r>
              <a:rPr lang="en-US" dirty="0"/>
              <a:t>/</a:t>
            </a:r>
            <a:r>
              <a:rPr lang="en-US" i="1" dirty="0"/>
              <a:t>A</a:t>
            </a:r>
            <a:r>
              <a:rPr lang="en-US" dirty="0"/>
              <a:t> ≤ </a:t>
            </a:r>
            <a:r>
              <a:rPr lang="en-US" i="1" dirty="0"/>
              <a:t>M</a:t>
            </a:r>
            <a:r>
              <a:rPr lang="en-US" dirty="0"/>
              <a:t> ≤ </a:t>
            </a:r>
            <a:r>
              <a:rPr lang="en-US" i="1" dirty="0"/>
              <a:t>A</a:t>
            </a:r>
            <a:r>
              <a:rPr lang="en-US" i="1" baseline="30000" dirty="0"/>
              <a:t>D</a:t>
            </a:r>
            <a:r>
              <a:rPr lang="en-US" baseline="30000" dirty="0"/>
              <a:t>+1</a:t>
            </a:r>
            <a:r>
              <a:rPr lang="en-US" dirty="0"/>
              <a:t>)</a:t>
            </a:r>
          </a:p>
          <a:p>
            <a:pPr marL="0" indent="0">
              <a:buNone/>
            </a:pPr>
            <a:r>
              <a:rPr lang="en-US" dirty="0"/>
              <a:t>has polymers of size ≤ </a:t>
            </a:r>
            <a:r>
              <a:rPr lang="en-US" dirty="0">
                <a:solidFill>
                  <a:srgbClr val="FF0000"/>
                </a:solidFill>
              </a:rPr>
              <a:t>2(</a:t>
            </a:r>
            <a:r>
              <a:rPr lang="en-US" i="1" dirty="0">
                <a:solidFill>
                  <a:srgbClr val="FF0000"/>
                </a:solidFill>
              </a:rPr>
              <a:t>M</a:t>
            </a:r>
            <a:r>
              <a:rPr lang="en-US" dirty="0">
                <a:solidFill>
                  <a:srgbClr val="FF0000"/>
                </a:solidFill>
              </a:rPr>
              <a:t>+</a:t>
            </a:r>
            <a:r>
              <a:rPr lang="en-US" i="1" dirty="0">
                <a:solidFill>
                  <a:srgbClr val="FF0000"/>
                </a:solidFill>
              </a:rPr>
              <a:t>D</a:t>
            </a:r>
            <a:r>
              <a:rPr lang="en-US" dirty="0">
                <a:solidFill>
                  <a:srgbClr val="FF0000"/>
                </a:solidFill>
              </a:rPr>
              <a:t>)(</a:t>
            </a:r>
            <a:r>
              <a:rPr lang="en-US" i="1" dirty="0">
                <a:solidFill>
                  <a:srgbClr val="FF0000"/>
                </a:solidFill>
              </a:rPr>
              <a:t>AD</a:t>
            </a:r>
            <a:r>
              <a:rPr lang="en-US" dirty="0">
                <a:solidFill>
                  <a:srgbClr val="FF0000"/>
                </a:solidFill>
              </a:rPr>
              <a:t>)</a:t>
            </a:r>
            <a:r>
              <a:rPr lang="en-US" baseline="30000" dirty="0">
                <a:solidFill>
                  <a:srgbClr val="FF0000"/>
                </a:solidFill>
              </a:rPr>
              <a:t>2</a:t>
            </a:r>
            <a:r>
              <a:rPr lang="en-US" i="1" baseline="30000" dirty="0">
                <a:solidFill>
                  <a:srgbClr val="FF0000"/>
                </a:solidFill>
              </a:rPr>
              <a:t>D</a:t>
            </a:r>
            <a:r>
              <a:rPr lang="en-US" baseline="30000" dirty="0">
                <a:solidFill>
                  <a:srgbClr val="FF0000"/>
                </a:solidFill>
              </a:rPr>
              <a:t>+3</a:t>
            </a:r>
            <a:r>
              <a:rPr lang="en-US" dirty="0"/>
              <a:t> = poly(</a:t>
            </a:r>
            <a:r>
              <a:rPr lang="en-US" i="1" dirty="0">
                <a:solidFill>
                  <a:srgbClr val="FF0000"/>
                </a:solidFill>
              </a:rPr>
              <a:t>D</a:t>
            </a:r>
            <a:r>
              <a:rPr lang="en-US" i="1" baseline="30000" dirty="0">
                <a:solidFill>
                  <a:srgbClr val="FF0000"/>
                </a:solidFill>
              </a:rPr>
              <a:t>D</a:t>
            </a:r>
            <a:r>
              <a:rPr lang="en-US" dirty="0"/>
              <a:t>) if </a:t>
            </a:r>
            <a:r>
              <a:rPr lang="en-US" i="1" dirty="0"/>
              <a:t>A</a:t>
            </a:r>
            <a:r>
              <a:rPr lang="en-US" dirty="0"/>
              <a:t> = </a:t>
            </a:r>
            <a:r>
              <a:rPr lang="en-US" i="1" dirty="0"/>
              <a:t>O</a:t>
            </a:r>
            <a:r>
              <a:rPr lang="en-US" dirty="0"/>
              <a:t>(1)</a:t>
            </a:r>
          </a:p>
        </p:txBody>
      </p:sp>
      <p:sp>
        <p:nvSpPr>
          <p:cNvPr id="4" name="Slide Number Placeholder 3"/>
          <p:cNvSpPr>
            <a:spLocks noGrp="1"/>
          </p:cNvSpPr>
          <p:nvPr>
            <p:ph type="sldNum" sz="quarter" idx="12"/>
          </p:nvPr>
        </p:nvSpPr>
        <p:spPr/>
        <p:txBody>
          <a:bodyPr/>
          <a:lstStyle/>
          <a:p>
            <a:fld id="{6A995154-0473-4D3E-9D27-8B1D4B6CEBB6}" type="slidenum">
              <a:rPr lang="en-US" smtClean="0"/>
              <a:t>28</a:t>
            </a:fld>
            <a:endParaRPr lang="en-US"/>
          </a:p>
        </p:txBody>
      </p:sp>
    </p:spTree>
    <p:extLst>
      <p:ext uri="{BB962C8B-B14F-4D97-AF65-F5344CB8AC3E}">
        <p14:creationId xmlns:p14="http://schemas.microsoft.com/office/powerpoint/2010/main" val="227116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190" y="346653"/>
            <a:ext cx="5108457" cy="1685056"/>
          </a:xfrm>
        </p:spPr>
        <p:txBody>
          <a:bodyPr>
            <a:normAutofit/>
          </a:bodyPr>
          <a:lstStyle/>
          <a:p>
            <a:r>
              <a:rPr lang="en-US" dirty="0"/>
              <a:t>Easy proof if binding graph is acyclic (tree)</a:t>
            </a:r>
          </a:p>
        </p:txBody>
      </p:sp>
      <p:sp>
        <p:nvSpPr>
          <p:cNvPr id="4" name="Slide Number Placeholder 3"/>
          <p:cNvSpPr>
            <a:spLocks noGrp="1"/>
          </p:cNvSpPr>
          <p:nvPr>
            <p:ph type="sldNum" sz="quarter" idx="12"/>
          </p:nvPr>
        </p:nvSpPr>
        <p:spPr/>
        <p:txBody>
          <a:bodyPr/>
          <a:lstStyle/>
          <a:p>
            <a:fld id="{6A995154-0473-4D3E-9D27-8B1D4B6CEBB6}" type="slidenum">
              <a:rPr lang="en-US" smtClean="0"/>
              <a:t>29</a:t>
            </a:fld>
            <a:endParaRPr lang="en-US"/>
          </a:p>
        </p:txBody>
      </p:sp>
      <p:pic>
        <p:nvPicPr>
          <p:cNvPr id="6" name="Picture 5"/>
          <p:cNvPicPr>
            <a:picLocks noChangeAspect="1"/>
          </p:cNvPicPr>
          <p:nvPr/>
        </p:nvPicPr>
        <p:blipFill>
          <a:blip r:embed="rId3"/>
          <a:stretch>
            <a:fillRect/>
          </a:stretch>
        </p:blipFill>
        <p:spPr>
          <a:xfrm>
            <a:off x="5946657" y="163513"/>
            <a:ext cx="5714412" cy="3054350"/>
          </a:xfrm>
          <a:prstGeom prst="rect">
            <a:avLst/>
          </a:prstGeom>
        </p:spPr>
      </p:pic>
      <p:pic>
        <p:nvPicPr>
          <p:cNvPr id="7" name="Picture 6"/>
          <p:cNvPicPr>
            <a:picLocks noChangeAspect="1"/>
          </p:cNvPicPr>
          <p:nvPr/>
        </p:nvPicPr>
        <p:blipFill>
          <a:blip r:embed="rId4"/>
          <a:stretch>
            <a:fillRect/>
          </a:stretch>
        </p:blipFill>
        <p:spPr>
          <a:xfrm>
            <a:off x="5971118" y="3569345"/>
            <a:ext cx="5665489" cy="3062462"/>
          </a:xfrm>
          <a:prstGeom prst="rect">
            <a:avLst/>
          </a:prstGeom>
        </p:spPr>
      </p:pic>
      <p:sp>
        <p:nvSpPr>
          <p:cNvPr id="8" name="Arrow: Down 7"/>
          <p:cNvSpPr/>
          <p:nvPr/>
        </p:nvSpPr>
        <p:spPr>
          <a:xfrm>
            <a:off x="8638428" y="3250039"/>
            <a:ext cx="330868" cy="287130"/>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696190" y="2307913"/>
            <a:ext cx="5250467" cy="3170099"/>
          </a:xfrm>
          <a:prstGeom prst="rect">
            <a:avLst/>
          </a:prstGeom>
          <a:noFill/>
        </p:spPr>
        <p:txBody>
          <a:bodyPr wrap="square" rtlCol="0">
            <a:spAutoFit/>
          </a:bodyPr>
          <a:lstStyle/>
          <a:p>
            <a:pPr marL="285750" indent="-285750">
              <a:buFont typeface="Arial" panose="020B0604020202020204" pitchFamily="34" charset="0"/>
              <a:buChar char="•"/>
            </a:pPr>
            <a:r>
              <a:rPr lang="en-US" sz="2000"/>
              <a:t>Since monomers have O(1) domains, binding graph is bounded degree</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a:t># nodes of tree is at most exponential in depth (longest path length ≤ 2∙depth)</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a:t>If some path has &gt; 2</a:t>
            </a:r>
            <a:r>
              <a:rPr lang="en-US" sz="2000" i="1"/>
              <a:t>D</a:t>
            </a:r>
            <a:r>
              <a:rPr lang="en-US" sz="2000"/>
              <a:t> edges, it must repeat some ordered pair (</a:t>
            </a:r>
            <a:r>
              <a:rPr lang="en-US" sz="2000" i="1"/>
              <a:t>d</a:t>
            </a:r>
            <a:r>
              <a:rPr lang="en-US" sz="2000" i="1" baseline="-25000"/>
              <a:t>i</a:t>
            </a:r>
            <a:r>
              <a:rPr lang="en-US" sz="2000"/>
              <a:t>,</a:t>
            </a:r>
            <a:r>
              <a:rPr lang="en-US" sz="2000" i="1"/>
              <a:t>d</a:t>
            </a:r>
            <a:r>
              <a:rPr lang="en-US" sz="2000" i="1" baseline="-25000"/>
              <a:t>i</a:t>
            </a:r>
            <a:r>
              <a:rPr lang="en-US" sz="2000"/>
              <a:t>*) or (</a:t>
            </a:r>
            <a:r>
              <a:rPr lang="en-US" sz="2000" i="1"/>
              <a:t>d</a:t>
            </a:r>
            <a:r>
              <a:rPr lang="en-US" sz="2000" i="1" baseline="-25000"/>
              <a:t>i</a:t>
            </a:r>
            <a:r>
              <a:rPr lang="en-US" sz="2000"/>
              <a:t>*,</a:t>
            </a:r>
            <a:r>
              <a:rPr lang="en-US" sz="2000" i="1"/>
              <a:t>d</a:t>
            </a:r>
            <a:r>
              <a:rPr lang="en-US" sz="2000" i="1" baseline="-25000"/>
              <a:t>i</a:t>
            </a:r>
            <a:r>
              <a:rPr lang="en-US" sz="2000"/>
              <a:t>)</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a:t>Break into two saturated polymers as shown.</a:t>
            </a:r>
            <a:endParaRPr lang="en-US" sz="2000" dirty="0"/>
          </a:p>
        </p:txBody>
      </p:sp>
      <p:sp>
        <p:nvSpPr>
          <p:cNvPr id="10" name="Rectangle 9"/>
          <p:cNvSpPr/>
          <p:nvPr/>
        </p:nvSpPr>
        <p:spPr>
          <a:xfrm>
            <a:off x="6304887" y="2570200"/>
            <a:ext cx="1463799"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2400" b="1" dirty="0">
                <a:solidFill>
                  <a:srgbClr val="FF0000"/>
                </a:solidFill>
              </a:rPr>
              <a:t>not stable</a:t>
            </a:r>
          </a:p>
        </p:txBody>
      </p:sp>
    </p:spTree>
    <p:extLst>
      <p:ext uri="{BB962C8B-B14F-4D97-AF65-F5344CB8AC3E}">
        <p14:creationId xmlns:p14="http://schemas.microsoft.com/office/powerpoint/2010/main" val="6300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0" indent="0">
              <a:buNone/>
            </a:pPr>
            <a:r>
              <a:rPr lang="en-US" u="sng" dirty="0"/>
              <a:t>Part 1: Computation via molecular binding (kinetically)</a:t>
            </a:r>
          </a:p>
          <a:p>
            <a:pPr marL="0" indent="0">
              <a:buNone/>
            </a:pPr>
            <a:endParaRPr lang="en-US" dirty="0"/>
          </a:p>
          <a:p>
            <a:pPr marL="0" indent="0">
              <a:buNone/>
            </a:pPr>
            <a:r>
              <a:rPr lang="en-US" dirty="0">
                <a:solidFill>
                  <a:schemeClr val="bg1">
                    <a:lumMod val="50000"/>
                  </a:schemeClr>
                </a:solidFill>
              </a:rPr>
              <a:t>Part 2: Computation via molecular binding (thermodynamically)</a:t>
            </a:r>
          </a:p>
          <a:p>
            <a:pPr marL="0" indent="0">
              <a:buNone/>
            </a:pPr>
            <a:endParaRPr lang="en-US" dirty="0">
              <a:solidFill>
                <a:schemeClr val="bg1">
                  <a:lumMod val="50000"/>
                </a:schemeClr>
              </a:solidFill>
            </a:endParaRPr>
          </a:p>
          <a:p>
            <a:pPr marL="0" indent="0">
              <a:buNone/>
            </a:pPr>
            <a:r>
              <a:rPr lang="en-US" dirty="0">
                <a:solidFill>
                  <a:schemeClr val="bg1">
                    <a:lumMod val="50000"/>
                  </a:schemeClr>
                </a:solidFill>
              </a:rPr>
              <a:t>Part 3: Thermodynamic self-assembly</a:t>
            </a:r>
            <a:endParaRPr lang="en-US" dirty="0"/>
          </a:p>
        </p:txBody>
      </p:sp>
      <p:sp>
        <p:nvSpPr>
          <p:cNvPr id="4" name="Slide Number Placeholder 3"/>
          <p:cNvSpPr>
            <a:spLocks noGrp="1"/>
          </p:cNvSpPr>
          <p:nvPr>
            <p:ph type="sldNum" sz="quarter" idx="12"/>
          </p:nvPr>
        </p:nvSpPr>
        <p:spPr/>
        <p:txBody>
          <a:bodyPr/>
          <a:lstStyle/>
          <a:p>
            <a:fld id="{6A995154-0473-4D3E-9D27-8B1D4B6CEBB6}" type="slidenum">
              <a:rPr lang="en-US" smtClean="0"/>
              <a:t>3</a:t>
            </a:fld>
            <a:endParaRPr lang="en-US"/>
          </a:p>
        </p:txBody>
      </p:sp>
    </p:spTree>
    <p:extLst>
      <p:ext uri="{BB962C8B-B14F-4D97-AF65-F5344CB8AC3E}">
        <p14:creationId xmlns:p14="http://schemas.microsoft.com/office/powerpoint/2010/main" val="3198403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digression into computational complexity</a:t>
            </a:r>
          </a:p>
        </p:txBody>
      </p:sp>
      <p:sp>
        <p:nvSpPr>
          <p:cNvPr id="3" name="Content Placeholder 2"/>
          <p:cNvSpPr>
            <a:spLocks noGrp="1"/>
          </p:cNvSpPr>
          <p:nvPr>
            <p:ph idx="1"/>
          </p:nvPr>
        </p:nvSpPr>
        <p:spPr>
          <a:xfrm>
            <a:off x="838199" y="1825624"/>
            <a:ext cx="10964160" cy="4188677"/>
          </a:xfrm>
        </p:spPr>
        <p:txBody>
          <a:bodyPr>
            <a:normAutofit/>
          </a:bodyPr>
          <a:lstStyle/>
          <a:p>
            <a:r>
              <a:rPr lang="en-US" sz="2400" cap="small" dirty="0"/>
              <a:t>Integer-Programming</a:t>
            </a:r>
            <a:r>
              <a:rPr lang="en-US" sz="2400" dirty="0"/>
              <a:t> problem</a:t>
            </a:r>
          </a:p>
          <a:p>
            <a:pPr marL="457200" lvl="1" indent="0">
              <a:buNone/>
            </a:pPr>
            <a:r>
              <a:rPr lang="en-US" sz="2000" u="sng" dirty="0"/>
              <a:t>Given</a:t>
            </a:r>
            <a:r>
              <a:rPr lang="en-US" sz="2000" dirty="0"/>
              <a:t>: integer matrix </a:t>
            </a:r>
            <a:r>
              <a:rPr lang="en-US" sz="2000" b="1" dirty="0"/>
              <a:t>A</a:t>
            </a:r>
            <a:r>
              <a:rPr lang="en-US" sz="2000" dirty="0"/>
              <a:t>, integer vector </a:t>
            </a:r>
            <a:r>
              <a:rPr lang="en-US" sz="2000" b="1" dirty="0"/>
              <a:t>b</a:t>
            </a:r>
            <a:endParaRPr lang="en-US" sz="2000" dirty="0"/>
          </a:p>
          <a:p>
            <a:pPr marL="457200" lvl="1" indent="0">
              <a:buNone/>
            </a:pPr>
            <a:r>
              <a:rPr lang="en-US" sz="2000" u="sng" dirty="0"/>
              <a:t>Question</a:t>
            </a:r>
            <a:r>
              <a:rPr lang="en-US" sz="2000" dirty="0"/>
              <a:t>: is there a nonnegative integer vector </a:t>
            </a:r>
            <a:r>
              <a:rPr lang="en-US" sz="2000" b="1" dirty="0"/>
              <a:t>x</a:t>
            </a:r>
            <a:r>
              <a:rPr lang="en-US" sz="2000" dirty="0"/>
              <a:t> such that </a:t>
            </a:r>
            <a:r>
              <a:rPr lang="en-US" sz="2000" b="1" dirty="0"/>
              <a:t>Ax</a:t>
            </a:r>
            <a:r>
              <a:rPr lang="en-US" sz="2000" dirty="0"/>
              <a:t> = </a:t>
            </a:r>
            <a:r>
              <a:rPr lang="en-US" sz="2000" b="1" dirty="0"/>
              <a:t>b</a:t>
            </a:r>
            <a:r>
              <a:rPr lang="en-US" sz="2000" dirty="0"/>
              <a:t>?</a:t>
            </a:r>
          </a:p>
          <a:p>
            <a:r>
              <a:rPr lang="en-US" sz="2400"/>
              <a:t>0/1-</a:t>
            </a:r>
            <a:r>
              <a:rPr lang="en-US" sz="2400" cap="small"/>
              <a:t>Integer-Programming</a:t>
            </a:r>
            <a:r>
              <a:rPr lang="en-US" sz="2400"/>
              <a:t> is </a:t>
            </a:r>
            <a:r>
              <a:rPr lang="en-US" sz="2400" b="1"/>
              <a:t>NP</a:t>
            </a:r>
            <a:r>
              <a:rPr lang="en-US" sz="2400"/>
              <a:t>-complete (Karp 1972).</a:t>
            </a:r>
            <a:endParaRPr lang="en-US" sz="2400" dirty="0"/>
          </a:p>
          <a:p>
            <a:r>
              <a:rPr lang="en-US" sz="2400" u="sng"/>
              <a:t>Non-obvious fact</a:t>
            </a:r>
            <a:r>
              <a:rPr lang="en-US" sz="2400"/>
              <a:t>: </a:t>
            </a:r>
            <a:r>
              <a:rPr lang="en-US" sz="2400" cap="small"/>
              <a:t>Integer-Programming</a:t>
            </a:r>
            <a:r>
              <a:rPr lang="en-US" sz="2400"/>
              <a:t> is in </a:t>
            </a:r>
            <a:r>
              <a:rPr lang="en-US" sz="2400" b="1"/>
              <a:t>NP</a:t>
            </a:r>
            <a:r>
              <a:rPr lang="en-US" sz="2400"/>
              <a:t>. </a:t>
            </a:r>
            <a:r>
              <a:rPr lang="en-US" sz="1800" i="1"/>
              <a:t>(independently due to [Borosh and Treybig 1976], [Gathen and Sieveking 1978], [Kannan and Monma 1978])</a:t>
            </a:r>
            <a:endParaRPr lang="en-US" sz="1800" i="1" dirty="0"/>
          </a:p>
          <a:p>
            <a:pPr marL="457200" lvl="1" indent="0">
              <a:buNone/>
            </a:pPr>
            <a:r>
              <a:rPr lang="en-US" sz="2000"/>
              <a:t>If </a:t>
            </a:r>
            <a:r>
              <a:rPr lang="en-US" sz="2000" b="1"/>
              <a:t>Ax </a:t>
            </a:r>
            <a:r>
              <a:rPr lang="en-US" sz="2000"/>
              <a:t>= </a:t>
            </a:r>
            <a:r>
              <a:rPr lang="en-US" sz="2000" b="1"/>
              <a:t>b</a:t>
            </a:r>
            <a:r>
              <a:rPr lang="en-US" sz="2000"/>
              <a:t> has a solution, it has a “small” solution… max</a:t>
            </a:r>
            <a:r>
              <a:rPr lang="en-US" sz="2000" i="1" baseline="-25000"/>
              <a:t>i </a:t>
            </a:r>
            <a:r>
              <a:rPr lang="en-US" sz="2000" b="1"/>
              <a:t>x</a:t>
            </a:r>
            <a:r>
              <a:rPr lang="en-US" sz="2000" i="1" baseline="-25000"/>
              <a:t>i</a:t>
            </a:r>
            <a:r>
              <a:rPr lang="en-US" sz="2000"/>
              <a:t> ≤ exp(max</a:t>
            </a:r>
            <a:r>
              <a:rPr lang="en-US" sz="2000" i="1" baseline="-25000"/>
              <a:t>ij</a:t>
            </a:r>
            <a:r>
              <a:rPr lang="en-US" sz="2000"/>
              <a:t>(</a:t>
            </a:r>
            <a:r>
              <a:rPr lang="en-US" sz="2000" b="1"/>
              <a:t>A</a:t>
            </a:r>
            <a:r>
              <a:rPr lang="en-US" sz="2000" i="1" baseline="-25000"/>
              <a:t>ij</a:t>
            </a:r>
            <a:r>
              <a:rPr lang="en-US" sz="2000"/>
              <a:t>,</a:t>
            </a:r>
            <a:r>
              <a:rPr lang="en-US" sz="2000" b="1"/>
              <a:t>b</a:t>
            </a:r>
            <a:r>
              <a:rPr lang="en-US" sz="2000" i="1" baseline="-25000"/>
              <a:t>j</a:t>
            </a:r>
            <a:r>
              <a:rPr lang="en-US" sz="2000"/>
              <a:t>))</a:t>
            </a:r>
            <a:endParaRPr lang="en-US" sz="1400" dirty="0"/>
          </a:p>
          <a:p>
            <a:r>
              <a:rPr lang="en-US" sz="2400"/>
              <a:t>Papadimitriou’s proof:</a:t>
            </a:r>
            <a:endParaRPr lang="en-US" sz="2400" dirty="0"/>
          </a:p>
          <a:p>
            <a:pPr lvl="1"/>
            <a:r>
              <a:rPr lang="en-US" sz="2000"/>
              <a:t>If </a:t>
            </a:r>
            <a:r>
              <a:rPr lang="en-US" sz="2000" b="1"/>
              <a:t>x</a:t>
            </a:r>
            <a:r>
              <a:rPr lang="en-US" sz="2000"/>
              <a:t> is a </a:t>
            </a:r>
            <a:r>
              <a:rPr lang="en-US" sz="2000" i="1"/>
              <a:t>large enough</a:t>
            </a:r>
            <a:r>
              <a:rPr lang="en-US" sz="2000"/>
              <a:t> solution, there is </a:t>
            </a:r>
            <a:r>
              <a:rPr lang="en-US" sz="2000" b="1"/>
              <a:t>0</a:t>
            </a:r>
            <a:r>
              <a:rPr lang="en-US" sz="2000"/>
              <a:t> &lt; </a:t>
            </a:r>
            <a:r>
              <a:rPr lang="en-US" sz="2000" b="1"/>
              <a:t>y</a:t>
            </a:r>
            <a:r>
              <a:rPr lang="en-US" sz="2000"/>
              <a:t> &lt; </a:t>
            </a:r>
            <a:r>
              <a:rPr lang="en-US" sz="2000" b="1"/>
              <a:t>x</a:t>
            </a:r>
            <a:r>
              <a:rPr lang="en-US" sz="2000"/>
              <a:t>, </a:t>
            </a:r>
            <a:r>
              <a:rPr lang="en-US" sz="2000" b="1"/>
              <a:t>y</a:t>
            </a:r>
            <a:r>
              <a:rPr lang="en-US" sz="2000"/>
              <a:t> ∈ ℕ</a:t>
            </a:r>
            <a:r>
              <a:rPr lang="en-US" sz="2000" i="1" baseline="30000"/>
              <a:t>m</a:t>
            </a:r>
            <a:r>
              <a:rPr lang="en-US" sz="2000"/>
              <a:t>, such that </a:t>
            </a:r>
            <a:r>
              <a:rPr lang="en-US" sz="2000" b="1"/>
              <a:t>Ay</a:t>
            </a:r>
            <a:r>
              <a:rPr lang="en-US" sz="2000"/>
              <a:t> = </a:t>
            </a:r>
            <a:r>
              <a:rPr lang="en-US" sz="2000" b="1"/>
              <a:t>0</a:t>
            </a:r>
            <a:r>
              <a:rPr lang="en-US" sz="2000"/>
              <a:t>.</a:t>
            </a:r>
            <a:endParaRPr lang="en-US" sz="2000" dirty="0"/>
          </a:p>
          <a:p>
            <a:pPr lvl="1"/>
            <a:r>
              <a:rPr lang="en-US" sz="2000"/>
              <a:t>Defining </a:t>
            </a:r>
            <a:r>
              <a:rPr lang="en-US" sz="2000" b="1"/>
              <a:t>z</a:t>
            </a:r>
            <a:r>
              <a:rPr lang="en-US" sz="2000"/>
              <a:t> = </a:t>
            </a:r>
            <a:r>
              <a:rPr lang="en-US" sz="2000" b="1"/>
              <a:t>x</a:t>
            </a:r>
            <a:r>
              <a:rPr lang="en-US" sz="2000"/>
              <a:t> – </a:t>
            </a:r>
            <a:r>
              <a:rPr lang="en-US" sz="2000" b="1"/>
              <a:t>y</a:t>
            </a:r>
            <a:r>
              <a:rPr lang="en-US" sz="2000"/>
              <a:t>,   </a:t>
            </a:r>
            <a:r>
              <a:rPr lang="en-US" sz="2000" b="1"/>
              <a:t>Az</a:t>
            </a:r>
            <a:r>
              <a:rPr lang="en-US" sz="2000"/>
              <a:t> = </a:t>
            </a:r>
            <a:r>
              <a:rPr lang="en-US" sz="2000" b="1"/>
              <a:t>A</a:t>
            </a:r>
            <a:r>
              <a:rPr lang="en-US" sz="2000"/>
              <a:t>(</a:t>
            </a:r>
            <a:r>
              <a:rPr lang="en-US" sz="2000" b="1"/>
              <a:t>x</a:t>
            </a:r>
            <a:r>
              <a:rPr lang="en-US" sz="2000"/>
              <a:t> – </a:t>
            </a:r>
            <a:r>
              <a:rPr lang="en-US" sz="2000" b="1"/>
              <a:t>y</a:t>
            </a:r>
            <a:r>
              <a:rPr lang="en-US" sz="2000"/>
              <a:t>) = </a:t>
            </a:r>
            <a:r>
              <a:rPr lang="en-US" sz="2000" b="1"/>
              <a:t>Ax</a:t>
            </a:r>
            <a:r>
              <a:rPr lang="en-US" sz="2000"/>
              <a:t> – </a:t>
            </a:r>
            <a:r>
              <a:rPr lang="en-US" sz="2000" b="1"/>
              <a:t>Ay</a:t>
            </a:r>
            <a:r>
              <a:rPr lang="en-US" sz="2000"/>
              <a:t> = </a:t>
            </a:r>
            <a:r>
              <a:rPr lang="en-US" sz="2000" b="1"/>
              <a:t>Ax</a:t>
            </a:r>
            <a:r>
              <a:rPr lang="en-US" sz="2000"/>
              <a:t> – </a:t>
            </a:r>
            <a:r>
              <a:rPr lang="en-US" sz="2000" b="1"/>
              <a:t>0</a:t>
            </a:r>
            <a:r>
              <a:rPr lang="en-US" sz="2000"/>
              <a:t> = </a:t>
            </a:r>
            <a:r>
              <a:rPr lang="en-US" sz="2000" b="1"/>
              <a:t>b</a:t>
            </a:r>
            <a:r>
              <a:rPr lang="en-US" sz="2000"/>
              <a:t>.</a:t>
            </a:r>
            <a:endParaRPr lang="en-US" sz="2000" dirty="0"/>
          </a:p>
          <a:p>
            <a:pPr lvl="1"/>
            <a:r>
              <a:rPr lang="en-US" sz="2000"/>
              <a:t>So </a:t>
            </a:r>
            <a:r>
              <a:rPr lang="en-US" sz="2000" b="1"/>
              <a:t>z</a:t>
            </a:r>
            <a:r>
              <a:rPr lang="en-US" sz="2000"/>
              <a:t> is a strictly smaller solution than </a:t>
            </a:r>
            <a:r>
              <a:rPr lang="en-US" sz="2000" b="1"/>
              <a:t>x</a:t>
            </a:r>
            <a:r>
              <a:rPr lang="en-US" sz="2000"/>
              <a:t>: </a:t>
            </a:r>
            <a:r>
              <a:rPr lang="en-US" sz="2000" b="1"/>
              <a:t>x</a:t>
            </a:r>
            <a:r>
              <a:rPr lang="en-US" sz="2000"/>
              <a:t> cannot be the </a:t>
            </a:r>
            <a:r>
              <a:rPr lang="en-US" sz="2000" i="1"/>
              <a:t>smallest</a:t>
            </a:r>
            <a:r>
              <a:rPr lang="en-US" sz="2000"/>
              <a:t> solution.</a:t>
            </a:r>
            <a:endParaRPr lang="en-US" sz="2000" dirty="0"/>
          </a:p>
        </p:txBody>
      </p:sp>
      <p:sp>
        <p:nvSpPr>
          <p:cNvPr id="4" name="Slide Number Placeholder 3"/>
          <p:cNvSpPr>
            <a:spLocks noGrp="1"/>
          </p:cNvSpPr>
          <p:nvPr>
            <p:ph type="sldNum" sz="quarter" idx="12"/>
          </p:nvPr>
        </p:nvSpPr>
        <p:spPr/>
        <p:txBody>
          <a:bodyPr/>
          <a:lstStyle/>
          <a:p>
            <a:fld id="{6A995154-0473-4D3E-9D27-8B1D4B6CEBB6}" type="slidenum">
              <a:rPr lang="en-US" smtClean="0"/>
              <a:t>30</a:t>
            </a:fld>
            <a:endParaRPr lang="en-US"/>
          </a:p>
        </p:txBody>
      </p:sp>
      <p:sp>
        <p:nvSpPr>
          <p:cNvPr id="5" name="Rectangle 4"/>
          <p:cNvSpPr/>
          <p:nvPr/>
        </p:nvSpPr>
        <p:spPr>
          <a:xfrm>
            <a:off x="3880641" y="4477732"/>
            <a:ext cx="6895286" cy="369332"/>
          </a:xfrm>
          <a:prstGeom prst="rect">
            <a:avLst/>
          </a:prstGeom>
        </p:spPr>
        <p:txBody>
          <a:bodyPr wrap="none">
            <a:spAutoFit/>
          </a:bodyPr>
          <a:lstStyle/>
          <a:p>
            <a:r>
              <a:rPr lang="en-US" dirty="0"/>
              <a:t>[</a:t>
            </a:r>
            <a:r>
              <a:rPr lang="en-US" i="1" dirty="0"/>
              <a:t>On the complexity of integer programming</a:t>
            </a:r>
            <a:r>
              <a:rPr lang="en-US" dirty="0"/>
              <a:t>. Papadimitriou, </a:t>
            </a:r>
            <a:r>
              <a:rPr lang="en-US" u="sng" dirty="0"/>
              <a:t>JACM</a:t>
            </a:r>
            <a:r>
              <a:rPr lang="en-US" dirty="0"/>
              <a:t> 1981]</a:t>
            </a:r>
          </a:p>
        </p:txBody>
      </p:sp>
    </p:spTree>
    <p:extLst>
      <p:ext uri="{BB962C8B-B14F-4D97-AF65-F5344CB8AC3E}">
        <p14:creationId xmlns:p14="http://schemas.microsoft.com/office/powerpoint/2010/main" val="24505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4C7C-EA3A-43D8-805F-534972EB6980}"/>
              </a:ext>
            </a:extLst>
          </p:cNvPr>
          <p:cNvSpPr>
            <a:spLocks noGrp="1"/>
          </p:cNvSpPr>
          <p:nvPr>
            <p:ph type="title"/>
          </p:nvPr>
        </p:nvSpPr>
        <p:spPr/>
        <p:txBody>
          <a:bodyPr/>
          <a:lstStyle/>
          <a:p>
            <a:r>
              <a:rPr lang="en-US" dirty="0"/>
              <a:t>Monomers as vectors</a:t>
            </a:r>
          </a:p>
        </p:txBody>
      </p:sp>
      <p:sp>
        <p:nvSpPr>
          <p:cNvPr id="3" name="Content Placeholder 2">
            <a:extLst>
              <a:ext uri="{FF2B5EF4-FFF2-40B4-BE49-F238E27FC236}">
                <a16:creationId xmlns:a16="http://schemas.microsoft.com/office/drawing/2014/main" id="{C70D2421-3D1C-48C6-9AE4-73424C981CAC}"/>
              </a:ext>
            </a:extLst>
          </p:cNvPr>
          <p:cNvSpPr>
            <a:spLocks noGrp="1"/>
          </p:cNvSpPr>
          <p:nvPr>
            <p:ph idx="1"/>
          </p:nvPr>
        </p:nvSpPr>
        <p:spPr/>
        <p:txBody>
          <a:bodyPr/>
          <a:lstStyle/>
          <a:p>
            <a:r>
              <a:rPr lang="en-US" dirty="0"/>
              <a:t>monomer {a,    b*,b*,    </a:t>
            </a:r>
            <a:r>
              <a:rPr lang="en-US" dirty="0" err="1"/>
              <a:t>d,d,d,d,d</a:t>
            </a:r>
            <a:r>
              <a:rPr lang="en-US" dirty="0"/>
              <a:t>*,    </a:t>
            </a:r>
            <a:r>
              <a:rPr lang="en-US" dirty="0" err="1"/>
              <a:t>e,e</a:t>
            </a:r>
            <a:r>
              <a:rPr lang="en-US" dirty="0"/>
              <a:t>*} represented as (1,-2,0,3,0)</a:t>
            </a:r>
          </a:p>
          <a:p>
            <a:r>
              <a:rPr lang="en-US"/>
              <a:t>sum of many monomers gives the number of excess domains in a fully bound (saturated) polymer with those monomers</a:t>
            </a:r>
            <a:endParaRPr lang="en-US" dirty="0"/>
          </a:p>
          <a:p>
            <a:pPr lvl="1"/>
            <a:r>
              <a:rPr lang="en-US"/>
              <a:t>i.e., 2 copies of above monomer 2∙(1,-2,0,3,0) = </a:t>
            </a:r>
            <a:r>
              <a:rPr lang="en-US">
                <a:solidFill>
                  <a:srgbClr val="FF0000"/>
                </a:solidFill>
              </a:rPr>
              <a:t>(</a:t>
            </a:r>
            <a:r>
              <a:rPr lang="en-US" b="1">
                <a:solidFill>
                  <a:srgbClr val="FF0000"/>
                </a:solidFill>
              </a:rPr>
              <a:t>2</a:t>
            </a:r>
            <a:r>
              <a:rPr lang="en-US">
                <a:solidFill>
                  <a:srgbClr val="FF0000"/>
                </a:solidFill>
              </a:rPr>
              <a:t>,</a:t>
            </a:r>
            <a:r>
              <a:rPr lang="en-US" b="1">
                <a:solidFill>
                  <a:srgbClr val="FF0000"/>
                </a:solidFill>
              </a:rPr>
              <a:t>-4</a:t>
            </a:r>
            <a:r>
              <a:rPr lang="en-US">
                <a:solidFill>
                  <a:srgbClr val="FF0000"/>
                </a:solidFill>
              </a:rPr>
              <a:t>,</a:t>
            </a:r>
            <a:r>
              <a:rPr lang="en-US" b="1">
                <a:solidFill>
                  <a:srgbClr val="FF0000"/>
                </a:solidFill>
              </a:rPr>
              <a:t>0</a:t>
            </a:r>
            <a:r>
              <a:rPr lang="en-US">
                <a:solidFill>
                  <a:srgbClr val="FF0000"/>
                </a:solidFill>
              </a:rPr>
              <a:t>,</a:t>
            </a:r>
            <a:r>
              <a:rPr lang="en-US" b="1">
                <a:solidFill>
                  <a:srgbClr val="FF0000"/>
                </a:solidFill>
              </a:rPr>
              <a:t>6</a:t>
            </a:r>
            <a:r>
              <a:rPr lang="en-US">
                <a:solidFill>
                  <a:srgbClr val="FF0000"/>
                </a:solidFill>
              </a:rPr>
              <a:t>,</a:t>
            </a:r>
            <a:r>
              <a:rPr lang="en-US" b="1">
                <a:solidFill>
                  <a:srgbClr val="FF0000"/>
                </a:solidFill>
              </a:rPr>
              <a:t>0</a:t>
            </a:r>
            <a:r>
              <a:rPr lang="en-US">
                <a:solidFill>
                  <a:srgbClr val="FF0000"/>
                </a:solidFill>
              </a:rPr>
              <a:t>)</a:t>
            </a:r>
            <a:r>
              <a:rPr lang="en-US"/>
              <a:t> have an excess of </a:t>
            </a:r>
            <a:r>
              <a:rPr lang="en-US" b="1">
                <a:solidFill>
                  <a:srgbClr val="FF0000"/>
                </a:solidFill>
              </a:rPr>
              <a:t>2</a:t>
            </a:r>
            <a:r>
              <a:rPr lang="en-US"/>
              <a:t> a’s, </a:t>
            </a:r>
            <a:r>
              <a:rPr lang="en-US" b="1">
                <a:solidFill>
                  <a:srgbClr val="FF0000"/>
                </a:solidFill>
              </a:rPr>
              <a:t>4</a:t>
            </a:r>
            <a:r>
              <a:rPr lang="en-US"/>
              <a:t> b*’s, </a:t>
            </a:r>
            <a:r>
              <a:rPr lang="en-US" b="1">
                <a:solidFill>
                  <a:srgbClr val="FF0000"/>
                </a:solidFill>
              </a:rPr>
              <a:t>0</a:t>
            </a:r>
            <a:r>
              <a:rPr lang="en-US"/>
              <a:t> c’s, </a:t>
            </a:r>
            <a:r>
              <a:rPr lang="en-US" b="1">
                <a:solidFill>
                  <a:srgbClr val="FF0000"/>
                </a:solidFill>
              </a:rPr>
              <a:t>6</a:t>
            </a:r>
            <a:r>
              <a:rPr lang="en-US"/>
              <a:t> d’s, </a:t>
            </a:r>
            <a:r>
              <a:rPr lang="en-US" b="1">
                <a:solidFill>
                  <a:srgbClr val="FF0000"/>
                </a:solidFill>
              </a:rPr>
              <a:t>0</a:t>
            </a:r>
            <a:r>
              <a:rPr lang="en-US"/>
              <a:t> e’s</a:t>
            </a:r>
            <a:endParaRPr lang="en-US" dirty="0"/>
          </a:p>
        </p:txBody>
      </p:sp>
      <p:sp>
        <p:nvSpPr>
          <p:cNvPr id="4" name="Slide Number Placeholder 3">
            <a:extLst>
              <a:ext uri="{FF2B5EF4-FFF2-40B4-BE49-F238E27FC236}">
                <a16:creationId xmlns:a16="http://schemas.microsoft.com/office/drawing/2014/main" id="{0F3F7571-48A6-4134-8437-93FC7C278663}"/>
              </a:ext>
            </a:extLst>
          </p:cNvPr>
          <p:cNvSpPr>
            <a:spLocks noGrp="1"/>
          </p:cNvSpPr>
          <p:nvPr>
            <p:ph type="sldNum" sz="quarter" idx="12"/>
          </p:nvPr>
        </p:nvSpPr>
        <p:spPr/>
        <p:txBody>
          <a:bodyPr/>
          <a:lstStyle/>
          <a:p>
            <a:fld id="{6A995154-0473-4D3E-9D27-8B1D4B6CEBB6}" type="slidenum">
              <a:rPr lang="en-US" smtClean="0"/>
              <a:t>31</a:t>
            </a:fld>
            <a:endParaRPr lang="en-US"/>
          </a:p>
        </p:txBody>
      </p:sp>
    </p:spTree>
    <p:extLst>
      <p:ext uri="{BB962C8B-B14F-4D97-AF65-F5344CB8AC3E}">
        <p14:creationId xmlns:p14="http://schemas.microsoft.com/office/powerpoint/2010/main" val="415119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F7A47-DB84-4C6B-BC55-0C53FE9B1577}"/>
              </a:ext>
            </a:extLst>
          </p:cNvPr>
          <p:cNvSpPr>
            <a:spLocks noGrp="1"/>
          </p:cNvSpPr>
          <p:nvPr>
            <p:ph type="title"/>
          </p:nvPr>
        </p:nvSpPr>
        <p:spPr/>
        <p:txBody>
          <a:bodyPr/>
          <a:lstStyle/>
          <a:p>
            <a:r>
              <a:rPr lang="en-US" dirty="0"/>
              <a:t>Farkas’ Lemma</a:t>
            </a:r>
          </a:p>
        </p:txBody>
      </p:sp>
      <p:sp>
        <p:nvSpPr>
          <p:cNvPr id="4" name="Slide Number Placeholder 3">
            <a:extLst>
              <a:ext uri="{FF2B5EF4-FFF2-40B4-BE49-F238E27FC236}">
                <a16:creationId xmlns:a16="http://schemas.microsoft.com/office/drawing/2014/main" id="{D5402BCE-EC71-4884-9B53-9C5C67E978DE}"/>
              </a:ext>
            </a:extLst>
          </p:cNvPr>
          <p:cNvSpPr>
            <a:spLocks noGrp="1"/>
          </p:cNvSpPr>
          <p:nvPr>
            <p:ph type="sldNum" sz="quarter" idx="12"/>
          </p:nvPr>
        </p:nvSpPr>
        <p:spPr>
          <a:xfrm>
            <a:off x="8610600" y="6356350"/>
            <a:ext cx="2743200" cy="365125"/>
          </a:xfrm>
        </p:spPr>
        <p:txBody>
          <a:bodyPr/>
          <a:lstStyle/>
          <a:p>
            <a:fld id="{6A995154-0473-4D3E-9D27-8B1D4B6CEBB6}" type="slidenum">
              <a:rPr lang="en-US" smtClean="0"/>
              <a:t>32</a:t>
            </a:fld>
            <a:endParaRPr lang="en-US"/>
          </a:p>
        </p:txBody>
      </p:sp>
      <p:sp>
        <p:nvSpPr>
          <p:cNvPr id="5" name="TextBox 4">
            <a:extLst>
              <a:ext uri="{FF2B5EF4-FFF2-40B4-BE49-F238E27FC236}">
                <a16:creationId xmlns:a16="http://schemas.microsoft.com/office/drawing/2014/main" id="{CD9B501C-9C4B-4014-B2FB-52E51C117001}"/>
              </a:ext>
            </a:extLst>
          </p:cNvPr>
          <p:cNvSpPr txBox="1"/>
          <p:nvPr/>
        </p:nvSpPr>
        <p:spPr>
          <a:xfrm>
            <a:off x="406400" y="1690688"/>
            <a:ext cx="9818254" cy="523220"/>
          </a:xfrm>
          <a:prstGeom prst="rect">
            <a:avLst/>
          </a:prstGeom>
          <a:noFill/>
        </p:spPr>
        <p:txBody>
          <a:bodyPr wrap="square" rtlCol="0">
            <a:spAutoFit/>
          </a:bodyPr>
          <a:lstStyle/>
          <a:p>
            <a:r>
              <a:rPr lang="en-US" sz="2800" dirty="0"/>
              <a:t>Given vectors </a:t>
            </a:r>
            <a:r>
              <a:rPr lang="en-US" sz="2800" b="1" dirty="0"/>
              <a:t>m</a:t>
            </a:r>
            <a:r>
              <a:rPr lang="en-US" sz="2800" b="1" baseline="-25000" dirty="0"/>
              <a:t>1</a:t>
            </a:r>
            <a:r>
              <a:rPr lang="en-US" sz="2800" dirty="0"/>
              <a:t>, </a:t>
            </a:r>
            <a:r>
              <a:rPr lang="en-US" sz="2800" b="1" dirty="0"/>
              <a:t>m</a:t>
            </a:r>
            <a:r>
              <a:rPr lang="en-US" sz="2800" b="1" baseline="-25000" dirty="0"/>
              <a:t>2</a:t>
            </a:r>
            <a:r>
              <a:rPr lang="en-US" sz="2800" dirty="0"/>
              <a:t>, … , they obey one of two constraints:</a:t>
            </a:r>
          </a:p>
        </p:txBody>
      </p:sp>
      <p:sp>
        <p:nvSpPr>
          <p:cNvPr id="6" name="TextBox 5">
            <a:extLst>
              <a:ext uri="{FF2B5EF4-FFF2-40B4-BE49-F238E27FC236}">
                <a16:creationId xmlns:a16="http://schemas.microsoft.com/office/drawing/2014/main" id="{7518A589-1C69-4E69-8EBF-C87557AD2470}"/>
              </a:ext>
            </a:extLst>
          </p:cNvPr>
          <p:cNvSpPr txBox="1"/>
          <p:nvPr/>
        </p:nvSpPr>
        <p:spPr>
          <a:xfrm>
            <a:off x="511461" y="2493031"/>
            <a:ext cx="5566064" cy="523220"/>
          </a:xfrm>
          <a:prstGeom prst="rect">
            <a:avLst/>
          </a:prstGeom>
          <a:noFill/>
        </p:spPr>
        <p:txBody>
          <a:bodyPr wrap="square" rtlCol="0">
            <a:spAutoFit/>
          </a:bodyPr>
          <a:lstStyle/>
          <a:p>
            <a:r>
              <a:rPr lang="en-US" sz="2800" dirty="0"/>
              <a:t>a) are directions of balanced forces</a:t>
            </a:r>
            <a:endParaRPr lang="en-US" sz="3200" dirty="0"/>
          </a:p>
        </p:txBody>
      </p:sp>
      <p:sp>
        <p:nvSpPr>
          <p:cNvPr id="7" name="TextBox 6">
            <a:extLst>
              <a:ext uri="{FF2B5EF4-FFF2-40B4-BE49-F238E27FC236}">
                <a16:creationId xmlns:a16="http://schemas.microsoft.com/office/drawing/2014/main" id="{08499F11-BDA7-46A9-83CD-0AB45E7E43C1}"/>
              </a:ext>
            </a:extLst>
          </p:cNvPr>
          <p:cNvSpPr txBox="1"/>
          <p:nvPr/>
        </p:nvSpPr>
        <p:spPr>
          <a:xfrm>
            <a:off x="6218378" y="2493031"/>
            <a:ext cx="5694221" cy="523220"/>
          </a:xfrm>
          <a:prstGeom prst="rect">
            <a:avLst/>
          </a:prstGeom>
          <a:noFill/>
        </p:spPr>
        <p:txBody>
          <a:bodyPr wrap="square" rtlCol="0">
            <a:spAutoFit/>
          </a:bodyPr>
          <a:lstStyle/>
          <a:p>
            <a:r>
              <a:rPr lang="en-US" sz="2800" dirty="0"/>
              <a:t>b) lie on one side </a:t>
            </a:r>
            <a:r>
              <a:rPr lang="en-US" sz="2800"/>
              <a:t>of some </a:t>
            </a:r>
            <a:r>
              <a:rPr lang="en-US" sz="2800" dirty="0"/>
              <a:t>hyperplane</a:t>
            </a:r>
          </a:p>
        </p:txBody>
      </p:sp>
      <p:cxnSp>
        <p:nvCxnSpPr>
          <p:cNvPr id="9" name="Straight Arrow Connector 8">
            <a:extLst>
              <a:ext uri="{FF2B5EF4-FFF2-40B4-BE49-F238E27FC236}">
                <a16:creationId xmlns:a16="http://schemas.microsoft.com/office/drawing/2014/main" id="{739A17E3-24CF-468F-BAC3-9A9C19028D1C}"/>
              </a:ext>
            </a:extLst>
          </p:cNvPr>
          <p:cNvCxnSpPr>
            <a:cxnSpLocks/>
          </p:cNvCxnSpPr>
          <p:nvPr/>
        </p:nvCxnSpPr>
        <p:spPr>
          <a:xfrm flipH="1">
            <a:off x="1771070" y="5301962"/>
            <a:ext cx="1604819" cy="258329"/>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4FA44DE-CB1C-446B-8B02-5650934B24DD}"/>
              </a:ext>
            </a:extLst>
          </p:cNvPr>
          <p:cNvCxnSpPr>
            <a:cxnSpLocks/>
          </p:cNvCxnSpPr>
          <p:nvPr/>
        </p:nvCxnSpPr>
        <p:spPr>
          <a:xfrm flipV="1">
            <a:off x="3375888" y="4232715"/>
            <a:ext cx="1367981" cy="1069247"/>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98C9AFF-A90A-4D9D-92AD-0BEE5F0B7B36}"/>
              </a:ext>
            </a:extLst>
          </p:cNvPr>
          <p:cNvCxnSpPr>
            <a:cxnSpLocks/>
          </p:cNvCxnSpPr>
          <p:nvPr/>
        </p:nvCxnSpPr>
        <p:spPr>
          <a:xfrm>
            <a:off x="3375888" y="5301961"/>
            <a:ext cx="691918" cy="821748"/>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2677550-1CD2-41F1-940A-E3D4FE6F0D34}"/>
              </a:ext>
            </a:extLst>
          </p:cNvPr>
          <p:cNvCxnSpPr/>
          <p:nvPr/>
        </p:nvCxnSpPr>
        <p:spPr>
          <a:xfrm flipH="1" flipV="1">
            <a:off x="7513777" y="3588327"/>
            <a:ext cx="812800" cy="132080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EA0A00-3BDA-4658-8043-08F04FCD6EA4}"/>
              </a:ext>
            </a:extLst>
          </p:cNvPr>
          <p:cNvCxnSpPr>
            <a:cxnSpLocks/>
          </p:cNvCxnSpPr>
          <p:nvPr/>
        </p:nvCxnSpPr>
        <p:spPr>
          <a:xfrm>
            <a:off x="8326577" y="4909127"/>
            <a:ext cx="1796473" cy="15240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68BE65-A02E-4056-8F00-2B3CD4928C2F}"/>
              </a:ext>
            </a:extLst>
          </p:cNvPr>
          <p:cNvCxnSpPr>
            <a:cxnSpLocks/>
          </p:cNvCxnSpPr>
          <p:nvPr/>
        </p:nvCxnSpPr>
        <p:spPr>
          <a:xfrm>
            <a:off x="8326577" y="4909127"/>
            <a:ext cx="1390073" cy="1076037"/>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86F2571-E716-4478-A758-DB3D5499A6B2}"/>
              </a:ext>
            </a:extLst>
          </p:cNvPr>
          <p:cNvCxnSpPr>
            <a:cxnSpLocks/>
          </p:cNvCxnSpPr>
          <p:nvPr/>
        </p:nvCxnSpPr>
        <p:spPr>
          <a:xfrm>
            <a:off x="7269014" y="3725718"/>
            <a:ext cx="2170546" cy="2478232"/>
          </a:xfrm>
          <a:prstGeom prst="straightConnector1">
            <a:avLst/>
          </a:prstGeom>
          <a:ln w="28575">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0D7E4A2-59FC-4272-9954-05C8AE938484}"/>
              </a:ext>
            </a:extLst>
          </p:cNvPr>
          <p:cNvCxnSpPr/>
          <p:nvPr/>
        </p:nvCxnSpPr>
        <p:spPr>
          <a:xfrm flipV="1">
            <a:off x="8326577" y="4313382"/>
            <a:ext cx="678874" cy="595745"/>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193B02-4814-4FE7-B3A4-8F66D91E7FA5}"/>
              </a:ext>
            </a:extLst>
          </p:cNvPr>
          <p:cNvSpPr txBox="1"/>
          <p:nvPr/>
        </p:nvSpPr>
        <p:spPr>
          <a:xfrm>
            <a:off x="5822214" y="5816660"/>
            <a:ext cx="1133324" cy="430887"/>
          </a:xfrm>
          <a:prstGeom prst="rect">
            <a:avLst/>
          </a:prstGeom>
          <a:noFill/>
        </p:spPr>
        <p:txBody>
          <a:bodyPr wrap="none" lIns="0" tIns="0" rIns="0" bIns="0" rtlCol="0">
            <a:spAutoFit/>
          </a:bodyPr>
          <a:lstStyle/>
          <a:p>
            <a:r>
              <a:rPr lang="en-US" sz="2800" b="1" dirty="0" err="1">
                <a:solidFill>
                  <a:srgbClr val="FF0000"/>
                </a:solidFill>
              </a:rPr>
              <a:t>h</a:t>
            </a:r>
            <a:r>
              <a:rPr lang="en-US" sz="2800" dirty="0" err="1">
                <a:solidFill>
                  <a:srgbClr val="FF0000"/>
                </a:solidFill>
              </a:rPr>
              <a:t>∙</a:t>
            </a:r>
            <a:r>
              <a:rPr lang="en-US" sz="2800" b="1" dirty="0" err="1">
                <a:solidFill>
                  <a:srgbClr val="FF0000"/>
                </a:solidFill>
              </a:rPr>
              <a:t>m</a:t>
            </a:r>
            <a:r>
              <a:rPr lang="en-US" sz="2800" b="1" baseline="-25000" dirty="0" err="1">
                <a:solidFill>
                  <a:srgbClr val="FF0000"/>
                </a:solidFill>
              </a:rPr>
              <a:t>i</a:t>
            </a:r>
            <a:r>
              <a:rPr lang="en-US" sz="2800" b="1" baseline="-25000" dirty="0">
                <a:solidFill>
                  <a:srgbClr val="FF0000"/>
                </a:solidFill>
              </a:rPr>
              <a:t> </a:t>
            </a:r>
            <a:r>
              <a:rPr lang="en-US" sz="2800" dirty="0">
                <a:solidFill>
                  <a:srgbClr val="FF0000"/>
                </a:solidFill>
              </a:rPr>
              <a:t>≥ 1</a:t>
            </a:r>
          </a:p>
        </p:txBody>
      </p:sp>
      <p:sp>
        <p:nvSpPr>
          <p:cNvPr id="22" name="Rectangle 21">
            <a:extLst>
              <a:ext uri="{FF2B5EF4-FFF2-40B4-BE49-F238E27FC236}">
                <a16:creationId xmlns:a16="http://schemas.microsoft.com/office/drawing/2014/main" id="{607A3A03-B543-4E46-8B6B-7C92ABA1BCF3}"/>
              </a:ext>
            </a:extLst>
          </p:cNvPr>
          <p:cNvSpPr/>
          <p:nvPr/>
        </p:nvSpPr>
        <p:spPr>
          <a:xfrm>
            <a:off x="1130643" y="5208783"/>
            <a:ext cx="598241" cy="523220"/>
          </a:xfrm>
          <a:prstGeom prst="rect">
            <a:avLst/>
          </a:prstGeom>
        </p:spPr>
        <p:txBody>
          <a:bodyPr wrap="none">
            <a:spAutoFit/>
          </a:bodyPr>
          <a:lstStyle/>
          <a:p>
            <a:r>
              <a:rPr lang="en-US" sz="2800" b="1" dirty="0"/>
              <a:t>m</a:t>
            </a:r>
            <a:r>
              <a:rPr lang="en-US" sz="2800" b="1" baseline="-25000" dirty="0"/>
              <a:t>1</a:t>
            </a:r>
            <a:endParaRPr lang="en-US" sz="2800" dirty="0"/>
          </a:p>
        </p:txBody>
      </p:sp>
      <p:sp>
        <p:nvSpPr>
          <p:cNvPr id="28" name="TextBox 27">
            <a:extLst>
              <a:ext uri="{FF2B5EF4-FFF2-40B4-BE49-F238E27FC236}">
                <a16:creationId xmlns:a16="http://schemas.microsoft.com/office/drawing/2014/main" id="{4690CD9B-2487-4356-860C-5F5FEFB7AC10}"/>
              </a:ext>
            </a:extLst>
          </p:cNvPr>
          <p:cNvSpPr txBox="1"/>
          <p:nvPr/>
        </p:nvSpPr>
        <p:spPr>
          <a:xfrm>
            <a:off x="9025048" y="3875343"/>
            <a:ext cx="192360" cy="430887"/>
          </a:xfrm>
          <a:prstGeom prst="rect">
            <a:avLst/>
          </a:prstGeom>
          <a:noFill/>
        </p:spPr>
        <p:txBody>
          <a:bodyPr wrap="none" lIns="0" tIns="0" rIns="0" bIns="0" rtlCol="0">
            <a:spAutoFit/>
          </a:bodyPr>
          <a:lstStyle/>
          <a:p>
            <a:r>
              <a:rPr lang="en-US" sz="2800" b="1" dirty="0">
                <a:solidFill>
                  <a:srgbClr val="FF0000"/>
                </a:solidFill>
              </a:rPr>
              <a:t>h</a:t>
            </a:r>
          </a:p>
        </p:txBody>
      </p:sp>
      <p:sp>
        <p:nvSpPr>
          <p:cNvPr id="29" name="TextBox 28">
            <a:extLst>
              <a:ext uri="{FF2B5EF4-FFF2-40B4-BE49-F238E27FC236}">
                <a16:creationId xmlns:a16="http://schemas.microsoft.com/office/drawing/2014/main" id="{C8BE240C-FA47-451C-8338-A90E18BDFD1C}"/>
              </a:ext>
            </a:extLst>
          </p:cNvPr>
          <p:cNvSpPr txBox="1"/>
          <p:nvPr/>
        </p:nvSpPr>
        <p:spPr>
          <a:xfrm>
            <a:off x="995810" y="3822889"/>
            <a:ext cx="2313134" cy="430887"/>
          </a:xfrm>
          <a:prstGeom prst="rect">
            <a:avLst/>
          </a:prstGeom>
          <a:noFill/>
        </p:spPr>
        <p:txBody>
          <a:bodyPr wrap="none" lIns="0" tIns="0" rIns="0" bIns="0" rtlCol="0">
            <a:spAutoFit/>
          </a:bodyPr>
          <a:lstStyle/>
          <a:p>
            <a:r>
              <a:rPr lang="en-US" sz="2800" b="0" dirty="0">
                <a:solidFill>
                  <a:srgbClr val="FF0000"/>
                </a:solidFill>
              </a:rPr>
              <a:t>(</a:t>
            </a:r>
            <a:r>
              <a:rPr lang="en-US" sz="2800" b="1" dirty="0">
                <a:solidFill>
                  <a:srgbClr val="FF0000"/>
                </a:solidFill>
              </a:rPr>
              <a:t>m</a:t>
            </a:r>
            <a:r>
              <a:rPr lang="en-US" sz="2800" b="1" baseline="-25000" dirty="0">
                <a:solidFill>
                  <a:srgbClr val="FF0000"/>
                </a:solidFill>
              </a:rPr>
              <a:t>1</a:t>
            </a:r>
            <a:r>
              <a:rPr lang="en-US" sz="2800" b="1" dirty="0">
                <a:solidFill>
                  <a:srgbClr val="FF0000"/>
                </a:solidFill>
              </a:rPr>
              <a:t> m</a:t>
            </a:r>
            <a:r>
              <a:rPr lang="en-US" sz="2800" b="1" baseline="-25000" dirty="0">
                <a:solidFill>
                  <a:srgbClr val="FF0000"/>
                </a:solidFill>
              </a:rPr>
              <a:t>2</a:t>
            </a:r>
            <a:r>
              <a:rPr lang="en-US" sz="2800" b="1" dirty="0">
                <a:solidFill>
                  <a:srgbClr val="FF0000"/>
                </a:solidFill>
              </a:rPr>
              <a:t> m</a:t>
            </a:r>
            <a:r>
              <a:rPr lang="en-US" sz="2800" b="1" baseline="-25000" dirty="0">
                <a:solidFill>
                  <a:srgbClr val="FF0000"/>
                </a:solidFill>
              </a:rPr>
              <a:t>3</a:t>
            </a:r>
            <a:r>
              <a:rPr lang="en-US" sz="2800" b="0" dirty="0">
                <a:solidFill>
                  <a:srgbClr val="FF0000"/>
                </a:solidFill>
              </a:rPr>
              <a:t>)</a:t>
            </a:r>
            <a:r>
              <a:rPr lang="en-US" sz="2800" b="1" dirty="0">
                <a:solidFill>
                  <a:srgbClr val="FF0000"/>
                </a:solidFill>
              </a:rPr>
              <a:t>c</a:t>
            </a:r>
            <a:r>
              <a:rPr lang="en-US" sz="2800" b="0" dirty="0">
                <a:solidFill>
                  <a:srgbClr val="FF0000"/>
                </a:solidFill>
              </a:rPr>
              <a:t> = </a:t>
            </a:r>
            <a:r>
              <a:rPr lang="en-US" sz="2800" b="1" dirty="0">
                <a:solidFill>
                  <a:srgbClr val="FF0000"/>
                </a:solidFill>
              </a:rPr>
              <a:t>0</a:t>
            </a:r>
            <a:endParaRPr lang="en-US" sz="2800" dirty="0">
              <a:solidFill>
                <a:srgbClr val="FF0000"/>
              </a:solidFill>
            </a:endParaRPr>
          </a:p>
        </p:txBody>
      </p:sp>
      <p:sp>
        <p:nvSpPr>
          <p:cNvPr id="30" name="Oval 29">
            <a:extLst>
              <a:ext uri="{FF2B5EF4-FFF2-40B4-BE49-F238E27FC236}">
                <a16:creationId xmlns:a16="http://schemas.microsoft.com/office/drawing/2014/main" id="{205D02B9-9344-40AD-BCBF-90A4CA83FB78}"/>
              </a:ext>
            </a:extLst>
          </p:cNvPr>
          <p:cNvSpPr/>
          <p:nvPr/>
        </p:nvSpPr>
        <p:spPr>
          <a:xfrm>
            <a:off x="3298484" y="5208783"/>
            <a:ext cx="168616" cy="1686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ADF6A12-B42E-4118-9B81-92704D12EA56}"/>
              </a:ext>
            </a:extLst>
          </p:cNvPr>
          <p:cNvSpPr txBox="1"/>
          <p:nvPr/>
        </p:nvSpPr>
        <p:spPr>
          <a:xfrm>
            <a:off x="1085190" y="3395609"/>
            <a:ext cx="360676" cy="430887"/>
          </a:xfrm>
          <a:prstGeom prst="rect">
            <a:avLst/>
          </a:prstGeom>
          <a:noFill/>
        </p:spPr>
        <p:txBody>
          <a:bodyPr wrap="none" lIns="0" tIns="0" rIns="0" bIns="0" rtlCol="0">
            <a:spAutoFit/>
          </a:bodyPr>
          <a:lstStyle/>
          <a:p>
            <a:r>
              <a:rPr lang="en-US" sz="2800" dirty="0">
                <a:solidFill>
                  <a:srgbClr val="FF0000"/>
                </a:solidFill>
                <a:ea typeface="Cambria Math" panose="02040503050406030204" pitchFamily="18" charset="0"/>
              </a:rPr>
              <a:t>∃</a:t>
            </a:r>
            <a:r>
              <a:rPr lang="en-US" sz="2800" b="1" dirty="0">
                <a:solidFill>
                  <a:srgbClr val="FF0000"/>
                </a:solidFill>
                <a:ea typeface="Cambria Math" panose="02040503050406030204" pitchFamily="18" charset="0"/>
              </a:rPr>
              <a:t>c</a:t>
            </a:r>
            <a:endParaRPr lang="en-US" sz="2800" b="1" dirty="0">
              <a:solidFill>
                <a:srgbClr val="FF0000"/>
              </a:solidFill>
            </a:endParaRPr>
          </a:p>
        </p:txBody>
      </p:sp>
      <p:sp>
        <p:nvSpPr>
          <p:cNvPr id="34" name="TextBox 33">
            <a:extLst>
              <a:ext uri="{FF2B5EF4-FFF2-40B4-BE49-F238E27FC236}">
                <a16:creationId xmlns:a16="http://schemas.microsoft.com/office/drawing/2014/main" id="{586981F8-0A8F-4734-B98B-7246E75E98BF}"/>
              </a:ext>
            </a:extLst>
          </p:cNvPr>
          <p:cNvSpPr txBox="1"/>
          <p:nvPr/>
        </p:nvSpPr>
        <p:spPr>
          <a:xfrm>
            <a:off x="1684477" y="3378187"/>
            <a:ext cx="3059392" cy="461665"/>
          </a:xfrm>
          <a:prstGeom prst="rect">
            <a:avLst/>
          </a:prstGeom>
          <a:noFill/>
        </p:spPr>
        <p:txBody>
          <a:bodyPr wrap="square" rtlCol="0">
            <a:spAutoFit/>
          </a:bodyPr>
          <a:lstStyle/>
          <a:p>
            <a:r>
              <a:rPr lang="en-US" sz="2400" dirty="0">
                <a:solidFill>
                  <a:srgbClr val="FF0000"/>
                </a:solidFill>
              </a:rPr>
              <a:t>(counts of monomers)</a:t>
            </a:r>
          </a:p>
        </p:txBody>
      </p:sp>
      <p:sp>
        <p:nvSpPr>
          <p:cNvPr id="35" name="TextBox 34">
            <a:extLst>
              <a:ext uri="{FF2B5EF4-FFF2-40B4-BE49-F238E27FC236}">
                <a16:creationId xmlns:a16="http://schemas.microsoft.com/office/drawing/2014/main" id="{62F8DF37-FE0A-43BA-AF1F-5F11800EE0E1}"/>
              </a:ext>
            </a:extLst>
          </p:cNvPr>
          <p:cNvSpPr txBox="1"/>
          <p:nvPr/>
        </p:nvSpPr>
        <p:spPr>
          <a:xfrm>
            <a:off x="6323288" y="5062863"/>
            <a:ext cx="2585647" cy="830997"/>
          </a:xfrm>
          <a:prstGeom prst="rect">
            <a:avLst/>
          </a:prstGeom>
          <a:noFill/>
        </p:spPr>
        <p:txBody>
          <a:bodyPr wrap="square" rtlCol="0">
            <a:spAutoFit/>
          </a:bodyPr>
          <a:lstStyle/>
          <a:p>
            <a:r>
              <a:rPr lang="en-US" sz="2400" dirty="0">
                <a:solidFill>
                  <a:srgbClr val="FF0000"/>
                </a:solidFill>
              </a:rPr>
              <a:t>(hyperplane orthogonal vector)</a:t>
            </a:r>
          </a:p>
        </p:txBody>
      </p:sp>
      <p:sp>
        <p:nvSpPr>
          <p:cNvPr id="31" name="TextBox 30">
            <a:extLst>
              <a:ext uri="{FF2B5EF4-FFF2-40B4-BE49-F238E27FC236}">
                <a16:creationId xmlns:a16="http://schemas.microsoft.com/office/drawing/2014/main" id="{E7CD5DB9-78EE-4C52-ADD1-E4B6A3C26DA4}"/>
              </a:ext>
            </a:extLst>
          </p:cNvPr>
          <p:cNvSpPr txBox="1"/>
          <p:nvPr/>
        </p:nvSpPr>
        <p:spPr>
          <a:xfrm>
            <a:off x="5832052" y="5254949"/>
            <a:ext cx="402354" cy="430887"/>
          </a:xfrm>
          <a:prstGeom prst="rect">
            <a:avLst/>
          </a:prstGeom>
          <a:noFill/>
        </p:spPr>
        <p:txBody>
          <a:bodyPr wrap="none" lIns="0" tIns="0" rIns="0" bIns="0" rtlCol="0">
            <a:spAutoFit/>
          </a:bodyPr>
          <a:lstStyle/>
          <a:p>
            <a:r>
              <a:rPr lang="en-US" sz="2800" dirty="0">
                <a:solidFill>
                  <a:srgbClr val="FF0000"/>
                </a:solidFill>
                <a:ea typeface="Cambria Math" panose="02040503050406030204" pitchFamily="18" charset="0"/>
              </a:rPr>
              <a:t>∃</a:t>
            </a:r>
            <a:r>
              <a:rPr lang="en-US" sz="2800" b="1" dirty="0">
                <a:solidFill>
                  <a:srgbClr val="FF0000"/>
                </a:solidFill>
                <a:ea typeface="Cambria Math" panose="02040503050406030204" pitchFamily="18" charset="0"/>
              </a:rPr>
              <a:t>h</a:t>
            </a:r>
            <a:endParaRPr lang="en-US" sz="2800" b="1" dirty="0">
              <a:solidFill>
                <a:srgbClr val="FF0000"/>
              </a:solidFill>
            </a:endParaRPr>
          </a:p>
        </p:txBody>
      </p:sp>
      <p:sp>
        <p:nvSpPr>
          <p:cNvPr id="36" name="Rectangle 35">
            <a:extLst>
              <a:ext uri="{FF2B5EF4-FFF2-40B4-BE49-F238E27FC236}">
                <a16:creationId xmlns:a16="http://schemas.microsoft.com/office/drawing/2014/main" id="{69AB54BA-6BCF-45FE-8D3B-24B850A55BF1}"/>
              </a:ext>
            </a:extLst>
          </p:cNvPr>
          <p:cNvSpPr/>
          <p:nvPr/>
        </p:nvSpPr>
        <p:spPr>
          <a:xfrm>
            <a:off x="4668932" y="3737479"/>
            <a:ext cx="598241" cy="523220"/>
          </a:xfrm>
          <a:prstGeom prst="rect">
            <a:avLst/>
          </a:prstGeom>
        </p:spPr>
        <p:txBody>
          <a:bodyPr wrap="none">
            <a:spAutoFit/>
          </a:bodyPr>
          <a:lstStyle/>
          <a:p>
            <a:r>
              <a:rPr lang="en-US" sz="2800" b="1" dirty="0"/>
              <a:t>m</a:t>
            </a:r>
            <a:r>
              <a:rPr lang="en-US" sz="2800" b="1" baseline="-25000" dirty="0"/>
              <a:t>2</a:t>
            </a:r>
            <a:endParaRPr lang="en-US" sz="2800" dirty="0"/>
          </a:p>
        </p:txBody>
      </p:sp>
      <p:sp>
        <p:nvSpPr>
          <p:cNvPr id="37" name="Rectangle 36">
            <a:extLst>
              <a:ext uri="{FF2B5EF4-FFF2-40B4-BE49-F238E27FC236}">
                <a16:creationId xmlns:a16="http://schemas.microsoft.com/office/drawing/2014/main" id="{4E9FEEFA-9390-4DDC-9E98-E891C6813CCB}"/>
              </a:ext>
            </a:extLst>
          </p:cNvPr>
          <p:cNvSpPr/>
          <p:nvPr/>
        </p:nvSpPr>
        <p:spPr>
          <a:xfrm>
            <a:off x="4053464" y="5985164"/>
            <a:ext cx="598241" cy="523220"/>
          </a:xfrm>
          <a:prstGeom prst="rect">
            <a:avLst/>
          </a:prstGeom>
        </p:spPr>
        <p:txBody>
          <a:bodyPr wrap="none">
            <a:spAutoFit/>
          </a:bodyPr>
          <a:lstStyle/>
          <a:p>
            <a:r>
              <a:rPr lang="en-US" sz="2800" b="1" dirty="0"/>
              <a:t>m</a:t>
            </a:r>
            <a:r>
              <a:rPr lang="en-US" sz="2800" b="1" baseline="-25000" dirty="0"/>
              <a:t>3</a:t>
            </a:r>
            <a:endParaRPr lang="en-US" sz="2800" dirty="0"/>
          </a:p>
        </p:txBody>
      </p:sp>
      <p:sp>
        <p:nvSpPr>
          <p:cNvPr id="38" name="Rectangle 37">
            <a:extLst>
              <a:ext uri="{FF2B5EF4-FFF2-40B4-BE49-F238E27FC236}">
                <a16:creationId xmlns:a16="http://schemas.microsoft.com/office/drawing/2014/main" id="{95FC7C2B-0241-48E3-8984-166221E7F008}"/>
              </a:ext>
            </a:extLst>
          </p:cNvPr>
          <p:cNvSpPr/>
          <p:nvPr/>
        </p:nvSpPr>
        <p:spPr>
          <a:xfrm>
            <a:off x="7214656" y="3054842"/>
            <a:ext cx="598241" cy="523220"/>
          </a:xfrm>
          <a:prstGeom prst="rect">
            <a:avLst/>
          </a:prstGeom>
        </p:spPr>
        <p:txBody>
          <a:bodyPr wrap="none">
            <a:spAutoFit/>
          </a:bodyPr>
          <a:lstStyle/>
          <a:p>
            <a:r>
              <a:rPr lang="en-US" sz="2800" b="1" dirty="0"/>
              <a:t>m</a:t>
            </a:r>
            <a:r>
              <a:rPr lang="en-US" sz="2800" b="1" baseline="-25000" dirty="0"/>
              <a:t>1</a:t>
            </a:r>
            <a:endParaRPr lang="en-US" sz="2800" dirty="0"/>
          </a:p>
        </p:txBody>
      </p:sp>
      <p:sp>
        <p:nvSpPr>
          <p:cNvPr id="39" name="Rectangle 38">
            <a:extLst>
              <a:ext uri="{FF2B5EF4-FFF2-40B4-BE49-F238E27FC236}">
                <a16:creationId xmlns:a16="http://schemas.microsoft.com/office/drawing/2014/main" id="{11B94C14-D55A-47DA-88BB-399E0A1FBB23}"/>
              </a:ext>
            </a:extLst>
          </p:cNvPr>
          <p:cNvSpPr/>
          <p:nvPr/>
        </p:nvSpPr>
        <p:spPr>
          <a:xfrm>
            <a:off x="10069318" y="4753483"/>
            <a:ext cx="598241" cy="523220"/>
          </a:xfrm>
          <a:prstGeom prst="rect">
            <a:avLst/>
          </a:prstGeom>
        </p:spPr>
        <p:txBody>
          <a:bodyPr wrap="none">
            <a:spAutoFit/>
          </a:bodyPr>
          <a:lstStyle/>
          <a:p>
            <a:r>
              <a:rPr lang="en-US" sz="2800" b="1" dirty="0"/>
              <a:t>m</a:t>
            </a:r>
            <a:r>
              <a:rPr lang="en-US" sz="2800" b="1" baseline="-25000" dirty="0"/>
              <a:t>2</a:t>
            </a:r>
            <a:endParaRPr lang="en-US" sz="2800" dirty="0"/>
          </a:p>
        </p:txBody>
      </p:sp>
      <p:sp>
        <p:nvSpPr>
          <p:cNvPr id="40" name="Rectangle 39">
            <a:extLst>
              <a:ext uri="{FF2B5EF4-FFF2-40B4-BE49-F238E27FC236}">
                <a16:creationId xmlns:a16="http://schemas.microsoft.com/office/drawing/2014/main" id="{8552BD8B-FCF8-4477-8A25-EC7A24338FF6}"/>
              </a:ext>
            </a:extLst>
          </p:cNvPr>
          <p:cNvSpPr/>
          <p:nvPr/>
        </p:nvSpPr>
        <p:spPr>
          <a:xfrm>
            <a:off x="9609186" y="5836012"/>
            <a:ext cx="598241" cy="523220"/>
          </a:xfrm>
          <a:prstGeom prst="rect">
            <a:avLst/>
          </a:prstGeom>
        </p:spPr>
        <p:txBody>
          <a:bodyPr wrap="none">
            <a:spAutoFit/>
          </a:bodyPr>
          <a:lstStyle/>
          <a:p>
            <a:r>
              <a:rPr lang="en-US" sz="2800" b="1" dirty="0"/>
              <a:t>m</a:t>
            </a:r>
            <a:r>
              <a:rPr lang="en-US" sz="2800" b="1" baseline="-25000" dirty="0"/>
              <a:t>3</a:t>
            </a:r>
            <a:endParaRPr lang="en-US" sz="2800" dirty="0"/>
          </a:p>
        </p:txBody>
      </p:sp>
    </p:spTree>
    <p:extLst>
      <p:ext uri="{BB962C8B-B14F-4D97-AF65-F5344CB8AC3E}">
        <p14:creationId xmlns:p14="http://schemas.microsoft.com/office/powerpoint/2010/main" val="26845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29" grpId="0"/>
      <p:bldP spid="30" grpId="0" animBg="1"/>
      <p:bldP spid="32" grpId="0"/>
      <p:bldP spid="34" grpId="0"/>
      <p:bldP spid="35"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Rounded Corners 137"/>
          <p:cNvSpPr/>
          <p:nvPr/>
        </p:nvSpPr>
        <p:spPr>
          <a:xfrm>
            <a:off x="7106845" y="2997718"/>
            <a:ext cx="1696662" cy="3314873"/>
          </a:xfrm>
          <a:prstGeom prst="roundRect">
            <a:avLst/>
          </a:prstGeom>
          <a:noFill/>
          <a:ln w="28575">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How to prove exponential polymer size bound for polymers with cycles in binding graph?</a:t>
            </a:r>
          </a:p>
        </p:txBody>
      </p:sp>
      <p:sp>
        <p:nvSpPr>
          <p:cNvPr id="3" name="Content Placeholder 2"/>
          <p:cNvSpPr>
            <a:spLocks noGrp="1"/>
          </p:cNvSpPr>
          <p:nvPr>
            <p:ph idx="1"/>
          </p:nvPr>
        </p:nvSpPr>
        <p:spPr>
          <a:xfrm>
            <a:off x="838199" y="1825625"/>
            <a:ext cx="5866881" cy="4895850"/>
          </a:xfrm>
        </p:spPr>
        <p:txBody>
          <a:bodyPr>
            <a:normAutofit/>
          </a:bodyPr>
          <a:lstStyle/>
          <a:p>
            <a:r>
              <a:rPr lang="en-US" sz="2000" b="1"/>
              <a:t>A</a:t>
            </a:r>
            <a:r>
              <a:rPr lang="en-US" sz="2000"/>
              <a:t> = </a:t>
            </a:r>
            <a:r>
              <a:rPr lang="en-US" sz="2000" i="1"/>
              <a:t>d</a:t>
            </a:r>
            <a:r>
              <a:rPr lang="en-US" sz="2000"/>
              <a:t> x </a:t>
            </a:r>
            <a:r>
              <a:rPr lang="en-US" sz="2000" i="1"/>
              <a:t>m</a:t>
            </a:r>
            <a:r>
              <a:rPr lang="en-US" sz="2000"/>
              <a:t> matrix: </a:t>
            </a:r>
            <a:r>
              <a:rPr lang="en-US" sz="2000" b="1"/>
              <a:t>A</a:t>
            </a:r>
            <a:r>
              <a:rPr lang="en-US" sz="2000" i="1" baseline="-25000"/>
              <a:t>ij</a:t>
            </a:r>
            <a:r>
              <a:rPr lang="en-US" sz="2000"/>
              <a:t> = monomer </a:t>
            </a:r>
            <a:r>
              <a:rPr lang="en-US" sz="2000" b="1"/>
              <a:t>m</a:t>
            </a:r>
            <a:r>
              <a:rPr lang="en-US" sz="2000" b="1" i="1" baseline="-25000"/>
              <a:t>j</a:t>
            </a:r>
            <a:r>
              <a:rPr lang="en-US" sz="2000"/>
              <a:t>‘s excess of domain </a:t>
            </a:r>
            <a:r>
              <a:rPr lang="en-US" sz="2000" i="1"/>
              <a:t>d</a:t>
            </a:r>
            <a:r>
              <a:rPr lang="en-US" sz="2000" i="1" baseline="-25000"/>
              <a:t>i</a:t>
            </a:r>
            <a:r>
              <a:rPr lang="en-US" sz="2000"/>
              <a:t> over </a:t>
            </a:r>
            <a:r>
              <a:rPr lang="en-US" sz="2000" i="1"/>
              <a:t>d</a:t>
            </a:r>
            <a:r>
              <a:rPr lang="en-US" sz="2000" i="1" baseline="-25000"/>
              <a:t>i</a:t>
            </a:r>
            <a:r>
              <a:rPr lang="en-US" sz="2000"/>
              <a:t>*</a:t>
            </a:r>
            <a:endParaRPr lang="en-US" sz="2000" dirty="0"/>
          </a:p>
          <a:p>
            <a:r>
              <a:rPr lang="en-US" sz="2000"/>
              <a:t>If </a:t>
            </a:r>
            <a:r>
              <a:rPr lang="en-US" sz="2000" b="1"/>
              <a:t>Ac</a:t>
            </a:r>
            <a:r>
              <a:rPr lang="en-US" sz="2000"/>
              <a:t> = </a:t>
            </a:r>
            <a:r>
              <a:rPr lang="en-US" sz="2000" b="1"/>
              <a:t>b</a:t>
            </a:r>
            <a:r>
              <a:rPr lang="en-US" sz="2000"/>
              <a:t>, then </a:t>
            </a:r>
            <a:r>
              <a:rPr lang="en-US" sz="2000" b="1"/>
              <a:t>b</a:t>
            </a:r>
            <a:r>
              <a:rPr lang="en-US" sz="2000" i="1" baseline="-25000"/>
              <a:t>i</a:t>
            </a:r>
            <a:r>
              <a:rPr lang="en-US" sz="2000"/>
              <a:t> = total # unbound </a:t>
            </a:r>
            <a:r>
              <a:rPr lang="en-US" sz="2000" i="1"/>
              <a:t>d</a:t>
            </a:r>
            <a:r>
              <a:rPr lang="en-US" sz="2000" i="1" baseline="-25000"/>
              <a:t>i</a:t>
            </a:r>
            <a:r>
              <a:rPr lang="en-US" sz="2000"/>
              <a:t> in any saturated configuration of </a:t>
            </a:r>
            <a:r>
              <a:rPr lang="en-US" sz="2000" b="1"/>
              <a:t>x</a:t>
            </a:r>
            <a:endParaRPr lang="en-US" sz="2000" dirty="0"/>
          </a:p>
          <a:p>
            <a:r>
              <a:rPr lang="en-US" sz="2000"/>
              <a:t>If |</a:t>
            </a:r>
            <a:r>
              <a:rPr lang="en-US" sz="2000" b="1"/>
              <a:t>c</a:t>
            </a:r>
            <a:r>
              <a:rPr lang="en-US" sz="2000"/>
              <a:t>| &gt; exponential in </a:t>
            </a:r>
            <a:r>
              <a:rPr lang="en-US" sz="2000" i="1"/>
              <a:t>D</a:t>
            </a:r>
            <a:r>
              <a:rPr lang="en-US" sz="2000"/>
              <a:t>, Papadimtriou’s proof gives us subcollection </a:t>
            </a:r>
            <a:r>
              <a:rPr lang="en-US" sz="2000" b="1"/>
              <a:t>y</a:t>
            </a:r>
            <a:r>
              <a:rPr lang="en-US" sz="2000"/>
              <a:t> &lt; </a:t>
            </a:r>
            <a:r>
              <a:rPr lang="en-US" sz="2000" b="1"/>
              <a:t>c</a:t>
            </a:r>
            <a:r>
              <a:rPr lang="en-US" sz="2000"/>
              <a:t> such that </a:t>
            </a:r>
            <a:r>
              <a:rPr lang="en-US" sz="2000" b="1"/>
              <a:t>Ay</a:t>
            </a:r>
            <a:r>
              <a:rPr lang="en-US" sz="2000"/>
              <a:t> = </a:t>
            </a:r>
            <a:r>
              <a:rPr lang="en-US" sz="2000" b="1"/>
              <a:t>0</a:t>
            </a:r>
            <a:r>
              <a:rPr lang="en-US" sz="2000"/>
              <a:t>, </a:t>
            </a:r>
            <a:r>
              <a:rPr lang="en-US" sz="2000" i="1"/>
              <a:t>(Farkas’ Lemma says that if this fails, then monomer vectors all lie on one side of a hyperplane, see next slide)</a:t>
            </a:r>
            <a:endParaRPr lang="en-US" sz="2000" i="1" dirty="0"/>
          </a:p>
          <a:p>
            <a:r>
              <a:rPr lang="en-US" sz="2000"/>
              <a:t>i.e., </a:t>
            </a:r>
            <a:r>
              <a:rPr lang="en-US" sz="2000">
                <a:solidFill>
                  <a:srgbClr val="FF0000"/>
                </a:solidFill>
              </a:rPr>
              <a:t>#</a:t>
            </a:r>
            <a:r>
              <a:rPr lang="en-US" sz="2000" i="1">
                <a:solidFill>
                  <a:srgbClr val="FF0000"/>
                </a:solidFill>
              </a:rPr>
              <a:t>d</a:t>
            </a:r>
            <a:r>
              <a:rPr lang="en-US" sz="2000" i="1" baseline="-25000">
                <a:solidFill>
                  <a:srgbClr val="FF0000"/>
                </a:solidFill>
              </a:rPr>
              <a:t>i</a:t>
            </a:r>
            <a:r>
              <a:rPr lang="en-US" sz="2000">
                <a:solidFill>
                  <a:srgbClr val="FF0000"/>
                </a:solidFill>
              </a:rPr>
              <a:t> in </a:t>
            </a:r>
            <a:r>
              <a:rPr lang="en-US" sz="2000" b="1">
                <a:solidFill>
                  <a:srgbClr val="FF0000"/>
                </a:solidFill>
              </a:rPr>
              <a:t>y</a:t>
            </a:r>
            <a:r>
              <a:rPr lang="en-US" sz="2000"/>
              <a:t> = </a:t>
            </a:r>
            <a:r>
              <a:rPr lang="en-US" sz="2000">
                <a:solidFill>
                  <a:srgbClr val="FF0000"/>
                </a:solidFill>
              </a:rPr>
              <a:t>#</a:t>
            </a:r>
            <a:r>
              <a:rPr lang="en-US" sz="2000" i="1">
                <a:solidFill>
                  <a:srgbClr val="FF0000"/>
                </a:solidFill>
              </a:rPr>
              <a:t>d</a:t>
            </a:r>
            <a:r>
              <a:rPr lang="en-US" sz="2000" i="1" baseline="-25000">
                <a:solidFill>
                  <a:srgbClr val="FF0000"/>
                </a:solidFill>
              </a:rPr>
              <a:t>i</a:t>
            </a:r>
            <a:r>
              <a:rPr lang="en-US" sz="2000">
                <a:solidFill>
                  <a:srgbClr val="FF0000"/>
                </a:solidFill>
              </a:rPr>
              <a:t>* in </a:t>
            </a:r>
            <a:r>
              <a:rPr lang="en-US" sz="2000" b="1">
                <a:solidFill>
                  <a:srgbClr val="FF0000"/>
                </a:solidFill>
              </a:rPr>
              <a:t>y</a:t>
            </a:r>
            <a:r>
              <a:rPr lang="en-US" sz="2000"/>
              <a:t>, so </a:t>
            </a:r>
            <a:r>
              <a:rPr lang="en-US" sz="2000" b="1"/>
              <a:t>y</a:t>
            </a:r>
            <a:r>
              <a:rPr lang="en-US" sz="2000"/>
              <a:t> is self-saturating.</a:t>
            </a:r>
            <a:endParaRPr lang="en-US" sz="2000" dirty="0"/>
          </a:p>
          <a:p>
            <a:r>
              <a:rPr lang="en-US" sz="2000"/>
              <a:t>So whatever bonds were broken to separate </a:t>
            </a:r>
            <a:r>
              <a:rPr lang="en-US" sz="2000" b="1"/>
              <a:t>y</a:t>
            </a:r>
            <a:r>
              <a:rPr lang="en-US" sz="2000"/>
              <a:t> can be </a:t>
            </a:r>
            <a:r>
              <a:rPr lang="en-US" sz="2000" u="sng"/>
              <a:t>re-bound within </a:t>
            </a:r>
            <a:r>
              <a:rPr lang="en-US" sz="2000" b="1" u="sng"/>
              <a:t>y</a:t>
            </a:r>
            <a:r>
              <a:rPr lang="en-US" sz="2000"/>
              <a:t>.</a:t>
            </a:r>
            <a:endParaRPr lang="en-US" sz="2000" dirty="0"/>
          </a:p>
          <a:p>
            <a:r>
              <a:rPr lang="en-US" sz="2000"/>
              <a:t>By symmetry, the same bonds in </a:t>
            </a:r>
            <a:r>
              <a:rPr lang="en-US" sz="2000" b="1"/>
              <a:t>z</a:t>
            </a:r>
            <a:r>
              <a:rPr lang="en-US" sz="2000"/>
              <a:t> = </a:t>
            </a:r>
            <a:r>
              <a:rPr lang="en-US" sz="2000" b="1"/>
              <a:t>c</a:t>
            </a:r>
            <a:r>
              <a:rPr lang="en-US" sz="2000"/>
              <a:t> – </a:t>
            </a:r>
            <a:r>
              <a:rPr lang="en-US" sz="2000" b="1"/>
              <a:t>y</a:t>
            </a:r>
            <a:r>
              <a:rPr lang="en-US" sz="2000"/>
              <a:t> can be re-bound within </a:t>
            </a:r>
            <a:r>
              <a:rPr lang="en-US" sz="2000" b="1"/>
              <a:t>z</a:t>
            </a:r>
            <a:r>
              <a:rPr lang="en-US" sz="2000"/>
              <a:t>.</a:t>
            </a:r>
            <a:endParaRPr lang="en-US" sz="2000" dirty="0"/>
          </a:p>
        </p:txBody>
      </p:sp>
      <p:sp>
        <p:nvSpPr>
          <p:cNvPr id="4" name="Slide Number Placeholder 3"/>
          <p:cNvSpPr>
            <a:spLocks noGrp="1"/>
          </p:cNvSpPr>
          <p:nvPr>
            <p:ph type="sldNum" sz="quarter" idx="12"/>
          </p:nvPr>
        </p:nvSpPr>
        <p:spPr/>
        <p:txBody>
          <a:bodyPr/>
          <a:lstStyle/>
          <a:p>
            <a:fld id="{6A995154-0473-4D3E-9D27-8B1D4B6CEBB6}" type="slidenum">
              <a:rPr lang="en-US" smtClean="0"/>
              <a:t>33</a:t>
            </a:fld>
            <a:endParaRPr lang="en-US"/>
          </a:p>
        </p:txBody>
      </p:sp>
      <p:cxnSp>
        <p:nvCxnSpPr>
          <p:cNvPr id="13" name="Straight Connector 12">
            <a:extLst/>
          </p:cNvPr>
          <p:cNvCxnSpPr>
            <a:stCxn id="60" idx="0"/>
            <a:endCxn id="54" idx="2"/>
          </p:cNvCxnSpPr>
          <p:nvPr/>
        </p:nvCxnSpPr>
        <p:spPr>
          <a:xfrm flipV="1">
            <a:off x="7967695" y="3160946"/>
            <a:ext cx="1826398" cy="501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stCxn id="55" idx="2"/>
            <a:endCxn id="65" idx="0"/>
          </p:cNvCxnSpPr>
          <p:nvPr/>
        </p:nvCxnSpPr>
        <p:spPr>
          <a:xfrm flipH="1">
            <a:off x="9863812" y="3160946"/>
            <a:ext cx="240382" cy="3779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stCxn id="61" idx="3"/>
            <a:endCxn id="64" idx="1"/>
          </p:cNvCxnSpPr>
          <p:nvPr/>
        </p:nvCxnSpPr>
        <p:spPr>
          <a:xfrm flipV="1">
            <a:off x="8434502" y="3698903"/>
            <a:ext cx="949251" cy="12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p:cNvPr>
          <p:cNvCxnSpPr>
            <a:stCxn id="59" idx="2"/>
            <a:endCxn id="69" idx="0"/>
          </p:cNvCxnSpPr>
          <p:nvPr/>
        </p:nvCxnSpPr>
        <p:spPr>
          <a:xfrm>
            <a:off x="7647656" y="3982223"/>
            <a:ext cx="24555" cy="383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p:cNvPr>
          <p:cNvCxnSpPr>
            <a:stCxn id="83" idx="0"/>
            <a:endCxn id="70" idx="2"/>
          </p:cNvCxnSpPr>
          <p:nvPr/>
        </p:nvCxnSpPr>
        <p:spPr>
          <a:xfrm flipV="1">
            <a:off x="7992250" y="4685367"/>
            <a:ext cx="0" cy="2674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p:cNvPr>
          <p:cNvCxnSpPr>
            <a:stCxn id="71" idx="3"/>
            <a:endCxn id="88" idx="1"/>
          </p:cNvCxnSpPr>
          <p:nvPr/>
        </p:nvCxnSpPr>
        <p:spPr>
          <a:xfrm flipV="1">
            <a:off x="8459057" y="4524936"/>
            <a:ext cx="935234" cy="4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p:cNvPr>
          <p:cNvCxnSpPr>
            <a:stCxn id="84" idx="3"/>
            <a:endCxn id="112" idx="0"/>
          </p:cNvCxnSpPr>
          <p:nvPr/>
        </p:nvCxnSpPr>
        <p:spPr>
          <a:xfrm>
            <a:off x="8459057" y="5112880"/>
            <a:ext cx="1318346" cy="782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p:cNvPr>
          <p:cNvCxnSpPr>
            <a:stCxn id="113" idx="0"/>
            <a:endCxn id="100" idx="2"/>
          </p:cNvCxnSpPr>
          <p:nvPr/>
        </p:nvCxnSpPr>
        <p:spPr>
          <a:xfrm flipV="1">
            <a:off x="10087504" y="5449698"/>
            <a:ext cx="19899" cy="445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p:cNvPr>
          <p:cNvCxnSpPr>
            <a:stCxn id="99" idx="0"/>
            <a:endCxn id="89" idx="2"/>
          </p:cNvCxnSpPr>
          <p:nvPr/>
        </p:nvCxnSpPr>
        <p:spPr>
          <a:xfrm flipV="1">
            <a:off x="9797302" y="4684956"/>
            <a:ext cx="77048" cy="4447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p:cNvPr>
          <p:cNvCxnSpPr>
            <a:stCxn id="90" idx="0"/>
            <a:endCxn id="66" idx="2"/>
          </p:cNvCxnSpPr>
          <p:nvPr/>
        </p:nvCxnSpPr>
        <p:spPr>
          <a:xfrm flipH="1" flipV="1">
            <a:off x="10173913" y="3858923"/>
            <a:ext cx="10538" cy="5059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9314034" y="2840906"/>
            <a:ext cx="946866" cy="320040"/>
            <a:chOff x="6690066" y="2055640"/>
            <a:chExt cx="946866" cy="320040"/>
          </a:xfrm>
        </p:grpSpPr>
        <p:sp>
          <p:nvSpPr>
            <p:cNvPr id="53" name="Rectangle 52">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54" name="Rectangle 53">
              <a:extLst/>
            </p:cNvPr>
            <p:cNvSpPr/>
            <p:nvPr/>
          </p:nvSpPr>
          <p:spPr>
            <a:xfrm>
              <a:off x="7010105" y="2055640"/>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b</a:t>
              </a:r>
            </a:p>
          </p:txBody>
        </p:sp>
        <p:sp>
          <p:nvSpPr>
            <p:cNvPr id="55" name="Rectangle 54">
              <a:extLst/>
            </p:cNvPr>
            <p:cNvSpPr/>
            <p:nvPr/>
          </p:nvSpPr>
          <p:spPr>
            <a:xfrm>
              <a:off x="7323519" y="2055640"/>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c*</a:t>
              </a:r>
            </a:p>
          </p:txBody>
        </p:sp>
        <p:sp>
          <p:nvSpPr>
            <p:cNvPr id="56" name="Rectangle: Rounded Corners 55">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7487636" y="3662183"/>
            <a:ext cx="946866" cy="320040"/>
            <a:chOff x="6690066" y="2055640"/>
            <a:chExt cx="946866" cy="320040"/>
          </a:xfrm>
        </p:grpSpPr>
        <p:sp>
          <p:nvSpPr>
            <p:cNvPr id="59" name="Rectangle 58">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60" name="Rectangle 59">
              <a:extLst/>
            </p:cNvPr>
            <p:cNvSpPr/>
            <p:nvPr/>
          </p:nvSpPr>
          <p:spPr>
            <a:xfrm>
              <a:off x="7010105" y="2055640"/>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b*</a:t>
              </a:r>
            </a:p>
          </p:txBody>
        </p:sp>
        <p:sp>
          <p:nvSpPr>
            <p:cNvPr id="61" name="Rectangle 60">
              <a:extLst/>
            </p:cNvPr>
            <p:cNvSpPr/>
            <p:nvPr/>
          </p:nvSpPr>
          <p:spPr>
            <a:xfrm>
              <a:off x="7323519" y="2055640"/>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62" name="Rectangle: Rounded Corners 61">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9383753" y="3538883"/>
            <a:ext cx="946866" cy="320040"/>
            <a:chOff x="6690066" y="2055640"/>
            <a:chExt cx="946866" cy="320040"/>
          </a:xfrm>
        </p:grpSpPr>
        <p:sp>
          <p:nvSpPr>
            <p:cNvPr id="64" name="Rectangle 63">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65" name="Rectangle 64">
              <a:extLst/>
            </p:cNvPr>
            <p:cNvSpPr/>
            <p:nvPr/>
          </p:nvSpPr>
          <p:spPr>
            <a:xfrm>
              <a:off x="7010105" y="2055640"/>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solidFill>
                    <a:schemeClr val="tx1"/>
                  </a:solidFill>
                </a:rPr>
                <a:t>c*</a:t>
              </a:r>
            </a:p>
          </p:txBody>
        </p:sp>
        <p:sp>
          <p:nvSpPr>
            <p:cNvPr id="66" name="Rectangle 65">
              <a:extLst/>
            </p:cNvPr>
            <p:cNvSpPr/>
            <p:nvPr/>
          </p:nvSpPr>
          <p:spPr>
            <a:xfrm>
              <a:off x="7323519" y="2055640"/>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c*</a:t>
              </a:r>
            </a:p>
          </p:txBody>
        </p:sp>
        <p:sp>
          <p:nvSpPr>
            <p:cNvPr id="67" name="Rectangle: Rounded Corners 66">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7512191" y="4365327"/>
            <a:ext cx="946866" cy="320040"/>
            <a:chOff x="6690066" y="2055640"/>
            <a:chExt cx="946866" cy="320040"/>
          </a:xfrm>
        </p:grpSpPr>
        <p:sp>
          <p:nvSpPr>
            <p:cNvPr id="69" name="Rectangle 68">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70" name="Rectangle 69">
              <a:extLst/>
            </p:cNvPr>
            <p:cNvSpPr/>
            <p:nvPr/>
          </p:nvSpPr>
          <p:spPr>
            <a:xfrm>
              <a:off x="7010105" y="2055640"/>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solidFill>
                    <a:schemeClr val="tx1"/>
                  </a:solidFill>
                </a:rPr>
                <a:t>c*</a:t>
              </a:r>
            </a:p>
          </p:txBody>
        </p:sp>
        <p:sp>
          <p:nvSpPr>
            <p:cNvPr id="71" name="Rectangle 70">
              <a:extLst/>
            </p:cNvPr>
            <p:cNvSpPr/>
            <p:nvPr/>
          </p:nvSpPr>
          <p:spPr>
            <a:xfrm>
              <a:off x="7323519" y="2055640"/>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72" name="Rectangle: Rounded Corners 71">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7512191" y="4952860"/>
            <a:ext cx="946866" cy="320040"/>
            <a:chOff x="6690066" y="2055640"/>
            <a:chExt cx="946866" cy="320040"/>
          </a:xfrm>
        </p:grpSpPr>
        <p:sp>
          <p:nvSpPr>
            <p:cNvPr id="82" name="Rectangle 81">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83" name="Rectangle 82">
              <a:extLst/>
            </p:cNvPr>
            <p:cNvSpPr/>
            <p:nvPr/>
          </p:nvSpPr>
          <p:spPr>
            <a:xfrm>
              <a:off x="7010105" y="2055640"/>
              <a:ext cx="320040"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solidFill>
                    <a:schemeClr val="tx1"/>
                  </a:solidFill>
                </a:rPr>
                <a:t>c</a:t>
              </a:r>
            </a:p>
          </p:txBody>
        </p:sp>
        <p:sp>
          <p:nvSpPr>
            <p:cNvPr id="84" name="Rectangle 83">
              <a:extLst/>
            </p:cNvPr>
            <p:cNvSpPr/>
            <p:nvPr/>
          </p:nvSpPr>
          <p:spPr>
            <a:xfrm>
              <a:off x="7323519" y="2055640"/>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b</a:t>
              </a:r>
            </a:p>
          </p:txBody>
        </p:sp>
        <p:sp>
          <p:nvSpPr>
            <p:cNvPr id="85" name="Rectangle: Rounded Corners 84">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9394291" y="4364916"/>
            <a:ext cx="946866" cy="320040"/>
            <a:chOff x="6690066" y="2055640"/>
            <a:chExt cx="946866" cy="320040"/>
          </a:xfrm>
        </p:grpSpPr>
        <p:sp>
          <p:nvSpPr>
            <p:cNvPr id="88" name="Rectangle 87">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89" name="Rectangle 88">
              <a:extLst/>
            </p:cNvPr>
            <p:cNvSpPr/>
            <p:nvPr/>
          </p:nvSpPr>
          <p:spPr>
            <a:xfrm>
              <a:off x="7010105" y="2055640"/>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b*</a:t>
              </a:r>
            </a:p>
          </p:txBody>
        </p:sp>
        <p:sp>
          <p:nvSpPr>
            <p:cNvPr id="90" name="Rectangle 89">
              <a:extLst/>
            </p:cNvPr>
            <p:cNvSpPr/>
            <p:nvPr/>
          </p:nvSpPr>
          <p:spPr>
            <a:xfrm>
              <a:off x="7323519" y="2055640"/>
              <a:ext cx="313413" cy="320040"/>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c</a:t>
              </a:r>
            </a:p>
          </p:txBody>
        </p:sp>
        <p:sp>
          <p:nvSpPr>
            <p:cNvPr id="91" name="Rectangle: Rounded Corners 90">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9317243" y="5129658"/>
            <a:ext cx="946866" cy="320040"/>
            <a:chOff x="6690066" y="2055640"/>
            <a:chExt cx="946866" cy="320040"/>
          </a:xfrm>
        </p:grpSpPr>
        <p:sp>
          <p:nvSpPr>
            <p:cNvPr id="98" name="Rectangle 97">
              <a:extLst/>
            </p:cNvPr>
            <p:cNvSpPr/>
            <p:nvPr/>
          </p:nvSpPr>
          <p:spPr>
            <a:xfrm>
              <a:off x="6690066" y="2055640"/>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b</a:t>
              </a:r>
              <a:endParaRPr lang="en-US" baseline="-25000" dirty="0"/>
            </a:p>
          </p:txBody>
        </p:sp>
        <p:sp>
          <p:nvSpPr>
            <p:cNvPr id="99" name="Rectangle 98">
              <a:extLst/>
            </p:cNvPr>
            <p:cNvSpPr/>
            <p:nvPr/>
          </p:nvSpPr>
          <p:spPr>
            <a:xfrm>
              <a:off x="7010105" y="2055640"/>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b</a:t>
              </a:r>
            </a:p>
          </p:txBody>
        </p:sp>
        <p:sp>
          <p:nvSpPr>
            <p:cNvPr id="100" name="Rectangle 99">
              <a:extLst/>
            </p:cNvPr>
            <p:cNvSpPr/>
            <p:nvPr/>
          </p:nvSpPr>
          <p:spPr>
            <a:xfrm>
              <a:off x="7323519" y="2055640"/>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01" name="Rectangle: Rounded Corners 100">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9297344" y="5895610"/>
            <a:ext cx="946866" cy="320040"/>
            <a:chOff x="6690066" y="2055640"/>
            <a:chExt cx="946866" cy="320040"/>
          </a:xfrm>
        </p:grpSpPr>
        <p:sp>
          <p:nvSpPr>
            <p:cNvPr id="111" name="Rectangle 110">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112" name="Rectangle 111">
              <a:extLst/>
            </p:cNvPr>
            <p:cNvSpPr/>
            <p:nvPr/>
          </p:nvSpPr>
          <p:spPr>
            <a:xfrm>
              <a:off x="7010105" y="2055640"/>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b*</a:t>
              </a:r>
            </a:p>
          </p:txBody>
        </p:sp>
        <p:sp>
          <p:nvSpPr>
            <p:cNvPr id="113" name="Rectangle 112">
              <a:extLst/>
            </p:cNvPr>
            <p:cNvSpPr/>
            <p:nvPr/>
          </p:nvSpPr>
          <p:spPr>
            <a:xfrm>
              <a:off x="7323519" y="2055640"/>
              <a:ext cx="313413"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p>
          </p:txBody>
        </p:sp>
        <p:sp>
          <p:nvSpPr>
            <p:cNvPr id="114" name="Rectangle: Rounded Corners 113">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7445707" y="5646087"/>
            <a:ext cx="946866" cy="320040"/>
            <a:chOff x="6690066" y="2055640"/>
            <a:chExt cx="946866" cy="320040"/>
          </a:xfrm>
        </p:grpSpPr>
        <p:sp>
          <p:nvSpPr>
            <p:cNvPr id="123" name="Rectangle 122">
              <a:extLst/>
            </p:cNvPr>
            <p:cNvSpPr/>
            <p:nvPr/>
          </p:nvSpPr>
          <p:spPr>
            <a:xfrm>
              <a:off x="6690066" y="2055640"/>
              <a:ext cx="320040" cy="320040"/>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US" dirty="0"/>
                <a:t>a</a:t>
              </a:r>
              <a:endParaRPr lang="en-US" baseline="-25000" dirty="0"/>
            </a:p>
          </p:txBody>
        </p:sp>
        <p:sp>
          <p:nvSpPr>
            <p:cNvPr id="124" name="Rectangle 123">
              <a:extLst/>
            </p:cNvPr>
            <p:cNvSpPr/>
            <p:nvPr/>
          </p:nvSpPr>
          <p:spPr>
            <a:xfrm>
              <a:off x="7010105" y="2055640"/>
              <a:ext cx="320040"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solidFill>
                    <a:schemeClr val="tx1"/>
                  </a:solidFill>
                </a:rPr>
                <a:t>b</a:t>
              </a:r>
            </a:p>
          </p:txBody>
        </p:sp>
        <p:sp>
          <p:nvSpPr>
            <p:cNvPr id="125" name="Rectangle 124">
              <a:extLst/>
            </p:cNvPr>
            <p:cNvSpPr/>
            <p:nvPr/>
          </p:nvSpPr>
          <p:spPr>
            <a:xfrm>
              <a:off x="7323519" y="2055640"/>
              <a:ext cx="313413" cy="320040"/>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r>
                <a:rPr lang="en-US" dirty="0"/>
                <a:t>b*</a:t>
              </a:r>
            </a:p>
          </p:txBody>
        </p:sp>
        <p:sp>
          <p:nvSpPr>
            <p:cNvPr id="126" name="Rectangle: Rounded Corners 125">
              <a:extLst/>
            </p:cNvPr>
            <p:cNvSpPr/>
            <p:nvPr/>
          </p:nvSpPr>
          <p:spPr>
            <a:xfrm>
              <a:off x="6690066" y="2055640"/>
              <a:ext cx="946866" cy="320040"/>
            </a:xfrm>
            <a:prstGeom prst="roundRect">
              <a:avLst>
                <a:gd name="adj" fmla="val 6250"/>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7" name="Straight Connector 126">
            <a:extLst/>
          </p:cNvPr>
          <p:cNvCxnSpPr>
            <a:stCxn id="123" idx="0"/>
            <a:endCxn id="82" idx="2"/>
          </p:cNvCxnSpPr>
          <p:nvPr/>
        </p:nvCxnSpPr>
        <p:spPr>
          <a:xfrm flipV="1">
            <a:off x="7605727" y="5272900"/>
            <a:ext cx="66484" cy="3731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Connector: Curved 130"/>
          <p:cNvCxnSpPr>
            <a:stCxn id="124" idx="0"/>
            <a:endCxn id="125" idx="0"/>
          </p:cNvCxnSpPr>
          <p:nvPr/>
        </p:nvCxnSpPr>
        <p:spPr>
          <a:xfrm rot="5400000" flipH="1" flipV="1">
            <a:off x="8080816" y="5491037"/>
            <a:ext cx="12700" cy="310101"/>
          </a:xfrm>
          <a:prstGeom prst="curvedConnector3">
            <a:avLst>
              <a:gd name="adj1" fmla="val 180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a:off x="9255392" y="2784412"/>
            <a:ext cx="433448" cy="433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6" name="Oval 135"/>
          <p:cNvSpPr/>
          <p:nvPr/>
        </p:nvSpPr>
        <p:spPr>
          <a:xfrm>
            <a:off x="9249581" y="5072954"/>
            <a:ext cx="433448" cy="433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7" name="Oval 136"/>
          <p:cNvSpPr/>
          <p:nvPr/>
        </p:nvSpPr>
        <p:spPr>
          <a:xfrm>
            <a:off x="9234208" y="5836712"/>
            <a:ext cx="433448" cy="4334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142" name="Group 141"/>
          <p:cNvGrpSpPr/>
          <p:nvPr/>
        </p:nvGrpSpPr>
        <p:grpSpPr>
          <a:xfrm>
            <a:off x="7235088" y="2128191"/>
            <a:ext cx="1627392" cy="745080"/>
            <a:chOff x="9895148" y="1341565"/>
            <a:chExt cx="1627392" cy="745080"/>
          </a:xfrm>
        </p:grpSpPr>
        <p:sp>
          <p:nvSpPr>
            <p:cNvPr id="134" name="Rectangle 133"/>
            <p:cNvSpPr/>
            <p:nvPr/>
          </p:nvSpPr>
          <p:spPr>
            <a:xfrm>
              <a:off x="9895148" y="1624980"/>
              <a:ext cx="1627392" cy="461665"/>
            </a:xfrm>
            <a:prstGeom prst="rect">
              <a:avLst/>
            </a:prstGeom>
          </p:spPr>
          <p:txBody>
            <a:bodyPr wrap="square">
              <a:spAutoFit/>
            </a:bodyPr>
            <a:lstStyle/>
            <a:p>
              <a:r>
                <a:rPr lang="en-US" sz="2400" b="1" dirty="0"/>
                <a:t>Ac</a:t>
              </a:r>
              <a:r>
                <a:rPr lang="en-US" sz="2400" dirty="0"/>
                <a:t> = (2,1,0)</a:t>
              </a:r>
            </a:p>
          </p:txBody>
        </p:sp>
        <p:sp>
          <p:nvSpPr>
            <p:cNvPr id="139" name="Rectangle 138"/>
            <p:cNvSpPr/>
            <p:nvPr/>
          </p:nvSpPr>
          <p:spPr>
            <a:xfrm>
              <a:off x="10599296" y="1341566"/>
              <a:ext cx="332143" cy="461665"/>
            </a:xfrm>
            <a:prstGeom prst="rect">
              <a:avLst/>
            </a:prstGeom>
          </p:spPr>
          <p:txBody>
            <a:bodyPr wrap="none">
              <a:spAutoFit/>
            </a:bodyPr>
            <a:lstStyle/>
            <a:p>
              <a:pPr algn="ctr"/>
              <a:r>
                <a:rPr lang="en-US" sz="2400" dirty="0"/>
                <a:t>a</a:t>
              </a:r>
              <a:endParaRPr lang="en-US" sz="2400" baseline="-25000" dirty="0"/>
            </a:p>
          </p:txBody>
        </p:sp>
        <p:sp>
          <p:nvSpPr>
            <p:cNvPr id="140" name="Rectangle 139"/>
            <p:cNvSpPr/>
            <p:nvPr/>
          </p:nvSpPr>
          <p:spPr>
            <a:xfrm>
              <a:off x="10822799" y="1341566"/>
              <a:ext cx="346570" cy="461665"/>
            </a:xfrm>
            <a:prstGeom prst="rect">
              <a:avLst/>
            </a:prstGeom>
          </p:spPr>
          <p:txBody>
            <a:bodyPr wrap="none">
              <a:spAutoFit/>
            </a:bodyPr>
            <a:lstStyle/>
            <a:p>
              <a:pPr algn="ctr"/>
              <a:r>
                <a:rPr lang="en-US" sz="2400" dirty="0"/>
                <a:t>b</a:t>
              </a:r>
              <a:endParaRPr lang="en-US" sz="2400" baseline="-25000" dirty="0"/>
            </a:p>
          </p:txBody>
        </p:sp>
        <p:sp>
          <p:nvSpPr>
            <p:cNvPr id="141" name="Rectangle 140"/>
            <p:cNvSpPr/>
            <p:nvPr/>
          </p:nvSpPr>
          <p:spPr>
            <a:xfrm>
              <a:off x="11062332" y="1341565"/>
              <a:ext cx="314509" cy="461665"/>
            </a:xfrm>
            <a:prstGeom prst="rect">
              <a:avLst/>
            </a:prstGeom>
          </p:spPr>
          <p:txBody>
            <a:bodyPr wrap="none">
              <a:spAutoFit/>
            </a:bodyPr>
            <a:lstStyle/>
            <a:p>
              <a:pPr algn="ctr"/>
              <a:r>
                <a:rPr lang="en-US" sz="2400" dirty="0"/>
                <a:t>c</a:t>
              </a:r>
              <a:endParaRPr lang="en-US" sz="2400" baseline="-25000" dirty="0"/>
            </a:p>
          </p:txBody>
        </p:sp>
      </p:grpSp>
      <p:cxnSp>
        <p:nvCxnSpPr>
          <p:cNvPr id="144" name="Straight Connector 143">
            <a:extLst/>
          </p:cNvPr>
          <p:cNvCxnSpPr>
            <a:stCxn id="71" idx="0"/>
            <a:endCxn id="61" idx="2"/>
          </p:cNvCxnSpPr>
          <p:nvPr/>
        </p:nvCxnSpPr>
        <p:spPr>
          <a:xfrm flipH="1" flipV="1">
            <a:off x="8277796" y="3982223"/>
            <a:ext cx="24555" cy="3831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Connector: Curved 146"/>
          <p:cNvCxnSpPr>
            <a:stCxn id="60" idx="0"/>
            <a:endCxn id="85" idx="3"/>
          </p:cNvCxnSpPr>
          <p:nvPr/>
        </p:nvCxnSpPr>
        <p:spPr>
          <a:xfrm rot="16200000" flipH="1">
            <a:off x="7488027" y="4141850"/>
            <a:ext cx="1450697" cy="491362"/>
          </a:xfrm>
          <a:prstGeom prst="curvedConnector4">
            <a:avLst>
              <a:gd name="adj1" fmla="val -15758"/>
              <a:gd name="adj2" fmla="val 14652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201746" y="3014516"/>
            <a:ext cx="354584" cy="523220"/>
          </a:xfrm>
          <a:prstGeom prst="rect">
            <a:avLst/>
          </a:prstGeom>
        </p:spPr>
        <p:txBody>
          <a:bodyPr wrap="none">
            <a:spAutoFit/>
          </a:bodyPr>
          <a:lstStyle/>
          <a:p>
            <a:r>
              <a:rPr lang="en-US" sz="2800" b="1" dirty="0"/>
              <a:t>y</a:t>
            </a:r>
            <a:endParaRPr lang="en-US" sz="2800" dirty="0"/>
          </a:p>
        </p:txBody>
      </p:sp>
      <p:sp>
        <p:nvSpPr>
          <p:cNvPr id="152" name="Rectangle 151"/>
          <p:cNvSpPr/>
          <p:nvPr/>
        </p:nvSpPr>
        <p:spPr>
          <a:xfrm flipH="1">
            <a:off x="9209789" y="2285530"/>
            <a:ext cx="453723" cy="523220"/>
          </a:xfrm>
          <a:prstGeom prst="rect">
            <a:avLst/>
          </a:prstGeom>
        </p:spPr>
        <p:txBody>
          <a:bodyPr wrap="square">
            <a:spAutoFit/>
          </a:bodyPr>
          <a:lstStyle/>
          <a:p>
            <a:r>
              <a:rPr lang="en-US" sz="2800" b="1" dirty="0"/>
              <a:t>z</a:t>
            </a:r>
            <a:endParaRPr lang="en-US" sz="2800" dirty="0"/>
          </a:p>
        </p:txBody>
      </p:sp>
      <p:sp>
        <p:nvSpPr>
          <p:cNvPr id="153" name="Rectangle: Rounded Corners 152"/>
          <p:cNvSpPr/>
          <p:nvPr/>
        </p:nvSpPr>
        <p:spPr>
          <a:xfrm>
            <a:off x="9035722" y="2285530"/>
            <a:ext cx="1696662" cy="4336975"/>
          </a:xfrm>
          <a:prstGeom prst="roundRect">
            <a:avLst/>
          </a:prstGeom>
          <a:noFill/>
          <a:ln w="28575">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Connector: Curved 153"/>
          <p:cNvCxnSpPr>
            <a:stCxn id="54" idx="0"/>
            <a:endCxn id="112" idx="2"/>
          </p:cNvCxnSpPr>
          <p:nvPr/>
        </p:nvCxnSpPr>
        <p:spPr>
          <a:xfrm rot="16200000" flipH="1" flipV="1">
            <a:off x="8098376" y="4519933"/>
            <a:ext cx="3374744" cy="16690"/>
          </a:xfrm>
          <a:prstGeom prst="curvedConnector5">
            <a:avLst>
              <a:gd name="adj1" fmla="val -5770"/>
              <a:gd name="adj2" fmla="val -4775057"/>
              <a:gd name="adj3" fmla="val 106774"/>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p:cNvPr>
          <p:cNvCxnSpPr>
            <a:stCxn id="88" idx="0"/>
            <a:endCxn id="64" idx="2"/>
          </p:cNvCxnSpPr>
          <p:nvPr/>
        </p:nvCxnSpPr>
        <p:spPr>
          <a:xfrm flipH="1" flipV="1">
            <a:off x="9543773" y="3858923"/>
            <a:ext cx="10538" cy="505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3" name="Rectangle 162"/>
          <p:cNvSpPr/>
          <p:nvPr/>
        </p:nvSpPr>
        <p:spPr>
          <a:xfrm>
            <a:off x="7386778" y="1733319"/>
            <a:ext cx="3663139" cy="461665"/>
          </a:xfrm>
          <a:prstGeom prst="rect">
            <a:avLst/>
          </a:prstGeom>
        </p:spPr>
        <p:txBody>
          <a:bodyPr wrap="square">
            <a:spAutoFit/>
          </a:bodyPr>
          <a:lstStyle/>
          <a:p>
            <a:r>
              <a:rPr lang="en-US" sz="2400" dirty="0"/>
              <a:t>monomer collection </a:t>
            </a:r>
            <a:r>
              <a:rPr lang="en-US" sz="2400" b="1" dirty="0"/>
              <a:t>c</a:t>
            </a:r>
            <a:r>
              <a:rPr lang="en-US" sz="2400" dirty="0"/>
              <a:t> ∈ ℕ</a:t>
            </a:r>
            <a:r>
              <a:rPr lang="en-US" sz="2400" i="1" baseline="30000" dirty="0"/>
              <a:t>M</a:t>
            </a:r>
            <a:r>
              <a:rPr lang="en-US" sz="2400" dirty="0"/>
              <a:t> </a:t>
            </a:r>
          </a:p>
        </p:txBody>
      </p:sp>
    </p:spTree>
    <p:extLst>
      <p:ext uri="{BB962C8B-B14F-4D97-AF65-F5344CB8AC3E}">
        <p14:creationId xmlns:p14="http://schemas.microsoft.com/office/powerpoint/2010/main" val="58302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 calcmode="lin" valueType="num">
                                      <p:cBhvr>
                                        <p:cTn id="17" dur="500" fill="hold"/>
                                        <p:tgtEl>
                                          <p:spTgt spid="135"/>
                                        </p:tgtEl>
                                        <p:attrNameLst>
                                          <p:attrName>ppt_w</p:attrName>
                                        </p:attrNameLst>
                                      </p:cBhvr>
                                      <p:tavLst>
                                        <p:tav tm="0">
                                          <p:val>
                                            <p:fltVal val="0"/>
                                          </p:val>
                                        </p:tav>
                                        <p:tav tm="100000">
                                          <p:val>
                                            <p:strVal val="#ppt_w"/>
                                          </p:val>
                                        </p:tav>
                                      </p:tavLst>
                                    </p:anim>
                                    <p:anim calcmode="lin" valueType="num">
                                      <p:cBhvr>
                                        <p:cTn id="18" dur="500" fill="hold"/>
                                        <p:tgtEl>
                                          <p:spTgt spid="135"/>
                                        </p:tgtEl>
                                        <p:attrNameLst>
                                          <p:attrName>ppt_h</p:attrName>
                                        </p:attrNameLst>
                                      </p:cBhvr>
                                      <p:tavLst>
                                        <p:tav tm="0">
                                          <p:val>
                                            <p:fltVal val="0"/>
                                          </p:val>
                                        </p:tav>
                                        <p:tav tm="100000">
                                          <p:val>
                                            <p:strVal val="#ppt_h"/>
                                          </p:val>
                                        </p:tav>
                                      </p:tavLst>
                                    </p:anim>
                                    <p:animEffect transition="in" filter="fade">
                                      <p:cBhvr>
                                        <p:cTn id="19" dur="500"/>
                                        <p:tgtEl>
                                          <p:spTgt spid="1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6"/>
                                        </p:tgtEl>
                                        <p:attrNameLst>
                                          <p:attrName>style.visibility</p:attrName>
                                        </p:attrNameLst>
                                      </p:cBhvr>
                                      <p:to>
                                        <p:strVal val="visible"/>
                                      </p:to>
                                    </p:set>
                                    <p:anim calcmode="lin" valueType="num">
                                      <p:cBhvr>
                                        <p:cTn id="22" dur="500" fill="hold"/>
                                        <p:tgtEl>
                                          <p:spTgt spid="136"/>
                                        </p:tgtEl>
                                        <p:attrNameLst>
                                          <p:attrName>ppt_w</p:attrName>
                                        </p:attrNameLst>
                                      </p:cBhvr>
                                      <p:tavLst>
                                        <p:tav tm="0">
                                          <p:val>
                                            <p:fltVal val="0"/>
                                          </p:val>
                                        </p:tav>
                                        <p:tav tm="100000">
                                          <p:val>
                                            <p:strVal val="#ppt_w"/>
                                          </p:val>
                                        </p:tav>
                                      </p:tavLst>
                                    </p:anim>
                                    <p:anim calcmode="lin" valueType="num">
                                      <p:cBhvr>
                                        <p:cTn id="23" dur="500" fill="hold"/>
                                        <p:tgtEl>
                                          <p:spTgt spid="136"/>
                                        </p:tgtEl>
                                        <p:attrNameLst>
                                          <p:attrName>ppt_h</p:attrName>
                                        </p:attrNameLst>
                                      </p:cBhvr>
                                      <p:tavLst>
                                        <p:tav tm="0">
                                          <p:val>
                                            <p:fltVal val="0"/>
                                          </p:val>
                                        </p:tav>
                                        <p:tav tm="100000">
                                          <p:val>
                                            <p:strVal val="#ppt_h"/>
                                          </p:val>
                                        </p:tav>
                                      </p:tavLst>
                                    </p:anim>
                                    <p:animEffect transition="in" filter="fade">
                                      <p:cBhvr>
                                        <p:cTn id="24" dur="500"/>
                                        <p:tgtEl>
                                          <p:spTgt spid="13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p:cTn id="27" dur="500" fill="hold"/>
                                        <p:tgtEl>
                                          <p:spTgt spid="137"/>
                                        </p:tgtEl>
                                        <p:attrNameLst>
                                          <p:attrName>ppt_w</p:attrName>
                                        </p:attrNameLst>
                                      </p:cBhvr>
                                      <p:tavLst>
                                        <p:tav tm="0">
                                          <p:val>
                                            <p:fltVal val="0"/>
                                          </p:val>
                                        </p:tav>
                                        <p:tav tm="100000">
                                          <p:val>
                                            <p:strVal val="#ppt_w"/>
                                          </p:val>
                                        </p:tav>
                                      </p:tavLst>
                                    </p:anim>
                                    <p:anim calcmode="lin" valueType="num">
                                      <p:cBhvr>
                                        <p:cTn id="28" dur="500" fill="hold"/>
                                        <p:tgtEl>
                                          <p:spTgt spid="137"/>
                                        </p:tgtEl>
                                        <p:attrNameLst>
                                          <p:attrName>ppt_h</p:attrName>
                                        </p:attrNameLst>
                                      </p:cBhvr>
                                      <p:tavLst>
                                        <p:tav tm="0">
                                          <p:val>
                                            <p:fltVal val="0"/>
                                          </p:val>
                                        </p:tav>
                                        <p:tav tm="100000">
                                          <p:val>
                                            <p:strVal val="#ppt_h"/>
                                          </p:val>
                                        </p:tav>
                                      </p:tavLst>
                                    </p:anim>
                                    <p:animEffect transition="in" filter="fade">
                                      <p:cBhvr>
                                        <p:cTn id="29" dur="500"/>
                                        <p:tgtEl>
                                          <p:spTgt spid="137"/>
                                        </p:tgtEl>
                                      </p:cBhvr>
                                    </p:animEffect>
                                  </p:childTnLst>
                                </p:cTn>
                              </p:par>
                              <p:par>
                                <p:cTn id="30" presetID="10" presetClass="entr" presetSubtype="0" fill="hold" nodeType="withEffect">
                                  <p:stCondLst>
                                    <p:cond delay="0"/>
                                  </p:stCondLst>
                                  <p:childTnLst>
                                    <p:set>
                                      <p:cBhvr>
                                        <p:cTn id="31" dur="1" fill="hold">
                                          <p:stCondLst>
                                            <p:cond delay="0"/>
                                          </p:stCondLst>
                                        </p:cTn>
                                        <p:tgtEl>
                                          <p:spTgt spid="142"/>
                                        </p:tgtEl>
                                        <p:attrNameLst>
                                          <p:attrName>style.visibility</p:attrName>
                                        </p:attrNameLst>
                                      </p:cBhvr>
                                      <p:to>
                                        <p:strVal val="visible"/>
                                      </p:to>
                                    </p:set>
                                    <p:animEffect transition="in" filter="fade">
                                      <p:cBhvr>
                                        <p:cTn id="32" dur="500"/>
                                        <p:tgtEl>
                                          <p:spTgt spid="1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par>
                                <p:cTn id="38" presetID="53" presetClass="exit" presetSubtype="32" fill="hold" grpId="1" nodeType="withEffect">
                                  <p:stCondLst>
                                    <p:cond delay="0"/>
                                  </p:stCondLst>
                                  <p:childTnLst>
                                    <p:anim calcmode="lin" valueType="num">
                                      <p:cBhvr>
                                        <p:cTn id="39" dur="500"/>
                                        <p:tgtEl>
                                          <p:spTgt spid="136"/>
                                        </p:tgtEl>
                                        <p:attrNameLst>
                                          <p:attrName>ppt_w</p:attrName>
                                        </p:attrNameLst>
                                      </p:cBhvr>
                                      <p:tavLst>
                                        <p:tav tm="0">
                                          <p:val>
                                            <p:strVal val="ppt_w"/>
                                          </p:val>
                                        </p:tav>
                                        <p:tav tm="100000">
                                          <p:val>
                                            <p:fltVal val="0"/>
                                          </p:val>
                                        </p:tav>
                                      </p:tavLst>
                                    </p:anim>
                                    <p:anim calcmode="lin" valueType="num">
                                      <p:cBhvr>
                                        <p:cTn id="40" dur="500"/>
                                        <p:tgtEl>
                                          <p:spTgt spid="136"/>
                                        </p:tgtEl>
                                        <p:attrNameLst>
                                          <p:attrName>ppt_h</p:attrName>
                                        </p:attrNameLst>
                                      </p:cBhvr>
                                      <p:tavLst>
                                        <p:tav tm="0">
                                          <p:val>
                                            <p:strVal val="ppt_h"/>
                                          </p:val>
                                        </p:tav>
                                        <p:tav tm="100000">
                                          <p:val>
                                            <p:fltVal val="0"/>
                                          </p:val>
                                        </p:tav>
                                      </p:tavLst>
                                    </p:anim>
                                    <p:animEffect transition="out" filter="fade">
                                      <p:cBhvr>
                                        <p:cTn id="41" dur="500"/>
                                        <p:tgtEl>
                                          <p:spTgt spid="136"/>
                                        </p:tgtEl>
                                      </p:cBhvr>
                                    </p:animEffect>
                                    <p:set>
                                      <p:cBhvr>
                                        <p:cTn id="42" dur="1" fill="hold">
                                          <p:stCondLst>
                                            <p:cond delay="499"/>
                                          </p:stCondLst>
                                        </p:cTn>
                                        <p:tgtEl>
                                          <p:spTgt spid="13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37"/>
                                        </p:tgtEl>
                                        <p:attrNameLst>
                                          <p:attrName>ppt_w</p:attrName>
                                        </p:attrNameLst>
                                      </p:cBhvr>
                                      <p:tavLst>
                                        <p:tav tm="0">
                                          <p:val>
                                            <p:strVal val="ppt_w"/>
                                          </p:val>
                                        </p:tav>
                                        <p:tav tm="100000">
                                          <p:val>
                                            <p:fltVal val="0"/>
                                          </p:val>
                                        </p:tav>
                                      </p:tavLst>
                                    </p:anim>
                                    <p:anim calcmode="lin" valueType="num">
                                      <p:cBhvr>
                                        <p:cTn id="45" dur="500"/>
                                        <p:tgtEl>
                                          <p:spTgt spid="137"/>
                                        </p:tgtEl>
                                        <p:attrNameLst>
                                          <p:attrName>ppt_h</p:attrName>
                                        </p:attrNameLst>
                                      </p:cBhvr>
                                      <p:tavLst>
                                        <p:tav tm="0">
                                          <p:val>
                                            <p:strVal val="ppt_h"/>
                                          </p:val>
                                        </p:tav>
                                        <p:tav tm="100000">
                                          <p:val>
                                            <p:fltVal val="0"/>
                                          </p:val>
                                        </p:tav>
                                      </p:tavLst>
                                    </p:anim>
                                    <p:animEffect transition="out" filter="fade">
                                      <p:cBhvr>
                                        <p:cTn id="46" dur="500"/>
                                        <p:tgtEl>
                                          <p:spTgt spid="137"/>
                                        </p:tgtEl>
                                      </p:cBhvr>
                                    </p:animEffect>
                                    <p:set>
                                      <p:cBhvr>
                                        <p:cTn id="47" dur="1" fill="hold">
                                          <p:stCondLst>
                                            <p:cond delay="499"/>
                                          </p:stCondLst>
                                        </p:cTn>
                                        <p:tgtEl>
                                          <p:spTgt spid="137"/>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35"/>
                                        </p:tgtEl>
                                        <p:attrNameLst>
                                          <p:attrName>ppt_w</p:attrName>
                                        </p:attrNameLst>
                                      </p:cBhvr>
                                      <p:tavLst>
                                        <p:tav tm="0">
                                          <p:val>
                                            <p:strVal val="ppt_w"/>
                                          </p:val>
                                        </p:tav>
                                        <p:tav tm="100000">
                                          <p:val>
                                            <p:fltVal val="0"/>
                                          </p:val>
                                        </p:tav>
                                      </p:tavLst>
                                    </p:anim>
                                    <p:anim calcmode="lin" valueType="num">
                                      <p:cBhvr>
                                        <p:cTn id="50" dur="500"/>
                                        <p:tgtEl>
                                          <p:spTgt spid="135"/>
                                        </p:tgtEl>
                                        <p:attrNameLst>
                                          <p:attrName>ppt_h</p:attrName>
                                        </p:attrNameLst>
                                      </p:cBhvr>
                                      <p:tavLst>
                                        <p:tav tm="0">
                                          <p:val>
                                            <p:strVal val="ppt_h"/>
                                          </p:val>
                                        </p:tav>
                                        <p:tav tm="100000">
                                          <p:val>
                                            <p:fltVal val="0"/>
                                          </p:val>
                                        </p:tav>
                                      </p:tavLst>
                                    </p:anim>
                                    <p:animEffect transition="out" filter="fade">
                                      <p:cBhvr>
                                        <p:cTn id="51" dur="500"/>
                                        <p:tgtEl>
                                          <p:spTgt spid="135"/>
                                        </p:tgtEl>
                                      </p:cBhvr>
                                    </p:animEffect>
                                    <p:set>
                                      <p:cBhvr>
                                        <p:cTn id="52" dur="1" fill="hold">
                                          <p:stCondLst>
                                            <p:cond delay="499"/>
                                          </p:stCondLst>
                                        </p:cTn>
                                        <p:tgtEl>
                                          <p:spTgt spid="135"/>
                                        </p:tgtEl>
                                        <p:attrNameLst>
                                          <p:attrName>style.visibility</p:attrName>
                                        </p:attrNameLst>
                                      </p:cBhvr>
                                      <p:to>
                                        <p:strVal val="hidden"/>
                                      </p:to>
                                    </p:set>
                                  </p:childTnLst>
                                </p:cTn>
                              </p:par>
                              <p:par>
                                <p:cTn id="53" presetID="53" presetClass="entr" presetSubtype="16" fill="hold" grpId="0" nodeType="withEffect">
                                  <p:stCondLst>
                                    <p:cond delay="0"/>
                                  </p:stCondLst>
                                  <p:childTnLst>
                                    <p:set>
                                      <p:cBhvr>
                                        <p:cTn id="54" dur="1" fill="hold">
                                          <p:stCondLst>
                                            <p:cond delay="0"/>
                                          </p:stCondLst>
                                        </p:cTn>
                                        <p:tgtEl>
                                          <p:spTgt spid="138"/>
                                        </p:tgtEl>
                                        <p:attrNameLst>
                                          <p:attrName>style.visibility</p:attrName>
                                        </p:attrNameLst>
                                      </p:cBhvr>
                                      <p:to>
                                        <p:strVal val="visible"/>
                                      </p:to>
                                    </p:set>
                                    <p:anim calcmode="lin" valueType="num">
                                      <p:cBhvr>
                                        <p:cTn id="55" dur="500" fill="hold"/>
                                        <p:tgtEl>
                                          <p:spTgt spid="138"/>
                                        </p:tgtEl>
                                        <p:attrNameLst>
                                          <p:attrName>ppt_w</p:attrName>
                                        </p:attrNameLst>
                                      </p:cBhvr>
                                      <p:tavLst>
                                        <p:tav tm="0">
                                          <p:val>
                                            <p:fltVal val="0"/>
                                          </p:val>
                                        </p:tav>
                                        <p:tav tm="100000">
                                          <p:val>
                                            <p:strVal val="#ppt_w"/>
                                          </p:val>
                                        </p:tav>
                                      </p:tavLst>
                                    </p:anim>
                                    <p:anim calcmode="lin" valueType="num">
                                      <p:cBhvr>
                                        <p:cTn id="56" dur="500" fill="hold"/>
                                        <p:tgtEl>
                                          <p:spTgt spid="138"/>
                                        </p:tgtEl>
                                        <p:attrNameLst>
                                          <p:attrName>ppt_h</p:attrName>
                                        </p:attrNameLst>
                                      </p:cBhvr>
                                      <p:tavLst>
                                        <p:tav tm="0">
                                          <p:val>
                                            <p:fltVal val="0"/>
                                          </p:val>
                                        </p:tav>
                                        <p:tav tm="100000">
                                          <p:val>
                                            <p:strVal val="#ppt_h"/>
                                          </p:val>
                                        </p:tav>
                                      </p:tavLst>
                                    </p:anim>
                                    <p:animEffect transition="in" filter="fade">
                                      <p:cBhvr>
                                        <p:cTn id="57" dur="500"/>
                                        <p:tgtEl>
                                          <p:spTgt spid="1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1"/>
                                        </p:tgtEl>
                                        <p:attrNameLst>
                                          <p:attrName>style.visibility</p:attrName>
                                        </p:attrNameLst>
                                      </p:cBhvr>
                                      <p:to>
                                        <p:strVal val="visible"/>
                                      </p:to>
                                    </p:set>
                                    <p:animEffect transition="in" filter="fade">
                                      <p:cBhvr>
                                        <p:cTn id="60" dur="500"/>
                                        <p:tgtEl>
                                          <p:spTgt spid="15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fade">
                                      <p:cBhvr>
                                        <p:cTn id="65" dur="50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Effect transition="in" filter="fade">
                                      <p:cBhvr>
                                        <p:cTn id="70" dur="500"/>
                                        <p:tgtEl>
                                          <p:spTgt spid="3">
                                            <p:txEl>
                                              <p:pRg st="4" end="4"/>
                                            </p:txEl>
                                          </p:spTgt>
                                        </p:tgtEl>
                                      </p:cBhvr>
                                    </p:animEffect>
                                  </p:childTnLst>
                                </p:cTn>
                              </p:par>
                              <p:par>
                                <p:cTn id="71" presetID="7" presetClass="emph" presetSubtype="2" fill="hold" nodeType="withEffect">
                                  <p:stCondLst>
                                    <p:cond delay="0"/>
                                  </p:stCondLst>
                                  <p:childTnLst>
                                    <p:animClr clrSpc="rgb" dir="cw">
                                      <p:cBhvr>
                                        <p:cTn id="72" dur="500" fill="hold"/>
                                        <p:tgtEl>
                                          <p:spTgt spid="13"/>
                                        </p:tgtEl>
                                        <p:attrNameLst>
                                          <p:attrName>stroke.color</p:attrName>
                                        </p:attrNameLst>
                                      </p:cBhvr>
                                      <p:to>
                                        <a:srgbClr val="A5A5A5"/>
                                      </p:to>
                                    </p:animClr>
                                    <p:set>
                                      <p:cBhvr>
                                        <p:cTn id="73" dur="500" fill="hold"/>
                                        <p:tgtEl>
                                          <p:spTgt spid="13"/>
                                        </p:tgtEl>
                                        <p:attrNameLst>
                                          <p:attrName>stroke.on</p:attrName>
                                        </p:attrNameLst>
                                      </p:cBhvr>
                                      <p:to>
                                        <p:strVal val="true"/>
                                      </p:to>
                                    </p:set>
                                  </p:childTnLst>
                                </p:cTn>
                              </p:par>
                              <p:par>
                                <p:cTn id="74" presetID="7" presetClass="emph" presetSubtype="2" fill="hold" nodeType="withEffect">
                                  <p:stCondLst>
                                    <p:cond delay="0"/>
                                  </p:stCondLst>
                                  <p:childTnLst>
                                    <p:animClr clrSpc="rgb" dir="cw">
                                      <p:cBhvr>
                                        <p:cTn id="75" dur="500" fill="hold"/>
                                        <p:tgtEl>
                                          <p:spTgt spid="19"/>
                                        </p:tgtEl>
                                        <p:attrNameLst>
                                          <p:attrName>stroke.color</p:attrName>
                                        </p:attrNameLst>
                                      </p:cBhvr>
                                      <p:to>
                                        <a:srgbClr val="A5A5A5"/>
                                      </p:to>
                                    </p:animClr>
                                    <p:set>
                                      <p:cBhvr>
                                        <p:cTn id="76" dur="500" fill="hold"/>
                                        <p:tgtEl>
                                          <p:spTgt spid="19"/>
                                        </p:tgtEl>
                                        <p:attrNameLst>
                                          <p:attrName>stroke.on</p:attrName>
                                        </p:attrNameLst>
                                      </p:cBhvr>
                                      <p:to>
                                        <p:strVal val="true"/>
                                      </p:to>
                                    </p:set>
                                  </p:childTnLst>
                                </p:cTn>
                              </p:par>
                              <p:par>
                                <p:cTn id="77" presetID="7" presetClass="emph" presetSubtype="2" fill="hold" nodeType="withEffect">
                                  <p:stCondLst>
                                    <p:cond delay="0"/>
                                  </p:stCondLst>
                                  <p:childTnLst>
                                    <p:animClr clrSpc="rgb" dir="cw">
                                      <p:cBhvr>
                                        <p:cTn id="78" dur="500" fill="hold"/>
                                        <p:tgtEl>
                                          <p:spTgt spid="31"/>
                                        </p:tgtEl>
                                        <p:attrNameLst>
                                          <p:attrName>stroke.color</p:attrName>
                                        </p:attrNameLst>
                                      </p:cBhvr>
                                      <p:to>
                                        <a:srgbClr val="A5A5A5"/>
                                      </p:to>
                                    </p:animClr>
                                    <p:set>
                                      <p:cBhvr>
                                        <p:cTn id="79" dur="500" fill="hold"/>
                                        <p:tgtEl>
                                          <p:spTgt spid="31"/>
                                        </p:tgtEl>
                                        <p:attrNameLst>
                                          <p:attrName>stroke.on</p:attrName>
                                        </p:attrNameLst>
                                      </p:cBhvr>
                                      <p:to>
                                        <p:strVal val="true"/>
                                      </p:to>
                                    </p:set>
                                  </p:childTnLst>
                                </p:cTn>
                              </p:par>
                              <p:par>
                                <p:cTn id="80" presetID="7" presetClass="emph" presetSubtype="2" fill="hold" nodeType="withEffect">
                                  <p:stCondLst>
                                    <p:cond delay="0"/>
                                  </p:stCondLst>
                                  <p:childTnLst>
                                    <p:animClr clrSpc="rgb" dir="cw">
                                      <p:cBhvr>
                                        <p:cTn id="81" dur="500" fill="hold"/>
                                        <p:tgtEl>
                                          <p:spTgt spid="34"/>
                                        </p:tgtEl>
                                        <p:attrNameLst>
                                          <p:attrName>stroke.color</p:attrName>
                                        </p:attrNameLst>
                                      </p:cBhvr>
                                      <p:to>
                                        <a:srgbClr val="A5A5A5"/>
                                      </p:to>
                                    </p:animClr>
                                    <p:set>
                                      <p:cBhvr>
                                        <p:cTn id="82" dur="500" fill="hold"/>
                                        <p:tgtEl>
                                          <p:spTgt spid="34"/>
                                        </p:tgtEl>
                                        <p:attrNameLst>
                                          <p:attrName>stroke.on</p:attrName>
                                        </p:attrNameLst>
                                      </p:cBhvr>
                                      <p:to>
                                        <p:strVal val="true"/>
                                      </p:to>
                                    </p:set>
                                  </p:childTnLst>
                                </p:cTn>
                              </p:par>
                              <p:par>
                                <p:cTn id="83" presetID="10" presetClass="entr" presetSubtype="0" fill="hold" nodeType="withEffect">
                                  <p:stCondLst>
                                    <p:cond delay="0"/>
                                  </p:stCondLst>
                                  <p:childTnLst>
                                    <p:set>
                                      <p:cBhvr>
                                        <p:cTn id="84" dur="1" fill="hold">
                                          <p:stCondLst>
                                            <p:cond delay="0"/>
                                          </p:stCondLst>
                                        </p:cTn>
                                        <p:tgtEl>
                                          <p:spTgt spid="147"/>
                                        </p:tgtEl>
                                        <p:attrNameLst>
                                          <p:attrName>style.visibility</p:attrName>
                                        </p:attrNameLst>
                                      </p:cBhvr>
                                      <p:to>
                                        <p:strVal val="visible"/>
                                      </p:to>
                                    </p:set>
                                    <p:animEffect transition="in" filter="fade">
                                      <p:cBhvr>
                                        <p:cTn id="85" dur="500"/>
                                        <p:tgtEl>
                                          <p:spTgt spid="147"/>
                                        </p:tgtEl>
                                      </p:cBhvr>
                                    </p:animEffect>
                                  </p:childTnLst>
                                </p:cTn>
                              </p:par>
                              <p:par>
                                <p:cTn id="86" presetID="10" presetClass="entr" presetSubtype="0" fill="hold" nodeType="withEffect">
                                  <p:stCondLst>
                                    <p:cond delay="0"/>
                                  </p:stCondLst>
                                  <p:childTnLst>
                                    <p:set>
                                      <p:cBhvr>
                                        <p:cTn id="87" dur="1" fill="hold">
                                          <p:stCondLst>
                                            <p:cond delay="0"/>
                                          </p:stCondLst>
                                        </p:cTn>
                                        <p:tgtEl>
                                          <p:spTgt spid="144"/>
                                        </p:tgtEl>
                                        <p:attrNameLst>
                                          <p:attrName>style.visibility</p:attrName>
                                        </p:attrNameLst>
                                      </p:cBhvr>
                                      <p:to>
                                        <p:strVal val="visible"/>
                                      </p:to>
                                    </p:set>
                                    <p:animEffect transition="in" filter="fade">
                                      <p:cBhvr>
                                        <p:cTn id="88" dur="500"/>
                                        <p:tgtEl>
                                          <p:spTgt spid="14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
                                            <p:txEl>
                                              <p:pRg st="5" end="5"/>
                                            </p:txEl>
                                          </p:spTgt>
                                        </p:tgtEl>
                                        <p:attrNameLst>
                                          <p:attrName>style.visibility</p:attrName>
                                        </p:attrNameLst>
                                      </p:cBhvr>
                                      <p:to>
                                        <p:strVal val="visible"/>
                                      </p:to>
                                    </p:set>
                                    <p:animEffect transition="in" filter="fade">
                                      <p:cBhvr>
                                        <p:cTn id="93" dur="500"/>
                                        <p:tgtEl>
                                          <p:spTgt spid="3">
                                            <p:txEl>
                                              <p:pRg st="5" end="5"/>
                                            </p:tx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53"/>
                                        </p:tgtEl>
                                        <p:attrNameLst>
                                          <p:attrName>style.visibility</p:attrName>
                                        </p:attrNameLst>
                                      </p:cBhvr>
                                      <p:to>
                                        <p:strVal val="visible"/>
                                      </p:to>
                                    </p:set>
                                    <p:anim calcmode="lin" valueType="num">
                                      <p:cBhvr>
                                        <p:cTn id="96" dur="500" fill="hold"/>
                                        <p:tgtEl>
                                          <p:spTgt spid="153"/>
                                        </p:tgtEl>
                                        <p:attrNameLst>
                                          <p:attrName>ppt_w</p:attrName>
                                        </p:attrNameLst>
                                      </p:cBhvr>
                                      <p:tavLst>
                                        <p:tav tm="0">
                                          <p:val>
                                            <p:fltVal val="0"/>
                                          </p:val>
                                        </p:tav>
                                        <p:tav tm="100000">
                                          <p:val>
                                            <p:strVal val="#ppt_w"/>
                                          </p:val>
                                        </p:tav>
                                      </p:tavLst>
                                    </p:anim>
                                    <p:anim calcmode="lin" valueType="num">
                                      <p:cBhvr>
                                        <p:cTn id="97" dur="500" fill="hold"/>
                                        <p:tgtEl>
                                          <p:spTgt spid="153"/>
                                        </p:tgtEl>
                                        <p:attrNameLst>
                                          <p:attrName>ppt_h</p:attrName>
                                        </p:attrNameLst>
                                      </p:cBhvr>
                                      <p:tavLst>
                                        <p:tav tm="0">
                                          <p:val>
                                            <p:fltVal val="0"/>
                                          </p:val>
                                        </p:tav>
                                        <p:tav tm="100000">
                                          <p:val>
                                            <p:strVal val="#ppt_h"/>
                                          </p:val>
                                        </p:tav>
                                      </p:tavLst>
                                    </p:anim>
                                    <p:animEffect transition="in" filter="fade">
                                      <p:cBhvr>
                                        <p:cTn id="98" dur="500"/>
                                        <p:tgtEl>
                                          <p:spTgt spid="15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52"/>
                                        </p:tgtEl>
                                        <p:attrNameLst>
                                          <p:attrName>style.visibility</p:attrName>
                                        </p:attrNameLst>
                                      </p:cBhvr>
                                      <p:to>
                                        <p:strVal val="visible"/>
                                      </p:to>
                                    </p:set>
                                    <p:animEffect transition="in" filter="fade">
                                      <p:cBhvr>
                                        <p:cTn id="101" dur="500"/>
                                        <p:tgtEl>
                                          <p:spTgt spid="152"/>
                                        </p:tgtEl>
                                      </p:cBhvr>
                                    </p:animEffect>
                                  </p:childTnLst>
                                </p:cTn>
                              </p:par>
                              <p:par>
                                <p:cTn id="102" presetID="10" presetClass="entr" presetSubtype="0" fill="hold" nodeType="withEffect">
                                  <p:stCondLst>
                                    <p:cond delay="0"/>
                                  </p:stCondLst>
                                  <p:childTnLst>
                                    <p:set>
                                      <p:cBhvr>
                                        <p:cTn id="103" dur="1" fill="hold">
                                          <p:stCondLst>
                                            <p:cond delay="0"/>
                                          </p:stCondLst>
                                        </p:cTn>
                                        <p:tgtEl>
                                          <p:spTgt spid="154"/>
                                        </p:tgtEl>
                                        <p:attrNameLst>
                                          <p:attrName>style.visibility</p:attrName>
                                        </p:attrNameLst>
                                      </p:cBhvr>
                                      <p:to>
                                        <p:strVal val="visible"/>
                                      </p:to>
                                    </p:set>
                                    <p:animEffect transition="in" filter="fade">
                                      <p:cBhvr>
                                        <p:cTn id="104" dur="500"/>
                                        <p:tgtEl>
                                          <p:spTgt spid="154"/>
                                        </p:tgtEl>
                                      </p:cBhvr>
                                    </p:animEffect>
                                  </p:childTnLst>
                                </p:cTn>
                              </p:par>
                              <p:par>
                                <p:cTn id="105" presetID="10" presetClass="entr" presetSubtype="0" fill="hold" nodeType="withEffect">
                                  <p:stCondLst>
                                    <p:cond delay="0"/>
                                  </p:stCondLst>
                                  <p:childTnLst>
                                    <p:set>
                                      <p:cBhvr>
                                        <p:cTn id="106" dur="1" fill="hold">
                                          <p:stCondLst>
                                            <p:cond delay="0"/>
                                          </p:stCondLst>
                                        </p:cTn>
                                        <p:tgtEl>
                                          <p:spTgt spid="159"/>
                                        </p:tgtEl>
                                        <p:attrNameLst>
                                          <p:attrName>style.visibility</p:attrName>
                                        </p:attrNameLst>
                                      </p:cBhvr>
                                      <p:to>
                                        <p:strVal val="visible"/>
                                      </p:to>
                                    </p:set>
                                    <p:animEffect transition="in" filter="fade">
                                      <p:cBhvr>
                                        <p:cTn id="10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5" grpId="0" animBg="1"/>
      <p:bldP spid="135" grpId="1" animBg="1"/>
      <p:bldP spid="136" grpId="0" animBg="1"/>
      <p:bldP spid="136" grpId="1" animBg="1"/>
      <p:bldP spid="137" grpId="0" animBg="1"/>
      <p:bldP spid="137" grpId="1" animBg="1"/>
      <p:bldP spid="151" grpId="0"/>
      <p:bldP spid="152" grpId="0"/>
      <p:bldP spid="1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20292-3D76-4FDF-BC90-B25EC936CA1D}"/>
              </a:ext>
            </a:extLst>
          </p:cNvPr>
          <p:cNvSpPr>
            <a:spLocks noGrp="1"/>
          </p:cNvSpPr>
          <p:nvPr>
            <p:ph type="title"/>
          </p:nvPr>
        </p:nvSpPr>
        <p:spPr/>
        <p:txBody>
          <a:bodyPr>
            <a:normAutofit/>
          </a:bodyPr>
          <a:lstStyle/>
          <a:p>
            <a:r>
              <a:rPr lang="en-US" sz="3600" dirty="0"/>
              <a:t>If all monomer types lie on one side of hyperplane </a:t>
            </a:r>
            <a:r>
              <a:rPr lang="en-US" sz="3600" b="1" dirty="0"/>
              <a:t>h</a:t>
            </a:r>
            <a:r>
              <a:rPr lang="en-US" sz="3600" dirty="0"/>
              <a:t>…</a:t>
            </a:r>
          </a:p>
        </p:txBody>
      </p:sp>
      <p:sp>
        <p:nvSpPr>
          <p:cNvPr id="3" name="Content Placeholder 2">
            <a:extLst>
              <a:ext uri="{FF2B5EF4-FFF2-40B4-BE49-F238E27FC236}">
                <a16:creationId xmlns:a16="http://schemas.microsoft.com/office/drawing/2014/main" id="{63CC8DE4-9B73-4923-BE83-39A145A0C69A}"/>
              </a:ext>
            </a:extLst>
          </p:cNvPr>
          <p:cNvSpPr>
            <a:spLocks noGrp="1"/>
          </p:cNvSpPr>
          <p:nvPr>
            <p:ph idx="1"/>
          </p:nvPr>
        </p:nvSpPr>
        <p:spPr>
          <a:xfrm>
            <a:off x="838200" y="1825624"/>
            <a:ext cx="10515600" cy="4030231"/>
          </a:xfrm>
        </p:spPr>
        <p:txBody>
          <a:bodyPr>
            <a:normAutofit/>
          </a:bodyPr>
          <a:lstStyle/>
          <a:p>
            <a:r>
              <a:rPr lang="en-US" sz="2400"/>
              <a:t>Consider “slack monomers” {d</a:t>
            </a:r>
            <a:r>
              <a:rPr lang="en-US" sz="2400" baseline="-25000"/>
              <a:t>1</a:t>
            </a:r>
            <a:r>
              <a:rPr lang="en-US" sz="2400"/>
              <a:t>*}, {d</a:t>
            </a:r>
            <a:r>
              <a:rPr lang="en-US" sz="2400" baseline="-25000"/>
              <a:t>2</a:t>
            </a:r>
            <a:r>
              <a:rPr lang="en-US" sz="2400"/>
              <a:t>*},…, adding just enough to bind to all the excess d</a:t>
            </a:r>
            <a:r>
              <a:rPr lang="en-US" sz="2400" baseline="-25000"/>
              <a:t>i</a:t>
            </a:r>
            <a:r>
              <a:rPr lang="en-US" sz="2400"/>
              <a:t> domains, so </a:t>
            </a:r>
            <a:r>
              <a:rPr lang="en-US" sz="2400" b="1"/>
              <a:t>saturated</a:t>
            </a:r>
            <a:r>
              <a:rPr lang="en-US" sz="2400"/>
              <a:t> (fully bound) == </a:t>
            </a:r>
            <a:r>
              <a:rPr lang="en-US" sz="2400" b="1"/>
              <a:t>all domains bound</a:t>
            </a:r>
            <a:endParaRPr lang="en-US" sz="2400" b="1" dirty="0"/>
          </a:p>
          <a:p>
            <a:r>
              <a:rPr lang="en-US" sz="2400"/>
              <a:t>If </a:t>
            </a:r>
            <a:r>
              <a:rPr lang="en-US" sz="2400" b="1"/>
              <a:t>c</a:t>
            </a:r>
            <a:r>
              <a:rPr lang="en-US" sz="2400"/>
              <a:t> is count of all monomers including slack monomers (</a:t>
            </a:r>
            <a:r>
              <a:rPr lang="en-US" sz="2400" b="1"/>
              <a:t>c</a:t>
            </a:r>
            <a:r>
              <a:rPr lang="en-US" sz="2400"/>
              <a:t>(i) = count of </a:t>
            </a:r>
            <a:r>
              <a:rPr lang="en-US" sz="2400" b="1"/>
              <a:t>m</a:t>
            </a:r>
            <a:r>
              <a:rPr lang="en-US" sz="2400" b="1" baseline="-25000"/>
              <a:t>i</a:t>
            </a:r>
            <a:r>
              <a:rPr lang="en-US" sz="2400"/>
              <a:t>), then </a:t>
            </a:r>
            <a:r>
              <a:rPr lang="en-US" sz="2400" b="1"/>
              <a:t>Ac</a:t>
            </a:r>
            <a:r>
              <a:rPr lang="en-US" sz="2400"/>
              <a:t> = </a:t>
            </a:r>
            <a:r>
              <a:rPr lang="en-US" sz="2400" b="1"/>
              <a:t>0</a:t>
            </a:r>
            <a:r>
              <a:rPr lang="en-US" sz="2400"/>
              <a:t>, where each column of </a:t>
            </a:r>
            <a:r>
              <a:rPr lang="en-US" sz="2400" b="1"/>
              <a:t>A</a:t>
            </a:r>
            <a:r>
              <a:rPr lang="en-US" sz="2400"/>
              <a:t> represents a monomer (counts of domains).</a:t>
            </a:r>
            <a:endParaRPr lang="en-US" sz="2400" dirty="0"/>
          </a:p>
          <a:p>
            <a:r>
              <a:rPr lang="en-US" sz="2400"/>
              <a:t>dot-product </a:t>
            </a:r>
            <a:r>
              <a:rPr lang="en-US" sz="2400" b="1"/>
              <a:t>h</a:t>
            </a:r>
            <a:r>
              <a:rPr lang="en-US" sz="2400"/>
              <a:t> on both sides: </a:t>
            </a:r>
            <a:r>
              <a:rPr lang="en-US" sz="2400" b="1"/>
              <a:t>h</a:t>
            </a:r>
            <a:r>
              <a:rPr lang="en-US" sz="2400"/>
              <a:t>∙</a:t>
            </a:r>
            <a:r>
              <a:rPr lang="en-US" sz="2400" b="1"/>
              <a:t>Ac</a:t>
            </a:r>
            <a:r>
              <a:rPr lang="en-US" sz="2400"/>
              <a:t> = </a:t>
            </a:r>
            <a:r>
              <a:rPr lang="en-US" sz="2400" b="1"/>
              <a:t>h</a:t>
            </a:r>
            <a:r>
              <a:rPr lang="en-US" sz="2400"/>
              <a:t>∙</a:t>
            </a:r>
            <a:r>
              <a:rPr lang="en-US" sz="2400" b="1"/>
              <a:t>0</a:t>
            </a:r>
            <a:r>
              <a:rPr lang="en-US" sz="2400"/>
              <a:t> = 0, distribute through: ∑</a:t>
            </a:r>
            <a:r>
              <a:rPr lang="en-US" sz="2400" baseline="-25000"/>
              <a:t>i</a:t>
            </a:r>
            <a:r>
              <a:rPr lang="en-US" sz="2400"/>
              <a:t>(</a:t>
            </a:r>
            <a:r>
              <a:rPr lang="en-US" sz="2400" b="1"/>
              <a:t>h</a:t>
            </a:r>
            <a:r>
              <a:rPr lang="en-US" sz="2400"/>
              <a:t>∙</a:t>
            </a:r>
            <a:r>
              <a:rPr lang="en-US" sz="2400" b="1"/>
              <a:t>m</a:t>
            </a:r>
            <a:r>
              <a:rPr lang="en-US" sz="2400" b="1" baseline="-25000"/>
              <a:t>i</a:t>
            </a:r>
            <a:r>
              <a:rPr lang="en-US" sz="2400"/>
              <a:t>)</a:t>
            </a:r>
            <a:r>
              <a:rPr lang="en-US" sz="2400" b="1"/>
              <a:t>c</a:t>
            </a:r>
            <a:r>
              <a:rPr lang="en-US" sz="2400"/>
              <a:t>(i) = 0</a:t>
            </a:r>
            <a:endParaRPr lang="en-US" sz="2400" dirty="0"/>
          </a:p>
          <a:p>
            <a:r>
              <a:rPr lang="en-US" sz="2400"/>
              <a:t>Let </a:t>
            </a:r>
            <a:r>
              <a:rPr lang="en-US" sz="2400" i="1"/>
              <a:t>S</a:t>
            </a:r>
            <a:r>
              <a:rPr lang="en-US" sz="2400"/>
              <a:t> be set of monomers with “small” counts, move them to one side: </a:t>
            </a:r>
            <a:endParaRPr lang="en-US" sz="2400" dirty="0"/>
          </a:p>
          <a:p>
            <a:pPr marL="457200" lvl="1" indent="0">
              <a:buNone/>
            </a:pPr>
            <a:r>
              <a:rPr lang="en-US" sz="2000"/>
              <a:t>	 </a:t>
            </a:r>
            <a:r>
              <a:rPr lang="en-US" sz="2800"/>
              <a:t>– ∑</a:t>
            </a:r>
            <a:r>
              <a:rPr lang="en-US" sz="2800" baseline="-25000">
                <a:solidFill>
                  <a:srgbClr val="FF0000"/>
                </a:solidFill>
              </a:rPr>
              <a:t>i∈S</a:t>
            </a:r>
            <a:r>
              <a:rPr lang="en-US" sz="2800"/>
              <a:t>(</a:t>
            </a:r>
            <a:r>
              <a:rPr lang="en-US" sz="2800" b="1"/>
              <a:t>h</a:t>
            </a:r>
            <a:r>
              <a:rPr lang="en-US" sz="2800"/>
              <a:t>∙</a:t>
            </a:r>
            <a:r>
              <a:rPr lang="en-US" sz="2800" b="1"/>
              <a:t>m</a:t>
            </a:r>
            <a:r>
              <a:rPr lang="en-US" sz="2800" b="1" baseline="-25000"/>
              <a:t>i</a:t>
            </a:r>
            <a:r>
              <a:rPr lang="en-US" sz="2800"/>
              <a:t>)</a:t>
            </a:r>
            <a:r>
              <a:rPr lang="en-US" sz="2800" b="1"/>
              <a:t>c</a:t>
            </a:r>
            <a:r>
              <a:rPr lang="en-US" sz="2800"/>
              <a:t>(i) = ∑</a:t>
            </a:r>
            <a:r>
              <a:rPr lang="en-US" sz="2800" baseline="-25000">
                <a:solidFill>
                  <a:srgbClr val="FF0000"/>
                </a:solidFill>
              </a:rPr>
              <a:t>i∉S</a:t>
            </a:r>
            <a:r>
              <a:rPr lang="en-US" sz="2800"/>
              <a:t>(</a:t>
            </a:r>
            <a:r>
              <a:rPr lang="en-US" sz="2800" b="1"/>
              <a:t>h</a:t>
            </a:r>
            <a:r>
              <a:rPr lang="en-US" sz="2800"/>
              <a:t>∙</a:t>
            </a:r>
            <a:r>
              <a:rPr lang="en-US" sz="2800" b="1"/>
              <a:t>m</a:t>
            </a:r>
            <a:r>
              <a:rPr lang="en-US" sz="2800" b="1" baseline="-25000"/>
              <a:t>i</a:t>
            </a:r>
            <a:r>
              <a:rPr lang="en-US" sz="2800"/>
              <a:t>)</a:t>
            </a:r>
            <a:r>
              <a:rPr lang="en-US" sz="2800" b="1"/>
              <a:t>c</a:t>
            </a:r>
            <a:r>
              <a:rPr lang="en-US" sz="2800"/>
              <a:t>(i)</a:t>
            </a:r>
            <a:endParaRPr lang="en-US" sz="2000" dirty="0"/>
          </a:p>
          <a:p>
            <a:r>
              <a:rPr lang="en-US" sz="2400"/>
              <a:t>Then </a:t>
            </a:r>
            <a:r>
              <a:rPr lang="en-US" sz="2800"/>
              <a:t>“small”</a:t>
            </a:r>
            <a:r>
              <a:rPr lang="en-US" sz="2800" baseline="-25000"/>
              <a:t>2</a:t>
            </a:r>
            <a:r>
              <a:rPr lang="en-US" sz="2800"/>
              <a:t> ≥ – ∑</a:t>
            </a:r>
            <a:r>
              <a:rPr lang="en-US" sz="2800" baseline="-25000">
                <a:solidFill>
                  <a:srgbClr val="FF0000"/>
                </a:solidFill>
              </a:rPr>
              <a:t>i∈S</a:t>
            </a:r>
            <a:r>
              <a:rPr lang="en-US" sz="2800"/>
              <a:t>(</a:t>
            </a:r>
            <a:r>
              <a:rPr lang="en-US" sz="2800" b="1"/>
              <a:t>h</a:t>
            </a:r>
            <a:r>
              <a:rPr lang="en-US" sz="2800"/>
              <a:t>∙</a:t>
            </a:r>
            <a:r>
              <a:rPr lang="en-US" sz="2800" b="1"/>
              <a:t>m</a:t>
            </a:r>
            <a:r>
              <a:rPr lang="en-US" sz="2800" b="1" baseline="-25000"/>
              <a:t>i</a:t>
            </a:r>
            <a:r>
              <a:rPr lang="en-US" sz="2800"/>
              <a:t>)</a:t>
            </a:r>
            <a:r>
              <a:rPr lang="en-US" sz="2800" b="1"/>
              <a:t>c</a:t>
            </a:r>
            <a:r>
              <a:rPr lang="en-US" sz="2800"/>
              <a:t>(i) = ∑</a:t>
            </a:r>
            <a:r>
              <a:rPr lang="en-US" sz="2800" baseline="-25000">
                <a:solidFill>
                  <a:srgbClr val="FF0000"/>
                </a:solidFill>
              </a:rPr>
              <a:t>i∉S</a:t>
            </a:r>
            <a:r>
              <a:rPr lang="en-US" sz="2800"/>
              <a:t>(</a:t>
            </a:r>
            <a:r>
              <a:rPr lang="en-US" sz="2800" b="1"/>
              <a:t>h</a:t>
            </a:r>
            <a:r>
              <a:rPr lang="en-US" sz="2800"/>
              <a:t>∙</a:t>
            </a:r>
            <a:r>
              <a:rPr lang="en-US" sz="2800" b="1"/>
              <a:t>m</a:t>
            </a:r>
            <a:r>
              <a:rPr lang="en-US" sz="2800" b="1" baseline="-25000"/>
              <a:t>i</a:t>
            </a:r>
            <a:r>
              <a:rPr lang="en-US" sz="2800"/>
              <a:t>)</a:t>
            </a:r>
            <a:r>
              <a:rPr lang="en-US" sz="2800" b="1"/>
              <a:t>c</a:t>
            </a:r>
            <a:r>
              <a:rPr lang="en-US" sz="2800"/>
              <a:t>(i) ≥ ∑</a:t>
            </a:r>
            <a:r>
              <a:rPr lang="en-US" sz="2800" baseline="-25000">
                <a:solidFill>
                  <a:srgbClr val="FF0000"/>
                </a:solidFill>
              </a:rPr>
              <a:t>i∉S</a:t>
            </a:r>
            <a:r>
              <a:rPr lang="en-US" sz="2800" b="1"/>
              <a:t>c</a:t>
            </a:r>
            <a:r>
              <a:rPr lang="en-US" sz="2800"/>
              <a:t>(i)</a:t>
            </a:r>
            <a:r>
              <a:rPr lang="en-US"/>
              <a:t> </a:t>
            </a:r>
            <a:endParaRPr lang="en-US" dirty="0"/>
          </a:p>
        </p:txBody>
      </p:sp>
      <p:sp>
        <p:nvSpPr>
          <p:cNvPr id="4" name="Slide Number Placeholder 3">
            <a:extLst>
              <a:ext uri="{FF2B5EF4-FFF2-40B4-BE49-F238E27FC236}">
                <a16:creationId xmlns:a16="http://schemas.microsoft.com/office/drawing/2014/main" id="{85126A63-241F-483B-98FA-9AAD90EC9355}"/>
              </a:ext>
            </a:extLst>
          </p:cNvPr>
          <p:cNvSpPr>
            <a:spLocks noGrp="1"/>
          </p:cNvSpPr>
          <p:nvPr>
            <p:ph type="sldNum" sz="quarter" idx="12"/>
          </p:nvPr>
        </p:nvSpPr>
        <p:spPr/>
        <p:txBody>
          <a:bodyPr/>
          <a:lstStyle/>
          <a:p>
            <a:fld id="{6A995154-0473-4D3E-9D27-8B1D4B6CEBB6}" type="slidenum">
              <a:rPr lang="en-US" smtClean="0"/>
              <a:t>34</a:t>
            </a:fld>
            <a:endParaRPr lang="en-US"/>
          </a:p>
        </p:txBody>
      </p:sp>
      <p:grpSp>
        <p:nvGrpSpPr>
          <p:cNvPr id="20" name="Group 19">
            <a:extLst>
              <a:ext uri="{FF2B5EF4-FFF2-40B4-BE49-F238E27FC236}">
                <a16:creationId xmlns:a16="http://schemas.microsoft.com/office/drawing/2014/main" id="{E9E8C63F-BF6B-4C5E-8FE0-00341F4D3D1E}"/>
              </a:ext>
            </a:extLst>
          </p:cNvPr>
          <p:cNvGrpSpPr/>
          <p:nvPr/>
        </p:nvGrpSpPr>
        <p:grpSpPr>
          <a:xfrm>
            <a:off x="702733" y="5149194"/>
            <a:ext cx="8034867" cy="1142584"/>
            <a:chOff x="702733" y="5149194"/>
            <a:chExt cx="8034867" cy="1142584"/>
          </a:xfrm>
        </p:grpSpPr>
        <p:sp>
          <p:nvSpPr>
            <p:cNvPr id="6" name="TextBox 5">
              <a:extLst>
                <a:ext uri="{FF2B5EF4-FFF2-40B4-BE49-F238E27FC236}">
                  <a16:creationId xmlns:a16="http://schemas.microsoft.com/office/drawing/2014/main" id="{D996AB32-F3F6-4F84-845B-75189EF076A4}"/>
                </a:ext>
              </a:extLst>
            </p:cNvPr>
            <p:cNvSpPr txBox="1"/>
            <p:nvPr/>
          </p:nvSpPr>
          <p:spPr>
            <a:xfrm>
              <a:off x="702733" y="5553114"/>
              <a:ext cx="4343400" cy="738664"/>
            </a:xfrm>
            <a:prstGeom prst="rect">
              <a:avLst/>
            </a:prstGeom>
            <a:noFill/>
          </p:spPr>
          <p:txBody>
            <a:bodyPr wrap="square" lIns="0" tIns="0" rIns="0" bIns="0" rtlCol="0">
              <a:spAutoFit/>
            </a:bodyPr>
            <a:lstStyle/>
            <a:p>
              <a:r>
                <a:rPr lang="en-US" sz="2400" b="1" dirty="0"/>
                <a:t>c</a:t>
              </a:r>
              <a:r>
                <a:rPr lang="en-US" sz="2400" dirty="0"/>
                <a:t>(</a:t>
              </a:r>
              <a:r>
                <a:rPr lang="en-US" sz="2400" dirty="0" err="1"/>
                <a:t>i</a:t>
              </a:r>
              <a:r>
                <a:rPr lang="en-US" sz="2400" dirty="0"/>
                <a:t>) (count of </a:t>
              </a:r>
              <a:r>
                <a:rPr lang="en-US" sz="2400" dirty="0" err="1"/>
                <a:t>i’th</a:t>
              </a:r>
              <a:r>
                <a:rPr lang="en-US" sz="2400" dirty="0"/>
                <a:t> monomer) is small by definition, and </a:t>
              </a:r>
              <a:r>
                <a:rPr lang="en-US" sz="2400" b="1" dirty="0" err="1"/>
                <a:t>h</a:t>
              </a:r>
              <a:r>
                <a:rPr lang="en-US" sz="2400" dirty="0" err="1"/>
                <a:t>∙</a:t>
              </a:r>
              <a:r>
                <a:rPr lang="en-US" sz="2400" b="1" dirty="0" err="1"/>
                <a:t>m</a:t>
              </a:r>
              <a:r>
                <a:rPr lang="en-US" sz="2400" b="1" baseline="-25000" dirty="0" err="1"/>
                <a:t>i</a:t>
              </a:r>
              <a:r>
                <a:rPr lang="en-US" sz="2400" dirty="0"/>
                <a:t> = O(1)</a:t>
              </a:r>
            </a:p>
          </p:txBody>
        </p:sp>
        <p:sp>
          <p:nvSpPr>
            <p:cNvPr id="8" name="TextBox 7">
              <a:extLst>
                <a:ext uri="{FF2B5EF4-FFF2-40B4-BE49-F238E27FC236}">
                  <a16:creationId xmlns:a16="http://schemas.microsoft.com/office/drawing/2014/main" id="{20A2CBE4-23B9-46CF-BC16-E6DDAF5CDED3}"/>
                </a:ext>
              </a:extLst>
            </p:cNvPr>
            <p:cNvSpPr txBox="1"/>
            <p:nvPr/>
          </p:nvSpPr>
          <p:spPr>
            <a:xfrm>
              <a:off x="5190065" y="5553114"/>
              <a:ext cx="931335" cy="369332"/>
            </a:xfrm>
            <a:prstGeom prst="rect">
              <a:avLst/>
            </a:prstGeom>
            <a:noFill/>
          </p:spPr>
          <p:txBody>
            <a:bodyPr wrap="square" lIns="0" tIns="0" rIns="0" bIns="0" rtlCol="0">
              <a:spAutoFit/>
            </a:bodyPr>
            <a:lstStyle/>
            <a:p>
              <a:pPr algn="ctr"/>
              <a:r>
                <a:rPr lang="en-US" sz="2400" dirty="0"/>
                <a:t>above</a:t>
              </a:r>
            </a:p>
          </p:txBody>
        </p:sp>
        <p:sp>
          <p:nvSpPr>
            <p:cNvPr id="10" name="TextBox 9">
              <a:extLst>
                <a:ext uri="{FF2B5EF4-FFF2-40B4-BE49-F238E27FC236}">
                  <a16:creationId xmlns:a16="http://schemas.microsoft.com/office/drawing/2014/main" id="{6B492227-F518-4A08-8DB7-FC66B60454F1}"/>
                </a:ext>
              </a:extLst>
            </p:cNvPr>
            <p:cNvSpPr txBox="1"/>
            <p:nvPr/>
          </p:nvSpPr>
          <p:spPr>
            <a:xfrm>
              <a:off x="6903718" y="5671189"/>
              <a:ext cx="1833882" cy="369332"/>
            </a:xfrm>
            <a:prstGeom prst="rect">
              <a:avLst/>
            </a:prstGeom>
            <a:noFill/>
          </p:spPr>
          <p:txBody>
            <a:bodyPr wrap="square" lIns="0" tIns="0" rIns="0" bIns="0" rtlCol="0">
              <a:spAutoFit/>
            </a:bodyPr>
            <a:lstStyle/>
            <a:p>
              <a:pPr algn="ctr"/>
              <a:r>
                <a:rPr lang="en-US" sz="2400" dirty="0"/>
                <a:t>since </a:t>
              </a:r>
              <a:r>
                <a:rPr lang="en-US" sz="2400" b="1" dirty="0" err="1"/>
                <a:t>h</a:t>
              </a:r>
              <a:r>
                <a:rPr lang="en-US" sz="2400" dirty="0" err="1"/>
                <a:t>∙</a:t>
              </a:r>
              <a:r>
                <a:rPr lang="en-US" sz="2400" b="1" dirty="0" err="1"/>
                <a:t>m</a:t>
              </a:r>
              <a:r>
                <a:rPr lang="en-US" sz="2400" b="1" baseline="-25000" dirty="0" err="1"/>
                <a:t>i</a:t>
              </a:r>
              <a:r>
                <a:rPr lang="en-US" sz="2400" b="1" baseline="-25000" dirty="0"/>
                <a:t> </a:t>
              </a:r>
              <a:r>
                <a:rPr lang="en-US" sz="2400" dirty="0"/>
                <a:t>≥ 1</a:t>
              </a:r>
            </a:p>
          </p:txBody>
        </p:sp>
        <p:cxnSp>
          <p:nvCxnSpPr>
            <p:cNvPr id="12" name="Straight Arrow Connector 11">
              <a:extLst>
                <a:ext uri="{FF2B5EF4-FFF2-40B4-BE49-F238E27FC236}">
                  <a16:creationId xmlns:a16="http://schemas.microsoft.com/office/drawing/2014/main" id="{955D6C99-1E82-4AA7-B249-583E01C362DD}"/>
                </a:ext>
              </a:extLst>
            </p:cNvPr>
            <p:cNvCxnSpPr>
              <a:cxnSpLocks/>
              <a:stCxn id="6" idx="0"/>
            </p:cNvCxnSpPr>
            <p:nvPr/>
          </p:nvCxnSpPr>
          <p:spPr>
            <a:xfrm flipV="1">
              <a:off x="2874433" y="5156200"/>
              <a:ext cx="283634" cy="396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E50AF48-508F-4AD1-A3B1-0BC97C0470AE}"/>
                </a:ext>
              </a:extLst>
            </p:cNvPr>
            <p:cNvCxnSpPr>
              <a:cxnSpLocks/>
              <a:stCxn id="8" idx="0"/>
            </p:cNvCxnSpPr>
            <p:nvPr/>
          </p:nvCxnSpPr>
          <p:spPr>
            <a:xfrm flipH="1" flipV="1">
              <a:off x="5565987" y="5149194"/>
              <a:ext cx="89746" cy="4039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7A74D4D-75AB-435F-9A17-617E30EE71F9}"/>
                </a:ext>
              </a:extLst>
            </p:cNvPr>
            <p:cNvCxnSpPr>
              <a:cxnSpLocks/>
              <a:stCxn id="10" idx="0"/>
            </p:cNvCxnSpPr>
            <p:nvPr/>
          </p:nvCxnSpPr>
          <p:spPr>
            <a:xfrm flipH="1" flipV="1">
              <a:off x="7725410" y="5156200"/>
              <a:ext cx="95249" cy="5149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47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Applying thermodynamic model to tile assembly</a:t>
            </a:r>
          </a:p>
        </p:txBody>
      </p:sp>
      <p:sp>
        <p:nvSpPr>
          <p:cNvPr id="3" name="Content Placeholder 2"/>
          <p:cNvSpPr>
            <a:spLocks noGrp="1"/>
          </p:cNvSpPr>
          <p:nvPr>
            <p:ph idx="1"/>
          </p:nvPr>
        </p:nvSpPr>
        <p:spPr/>
        <p:txBody>
          <a:bodyPr/>
          <a:lstStyle/>
          <a:p>
            <a:r>
              <a:rPr lang="en-US" dirty="0"/>
              <a:t>Let’s incorporate the thermodynamic binding network model into the abstract tile assembly model.</a:t>
            </a:r>
          </a:p>
          <a:p>
            <a:r>
              <a:rPr lang="en-US" dirty="0"/>
              <a:t>How can we create a large assembly from a small number of tile types?</a:t>
            </a:r>
          </a:p>
        </p:txBody>
      </p:sp>
      <p:sp>
        <p:nvSpPr>
          <p:cNvPr id="4" name="Slide Number Placeholder 3"/>
          <p:cNvSpPr>
            <a:spLocks noGrp="1"/>
          </p:cNvSpPr>
          <p:nvPr>
            <p:ph type="sldNum" sz="quarter" idx="12"/>
          </p:nvPr>
        </p:nvSpPr>
        <p:spPr/>
        <p:txBody>
          <a:bodyPr/>
          <a:lstStyle/>
          <a:p>
            <a:fld id="{6A995154-0473-4D3E-9D27-8B1D4B6CEBB6}" type="slidenum">
              <a:rPr lang="en-US" smtClean="0"/>
              <a:t>35</a:t>
            </a:fld>
            <a:endParaRPr lang="en-US"/>
          </a:p>
        </p:txBody>
      </p:sp>
    </p:spTree>
    <p:extLst>
      <p:ext uri="{BB962C8B-B14F-4D97-AF65-F5344CB8AC3E}">
        <p14:creationId xmlns:p14="http://schemas.microsoft.com/office/powerpoint/2010/main" val="1149819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9348"/>
          </a:xfrm>
        </p:spPr>
        <p:txBody>
          <a:bodyPr>
            <a:normAutofit/>
          </a:bodyPr>
          <a:lstStyle/>
          <a:p>
            <a:r>
              <a:rPr lang="en-US" sz="3600" dirty="0"/>
              <a:t>A thermodynamically </a:t>
            </a:r>
            <a:r>
              <a:rPr lang="en-US" sz="3600" dirty="0">
                <a:solidFill>
                  <a:srgbClr val="FF0000"/>
                </a:solidFill>
              </a:rPr>
              <a:t>unstable</a:t>
            </a:r>
            <a:r>
              <a:rPr lang="en-US" sz="3600" dirty="0"/>
              <a:t> tile assembly counter</a:t>
            </a:r>
          </a:p>
        </p:txBody>
      </p:sp>
      <p:sp>
        <p:nvSpPr>
          <p:cNvPr id="4" name="Slide Number Placeholder 3"/>
          <p:cNvSpPr>
            <a:spLocks noGrp="1"/>
          </p:cNvSpPr>
          <p:nvPr>
            <p:ph type="sldNum" sz="quarter" idx="12"/>
          </p:nvPr>
        </p:nvSpPr>
        <p:spPr/>
        <p:txBody>
          <a:bodyPr/>
          <a:lstStyle/>
          <a:p>
            <a:fld id="{6A995154-0473-4D3E-9D27-8B1D4B6CEBB6}" type="slidenum">
              <a:rPr lang="en-US" smtClean="0"/>
              <a:t>36</a:t>
            </a:fld>
            <a:endParaRPr lang="en-US"/>
          </a:p>
        </p:txBody>
      </p:sp>
      <p:pic>
        <p:nvPicPr>
          <p:cNvPr id="6" name="Picture 5"/>
          <p:cNvPicPr>
            <a:picLocks noChangeAspect="1"/>
          </p:cNvPicPr>
          <p:nvPr/>
        </p:nvPicPr>
        <p:blipFill>
          <a:blip r:embed="rId3"/>
          <a:stretch>
            <a:fillRect/>
          </a:stretch>
        </p:blipFill>
        <p:spPr>
          <a:xfrm>
            <a:off x="1219401" y="3930850"/>
            <a:ext cx="10517851" cy="2425500"/>
          </a:xfrm>
          <a:prstGeom prst="rect">
            <a:avLst/>
          </a:prstGeom>
        </p:spPr>
      </p:pic>
      <p:pic>
        <p:nvPicPr>
          <p:cNvPr id="7" name="Picture 6"/>
          <p:cNvPicPr>
            <a:picLocks noChangeAspect="1"/>
          </p:cNvPicPr>
          <p:nvPr/>
        </p:nvPicPr>
        <p:blipFill>
          <a:blip r:embed="rId4"/>
          <a:stretch>
            <a:fillRect/>
          </a:stretch>
        </p:blipFill>
        <p:spPr>
          <a:xfrm>
            <a:off x="1232215" y="1195303"/>
            <a:ext cx="10495801" cy="2436500"/>
          </a:xfrm>
          <a:prstGeom prst="rect">
            <a:avLst/>
          </a:prstGeom>
        </p:spPr>
      </p:pic>
      <p:pic>
        <p:nvPicPr>
          <p:cNvPr id="8" name="Picture 7"/>
          <p:cNvPicPr>
            <a:picLocks noChangeAspect="1"/>
          </p:cNvPicPr>
          <p:nvPr/>
        </p:nvPicPr>
        <p:blipFill>
          <a:blip r:embed="rId5"/>
          <a:stretch>
            <a:fillRect/>
          </a:stretch>
        </p:blipFill>
        <p:spPr>
          <a:xfrm>
            <a:off x="245045" y="4339267"/>
            <a:ext cx="815850" cy="979000"/>
          </a:xfrm>
          <a:prstGeom prst="rect">
            <a:avLst/>
          </a:prstGeom>
        </p:spPr>
      </p:pic>
      <p:grpSp>
        <p:nvGrpSpPr>
          <p:cNvPr id="12" name="Group 11"/>
          <p:cNvGrpSpPr/>
          <p:nvPr/>
        </p:nvGrpSpPr>
        <p:grpSpPr>
          <a:xfrm>
            <a:off x="1176867" y="1114888"/>
            <a:ext cx="663787" cy="2597329"/>
            <a:chOff x="1168400" y="1114888"/>
            <a:chExt cx="663787" cy="2597329"/>
          </a:xfrm>
        </p:grpSpPr>
        <p:sp>
          <p:nvSpPr>
            <p:cNvPr id="3" name="Rectangle: Rounded Corners 2"/>
            <p:cNvSpPr/>
            <p:nvPr/>
          </p:nvSpPr>
          <p:spPr>
            <a:xfrm>
              <a:off x="1168400" y="1114888"/>
              <a:ext cx="663787" cy="25973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02503" y="1293494"/>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sp>
          <p:nvSpPr>
            <p:cNvPr id="9" name="TextBox 8"/>
            <p:cNvSpPr txBox="1"/>
            <p:nvPr/>
          </p:nvSpPr>
          <p:spPr>
            <a:xfrm>
              <a:off x="1402503" y="1915988"/>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sp>
          <p:nvSpPr>
            <p:cNvPr id="10" name="TextBox 9"/>
            <p:cNvSpPr txBox="1"/>
            <p:nvPr/>
          </p:nvSpPr>
          <p:spPr>
            <a:xfrm>
              <a:off x="1417743" y="2538482"/>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sp>
          <p:nvSpPr>
            <p:cNvPr id="11" name="TextBox 10"/>
            <p:cNvSpPr txBox="1"/>
            <p:nvPr/>
          </p:nvSpPr>
          <p:spPr>
            <a:xfrm>
              <a:off x="1417743" y="3164878"/>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1</a:t>
              </a:r>
              <a:endParaRPr lang="en-US" b="1" dirty="0">
                <a:solidFill>
                  <a:srgbClr val="FF0000"/>
                </a:solidFill>
              </a:endParaRPr>
            </a:p>
          </p:txBody>
        </p:sp>
      </p:grpSp>
      <p:grpSp>
        <p:nvGrpSpPr>
          <p:cNvPr id="25" name="Group 24"/>
          <p:cNvGrpSpPr/>
          <p:nvPr/>
        </p:nvGrpSpPr>
        <p:grpSpPr>
          <a:xfrm>
            <a:off x="1796312" y="1114887"/>
            <a:ext cx="663787" cy="2597329"/>
            <a:chOff x="1168400" y="1114888"/>
            <a:chExt cx="663787" cy="2597329"/>
          </a:xfrm>
        </p:grpSpPr>
        <p:sp>
          <p:nvSpPr>
            <p:cNvPr id="26" name="Rectangle: Rounded Corners 25"/>
            <p:cNvSpPr/>
            <p:nvPr/>
          </p:nvSpPr>
          <p:spPr>
            <a:xfrm>
              <a:off x="1168400" y="1114888"/>
              <a:ext cx="663787" cy="25973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02503" y="1293494"/>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sp>
          <p:nvSpPr>
            <p:cNvPr id="28" name="TextBox 27"/>
            <p:cNvSpPr txBox="1"/>
            <p:nvPr/>
          </p:nvSpPr>
          <p:spPr>
            <a:xfrm>
              <a:off x="1402503" y="1915988"/>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sp>
          <p:nvSpPr>
            <p:cNvPr id="29" name="TextBox 28"/>
            <p:cNvSpPr txBox="1"/>
            <p:nvPr/>
          </p:nvSpPr>
          <p:spPr>
            <a:xfrm>
              <a:off x="1417743" y="2538482"/>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1</a:t>
              </a:r>
              <a:endParaRPr lang="en-US" b="1" dirty="0">
                <a:solidFill>
                  <a:srgbClr val="FF0000"/>
                </a:solidFill>
              </a:endParaRPr>
            </a:p>
          </p:txBody>
        </p:sp>
        <p:sp>
          <p:nvSpPr>
            <p:cNvPr id="30" name="TextBox 29"/>
            <p:cNvSpPr txBox="1"/>
            <p:nvPr/>
          </p:nvSpPr>
          <p:spPr>
            <a:xfrm>
              <a:off x="1417743" y="3164878"/>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grpSp>
      <p:grpSp>
        <p:nvGrpSpPr>
          <p:cNvPr id="31" name="Group 30"/>
          <p:cNvGrpSpPr/>
          <p:nvPr/>
        </p:nvGrpSpPr>
        <p:grpSpPr>
          <a:xfrm>
            <a:off x="2412165" y="1114887"/>
            <a:ext cx="663787" cy="2597329"/>
            <a:chOff x="1168400" y="1114888"/>
            <a:chExt cx="663787" cy="2597329"/>
          </a:xfrm>
        </p:grpSpPr>
        <p:sp>
          <p:nvSpPr>
            <p:cNvPr id="32" name="Rectangle: Rounded Corners 31"/>
            <p:cNvSpPr/>
            <p:nvPr/>
          </p:nvSpPr>
          <p:spPr>
            <a:xfrm>
              <a:off x="1168400" y="1114888"/>
              <a:ext cx="663787" cy="25973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402503" y="1293494"/>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sp>
          <p:nvSpPr>
            <p:cNvPr id="34" name="TextBox 33"/>
            <p:cNvSpPr txBox="1"/>
            <p:nvPr/>
          </p:nvSpPr>
          <p:spPr>
            <a:xfrm>
              <a:off x="1402503" y="1915988"/>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0</a:t>
              </a:r>
              <a:endParaRPr lang="en-US" b="1" dirty="0">
                <a:solidFill>
                  <a:srgbClr val="FF0000"/>
                </a:solidFill>
              </a:endParaRPr>
            </a:p>
          </p:txBody>
        </p:sp>
        <p:sp>
          <p:nvSpPr>
            <p:cNvPr id="35" name="TextBox 34"/>
            <p:cNvSpPr txBox="1"/>
            <p:nvPr/>
          </p:nvSpPr>
          <p:spPr>
            <a:xfrm>
              <a:off x="1417743" y="2538482"/>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1</a:t>
              </a:r>
              <a:endParaRPr lang="en-US" b="1" dirty="0">
                <a:solidFill>
                  <a:srgbClr val="FF0000"/>
                </a:solidFill>
              </a:endParaRPr>
            </a:p>
          </p:txBody>
        </p:sp>
        <p:sp>
          <p:nvSpPr>
            <p:cNvPr id="36" name="TextBox 35"/>
            <p:cNvSpPr txBox="1"/>
            <p:nvPr/>
          </p:nvSpPr>
          <p:spPr>
            <a:xfrm>
              <a:off x="1417743" y="3164878"/>
              <a:ext cx="206587" cy="369332"/>
            </a:xfrm>
            <a:prstGeom prst="rect">
              <a:avLst/>
            </a:prstGeom>
            <a:solidFill>
              <a:schemeClr val="bg2"/>
            </a:solidFill>
          </p:spPr>
          <p:txBody>
            <a:bodyPr wrap="square" lIns="0" tIns="0" rIns="0" bIns="0" rtlCol="0" anchor="ctr" anchorCtr="0">
              <a:spAutoFit/>
            </a:bodyPr>
            <a:lstStyle/>
            <a:p>
              <a:pPr algn="ctr"/>
              <a:r>
                <a:rPr lang="en-US" sz="2400" b="1" dirty="0">
                  <a:solidFill>
                    <a:srgbClr val="FF0000"/>
                  </a:solidFill>
                </a:rPr>
                <a:t>1</a:t>
              </a:r>
              <a:endParaRPr lang="en-US" b="1" dirty="0">
                <a:solidFill>
                  <a:srgbClr val="FF0000"/>
                </a:solidFill>
              </a:endParaRPr>
            </a:p>
          </p:txBody>
        </p:sp>
      </p:grpSp>
    </p:spTree>
    <p:extLst>
      <p:ext uri="{BB962C8B-B14F-4D97-AF65-F5344CB8AC3E}">
        <p14:creationId xmlns:p14="http://schemas.microsoft.com/office/powerpoint/2010/main" val="115792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xit" presetSubtype="0" fill="hold"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xit" presetSubtype="0" fill="hold"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 thermodynamically </a:t>
            </a:r>
            <a:r>
              <a:rPr lang="en-US" sz="4000" dirty="0">
                <a:solidFill>
                  <a:srgbClr val="FF0000"/>
                </a:solidFill>
              </a:rPr>
              <a:t>stable</a:t>
            </a:r>
            <a:r>
              <a:rPr lang="en-US" sz="4000" dirty="0"/>
              <a:t> tile assembly counter</a:t>
            </a:r>
          </a:p>
        </p:txBody>
      </p:sp>
      <p:sp>
        <p:nvSpPr>
          <p:cNvPr id="4" name="Slide Number Placeholder 3"/>
          <p:cNvSpPr>
            <a:spLocks noGrp="1"/>
          </p:cNvSpPr>
          <p:nvPr>
            <p:ph type="sldNum" sz="quarter" idx="12"/>
          </p:nvPr>
        </p:nvSpPr>
        <p:spPr/>
        <p:txBody>
          <a:bodyPr/>
          <a:lstStyle/>
          <a:p>
            <a:fld id="{6A995154-0473-4D3E-9D27-8B1D4B6CEBB6}" type="slidenum">
              <a:rPr lang="en-US" smtClean="0"/>
              <a:t>37</a:t>
            </a:fld>
            <a:endParaRPr lang="en-US"/>
          </a:p>
        </p:txBody>
      </p:sp>
      <p:pic>
        <p:nvPicPr>
          <p:cNvPr id="5" name="Picture 4"/>
          <p:cNvPicPr>
            <a:picLocks noChangeAspect="1"/>
          </p:cNvPicPr>
          <p:nvPr/>
        </p:nvPicPr>
        <p:blipFill>
          <a:blip r:embed="rId3"/>
          <a:stretch>
            <a:fillRect/>
          </a:stretch>
        </p:blipFill>
        <p:spPr>
          <a:xfrm>
            <a:off x="835948" y="2589233"/>
            <a:ext cx="10517851" cy="2425500"/>
          </a:xfrm>
          <a:prstGeom prst="rect">
            <a:avLst/>
          </a:prstGeom>
        </p:spPr>
      </p:pic>
      <p:sp>
        <p:nvSpPr>
          <p:cNvPr id="6" name="TextBox 5"/>
          <p:cNvSpPr txBox="1"/>
          <p:nvPr/>
        </p:nvSpPr>
        <p:spPr>
          <a:xfrm>
            <a:off x="1136072" y="1573570"/>
            <a:ext cx="9605818" cy="830997"/>
          </a:xfrm>
          <a:prstGeom prst="rect">
            <a:avLst/>
          </a:prstGeom>
          <a:noFill/>
        </p:spPr>
        <p:txBody>
          <a:bodyPr wrap="square" rtlCol="0">
            <a:spAutoFit/>
          </a:bodyPr>
          <a:lstStyle/>
          <a:p>
            <a:r>
              <a:rPr lang="en-US" sz="2400" dirty="0"/>
              <a:t>Difference is that each row (corresponding to bits of the same significance) has glues labeled with the row number</a:t>
            </a:r>
          </a:p>
        </p:txBody>
      </p:sp>
    </p:spTree>
    <p:extLst>
      <p:ext uri="{BB962C8B-B14F-4D97-AF65-F5344CB8AC3E}">
        <p14:creationId xmlns:p14="http://schemas.microsoft.com/office/powerpoint/2010/main" val="3458477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6884-C1F7-4FE4-A823-C3CF82C835B4}"/>
              </a:ext>
            </a:extLst>
          </p:cNvPr>
          <p:cNvSpPr>
            <a:spLocks noGrp="1"/>
          </p:cNvSpPr>
          <p:nvPr>
            <p:ph type="title"/>
          </p:nvPr>
        </p:nvSpPr>
        <p:spPr/>
        <p:txBody>
          <a:bodyPr/>
          <a:lstStyle/>
          <a:p>
            <a:r>
              <a:rPr lang="en-US" dirty="0"/>
              <a:t>Thermodynamic self-assembly at UCNC 2018</a:t>
            </a:r>
          </a:p>
        </p:txBody>
      </p:sp>
      <p:sp>
        <p:nvSpPr>
          <p:cNvPr id="3" name="Content Placeholder 2">
            <a:extLst>
              <a:ext uri="{FF2B5EF4-FFF2-40B4-BE49-F238E27FC236}">
                <a16:creationId xmlns:a16="http://schemas.microsoft.com/office/drawing/2014/main" id="{C1C050AE-2C6E-432B-BAF2-A903BF705DF2}"/>
              </a:ext>
            </a:extLst>
          </p:cNvPr>
          <p:cNvSpPr>
            <a:spLocks noGrp="1"/>
          </p:cNvSpPr>
          <p:nvPr>
            <p:ph idx="1"/>
          </p:nvPr>
        </p:nvSpPr>
        <p:spPr/>
        <p:txBody>
          <a:bodyPr/>
          <a:lstStyle/>
          <a:p>
            <a:r>
              <a:rPr lang="en-US" i="1" dirty="0"/>
              <a:t>Thermodynamically Favorable Computation via Tile Self-assembly, </a:t>
            </a:r>
            <a:r>
              <a:rPr lang="en-US" dirty="0"/>
              <a:t>Cameron Chalk, Jacob Hendricks, Matthew </a:t>
            </a:r>
            <a:r>
              <a:rPr lang="en-US" dirty="0" err="1"/>
              <a:t>Patitz</a:t>
            </a:r>
            <a:r>
              <a:rPr lang="en-US" dirty="0"/>
              <a:t>, and Michael Sharp (talk on Friday!)</a:t>
            </a:r>
            <a:br>
              <a:rPr lang="en-US" dirty="0"/>
            </a:br>
            <a:endParaRPr lang="en-US" dirty="0"/>
          </a:p>
        </p:txBody>
      </p:sp>
      <p:sp>
        <p:nvSpPr>
          <p:cNvPr id="4" name="Slide Number Placeholder 3">
            <a:extLst>
              <a:ext uri="{FF2B5EF4-FFF2-40B4-BE49-F238E27FC236}">
                <a16:creationId xmlns:a16="http://schemas.microsoft.com/office/drawing/2014/main" id="{23BD32DD-21E8-4D31-853C-B1AF684CA52C}"/>
              </a:ext>
            </a:extLst>
          </p:cNvPr>
          <p:cNvSpPr>
            <a:spLocks noGrp="1"/>
          </p:cNvSpPr>
          <p:nvPr>
            <p:ph type="sldNum" sz="quarter" idx="12"/>
          </p:nvPr>
        </p:nvSpPr>
        <p:spPr/>
        <p:txBody>
          <a:bodyPr/>
          <a:lstStyle/>
          <a:p>
            <a:fld id="{6A995154-0473-4D3E-9D27-8B1D4B6CEBB6}" type="slidenum">
              <a:rPr lang="en-US" smtClean="0"/>
              <a:t>38</a:t>
            </a:fld>
            <a:endParaRPr lang="en-US"/>
          </a:p>
        </p:txBody>
      </p:sp>
    </p:spTree>
    <p:extLst>
      <p:ext uri="{BB962C8B-B14F-4D97-AF65-F5344CB8AC3E}">
        <p14:creationId xmlns:p14="http://schemas.microsoft.com/office/powerpoint/2010/main" val="1443924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lnSpcReduction="10000"/>
          </a:bodyPr>
          <a:lstStyle/>
          <a:p>
            <a:r>
              <a:rPr lang="en-US" dirty="0"/>
              <a:t>Strong bonds (surprisingly) aren’t sufficient to self-assemble large thermodynamically stable structures. </a:t>
            </a:r>
            <a:r>
              <a:rPr lang="en-US" i="1" dirty="0"/>
              <a:t>Geometry helps</a:t>
            </a:r>
            <a:r>
              <a:rPr lang="en-US" dirty="0"/>
              <a:t>!</a:t>
            </a:r>
          </a:p>
          <a:p>
            <a:r>
              <a:rPr lang="en-US" dirty="0"/>
              <a:t>Kinetically self-assembling a thermodynamically stable structure has very strong guarantees on errors:</a:t>
            </a:r>
          </a:p>
          <a:p>
            <a:pPr lvl="1"/>
            <a:r>
              <a:rPr lang="en-US" dirty="0"/>
              <a:t>target structure eventually results despite arbitrary kinetic errors.</a:t>
            </a:r>
          </a:p>
          <a:p>
            <a:pPr lvl="1"/>
            <a:r>
              <a:rPr lang="en-US" dirty="0"/>
              <a:t>If it’s the only stable structure, and free energy of other structures is much less, then it’s the only result you’ll see.</a:t>
            </a:r>
          </a:p>
          <a:p>
            <a:r>
              <a:rPr lang="en-US" dirty="0"/>
              <a:t>Bad news: </a:t>
            </a:r>
            <a:r>
              <a:rPr lang="en-US" b="1" dirty="0"/>
              <a:t>NP</a:t>
            </a:r>
            <a:r>
              <a:rPr lang="en-US" dirty="0"/>
              <a:t>-complete to tell if a given configuration is unstable… even </a:t>
            </a:r>
            <a:r>
              <a:rPr lang="en-US" b="1" dirty="0"/>
              <a:t>NP</a:t>
            </a:r>
            <a:r>
              <a:rPr lang="en-US" dirty="0"/>
              <a:t>-hard to approximate entropy of stable configuration:  </a:t>
            </a:r>
          </a:p>
          <a:p>
            <a:pPr marL="457200" lvl="1" indent="0">
              <a:buNone/>
            </a:pPr>
            <a:r>
              <a:rPr lang="en-US" dirty="0"/>
              <a:t>[</a:t>
            </a:r>
            <a:r>
              <a:rPr lang="en-US" dirty="0" err="1"/>
              <a:t>Breik</a:t>
            </a:r>
            <a:r>
              <a:rPr lang="en-US" dirty="0"/>
              <a:t>, </a:t>
            </a:r>
            <a:r>
              <a:rPr lang="en-US" dirty="0" err="1"/>
              <a:t>Thachuk</a:t>
            </a:r>
            <a:r>
              <a:rPr lang="en-US" dirty="0"/>
              <a:t>, </a:t>
            </a:r>
            <a:r>
              <a:rPr lang="en-US" dirty="0" err="1"/>
              <a:t>Heule</a:t>
            </a:r>
            <a:r>
              <a:rPr lang="en-US" dirty="0"/>
              <a:t>, </a:t>
            </a:r>
            <a:r>
              <a:rPr lang="en-US" dirty="0" err="1"/>
              <a:t>Soloveichik</a:t>
            </a:r>
            <a:r>
              <a:rPr lang="en-US" dirty="0"/>
              <a:t>, </a:t>
            </a:r>
            <a:r>
              <a:rPr lang="en-US" i="1" dirty="0"/>
              <a:t>Computing properties of stable configurations of thermodynamic binding networks</a:t>
            </a:r>
            <a:r>
              <a:rPr lang="en-US" dirty="0"/>
              <a:t>]</a:t>
            </a:r>
          </a:p>
        </p:txBody>
      </p:sp>
      <p:sp>
        <p:nvSpPr>
          <p:cNvPr id="4" name="Slide Number Placeholder 3"/>
          <p:cNvSpPr>
            <a:spLocks noGrp="1"/>
          </p:cNvSpPr>
          <p:nvPr>
            <p:ph type="sldNum" sz="quarter" idx="12"/>
          </p:nvPr>
        </p:nvSpPr>
        <p:spPr/>
        <p:txBody>
          <a:bodyPr/>
          <a:lstStyle/>
          <a:p>
            <a:fld id="{6A995154-0473-4D3E-9D27-8B1D4B6CEBB6}" type="slidenum">
              <a:rPr lang="en-US" smtClean="0"/>
              <a:t>39</a:t>
            </a:fld>
            <a:endParaRPr lang="en-US"/>
          </a:p>
        </p:txBody>
      </p:sp>
    </p:spTree>
    <p:extLst>
      <p:ext uri="{BB962C8B-B14F-4D97-AF65-F5344CB8AC3E}">
        <p14:creationId xmlns:p14="http://schemas.microsoft.com/office/powerpoint/2010/main" val="46172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Computation via molecular binding: Two models</a:t>
            </a:r>
          </a:p>
        </p:txBody>
      </p:sp>
      <p:sp>
        <p:nvSpPr>
          <p:cNvPr id="4" name="Text Placeholder 3"/>
          <p:cNvSpPr>
            <a:spLocks noGrp="1"/>
          </p:cNvSpPr>
          <p:nvPr>
            <p:ph type="body" idx="1"/>
          </p:nvPr>
        </p:nvSpPr>
        <p:spPr>
          <a:xfrm>
            <a:off x="839788" y="1111139"/>
            <a:ext cx="5157787" cy="823912"/>
          </a:xfrm>
        </p:spPr>
        <p:txBody>
          <a:bodyPr/>
          <a:lstStyle/>
          <a:p>
            <a:r>
              <a:rPr lang="en-US"/>
              <a:t>DNA tile self-assembly</a:t>
            </a:r>
            <a:endParaRPr lang="en-US" dirty="0"/>
          </a:p>
        </p:txBody>
      </p:sp>
      <p:sp>
        <p:nvSpPr>
          <p:cNvPr id="5" name="Content Placeholder 4"/>
          <p:cNvSpPr>
            <a:spLocks noGrp="1"/>
          </p:cNvSpPr>
          <p:nvPr>
            <p:ph sz="half" idx="2"/>
          </p:nvPr>
        </p:nvSpPr>
        <p:spPr>
          <a:xfrm>
            <a:off x="838200" y="1935051"/>
            <a:ext cx="4961467" cy="713938"/>
          </a:xfrm>
        </p:spPr>
        <p:txBody>
          <a:bodyPr>
            <a:normAutofit/>
          </a:bodyPr>
          <a:lstStyle/>
          <a:p>
            <a:pPr marL="0" indent="0">
              <a:buNone/>
            </a:pPr>
            <a:r>
              <a:rPr lang="en-US" sz="2000"/>
              <a:t>monomers (DNA “tiles”) bind into a crystal lattice</a:t>
            </a:r>
            <a:endParaRPr lang="en-US" sz="2000" dirty="0"/>
          </a:p>
        </p:txBody>
      </p:sp>
      <p:sp>
        <p:nvSpPr>
          <p:cNvPr id="6" name="Text Placeholder 5"/>
          <p:cNvSpPr>
            <a:spLocks noGrp="1"/>
          </p:cNvSpPr>
          <p:nvPr>
            <p:ph type="body" sz="quarter" idx="3"/>
          </p:nvPr>
        </p:nvSpPr>
        <p:spPr>
          <a:xfrm>
            <a:off x="6172200" y="1111139"/>
            <a:ext cx="5183188" cy="823912"/>
          </a:xfrm>
        </p:spPr>
        <p:txBody>
          <a:bodyPr/>
          <a:lstStyle/>
          <a:p>
            <a:r>
              <a:rPr lang="en-US"/>
              <a:t>DNA strand displacement</a:t>
            </a:r>
            <a:endParaRPr lang="en-US" dirty="0"/>
          </a:p>
        </p:txBody>
      </p:sp>
      <p:sp>
        <p:nvSpPr>
          <p:cNvPr id="7" name="Content Placeholder 6"/>
          <p:cNvSpPr>
            <a:spLocks noGrp="1"/>
          </p:cNvSpPr>
          <p:nvPr>
            <p:ph sz="quarter" idx="4"/>
          </p:nvPr>
        </p:nvSpPr>
        <p:spPr>
          <a:xfrm>
            <a:off x="6172200" y="1935051"/>
            <a:ext cx="5181600" cy="796919"/>
          </a:xfrm>
        </p:spPr>
        <p:txBody>
          <a:bodyPr>
            <a:normAutofit/>
          </a:bodyPr>
          <a:lstStyle/>
          <a:p>
            <a:pPr marL="0" indent="0">
              <a:buNone/>
            </a:pPr>
            <a:r>
              <a:rPr lang="en-US" sz="2000"/>
              <a:t>DNA complexes exchange strands with each other by displacing binding domains</a:t>
            </a:r>
            <a:endParaRPr lang="en-US" sz="2000" dirty="0"/>
          </a:p>
        </p:txBody>
      </p:sp>
      <p:sp>
        <p:nvSpPr>
          <p:cNvPr id="12" name="Slide Number Placeholder 11"/>
          <p:cNvSpPr>
            <a:spLocks noGrp="1"/>
          </p:cNvSpPr>
          <p:nvPr>
            <p:ph type="sldNum" sz="quarter" idx="12"/>
          </p:nvPr>
        </p:nvSpPr>
        <p:spPr/>
        <p:txBody>
          <a:bodyPr/>
          <a:lstStyle/>
          <a:p>
            <a:fld id="{6A995154-0473-4D3E-9D27-8B1D4B6CEBB6}" type="slidenum">
              <a:rPr lang="en-US" smtClean="0"/>
              <a:t>4</a:t>
            </a:fld>
            <a:endParaRPr lang="en-US"/>
          </a:p>
        </p:txBody>
      </p:sp>
      <p:sp>
        <p:nvSpPr>
          <p:cNvPr id="13" name="Rectangle 12"/>
          <p:cNvSpPr/>
          <p:nvPr/>
        </p:nvSpPr>
        <p:spPr>
          <a:xfrm>
            <a:off x="366683" y="6253003"/>
            <a:ext cx="5129342" cy="461665"/>
          </a:xfrm>
          <a:prstGeom prst="rect">
            <a:avLst/>
          </a:prstGeom>
        </p:spPr>
        <p:txBody>
          <a:bodyPr wrap="square">
            <a:spAutoFit/>
          </a:bodyPr>
          <a:lstStyle/>
          <a:p>
            <a:r>
              <a:rPr lang="en-US" sz="1200" dirty="0">
                <a:solidFill>
                  <a:schemeClr val="tx1">
                    <a:lumMod val="50000"/>
                    <a:lumOff val="50000"/>
                  </a:schemeClr>
                </a:solidFill>
                <a:latin typeface="Arial" panose="020B0604020202020204" pitchFamily="34" charset="0"/>
              </a:rPr>
              <a:t>Source: </a:t>
            </a:r>
            <a:r>
              <a:rPr lang="en-US" sz="1200" i="1" dirty="0">
                <a:solidFill>
                  <a:schemeClr val="tx1">
                    <a:lumMod val="50000"/>
                    <a:lumOff val="50000"/>
                  </a:schemeClr>
                </a:solidFill>
                <a:latin typeface="Arial" panose="020B0604020202020204" pitchFamily="34" charset="0"/>
              </a:rPr>
              <a:t>Programmable disorder in random DNA </a:t>
            </a:r>
            <a:r>
              <a:rPr lang="en-US" sz="1200" i="1" dirty="0" err="1">
                <a:solidFill>
                  <a:schemeClr val="tx1">
                    <a:lumMod val="50000"/>
                    <a:lumOff val="50000"/>
                  </a:schemeClr>
                </a:solidFill>
                <a:latin typeface="Arial" panose="020B0604020202020204" pitchFamily="34" charset="0"/>
              </a:rPr>
              <a:t>tilings</a:t>
            </a:r>
            <a:r>
              <a:rPr lang="en-US" sz="1200" dirty="0">
                <a:solidFill>
                  <a:schemeClr val="tx1">
                    <a:lumMod val="50000"/>
                    <a:lumOff val="50000"/>
                  </a:schemeClr>
                </a:solidFill>
                <a:latin typeface="Arial" panose="020B0604020202020204" pitchFamily="34" charset="0"/>
              </a:rPr>
              <a:t>. </a:t>
            </a:r>
            <a:r>
              <a:rPr lang="en-US" sz="1200" dirty="0" err="1">
                <a:solidFill>
                  <a:schemeClr val="tx1">
                    <a:lumMod val="50000"/>
                    <a:lumOff val="50000"/>
                  </a:schemeClr>
                </a:solidFill>
                <a:latin typeface="Arial" panose="020B0604020202020204" pitchFamily="34" charset="0"/>
              </a:rPr>
              <a:t>Tikhomirov</a:t>
            </a:r>
            <a:r>
              <a:rPr lang="en-US" sz="1200" dirty="0">
                <a:solidFill>
                  <a:schemeClr val="tx1">
                    <a:lumMod val="50000"/>
                    <a:lumOff val="50000"/>
                  </a:schemeClr>
                </a:solidFill>
                <a:latin typeface="Arial" panose="020B0604020202020204" pitchFamily="34" charset="0"/>
              </a:rPr>
              <a:t>, Petersen, Qian</a:t>
            </a:r>
            <a:r>
              <a:rPr lang="en-US" sz="1200" i="1" dirty="0">
                <a:solidFill>
                  <a:schemeClr val="tx1">
                    <a:lumMod val="50000"/>
                    <a:lumOff val="50000"/>
                  </a:schemeClr>
                </a:solidFill>
                <a:latin typeface="Arial" panose="020B0604020202020204" pitchFamily="34" charset="0"/>
              </a:rPr>
              <a:t>, </a:t>
            </a:r>
            <a:r>
              <a:rPr lang="en-US" sz="1200" u="sng" dirty="0">
                <a:solidFill>
                  <a:schemeClr val="tx1">
                    <a:lumMod val="50000"/>
                    <a:lumOff val="50000"/>
                  </a:schemeClr>
                </a:solidFill>
                <a:latin typeface="Arial" panose="020B0604020202020204" pitchFamily="34" charset="0"/>
              </a:rPr>
              <a:t>Nature Nanotechnology</a:t>
            </a:r>
            <a:r>
              <a:rPr lang="en-US" sz="1200" dirty="0">
                <a:solidFill>
                  <a:schemeClr val="tx1">
                    <a:lumMod val="50000"/>
                    <a:lumOff val="50000"/>
                  </a:schemeClr>
                </a:solidFill>
                <a:latin typeface="Arial" panose="020B0604020202020204" pitchFamily="34" charset="0"/>
              </a:rPr>
              <a:t> 2017</a:t>
            </a:r>
            <a:endParaRPr lang="en-US" sz="1200" b="0" i="0" dirty="0">
              <a:solidFill>
                <a:schemeClr val="tx1">
                  <a:lumMod val="50000"/>
                  <a:lumOff val="50000"/>
                </a:schemeClr>
              </a:solidFill>
              <a:effectLst/>
              <a:latin typeface="Arial" panose="020B0604020202020204" pitchFamily="34" charset="0"/>
            </a:endParaRPr>
          </a:p>
        </p:txBody>
      </p:sp>
      <p:grpSp>
        <p:nvGrpSpPr>
          <p:cNvPr id="35" name="Group 34"/>
          <p:cNvGrpSpPr/>
          <p:nvPr/>
        </p:nvGrpSpPr>
        <p:grpSpPr>
          <a:xfrm>
            <a:off x="596766" y="2657825"/>
            <a:ext cx="4899259" cy="1570819"/>
            <a:chOff x="596766" y="2657825"/>
            <a:chExt cx="4899259" cy="1570819"/>
          </a:xfrm>
        </p:grpSpPr>
        <p:pic>
          <p:nvPicPr>
            <p:cNvPr id="3" name="Picture 2"/>
            <p:cNvPicPr>
              <a:picLocks noChangeAspect="1"/>
            </p:cNvPicPr>
            <p:nvPr/>
          </p:nvPicPr>
          <p:blipFill>
            <a:blip r:embed="rId3"/>
            <a:stretch>
              <a:fillRect/>
            </a:stretch>
          </p:blipFill>
          <p:spPr>
            <a:xfrm>
              <a:off x="1302154" y="2745512"/>
              <a:ext cx="1416295" cy="1395420"/>
            </a:xfrm>
            <a:prstGeom prst="rect">
              <a:avLst/>
            </a:prstGeom>
          </p:spPr>
        </p:pic>
        <p:pic>
          <p:nvPicPr>
            <p:cNvPr id="9" name="Picture 8"/>
            <p:cNvPicPr>
              <a:picLocks noChangeAspect="1"/>
            </p:cNvPicPr>
            <p:nvPr/>
          </p:nvPicPr>
          <p:blipFill>
            <a:blip r:embed="rId4"/>
            <a:stretch>
              <a:fillRect/>
            </a:stretch>
          </p:blipFill>
          <p:spPr>
            <a:xfrm>
              <a:off x="2816896" y="2836782"/>
              <a:ext cx="2526129" cy="1182887"/>
            </a:xfrm>
            <a:prstGeom prst="rect">
              <a:avLst/>
            </a:prstGeom>
          </p:spPr>
        </p:pic>
        <p:sp>
          <p:nvSpPr>
            <p:cNvPr id="23" name="Rectangle: Rounded Corners 22"/>
            <p:cNvSpPr/>
            <p:nvPr/>
          </p:nvSpPr>
          <p:spPr>
            <a:xfrm>
              <a:off x="596766" y="2657825"/>
              <a:ext cx="4899259" cy="15708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06564" y="3237818"/>
              <a:ext cx="683393" cy="369332"/>
            </a:xfrm>
            <a:prstGeom prst="rect">
              <a:avLst/>
            </a:prstGeom>
            <a:noFill/>
          </p:spPr>
          <p:txBody>
            <a:bodyPr wrap="square" rtlCol="0">
              <a:spAutoFit/>
            </a:bodyPr>
            <a:lstStyle/>
            <a:p>
              <a:r>
                <a:rPr lang="en-US" dirty="0"/>
                <a:t>tile</a:t>
              </a:r>
            </a:p>
          </p:txBody>
        </p:sp>
      </p:grpSp>
      <p:grpSp>
        <p:nvGrpSpPr>
          <p:cNvPr id="38" name="Group 37"/>
          <p:cNvGrpSpPr/>
          <p:nvPr/>
        </p:nvGrpSpPr>
        <p:grpSpPr>
          <a:xfrm>
            <a:off x="596766" y="4331047"/>
            <a:ext cx="4899259" cy="1844954"/>
            <a:chOff x="596766" y="4331047"/>
            <a:chExt cx="4899259" cy="1844954"/>
          </a:xfrm>
        </p:grpSpPr>
        <p:pic>
          <p:nvPicPr>
            <p:cNvPr id="10" name="Picture 9"/>
            <p:cNvPicPr>
              <a:picLocks noChangeAspect="1"/>
            </p:cNvPicPr>
            <p:nvPr/>
          </p:nvPicPr>
          <p:blipFill>
            <a:blip r:embed="rId5"/>
            <a:stretch>
              <a:fillRect/>
            </a:stretch>
          </p:blipFill>
          <p:spPr>
            <a:xfrm>
              <a:off x="1484435" y="4419488"/>
              <a:ext cx="1660092" cy="1699016"/>
            </a:xfrm>
            <a:prstGeom prst="rect">
              <a:avLst/>
            </a:prstGeom>
          </p:spPr>
        </p:pic>
        <p:pic>
          <p:nvPicPr>
            <p:cNvPr id="11" name="Picture 10"/>
            <p:cNvPicPr>
              <a:picLocks noChangeAspect="1"/>
            </p:cNvPicPr>
            <p:nvPr/>
          </p:nvPicPr>
          <p:blipFill>
            <a:blip r:embed="rId6"/>
            <a:stretch>
              <a:fillRect/>
            </a:stretch>
          </p:blipFill>
          <p:spPr>
            <a:xfrm>
              <a:off x="3535616" y="4411870"/>
              <a:ext cx="1748232" cy="1699016"/>
            </a:xfrm>
            <a:prstGeom prst="rect">
              <a:avLst/>
            </a:prstGeom>
          </p:spPr>
        </p:pic>
        <p:sp>
          <p:nvSpPr>
            <p:cNvPr id="25" name="Rectangle: Rounded Corners 24"/>
            <p:cNvSpPr/>
            <p:nvPr/>
          </p:nvSpPr>
          <p:spPr>
            <a:xfrm>
              <a:off x="596766" y="4331047"/>
              <a:ext cx="4899259" cy="18449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51980" y="5076712"/>
              <a:ext cx="793191" cy="369332"/>
            </a:xfrm>
            <a:prstGeom prst="rect">
              <a:avLst/>
            </a:prstGeom>
            <a:noFill/>
          </p:spPr>
          <p:txBody>
            <a:bodyPr wrap="square" rtlCol="0">
              <a:spAutoFit/>
            </a:bodyPr>
            <a:lstStyle/>
            <a:p>
              <a:r>
                <a:rPr lang="en-US" dirty="0"/>
                <a:t>lattice</a:t>
              </a:r>
            </a:p>
          </p:txBody>
        </p:sp>
      </p:grpSp>
      <p:grpSp>
        <p:nvGrpSpPr>
          <p:cNvPr id="8" name="Group 7"/>
          <p:cNvGrpSpPr/>
          <p:nvPr/>
        </p:nvGrpSpPr>
        <p:grpSpPr>
          <a:xfrm>
            <a:off x="6101508" y="2648989"/>
            <a:ext cx="5323679" cy="1092187"/>
            <a:chOff x="6101508" y="2648989"/>
            <a:chExt cx="5323679" cy="1092187"/>
          </a:xfrm>
        </p:grpSpPr>
        <p:pic>
          <p:nvPicPr>
            <p:cNvPr id="14" name="Picture 13"/>
            <p:cNvPicPr>
              <a:picLocks noChangeAspect="1"/>
            </p:cNvPicPr>
            <p:nvPr/>
          </p:nvPicPr>
          <p:blipFill>
            <a:blip r:embed="rId7"/>
            <a:stretch>
              <a:fillRect/>
            </a:stretch>
          </p:blipFill>
          <p:spPr>
            <a:xfrm>
              <a:off x="6209454" y="2966707"/>
              <a:ext cx="1456267" cy="631348"/>
            </a:xfrm>
            <a:prstGeom prst="rect">
              <a:avLst/>
            </a:prstGeom>
          </p:spPr>
        </p:pic>
        <p:grpSp>
          <p:nvGrpSpPr>
            <p:cNvPr id="17" name="Group 16"/>
            <p:cNvGrpSpPr/>
            <p:nvPr/>
          </p:nvGrpSpPr>
          <p:grpSpPr>
            <a:xfrm>
              <a:off x="7865581" y="2814244"/>
              <a:ext cx="1655034" cy="900699"/>
              <a:chOff x="7936277" y="3151130"/>
              <a:chExt cx="1655034" cy="900699"/>
            </a:xfrm>
          </p:grpSpPr>
          <p:pic>
            <p:nvPicPr>
              <p:cNvPr id="15" name="Picture 14"/>
              <p:cNvPicPr>
                <a:picLocks noChangeAspect="1"/>
              </p:cNvPicPr>
              <p:nvPr/>
            </p:nvPicPr>
            <p:blipFill>
              <a:blip r:embed="rId8"/>
              <a:stretch>
                <a:fillRect/>
              </a:stretch>
            </p:blipFill>
            <p:spPr>
              <a:xfrm>
                <a:off x="7936277" y="3151130"/>
                <a:ext cx="1655034" cy="900699"/>
              </a:xfrm>
              <a:prstGeom prst="rect">
                <a:avLst/>
              </a:prstGeom>
            </p:spPr>
          </p:pic>
          <p:sp>
            <p:nvSpPr>
              <p:cNvPr id="16" name="Rectangle 15"/>
              <p:cNvSpPr/>
              <p:nvPr/>
            </p:nvSpPr>
            <p:spPr>
              <a:xfrm>
                <a:off x="8837083" y="3164417"/>
                <a:ext cx="332317" cy="283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650905" y="3106176"/>
              <a:ext cx="256116" cy="461665"/>
            </a:xfrm>
            <a:prstGeom prst="rect">
              <a:avLst/>
            </a:prstGeom>
            <a:noFill/>
          </p:spPr>
          <p:txBody>
            <a:bodyPr wrap="square" rtlCol="0">
              <a:spAutoFit/>
            </a:bodyPr>
            <a:lstStyle/>
            <a:p>
              <a:r>
                <a:rPr lang="en-US" sz="2400" dirty="0"/>
                <a:t>=</a:t>
              </a:r>
            </a:p>
          </p:txBody>
        </p:sp>
        <p:sp>
          <p:nvSpPr>
            <p:cNvPr id="20" name="TextBox 19"/>
            <p:cNvSpPr txBox="1"/>
            <p:nvPr/>
          </p:nvSpPr>
          <p:spPr>
            <a:xfrm>
              <a:off x="9559077" y="3106176"/>
              <a:ext cx="256116" cy="461665"/>
            </a:xfrm>
            <a:prstGeom prst="rect">
              <a:avLst/>
            </a:prstGeom>
            <a:noFill/>
          </p:spPr>
          <p:txBody>
            <a:bodyPr wrap="square" rtlCol="0">
              <a:spAutoFit/>
            </a:bodyPr>
            <a:lstStyle/>
            <a:p>
              <a:r>
                <a:rPr lang="en-US" sz="2400" dirty="0"/>
                <a:t>=</a:t>
              </a:r>
            </a:p>
          </p:txBody>
        </p:sp>
        <p:sp>
          <p:nvSpPr>
            <p:cNvPr id="29" name="Rectangle: Rounded Corners 28"/>
            <p:cNvSpPr/>
            <p:nvPr/>
          </p:nvSpPr>
          <p:spPr>
            <a:xfrm>
              <a:off x="6101508" y="2648989"/>
              <a:ext cx="5323679" cy="10921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416144" y="2720111"/>
              <a:ext cx="809837" cy="307777"/>
            </a:xfrm>
            <a:prstGeom prst="rect">
              <a:avLst/>
            </a:prstGeom>
          </p:spPr>
          <p:txBody>
            <a:bodyPr wrap="none">
              <a:spAutoFit/>
            </a:bodyPr>
            <a:lstStyle/>
            <a:p>
              <a:r>
                <a:rPr lang="en-US" sz="1400" dirty="0"/>
                <a:t>domains</a:t>
              </a:r>
            </a:p>
          </p:txBody>
        </p:sp>
        <p:cxnSp>
          <p:nvCxnSpPr>
            <p:cNvPr id="39" name="Straight Arrow Connector 38"/>
            <p:cNvCxnSpPr/>
            <p:nvPr/>
          </p:nvCxnSpPr>
          <p:spPr>
            <a:xfrm flipH="1">
              <a:off x="8225663" y="2915966"/>
              <a:ext cx="242193" cy="737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8707549" y="2966164"/>
              <a:ext cx="247" cy="2067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9798492" y="2909614"/>
              <a:ext cx="1497795" cy="732830"/>
              <a:chOff x="9723874" y="2909614"/>
              <a:chExt cx="1497795" cy="732830"/>
            </a:xfrm>
          </p:grpSpPr>
          <p:pic>
            <p:nvPicPr>
              <p:cNvPr id="19" name="Picture 18"/>
              <p:cNvPicPr>
                <a:picLocks noChangeAspect="1"/>
              </p:cNvPicPr>
              <p:nvPr/>
            </p:nvPicPr>
            <p:blipFill>
              <a:blip r:embed="rId9"/>
              <a:stretch>
                <a:fillRect/>
              </a:stretch>
            </p:blipFill>
            <p:spPr>
              <a:xfrm>
                <a:off x="9723874" y="2909614"/>
                <a:ext cx="1497795" cy="732830"/>
              </a:xfrm>
              <a:prstGeom prst="rect">
                <a:avLst/>
              </a:prstGeom>
            </p:spPr>
          </p:pic>
          <p:sp>
            <p:nvSpPr>
              <p:cNvPr id="49" name="Rectangle 48"/>
              <p:cNvSpPr/>
              <p:nvPr/>
            </p:nvSpPr>
            <p:spPr>
              <a:xfrm>
                <a:off x="10180632" y="3355616"/>
                <a:ext cx="731843" cy="84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 name="Group 20"/>
          <p:cNvGrpSpPr/>
          <p:nvPr/>
        </p:nvGrpSpPr>
        <p:grpSpPr>
          <a:xfrm>
            <a:off x="6101507" y="3888929"/>
            <a:ext cx="5323679" cy="1185240"/>
            <a:chOff x="6101507" y="3888929"/>
            <a:chExt cx="5323679" cy="1185240"/>
          </a:xfrm>
        </p:grpSpPr>
        <p:pic>
          <p:nvPicPr>
            <p:cNvPr id="22" name="Picture 21"/>
            <p:cNvPicPr>
              <a:picLocks noChangeAspect="1"/>
            </p:cNvPicPr>
            <p:nvPr/>
          </p:nvPicPr>
          <p:blipFill>
            <a:blip r:embed="rId10"/>
            <a:stretch>
              <a:fillRect/>
            </a:stretch>
          </p:blipFill>
          <p:spPr>
            <a:xfrm>
              <a:off x="6504361" y="3946385"/>
              <a:ext cx="1441451" cy="346762"/>
            </a:xfrm>
            <a:prstGeom prst="rect">
              <a:avLst/>
            </a:prstGeom>
          </p:spPr>
        </p:pic>
        <p:sp>
          <p:nvSpPr>
            <p:cNvPr id="30" name="Rectangle: Rounded Corners 29"/>
            <p:cNvSpPr/>
            <p:nvPr/>
          </p:nvSpPr>
          <p:spPr>
            <a:xfrm>
              <a:off x="6101507" y="3888929"/>
              <a:ext cx="5323679" cy="11852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p:cNvSpPr/>
            <p:nvPr/>
          </p:nvSpPr>
          <p:spPr>
            <a:xfrm>
              <a:off x="8474805" y="4085632"/>
              <a:ext cx="851786" cy="317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bind</a:t>
              </a:r>
            </a:p>
          </p:txBody>
        </p:sp>
        <p:sp>
          <p:nvSpPr>
            <p:cNvPr id="34" name="Arrow: Left 33"/>
            <p:cNvSpPr/>
            <p:nvPr/>
          </p:nvSpPr>
          <p:spPr>
            <a:xfrm>
              <a:off x="8310877" y="4504996"/>
              <a:ext cx="851786" cy="3101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unbind</a:t>
              </a:r>
            </a:p>
          </p:txBody>
        </p:sp>
        <p:grpSp>
          <p:nvGrpSpPr>
            <p:cNvPr id="52" name="Group 51"/>
            <p:cNvGrpSpPr/>
            <p:nvPr/>
          </p:nvGrpSpPr>
          <p:grpSpPr>
            <a:xfrm>
              <a:off x="6542930" y="4499593"/>
              <a:ext cx="1402882" cy="573943"/>
              <a:chOff x="6542930" y="4499593"/>
              <a:chExt cx="1402882" cy="573943"/>
            </a:xfrm>
          </p:grpSpPr>
          <p:pic>
            <p:nvPicPr>
              <p:cNvPr id="27" name="Picture 26"/>
              <p:cNvPicPr>
                <a:picLocks noChangeAspect="1"/>
              </p:cNvPicPr>
              <p:nvPr/>
            </p:nvPicPr>
            <p:blipFill>
              <a:blip r:embed="rId11"/>
              <a:stretch>
                <a:fillRect/>
              </a:stretch>
            </p:blipFill>
            <p:spPr>
              <a:xfrm>
                <a:off x="6542930" y="4499593"/>
                <a:ext cx="1402882" cy="573943"/>
              </a:xfrm>
              <a:prstGeom prst="rect">
                <a:avLst/>
              </a:prstGeom>
            </p:spPr>
          </p:pic>
          <p:sp>
            <p:nvSpPr>
              <p:cNvPr id="51" name="Rectangle 50"/>
              <p:cNvSpPr/>
              <p:nvPr/>
            </p:nvSpPr>
            <p:spPr>
              <a:xfrm>
                <a:off x="6852345" y="4735585"/>
                <a:ext cx="1039869" cy="84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9649193" y="3941174"/>
              <a:ext cx="1395641" cy="1100188"/>
              <a:chOff x="9649193" y="3915773"/>
              <a:chExt cx="1395641" cy="1100188"/>
            </a:xfrm>
          </p:grpSpPr>
          <p:pic>
            <p:nvPicPr>
              <p:cNvPr id="28" name="Picture 27"/>
              <p:cNvPicPr>
                <a:picLocks noChangeAspect="1"/>
              </p:cNvPicPr>
              <p:nvPr/>
            </p:nvPicPr>
            <p:blipFill>
              <a:blip r:embed="rId12"/>
              <a:stretch>
                <a:fillRect/>
              </a:stretch>
            </p:blipFill>
            <p:spPr>
              <a:xfrm>
                <a:off x="9649193" y="3915773"/>
                <a:ext cx="1395641" cy="1100188"/>
              </a:xfrm>
              <a:prstGeom prst="rect">
                <a:avLst/>
              </a:prstGeom>
            </p:spPr>
          </p:pic>
          <p:sp>
            <p:nvSpPr>
              <p:cNvPr id="55" name="Rectangle 54"/>
              <p:cNvSpPr/>
              <p:nvPr/>
            </p:nvSpPr>
            <p:spPr>
              <a:xfrm>
                <a:off x="9693275" y="4683063"/>
                <a:ext cx="1221169" cy="84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6083377" y="5237765"/>
            <a:ext cx="5323679" cy="1185240"/>
            <a:chOff x="6083377" y="5237765"/>
            <a:chExt cx="5323679" cy="1185240"/>
          </a:xfrm>
        </p:grpSpPr>
        <p:sp>
          <p:nvSpPr>
            <p:cNvPr id="31" name="Rectangle: Rounded Corners 30"/>
            <p:cNvSpPr/>
            <p:nvPr/>
          </p:nvSpPr>
          <p:spPr>
            <a:xfrm>
              <a:off x="6083377" y="5237765"/>
              <a:ext cx="5323679" cy="11852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p:cNvSpPr/>
            <p:nvPr/>
          </p:nvSpPr>
          <p:spPr>
            <a:xfrm>
              <a:off x="8474805" y="5646770"/>
              <a:ext cx="851786" cy="317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displace</a:t>
              </a:r>
            </a:p>
          </p:txBody>
        </p:sp>
        <p:pic>
          <p:nvPicPr>
            <p:cNvPr id="48" name="Picture 47"/>
            <p:cNvPicPr>
              <a:picLocks noChangeAspect="1"/>
            </p:cNvPicPr>
            <p:nvPr/>
          </p:nvPicPr>
          <p:blipFill>
            <a:blip r:embed="rId13"/>
            <a:stretch>
              <a:fillRect/>
            </a:stretch>
          </p:blipFill>
          <p:spPr>
            <a:xfrm>
              <a:off x="9974370" y="5311037"/>
              <a:ext cx="1104574" cy="288795"/>
            </a:xfrm>
            <a:prstGeom prst="rect">
              <a:avLst/>
            </a:prstGeom>
          </p:spPr>
        </p:pic>
        <p:grpSp>
          <p:nvGrpSpPr>
            <p:cNvPr id="54" name="Group 53"/>
            <p:cNvGrpSpPr/>
            <p:nvPr/>
          </p:nvGrpSpPr>
          <p:grpSpPr>
            <a:xfrm>
              <a:off x="9710421" y="5821636"/>
              <a:ext cx="1368523" cy="566747"/>
              <a:chOff x="9710421" y="5821636"/>
              <a:chExt cx="1368523" cy="566747"/>
            </a:xfrm>
          </p:grpSpPr>
          <p:pic>
            <p:nvPicPr>
              <p:cNvPr id="47" name="Picture 46"/>
              <p:cNvPicPr>
                <a:picLocks noChangeAspect="1"/>
              </p:cNvPicPr>
              <p:nvPr/>
            </p:nvPicPr>
            <p:blipFill>
              <a:blip r:embed="rId14"/>
              <a:stretch>
                <a:fillRect/>
              </a:stretch>
            </p:blipFill>
            <p:spPr>
              <a:xfrm>
                <a:off x="9710421" y="5821636"/>
                <a:ext cx="1368523" cy="566747"/>
              </a:xfrm>
              <a:prstGeom prst="rect">
                <a:avLst/>
              </a:prstGeom>
            </p:spPr>
          </p:pic>
          <p:sp>
            <p:nvSpPr>
              <p:cNvPr id="53" name="Rectangle 52"/>
              <p:cNvSpPr/>
              <p:nvPr/>
            </p:nvSpPr>
            <p:spPr>
              <a:xfrm>
                <a:off x="9726614" y="6053322"/>
                <a:ext cx="1285874" cy="84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6496574" y="5319797"/>
              <a:ext cx="1395641" cy="1100188"/>
              <a:chOff x="9649193" y="3915773"/>
              <a:chExt cx="1395641" cy="1100188"/>
            </a:xfrm>
          </p:grpSpPr>
          <p:pic>
            <p:nvPicPr>
              <p:cNvPr id="58" name="Picture 57"/>
              <p:cNvPicPr>
                <a:picLocks noChangeAspect="1"/>
              </p:cNvPicPr>
              <p:nvPr/>
            </p:nvPicPr>
            <p:blipFill>
              <a:blip r:embed="rId12"/>
              <a:stretch>
                <a:fillRect/>
              </a:stretch>
            </p:blipFill>
            <p:spPr>
              <a:xfrm>
                <a:off x="9649193" y="3915773"/>
                <a:ext cx="1395641" cy="1100188"/>
              </a:xfrm>
              <a:prstGeom prst="rect">
                <a:avLst/>
              </a:prstGeom>
            </p:spPr>
          </p:pic>
          <p:sp>
            <p:nvSpPr>
              <p:cNvPr id="59" name="Rectangle 58"/>
              <p:cNvSpPr/>
              <p:nvPr/>
            </p:nvSpPr>
            <p:spPr>
              <a:xfrm>
                <a:off x="9695549" y="4683063"/>
                <a:ext cx="1218895" cy="84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2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Merci!</a:t>
            </a:r>
            <a:endParaRPr lang="en-US" dirty="0"/>
          </a:p>
        </p:txBody>
      </p:sp>
      <p:sp>
        <p:nvSpPr>
          <p:cNvPr id="8" name="Text Placeholder 7"/>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2"/>
          </p:nvPr>
        </p:nvSpPr>
        <p:spPr/>
        <p:txBody>
          <a:bodyPr/>
          <a:lstStyle/>
          <a:p>
            <a:fld id="{6A995154-0473-4D3E-9D27-8B1D4B6CEBB6}" type="slidenum">
              <a:rPr lang="en-US" smtClean="0"/>
              <a:t>40</a:t>
            </a:fld>
            <a:endParaRPr lang="en-US"/>
          </a:p>
        </p:txBody>
      </p:sp>
    </p:spTree>
    <p:extLst>
      <p:ext uri="{BB962C8B-B14F-4D97-AF65-F5344CB8AC3E}">
        <p14:creationId xmlns:p14="http://schemas.microsoft.com/office/powerpoint/2010/main" val="387080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1524000"/>
            <a:ext cx="515710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298450"/>
            <a:ext cx="10515600" cy="777875"/>
          </a:xfrm>
        </p:spPr>
        <p:txBody>
          <a:bodyPr/>
          <a:lstStyle/>
          <a:p>
            <a:r>
              <a:rPr lang="en-US" dirty="0"/>
              <a:t>Practice of DNA tile self-assembly</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4864" y="1219200"/>
            <a:ext cx="2573337" cy="262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27347" y="1376314"/>
            <a:ext cx="1651907" cy="584775"/>
          </a:xfrm>
          <a:prstGeom prst="rect">
            <a:avLst/>
          </a:prstGeom>
          <a:noFill/>
        </p:spPr>
        <p:txBody>
          <a:bodyPr wrap="square" rtlCol="0">
            <a:spAutoFit/>
          </a:bodyPr>
          <a:lstStyle/>
          <a:p>
            <a:r>
              <a:rPr lang="en-US" sz="3200" u="sng" dirty="0"/>
              <a:t>DNA tile</a:t>
            </a:r>
            <a:endParaRPr lang="en-US" sz="3200" dirty="0"/>
          </a:p>
        </p:txBody>
      </p:sp>
      <p:sp>
        <p:nvSpPr>
          <p:cNvPr id="4" name="TextBox 3"/>
          <p:cNvSpPr txBox="1"/>
          <p:nvPr/>
        </p:nvSpPr>
        <p:spPr>
          <a:xfrm>
            <a:off x="6960054" y="4756541"/>
            <a:ext cx="1219200" cy="369332"/>
          </a:xfrm>
          <a:prstGeom prst="rect">
            <a:avLst/>
          </a:prstGeom>
          <a:noFill/>
        </p:spPr>
        <p:txBody>
          <a:bodyPr wrap="square" rtlCol="0">
            <a:spAutoFit/>
          </a:bodyPr>
          <a:lstStyle/>
          <a:p>
            <a:pPr algn="ctr"/>
            <a:r>
              <a:rPr lang="en-US" dirty="0"/>
              <a:t>sticky end</a:t>
            </a:r>
          </a:p>
        </p:txBody>
      </p:sp>
      <p:sp>
        <p:nvSpPr>
          <p:cNvPr id="6" name="Left Brace 5"/>
          <p:cNvSpPr/>
          <p:nvPr/>
        </p:nvSpPr>
        <p:spPr>
          <a:xfrm rot="16200000">
            <a:off x="7445829" y="4041322"/>
            <a:ext cx="247651" cy="813704"/>
          </a:xfrm>
          <a:prstGeom prst="leftBrace">
            <a:avLst>
              <a:gd name="adj1" fmla="val 33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527346" y="2052686"/>
            <a:ext cx="2616654" cy="646331"/>
          </a:xfrm>
          <a:prstGeom prst="rect">
            <a:avLst/>
          </a:prstGeom>
          <a:noFill/>
        </p:spPr>
        <p:txBody>
          <a:bodyPr wrap="square" rtlCol="0">
            <a:spAutoFit/>
          </a:bodyPr>
          <a:lstStyle/>
          <a:p>
            <a:r>
              <a:rPr lang="en-US" dirty="0"/>
              <a:t>Ned </a:t>
            </a:r>
            <a:r>
              <a:rPr lang="en-US" dirty="0" err="1"/>
              <a:t>Seeman</a:t>
            </a:r>
            <a:r>
              <a:rPr lang="en-US" dirty="0"/>
              <a:t>, </a:t>
            </a:r>
            <a:r>
              <a:rPr lang="en-US" u="sng" dirty="0"/>
              <a:t>Journal of Theoretical Biology</a:t>
            </a:r>
            <a:r>
              <a:rPr lang="en-US" dirty="0"/>
              <a:t> 1982</a:t>
            </a:r>
          </a:p>
        </p:txBody>
      </p:sp>
      <p:pic>
        <p:nvPicPr>
          <p:cNvPr id="3074" name="Picture 2" descr="http://www.chem-station.com/interviews/images/NedSeem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3662" y="2022643"/>
            <a:ext cx="2183947" cy="219799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819401" y="3844186"/>
            <a:ext cx="710821"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ounded Rectangle 10"/>
          <p:cNvSpPr/>
          <p:nvPr/>
        </p:nvSpPr>
        <p:spPr>
          <a:xfrm>
            <a:off x="7191383" y="3836619"/>
            <a:ext cx="710821"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ounded Rectangle 11"/>
          <p:cNvSpPr/>
          <p:nvPr/>
        </p:nvSpPr>
        <p:spPr>
          <a:xfrm rot="5400000">
            <a:off x="5042543" y="1639329"/>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5400000">
            <a:off x="5042543" y="5959870"/>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6326" y="1314757"/>
            <a:ext cx="2098486" cy="461665"/>
          </a:xfrm>
          <a:prstGeom prst="rect">
            <a:avLst/>
          </a:prstGeom>
          <a:noFill/>
        </p:spPr>
        <p:txBody>
          <a:bodyPr wrap="square" rtlCol="0">
            <a:spAutoFit/>
          </a:bodyPr>
          <a:lstStyle/>
          <a:p>
            <a:r>
              <a:rPr lang="en-US" sz="800" dirty="0" err="1">
                <a:solidFill>
                  <a:schemeClr val="tx1">
                    <a:lumMod val="50000"/>
                    <a:lumOff val="50000"/>
                  </a:schemeClr>
                </a:solidFill>
              </a:rPr>
              <a:t>Source:en.wikipedia</a:t>
            </a:r>
            <a:r>
              <a:rPr lang="en-US" sz="800" dirty="0">
                <a:solidFill>
                  <a:schemeClr val="tx1">
                    <a:lumMod val="50000"/>
                    <a:lumOff val="50000"/>
                  </a:schemeClr>
                </a:solidFill>
              </a:rPr>
              <a:t>; Author: </a:t>
            </a:r>
            <a:r>
              <a:rPr lang="en-US" sz="800" dirty="0" err="1">
                <a:solidFill>
                  <a:schemeClr val="tx1">
                    <a:lumMod val="50000"/>
                    <a:lumOff val="50000"/>
                  </a:schemeClr>
                </a:solidFill>
              </a:rPr>
              <a:t>Zephyris</a:t>
            </a:r>
            <a:r>
              <a:rPr lang="en-US" sz="800" dirty="0">
                <a:solidFill>
                  <a:schemeClr val="tx1">
                    <a:lumMod val="50000"/>
                    <a:lumOff val="50000"/>
                  </a:schemeClr>
                </a:solidFill>
              </a:rPr>
              <a:t> at </a:t>
            </a:r>
            <a:r>
              <a:rPr lang="en-US" sz="800" dirty="0" err="1">
                <a:solidFill>
                  <a:schemeClr val="tx1">
                    <a:lumMod val="50000"/>
                    <a:lumOff val="50000"/>
                  </a:schemeClr>
                </a:solidFill>
              </a:rPr>
              <a:t>en.wikipedia</a:t>
            </a:r>
            <a:r>
              <a:rPr lang="en-US" sz="800" dirty="0">
                <a:solidFill>
                  <a:schemeClr val="tx1">
                    <a:lumMod val="50000"/>
                    <a:lumOff val="50000"/>
                  </a:schemeClr>
                </a:solidFill>
              </a:rPr>
              <a:t>; Permission: PDB; Released under the GNU Free Documentation License.</a:t>
            </a:r>
          </a:p>
        </p:txBody>
      </p:sp>
      <p:sp>
        <p:nvSpPr>
          <p:cNvPr id="14" name="Slide Number Placeholder 13"/>
          <p:cNvSpPr>
            <a:spLocks noGrp="1"/>
          </p:cNvSpPr>
          <p:nvPr>
            <p:ph type="sldNum" sz="quarter" idx="12"/>
          </p:nvPr>
        </p:nvSpPr>
        <p:spPr/>
        <p:txBody>
          <a:bodyPr/>
          <a:lstStyle/>
          <a:p>
            <a:fld id="{6A995154-0473-4D3E-9D27-8B1D4B6CEBB6}" type="slidenum">
              <a:rPr lang="en-US" smtClean="0"/>
              <a:t>5</a:t>
            </a:fld>
            <a:endParaRPr lang="en-US"/>
          </a:p>
        </p:txBody>
      </p:sp>
    </p:spTree>
    <p:custDataLst>
      <p:tags r:id="rId1"/>
    </p:custDataLst>
    <p:extLst>
      <p:ext uri="{BB962C8B-B14F-4D97-AF65-F5344CB8AC3E}">
        <p14:creationId xmlns:p14="http://schemas.microsoft.com/office/powerpoint/2010/main" val="3946529083"/>
      </p:ext>
    </p:extLst>
  </p:cSld>
  <p:clrMapOvr>
    <a:masterClrMapping/>
  </p:clrMapOvr>
  <mc:AlternateContent xmlns:mc="http://schemas.openxmlformats.org/markup-compatibility/2006" xmlns:p14="http://schemas.microsoft.com/office/powerpoint/2010/main">
    <mc:Choice Requires="p14">
      <p:transition p14:dur="0" advTm="31092"/>
    </mc:Choice>
    <mc:Fallback xmlns="">
      <p:transition advTm="31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71700" y="1000566"/>
            <a:ext cx="7848600" cy="584775"/>
          </a:xfrm>
          <a:prstGeom prst="rect">
            <a:avLst/>
          </a:prstGeom>
          <a:noFill/>
        </p:spPr>
        <p:txBody>
          <a:bodyPr wrap="square" rtlCol="0">
            <a:spAutoFit/>
          </a:bodyPr>
          <a:lstStyle/>
          <a:p>
            <a:pPr algn="ctr"/>
            <a:r>
              <a:rPr lang="en-US" sz="3200" dirty="0"/>
              <a:t>Place many copies of DNA tile in solution…</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10" y="1585341"/>
            <a:ext cx="6629400" cy="50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13888" y="6261631"/>
            <a:ext cx="4435080" cy="276999"/>
          </a:xfrm>
          <a:prstGeom prst="rect">
            <a:avLst/>
          </a:prstGeom>
          <a:noFill/>
        </p:spPr>
        <p:txBody>
          <a:bodyPr wrap="square" rtlCol="0">
            <a:spAutoFit/>
          </a:bodyPr>
          <a:lstStyle/>
          <a:p>
            <a:r>
              <a:rPr lang="de-DE" sz="1200" dirty="0"/>
              <a:t>Liu, Zhong, Wang, Seeman, </a:t>
            </a:r>
            <a:r>
              <a:rPr lang="de-DE" sz="1200" u="sng" dirty="0"/>
              <a:t>Angewandte Chemie</a:t>
            </a:r>
            <a:r>
              <a:rPr lang="de-DE" sz="1200" dirty="0"/>
              <a:t> 2011</a:t>
            </a:r>
            <a:endParaRPr lang="en-US" sz="1200" dirty="0"/>
          </a:p>
        </p:txBody>
      </p:sp>
      <p:sp>
        <p:nvSpPr>
          <p:cNvPr id="3" name="Slide Number Placeholder 2"/>
          <p:cNvSpPr>
            <a:spLocks noGrp="1"/>
          </p:cNvSpPr>
          <p:nvPr>
            <p:ph type="sldNum" sz="quarter" idx="12"/>
          </p:nvPr>
        </p:nvSpPr>
        <p:spPr/>
        <p:txBody>
          <a:bodyPr/>
          <a:lstStyle/>
          <a:p>
            <a:fld id="{6A995154-0473-4D3E-9D27-8B1D4B6CEBB6}" type="slidenum">
              <a:rPr lang="en-US" smtClean="0"/>
              <a:t>6</a:t>
            </a:fld>
            <a:endParaRPr lang="en-US"/>
          </a:p>
        </p:txBody>
      </p:sp>
      <p:pic>
        <p:nvPicPr>
          <p:cNvPr id="5" name="Picture 4"/>
          <p:cNvPicPr>
            <a:picLocks noChangeAspect="1"/>
          </p:cNvPicPr>
          <p:nvPr/>
        </p:nvPicPr>
        <p:blipFill>
          <a:blip r:embed="rId4"/>
          <a:stretch>
            <a:fillRect/>
          </a:stretch>
        </p:blipFill>
        <p:spPr>
          <a:xfrm>
            <a:off x="7413888" y="2028825"/>
            <a:ext cx="4250702" cy="4232806"/>
          </a:xfrm>
          <a:prstGeom prst="rect">
            <a:avLst/>
          </a:prstGeom>
        </p:spPr>
      </p:pic>
      <p:sp>
        <p:nvSpPr>
          <p:cNvPr id="10" name="Title 1"/>
          <p:cNvSpPr>
            <a:spLocks noGrp="1"/>
          </p:cNvSpPr>
          <p:nvPr>
            <p:ph type="title"/>
          </p:nvPr>
        </p:nvSpPr>
        <p:spPr>
          <a:xfrm>
            <a:off x="838200" y="298450"/>
            <a:ext cx="10515600" cy="777875"/>
          </a:xfrm>
        </p:spPr>
        <p:txBody>
          <a:bodyPr/>
          <a:lstStyle/>
          <a:p>
            <a:r>
              <a:rPr lang="en-US" dirty="0"/>
              <a:t>Practice of DNA tile self-assembly</a:t>
            </a:r>
          </a:p>
        </p:txBody>
      </p:sp>
      <p:sp>
        <p:nvSpPr>
          <p:cNvPr id="11" name="TextBox 10"/>
          <p:cNvSpPr txBox="1"/>
          <p:nvPr/>
        </p:nvSpPr>
        <p:spPr>
          <a:xfrm>
            <a:off x="7309113" y="1680060"/>
            <a:ext cx="3730362" cy="369332"/>
          </a:xfrm>
          <a:prstGeom prst="rect">
            <a:avLst/>
          </a:prstGeom>
          <a:noFill/>
        </p:spPr>
        <p:txBody>
          <a:bodyPr wrap="square" rtlCol="0">
            <a:spAutoFit/>
          </a:bodyPr>
          <a:lstStyle/>
          <a:p>
            <a:r>
              <a:rPr lang="en-US" dirty="0"/>
              <a:t>(not the same tile motif in this image)</a:t>
            </a:r>
          </a:p>
        </p:txBody>
      </p:sp>
    </p:spTree>
    <p:extLst>
      <p:ext uri="{BB962C8B-B14F-4D97-AF65-F5344CB8AC3E}">
        <p14:creationId xmlns:p14="http://schemas.microsoft.com/office/powerpoint/2010/main" val="2747828327"/>
      </p:ext>
    </p:extLst>
  </p:cSld>
  <p:clrMapOvr>
    <a:masterClrMapping/>
  </p:clrMapOvr>
  <mc:AlternateContent xmlns:mc="http://schemas.openxmlformats.org/markup-compatibility/2006" xmlns:p14="http://schemas.microsoft.com/office/powerpoint/2010/main">
    <mc:Choice Requires="p14">
      <p:transition p14:dur="0" advTm="9025"/>
    </mc:Choice>
    <mc:Fallback xmlns="">
      <p:transition advTm="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Theory of </a:t>
            </a:r>
            <a:r>
              <a:rPr lang="en-US" i="1" dirty="0"/>
              <a:t>algorithmic</a:t>
            </a:r>
            <a:r>
              <a:rPr lang="en-US" dirty="0"/>
              <a:t> self-assembly</a:t>
            </a:r>
          </a:p>
        </p:txBody>
      </p:sp>
      <p:pic>
        <p:nvPicPr>
          <p:cNvPr id="2050" name="Picture 2" descr="http://news.eas.caltech.edu/assets/posts/images/574/medium/erik-win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4891088"/>
            <a:ext cx="1047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2628900" y="1690688"/>
            <a:ext cx="7010400" cy="26479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What if…</a:t>
            </a:r>
          </a:p>
          <a:p>
            <a:r>
              <a:rPr lang="en-US" sz="2400" dirty="0"/>
              <a:t>… there is more than one tile type?</a:t>
            </a:r>
          </a:p>
          <a:p>
            <a:r>
              <a:rPr lang="en-US" sz="2400" dirty="0"/>
              <a:t>… some sticky ends are “weak”?</a:t>
            </a:r>
          </a:p>
        </p:txBody>
      </p:sp>
      <p:sp>
        <p:nvSpPr>
          <p:cNvPr id="8" name="TextBox 7"/>
          <p:cNvSpPr txBox="1"/>
          <p:nvPr/>
        </p:nvSpPr>
        <p:spPr>
          <a:xfrm>
            <a:off x="4714875" y="4908177"/>
            <a:ext cx="1447800" cy="369332"/>
          </a:xfrm>
          <a:prstGeom prst="rect">
            <a:avLst/>
          </a:prstGeom>
          <a:noFill/>
        </p:spPr>
        <p:txBody>
          <a:bodyPr wrap="square" rtlCol="0">
            <a:spAutoFit/>
          </a:bodyPr>
          <a:lstStyle/>
          <a:p>
            <a:r>
              <a:rPr lang="en-US" dirty="0"/>
              <a:t>Erik </a:t>
            </a:r>
            <a:r>
              <a:rPr lang="en-US" dirty="0" err="1"/>
              <a:t>Winfree</a:t>
            </a:r>
            <a:endParaRPr lang="en-US" dirty="0"/>
          </a:p>
        </p:txBody>
      </p:sp>
      <p:sp>
        <p:nvSpPr>
          <p:cNvPr id="5" name="Slide Number Placeholder 4"/>
          <p:cNvSpPr>
            <a:spLocks noGrp="1"/>
          </p:cNvSpPr>
          <p:nvPr>
            <p:ph type="sldNum" sz="quarter" idx="12"/>
          </p:nvPr>
        </p:nvSpPr>
        <p:spPr/>
        <p:txBody>
          <a:bodyPr/>
          <a:lstStyle/>
          <a:p>
            <a:fld id="{6A995154-0473-4D3E-9D27-8B1D4B6CEBB6}" type="slidenum">
              <a:rPr lang="en-US" smtClean="0"/>
              <a:t>7</a:t>
            </a:fld>
            <a:endParaRPr lang="en-US"/>
          </a:p>
        </p:txBody>
      </p:sp>
    </p:spTree>
    <p:custDataLst>
      <p:tags r:id="rId1"/>
    </p:custDataLst>
    <p:extLst>
      <p:ext uri="{BB962C8B-B14F-4D97-AF65-F5344CB8AC3E}">
        <p14:creationId xmlns:p14="http://schemas.microsoft.com/office/powerpoint/2010/main" val="2497156792"/>
      </p:ext>
    </p:extLst>
  </p:cSld>
  <p:clrMapOvr>
    <a:masterClrMapping/>
  </p:clrMapOvr>
  <mc:AlternateContent xmlns:mc="http://schemas.openxmlformats.org/markup-compatibility/2006" xmlns:p14="http://schemas.microsoft.com/office/powerpoint/2010/main">
    <mc:Choice Requires="p14">
      <p:transition p14:dur="0" advTm="14782"/>
    </mc:Choice>
    <mc:Fallback xmlns="">
      <p:transition advTm="1478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Abstract Tile Assembly Model</a:t>
            </a:r>
          </a:p>
        </p:txBody>
      </p:sp>
      <p:sp>
        <p:nvSpPr>
          <p:cNvPr id="3" name="Content Placeholder 2"/>
          <p:cNvSpPr>
            <a:spLocks noGrp="1"/>
          </p:cNvSpPr>
          <p:nvPr>
            <p:ph sz="half" idx="1"/>
          </p:nvPr>
        </p:nvSpPr>
        <p:spPr>
          <a:xfrm>
            <a:off x="990600" y="1600201"/>
            <a:ext cx="3462371" cy="4914899"/>
          </a:xfrm>
        </p:spPr>
        <p:txBody>
          <a:bodyPr>
            <a:noAutofit/>
          </a:bodyPr>
          <a:lstStyle/>
          <a:p>
            <a:r>
              <a:rPr lang="en-US" sz="2400" b="1"/>
              <a:t>tile type</a:t>
            </a:r>
            <a:r>
              <a:rPr lang="en-US" sz="2400"/>
              <a:t> = unit square</a:t>
            </a:r>
            <a:endParaRPr lang="en-US" sz="2400" dirty="0"/>
          </a:p>
          <a:p>
            <a:endParaRPr lang="en-US" sz="2400" dirty="0"/>
          </a:p>
          <a:p>
            <a:r>
              <a:rPr lang="en-US" sz="2400"/>
              <a:t>each side has a </a:t>
            </a:r>
            <a:r>
              <a:rPr lang="en-US" sz="2400" b="1"/>
              <a:t>glue </a:t>
            </a:r>
            <a:r>
              <a:rPr lang="en-US" sz="2400"/>
              <a:t>with a </a:t>
            </a:r>
            <a:r>
              <a:rPr lang="en-US" sz="2400" b="1"/>
              <a:t>label</a:t>
            </a:r>
            <a:r>
              <a:rPr lang="en-US" sz="2400"/>
              <a:t> and </a:t>
            </a:r>
            <a:r>
              <a:rPr lang="en-US" sz="2400" b="1"/>
              <a:t>strength</a:t>
            </a:r>
            <a:r>
              <a:rPr lang="en-US" sz="2400"/>
              <a:t> (0, 1, or 2)</a:t>
            </a:r>
            <a:endParaRPr lang="en-US" sz="2400" dirty="0"/>
          </a:p>
          <a:p>
            <a:pPr marL="0" indent="0">
              <a:buNone/>
            </a:pPr>
            <a:endParaRPr lang="en-US" sz="2400" dirty="0"/>
          </a:p>
          <a:p>
            <a:r>
              <a:rPr lang="en-US" sz="2400"/>
              <a:t>tiles cannot rotate</a:t>
            </a:r>
            <a:endParaRPr lang="en-US" sz="2400" dirty="0"/>
          </a:p>
        </p:txBody>
      </p:sp>
      <p:sp>
        <p:nvSpPr>
          <p:cNvPr id="4" name="Content Placeholder 3"/>
          <p:cNvSpPr>
            <a:spLocks noGrp="1"/>
          </p:cNvSpPr>
          <p:nvPr>
            <p:ph sz="half" idx="2"/>
          </p:nvPr>
        </p:nvSpPr>
        <p:spPr>
          <a:xfrm>
            <a:off x="7427497" y="1600201"/>
            <a:ext cx="4078703" cy="4981574"/>
          </a:xfrm>
        </p:spPr>
        <p:txBody>
          <a:bodyPr>
            <a:noAutofit/>
          </a:bodyPr>
          <a:lstStyle/>
          <a:p>
            <a:r>
              <a:rPr lang="en-US" sz="2400"/>
              <a:t>finitely many tile </a:t>
            </a:r>
            <a:r>
              <a:rPr lang="en-US" sz="2400" b="1"/>
              <a:t>types</a:t>
            </a:r>
            <a:endParaRPr lang="en-US" sz="2400" b="1" dirty="0"/>
          </a:p>
          <a:p>
            <a:endParaRPr lang="en-US" sz="2400" dirty="0"/>
          </a:p>
          <a:p>
            <a:r>
              <a:rPr lang="en-US" sz="2400"/>
              <a:t>infinitely many </a:t>
            </a:r>
            <a:r>
              <a:rPr lang="en-US" sz="2400" b="1"/>
              <a:t>tiles</a:t>
            </a:r>
            <a:r>
              <a:rPr lang="en-US" sz="2400"/>
              <a:t>: copies of each type</a:t>
            </a:r>
            <a:endParaRPr lang="en-US" sz="2400" dirty="0"/>
          </a:p>
          <a:p>
            <a:endParaRPr lang="en-US" sz="2400" dirty="0"/>
          </a:p>
          <a:p>
            <a:r>
              <a:rPr lang="en-US" sz="2400"/>
              <a:t>assembly starts as a single copy of a special </a:t>
            </a:r>
            <a:r>
              <a:rPr lang="en-US" sz="2400" b="1"/>
              <a:t>seed</a:t>
            </a:r>
            <a:r>
              <a:rPr lang="en-US" sz="2400"/>
              <a:t> tile</a:t>
            </a:r>
            <a:endParaRPr lang="en-US" sz="2400" dirty="0"/>
          </a:p>
          <a:p>
            <a:endParaRPr lang="en-US" sz="2400" dirty="0"/>
          </a:p>
          <a:p>
            <a:r>
              <a:rPr lang="en-US" sz="2400"/>
              <a:t>tile can bind to the assembly if total binding strength ≥ 2 (</a:t>
            </a:r>
            <a:r>
              <a:rPr lang="en-US" sz="2400">
                <a:solidFill>
                  <a:srgbClr val="FF0000"/>
                </a:solidFill>
              </a:rPr>
              <a:t>two weak glues</a:t>
            </a:r>
            <a:r>
              <a:rPr lang="en-US" sz="2400"/>
              <a:t> or              </a:t>
            </a:r>
            <a:r>
              <a:rPr lang="en-US" sz="2400">
                <a:solidFill>
                  <a:srgbClr val="FF0000"/>
                </a:solidFill>
              </a:rPr>
              <a:t>one strong glue</a:t>
            </a:r>
            <a:r>
              <a:rPr lang="en-US" sz="2400"/>
              <a:t>)</a:t>
            </a:r>
            <a:endParaRPr lang="en-US" sz="2400"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6949" y="1600200"/>
            <a:ext cx="186751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15538" y="1817427"/>
            <a:ext cx="1463040" cy="1463040"/>
          </a:xfrm>
          <a:prstGeom prst="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986939" y="3810000"/>
            <a:ext cx="2049127" cy="2286000"/>
            <a:chOff x="3386738" y="3810000"/>
            <a:chExt cx="2049127" cy="2286000"/>
          </a:xfrm>
        </p:grpSpPr>
        <p:cxnSp>
          <p:nvCxnSpPr>
            <p:cNvPr id="16" name="Straight Connector 15"/>
            <p:cNvCxnSpPr/>
            <p:nvPr/>
          </p:nvCxnSpPr>
          <p:spPr>
            <a:xfrm>
              <a:off x="3616945" y="43434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16945" y="52197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16945" y="60960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46206" y="49911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4246206" y="563880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15337" y="3810000"/>
              <a:ext cx="1449393" cy="369332"/>
            </a:xfrm>
            <a:prstGeom prst="rect">
              <a:avLst/>
            </a:prstGeom>
            <a:noFill/>
          </p:spPr>
          <p:txBody>
            <a:bodyPr wrap="square" rtlCol="0">
              <a:spAutoFit/>
            </a:bodyPr>
            <a:lstStyle/>
            <a:p>
              <a:pPr algn="ctr"/>
              <a:r>
                <a:rPr lang="en-US" dirty="0"/>
                <a:t>strength 0</a:t>
              </a:r>
            </a:p>
          </p:txBody>
        </p:sp>
        <p:sp>
          <p:nvSpPr>
            <p:cNvPr id="23" name="TextBox 22"/>
            <p:cNvSpPr txBox="1"/>
            <p:nvPr/>
          </p:nvSpPr>
          <p:spPr>
            <a:xfrm>
              <a:off x="3386738" y="4621768"/>
              <a:ext cx="2049127" cy="369332"/>
            </a:xfrm>
            <a:prstGeom prst="rect">
              <a:avLst/>
            </a:prstGeom>
            <a:noFill/>
          </p:spPr>
          <p:txBody>
            <a:bodyPr wrap="square" rtlCol="0">
              <a:spAutoFit/>
            </a:bodyPr>
            <a:lstStyle/>
            <a:p>
              <a:pPr algn="ctr"/>
              <a:r>
                <a:rPr lang="en-US" dirty="0"/>
                <a:t>strength 1 (weak)</a:t>
              </a:r>
            </a:p>
          </p:txBody>
        </p:sp>
        <p:sp>
          <p:nvSpPr>
            <p:cNvPr id="24" name="TextBox 23"/>
            <p:cNvSpPr txBox="1"/>
            <p:nvPr/>
          </p:nvSpPr>
          <p:spPr>
            <a:xfrm>
              <a:off x="3386738" y="5492234"/>
              <a:ext cx="2049127" cy="369332"/>
            </a:xfrm>
            <a:prstGeom prst="rect">
              <a:avLst/>
            </a:prstGeom>
            <a:noFill/>
          </p:spPr>
          <p:txBody>
            <a:bodyPr wrap="square" rtlCol="0">
              <a:spAutoFit/>
            </a:bodyPr>
            <a:lstStyle/>
            <a:p>
              <a:pPr algn="ctr"/>
              <a:r>
                <a:rPr lang="en-US" dirty="0"/>
                <a:t>strength 2 (strong)</a:t>
              </a:r>
            </a:p>
          </p:txBody>
        </p:sp>
      </p:grpSp>
      <p:grpSp>
        <p:nvGrpSpPr>
          <p:cNvPr id="38" name="Group 37"/>
          <p:cNvGrpSpPr/>
          <p:nvPr/>
        </p:nvGrpSpPr>
        <p:grpSpPr>
          <a:xfrm>
            <a:off x="4986939" y="1578610"/>
            <a:ext cx="1907527" cy="1926590"/>
            <a:chOff x="3462938" y="1578610"/>
            <a:chExt cx="1907527" cy="1926590"/>
          </a:xfrm>
        </p:grpSpPr>
        <p:sp>
          <p:nvSpPr>
            <p:cNvPr id="7" name="Rectangle 6"/>
            <p:cNvSpPr/>
            <p:nvPr/>
          </p:nvSpPr>
          <p:spPr>
            <a:xfrm>
              <a:off x="3691538" y="1813560"/>
              <a:ext cx="1463040" cy="1463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08758" y="157861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95110" y="32766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62938" y="220218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91538" y="1813560"/>
              <a:ext cx="1449392" cy="276999"/>
            </a:xfrm>
            <a:prstGeom prst="rect">
              <a:avLst/>
            </a:prstGeom>
            <a:noFill/>
          </p:spPr>
          <p:txBody>
            <a:bodyPr wrap="square" rtlCol="0">
              <a:spAutoFit/>
            </a:bodyPr>
            <a:lstStyle/>
            <a:p>
              <a:pPr algn="ctr"/>
              <a:r>
                <a:rPr lang="en-US" sz="1200" dirty="0"/>
                <a:t>north glue label</a:t>
              </a:r>
            </a:p>
          </p:txBody>
        </p:sp>
        <p:sp>
          <p:nvSpPr>
            <p:cNvPr id="12" name="TextBox 11"/>
            <p:cNvSpPr txBox="1"/>
            <p:nvPr/>
          </p:nvSpPr>
          <p:spPr>
            <a:xfrm>
              <a:off x="3691538" y="2990850"/>
              <a:ext cx="1449392" cy="276999"/>
            </a:xfrm>
            <a:prstGeom prst="rect">
              <a:avLst/>
            </a:prstGeom>
            <a:noFill/>
          </p:spPr>
          <p:txBody>
            <a:bodyPr wrap="square" rtlCol="0">
              <a:spAutoFit/>
            </a:bodyPr>
            <a:lstStyle/>
            <a:p>
              <a:pPr algn="ctr"/>
              <a:r>
                <a:rPr lang="en-US" sz="1200" dirty="0"/>
                <a:t>south glue label</a:t>
              </a:r>
            </a:p>
          </p:txBody>
        </p:sp>
        <p:sp>
          <p:nvSpPr>
            <p:cNvPr id="13" name="TextBox 12"/>
            <p:cNvSpPr txBox="1"/>
            <p:nvPr/>
          </p:nvSpPr>
          <p:spPr>
            <a:xfrm rot="5400000">
              <a:off x="3105341" y="2404654"/>
              <a:ext cx="1449392" cy="276999"/>
            </a:xfrm>
            <a:prstGeom prst="rect">
              <a:avLst/>
            </a:prstGeom>
            <a:noFill/>
          </p:spPr>
          <p:txBody>
            <a:bodyPr wrap="square" rtlCol="0">
              <a:spAutoFit/>
            </a:bodyPr>
            <a:lstStyle/>
            <a:p>
              <a:pPr algn="ctr"/>
              <a:r>
                <a:rPr lang="en-US" sz="1200" dirty="0"/>
                <a:t>west glue label</a:t>
              </a:r>
            </a:p>
          </p:txBody>
        </p:sp>
        <p:sp>
          <p:nvSpPr>
            <p:cNvPr id="36" name="Rectangle 35"/>
            <p:cNvSpPr/>
            <p:nvPr/>
          </p:nvSpPr>
          <p:spPr>
            <a:xfrm>
              <a:off x="5141865" y="2428853"/>
              <a:ext cx="228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quot;No&quot; Symbol 33"/>
          <p:cNvSpPr/>
          <p:nvPr/>
        </p:nvSpPr>
        <p:spPr>
          <a:xfrm>
            <a:off x="4627912" y="1308616"/>
            <a:ext cx="2610997" cy="2501384"/>
          </a:xfrm>
          <a:prstGeom prst="noSmoking">
            <a:avLst>
              <a:gd name="adj" fmla="val 1074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9552878" y="519102"/>
            <a:ext cx="1003610" cy="646331"/>
          </a:xfrm>
          <a:prstGeom prst="rect">
            <a:avLst/>
          </a:prstGeom>
          <a:noFill/>
        </p:spPr>
        <p:txBody>
          <a:bodyPr wrap="square" rtlCol="0">
            <a:spAutoFit/>
          </a:bodyPr>
          <a:lstStyle/>
          <a:p>
            <a:r>
              <a:rPr lang="en-US" sz="1200" dirty="0"/>
              <a:t>Erik </a:t>
            </a:r>
            <a:r>
              <a:rPr lang="en-US" sz="1200" dirty="0" err="1"/>
              <a:t>Winfree</a:t>
            </a:r>
            <a:r>
              <a:rPr lang="en-US" sz="1200" dirty="0"/>
              <a:t>, </a:t>
            </a:r>
            <a:r>
              <a:rPr lang="en-US" sz="1200" u="sng" dirty="0"/>
              <a:t>Ph.D. thesis</a:t>
            </a:r>
            <a:r>
              <a:rPr lang="en-US" sz="1200" dirty="0"/>
              <a:t>, Caltech 1998</a:t>
            </a:r>
          </a:p>
        </p:txBody>
      </p:sp>
      <p:sp>
        <p:nvSpPr>
          <p:cNvPr id="14" name="Slide Number Placeholder 13"/>
          <p:cNvSpPr>
            <a:spLocks noGrp="1"/>
          </p:cNvSpPr>
          <p:nvPr>
            <p:ph type="sldNum" sz="quarter" idx="12"/>
          </p:nvPr>
        </p:nvSpPr>
        <p:spPr/>
        <p:txBody>
          <a:bodyPr/>
          <a:lstStyle/>
          <a:p>
            <a:fld id="{6A995154-0473-4D3E-9D27-8B1D4B6CEBB6}" type="slidenum">
              <a:rPr lang="en-US" smtClean="0"/>
              <a:t>8</a:t>
            </a:fld>
            <a:endParaRPr lang="en-US"/>
          </a:p>
        </p:txBody>
      </p:sp>
    </p:spTree>
    <p:custDataLst>
      <p:tags r:id="rId1"/>
    </p:custDataLst>
    <p:extLst>
      <p:ext uri="{BB962C8B-B14F-4D97-AF65-F5344CB8AC3E}">
        <p14:creationId xmlns:p14="http://schemas.microsoft.com/office/powerpoint/2010/main" val="2946944946"/>
      </p:ext>
    </p:extLst>
  </p:cSld>
  <p:clrMapOvr>
    <a:masterClrMapping/>
  </p:clrMapOvr>
  <mc:AlternateContent xmlns:mc="http://schemas.openxmlformats.org/markup-compatibility/2006" xmlns:p14="http://schemas.microsoft.com/office/powerpoint/2010/main">
    <mc:Choice Requires="p14">
      <p:transition p14:dur="0" advTm="66031"/>
    </mc:Choice>
    <mc:Fallback xmlns="">
      <p:transition advTm="660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8" presetClass="emph" presetSubtype="0" fill="hold" nodeType="withEffect">
                                  <p:stCondLst>
                                    <p:cond delay="0"/>
                                  </p:stCondLst>
                                  <p:childTnLst>
                                    <p:animRot by="-5400000">
                                      <p:cBhvr>
                                        <p:cTn id="34" dur="500" fill="hold"/>
                                        <p:tgtEl>
                                          <p:spTgt spid="38"/>
                                        </p:tgtEl>
                                        <p:attrNameLst>
                                          <p:attrName>r</p:attrName>
                                        </p:attrNameLst>
                                      </p:cBhvr>
                                    </p:animRo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75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500"/>
                                        <p:tgtEl>
                                          <p:spTgt spid="4">
                                            <p:txEl>
                                              <p:pRg st="0" end="0"/>
                                            </p:txEl>
                                          </p:spTgt>
                                        </p:tgtEl>
                                      </p:cBhvr>
                                    </p:animEffect>
                                  </p:childTnLst>
                                </p:cTn>
                              </p:par>
                              <p:par>
                                <p:cTn id="44" presetID="10" presetClass="exit" presetSubtype="0" fill="hold" grpId="1" nodeType="with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8" presetClass="emph" presetSubtype="0" fill="hold" nodeType="withEffect">
                                  <p:stCondLst>
                                    <p:cond delay="0"/>
                                  </p:stCondLst>
                                  <p:childTnLst>
                                    <p:animRot by="5400000">
                                      <p:cBhvr>
                                        <p:cTn id="48" dur="500" fill="hold"/>
                                        <p:tgtEl>
                                          <p:spTgt spid="38"/>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4" grpId="0" animBg="1"/>
      <p:bldP spid="3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037243" y="1802907"/>
            <a:ext cx="823717" cy="822960"/>
            <a:chOff x="7500542" y="1743709"/>
            <a:chExt cx="823717" cy="822960"/>
          </a:xfrm>
        </p:grpSpPr>
        <p:grpSp>
          <p:nvGrpSpPr>
            <p:cNvPr id="90" name="Group 89"/>
            <p:cNvGrpSpPr/>
            <p:nvPr/>
          </p:nvGrpSpPr>
          <p:grpSpPr>
            <a:xfrm>
              <a:off x="7592739" y="1835149"/>
              <a:ext cx="731520" cy="731520"/>
              <a:chOff x="7520169" y="1835149"/>
              <a:chExt cx="731520" cy="731520"/>
            </a:xfrm>
          </p:grpSpPr>
          <p:sp>
            <p:nvSpPr>
              <p:cNvPr id="93" name="Rectangle 92"/>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95" name="TextBox 9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91" name="Rectangle 9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9037243" y="1802907"/>
            <a:ext cx="823717" cy="822960"/>
            <a:chOff x="7500542" y="1743709"/>
            <a:chExt cx="823717" cy="822960"/>
          </a:xfrm>
        </p:grpSpPr>
        <p:grpSp>
          <p:nvGrpSpPr>
            <p:cNvPr id="5" name="Group 4"/>
            <p:cNvGrpSpPr/>
            <p:nvPr/>
          </p:nvGrpSpPr>
          <p:grpSpPr>
            <a:xfrm>
              <a:off x="7592739" y="1835149"/>
              <a:ext cx="731520" cy="731520"/>
              <a:chOff x="7520169" y="1835149"/>
              <a:chExt cx="731520" cy="731520"/>
            </a:xfrm>
          </p:grpSpPr>
          <p:sp>
            <p:nvSpPr>
              <p:cNvPr id="17" name="Rectangle 16"/>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75" name="TextBox 7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86" name="Rectangle 85"/>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Example tile set</a:t>
            </a:r>
          </a:p>
        </p:txBody>
      </p:sp>
      <p:pic>
        <p:nvPicPr>
          <p:cNvPr id="1922" name="Picture 2" descr="D:\Google Drive\documents\research\tasa\video\tile-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24" name="Picture 4"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5" name="Picture 5"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6" name="Picture 6"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27" name="Picture 7"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1928" name="Picture 8"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382000" y="5314778"/>
            <a:ext cx="915034" cy="914400"/>
            <a:chOff x="6858000" y="5180966"/>
            <a:chExt cx="915034" cy="914400"/>
          </a:xfrm>
        </p:grpSpPr>
        <p:sp>
          <p:nvSpPr>
            <p:cNvPr id="11" name="Rectangle 10"/>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2" name="TextBox 51"/>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53" name="TextBox 52"/>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4" name="TextBox 53"/>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3" name="Group 2"/>
          <p:cNvGrpSpPr/>
          <p:nvPr/>
        </p:nvGrpSpPr>
        <p:grpSpPr>
          <a:xfrm>
            <a:off x="9575073" y="5315412"/>
            <a:ext cx="912653" cy="914400"/>
            <a:chOff x="8051072" y="5181600"/>
            <a:chExt cx="912653" cy="914400"/>
          </a:xfrm>
        </p:grpSpPr>
        <p:sp>
          <p:nvSpPr>
            <p:cNvPr id="47" name="Rectangle 4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6" name="TextBox 55"/>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57" name="TextBox 56"/>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8" name="TextBox 57"/>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8" name="Group 7"/>
          <p:cNvGrpSpPr/>
          <p:nvPr/>
        </p:nvGrpSpPr>
        <p:grpSpPr>
          <a:xfrm>
            <a:off x="8382634" y="4100904"/>
            <a:ext cx="915034" cy="914400"/>
            <a:chOff x="6886619" y="3889216"/>
            <a:chExt cx="915034" cy="914400"/>
          </a:xfrm>
        </p:grpSpPr>
        <p:sp>
          <p:nvSpPr>
            <p:cNvPr id="18" name="Rectangle 17"/>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0" name="TextBox 59"/>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61" name="TextBox 60"/>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2" name="TextBox 61"/>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9" name="Group 8"/>
          <p:cNvGrpSpPr/>
          <p:nvPr/>
        </p:nvGrpSpPr>
        <p:grpSpPr>
          <a:xfrm>
            <a:off x="9575707" y="4101538"/>
            <a:ext cx="912653" cy="914400"/>
            <a:chOff x="7979136" y="3889850"/>
            <a:chExt cx="912653" cy="914400"/>
          </a:xfrm>
        </p:grpSpPr>
        <p:sp>
          <p:nvSpPr>
            <p:cNvPr id="19" name="Rectangle 18"/>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4" name="TextBox 63"/>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65" name="TextBox 64"/>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66" name="TextBox 65"/>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 name="Group 5"/>
          <p:cNvGrpSpPr/>
          <p:nvPr/>
        </p:nvGrpSpPr>
        <p:grpSpPr>
          <a:xfrm>
            <a:off x="8382634" y="2923542"/>
            <a:ext cx="822960" cy="914400"/>
            <a:chOff x="6886619" y="2854960"/>
            <a:chExt cx="822960" cy="914400"/>
          </a:xfrm>
        </p:grpSpPr>
        <p:sp>
          <p:nvSpPr>
            <p:cNvPr id="20" name="Rectangle 19"/>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1" name="TextBox 7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2" name="TextBox 7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76" name="Group 75"/>
          <p:cNvGrpSpPr/>
          <p:nvPr/>
        </p:nvGrpSpPr>
        <p:grpSpPr>
          <a:xfrm>
            <a:off x="9575706" y="2923542"/>
            <a:ext cx="910654" cy="822960"/>
            <a:chOff x="8051706" y="2854960"/>
            <a:chExt cx="910654" cy="822960"/>
          </a:xfrm>
        </p:grpSpPr>
        <p:sp>
          <p:nvSpPr>
            <p:cNvPr id="21" name="Rectangle 20"/>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73" name="TextBox 72"/>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83" name="Rectangle 82"/>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0" name="Straight Arrow Connector 79"/>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073103" y="5226687"/>
            <a:ext cx="777240" cy="77628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017925" y="1654313"/>
            <a:ext cx="3017520" cy="3017520"/>
          </a:xfrm>
          <a:prstGeom prst="ellipse">
            <a:avLst/>
          </a:prstGeom>
          <a:blipFill dpi="0" rotWithShape="1">
            <a:blip r:embed="rId7"/>
            <a:srcRect/>
            <a:tile tx="-984250" ty="-96520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0" name="Group 1919"/>
          <p:cNvGrpSpPr/>
          <p:nvPr/>
        </p:nvGrpSpPr>
        <p:grpSpPr>
          <a:xfrm>
            <a:off x="3017925" y="1654314"/>
            <a:ext cx="4718594" cy="4320243"/>
            <a:chOff x="1493925" y="1654313"/>
            <a:chExt cx="4718594" cy="4320243"/>
          </a:xfrm>
        </p:grpSpPr>
        <p:cxnSp>
          <p:nvCxnSpPr>
            <p:cNvPr id="26" name="Straight Connector 25"/>
            <p:cNvCxnSpPr/>
            <p:nvPr/>
          </p:nvCxnSpPr>
          <p:spPr>
            <a:xfrm>
              <a:off x="2381250" y="4537552"/>
              <a:ext cx="3409950" cy="1437004"/>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a:endCxn id="13" idx="7"/>
            </p:cNvCxnSpPr>
            <p:nvPr/>
          </p:nvCxnSpPr>
          <p:spPr>
            <a:xfrm>
              <a:off x="4281048" y="2360373"/>
              <a:ext cx="1931471" cy="2979998"/>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1493925" y="1654313"/>
              <a:ext cx="3017520" cy="301752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197600" y="1802908"/>
            <a:ext cx="2185034" cy="954107"/>
          </a:xfrm>
          <a:prstGeom prst="rect">
            <a:avLst/>
          </a:prstGeom>
          <a:noFill/>
        </p:spPr>
        <p:txBody>
          <a:bodyPr wrap="square" rtlCol="0">
            <a:spAutoFit/>
          </a:bodyPr>
          <a:lstStyle/>
          <a:p>
            <a:r>
              <a:rPr lang="en-US" sz="2800" dirty="0"/>
              <a:t>“cooperative binding”</a:t>
            </a:r>
          </a:p>
        </p:txBody>
      </p:sp>
      <p:grpSp>
        <p:nvGrpSpPr>
          <p:cNvPr id="97" name="Group 96"/>
          <p:cNvGrpSpPr/>
          <p:nvPr/>
        </p:nvGrpSpPr>
        <p:grpSpPr>
          <a:xfrm>
            <a:off x="4052780" y="2754804"/>
            <a:ext cx="969480" cy="822960"/>
            <a:chOff x="2077920" y="2770560"/>
            <a:chExt cx="969480" cy="822960"/>
          </a:xfrm>
        </p:grpSpPr>
        <p:sp>
          <p:nvSpPr>
            <p:cNvPr id="98" name="Freeform 97"/>
            <p:cNvSpPr/>
            <p:nvPr/>
          </p:nvSpPr>
          <p:spPr>
            <a:xfrm rot="2705400">
              <a:off x="2249992" y="2921174"/>
              <a:ext cx="470520" cy="203040"/>
            </a:xfrm>
            <a:custGeom>
              <a:avLst/>
              <a:gdLst/>
              <a:ahLst/>
              <a:cxnLst>
                <a:cxn ang="3cd4">
                  <a:pos x="hc" y="t"/>
                </a:cxn>
                <a:cxn ang="cd2">
                  <a:pos x="l" y="vc"/>
                </a:cxn>
                <a:cxn ang="cd4">
                  <a:pos x="hc" y="b"/>
                </a:cxn>
                <a:cxn ang="0">
                  <a:pos x="r" y="vc"/>
                </a:cxn>
              </a:cxnLst>
              <a:rect l="l" t="t" r="r" b="b"/>
              <a:pathLst>
                <a:path w="1308" h="565">
                  <a:moveTo>
                    <a:pt x="1308" y="13"/>
                  </a:moveTo>
                  <a:cubicBezTo>
                    <a:pt x="409" y="-102"/>
                    <a:pt x="0" y="565"/>
                    <a:pt x="0" y="56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99" name="Freeform 98"/>
            <p:cNvSpPr/>
            <p:nvPr/>
          </p:nvSpPr>
          <p:spPr>
            <a:xfrm rot="2704200">
              <a:off x="2107047" y="3065446"/>
              <a:ext cx="470520" cy="200520"/>
            </a:xfrm>
            <a:custGeom>
              <a:avLst/>
              <a:gdLst/>
              <a:ahLst/>
              <a:cxnLst>
                <a:cxn ang="3cd4">
                  <a:pos x="hc" y="t"/>
                </a:cxn>
                <a:cxn ang="cd2">
                  <a:pos x="l" y="vc"/>
                </a:cxn>
                <a:cxn ang="cd4">
                  <a:pos x="hc" y="b"/>
                </a:cxn>
                <a:cxn ang="0">
                  <a:pos x="r" y="vc"/>
                </a:cxn>
              </a:cxnLst>
              <a:rect l="l" t="t" r="r" b="b"/>
              <a:pathLst>
                <a:path w="1308" h="558">
                  <a:moveTo>
                    <a:pt x="1308" y="553"/>
                  </a:moveTo>
                  <a:cubicBezTo>
                    <a:pt x="361" y="623"/>
                    <a:pt x="0" y="0"/>
                    <a:pt x="0" y="0"/>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0" name="Freeform 99"/>
            <p:cNvSpPr/>
            <p:nvPr/>
          </p:nvSpPr>
          <p:spPr>
            <a:xfrm rot="2706000">
              <a:off x="2519346" y="3037656"/>
              <a:ext cx="70200" cy="397080"/>
            </a:xfrm>
            <a:custGeom>
              <a:avLst/>
              <a:gdLst/>
              <a:ahLst/>
              <a:cxnLst>
                <a:cxn ang="3cd4">
                  <a:pos x="hc" y="t"/>
                </a:cxn>
                <a:cxn ang="cd2">
                  <a:pos x="l" y="vc"/>
                </a:cxn>
                <a:cxn ang="cd4">
                  <a:pos x="hc" y="b"/>
                </a:cxn>
                <a:cxn ang="0">
                  <a:pos x="r" y="vc"/>
                </a:cxn>
              </a:cxnLst>
              <a:rect l="l" t="t" r="r" b="b"/>
              <a:pathLst>
                <a:path w="196" h="1104">
                  <a:moveTo>
                    <a:pt x="196" y="0"/>
                  </a:moveTo>
                  <a:cubicBezTo>
                    <a:pt x="-65" y="276"/>
                    <a:pt x="-65" y="828"/>
                    <a:pt x="196" y="1104"/>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1" name="Straight Connector 100"/>
            <p:cNvSpPr/>
            <p:nvPr/>
          </p:nvSpPr>
          <p:spPr>
            <a:xfrm flipH="1" flipV="1">
              <a:off x="2181240" y="2861640"/>
              <a:ext cx="66240" cy="66599"/>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2" name="Straight Connector 101"/>
            <p:cNvSpPr/>
            <p:nvPr/>
          </p:nvSpPr>
          <p:spPr>
            <a:xfrm flipH="1" flipV="1">
              <a:off x="2610360" y="3151800"/>
              <a:ext cx="59400" cy="5508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3" name="Straight Connector 102"/>
            <p:cNvSpPr/>
            <p:nvPr/>
          </p:nvSpPr>
          <p:spPr>
            <a:xfrm flipH="1" flipV="1">
              <a:off x="2470319" y="3293279"/>
              <a:ext cx="79561" cy="79201"/>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4" name="Freeform 103"/>
            <p:cNvSpPr/>
            <p:nvPr/>
          </p:nvSpPr>
          <p:spPr>
            <a:xfrm rot="2709600">
              <a:off x="2547380" y="3067807"/>
              <a:ext cx="70200" cy="397440"/>
            </a:xfrm>
            <a:custGeom>
              <a:avLst/>
              <a:gdLst/>
              <a:ahLst/>
              <a:cxnLst>
                <a:cxn ang="3cd4">
                  <a:pos x="hc" y="t"/>
                </a:cxn>
                <a:cxn ang="cd2">
                  <a:pos x="l" y="vc"/>
                </a:cxn>
                <a:cxn ang="cd4">
                  <a:pos x="hc" y="b"/>
                </a:cxn>
                <a:cxn ang="0">
                  <a:pos x="r" y="vc"/>
                </a:cxn>
              </a:cxnLst>
              <a:rect l="l" t="t" r="r" b="b"/>
              <a:pathLst>
                <a:path w="196" h="1105">
                  <a:moveTo>
                    <a:pt x="196" y="0"/>
                  </a:moveTo>
                  <a:cubicBezTo>
                    <a:pt x="-65" y="277"/>
                    <a:pt x="-65" y="829"/>
                    <a:pt x="195" y="110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5" name="TextBox 104"/>
            <p:cNvSpPr txBox="1"/>
            <p:nvPr/>
          </p:nvSpPr>
          <p:spPr>
            <a:xfrm rot="2705400">
              <a:off x="2234013" y="2998388"/>
              <a:ext cx="353880" cy="206280"/>
            </a:xfrm>
            <a:prstGeom prst="rect">
              <a:avLst/>
            </a:prstGeom>
            <a:noFill/>
            <a:ln>
              <a:noFill/>
            </a:ln>
          </p:spPr>
          <p:txBody>
            <a:bodyPr vert="horz" lIns="18360" tIns="18360" rIns="18360" bIns="18360" anchor="ctr" compatLnSpc="0">
              <a:spAutoFit/>
            </a:bodyPr>
            <a:lstStyle/>
            <a:p>
              <a:pPr hangingPunct="0"/>
              <a:r>
                <a:rPr lang="en-US" sz="1100" b="1" dirty="0">
                  <a:latin typeface="Arial" pitchFamily="18"/>
                  <a:ea typeface="Andale Sans UI" pitchFamily="2"/>
                  <a:cs typeface="Tahoma" pitchFamily="2"/>
                </a:rPr>
                <a:t>XOR</a:t>
              </a:r>
            </a:p>
          </p:txBody>
        </p:sp>
        <p:sp>
          <p:nvSpPr>
            <p:cNvPr id="106" name="Freeform 105"/>
            <p:cNvSpPr/>
            <p:nvPr/>
          </p:nvSpPr>
          <p:spPr>
            <a:xfrm>
              <a:off x="2077920" y="2862720"/>
              <a:ext cx="102240" cy="316440"/>
            </a:xfrm>
            <a:custGeom>
              <a:avLst/>
              <a:gdLst/>
              <a:ahLst/>
              <a:cxnLst>
                <a:cxn ang="3cd4">
                  <a:pos x="hc" y="t"/>
                </a:cxn>
                <a:cxn ang="cd2">
                  <a:pos x="l" y="vc"/>
                </a:cxn>
                <a:cxn ang="cd4">
                  <a:pos x="hc" y="b"/>
                </a:cxn>
                <a:cxn ang="0">
                  <a:pos x="r" y="vc"/>
                </a:cxn>
              </a:cxnLst>
              <a:rect l="l" t="t" r="r" b="b"/>
              <a:pathLst>
                <a:path w="285" h="880" fill="none">
                  <a:moveTo>
                    <a:pt x="285" y="0"/>
                  </a:moveTo>
                  <a:lnTo>
                    <a:pt x="285" y="880"/>
                  </a:lnTo>
                  <a:lnTo>
                    <a:pt x="0" y="88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7" name="Freeform 106"/>
            <p:cNvSpPr/>
            <p:nvPr/>
          </p:nvSpPr>
          <p:spPr>
            <a:xfrm>
              <a:off x="2180520" y="2770560"/>
              <a:ext cx="356400" cy="91800"/>
            </a:xfrm>
            <a:custGeom>
              <a:avLst/>
              <a:gdLst/>
              <a:ahLst/>
              <a:cxnLst>
                <a:cxn ang="3cd4">
                  <a:pos x="hc" y="t"/>
                </a:cxn>
                <a:cxn ang="cd2">
                  <a:pos x="l" y="vc"/>
                </a:cxn>
                <a:cxn ang="cd4">
                  <a:pos x="hc" y="b"/>
                </a:cxn>
                <a:cxn ang="0">
                  <a:pos x="r" y="vc"/>
                </a:cxn>
              </a:cxnLst>
              <a:rect l="l" t="t" r="r" b="b"/>
              <a:pathLst>
                <a:path w="991" h="256" fill="none">
                  <a:moveTo>
                    <a:pt x="0" y="256"/>
                  </a:moveTo>
                  <a:lnTo>
                    <a:pt x="991" y="255"/>
                  </a:lnTo>
                  <a:lnTo>
                    <a:pt x="991" y="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8" name="Straight Connector 107"/>
            <p:cNvSpPr/>
            <p:nvPr/>
          </p:nvSpPr>
          <p:spPr>
            <a:xfrm flipH="1">
              <a:off x="2669760" y="3206520"/>
              <a:ext cx="377640" cy="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9" name="Straight Connector 108"/>
            <p:cNvSpPr/>
            <p:nvPr/>
          </p:nvSpPr>
          <p:spPr>
            <a:xfrm flipV="1">
              <a:off x="2550240" y="3372480"/>
              <a:ext cx="0" cy="22104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grpSp>
      <p:grpSp>
        <p:nvGrpSpPr>
          <p:cNvPr id="110" name="Group 109"/>
          <p:cNvGrpSpPr/>
          <p:nvPr/>
        </p:nvGrpSpPr>
        <p:grpSpPr>
          <a:xfrm>
            <a:off x="8634412" y="4369825"/>
            <a:ext cx="405045" cy="384496"/>
            <a:chOff x="7444440" y="5057640"/>
            <a:chExt cx="349200" cy="320040"/>
          </a:xfrm>
        </p:grpSpPr>
        <p:sp>
          <p:nvSpPr>
            <p:cNvPr id="111" name="Freeform 110"/>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2" name="Freeform 111"/>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3" name="Freeform 112"/>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4" name="Straight Connector 113"/>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5" name="Straight Connector 114"/>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6" name="Straight Connector 115"/>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7" name="Freeform 116"/>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8" name="Freeform 117"/>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9" name="Freeform 118"/>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0" name="Straight Connector 119"/>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2" name="Straight Connector 121"/>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25" name="Group 124"/>
          <p:cNvGrpSpPr/>
          <p:nvPr/>
        </p:nvGrpSpPr>
        <p:grpSpPr>
          <a:xfrm>
            <a:off x="9827369" y="4377579"/>
            <a:ext cx="405045" cy="384496"/>
            <a:chOff x="7444440" y="5057640"/>
            <a:chExt cx="349200" cy="320040"/>
          </a:xfrm>
        </p:grpSpPr>
        <p:sp>
          <p:nvSpPr>
            <p:cNvPr id="126" name="Freeform 125"/>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7" name="Freeform 126"/>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8" name="Freeform 127"/>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9" name="Straight Connector 128"/>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0" name="Straight Connector 129"/>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1" name="Straight Connector 130"/>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2" name="Freeform 131"/>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3" name="Freeform 132"/>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4" name="Freeform 133"/>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5" name="Straight Connector 134"/>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6" name="Straight Connector 135"/>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39" name="Group 138"/>
          <p:cNvGrpSpPr/>
          <p:nvPr/>
        </p:nvGrpSpPr>
        <p:grpSpPr>
          <a:xfrm>
            <a:off x="8637334" y="5581318"/>
            <a:ext cx="405045" cy="384496"/>
            <a:chOff x="7444440" y="5057640"/>
            <a:chExt cx="349200" cy="320040"/>
          </a:xfrm>
        </p:grpSpPr>
        <p:sp>
          <p:nvSpPr>
            <p:cNvPr id="140" name="Freeform 139"/>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1" name="Freeform 140"/>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2" name="Freeform 141"/>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3" name="Straight Connector 142"/>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4" name="Straight Connector 143"/>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5" name="Straight Connector 144"/>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6" name="Freeform 145"/>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7" name="Freeform 146"/>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52" name="Group 151"/>
          <p:cNvGrpSpPr/>
          <p:nvPr/>
        </p:nvGrpSpPr>
        <p:grpSpPr>
          <a:xfrm>
            <a:off x="9823154" y="5583686"/>
            <a:ext cx="405045" cy="384496"/>
            <a:chOff x="7444440" y="5057640"/>
            <a:chExt cx="349200" cy="320040"/>
          </a:xfrm>
        </p:grpSpPr>
        <p:sp>
          <p:nvSpPr>
            <p:cNvPr id="153" name="Freeform 152"/>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Freeform 153"/>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5" name="Freeform 154"/>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6" name="Straight Connector 155"/>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7" name="Straight Connector 156"/>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8" name="Straight Connector 157"/>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9" name="Freeform 158"/>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Freeform 160"/>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sp>
        <p:nvSpPr>
          <p:cNvPr id="165" name="Oval 164"/>
          <p:cNvSpPr/>
          <p:nvPr/>
        </p:nvSpPr>
        <p:spPr>
          <a:xfrm>
            <a:off x="8724228" y="47054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8998923" y="44462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9914298" y="471018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0188993" y="44510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8724228" y="592025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8998923" y="5661090"/>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9919935" y="5915327"/>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0194630" y="565616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9767" y="1997076"/>
            <a:ext cx="433387" cy="433387"/>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8286750" y="4014788"/>
            <a:ext cx="2280889" cy="22860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6A995154-0473-4D3E-9D27-8B1D4B6CEBB6}" type="slidenum">
              <a:rPr lang="en-US" smtClean="0"/>
              <a:t>9</a:t>
            </a:fld>
            <a:endParaRPr lang="en-US"/>
          </a:p>
        </p:txBody>
      </p:sp>
    </p:spTree>
    <p:custDataLst>
      <p:tags r:id="rId1"/>
    </p:custDataLst>
    <p:extLst>
      <p:ext uri="{BB962C8B-B14F-4D97-AF65-F5344CB8AC3E}">
        <p14:creationId xmlns:p14="http://schemas.microsoft.com/office/powerpoint/2010/main" val="3686203883"/>
      </p:ext>
    </p:extLst>
  </p:cSld>
  <p:clrMapOvr>
    <a:masterClrMapping/>
  </p:clrMapOvr>
  <mc:AlternateContent xmlns:mc="http://schemas.openxmlformats.org/markup-compatibility/2006" xmlns:p14="http://schemas.microsoft.com/office/powerpoint/2010/main">
    <mc:Choice Requires="p14">
      <p:transition p14:dur="0" advTm="48884"/>
    </mc:Choice>
    <mc:Fallback xmlns="">
      <p:transition advTm="488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7"/>
                                        </p:tgtEl>
                                      </p:cBhvr>
                                      <p:by x="50000" y="50000"/>
                                    </p:animScale>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par>
                          <p:cTn id="10" fill="hold">
                            <p:stCondLst>
                              <p:cond delay="500"/>
                            </p:stCondLst>
                            <p:childTnLst>
                              <p:par>
                                <p:cTn id="11" presetID="37" presetClass="path" presetSubtype="0" accel="50000" decel="50000" fill="hold" nodeType="afterEffect">
                                  <p:stCondLst>
                                    <p:cond delay="0"/>
                                  </p:stCondLst>
                                  <p:childTnLst>
                                    <p:animMotion origin="layout" path="M 4.16667E-7 -0.00024 L -0.00911 -0.00047 C -0.13529 0.00601 -0.12552 0.43171 -0.12956 0.55555 " pathEditMode="relative" rAng="0" ptsTypes="AAA">
                                      <p:cBhvr>
                                        <p:cTn id="12" dur="1000" fill="hold"/>
                                        <p:tgtEl>
                                          <p:spTgt spid="1026"/>
                                        </p:tgtEl>
                                        <p:attrNameLst>
                                          <p:attrName>ppt_x</p:attrName>
                                          <p:attrName>ppt_y</p:attrName>
                                        </p:attrNameLst>
                                      </p:cBhvr>
                                      <p:rCtr x="-6484" y="27778"/>
                                    </p:animMotion>
                                  </p:childTnLst>
                                </p:cTn>
                              </p:par>
                              <p:par>
                                <p:cTn id="13" presetID="1" presetClass="exit" presetSubtype="0" fill="hold" nodeType="with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26"/>
                                        </p:tgtEl>
                                        <p:attrNameLst>
                                          <p:attrName>style.visibility</p:attrName>
                                        </p:attrNameLst>
                                      </p:cBhvr>
                                      <p:to>
                                        <p:strVal val="visible"/>
                                      </p:to>
                                    </p:set>
                                    <p:anim calcmode="lin" valueType="num">
                                      <p:cBhvr additive="base">
                                        <p:cTn id="19" dur="500" fill="hold"/>
                                        <p:tgtEl>
                                          <p:spTgt spid="1926"/>
                                        </p:tgtEl>
                                        <p:attrNameLst>
                                          <p:attrName>ppt_x</p:attrName>
                                        </p:attrNameLst>
                                      </p:cBhvr>
                                      <p:tavLst>
                                        <p:tav tm="0">
                                          <p:val>
                                            <p:strVal val="0-#ppt_w/2"/>
                                          </p:val>
                                        </p:tav>
                                        <p:tav tm="100000">
                                          <p:val>
                                            <p:strVal val="#ppt_x"/>
                                          </p:val>
                                        </p:tav>
                                      </p:tavLst>
                                    </p:anim>
                                    <p:anim calcmode="lin" valueType="num">
                                      <p:cBhvr additive="base">
                                        <p:cTn id="20" dur="500" fill="hold"/>
                                        <p:tgtEl>
                                          <p:spTgt spid="192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27"/>
                                        </p:tgtEl>
                                        <p:attrNameLst>
                                          <p:attrName>style.visibility</p:attrName>
                                        </p:attrNameLst>
                                      </p:cBhvr>
                                      <p:to>
                                        <p:strVal val="visible"/>
                                      </p:to>
                                    </p:set>
                                    <p:anim calcmode="lin" valueType="num">
                                      <p:cBhvr additive="base">
                                        <p:cTn id="24" dur="500" fill="hold"/>
                                        <p:tgtEl>
                                          <p:spTgt spid="1927"/>
                                        </p:tgtEl>
                                        <p:attrNameLst>
                                          <p:attrName>ppt_x</p:attrName>
                                        </p:attrNameLst>
                                      </p:cBhvr>
                                      <p:tavLst>
                                        <p:tav tm="0">
                                          <p:val>
                                            <p:strVal val="0-#ppt_w/2"/>
                                          </p:val>
                                        </p:tav>
                                        <p:tav tm="100000">
                                          <p:val>
                                            <p:strVal val="#ppt_x"/>
                                          </p:val>
                                        </p:tav>
                                      </p:tavLst>
                                    </p:anim>
                                    <p:anim calcmode="lin" valueType="num">
                                      <p:cBhvr additive="base">
                                        <p:cTn id="25" dur="500" fill="hold"/>
                                        <p:tgtEl>
                                          <p:spTgt spid="192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1924"/>
                                        </p:tgtEl>
                                        <p:attrNameLst>
                                          <p:attrName>style.visibility</p:attrName>
                                        </p:attrNameLst>
                                      </p:cBhvr>
                                      <p:to>
                                        <p:strVal val="visible"/>
                                      </p:to>
                                    </p:set>
                                    <p:anim calcmode="lin" valueType="num">
                                      <p:cBhvr additive="base">
                                        <p:cTn id="29" dur="500" fill="hold"/>
                                        <p:tgtEl>
                                          <p:spTgt spid="1924"/>
                                        </p:tgtEl>
                                        <p:attrNameLst>
                                          <p:attrName>ppt_x</p:attrName>
                                        </p:attrNameLst>
                                      </p:cBhvr>
                                      <p:tavLst>
                                        <p:tav tm="0">
                                          <p:val>
                                            <p:strVal val="#ppt_x"/>
                                          </p:val>
                                        </p:tav>
                                        <p:tav tm="100000">
                                          <p:val>
                                            <p:strVal val="#ppt_x"/>
                                          </p:val>
                                        </p:tav>
                                      </p:tavLst>
                                    </p:anim>
                                    <p:anim calcmode="lin" valueType="num">
                                      <p:cBhvr additive="base">
                                        <p:cTn id="30" dur="500" fill="hold"/>
                                        <p:tgtEl>
                                          <p:spTgt spid="1924"/>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1928"/>
                                        </p:tgtEl>
                                        <p:attrNameLst>
                                          <p:attrName>style.visibility</p:attrName>
                                        </p:attrNameLst>
                                      </p:cBhvr>
                                      <p:to>
                                        <p:strVal val="visible"/>
                                      </p:to>
                                    </p:set>
                                    <p:anim calcmode="lin" valueType="num">
                                      <p:cBhvr additive="base">
                                        <p:cTn id="34" dur="500" fill="hold"/>
                                        <p:tgtEl>
                                          <p:spTgt spid="1928"/>
                                        </p:tgtEl>
                                        <p:attrNameLst>
                                          <p:attrName>ppt_x</p:attrName>
                                        </p:attrNameLst>
                                      </p:cBhvr>
                                      <p:tavLst>
                                        <p:tav tm="0">
                                          <p:val>
                                            <p:strVal val="0-#ppt_w/2"/>
                                          </p:val>
                                        </p:tav>
                                        <p:tav tm="100000">
                                          <p:val>
                                            <p:strVal val="#ppt_x"/>
                                          </p:val>
                                        </p:tav>
                                      </p:tavLst>
                                    </p:anim>
                                    <p:anim calcmode="lin" valueType="num">
                                      <p:cBhvr additive="base">
                                        <p:cTn id="35" dur="500" fill="hold"/>
                                        <p:tgtEl>
                                          <p:spTgt spid="1928"/>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nodeType="afterEffect">
                                  <p:stCondLst>
                                    <p:cond delay="0"/>
                                  </p:stCondLst>
                                  <p:childTnLst>
                                    <p:set>
                                      <p:cBhvr>
                                        <p:cTn id="38" dur="1" fill="hold">
                                          <p:stCondLst>
                                            <p:cond delay="0"/>
                                          </p:stCondLst>
                                        </p:cTn>
                                        <p:tgtEl>
                                          <p:spTgt spid="1925"/>
                                        </p:tgtEl>
                                        <p:attrNameLst>
                                          <p:attrName>style.visibility</p:attrName>
                                        </p:attrNameLst>
                                      </p:cBhvr>
                                      <p:to>
                                        <p:strVal val="visible"/>
                                      </p:to>
                                    </p:set>
                                    <p:anim calcmode="lin" valueType="num">
                                      <p:cBhvr additive="base">
                                        <p:cTn id="39" dur="500" fill="hold"/>
                                        <p:tgtEl>
                                          <p:spTgt spid="1925"/>
                                        </p:tgtEl>
                                        <p:attrNameLst>
                                          <p:attrName>ppt_x</p:attrName>
                                        </p:attrNameLst>
                                      </p:cBhvr>
                                      <p:tavLst>
                                        <p:tav tm="0">
                                          <p:val>
                                            <p:strVal val="#ppt_x"/>
                                          </p:val>
                                        </p:tav>
                                        <p:tav tm="100000">
                                          <p:val>
                                            <p:strVal val="#ppt_x"/>
                                          </p:val>
                                        </p:tav>
                                      </p:tavLst>
                                    </p:anim>
                                    <p:anim calcmode="lin" valueType="num">
                                      <p:cBhvr additive="base">
                                        <p:cTn id="40" dur="500" fill="hold"/>
                                        <p:tgtEl>
                                          <p:spTgt spid="192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nodeType="clickEffect">
                                  <p:stCondLst>
                                    <p:cond delay="0"/>
                                  </p:stCondLst>
                                  <p:childTnLst>
                                    <p:set>
                                      <p:cBhvr>
                                        <p:cTn id="44" dur="1" fill="hold">
                                          <p:stCondLst>
                                            <p:cond delay="0"/>
                                          </p:stCondLst>
                                        </p:cTn>
                                        <p:tgtEl>
                                          <p:spTgt spid="1922"/>
                                        </p:tgtEl>
                                        <p:attrNameLst>
                                          <p:attrName>style.visibility</p:attrName>
                                        </p:attrNameLst>
                                      </p:cBhvr>
                                      <p:to>
                                        <p:strVal val="visible"/>
                                      </p:to>
                                    </p:set>
                                    <p:anim calcmode="lin" valueType="num">
                                      <p:cBhvr additive="base">
                                        <p:cTn id="45" dur="500" fill="hold"/>
                                        <p:tgtEl>
                                          <p:spTgt spid="1922"/>
                                        </p:tgtEl>
                                        <p:attrNameLst>
                                          <p:attrName>ppt_x</p:attrName>
                                        </p:attrNameLst>
                                      </p:cBhvr>
                                      <p:tavLst>
                                        <p:tav tm="0">
                                          <p:val>
                                            <p:strVal val="0-#ppt_w/2"/>
                                          </p:val>
                                        </p:tav>
                                        <p:tav tm="100000">
                                          <p:val>
                                            <p:strVal val="#ppt_x"/>
                                          </p:val>
                                        </p:tav>
                                      </p:tavLst>
                                    </p:anim>
                                    <p:anim calcmode="lin" valueType="num">
                                      <p:cBhvr additive="base">
                                        <p:cTn id="46" dur="500" fill="hold"/>
                                        <p:tgtEl>
                                          <p:spTgt spid="1922"/>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53" presetClass="entr" presetSubtype="16" fill="hold" grpId="0" nodeType="after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par>
                          <p:cTn id="53" fill="hold">
                            <p:stCondLst>
                              <p:cond delay="1250"/>
                            </p:stCondLst>
                            <p:childTnLst>
                              <p:par>
                                <p:cTn id="54" presetID="10" presetClass="entr" presetSubtype="0" fill="hold" nodeType="afterEffect">
                                  <p:stCondLst>
                                    <p:cond delay="500"/>
                                  </p:stCondLst>
                                  <p:childTnLst>
                                    <p:set>
                                      <p:cBhvr>
                                        <p:cTn id="55" dur="1" fill="hold">
                                          <p:stCondLst>
                                            <p:cond delay="0"/>
                                          </p:stCondLst>
                                        </p:cTn>
                                        <p:tgtEl>
                                          <p:spTgt spid="1920"/>
                                        </p:tgtEl>
                                        <p:attrNameLst>
                                          <p:attrName>style.visibility</p:attrName>
                                        </p:attrNameLst>
                                      </p:cBhvr>
                                      <p:to>
                                        <p:strVal val="visible"/>
                                      </p:to>
                                    </p:set>
                                    <p:animEffect transition="in" filter="fade">
                                      <p:cBhvr>
                                        <p:cTn id="56" dur="500"/>
                                        <p:tgtEl>
                                          <p:spTgt spid="1920"/>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500"/>
                                        <p:tgtEl>
                                          <p:spTgt spid="121"/>
                                        </p:tgtEl>
                                      </p:cBhvr>
                                    </p:animEffect>
                                  </p:childTnLst>
                                </p:cTn>
                              </p:par>
                            </p:childTnLst>
                          </p:cTn>
                        </p:par>
                        <p:par>
                          <p:cTn id="60" fill="hold">
                            <p:stCondLst>
                              <p:cond delay="2250"/>
                            </p:stCondLst>
                            <p:childTnLst>
                              <p:par>
                                <p:cTn id="61" presetID="1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ircle(out)">
                                      <p:cBhvr>
                                        <p:cTn id="68" dur="2000"/>
                                        <p:tgtEl>
                                          <p:spTgt spid="139"/>
                                        </p:tgtEl>
                                      </p:cBhvr>
                                    </p:animEffect>
                                  </p:childTnLst>
                                </p:cTn>
                              </p:par>
                              <p:par>
                                <p:cTn id="69" presetID="6" presetClass="entr" presetSubtype="32" fill="hold" nodeType="withEffect">
                                  <p:stCondLst>
                                    <p:cond delay="0"/>
                                  </p:stCondLst>
                                  <p:childTnLst>
                                    <p:set>
                                      <p:cBhvr>
                                        <p:cTn id="70" dur="1" fill="hold">
                                          <p:stCondLst>
                                            <p:cond delay="0"/>
                                          </p:stCondLst>
                                        </p:cTn>
                                        <p:tgtEl>
                                          <p:spTgt spid="152"/>
                                        </p:tgtEl>
                                        <p:attrNameLst>
                                          <p:attrName>style.visibility</p:attrName>
                                        </p:attrNameLst>
                                      </p:cBhvr>
                                      <p:to>
                                        <p:strVal val="visible"/>
                                      </p:to>
                                    </p:set>
                                    <p:animEffect transition="in" filter="circle(out)">
                                      <p:cBhvr>
                                        <p:cTn id="71" dur="2000"/>
                                        <p:tgtEl>
                                          <p:spTgt spid="152"/>
                                        </p:tgtEl>
                                      </p:cBhvr>
                                    </p:animEffect>
                                  </p:childTnLst>
                                </p:cTn>
                              </p:par>
                              <p:par>
                                <p:cTn id="72" presetID="6" presetClass="entr" presetSubtype="32" fill="hold" nodeType="withEffect">
                                  <p:stCondLst>
                                    <p:cond delay="0"/>
                                  </p:stCondLst>
                                  <p:childTnLst>
                                    <p:set>
                                      <p:cBhvr>
                                        <p:cTn id="73" dur="1" fill="hold">
                                          <p:stCondLst>
                                            <p:cond delay="0"/>
                                          </p:stCondLst>
                                        </p:cTn>
                                        <p:tgtEl>
                                          <p:spTgt spid="125"/>
                                        </p:tgtEl>
                                        <p:attrNameLst>
                                          <p:attrName>style.visibility</p:attrName>
                                        </p:attrNameLst>
                                      </p:cBhvr>
                                      <p:to>
                                        <p:strVal val="visible"/>
                                      </p:to>
                                    </p:set>
                                    <p:animEffect transition="in" filter="circle(out)">
                                      <p:cBhvr>
                                        <p:cTn id="74" dur="2000"/>
                                        <p:tgtEl>
                                          <p:spTgt spid="125"/>
                                        </p:tgtEl>
                                      </p:cBhvr>
                                    </p:animEffect>
                                  </p:childTnLst>
                                </p:cTn>
                              </p:par>
                              <p:par>
                                <p:cTn id="75" presetID="6" presetClass="entr" presetSubtype="32" fill="hold" nodeType="with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circle(out)">
                                      <p:cBhvr>
                                        <p:cTn id="77" dur="2000"/>
                                        <p:tgtEl>
                                          <p:spTgt spid="110"/>
                                        </p:tgtEl>
                                      </p:cBhvr>
                                    </p:animEffect>
                                  </p:childTnLst>
                                </p:cTn>
                              </p:par>
                              <p:par>
                                <p:cTn id="78" presetID="6" presetClass="entr" presetSubtype="32" fill="hold" nodeType="with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circle(out)">
                                      <p:cBhvr>
                                        <p:cTn id="80" dur="2000"/>
                                        <p:tgtEl>
                                          <p:spTgt spid="97"/>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165"/>
                                        </p:tgtEl>
                                        <p:attrNameLst>
                                          <p:attrName>style.visibility</p:attrName>
                                        </p:attrNameLst>
                                      </p:cBhvr>
                                      <p:to>
                                        <p:strVal val="visible"/>
                                      </p:to>
                                    </p:set>
                                    <p:anim calcmode="lin" valueType="num">
                                      <p:cBhvr>
                                        <p:cTn id="91" dur="500" fill="hold"/>
                                        <p:tgtEl>
                                          <p:spTgt spid="165"/>
                                        </p:tgtEl>
                                        <p:attrNameLst>
                                          <p:attrName>ppt_w</p:attrName>
                                        </p:attrNameLst>
                                      </p:cBhvr>
                                      <p:tavLst>
                                        <p:tav tm="0">
                                          <p:val>
                                            <p:fltVal val="0"/>
                                          </p:val>
                                        </p:tav>
                                        <p:tav tm="100000">
                                          <p:val>
                                            <p:strVal val="#ppt_w"/>
                                          </p:val>
                                        </p:tav>
                                      </p:tavLst>
                                    </p:anim>
                                    <p:anim calcmode="lin" valueType="num">
                                      <p:cBhvr>
                                        <p:cTn id="92" dur="500" fill="hold"/>
                                        <p:tgtEl>
                                          <p:spTgt spid="165"/>
                                        </p:tgtEl>
                                        <p:attrNameLst>
                                          <p:attrName>ppt_h</p:attrName>
                                        </p:attrNameLst>
                                      </p:cBhvr>
                                      <p:tavLst>
                                        <p:tav tm="0">
                                          <p:val>
                                            <p:fltVal val="0"/>
                                          </p:val>
                                        </p:tav>
                                        <p:tav tm="100000">
                                          <p:val>
                                            <p:strVal val="#ppt_h"/>
                                          </p:val>
                                        </p:tav>
                                      </p:tavLst>
                                    </p:anim>
                                    <p:animEffect transition="in" filter="fade">
                                      <p:cBhvr>
                                        <p:cTn id="93" dur="500"/>
                                        <p:tgtEl>
                                          <p:spTgt spid="16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68"/>
                                        </p:tgtEl>
                                        <p:attrNameLst>
                                          <p:attrName>style.visibility</p:attrName>
                                        </p:attrNameLst>
                                      </p:cBhvr>
                                      <p:to>
                                        <p:strVal val="visible"/>
                                      </p:to>
                                    </p:set>
                                    <p:anim calcmode="lin" valueType="num">
                                      <p:cBhvr>
                                        <p:cTn id="96" dur="500" fill="hold"/>
                                        <p:tgtEl>
                                          <p:spTgt spid="168"/>
                                        </p:tgtEl>
                                        <p:attrNameLst>
                                          <p:attrName>ppt_w</p:attrName>
                                        </p:attrNameLst>
                                      </p:cBhvr>
                                      <p:tavLst>
                                        <p:tav tm="0">
                                          <p:val>
                                            <p:fltVal val="0"/>
                                          </p:val>
                                        </p:tav>
                                        <p:tav tm="100000">
                                          <p:val>
                                            <p:strVal val="#ppt_w"/>
                                          </p:val>
                                        </p:tav>
                                      </p:tavLst>
                                    </p:anim>
                                    <p:anim calcmode="lin" valueType="num">
                                      <p:cBhvr>
                                        <p:cTn id="97" dur="500" fill="hold"/>
                                        <p:tgtEl>
                                          <p:spTgt spid="168"/>
                                        </p:tgtEl>
                                        <p:attrNameLst>
                                          <p:attrName>ppt_h</p:attrName>
                                        </p:attrNameLst>
                                      </p:cBhvr>
                                      <p:tavLst>
                                        <p:tav tm="0">
                                          <p:val>
                                            <p:fltVal val="0"/>
                                          </p:val>
                                        </p:tav>
                                        <p:tav tm="100000">
                                          <p:val>
                                            <p:strVal val="#ppt_h"/>
                                          </p:val>
                                        </p:tav>
                                      </p:tavLst>
                                    </p:anim>
                                    <p:animEffect transition="in" filter="fade">
                                      <p:cBhvr>
                                        <p:cTn id="98" dur="500"/>
                                        <p:tgtEl>
                                          <p:spTgt spid="16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69"/>
                                        </p:tgtEl>
                                        <p:attrNameLst>
                                          <p:attrName>style.visibility</p:attrName>
                                        </p:attrNameLst>
                                      </p:cBhvr>
                                      <p:to>
                                        <p:strVal val="visible"/>
                                      </p:to>
                                    </p:set>
                                    <p:anim calcmode="lin" valueType="num">
                                      <p:cBhvr>
                                        <p:cTn id="101" dur="500" fill="hold"/>
                                        <p:tgtEl>
                                          <p:spTgt spid="169"/>
                                        </p:tgtEl>
                                        <p:attrNameLst>
                                          <p:attrName>ppt_w</p:attrName>
                                        </p:attrNameLst>
                                      </p:cBhvr>
                                      <p:tavLst>
                                        <p:tav tm="0">
                                          <p:val>
                                            <p:fltVal val="0"/>
                                          </p:val>
                                        </p:tav>
                                        <p:tav tm="100000">
                                          <p:val>
                                            <p:strVal val="#ppt_w"/>
                                          </p:val>
                                        </p:tav>
                                      </p:tavLst>
                                    </p:anim>
                                    <p:anim calcmode="lin" valueType="num">
                                      <p:cBhvr>
                                        <p:cTn id="102" dur="500" fill="hold"/>
                                        <p:tgtEl>
                                          <p:spTgt spid="169"/>
                                        </p:tgtEl>
                                        <p:attrNameLst>
                                          <p:attrName>ppt_h</p:attrName>
                                        </p:attrNameLst>
                                      </p:cBhvr>
                                      <p:tavLst>
                                        <p:tav tm="0">
                                          <p:val>
                                            <p:fltVal val="0"/>
                                          </p:val>
                                        </p:tav>
                                        <p:tav tm="100000">
                                          <p:val>
                                            <p:strVal val="#ppt_h"/>
                                          </p:val>
                                        </p:tav>
                                      </p:tavLst>
                                    </p:anim>
                                    <p:animEffect transition="in" filter="fade">
                                      <p:cBhvr>
                                        <p:cTn id="103" dur="500"/>
                                        <p:tgtEl>
                                          <p:spTgt spid="16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70"/>
                                        </p:tgtEl>
                                        <p:attrNameLst>
                                          <p:attrName>style.visibility</p:attrName>
                                        </p:attrNameLst>
                                      </p:cBhvr>
                                      <p:to>
                                        <p:strVal val="visible"/>
                                      </p:to>
                                    </p:set>
                                    <p:anim calcmode="lin" valueType="num">
                                      <p:cBhvr>
                                        <p:cTn id="106" dur="500" fill="hold"/>
                                        <p:tgtEl>
                                          <p:spTgt spid="170"/>
                                        </p:tgtEl>
                                        <p:attrNameLst>
                                          <p:attrName>ppt_w</p:attrName>
                                        </p:attrNameLst>
                                      </p:cBhvr>
                                      <p:tavLst>
                                        <p:tav tm="0">
                                          <p:val>
                                            <p:fltVal val="0"/>
                                          </p:val>
                                        </p:tav>
                                        <p:tav tm="100000">
                                          <p:val>
                                            <p:strVal val="#ppt_w"/>
                                          </p:val>
                                        </p:tav>
                                      </p:tavLst>
                                    </p:anim>
                                    <p:anim calcmode="lin" valueType="num">
                                      <p:cBhvr>
                                        <p:cTn id="107" dur="500" fill="hold"/>
                                        <p:tgtEl>
                                          <p:spTgt spid="170"/>
                                        </p:tgtEl>
                                        <p:attrNameLst>
                                          <p:attrName>ppt_h</p:attrName>
                                        </p:attrNameLst>
                                      </p:cBhvr>
                                      <p:tavLst>
                                        <p:tav tm="0">
                                          <p:val>
                                            <p:fltVal val="0"/>
                                          </p:val>
                                        </p:tav>
                                        <p:tav tm="100000">
                                          <p:val>
                                            <p:strVal val="#ppt_h"/>
                                          </p:val>
                                        </p:tav>
                                      </p:tavLst>
                                    </p:anim>
                                    <p:animEffect transition="in" filter="fade">
                                      <p:cBhvr>
                                        <p:cTn id="108" dur="500"/>
                                        <p:tgtEl>
                                          <p:spTgt spid="17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71"/>
                                        </p:tgtEl>
                                        <p:attrNameLst>
                                          <p:attrName>style.visibility</p:attrName>
                                        </p:attrNameLst>
                                      </p:cBhvr>
                                      <p:to>
                                        <p:strVal val="visible"/>
                                      </p:to>
                                    </p:set>
                                    <p:anim calcmode="lin" valueType="num">
                                      <p:cBhvr>
                                        <p:cTn id="111" dur="500" fill="hold"/>
                                        <p:tgtEl>
                                          <p:spTgt spid="171"/>
                                        </p:tgtEl>
                                        <p:attrNameLst>
                                          <p:attrName>ppt_w</p:attrName>
                                        </p:attrNameLst>
                                      </p:cBhvr>
                                      <p:tavLst>
                                        <p:tav tm="0">
                                          <p:val>
                                            <p:fltVal val="0"/>
                                          </p:val>
                                        </p:tav>
                                        <p:tav tm="100000">
                                          <p:val>
                                            <p:strVal val="#ppt_w"/>
                                          </p:val>
                                        </p:tav>
                                      </p:tavLst>
                                    </p:anim>
                                    <p:anim calcmode="lin" valueType="num">
                                      <p:cBhvr>
                                        <p:cTn id="112" dur="500" fill="hold"/>
                                        <p:tgtEl>
                                          <p:spTgt spid="171"/>
                                        </p:tgtEl>
                                        <p:attrNameLst>
                                          <p:attrName>ppt_h</p:attrName>
                                        </p:attrNameLst>
                                      </p:cBhvr>
                                      <p:tavLst>
                                        <p:tav tm="0">
                                          <p:val>
                                            <p:fltVal val="0"/>
                                          </p:val>
                                        </p:tav>
                                        <p:tav tm="100000">
                                          <p:val>
                                            <p:strVal val="#ppt_h"/>
                                          </p:val>
                                        </p:tav>
                                      </p:tavLst>
                                    </p:anim>
                                    <p:animEffect transition="in" filter="fade">
                                      <p:cBhvr>
                                        <p:cTn id="113" dur="500"/>
                                        <p:tgtEl>
                                          <p:spTgt spid="17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2"/>
                                        </p:tgtEl>
                                        <p:attrNameLst>
                                          <p:attrName>style.visibility</p:attrName>
                                        </p:attrNameLst>
                                      </p:cBhvr>
                                      <p:to>
                                        <p:strVal val="visible"/>
                                      </p:to>
                                    </p:set>
                                    <p:anim calcmode="lin" valueType="num">
                                      <p:cBhvr>
                                        <p:cTn id="116" dur="500" fill="hold"/>
                                        <p:tgtEl>
                                          <p:spTgt spid="172"/>
                                        </p:tgtEl>
                                        <p:attrNameLst>
                                          <p:attrName>ppt_w</p:attrName>
                                        </p:attrNameLst>
                                      </p:cBhvr>
                                      <p:tavLst>
                                        <p:tav tm="0">
                                          <p:val>
                                            <p:fltVal val="0"/>
                                          </p:val>
                                        </p:tav>
                                        <p:tav tm="100000">
                                          <p:val>
                                            <p:strVal val="#ppt_w"/>
                                          </p:val>
                                        </p:tav>
                                      </p:tavLst>
                                    </p:anim>
                                    <p:anim calcmode="lin" valueType="num">
                                      <p:cBhvr>
                                        <p:cTn id="117" dur="500" fill="hold"/>
                                        <p:tgtEl>
                                          <p:spTgt spid="172"/>
                                        </p:tgtEl>
                                        <p:attrNameLst>
                                          <p:attrName>ppt_h</p:attrName>
                                        </p:attrNameLst>
                                      </p:cBhvr>
                                      <p:tavLst>
                                        <p:tav tm="0">
                                          <p:val>
                                            <p:fltVal val="0"/>
                                          </p:val>
                                        </p:tav>
                                        <p:tav tm="100000">
                                          <p:val>
                                            <p:strVal val="#ppt_h"/>
                                          </p:val>
                                        </p:tav>
                                      </p:tavLst>
                                    </p:anim>
                                    <p:animEffect transition="in" filter="fade">
                                      <p:cBhvr>
                                        <p:cTn id="118" dur="500"/>
                                        <p:tgtEl>
                                          <p:spTgt spid="17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73"/>
                                        </p:tgtEl>
                                        <p:attrNameLst>
                                          <p:attrName>style.visibility</p:attrName>
                                        </p:attrNameLst>
                                      </p:cBhvr>
                                      <p:to>
                                        <p:strVal val="visible"/>
                                      </p:to>
                                    </p:set>
                                    <p:anim calcmode="lin" valueType="num">
                                      <p:cBhvr>
                                        <p:cTn id="121" dur="500" fill="hold"/>
                                        <p:tgtEl>
                                          <p:spTgt spid="173"/>
                                        </p:tgtEl>
                                        <p:attrNameLst>
                                          <p:attrName>ppt_w</p:attrName>
                                        </p:attrNameLst>
                                      </p:cBhvr>
                                      <p:tavLst>
                                        <p:tav tm="0">
                                          <p:val>
                                            <p:fltVal val="0"/>
                                          </p:val>
                                        </p:tav>
                                        <p:tav tm="100000">
                                          <p:val>
                                            <p:strVal val="#ppt_w"/>
                                          </p:val>
                                        </p:tav>
                                      </p:tavLst>
                                    </p:anim>
                                    <p:anim calcmode="lin" valueType="num">
                                      <p:cBhvr>
                                        <p:cTn id="122" dur="500" fill="hold"/>
                                        <p:tgtEl>
                                          <p:spTgt spid="173"/>
                                        </p:tgtEl>
                                        <p:attrNameLst>
                                          <p:attrName>ppt_h</p:attrName>
                                        </p:attrNameLst>
                                      </p:cBhvr>
                                      <p:tavLst>
                                        <p:tav tm="0">
                                          <p:val>
                                            <p:fltVal val="0"/>
                                          </p:val>
                                        </p:tav>
                                        <p:tav tm="100000">
                                          <p:val>
                                            <p:strVal val="#ppt_h"/>
                                          </p:val>
                                        </p:tav>
                                      </p:tavLst>
                                    </p:anim>
                                    <p:animEffect transition="in" filter="fade">
                                      <p:cBhvr>
                                        <p:cTn id="123" dur="500"/>
                                        <p:tgtEl>
                                          <p:spTgt spid="17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74"/>
                                        </p:tgtEl>
                                        <p:attrNameLst>
                                          <p:attrName>style.visibility</p:attrName>
                                        </p:attrNameLst>
                                      </p:cBhvr>
                                      <p:to>
                                        <p:strVal val="visible"/>
                                      </p:to>
                                    </p:set>
                                    <p:anim calcmode="lin" valueType="num">
                                      <p:cBhvr>
                                        <p:cTn id="126" dur="500" fill="hold"/>
                                        <p:tgtEl>
                                          <p:spTgt spid="174"/>
                                        </p:tgtEl>
                                        <p:attrNameLst>
                                          <p:attrName>ppt_w</p:attrName>
                                        </p:attrNameLst>
                                      </p:cBhvr>
                                      <p:tavLst>
                                        <p:tav tm="0">
                                          <p:val>
                                            <p:fltVal val="0"/>
                                          </p:val>
                                        </p:tav>
                                        <p:tav tm="100000">
                                          <p:val>
                                            <p:strVal val="#ppt_w"/>
                                          </p:val>
                                        </p:tav>
                                      </p:tavLst>
                                    </p:anim>
                                    <p:anim calcmode="lin" valueType="num">
                                      <p:cBhvr>
                                        <p:cTn id="127" dur="500" fill="hold"/>
                                        <p:tgtEl>
                                          <p:spTgt spid="174"/>
                                        </p:tgtEl>
                                        <p:attrNameLst>
                                          <p:attrName>ppt_h</p:attrName>
                                        </p:attrNameLst>
                                      </p:cBhvr>
                                      <p:tavLst>
                                        <p:tav tm="0">
                                          <p:val>
                                            <p:fltVal val="0"/>
                                          </p:val>
                                        </p:tav>
                                        <p:tav tm="100000">
                                          <p:val>
                                            <p:strVal val="#ppt_h"/>
                                          </p:val>
                                        </p:tav>
                                      </p:tavLst>
                                    </p:anim>
                                    <p:animEffect transition="in" filter="fade">
                                      <p:cBhvr>
                                        <p:cTn id="128" dur="500"/>
                                        <p:tgtEl>
                                          <p:spTgt spid="174"/>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grpId="1" nodeType="clickEffect">
                                  <p:stCondLst>
                                    <p:cond delay="0"/>
                                  </p:stCondLst>
                                  <p:childTnLst>
                                    <p:animMotion origin="layout" path="M 0 4.44444E-6 L -0.00017 -0.07385 " pathEditMode="relative" rAng="0" ptsTypes="AA">
                                      <p:cBhvr>
                                        <p:cTn id="132" dur="2000" fill="hold"/>
                                        <p:tgtEl>
                                          <p:spTgt spid="165"/>
                                        </p:tgtEl>
                                        <p:attrNameLst>
                                          <p:attrName>ppt_x</p:attrName>
                                          <p:attrName>ppt_y</p:attrName>
                                        </p:attrNameLst>
                                      </p:cBhvr>
                                      <p:rCtr x="-17" y="-3704"/>
                                    </p:animMotion>
                                  </p:childTnLst>
                                </p:cTn>
                              </p:par>
                              <p:par>
                                <p:cTn id="133" presetID="42" presetClass="path" presetSubtype="0" accel="50000" decel="50000" fill="hold" grpId="1" nodeType="withEffect">
                                  <p:stCondLst>
                                    <p:cond delay="0"/>
                                  </p:stCondLst>
                                  <p:childTnLst>
                                    <p:animMotion origin="layout" path="M 3.95833E-6 3.7037E-6 L -0.04467 0.00023 " pathEditMode="relative" rAng="0" ptsTypes="AA">
                                      <p:cBhvr>
                                        <p:cTn id="134" dur="2000" fill="hold"/>
                                        <p:tgtEl>
                                          <p:spTgt spid="168"/>
                                        </p:tgtEl>
                                        <p:attrNameLst>
                                          <p:attrName>ppt_x</p:attrName>
                                          <p:attrName>ppt_y</p:attrName>
                                        </p:attrNameLst>
                                      </p:cBhvr>
                                      <p:rCtr x="-2240" y="0"/>
                                    </p:animMotion>
                                  </p:childTnLst>
                                </p:cTn>
                              </p:par>
                              <p:par>
                                <p:cTn id="135" presetID="42" presetClass="path" presetSubtype="0" accel="50000" decel="50000" fill="hold" grpId="1" nodeType="withEffect">
                                  <p:stCondLst>
                                    <p:cond delay="0"/>
                                  </p:stCondLst>
                                  <p:childTnLst>
                                    <p:animMotion origin="layout" path="M 0 4.44444E-6 L -0.00017 -0.07385 " pathEditMode="relative" rAng="0" ptsTypes="AA">
                                      <p:cBhvr>
                                        <p:cTn id="136" dur="2000" fill="hold"/>
                                        <p:tgtEl>
                                          <p:spTgt spid="169"/>
                                        </p:tgtEl>
                                        <p:attrNameLst>
                                          <p:attrName>ppt_x</p:attrName>
                                          <p:attrName>ppt_y</p:attrName>
                                        </p:attrNameLst>
                                      </p:cBhvr>
                                      <p:rCtr x="-17" y="-3704"/>
                                    </p:animMotion>
                                  </p:childTnLst>
                                </p:cTn>
                              </p:par>
                              <p:par>
                                <p:cTn id="137" presetID="42" presetClass="path" presetSubtype="0" accel="50000" decel="50000" fill="hold" grpId="1" nodeType="withEffect">
                                  <p:stCondLst>
                                    <p:cond delay="0"/>
                                  </p:stCondLst>
                                  <p:childTnLst>
                                    <p:animMotion origin="layout" path="M -2.08333E-6 -7.40741E-7 L -0.04505 -0.00069 " pathEditMode="relative" rAng="0" ptsTypes="AA">
                                      <p:cBhvr>
                                        <p:cTn id="138" dur="2000" fill="hold"/>
                                        <p:tgtEl>
                                          <p:spTgt spid="170"/>
                                        </p:tgtEl>
                                        <p:attrNameLst>
                                          <p:attrName>ppt_x</p:attrName>
                                          <p:attrName>ppt_y</p:attrName>
                                        </p:attrNameLst>
                                      </p:cBhvr>
                                      <p:rCtr x="-2253" y="-46"/>
                                    </p:animMotion>
                                  </p:childTnLst>
                                </p:cTn>
                              </p:par>
                              <p:par>
                                <p:cTn id="139" presetID="42" presetClass="path" presetSubtype="0" accel="50000" decel="50000" fill="hold" grpId="1" nodeType="withEffect">
                                  <p:stCondLst>
                                    <p:cond delay="0"/>
                                  </p:stCondLst>
                                  <p:childTnLst>
                                    <p:animMotion origin="layout" path="M 0 3.33333E-6 L 0 -0.07523 " pathEditMode="relative" rAng="0" ptsTypes="AA">
                                      <p:cBhvr>
                                        <p:cTn id="140" dur="2000" fill="hold"/>
                                        <p:tgtEl>
                                          <p:spTgt spid="171"/>
                                        </p:tgtEl>
                                        <p:attrNameLst>
                                          <p:attrName>ppt_x</p:attrName>
                                          <p:attrName>ppt_y</p:attrName>
                                        </p:attrNameLst>
                                      </p:cBhvr>
                                      <p:rCtr x="0" y="-3773"/>
                                    </p:animMotion>
                                  </p:childTnLst>
                                </p:cTn>
                              </p:par>
                              <p:par>
                                <p:cTn id="141" presetID="42" presetClass="path" presetSubtype="0" accel="50000" decel="50000" fill="hold" grpId="1" nodeType="withEffect">
                                  <p:stCondLst>
                                    <p:cond delay="0"/>
                                  </p:stCondLst>
                                  <p:childTnLst>
                                    <p:animMotion origin="layout" path="M 3.95833E-6 3.7037E-7 L -0.04545 -0.00093 " pathEditMode="relative" rAng="0" ptsTypes="AA">
                                      <p:cBhvr>
                                        <p:cTn id="142" dur="2000" fill="hold"/>
                                        <p:tgtEl>
                                          <p:spTgt spid="172"/>
                                        </p:tgtEl>
                                        <p:attrNameLst>
                                          <p:attrName>ppt_x</p:attrName>
                                          <p:attrName>ppt_y</p:attrName>
                                        </p:attrNameLst>
                                      </p:cBhvr>
                                      <p:rCtr x="-2279" y="-46"/>
                                    </p:animMotion>
                                  </p:childTnLst>
                                </p:cTn>
                              </p:par>
                              <p:par>
                                <p:cTn id="143" presetID="42" presetClass="path" presetSubtype="0" accel="50000" decel="50000" fill="hold" grpId="1" nodeType="withEffect">
                                  <p:stCondLst>
                                    <p:cond delay="0"/>
                                  </p:stCondLst>
                                  <p:childTnLst>
                                    <p:animMotion origin="layout" path="M 8.33333E-7 -2.22222E-6 L 8.33333E-7 -0.07477 " pathEditMode="relative" rAng="0" ptsTypes="AA">
                                      <p:cBhvr>
                                        <p:cTn id="144" dur="2000" fill="hold"/>
                                        <p:tgtEl>
                                          <p:spTgt spid="173"/>
                                        </p:tgtEl>
                                        <p:attrNameLst>
                                          <p:attrName>ppt_x</p:attrName>
                                          <p:attrName>ppt_y</p:attrName>
                                        </p:attrNameLst>
                                      </p:cBhvr>
                                      <p:rCtr x="0" y="-3750"/>
                                    </p:animMotion>
                                  </p:childTnLst>
                                </p:cTn>
                              </p:par>
                              <p:par>
                                <p:cTn id="145" presetID="42" presetClass="path" presetSubtype="0" accel="50000" decel="50000" fill="hold" grpId="1" nodeType="withEffect">
                                  <p:stCondLst>
                                    <p:cond delay="0"/>
                                  </p:stCondLst>
                                  <p:childTnLst>
                                    <p:animMotion origin="layout" path="M -2.91667E-6 4.81481E-6 L -0.04544 0.00092 " pathEditMode="relative" rAng="0" ptsTypes="AA">
                                      <p:cBhvr>
                                        <p:cTn id="146" dur="2000" fill="hold"/>
                                        <p:tgtEl>
                                          <p:spTgt spid="174"/>
                                        </p:tgtEl>
                                        <p:attrNameLst>
                                          <p:attrName>ppt_x</p:attrName>
                                          <p:attrName>ppt_y</p:attrName>
                                        </p:attrNameLst>
                                      </p:cBhvr>
                                      <p:rCtr x="-2279" y="46"/>
                                    </p:animMotion>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920"/>
                                        </p:tgtEl>
                                      </p:cBhvr>
                                    </p:animEffect>
                                    <p:set>
                                      <p:cBhvr>
                                        <p:cTn id="154" dur="1" fill="hold">
                                          <p:stCondLst>
                                            <p:cond delay="499"/>
                                          </p:stCondLst>
                                        </p:cTn>
                                        <p:tgtEl>
                                          <p:spTgt spid="192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21"/>
                                        </p:tgtEl>
                                      </p:cBhvr>
                                    </p:animEffect>
                                    <p:set>
                                      <p:cBhvr>
                                        <p:cTn id="157" dur="1" fill="hold">
                                          <p:stCondLst>
                                            <p:cond delay="499"/>
                                          </p:stCondLst>
                                        </p:cTn>
                                        <p:tgtEl>
                                          <p:spTgt spid="121"/>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39"/>
                                        </p:tgtEl>
                                      </p:cBhvr>
                                    </p:animEffect>
                                    <p:set>
                                      <p:cBhvr>
                                        <p:cTn id="160" dur="1" fill="hold">
                                          <p:stCondLst>
                                            <p:cond delay="499"/>
                                          </p:stCondLst>
                                        </p:cTn>
                                        <p:tgtEl>
                                          <p:spTgt spid="139"/>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52"/>
                                        </p:tgtEl>
                                      </p:cBhvr>
                                    </p:animEffect>
                                    <p:set>
                                      <p:cBhvr>
                                        <p:cTn id="163" dur="1" fill="hold">
                                          <p:stCondLst>
                                            <p:cond delay="499"/>
                                          </p:stCondLst>
                                        </p:cTn>
                                        <p:tgtEl>
                                          <p:spTgt spid="152"/>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25"/>
                                        </p:tgtEl>
                                      </p:cBhvr>
                                    </p:animEffect>
                                    <p:set>
                                      <p:cBhvr>
                                        <p:cTn id="166" dur="1" fill="hold">
                                          <p:stCondLst>
                                            <p:cond delay="499"/>
                                          </p:stCondLst>
                                        </p:cTn>
                                        <p:tgtEl>
                                          <p:spTgt spid="12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10"/>
                                        </p:tgtEl>
                                      </p:cBhvr>
                                    </p:animEffect>
                                    <p:set>
                                      <p:cBhvr>
                                        <p:cTn id="169" dur="1" fill="hold">
                                          <p:stCondLst>
                                            <p:cond delay="499"/>
                                          </p:stCondLst>
                                        </p:cTn>
                                        <p:tgtEl>
                                          <p:spTgt spid="11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97"/>
                                        </p:tgtEl>
                                      </p:cBhvr>
                                    </p:animEffect>
                                    <p:set>
                                      <p:cBhvr>
                                        <p:cTn id="172" dur="1" fill="hold">
                                          <p:stCondLst>
                                            <p:cond delay="499"/>
                                          </p:stCondLst>
                                        </p:cTn>
                                        <p:tgtEl>
                                          <p:spTgt spid="9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0"/>
                                        </p:tgtEl>
                                      </p:cBhvr>
                                    </p:animEffect>
                                    <p:set>
                                      <p:cBhvr>
                                        <p:cTn id="175" dur="1" fill="hold">
                                          <p:stCondLst>
                                            <p:cond delay="499"/>
                                          </p:stCondLst>
                                        </p:cTn>
                                        <p:tgtEl>
                                          <p:spTgt spid="10"/>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65"/>
                                        </p:tgtEl>
                                      </p:cBhvr>
                                    </p:animEffect>
                                    <p:set>
                                      <p:cBhvr>
                                        <p:cTn id="178" dur="1" fill="hold">
                                          <p:stCondLst>
                                            <p:cond delay="499"/>
                                          </p:stCondLst>
                                        </p:cTn>
                                        <p:tgtEl>
                                          <p:spTgt spid="165"/>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68"/>
                                        </p:tgtEl>
                                      </p:cBhvr>
                                    </p:animEffect>
                                    <p:set>
                                      <p:cBhvr>
                                        <p:cTn id="181" dur="1" fill="hold">
                                          <p:stCondLst>
                                            <p:cond delay="499"/>
                                          </p:stCondLst>
                                        </p:cTn>
                                        <p:tgtEl>
                                          <p:spTgt spid="168"/>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169"/>
                                        </p:tgtEl>
                                      </p:cBhvr>
                                    </p:animEffect>
                                    <p:set>
                                      <p:cBhvr>
                                        <p:cTn id="184" dur="1" fill="hold">
                                          <p:stCondLst>
                                            <p:cond delay="499"/>
                                          </p:stCondLst>
                                        </p:cTn>
                                        <p:tgtEl>
                                          <p:spTgt spid="169"/>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170"/>
                                        </p:tgtEl>
                                      </p:cBhvr>
                                    </p:animEffect>
                                    <p:set>
                                      <p:cBhvr>
                                        <p:cTn id="187" dur="1" fill="hold">
                                          <p:stCondLst>
                                            <p:cond delay="499"/>
                                          </p:stCondLst>
                                        </p:cTn>
                                        <p:tgtEl>
                                          <p:spTgt spid="170"/>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71"/>
                                        </p:tgtEl>
                                      </p:cBhvr>
                                    </p:animEffect>
                                    <p:set>
                                      <p:cBhvr>
                                        <p:cTn id="190" dur="1" fill="hold">
                                          <p:stCondLst>
                                            <p:cond delay="499"/>
                                          </p:stCondLst>
                                        </p:cTn>
                                        <p:tgtEl>
                                          <p:spTgt spid="171"/>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72"/>
                                        </p:tgtEl>
                                      </p:cBhvr>
                                    </p:animEffect>
                                    <p:set>
                                      <p:cBhvr>
                                        <p:cTn id="193" dur="1" fill="hold">
                                          <p:stCondLst>
                                            <p:cond delay="499"/>
                                          </p:stCondLst>
                                        </p:cTn>
                                        <p:tgtEl>
                                          <p:spTgt spid="172"/>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173"/>
                                        </p:tgtEl>
                                      </p:cBhvr>
                                    </p:animEffect>
                                    <p:set>
                                      <p:cBhvr>
                                        <p:cTn id="196" dur="1" fill="hold">
                                          <p:stCondLst>
                                            <p:cond delay="499"/>
                                          </p:stCondLst>
                                        </p:cTn>
                                        <p:tgtEl>
                                          <p:spTgt spid="173"/>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174"/>
                                        </p:tgtEl>
                                      </p:cBhvr>
                                    </p:animEffect>
                                    <p:set>
                                      <p:cBhvr>
                                        <p:cTn id="199" dur="1" fill="hold">
                                          <p:stCondLst>
                                            <p:cond delay="499"/>
                                          </p:stCondLst>
                                        </p:cTn>
                                        <p:tgtEl>
                                          <p:spTgt spid="174"/>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4"/>
                                        </p:tgtEl>
                                      </p:cBhvr>
                                    </p:animEffect>
                                    <p:set>
                                      <p:cBhvr>
                                        <p:cTn id="20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1" grpId="0" animBg="1"/>
      <p:bldP spid="121" grpId="1" animBg="1"/>
      <p:bldP spid="10" grpId="0"/>
      <p:bldP spid="10" grpId="1"/>
      <p:bldP spid="165" grpId="0" animBg="1"/>
      <p:bldP spid="165" grpId="1" animBg="1"/>
      <p:bldP spid="165"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4" grpId="0" animBg="1"/>
      <p:bldP spid="14" grpId="1" animBg="1"/>
    </p:bldLst>
  </p:timing>
  <p:extLst mod="1"/>
</p:sld>
</file>

<file path=ppt/tags/tag1.xml><?xml version="1.0" encoding="utf-8"?>
<p:tagLst xmlns:a="http://schemas.openxmlformats.org/drawingml/2006/main" xmlns:r="http://schemas.openxmlformats.org/officeDocument/2006/relationships" xmlns:p="http://schemas.openxmlformats.org/presentationml/2006/main">
  <p:tag name="TIMING" val="|4.3|6.7|4.5|6.7|2|3"/>
</p:tagLst>
</file>

<file path=ppt/tags/tag2.xml><?xml version="1.0" encoding="utf-8"?>
<p:tagLst xmlns:a="http://schemas.openxmlformats.org/drawingml/2006/main" xmlns:r="http://schemas.openxmlformats.org/officeDocument/2006/relationships" xmlns:p="http://schemas.openxmlformats.org/presentationml/2006/main">
  <p:tag name="TIMING" val="|2.5|4.1"/>
</p:tagLst>
</file>

<file path=ppt/tags/tag3.xml><?xml version="1.0" encoding="utf-8"?>
<p:tagLst xmlns:a="http://schemas.openxmlformats.org/drawingml/2006/main" xmlns:r="http://schemas.openxmlformats.org/officeDocument/2006/relationships" xmlns:p="http://schemas.openxmlformats.org/presentationml/2006/main">
  <p:tag name="TIMING" val="|4.9|13|4.5|4.6|10|2.3|12.3|5.4"/>
</p:tagLst>
</file>

<file path=ppt/tags/tag4.xml><?xml version="1.0" encoding="utf-8"?>
<p:tagLst xmlns:a="http://schemas.openxmlformats.org/drawingml/2006/main" xmlns:r="http://schemas.openxmlformats.org/officeDocument/2006/relationships" xmlns:p="http://schemas.openxmlformats.org/presentationml/2006/main">
  <p:tag name="TIMING" val="|3.8|7.4|5.1|9.7|4.1|8.2"/>
</p:tagLst>
</file>

<file path=ppt/tags/tag5.xml><?xml version="1.0" encoding="utf-8"?>
<p:tagLst xmlns:a="http://schemas.openxmlformats.org/drawingml/2006/main" xmlns:r="http://schemas.openxmlformats.org/officeDocument/2006/relationships" xmlns:p="http://schemas.openxmlformats.org/presentationml/2006/main">
  <p:tag name="TIMING" val="|0.7|1.6"/>
</p:tagLst>
</file>

<file path=ppt/tags/tag6.xml><?xml version="1.0" encoding="utf-8"?>
<p:tagLst xmlns:a="http://schemas.openxmlformats.org/drawingml/2006/main" xmlns:r="http://schemas.openxmlformats.org/officeDocument/2006/relationships" xmlns:p="http://schemas.openxmlformats.org/presentationml/2006/main">
  <p:tag name="TIMING" val="|3|7|5.5"/>
</p:tagLst>
</file>

<file path=ppt/tags/tag7.xml><?xml version="1.0" encoding="utf-8"?>
<p:tagLst xmlns:a="http://schemas.openxmlformats.org/drawingml/2006/main" xmlns:r="http://schemas.openxmlformats.org/officeDocument/2006/relationships" xmlns:p="http://schemas.openxmlformats.org/presentationml/2006/main">
  <p:tag name="TIMING" val="|1.9|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2304</TotalTime>
  <Words>8613</Words>
  <Application>Microsoft Office PowerPoint</Application>
  <PresentationFormat>Widescreen</PresentationFormat>
  <Paragraphs>939</Paragraphs>
  <Slides>40</Slides>
  <Notes>35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Andale Sans UI</vt:lpstr>
      <vt:lpstr>Arial</vt:lpstr>
      <vt:lpstr>Calibri</vt:lpstr>
      <vt:lpstr>Calibri Light</vt:lpstr>
      <vt:lpstr>Cambria Math</vt:lpstr>
      <vt:lpstr>Comic Sans MS</vt:lpstr>
      <vt:lpstr>Tahoma</vt:lpstr>
      <vt:lpstr>Times New Roman</vt:lpstr>
      <vt:lpstr>Wingdings</vt:lpstr>
      <vt:lpstr>Office Theme</vt:lpstr>
      <vt:lpstr>Thermodynamic binding networks</vt:lpstr>
      <vt:lpstr>Acknowledgements</vt:lpstr>
      <vt:lpstr>Outline</vt:lpstr>
      <vt:lpstr>Computation via molecular binding: Two models</vt:lpstr>
      <vt:lpstr>Practice of DNA tile self-assembly</vt:lpstr>
      <vt:lpstr>Practice of DNA tile self-assembly</vt:lpstr>
      <vt:lpstr>Theory of algorithmic self-assembly</vt:lpstr>
      <vt:lpstr>Abstract Tile Assembly Model</vt:lpstr>
      <vt:lpstr>Example tile set</vt:lpstr>
      <vt:lpstr>Example tile set</vt:lpstr>
      <vt:lpstr>PowerPoint Presentation</vt:lpstr>
      <vt:lpstr>Algorithmic self-assembly in action</vt:lpstr>
      <vt:lpstr>DNA strand displacement</vt:lpstr>
      <vt:lpstr>DNA strand displacement implementing     C  =  A AND B</vt:lpstr>
      <vt:lpstr>Computation with DNA strand displacement</vt:lpstr>
      <vt:lpstr>Outline</vt:lpstr>
      <vt:lpstr>Kinetic models</vt:lpstr>
      <vt:lpstr>Thermodynamic models</vt:lpstr>
      <vt:lpstr>Simplified model: Thermodynamic binding networks</vt:lpstr>
      <vt:lpstr>Simplified model: Thermodynamic binding networks</vt:lpstr>
      <vt:lpstr>Thermodynamic binding networks: Definition</vt:lpstr>
      <vt:lpstr>Tradeoff favoring enthalpy infinitely over entropy</vt:lpstr>
      <vt:lpstr>Outline</vt:lpstr>
      <vt:lpstr>A modest goal</vt:lpstr>
      <vt:lpstr>Difficulty of self-assembling large polymers</vt:lpstr>
      <vt:lpstr>An even more modest goal</vt:lpstr>
      <vt:lpstr>How large can we make S relative to D and M?</vt:lpstr>
      <vt:lpstr>Stable polymers have at most exponential size</vt:lpstr>
      <vt:lpstr>Easy proof if binding graph is acyclic (tree)</vt:lpstr>
      <vt:lpstr>A digression into computational complexity</vt:lpstr>
      <vt:lpstr>Monomers as vectors</vt:lpstr>
      <vt:lpstr>Farkas’ Lemma</vt:lpstr>
      <vt:lpstr>How to prove exponential polymer size bound for polymers with cycles in binding graph?</vt:lpstr>
      <vt:lpstr>If all monomer types lie on one side of hyperplane h…</vt:lpstr>
      <vt:lpstr>Applying thermodynamic model to tile assembly</vt:lpstr>
      <vt:lpstr>A thermodynamically unstable tile assembly counter</vt:lpstr>
      <vt:lpstr>A thermodynamically stable tile assembly counter</vt:lpstr>
      <vt:lpstr>Thermodynamic self-assembly at UCNC 2018</vt:lpstr>
      <vt:lpstr>Conclusions</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Thermodynamic binding networks</dc:title>
  <dc:creator>David Doty</dc:creator>
  <cp:lastModifiedBy>David Doty</cp:lastModifiedBy>
  <cp:revision>1223</cp:revision>
  <dcterms:created xsi:type="dcterms:W3CDTF">2017-08-08T21:29:41Z</dcterms:created>
  <dcterms:modified xsi:type="dcterms:W3CDTF">2018-06-27T07:58:10Z</dcterms:modified>
</cp:coreProperties>
</file>