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" ContentType="image/tiff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notesSlides/notesSlide4.xml" ContentType="application/vnd.openxmlformats-officedocument.presentationml.notesSlide+xml"/>
  <Override PartName="/ppt/tags/tag2.xml" ContentType="application/vnd.openxmlformats-officedocument.presentationml.tags+xml"/>
  <Override PartName="/ppt/notesSlides/notesSlide5.xml" ContentType="application/vnd.openxmlformats-officedocument.presentationml.notesSlide+xml"/>
  <Override PartName="/ppt/tags/tag3.xml" ContentType="application/vnd.openxmlformats-officedocument.presentationml.tags+xml"/>
  <Override PartName="/ppt/notesSlides/notesSlide6.xml" ContentType="application/vnd.openxmlformats-officedocument.presentationml.notesSlide+xml"/>
  <Override PartName="/ppt/tags/tag4.xml" ContentType="application/vnd.openxmlformats-officedocument.presentationml.tags+xml"/>
  <Override PartName="/ppt/notesSlides/notesSlide7.xml" ContentType="application/vnd.openxmlformats-officedocument.presentationml.notesSlide+xml"/>
  <Override PartName="/ppt/tags/tag5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6.xml" ContentType="application/vnd.openxmlformats-officedocument.presentationml.tags+xml"/>
  <Override PartName="/ppt/notesSlides/notesSlide10.xml" ContentType="application/vnd.openxmlformats-officedocument.presentationml.notesSlide+xml"/>
  <Override PartName="/ppt/tags/tag7.xml" ContentType="application/vnd.openxmlformats-officedocument.presentationml.tags+xml"/>
  <Override PartName="/ppt/notesSlides/notesSlide11.xml" ContentType="application/vnd.openxmlformats-officedocument.presentationml.notesSlide+xml"/>
  <Override PartName="/ppt/tags/tag8.xml" ContentType="application/vnd.openxmlformats-officedocument.presentationml.tag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tags/tag9.xml" ContentType="application/vnd.openxmlformats-officedocument.presentationml.tags+xml"/>
  <Override PartName="/ppt/notesSlides/notesSlide14.xml" ContentType="application/vnd.openxmlformats-officedocument.presentationml.notesSlide+xml"/>
  <Override PartName="/ppt/tags/tag10.xml" ContentType="application/vnd.openxmlformats-officedocument.presentationml.tags+xml"/>
  <Override PartName="/ppt/notesSlides/notesSlide15.xml" ContentType="application/vnd.openxmlformats-officedocument.presentationml.notesSlide+xml"/>
  <Override PartName="/ppt/tags/tag11.xml" ContentType="application/vnd.openxmlformats-officedocument.presentationml.tags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tags/tag12.xml" ContentType="application/vnd.openxmlformats-officedocument.presentationml.tags+xml"/>
  <Override PartName="/ppt/notesSlides/notesSlide18.xml" ContentType="application/vnd.openxmlformats-officedocument.presentationml.notesSlide+xml"/>
  <Override PartName="/ppt/tags/tag13.xml" ContentType="application/vnd.openxmlformats-officedocument.presentationml.tags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tags/tag14.xml" ContentType="application/vnd.openxmlformats-officedocument.presentationml.tags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tags/tag15.xml" ContentType="application/vnd.openxmlformats-officedocument.presentationml.tags+xml"/>
  <Override PartName="/ppt/notesSlides/notesSlide24.xml" ContentType="application/vnd.openxmlformats-officedocument.presentationml.notesSlide+xml"/>
  <Override PartName="/ppt/tags/tag16.xml" ContentType="application/vnd.openxmlformats-officedocument.presentationml.tags+xml"/>
  <Override PartName="/ppt/notesSlides/notesSlide25.xml" ContentType="application/vnd.openxmlformats-officedocument.presentationml.notesSlide+xml"/>
  <Override PartName="/ppt/tags/tag17.xml" ContentType="application/vnd.openxmlformats-officedocument.presentationml.tags+xml"/>
  <Override PartName="/ppt/notesSlides/notesSlide26.xml" ContentType="application/vnd.openxmlformats-officedocument.presentationml.notesSlide+xml"/>
  <Override PartName="/ppt/tags/tag18.xml" ContentType="application/vnd.openxmlformats-officedocument.presentationml.tags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tags/tag19.xml" ContentType="application/vnd.openxmlformats-officedocument.presentationml.tags+xml"/>
  <Override PartName="/ppt/notesSlides/notesSlide29.xml" ContentType="application/vnd.openxmlformats-officedocument.presentationml.notesSlide+xml"/>
  <Override PartName="/ppt/tags/tag20.xml" ContentType="application/vnd.openxmlformats-officedocument.presentationml.tags+xml"/>
  <Override PartName="/ppt/notesSlides/notesSlide30.xml" ContentType="application/vnd.openxmlformats-officedocument.presentationml.notesSlide+xml"/>
  <Override PartName="/ppt/media/image170.tif" ContentType="image/tif"/>
  <Override PartName="/ppt/tags/tag21.xml" ContentType="application/vnd.openxmlformats-officedocument.presentationml.tags+xml"/>
  <Override PartName="/ppt/notesSlides/notesSlide31.xml" ContentType="application/vnd.openxmlformats-officedocument.presentationml.notesSlide+xml"/>
  <Override PartName="/ppt/tags/tag22.xml" ContentType="application/vnd.openxmlformats-officedocument.presentationml.tags+xml"/>
  <Override PartName="/ppt/notesSlides/notesSlide32.xml" ContentType="application/vnd.openxmlformats-officedocument.presentationml.notesSlide+xml"/>
  <Override PartName="/ppt/tags/tag23.xml" ContentType="application/vnd.openxmlformats-officedocument.presentationml.tags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4" r:id="rId1"/>
  </p:sldMasterIdLst>
  <p:notesMasterIdLst>
    <p:notesMasterId r:id="rId51"/>
  </p:notesMasterIdLst>
  <p:sldIdLst>
    <p:sldId id="320" r:id="rId2"/>
    <p:sldId id="257" r:id="rId3"/>
    <p:sldId id="323" r:id="rId4"/>
    <p:sldId id="309" r:id="rId5"/>
    <p:sldId id="324" r:id="rId6"/>
    <p:sldId id="258" r:id="rId7"/>
    <p:sldId id="262" r:id="rId8"/>
    <p:sldId id="261" r:id="rId9"/>
    <p:sldId id="263" r:id="rId10"/>
    <p:sldId id="264" r:id="rId11"/>
    <p:sldId id="265" r:id="rId12"/>
    <p:sldId id="266" r:id="rId13"/>
    <p:sldId id="322" r:id="rId14"/>
    <p:sldId id="276" r:id="rId15"/>
    <p:sldId id="307" r:id="rId16"/>
    <p:sldId id="277" r:id="rId17"/>
    <p:sldId id="278" r:id="rId18"/>
    <p:sldId id="279" r:id="rId19"/>
    <p:sldId id="282" r:id="rId20"/>
    <p:sldId id="325" r:id="rId21"/>
    <p:sldId id="283" r:id="rId22"/>
    <p:sldId id="285" r:id="rId23"/>
    <p:sldId id="326" r:id="rId24"/>
    <p:sldId id="303" r:id="rId25"/>
    <p:sldId id="313" r:id="rId26"/>
    <p:sldId id="304" r:id="rId27"/>
    <p:sldId id="305" r:id="rId28"/>
    <p:sldId id="306" r:id="rId29"/>
    <p:sldId id="260" r:id="rId30"/>
    <p:sldId id="321" r:id="rId31"/>
    <p:sldId id="288" r:id="rId32"/>
    <p:sldId id="312" r:id="rId33"/>
    <p:sldId id="311" r:id="rId34"/>
    <p:sldId id="327" r:id="rId35"/>
    <p:sldId id="287" r:id="rId36"/>
    <p:sldId id="328" r:id="rId37"/>
    <p:sldId id="315" r:id="rId38"/>
    <p:sldId id="291" r:id="rId39"/>
    <p:sldId id="296" r:id="rId40"/>
    <p:sldId id="293" r:id="rId41"/>
    <p:sldId id="294" r:id="rId42"/>
    <p:sldId id="298" r:id="rId43"/>
    <p:sldId id="317" r:id="rId44"/>
    <p:sldId id="314" r:id="rId45"/>
    <p:sldId id="272" r:id="rId46"/>
    <p:sldId id="297" r:id="rId47"/>
    <p:sldId id="300" r:id="rId48"/>
    <p:sldId id="318" r:id="rId49"/>
    <p:sldId id="301" r:id="rId5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BF0494C2-B840-4516-9338-5679B5AC3560}">
          <p14:sldIdLst>
            <p14:sldId id="320"/>
            <p14:sldId id="257"/>
            <p14:sldId id="323"/>
            <p14:sldId id="309"/>
            <p14:sldId id="324"/>
            <p14:sldId id="258"/>
            <p14:sldId id="262"/>
            <p14:sldId id="261"/>
            <p14:sldId id="263"/>
            <p14:sldId id="264"/>
            <p14:sldId id="265"/>
            <p14:sldId id="266"/>
            <p14:sldId id="322"/>
            <p14:sldId id="276"/>
            <p14:sldId id="307"/>
            <p14:sldId id="277"/>
            <p14:sldId id="278"/>
            <p14:sldId id="279"/>
            <p14:sldId id="282"/>
            <p14:sldId id="325"/>
            <p14:sldId id="283"/>
            <p14:sldId id="285"/>
            <p14:sldId id="326"/>
            <p14:sldId id="303"/>
            <p14:sldId id="313"/>
            <p14:sldId id="304"/>
            <p14:sldId id="305"/>
            <p14:sldId id="306"/>
            <p14:sldId id="260"/>
            <p14:sldId id="321"/>
            <p14:sldId id="288"/>
            <p14:sldId id="312"/>
            <p14:sldId id="311"/>
            <p14:sldId id="327"/>
            <p14:sldId id="287"/>
            <p14:sldId id="328"/>
            <p14:sldId id="315"/>
            <p14:sldId id="291"/>
            <p14:sldId id="296"/>
            <p14:sldId id="293"/>
            <p14:sldId id="294"/>
            <p14:sldId id="298"/>
            <p14:sldId id="317"/>
            <p14:sldId id="314"/>
            <p14:sldId id="272"/>
            <p14:sldId id="297"/>
            <p14:sldId id="300"/>
            <p14:sldId id="318"/>
            <p14:sldId id="301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2FF"/>
    <a:srgbClr val="5659DE"/>
    <a:srgbClr val="C00000"/>
    <a:srgbClr val="FF5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578" autoAdjust="0"/>
    <p:restoredTop sz="93817" autoAdjust="0"/>
  </p:normalViewPr>
  <p:slideViewPr>
    <p:cSldViewPr snapToGrid="0">
      <p:cViewPr varScale="1">
        <p:scale>
          <a:sx n="67" d="100"/>
          <a:sy n="67" d="100"/>
        </p:scale>
        <p:origin x="780" y="3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125" d="100"/>
          <a:sy n="125" d="100"/>
        </p:scale>
        <p:origin x="4932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8B4752-68AE-4E91-B80F-7042FABA0B4A}" type="datetimeFigureOut">
              <a:rPr lang="en-US" smtClean="0"/>
              <a:t>9/9/2019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690D7B-8D60-4E23-B22D-5ACC00216E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21307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690D7B-8D60-4E23-B22D-5ACC00216E4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778814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So the </a:t>
            </a:r>
            <a:r>
              <a:rPr lang="en-US" b="1" i="1" u="sng" dirty="0"/>
              <a:t>programmer</a:t>
            </a:r>
            <a:r>
              <a:rPr lang="en-US" baseline="0" dirty="0"/>
              <a:t> defines a circuit by specifying a layer: the gates that go in each row.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The </a:t>
            </a:r>
            <a:r>
              <a:rPr lang="en-US" b="1" i="1" u="sng" baseline="0" dirty="0"/>
              <a:t>user</a:t>
            </a:r>
            <a:r>
              <a:rPr lang="en-US" baseline="0" dirty="0"/>
              <a:t> gives n input bits to the first layer, n=6 here.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And the layers repeat forever, with </a:t>
            </a:r>
            <a:r>
              <a:rPr lang="en-US" b="1" i="1" u="sng" baseline="0" dirty="0"/>
              <a:t>computation flowing from left to right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690D7B-8D60-4E23-B22D-5ACC00216E4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302207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Let’s go through some more examples.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The simplest circuit we could imagine is </a:t>
            </a:r>
            <a:r>
              <a:rPr lang="en-US" b="1" i="1" u="sng" dirty="0"/>
              <a:t>copying</a:t>
            </a:r>
            <a:r>
              <a:rPr lang="en-US" dirty="0"/>
              <a:t>:</a:t>
            </a:r>
            <a:r>
              <a:rPr lang="en-US" baseline="0" dirty="0"/>
              <a:t> every gate is simply the identity function, so the 1’s and 0’s move in a straight horizontal path to the right.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From now on</a:t>
            </a:r>
            <a:r>
              <a:rPr lang="en-US" baseline="0" dirty="0"/>
              <a:t> I’ll draw </a:t>
            </a:r>
            <a:r>
              <a:rPr lang="en-US" b="0" i="0" u="none" baseline="0" dirty="0"/>
              <a:t>circuit evaluations</a:t>
            </a:r>
            <a:r>
              <a:rPr lang="en-US" baseline="0" dirty="0"/>
              <a:t> like this, with an </a:t>
            </a:r>
            <a:r>
              <a:rPr lang="en-US" b="1" i="1" u="sng" baseline="0" dirty="0"/>
              <a:t>asterisk</a:t>
            </a:r>
            <a:r>
              <a:rPr lang="en-US" baseline="0" dirty="0"/>
              <a:t> indicating a 1, and everywhere else is 0’s.</a:t>
            </a: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We already saw how to </a:t>
            </a:r>
            <a:r>
              <a:rPr lang="en-US" b="1" i="1" u="sng" baseline="0" dirty="0"/>
              <a:t>sort</a:t>
            </a:r>
            <a:r>
              <a:rPr lang="en-US" baseline="0" dirty="0"/>
              <a:t>: pushing the 1’s up to the top as computation flows from left to right.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690D7B-8D60-4E23-B22D-5ACC00216E4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167405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Let’s go through some more examples.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The simplest circuit we could imagine is </a:t>
            </a:r>
            <a:r>
              <a:rPr lang="en-US" b="1" i="1" u="sng" dirty="0"/>
              <a:t>copying</a:t>
            </a:r>
            <a:r>
              <a:rPr lang="en-US" dirty="0"/>
              <a:t>:</a:t>
            </a:r>
            <a:r>
              <a:rPr lang="en-US" baseline="0" dirty="0"/>
              <a:t> every gate is simply the identity function, so the 1’s and 0’s move in a straight horizontal path to the right.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From now on</a:t>
            </a:r>
            <a:r>
              <a:rPr lang="en-US" baseline="0" dirty="0"/>
              <a:t> I’ll draw </a:t>
            </a:r>
            <a:r>
              <a:rPr lang="en-US" b="0" i="0" u="none" baseline="0" dirty="0"/>
              <a:t>circuit evaluations</a:t>
            </a:r>
            <a:r>
              <a:rPr lang="en-US" baseline="0" dirty="0"/>
              <a:t> like this, with an </a:t>
            </a:r>
            <a:r>
              <a:rPr lang="en-US" b="1" i="1" u="sng" baseline="0" dirty="0"/>
              <a:t>asterisk</a:t>
            </a:r>
            <a:r>
              <a:rPr lang="en-US" baseline="0" dirty="0"/>
              <a:t> indicating a 1, and everywhere else is 0’s.</a:t>
            </a: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We already saw how to </a:t>
            </a:r>
            <a:r>
              <a:rPr lang="en-US" b="1" i="1" u="sng" baseline="0" dirty="0"/>
              <a:t>sort</a:t>
            </a:r>
            <a:r>
              <a:rPr lang="en-US" baseline="0" dirty="0"/>
              <a:t>: pushing the 1’s up to the top as computation flows from left to right.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690D7B-8D60-4E23-B22D-5ACC00216E4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672897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Here’s a simple</a:t>
            </a:r>
            <a:r>
              <a:rPr lang="en-US" baseline="0" dirty="0"/>
              <a:t> example of a randomized circuit: we call this </a:t>
            </a:r>
            <a:r>
              <a:rPr lang="en-US" b="1" i="1" u="sng" baseline="0" dirty="0"/>
              <a:t>lazy sorting</a:t>
            </a:r>
            <a:r>
              <a:rPr lang="en-US" baseline="0" dirty="0"/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Every row has a copy and a sort gate, which get </a:t>
            </a:r>
            <a:r>
              <a:rPr lang="en-US" b="1" i="1" u="sng" baseline="0" dirty="0"/>
              <a:t>randomly chosen</a:t>
            </a:r>
            <a:r>
              <a:rPr lang="en-US" baseline="0" dirty="0"/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So the bits </a:t>
            </a:r>
            <a:r>
              <a:rPr lang="en-US" b="1" i="1" u="sng" baseline="0" dirty="0"/>
              <a:t>eventually</a:t>
            </a:r>
            <a:r>
              <a:rPr lang="en-US" baseline="0" dirty="0"/>
              <a:t> get sorted, but it takes longer than normal sorting,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because sometimes </a:t>
            </a:r>
            <a:r>
              <a:rPr lang="en-US" b="1" i="1" u="sng" baseline="0" dirty="0"/>
              <a:t>copy is chosen</a:t>
            </a:r>
            <a:r>
              <a:rPr lang="en-US" baseline="0" dirty="0"/>
              <a:t> when a 1 and 0 should be swapped.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690D7B-8D60-4E23-B22D-5ACC00216E47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100777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We saw how to compute </a:t>
            </a:r>
            <a:r>
              <a:rPr lang="en-US" b="1" i="1" u="sng" dirty="0"/>
              <a:t>parity</a:t>
            </a:r>
            <a:r>
              <a:rPr lang="en-US" dirty="0"/>
              <a:t>, which makes a stripe of 1’s, or not, depending</a:t>
            </a:r>
            <a:r>
              <a:rPr lang="en-US" baseline="0" dirty="0"/>
              <a:t> on whether the initial number of 1’s is odd.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Erik </a:t>
            </a:r>
            <a:r>
              <a:rPr lang="en-US" baseline="0" dirty="0" err="1"/>
              <a:t>Winfree</a:t>
            </a:r>
            <a:r>
              <a:rPr lang="en-US" baseline="0" dirty="0"/>
              <a:t> found a circuit to decide if the bits are a </a:t>
            </a:r>
            <a:r>
              <a:rPr lang="en-US" b="1" i="1" u="sng" baseline="0" dirty="0"/>
              <a:t>palindrome</a:t>
            </a:r>
            <a:r>
              <a:rPr lang="en-US" baseline="0" dirty="0"/>
              <a:t>, meaning they read the same forward and backward, like the name of this Swedish band, making this pattern if so, and this other pattern if not.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The bits could represent an integer in binary, and we want to know if it’s a </a:t>
            </a:r>
            <a:r>
              <a:rPr lang="en-US" b="1" i="1" u="sng" baseline="0" dirty="0"/>
              <a:t>multiple of 3</a:t>
            </a:r>
            <a:r>
              <a:rPr lang="en-US" baseline="0" dirty="0"/>
              <a:t>.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baseline="0" dirty="0"/>
              <a:t>These bits are the binary expansion of 21, a multiple of 3, and the circuit makes this pattern.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baseline="0" dirty="0"/>
              <a:t>Let’s flip the first bit to a 1, </a:t>
            </a:r>
            <a:r>
              <a:rPr lang="en-US" b="1" i="1" u="sng" baseline="0" dirty="0"/>
              <a:t>quick</a:t>
            </a:r>
            <a:r>
              <a:rPr lang="en-US" i="1" u="sng" baseline="0" dirty="0"/>
              <a:t>:</a:t>
            </a:r>
            <a:r>
              <a:rPr lang="en-US" baseline="0" dirty="0"/>
              <a:t> what’s that binary integer? Is it a multiple of 3? … turns out no, it’s not, so this other pattern appears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baseline="0" dirty="0"/>
              <a:t>These are all examples of what computer scientists call </a:t>
            </a:r>
            <a:r>
              <a:rPr lang="en-US" b="1" i="1" u="sng" baseline="0" dirty="0"/>
              <a:t>decision problems</a:t>
            </a:r>
            <a:r>
              <a:rPr lang="en-US" baseline="0" dirty="0"/>
              <a:t>, questions with a yes/no answer.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endParaRPr lang="en-US" baseline="0" dirty="0"/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dirty="0"/>
              <a:t>Each layer receives 6 bits as input, so after 2^6 = 64 layers, the circuit </a:t>
            </a:r>
            <a:r>
              <a:rPr lang="en-US" b="1" i="1" u="sng" dirty="0"/>
              <a:t>must</a:t>
            </a:r>
            <a:r>
              <a:rPr lang="en-US" dirty="0"/>
              <a:t> repeat… 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dirty="0"/>
              <a:t>can we design a circuit that</a:t>
            </a:r>
            <a:r>
              <a:rPr lang="en-US" baseline="0" dirty="0"/>
              <a:t> goes through </a:t>
            </a:r>
            <a:r>
              <a:rPr lang="en-US" b="1" i="1" u="sng" baseline="0" dirty="0"/>
              <a:t>all 64 strings</a:t>
            </a:r>
            <a:r>
              <a:rPr lang="en-US" baseline="0" dirty="0"/>
              <a:t> before repeating?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baseline="0" dirty="0"/>
              <a:t>In order words, how high can these circuits </a:t>
            </a:r>
            <a:r>
              <a:rPr lang="en-US" b="1" i="1" u="sng" baseline="0" dirty="0"/>
              <a:t>count</a:t>
            </a:r>
            <a:r>
              <a:rPr lang="en-US" baseline="0" dirty="0"/>
              <a:t>? 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baseline="0" dirty="0"/>
              <a:t>We still don’t know, but Erik found this one that goes through </a:t>
            </a:r>
            <a:r>
              <a:rPr lang="en-US" b="1" i="1" u="sng" baseline="0" dirty="0"/>
              <a:t>63 strings</a:t>
            </a:r>
            <a:r>
              <a:rPr lang="en-US" baseline="0" dirty="0"/>
              <a:t> before repeating.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endParaRPr lang="en-US" baseline="0" dirty="0"/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dirty="0"/>
              <a:t>Another model of</a:t>
            </a:r>
            <a:r>
              <a:rPr lang="en-US" baseline="0" dirty="0"/>
              <a:t> </a:t>
            </a:r>
            <a:r>
              <a:rPr lang="en-US" dirty="0"/>
              <a:t>computation similar to ours is a </a:t>
            </a:r>
            <a:r>
              <a:rPr lang="en-US" b="1" i="1" u="sng" dirty="0"/>
              <a:t>cellular automaton</a:t>
            </a:r>
            <a:r>
              <a:rPr lang="en-US" dirty="0"/>
              <a:t>, which examines </a:t>
            </a:r>
            <a:r>
              <a:rPr lang="en-US" b="1" i="1" u="sng" dirty="0"/>
              <a:t>triples</a:t>
            </a:r>
            <a:r>
              <a:rPr lang="en-US" dirty="0"/>
              <a:t> of bits and updates the middle one based on all three.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This one is called “</a:t>
            </a:r>
            <a:r>
              <a:rPr lang="en-US" b="1" i="1" u="sng" dirty="0"/>
              <a:t>Rule 110</a:t>
            </a:r>
            <a:r>
              <a:rPr lang="en-US" dirty="0"/>
              <a:t>”, which makes this pattern.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Our model can only look at </a:t>
            </a:r>
            <a:r>
              <a:rPr lang="en-US" b="1" i="1" u="sng" dirty="0"/>
              <a:t>pairs</a:t>
            </a:r>
            <a:r>
              <a:rPr lang="en-US" dirty="0"/>
              <a:t>, not triples, so it’s not obvious if it could emulate the behavior of Rule 110</a:t>
            </a:r>
            <a:r>
              <a:rPr lang="en-US" baseline="0" dirty="0"/>
              <a:t>.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baseline="0" dirty="0"/>
              <a:t>In fact, there are some cellular automata that our model </a:t>
            </a:r>
            <a:r>
              <a:rPr lang="en-US" b="1" i="1" u="sng" baseline="0" dirty="0"/>
              <a:t>provably cannot emulate</a:t>
            </a:r>
            <a:r>
              <a:rPr lang="en-US" baseline="0" dirty="0"/>
              <a:t>, but Damien figured out how to do Rule 110.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baseline="0" dirty="0"/>
              <a:t>Rule 110 is especially interesting to computer scientists because of this </a:t>
            </a:r>
            <a:r>
              <a:rPr lang="en-US" b="1" i="1" u="sng" baseline="0" dirty="0"/>
              <a:t>theorem</a:t>
            </a:r>
            <a:r>
              <a:rPr lang="en-US" baseline="0" dirty="0"/>
              <a:t>, which Damien helped to prove a decade ago, stating that with enough bits, Rule 110 can efficiently execute any algorithm whatsoever.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690D7B-8D60-4E23-B22D-5ACC00216E47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478696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Here’s some more examples of randomized circuits.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We saw lazy sorting;</a:t>
            </a:r>
            <a:r>
              <a:rPr lang="en-US" baseline="0" dirty="0"/>
              <a:t> </a:t>
            </a:r>
            <a:r>
              <a:rPr lang="en-US" b="1" i="1" u="sng" baseline="0" dirty="0"/>
              <a:t>lazy parity</a:t>
            </a:r>
            <a:r>
              <a:rPr lang="en-US" baseline="0" dirty="0"/>
              <a:t> is similar, bring 1’s slowly to the middle and cancel them in pairs when they meet.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1" i="1" u="sng" baseline="0" dirty="0"/>
              <a:t>Random walking bit</a:t>
            </a:r>
            <a:r>
              <a:rPr lang="en-US" baseline="0" dirty="0"/>
              <a:t> just has a single bit that walks up and down randomly.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Here’s one of Damien’s favorites: usually it’s all 0’s, but occasionally a pair of 1’s materialize in the middle, move out to the edges and back, and annihilate each other, making diamonds, forever.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baseline="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This is </a:t>
            </a:r>
            <a:r>
              <a:rPr lang="en-US" b="1" i="1" u="sng" baseline="0" dirty="0"/>
              <a:t>my favorite</a:t>
            </a:r>
            <a:r>
              <a:rPr lang="en-US" baseline="0" dirty="0"/>
              <a:t> randomized circuit.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It has one gate with </a:t>
            </a:r>
            <a:r>
              <a:rPr lang="en-US" b="1" i="1" u="sng" baseline="0" dirty="0"/>
              <a:t>two randomized choices</a:t>
            </a:r>
            <a:r>
              <a:rPr lang="en-US" baseline="0" dirty="0"/>
              <a:t>, and it results in one of two eventual patterns: all 0’s eventually, or stripes of 1’s near the bottom.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Each pattern appears with </a:t>
            </a:r>
            <a:r>
              <a:rPr lang="en-US" b="1" i="1" u="sng" baseline="0" dirty="0"/>
              <a:t>probability exactly ½</a:t>
            </a:r>
            <a:r>
              <a:rPr lang="en-US" baseline="0" dirty="0"/>
              <a:t>.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baseline="0" dirty="0"/>
              <a:t>Here’s the cool part: this happens </a:t>
            </a:r>
            <a:r>
              <a:rPr lang="en-US" b="1" i="1" u="sng" baseline="0" dirty="0"/>
              <a:t>no matter what</a:t>
            </a:r>
            <a:r>
              <a:rPr lang="en-US" baseline="0" dirty="0"/>
              <a:t> are the underlying randomized gate probabilities: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baseline="0" dirty="0"/>
              <a:t>they could be 99 to 1, and you’ll still get half the circuits with stripes, and the other half without, using a technique called </a:t>
            </a:r>
            <a:r>
              <a:rPr lang="en-US" b="1" i="1" u="sng" baseline="0" dirty="0"/>
              <a:t>von Neumann rejection sampling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690D7B-8D60-4E23-B22D-5ACC00216E47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75732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So we have all these circuits that we thought up, and here’s images of them being simulated.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What else did we do?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We went in the lab, and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using self-assembling </a:t>
            </a:r>
            <a:r>
              <a:rPr lang="en-US" b="1" i="1" u="sng" dirty="0"/>
              <a:t>DNA strands</a:t>
            </a:r>
            <a:r>
              <a:rPr lang="en-US" dirty="0"/>
              <a:t>,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we </a:t>
            </a:r>
            <a:r>
              <a:rPr lang="en-US" b="1" i="1" u="sng" dirty="0"/>
              <a:t>implemented</a:t>
            </a:r>
            <a:r>
              <a:rPr lang="en-US" dirty="0"/>
              <a:t> every one of these circuits,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and </a:t>
            </a:r>
            <a:r>
              <a:rPr lang="en-US" b="1" i="1" u="sng" dirty="0"/>
              <a:t>many more</a:t>
            </a:r>
            <a:r>
              <a:rPr lang="en-US" dirty="0"/>
              <a:t>,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and they </a:t>
            </a:r>
            <a:r>
              <a:rPr lang="en-US" b="1" i="1" u="sng" dirty="0"/>
              <a:t>all worked</a:t>
            </a:r>
            <a:r>
              <a:rPr lang="en-US" dirty="0"/>
              <a:t>,</a:t>
            </a:r>
            <a:r>
              <a:rPr lang="en-US" baseline="0" dirty="0"/>
              <a:t>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baseline="0" dirty="0"/>
              <a:t>with very </a:t>
            </a:r>
            <a:r>
              <a:rPr lang="en-US" b="1" i="1" u="sng" baseline="0" dirty="0"/>
              <a:t>low error rates</a:t>
            </a:r>
            <a:r>
              <a:rPr lang="en-US" baseline="0" dirty="0"/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The scale bar on top tells you </a:t>
            </a:r>
            <a:r>
              <a:rPr lang="en-US" b="1" i="1" u="sng" baseline="0" dirty="0"/>
              <a:t>how big</a:t>
            </a:r>
            <a:r>
              <a:rPr lang="en-US" baseline="0" dirty="0"/>
              <a:t> this stuff is, </a:t>
            </a:r>
            <a:r>
              <a:rPr lang="en-US" b="1" i="1" u="sng" baseline="0" dirty="0"/>
              <a:t>BUT</a:t>
            </a:r>
            <a:r>
              <a:rPr lang="en-US" baseline="0" dirty="0"/>
              <a:t>, you’re not yet supposed to understand what… this… stuff… </a:t>
            </a:r>
            <a:r>
              <a:rPr lang="en-US" b="1" i="1" u="sng" baseline="0" dirty="0"/>
              <a:t>actually is</a:t>
            </a:r>
            <a:r>
              <a:rPr lang="en-US" baseline="0" dirty="0"/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That’s what the rest of the talk is about.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690D7B-8D60-4E23-B22D-5ACC00216E47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501497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We’ll move now from </a:t>
            </a:r>
            <a:r>
              <a:rPr lang="en-US" b="1" i="1" u="sng" baseline="0" dirty="0"/>
              <a:t>static circuits</a:t>
            </a:r>
            <a:r>
              <a:rPr lang="en-US" baseline="0" dirty="0"/>
              <a:t>, </a:t>
            </a:r>
          </a:p>
          <a:p>
            <a:r>
              <a:rPr lang="en-US" baseline="0" dirty="0"/>
              <a:t>which lay still while </a:t>
            </a:r>
            <a:r>
              <a:rPr lang="en-US" b="1" i="1" u="sng" baseline="0" dirty="0"/>
              <a:t>bits flow</a:t>
            </a:r>
            <a:r>
              <a:rPr lang="en-US" baseline="0" dirty="0"/>
              <a:t> through them, </a:t>
            </a:r>
          </a:p>
          <a:p>
            <a:r>
              <a:rPr lang="en-US" baseline="0" dirty="0"/>
              <a:t>to an abstract model of </a:t>
            </a:r>
            <a:r>
              <a:rPr lang="en-US" b="1" i="1" u="sng" baseline="0" dirty="0"/>
              <a:t>self-assembling square tiles</a:t>
            </a:r>
            <a:r>
              <a:rPr lang="en-US" baseline="0" dirty="0"/>
              <a:t>, </a:t>
            </a:r>
          </a:p>
          <a:p>
            <a:r>
              <a:rPr lang="en-US" baseline="0" dirty="0"/>
              <a:t>which </a:t>
            </a:r>
            <a:r>
              <a:rPr lang="en-US" b="1" i="1" u="sng" baseline="0" dirty="0"/>
              <a:t>dynamically bind</a:t>
            </a:r>
            <a:r>
              <a:rPr lang="en-US" baseline="0" dirty="0"/>
              <a:t> to each other.</a:t>
            </a:r>
          </a:p>
          <a:p>
            <a:endParaRPr lang="en-US" baseline="0" dirty="0"/>
          </a:p>
          <a:p>
            <a:r>
              <a:rPr lang="en-US" baseline="0" dirty="0"/>
              <a:t>The third part of the talk shows how to </a:t>
            </a:r>
            <a:r>
              <a:rPr lang="en-US" b="1" i="1" u="sng" baseline="0" dirty="0"/>
              <a:t>actually build</a:t>
            </a:r>
            <a:r>
              <a:rPr lang="en-US" baseline="0" dirty="0"/>
              <a:t> these tiles from DNA.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690D7B-8D60-4E23-B22D-5ACC00216E47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17040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Each </a:t>
            </a:r>
            <a:r>
              <a:rPr lang="en-US" b="1" i="1" u="sng" dirty="0"/>
              <a:t>gate</a:t>
            </a:r>
            <a:r>
              <a:rPr lang="en-US" dirty="0"/>
              <a:t> is represented by four tiles.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Each </a:t>
            </a:r>
            <a:r>
              <a:rPr lang="en-US" b="1" i="1" u="sng" dirty="0"/>
              <a:t>entry of the gate’s truth table</a:t>
            </a:r>
            <a:r>
              <a:rPr lang="en-US" b="1" dirty="0"/>
              <a:t> </a:t>
            </a:r>
            <a:r>
              <a:rPr lang="en-US" dirty="0"/>
              <a:t>corresponds to</a:t>
            </a:r>
            <a:r>
              <a:rPr lang="en-US" baseline="0" dirty="0"/>
              <a:t> a tile.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Each </a:t>
            </a:r>
            <a:r>
              <a:rPr lang="en-US" b="1" i="1" u="sng" baseline="0" dirty="0"/>
              <a:t>side of the tile</a:t>
            </a:r>
            <a:r>
              <a:rPr lang="en-US" b="1" baseline="0" dirty="0"/>
              <a:t> </a:t>
            </a:r>
            <a:r>
              <a:rPr lang="en-US" baseline="0" dirty="0"/>
              <a:t>has a glue, which helps it bind to other tiles.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Each </a:t>
            </a:r>
            <a:r>
              <a:rPr lang="en-US" b="1" i="1" u="sng" baseline="0" dirty="0"/>
              <a:t>glue</a:t>
            </a:r>
            <a:r>
              <a:rPr lang="en-US" baseline="0" dirty="0"/>
              <a:t> encodes two pieces of information: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a </a:t>
            </a:r>
            <a:r>
              <a:rPr lang="en-US" b="1" i="1" u="sng" dirty="0"/>
              <a:t>bit</a:t>
            </a:r>
            <a:r>
              <a:rPr lang="en-US" dirty="0"/>
              <a:t>, and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the</a:t>
            </a:r>
            <a:r>
              <a:rPr lang="en-US" baseline="0" dirty="0"/>
              <a:t> gate’s</a:t>
            </a:r>
            <a:r>
              <a:rPr lang="en-US" dirty="0"/>
              <a:t> </a:t>
            </a:r>
            <a:r>
              <a:rPr lang="en-US" b="1" i="1" u="sng" dirty="0"/>
              <a:t>row</a:t>
            </a:r>
            <a:r>
              <a:rPr lang="en-US" dirty="0"/>
              <a:t>, so a 0 on row 2 will have a different </a:t>
            </a:r>
            <a:r>
              <a:rPr lang="en-US" i="0" dirty="0"/>
              <a:t>glue</a:t>
            </a:r>
            <a:r>
              <a:rPr lang="en-US" dirty="0"/>
              <a:t> than a 0 on row 3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dirty="0"/>
              <a:t>The </a:t>
            </a:r>
            <a:r>
              <a:rPr lang="en-US" b="1" i="1" u="sng" dirty="0"/>
              <a:t>input bits</a:t>
            </a:r>
            <a:r>
              <a:rPr lang="en-US" b="1" dirty="0"/>
              <a:t> </a:t>
            </a:r>
            <a:r>
              <a:rPr lang="en-US" dirty="0"/>
              <a:t>to the gate are on the left of the tile and the </a:t>
            </a:r>
            <a:r>
              <a:rPr lang="en-US" b="1" i="1" u="sng" dirty="0"/>
              <a:t>output bits</a:t>
            </a:r>
            <a:r>
              <a:rPr lang="en-US" dirty="0"/>
              <a:t> are on the right.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690D7B-8D60-4E23-B22D-5ACC00216E47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770533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Now we’ll see how tiles can self-assemble so as to carry out the circuit computation.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We</a:t>
            </a:r>
            <a:r>
              <a:rPr lang="en-US" baseline="0" dirty="0"/>
              <a:t> start with </a:t>
            </a:r>
            <a:r>
              <a:rPr lang="en-US" b="1" i="1" u="sng" baseline="0" dirty="0"/>
              <a:t>glues representing the input bits</a:t>
            </a:r>
            <a:r>
              <a:rPr lang="en-US" baseline="0" dirty="0"/>
              <a:t> somehow just hanging there in space; in the next part of the talk we’ll see how to implement this.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Tiles attach to these glues, and to each other, in an </a:t>
            </a:r>
            <a:r>
              <a:rPr lang="en-US" b="1" i="1" u="sng" baseline="0" dirty="0"/>
              <a:t>order</a:t>
            </a:r>
            <a:r>
              <a:rPr lang="en-US" baseline="0" dirty="0"/>
              <a:t> like this.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For now I’m </a:t>
            </a:r>
            <a:r>
              <a:rPr lang="en-US" b="1" i="1" u="sng" baseline="0" dirty="0"/>
              <a:t>hiding the glue information</a:t>
            </a:r>
            <a:r>
              <a:rPr lang="en-US" baseline="0" dirty="0"/>
              <a:t> just to show how tiles grow.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Now, I’m drawing the tiles as if they </a:t>
            </a:r>
            <a:r>
              <a:rPr lang="en-US" b="1" i="1" u="sng" baseline="0" dirty="0"/>
              <a:t>lay flat</a:t>
            </a:r>
            <a:r>
              <a:rPr lang="en-US" baseline="0" dirty="0"/>
              <a:t>, but in fact, there’s one special tile that carries no “data” (its glues encode a row but no bit),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and it helps wrap the tiles around into a </a:t>
            </a:r>
            <a:r>
              <a:rPr lang="en-US" b="1" i="1" u="sng" baseline="0" dirty="0"/>
              <a:t>tube</a:t>
            </a:r>
            <a:r>
              <a:rPr lang="en-US" b="1" i="0" u="none" baseline="0" dirty="0"/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i="0" u="none" baseline="0" dirty="0"/>
              <a:t>To help you visualize, I’ve used advanced GPU hardware to create this 3-dimensional rendering of tiles rolled into a tube</a:t>
            </a:r>
            <a:r>
              <a:rPr lang="en-US" baseline="0" dirty="0"/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baseline="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So the tiles grow a tube from left to right.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Now let’s see some </a:t>
            </a:r>
            <a:r>
              <a:rPr lang="en-US" b="1" i="1" u="sng" baseline="0" dirty="0"/>
              <a:t>actual glue information</a:t>
            </a:r>
            <a:r>
              <a:rPr lang="en-US" baseline="0" dirty="0"/>
              <a:t>… suppose these two tiles have glues encoding bits 0 and 1.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There’s </a:t>
            </a:r>
            <a:r>
              <a:rPr lang="en-US" b="1" i="1" u="sng" baseline="0" dirty="0"/>
              <a:t>four tiles</a:t>
            </a:r>
            <a:r>
              <a:rPr lang="en-US" baseline="0" dirty="0"/>
              <a:t> that could go in row 3, one for each pair of input bits.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But two of these tiles </a:t>
            </a:r>
            <a:r>
              <a:rPr lang="en-US" b="1" i="1" u="sng" baseline="0" dirty="0"/>
              <a:t>mismatch one</a:t>
            </a:r>
            <a:r>
              <a:rPr lang="en-US" baseline="0" dirty="0"/>
              <a:t> of those glues.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One of the tiles </a:t>
            </a:r>
            <a:r>
              <a:rPr lang="en-US" b="1" i="1" u="sng" baseline="0" dirty="0"/>
              <a:t>mismatches both</a:t>
            </a:r>
            <a:r>
              <a:rPr lang="en-US" b="1" i="1" u="none" baseline="0" dirty="0"/>
              <a:t> </a:t>
            </a:r>
            <a:r>
              <a:rPr lang="en-US" baseline="0" dirty="0"/>
              <a:t>of the glues.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Only </a:t>
            </a:r>
            <a:r>
              <a:rPr lang="en-US" b="1" i="1" u="sng" baseline="0" dirty="0"/>
              <a:t>1 of the 4</a:t>
            </a:r>
            <a:r>
              <a:rPr lang="en-US" i="1" u="none" baseline="0" dirty="0"/>
              <a:t> </a:t>
            </a:r>
            <a:r>
              <a:rPr lang="en-US" baseline="0" dirty="0"/>
              <a:t>tiles correctly matches both of the glues, so it will be the only one to bind here.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We call this </a:t>
            </a:r>
            <a:r>
              <a:rPr lang="en-US" b="1" i="1" u="sng" dirty="0"/>
              <a:t>cooperative binding</a:t>
            </a:r>
            <a:r>
              <a:rPr lang="en-US" dirty="0"/>
              <a:t>, since both glues</a:t>
            </a:r>
            <a:r>
              <a:rPr lang="en-US" baseline="0" dirty="0"/>
              <a:t> </a:t>
            </a:r>
            <a:r>
              <a:rPr lang="en-US" dirty="0"/>
              <a:t>must cooperate to attach the tile.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And of course, this tile has </a:t>
            </a:r>
            <a:r>
              <a:rPr lang="en-US" b="1" i="1" u="sng" dirty="0"/>
              <a:t>two other glues on the right side</a:t>
            </a:r>
            <a:r>
              <a:rPr lang="en-US" dirty="0"/>
              <a:t>, which are the outputs of the gate on this input.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This</a:t>
            </a:r>
            <a:r>
              <a:rPr lang="en-US" baseline="0" dirty="0"/>
              <a:t> is how a </a:t>
            </a:r>
            <a:r>
              <a:rPr lang="en-US" b="1" i="1" u="sng" baseline="0" dirty="0"/>
              <a:t>tile attaching can compute</a:t>
            </a:r>
            <a:r>
              <a:rPr lang="en-US" baseline="0" dirty="0"/>
              <a:t> its gate’s function.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690D7B-8D60-4E23-B22D-5ACC00216E47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7975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87" name="Shape 18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defTabSz="584200">
              <a:lnSpc>
                <a:spcPct val="100000"/>
              </a:lnSpc>
              <a:defRPr sz="2200">
                <a:latin typeface="Lucida Grande"/>
                <a:ea typeface="Lucida Grande"/>
                <a:cs typeface="Lucida Grande"/>
                <a:sym typeface="Lucida Grande"/>
              </a:defRPr>
            </a:lvl1pPr>
          </a:lstStyle>
          <a:p>
            <a:r>
              <a:t>10^14 molecules in a cell. 10^14 cells in the human body.</a:t>
            </a:r>
          </a:p>
        </p:txBody>
      </p:sp>
    </p:spTree>
    <p:extLst>
      <p:ext uri="{BB962C8B-B14F-4D97-AF65-F5344CB8AC3E}">
        <p14:creationId xmlns:p14="http://schemas.microsoft.com/office/powerpoint/2010/main" val="214463354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Finally, we build the tiles, out of our favorite molecule.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690D7B-8D60-4E23-B22D-5ACC00216E47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759414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Two of the patterns were apparent to my girlfriend, Beth Yim, because they spelled her name.</a:t>
            </a:r>
          </a:p>
          <a:p>
            <a:endParaRPr lang="en-US"/>
          </a:p>
          <a:p>
            <a:r>
              <a:rPr lang="en-US"/>
              <a:t>I’m sorry, did I say “girlfriend” just now? I must have misspoken, I meant to say “fiancé”.</a:t>
            </a:r>
          </a:p>
          <a:p>
            <a:endParaRPr lang="en-US"/>
          </a:p>
          <a:p>
            <a:r>
              <a:rPr lang="en-US"/>
              <a:t>I led her into every woman’s dream romantic venue, this windowless, phosphorescent white room where Damien Woods keeps his AFM, and that’s where I showed her 100 billion marriage proposals. </a:t>
            </a:r>
          </a:p>
          <a:p>
            <a:endParaRPr lang="en-US"/>
          </a:p>
          <a:p>
            <a:r>
              <a:rPr lang="en-US"/>
              <a:t>And after some accelerated training that wasn’t entirely within the safety rules of the lab, she was able to mix staples to give 100 billion replies.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690D7B-8D60-4E23-B22D-5ACC00216E47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302983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There’s many DNA motifs for creating self-assembling tiles.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We use the </a:t>
            </a:r>
            <a:r>
              <a:rPr lang="en-US" b="1" i="1" u="sng" dirty="0"/>
              <a:t>single-stranded tile</a:t>
            </a:r>
            <a:r>
              <a:rPr lang="en-US" dirty="0"/>
              <a:t>,</a:t>
            </a:r>
            <a:r>
              <a:rPr lang="en-US" baseline="0" dirty="0"/>
              <a:t> which is just a single strand of DNA, logically sectioned into 4 binding domains, each implementing a glue.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So the tile isn’t shaped like a square, but it binds to 4 neighboring tiles in a so-called </a:t>
            </a:r>
            <a:r>
              <a:rPr lang="en-US" b="1" i="1" u="sng" baseline="0" dirty="0"/>
              <a:t>square lattice</a:t>
            </a:r>
            <a:r>
              <a:rPr lang="en-US" baseline="0" dirty="0"/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This slide shows the tiles in a flat ribbon shape, but…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690D7B-8D60-4E23-B22D-5ACC00216E47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564727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We’ll actually construct tiles to wrap into a </a:t>
            </a:r>
            <a:r>
              <a:rPr lang="en-US" b="1" i="1" u="sng" dirty="0"/>
              <a:t>16-helix tube</a:t>
            </a:r>
            <a:r>
              <a:rPr lang="en-US" dirty="0"/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So there’s no special tiles for the “top” or</a:t>
            </a:r>
            <a:r>
              <a:rPr lang="en-US" baseline="0" dirty="0"/>
              <a:t> “bottom”; they’re all </a:t>
            </a:r>
            <a:r>
              <a:rPr lang="en-US" b="1" i="1" u="sng" baseline="0" dirty="0"/>
              <a:t>symmetric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690D7B-8D60-4E23-B22D-5ACC00216E47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970042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So we grow tiles into tubes,</a:t>
            </a:r>
            <a:r>
              <a:rPr lang="en-US" baseline="0" dirty="0"/>
              <a:t> and we </a:t>
            </a:r>
            <a:r>
              <a:rPr lang="en-US" b="1" i="1" u="sng" baseline="0" dirty="0"/>
              <a:t>could</a:t>
            </a:r>
            <a:r>
              <a:rPr lang="en-US" baseline="0" dirty="0"/>
              <a:t> image those with an </a:t>
            </a:r>
            <a:r>
              <a:rPr lang="en-US" b="1" i="1" u="sng" baseline="0" dirty="0"/>
              <a:t>atomic force microscope</a:t>
            </a:r>
            <a:r>
              <a:rPr lang="en-US" baseline="0" dirty="0"/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But we’d like to see </a:t>
            </a:r>
            <a:r>
              <a:rPr lang="en-US" b="1" i="1" u="sng" baseline="0" dirty="0"/>
              <a:t>more detail</a:t>
            </a:r>
            <a:r>
              <a:rPr lang="en-US" b="1" baseline="0" dirty="0"/>
              <a:t> </a:t>
            </a:r>
            <a:r>
              <a:rPr lang="en-US" baseline="0" dirty="0"/>
              <a:t>on individual helices, so we do the following.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We pick out one helix and </a:t>
            </a:r>
            <a:r>
              <a:rPr lang="en-US" b="1" i="1" u="sng" baseline="0" dirty="0"/>
              <a:t>rip it open</a:t>
            </a:r>
            <a:r>
              <a:rPr lang="en-US" baseline="0" dirty="0"/>
              <a:t> using strand displacement.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Then, by laying the tiles down on mica, they </a:t>
            </a:r>
            <a:r>
              <a:rPr lang="en-US" b="1" i="1" u="sng" baseline="0" dirty="0"/>
              <a:t>flatten</a:t>
            </a:r>
            <a:r>
              <a:rPr lang="en-US" baseline="0" dirty="0"/>
              <a:t> into a ribbon.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690D7B-8D60-4E23-B22D-5ACC00216E47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08900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We’ll operate at a concentration and temperature at which the tiles actually won’t prefer to grow</a:t>
            </a:r>
            <a:r>
              <a:rPr lang="en-US" baseline="0" dirty="0"/>
              <a:t> on their own</a:t>
            </a:r>
            <a:r>
              <a:rPr lang="en-US" dirty="0"/>
              <a:t>, there’s an </a:t>
            </a:r>
            <a:r>
              <a:rPr lang="en-US" b="1" i="1" u="sng" dirty="0"/>
              <a:t>energetic barrier to nucleation</a:t>
            </a:r>
            <a:r>
              <a:rPr lang="en-US" dirty="0"/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But, by adding a seed structure, the tiles grow from the seed.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Our seed </a:t>
            </a:r>
            <a:r>
              <a:rPr lang="en-US" baseline="0" dirty="0"/>
              <a:t>is a </a:t>
            </a:r>
            <a:r>
              <a:rPr lang="en-US" b="1" i="1" u="sng" baseline="0" dirty="0"/>
              <a:t>DNA origami rectangle</a:t>
            </a:r>
            <a:r>
              <a:rPr lang="en-US" baseline="0" dirty="0"/>
              <a:t>, rolled up into a </a:t>
            </a:r>
            <a:r>
              <a:rPr lang="en-US" b="1" i="1" u="sng" baseline="0" dirty="0"/>
              <a:t>tube</a:t>
            </a:r>
            <a:r>
              <a:rPr lang="en-US" baseline="0" dirty="0"/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It has single-stranded extensions we call “</a:t>
            </a:r>
            <a:r>
              <a:rPr lang="en-US" b="1" i="1" u="sng" baseline="0" dirty="0"/>
              <a:t>adapters</a:t>
            </a:r>
            <a:r>
              <a:rPr lang="en-US" baseline="0" dirty="0"/>
              <a:t>” to which the tiles bind to initiate growth.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By choice of DNA sequence for these adapters to encode 0 or 1 glues, they supply the </a:t>
            </a:r>
            <a:r>
              <a:rPr lang="en-US" b="1" i="1" u="sng" baseline="0" dirty="0"/>
              <a:t>6-bit input</a:t>
            </a:r>
            <a:r>
              <a:rPr lang="en-US" i="0" u="none" baseline="0" dirty="0"/>
              <a:t> </a:t>
            </a:r>
            <a:r>
              <a:rPr lang="en-US" baseline="0" dirty="0"/>
              <a:t>to the circuit.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We</a:t>
            </a:r>
            <a:r>
              <a:rPr lang="en-US" baseline="0" dirty="0"/>
              <a:t> add the tiles, </a:t>
            </a:r>
            <a:r>
              <a:rPr lang="en-US" b="1" i="1" u="sng" baseline="0" dirty="0"/>
              <a:t>100 of them</a:t>
            </a:r>
            <a:r>
              <a:rPr lang="en-US" b="1" i="1" u="none" baseline="0" dirty="0"/>
              <a:t> </a:t>
            </a:r>
            <a:r>
              <a:rPr lang="en-US" baseline="0" dirty="0"/>
              <a:t>to implement a particular circuit (I’m just showing 5 here).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So the tiles encode the circuit, the origami seed encodes the input through its adapters, and the tiles grow from the seed to carry out the circuit computation.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We’d like to know </a:t>
            </a:r>
            <a:r>
              <a:rPr lang="en-US" b="1" i="1" u="sng" baseline="0" dirty="0"/>
              <a:t>which tiles end up where</a:t>
            </a:r>
            <a:r>
              <a:rPr lang="en-US" baseline="0" dirty="0"/>
              <a:t>, but that level of detail is difficult to read out.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What we can do, is put a biotin on any tile with a 1 output, so by later adding streptavidin, we can at least see where are the 1’s in the circuit.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690D7B-8D60-4E23-B22D-5ACC00216E47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065395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We</a:t>
            </a:r>
            <a:r>
              <a:rPr lang="en-US" baseline="0" dirty="0"/>
              <a:t> want to run </a:t>
            </a:r>
            <a:r>
              <a:rPr lang="en-US" b="1" i="1" u="sng" baseline="0" dirty="0"/>
              <a:t>several experiments in parallel</a:t>
            </a:r>
            <a:r>
              <a:rPr lang="en-US" baseline="0" dirty="0"/>
              <a:t> and mix them together in </a:t>
            </a:r>
            <a:r>
              <a:rPr lang="en-US" b="1" i="1" u="sng" baseline="0" dirty="0"/>
              <a:t>one imaging session</a:t>
            </a:r>
            <a:r>
              <a:rPr lang="en-US" baseline="0" dirty="0"/>
              <a:t>, since anyone who’s used an AFM knows they can be cranky, so once it works we’d like to get a lot of data at once.</a:t>
            </a: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Now, </a:t>
            </a:r>
            <a:r>
              <a:rPr lang="en-US" b="1" i="1" u="sng" dirty="0"/>
              <a:t>functionally</a:t>
            </a:r>
            <a:r>
              <a:rPr lang="en-US" dirty="0"/>
              <a:t> the origami without the adapter strands always acts the same, it’s just rectangle rolled up into a tube.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But, to help us tell different experiments</a:t>
            </a:r>
            <a:r>
              <a:rPr lang="en-US" baseline="0" dirty="0"/>
              <a:t> apart in a single imaging session, we mark each origami with some </a:t>
            </a:r>
            <a:r>
              <a:rPr lang="en-US" b="1" i="1" u="sng" baseline="0" dirty="0"/>
              <a:t>experiment-specific information</a:t>
            </a:r>
            <a:r>
              <a:rPr lang="en-US" baseline="0" dirty="0"/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How do we do this? Some of the origami staples have a version with a </a:t>
            </a:r>
            <a:r>
              <a:rPr lang="en-US" b="1" i="1" u="sng" baseline="0" dirty="0"/>
              <a:t>biotin</a:t>
            </a:r>
            <a:r>
              <a:rPr lang="en-US" baseline="0" dirty="0"/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By selecting an appropriate subset of these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and then adding streptavidin, we can spell a 3-digit</a:t>
            </a:r>
            <a:r>
              <a:rPr lang="en-US" baseline="0" dirty="0"/>
              <a:t> sequence of our choosing on the unrolled origami rectangle, which represents </a:t>
            </a:r>
            <a:r>
              <a:rPr lang="en-US" b="1" i="1" u="sng" baseline="0" dirty="0"/>
              <a:t>both the circuit and the input</a:t>
            </a:r>
            <a:r>
              <a:rPr lang="en-US" baseline="0" dirty="0"/>
              <a:t> to the circuit in that experiment.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690D7B-8D60-4E23-B22D-5ACC00216E47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146306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dirty="0"/>
                  <a:t>Here’s the full experimental procedure.</a:t>
                </a:r>
                <a:r>
                  <a:rPr lang="en-US" baseline="0" dirty="0"/>
                  <a:t> </a:t>
                </a:r>
                <a:r>
                  <a:rPr lang="en-US" b="1" i="1" u="sng" baseline="0" dirty="0"/>
                  <a:t>To execute a circuit </a:t>
                </a:r>
                <a14:m>
                  <m:oMath xmlns:m="http://schemas.openxmlformats.org/officeDocument/2006/math">
                    <m:r>
                      <a:rPr lang="en-US" b="1" i="1" u="sng" smtClean="0">
                        <a:latin typeface="Cambria Math" panose="02040503050406030204" pitchFamily="18" charset="0"/>
                      </a:rPr>
                      <m:t>𝜸</m:t>
                    </m:r>
                  </m:oMath>
                </a14:m>
                <a:r>
                  <a:rPr lang="en-US" b="1" i="1" u="sng" baseline="0" dirty="0"/>
                  <a:t> on input bits x</a:t>
                </a:r>
                <a:r>
                  <a:rPr lang="en-US" baseline="0" dirty="0"/>
                  <a:t>: mix together the</a:t>
                </a:r>
                <a:endParaRPr lang="en-US" dirty="0"/>
              </a:p>
              <a:p>
                <a:pPr marL="171450" indent="-171450">
                  <a:buFont typeface="Arial" panose="020B0604020202020204" pitchFamily="34" charset="0"/>
                  <a:buChar char="•"/>
                </a:pPr>
                <a:r>
                  <a:rPr lang="en-US" b="1" i="1" u="sng" dirty="0"/>
                  <a:t>origami</a:t>
                </a:r>
                <a:r>
                  <a:rPr lang="en-US" dirty="0"/>
                  <a:t>, bar-coded to identify both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i="0" u="none" smtClean="0">
                        <a:latin typeface="Cambria Math" panose="02040503050406030204" pitchFamily="18" charset="0"/>
                      </a:rPr>
                      <m:t>γ</m:t>
                    </m:r>
                  </m:oMath>
                </a14:m>
                <a:r>
                  <a:rPr lang="en-US" dirty="0"/>
                  <a:t> and</a:t>
                </a:r>
                <a:r>
                  <a:rPr lang="en-US" baseline="0" dirty="0"/>
                  <a:t> x</a:t>
                </a:r>
              </a:p>
              <a:p>
                <a:pPr marL="171450" indent="-171450">
                  <a:buFont typeface="Arial" panose="020B0604020202020204" pitchFamily="34" charset="0"/>
                  <a:buChar char="•"/>
                </a:pPr>
                <a:r>
                  <a:rPr lang="en-US" b="1" i="1" u="sng" baseline="0" dirty="0"/>
                  <a:t>adapter strands</a:t>
                </a:r>
                <a:r>
                  <a:rPr lang="en-US" baseline="0" dirty="0"/>
                  <a:t> to encode the input x</a:t>
                </a:r>
              </a:p>
              <a:p>
                <a:pPr marL="171450" indent="-171450">
                  <a:buFont typeface="Arial" panose="020B0604020202020204" pitchFamily="34" charset="0"/>
                  <a:buChar char="•"/>
                </a:pPr>
                <a:r>
                  <a:rPr lang="en-US" baseline="0" dirty="0"/>
                  <a:t>the appropriate </a:t>
                </a:r>
                <a:r>
                  <a:rPr lang="en-US" b="1" i="1" u="sng" baseline="0" dirty="0"/>
                  <a:t>hundred tiles</a:t>
                </a:r>
                <a:r>
                  <a:rPr lang="en-US" b="1" baseline="0" dirty="0"/>
                  <a:t> </a:t>
                </a:r>
                <a:r>
                  <a:rPr lang="en-US" baseline="0" dirty="0"/>
                  <a:t>implementing the circuit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i="0" u="none" smtClean="0">
                        <a:latin typeface="Cambria Math" panose="02040503050406030204" pitchFamily="18" charset="0"/>
                      </a:rPr>
                      <m:t>γ</m:t>
                    </m:r>
                  </m:oMath>
                </a14:m>
                <a:endParaRPr lang="en-US" baseline="0" dirty="0"/>
              </a:p>
              <a:p>
                <a:pPr marL="171450" indent="-171450">
                  <a:buFont typeface="Arial" panose="020B0604020202020204" pitchFamily="34" charset="0"/>
                  <a:buChar char="•"/>
                </a:pPr>
                <a:r>
                  <a:rPr lang="en-US" b="1" i="1" u="sng" baseline="0" dirty="0"/>
                  <a:t>anneal slowly</a:t>
                </a:r>
                <a:r>
                  <a:rPr lang="en-US" b="1" baseline="0" dirty="0"/>
                  <a:t> </a:t>
                </a:r>
                <a:r>
                  <a:rPr lang="en-US" baseline="0" dirty="0"/>
                  <a:t>from 90C to about 50C, this lets the origami seeds assemble</a:t>
                </a:r>
              </a:p>
              <a:p>
                <a:pPr marL="171450" indent="-171450">
                  <a:buFont typeface="Arial" panose="020B0604020202020204" pitchFamily="34" charset="0"/>
                  <a:buChar char="•"/>
                </a:pPr>
                <a:r>
                  <a:rPr lang="en-US" b="1" i="1" u="sng" baseline="0" dirty="0"/>
                  <a:t>hold</a:t>
                </a:r>
                <a:r>
                  <a:rPr lang="en-US" baseline="0" dirty="0"/>
                  <a:t> there for a while, which lets the tiles grow onto the seeds</a:t>
                </a:r>
              </a:p>
              <a:p>
                <a:pPr marL="171450" indent="-171450">
                  <a:buFont typeface="Arial" panose="020B0604020202020204" pitchFamily="34" charset="0"/>
                  <a:buChar char="•"/>
                </a:pPr>
                <a:r>
                  <a:rPr lang="en-US" baseline="0" dirty="0"/>
                  <a:t>then there’s a bunch of important steps I don’t have time to explain, </a:t>
                </a:r>
              </a:p>
              <a:p>
                <a:pPr marL="171450" indent="-171450">
                  <a:buFont typeface="Arial" panose="020B0604020202020204" pitchFamily="34" charset="0"/>
                  <a:buChar char="•"/>
                </a:pPr>
                <a:r>
                  <a:rPr lang="en-US" baseline="0" dirty="0"/>
                  <a:t>and then we </a:t>
                </a:r>
                <a:r>
                  <a:rPr lang="en-US" b="1" i="1" u="sng" baseline="0" dirty="0"/>
                  <a:t>image</a:t>
                </a:r>
                <a:r>
                  <a:rPr lang="en-US" baseline="0" dirty="0"/>
                  <a:t>.</a:t>
                </a:r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dirty="0"/>
                  <a:t>Here’s the full experimental procedure.</a:t>
                </a:r>
                <a:r>
                  <a:rPr lang="en-US" baseline="0" dirty="0"/>
                  <a:t> </a:t>
                </a:r>
                <a:r>
                  <a:rPr lang="en-US" i="1" u="sng" baseline="0" dirty="0"/>
                  <a:t>To execute a circuit </a:t>
                </a:r>
                <a:r>
                  <a:rPr lang="en-US" i="0" u="sng">
                    <a:latin typeface="Cambria Math" panose="02040503050406030204" pitchFamily="18" charset="0"/>
                  </a:rPr>
                  <a:t>𝛾</a:t>
                </a:r>
                <a:r>
                  <a:rPr lang="en-US" i="1" u="sng" baseline="0" dirty="0"/>
                  <a:t> on input bits x</a:t>
                </a:r>
                <a:r>
                  <a:rPr lang="en-US" baseline="0" dirty="0"/>
                  <a:t>: mix together the</a:t>
                </a:r>
                <a:endParaRPr lang="en-US" dirty="0"/>
              </a:p>
              <a:p>
                <a:pPr marL="171450" indent="-171450">
                  <a:buFont typeface="Arial" panose="020B0604020202020204" pitchFamily="34" charset="0"/>
                  <a:buChar char="•"/>
                </a:pPr>
                <a:r>
                  <a:rPr lang="en-US" i="1" u="sng" dirty="0"/>
                  <a:t>origami</a:t>
                </a:r>
                <a:r>
                  <a:rPr lang="en-US" dirty="0"/>
                  <a:t> (bar-coded to identify both </a:t>
                </a:r>
                <a:r>
                  <a:rPr lang="en-US" i="0" u="none">
                    <a:latin typeface="Cambria Math" panose="02040503050406030204" pitchFamily="18" charset="0"/>
                  </a:rPr>
                  <a:t>γ</a:t>
                </a:r>
                <a:r>
                  <a:rPr lang="en-US" dirty="0"/>
                  <a:t> and</a:t>
                </a:r>
                <a:r>
                  <a:rPr lang="en-US" baseline="0" dirty="0"/>
                  <a:t> x, but otherwise functionally the same in every experiment)</a:t>
                </a:r>
              </a:p>
              <a:p>
                <a:pPr marL="171450" indent="-171450">
                  <a:buFont typeface="Arial" panose="020B0604020202020204" pitchFamily="34" charset="0"/>
                  <a:buChar char="•"/>
                </a:pPr>
                <a:r>
                  <a:rPr lang="en-US" i="1" u="sng" baseline="0" dirty="0"/>
                  <a:t>adapter strands</a:t>
                </a:r>
                <a:r>
                  <a:rPr lang="en-US" baseline="0" dirty="0"/>
                  <a:t> to bind to the origami, whose extending sticky ends encode the input x</a:t>
                </a:r>
              </a:p>
              <a:p>
                <a:pPr marL="171450" indent="-171450">
                  <a:buFont typeface="Arial" panose="020B0604020202020204" pitchFamily="34" charset="0"/>
                  <a:buChar char="•"/>
                </a:pPr>
                <a:r>
                  <a:rPr lang="en-US" baseline="0" dirty="0"/>
                  <a:t>the appropriate </a:t>
                </a:r>
                <a:r>
                  <a:rPr lang="en-US" i="1" u="sng" baseline="0" dirty="0"/>
                  <a:t>hundred tiles</a:t>
                </a:r>
                <a:r>
                  <a:rPr lang="en-US" baseline="0" dirty="0"/>
                  <a:t> representing the circuit </a:t>
                </a:r>
                <a:r>
                  <a:rPr lang="en-US" i="0" u="none">
                    <a:latin typeface="Cambria Math" panose="02040503050406030204" pitchFamily="18" charset="0"/>
                  </a:rPr>
                  <a:t>γ</a:t>
                </a:r>
                <a:endParaRPr lang="en-US" baseline="0" dirty="0"/>
              </a:p>
              <a:p>
                <a:pPr marL="171450" indent="-171450">
                  <a:buFont typeface="Arial" panose="020B0604020202020204" pitchFamily="34" charset="0"/>
                  <a:buChar char="•"/>
                </a:pPr>
                <a:r>
                  <a:rPr lang="en-US" i="1" baseline="0" dirty="0"/>
                  <a:t>anneal slowly</a:t>
                </a:r>
                <a:r>
                  <a:rPr lang="en-US" baseline="0" dirty="0"/>
                  <a:t> from 90C to about 50C, this lets the origami seeds assemble</a:t>
                </a:r>
              </a:p>
              <a:p>
                <a:pPr marL="171450" indent="-171450">
                  <a:buFont typeface="Arial" panose="020B0604020202020204" pitchFamily="34" charset="0"/>
                  <a:buChar char="•"/>
                </a:pPr>
                <a:r>
                  <a:rPr lang="en-US" i="1" u="sng" baseline="0" dirty="0"/>
                  <a:t>hold</a:t>
                </a:r>
                <a:r>
                  <a:rPr lang="en-US" baseline="0" dirty="0"/>
                  <a:t> there for a while, which lets the tiles grow onto the seeds</a:t>
                </a:r>
              </a:p>
              <a:p>
                <a:pPr marL="171450" indent="-171450">
                  <a:buFont typeface="Arial" panose="020B0604020202020204" pitchFamily="34" charset="0"/>
                  <a:buChar char="•"/>
                </a:pPr>
                <a:r>
                  <a:rPr lang="en-US" baseline="0" dirty="0"/>
                  <a:t>then there’s a bunch of important steps I don’t have time to explain, </a:t>
                </a:r>
              </a:p>
              <a:p>
                <a:pPr marL="171450" indent="-171450">
                  <a:buFont typeface="Arial" panose="020B0604020202020204" pitchFamily="34" charset="0"/>
                  <a:buChar char="•"/>
                </a:pPr>
                <a:r>
                  <a:rPr lang="en-US" baseline="0" dirty="0"/>
                  <a:t>and then we </a:t>
                </a:r>
                <a:r>
                  <a:rPr lang="en-US" i="1" u="sng" baseline="0" dirty="0"/>
                  <a:t>image</a:t>
                </a:r>
                <a:r>
                  <a:rPr lang="en-US" baseline="0" dirty="0"/>
                  <a:t>.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690D7B-8D60-4E23-B22D-5ACC00216E47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599172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Now lets look at the results.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What do we expect</a:t>
            </a:r>
            <a:r>
              <a:rPr lang="en-US" baseline="0" dirty="0"/>
              <a:t> to see?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baseline="0" dirty="0"/>
              <a:t>An </a:t>
            </a:r>
            <a:r>
              <a:rPr lang="en-US" b="1" i="1" u="sng" baseline="0" dirty="0"/>
              <a:t>origami rectangle</a:t>
            </a:r>
            <a:r>
              <a:rPr lang="en-US" baseline="0" dirty="0"/>
              <a:t>, with 3 digits written on it.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baseline="0" dirty="0"/>
              <a:t>You’ll have to take my word that the 3 digits always represent the proper experiment.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and </a:t>
            </a:r>
            <a:r>
              <a:rPr lang="en-US" b="1" i="1" u="sng" dirty="0" err="1"/>
              <a:t>streptavidins</a:t>
            </a:r>
            <a:r>
              <a:rPr lang="en-US" baseline="0" dirty="0"/>
              <a:t> to the right of there, showing how the 1’s moved around as the circuit grew.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690D7B-8D60-4E23-B22D-5ACC00216E47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250452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Our first circuit was </a:t>
            </a:r>
            <a:r>
              <a:rPr lang="en-US" b="1" i="1" u="sng" dirty="0"/>
              <a:t>sorting</a:t>
            </a:r>
            <a:r>
              <a:rPr lang="en-US" dirty="0"/>
              <a:t>.</a:t>
            </a:r>
            <a:r>
              <a:rPr lang="en-US" baseline="0" dirty="0"/>
              <a:t> </a:t>
            </a:r>
            <a:r>
              <a:rPr lang="en-US" dirty="0"/>
              <a:t>As we scan</a:t>
            </a:r>
            <a:r>
              <a:rPr lang="en-US" baseline="0" dirty="0"/>
              <a:t> from left to right, we should see the 1’s move from the bottom to the top, and we do.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1" i="1" u="sng" baseline="0" dirty="0"/>
              <a:t>Lazy sorting</a:t>
            </a:r>
            <a:r>
              <a:rPr lang="en-US" b="1" baseline="0" dirty="0"/>
              <a:t> </a:t>
            </a:r>
            <a:r>
              <a:rPr lang="en-US" baseline="0" dirty="0"/>
              <a:t>is similar… it takes longer for the 1’s to reach the top, but they get there.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This shows 3 different runs of lazy sorting on the </a:t>
            </a:r>
            <a:r>
              <a:rPr lang="en-US" b="1" i="1" u="sng" dirty="0"/>
              <a:t>same input</a:t>
            </a:r>
            <a:r>
              <a:rPr lang="en-US" dirty="0"/>
              <a:t>, showing that while the 1’s always get to the top, </a:t>
            </a:r>
            <a:r>
              <a:rPr lang="en-US" b="1" i="1" u="sng" dirty="0"/>
              <a:t>unlike normal sorting</a:t>
            </a:r>
            <a:r>
              <a:rPr lang="en-US" dirty="0"/>
              <a:t>, they don’t do it the same way every time.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1" i="1" u="sng" dirty="0"/>
              <a:t>Rule 110</a:t>
            </a:r>
            <a:r>
              <a:rPr lang="en-US" b="1" dirty="0"/>
              <a:t> </a:t>
            </a:r>
            <a:r>
              <a:rPr lang="en-US" dirty="0"/>
              <a:t>on 6 bits doesn’t do much interesting, but it does it very well.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And</a:t>
            </a:r>
            <a:r>
              <a:rPr lang="en-US" baseline="0" dirty="0"/>
              <a:t> here are the </a:t>
            </a:r>
            <a:r>
              <a:rPr lang="en-US" b="1" i="1" u="sng" baseline="0" dirty="0"/>
              <a:t>palindrome</a:t>
            </a:r>
            <a:r>
              <a:rPr lang="en-US" baseline="0" dirty="0"/>
              <a:t> circuit and the </a:t>
            </a:r>
            <a:r>
              <a:rPr lang="en-US" b="1" i="1" u="sng" baseline="0" dirty="0"/>
              <a:t>multiple-of-3</a:t>
            </a:r>
            <a:r>
              <a:rPr lang="en-US" i="0" u="none" baseline="0" dirty="0"/>
              <a:t> circuit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690D7B-8D60-4E23-B22D-5ACC00216E47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05095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Finally, we build the tiles, out of our favorite molecule.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690D7B-8D60-4E23-B22D-5ACC00216E4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250613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1" name="Shape 408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082" name="Shape 408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1000"/>
            </a:lvl1pPr>
          </a:lstStyle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Here’s </a:t>
            </a:r>
            <a:r>
              <a:rPr lang="en-US" b="1" i="1" u="sng" dirty="0"/>
              <a:t>parity</a:t>
            </a:r>
            <a:r>
              <a:rPr lang="en-US" dirty="0"/>
              <a:t>,</a:t>
            </a:r>
            <a:r>
              <a:rPr lang="en-US" baseline="0" dirty="0"/>
              <a:t> recall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baseline="0" dirty="0"/>
              <a:t>a </a:t>
            </a:r>
            <a:r>
              <a:rPr lang="en-US" b="1" i="1" u="sng" baseline="0" dirty="0"/>
              <a:t>stripe of 1’s</a:t>
            </a:r>
            <a:r>
              <a:rPr lang="en-US" baseline="0" dirty="0"/>
              <a:t> should appear if the initial number of 1’s is odd,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b="1" i="1" u="sng" baseline="0" dirty="0"/>
              <a:t>eventually all 0’s</a:t>
            </a:r>
            <a:r>
              <a:rPr lang="en-US" b="1" baseline="0" dirty="0"/>
              <a:t> </a:t>
            </a:r>
            <a:r>
              <a:rPr lang="en-US" baseline="0" dirty="0"/>
              <a:t>otherwise.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b="1" i="1" u="sng" baseline="0" dirty="0"/>
              <a:t>Lazy parity</a:t>
            </a:r>
            <a:r>
              <a:rPr lang="en-US" b="1" baseline="0" dirty="0"/>
              <a:t> </a:t>
            </a:r>
            <a:r>
              <a:rPr lang="en-US" baseline="0" dirty="0"/>
              <a:t>does the same thing, only slower.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baseline="0" dirty="0"/>
              <a:t>This is the circuit that </a:t>
            </a:r>
            <a:r>
              <a:rPr lang="en-US" b="1" i="1" u="sng" baseline="0" dirty="0"/>
              <a:t>counts 63 </a:t>
            </a:r>
            <a:r>
              <a:rPr lang="en-US" b="1" i="1" u="sng" baseline="0" dirty="0" err="1"/>
              <a:t>bitstrings</a:t>
            </a:r>
            <a:r>
              <a:rPr lang="en-US" b="1" baseline="0" dirty="0"/>
              <a:t> </a:t>
            </a:r>
            <a:r>
              <a:rPr lang="en-US" baseline="0" dirty="0"/>
              <a:t>before repeating; as you can see, reading this one is a little tougher.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b="1" i="1" u="sng" baseline="0" dirty="0"/>
              <a:t>Waves</a:t>
            </a:r>
            <a:r>
              <a:rPr lang="en-US" baseline="0" dirty="0"/>
              <a:t> is an interesting randomized circuit I didn’t show yet: this has a stripe of 1’s along the bottom, but occasionally at random the 1 </a:t>
            </a:r>
            <a:r>
              <a:rPr lang="en-US" b="1" i="1" u="sng" baseline="0" dirty="0"/>
              <a:t>CRESTS</a:t>
            </a:r>
            <a:r>
              <a:rPr lang="en-US" baseline="0" dirty="0"/>
              <a:t> to the top before crashing back down.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Most circuits were tested on only a </a:t>
            </a:r>
            <a:r>
              <a:rPr lang="en-US" b="1" i="1" u="sng" dirty="0"/>
              <a:t>handful</a:t>
            </a:r>
            <a:r>
              <a:rPr lang="en-US" dirty="0"/>
              <a:t> of inputs…</a:t>
            </a:r>
          </a:p>
        </p:txBody>
      </p:sp>
    </p:spTree>
    <p:extLst>
      <p:ext uri="{BB962C8B-B14F-4D97-AF65-F5344CB8AC3E}">
        <p14:creationId xmlns:p14="http://schemas.microsoft.com/office/powerpoint/2010/main" val="300957792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1" i="1" u="sng" dirty="0"/>
              <a:t>Parity</a:t>
            </a:r>
            <a:r>
              <a:rPr lang="en-US" dirty="0"/>
              <a:t> we tested on all 64 inputs.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32 of them have an </a:t>
            </a:r>
            <a:r>
              <a:rPr lang="en-US" b="1" i="1" u="sng" dirty="0"/>
              <a:t>even number of 1’s</a:t>
            </a:r>
            <a:r>
              <a:rPr lang="en-US" dirty="0"/>
              <a:t>, so we expect no stripe, that’s what you see on the left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The</a:t>
            </a:r>
            <a:r>
              <a:rPr lang="en-US" baseline="0" dirty="0"/>
              <a:t> </a:t>
            </a:r>
            <a:r>
              <a:rPr lang="en-US" b="1" i="1" u="sng" baseline="0" dirty="0"/>
              <a:t>other 32</a:t>
            </a:r>
            <a:r>
              <a:rPr lang="en-US" baseline="0" dirty="0"/>
              <a:t> we expect a stripe of 1’s; that’s on the right.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This is one way to do a so-called “</a:t>
            </a:r>
            <a:r>
              <a:rPr lang="en-US" b="1" i="1" u="sng" baseline="0" dirty="0"/>
              <a:t>full coverage test</a:t>
            </a:r>
            <a:r>
              <a:rPr lang="en-US" baseline="0" dirty="0"/>
              <a:t>”, but we can imagine others: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b="1" i="1" u="sng" dirty="0"/>
              <a:t>All 356</a:t>
            </a:r>
            <a:r>
              <a:rPr lang="en-US" b="1" dirty="0"/>
              <a:t> </a:t>
            </a:r>
            <a:r>
              <a:rPr lang="en-US" dirty="0"/>
              <a:t>of</a:t>
            </a:r>
            <a:r>
              <a:rPr lang="en-US" baseline="0" dirty="0"/>
              <a:t> the tiles in our library were used in some experiment, so we’ve verified that in some sense “all tiles work”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b="1" i="1" u="sng" dirty="0"/>
              <a:t>For 14 </a:t>
            </a:r>
            <a:r>
              <a:rPr lang="en-US" dirty="0"/>
              <a:t>of the circuits,</a:t>
            </a:r>
            <a:r>
              <a:rPr lang="en-US" baseline="0" dirty="0"/>
              <a:t> although we didn’t test every input, we tested enough inputs that </a:t>
            </a:r>
            <a:r>
              <a:rPr lang="en-US" b="1" i="1" u="sng" baseline="0" dirty="0"/>
              <a:t>every tile in that circuit</a:t>
            </a:r>
            <a:r>
              <a:rPr lang="en-US" baseline="0" dirty="0"/>
              <a:t> got used for some input, so we’ve verified for those that </a:t>
            </a:r>
            <a:r>
              <a:rPr lang="en-US" b="1" i="1" u="sng" baseline="0" dirty="0"/>
              <a:t>all gate tiles work “together</a:t>
            </a:r>
            <a:r>
              <a:rPr lang="en-US" baseline="0" dirty="0"/>
              <a:t>”.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baseline="0" dirty="0"/>
              <a:t>Now, the images I’ve shown so far are obviously </a:t>
            </a:r>
            <a:r>
              <a:rPr lang="en-US" b="1" i="1" u="sng" baseline="0" dirty="0"/>
              <a:t>cherry-picked</a:t>
            </a:r>
            <a:r>
              <a:rPr lang="en-US" baseline="0" dirty="0"/>
              <a:t>, so next let’s see some raw data.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690D7B-8D60-4E23-B22D-5ACC00216E47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36140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This is a </a:t>
            </a:r>
            <a:r>
              <a:rPr lang="en-US" b="1" i="1" u="sng" dirty="0"/>
              <a:t>12 micron AFM image</a:t>
            </a:r>
            <a:r>
              <a:rPr lang="en-US" dirty="0"/>
              <a:t> showing parity on several inputs whose answer is 1.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Zooming in, we expect</a:t>
            </a:r>
            <a:r>
              <a:rPr lang="en-US" baseline="0" dirty="0"/>
              <a:t> to see </a:t>
            </a:r>
            <a:r>
              <a:rPr lang="en-US" b="1" i="1" u="sng" baseline="0" dirty="0"/>
              <a:t>stripes of </a:t>
            </a:r>
            <a:r>
              <a:rPr lang="en-US" b="1" i="1" u="sng" baseline="0" dirty="0" err="1"/>
              <a:t>streptavidins</a:t>
            </a:r>
            <a:r>
              <a:rPr lang="en-US" b="1" i="1" u="sng" baseline="0" dirty="0"/>
              <a:t> on each ribbon</a:t>
            </a:r>
            <a:r>
              <a:rPr lang="en-US" baseline="0" dirty="0"/>
              <a:t>, and we do.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Let’s look at some </a:t>
            </a:r>
            <a:r>
              <a:rPr lang="en-US" b="1" i="1" u="sng" baseline="0" dirty="0"/>
              <a:t>non-ideal</a:t>
            </a:r>
            <a:r>
              <a:rPr lang="en-US" baseline="0" dirty="0"/>
              <a:t> parts of this image.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Here’s a </a:t>
            </a:r>
            <a:r>
              <a:rPr lang="en-US" b="1" i="1" u="sng" dirty="0"/>
              <a:t>tile attachment</a:t>
            </a:r>
            <a:r>
              <a:rPr lang="en-US" b="1" i="1" u="sng" baseline="0" dirty="0"/>
              <a:t> error</a:t>
            </a:r>
            <a:r>
              <a:rPr lang="en-US" baseline="0" dirty="0"/>
              <a:t>: there is a stripe on this ribbon for a while, and then it disappears, erroneously flipping a 1 into a 0.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Here are ribbons with </a:t>
            </a:r>
            <a:r>
              <a:rPr lang="en-US" b="1" i="1" u="sng" baseline="0" dirty="0"/>
              <a:t>no origamis attached</a:t>
            </a:r>
            <a:r>
              <a:rPr lang="en-US" baseline="0" dirty="0"/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We believe from control experiments that these did not grow on their own, that they were ripped away from origamis, but of course we don’t know for sure.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dirty="0"/>
              <a:t>And finally, the </a:t>
            </a:r>
            <a:r>
              <a:rPr lang="en-US" b="1" i="1" u="sng" dirty="0"/>
              <a:t>most frustrating</a:t>
            </a:r>
            <a:r>
              <a:rPr lang="en-US" b="1" dirty="0"/>
              <a:t> </a:t>
            </a:r>
            <a:r>
              <a:rPr lang="en-US" dirty="0"/>
              <a:t>and </a:t>
            </a:r>
            <a:r>
              <a:rPr lang="en-US" b="1" i="1" u="sng" dirty="0"/>
              <a:t>frequent</a:t>
            </a:r>
            <a:r>
              <a:rPr lang="en-US" dirty="0"/>
              <a:t> type of error, which we tried several ideas to eliminate but never could: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dirty="0"/>
              <a:t>Several origami seeds have </a:t>
            </a:r>
            <a:r>
              <a:rPr lang="en-US" b="1" i="1" u="sng" dirty="0"/>
              <a:t>little or no growth of tiles</a:t>
            </a:r>
            <a:r>
              <a:rPr lang="en-US" dirty="0"/>
              <a:t>;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dirty="0"/>
              <a:t>There appears to be some energetic barrier to initiating growth.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dirty="0"/>
              <a:t>Now, the numbers I’ll throw up here are </a:t>
            </a:r>
            <a:r>
              <a:rPr lang="en-US" b="1" i="1" u="sng" dirty="0"/>
              <a:t>very approximate</a:t>
            </a:r>
            <a:r>
              <a:rPr lang="en-US" dirty="0"/>
              <a:t>, very back of the envelope, we are still in the process of counting</a:t>
            </a:r>
            <a:r>
              <a:rPr lang="en-US" baseline="0" dirty="0"/>
              <a:t> and analyzing data, but these are roughly accurate.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baseline="0" dirty="0"/>
              <a:t>About </a:t>
            </a:r>
            <a:r>
              <a:rPr lang="en-US" b="1" i="1" u="sng" baseline="0" dirty="0"/>
              <a:t>½ of origami seeds</a:t>
            </a:r>
            <a:r>
              <a:rPr lang="en-US" b="1" baseline="0" dirty="0"/>
              <a:t> </a:t>
            </a:r>
            <a:r>
              <a:rPr lang="en-US" baseline="0" dirty="0"/>
              <a:t>have significant tile growth into a tube.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baseline="0" dirty="0"/>
              <a:t>Of those, </a:t>
            </a:r>
            <a:r>
              <a:rPr lang="en-US" b="1" i="1" u="sng" baseline="0" dirty="0"/>
              <a:t>92%</a:t>
            </a:r>
            <a:r>
              <a:rPr lang="en-US" baseline="0" dirty="0"/>
              <a:t> have </a:t>
            </a:r>
            <a:r>
              <a:rPr lang="en-US" b="1" i="1" u="sng" baseline="0" dirty="0"/>
              <a:t>no bit-flipping error</a:t>
            </a:r>
            <a:r>
              <a:rPr lang="en-US" baseline="0" dirty="0"/>
              <a:t>, in other words, the circuit computation is correct.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baseline="0" dirty="0"/>
              <a:t>Now, that looks like an 8% error rate, but bear in mind this is the </a:t>
            </a:r>
            <a:r>
              <a:rPr lang="en-US" b="1" i="1" u="sng" baseline="0" dirty="0"/>
              <a:t>error rate per tube</a:t>
            </a:r>
            <a:r>
              <a:rPr lang="en-US" baseline="0" dirty="0"/>
              <a:t>.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baseline="0" dirty="0"/>
              <a:t>Most tubes are hundreds of nanometers long, corresponding to hundreds to over a thousand tile attachments, 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baseline="0" dirty="0"/>
              <a:t>so this implies an </a:t>
            </a:r>
            <a:r>
              <a:rPr lang="en-US" b="1" i="1" u="sng" baseline="0" dirty="0"/>
              <a:t>error rate per tile attachment</a:t>
            </a:r>
            <a:r>
              <a:rPr lang="en-US" baseline="0" dirty="0"/>
              <a:t> of something like 1/10,000, 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baseline="0" dirty="0"/>
              <a:t>comparable with the </a:t>
            </a:r>
            <a:r>
              <a:rPr lang="en-US" b="1" i="1" u="sng" baseline="0" dirty="0"/>
              <a:t>best prior</a:t>
            </a:r>
            <a:r>
              <a:rPr lang="en-US" baseline="0" dirty="0"/>
              <a:t> algorithmic self-assembly experiments, 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baseline="0" dirty="0"/>
              <a:t>but now demonstrated on a much wider variety of computations.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690D7B-8D60-4E23-B22D-5ACC00216E47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856402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So</a:t>
            </a:r>
            <a:r>
              <a:rPr lang="en-US" baseline="0" dirty="0"/>
              <a:t> what did we learn?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A single library consisting of a relatively </a:t>
            </a:r>
            <a:r>
              <a:rPr lang="en-US" b="1" i="1" u="sng" baseline="0" dirty="0"/>
              <a:t>small number</a:t>
            </a:r>
            <a:r>
              <a:rPr lang="en-US" baseline="0" dirty="0"/>
              <a:t> of different types of molecules can be mixed and matched to construct a </a:t>
            </a:r>
            <a:r>
              <a:rPr lang="en-US" b="1" i="1" u="sng" baseline="0" dirty="0"/>
              <a:t>huge variety</a:t>
            </a:r>
            <a:r>
              <a:rPr lang="en-US" baseline="0" dirty="0"/>
              <a:t> of complex patterns by </a:t>
            </a:r>
            <a:r>
              <a:rPr lang="en-US" b="1" i="1" u="sng" baseline="0" dirty="0"/>
              <a:t>processing information as they grow</a:t>
            </a:r>
            <a:r>
              <a:rPr lang="en-US" baseline="0" dirty="0"/>
              <a:t>, and this can be done reliably.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Contrasting with other self-assembly approaches: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baseline="0" dirty="0"/>
              <a:t>Compared to “</a:t>
            </a:r>
            <a:r>
              <a:rPr lang="en-US" b="1" i="1" u="sng" baseline="0" dirty="0"/>
              <a:t>periodic</a:t>
            </a:r>
            <a:r>
              <a:rPr lang="en-US" baseline="0" dirty="0"/>
              <a:t>” approaches such as 2D unbounded lattices or periodic tubes, we have </a:t>
            </a:r>
            <a:r>
              <a:rPr lang="en-US" b="1" i="1" u="sng" baseline="0" dirty="0"/>
              <a:t>greater control</a:t>
            </a:r>
            <a:r>
              <a:rPr lang="en-US" baseline="0" dirty="0"/>
              <a:t> over the sort of pattern formed. (Although we aren’t controlling the underlying structure. As in previous work, it’s an unboundedly growing tube.)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baseline="0" dirty="0"/>
              <a:t>Compared to </a:t>
            </a:r>
            <a:r>
              <a:rPr lang="en-US" b="1" i="1" u="sng" baseline="0" dirty="0"/>
              <a:t>“uniquely-addressed”</a:t>
            </a:r>
            <a:r>
              <a:rPr lang="en-US" baseline="0" dirty="0"/>
              <a:t> or “</a:t>
            </a:r>
            <a:r>
              <a:rPr lang="en-US" b="1" i="1" u="sng" baseline="0" dirty="0"/>
              <a:t>hard-coded</a:t>
            </a:r>
            <a:r>
              <a:rPr lang="en-US" baseline="0" dirty="0"/>
              <a:t>” approaches such as DNA origami or single-stranded tile lattices, we </a:t>
            </a:r>
            <a:r>
              <a:rPr lang="en-US" b="1" i="1" u="sng" baseline="0" dirty="0"/>
              <a:t>require fewer distinct types</a:t>
            </a:r>
            <a:r>
              <a:rPr lang="en-US" baseline="0" dirty="0"/>
              <a:t> of molecular components that must be synthesized. (On the other hand, we need to design those strands more carefully, since our system is more sensitive to energetics.)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baseline="0" dirty="0"/>
              <a:t>Compared to </a:t>
            </a:r>
            <a:r>
              <a:rPr lang="en-US" b="1" i="1" u="sng" baseline="0" dirty="0"/>
              <a:t>previous algorithmic self-assembly</a:t>
            </a:r>
            <a:r>
              <a:rPr lang="en-US" baseline="0" dirty="0"/>
              <a:t>, which used tiles with shorter sticky ends, we </a:t>
            </a:r>
            <a:r>
              <a:rPr lang="en-US" baseline="0"/>
              <a:t>have </a:t>
            </a:r>
            <a:r>
              <a:rPr lang="en-US" b="1" i="1" u="sng" baseline="0"/>
              <a:t>available </a:t>
            </a:r>
            <a:r>
              <a:rPr lang="en-US" b="1" i="1" u="sng" baseline="0" dirty="0"/>
              <a:t>more types of tiles</a:t>
            </a:r>
            <a:r>
              <a:rPr lang="en-US" baseline="0" dirty="0"/>
              <a:t>, in order to achieve a </a:t>
            </a:r>
            <a:r>
              <a:rPr lang="en-US" b="1" i="1" u="sng" baseline="0" dirty="0"/>
              <a:t>greater variety</a:t>
            </a:r>
            <a:r>
              <a:rPr lang="en-US" baseline="0" dirty="0"/>
              <a:t> of computations.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690D7B-8D60-4E23-B22D-5ACC00216E47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739679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690D7B-8D60-4E23-B22D-5ACC00216E47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51585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There’s some bits… I don’t like them... Don’t care for these bits.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Now these bits on the other hand… these bits I like.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In truth, they’re the same bits, but they’re arranged so nicely, with all the 1’s on top.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How I can get the former bits to be like this?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Imagine</a:t>
            </a:r>
            <a:r>
              <a:rPr lang="en-US" baseline="0" dirty="0"/>
              <a:t> we can examine a pair of adjacent bits and change them.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In this pair, the 0 is on top and the 1 on bottom, but we want the 1 on top, so we swap them.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This pair is already in the correct relative order, so we leave it.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These are both 1’s, so there’s only one order, so we leave it.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If we looked at these pairs again, the bits would stay the same, so we shift the reading frame; this lets more bits get swapped.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In the shifted reading frame, we have a lonesome bit on top and one on bottom, so we add half-gates to propagate these.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Now we just repeat these gates, and eventually, the bits end up sorted.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690D7B-8D60-4E23-B22D-5ACC00216E4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32740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Here’s some more bits… I don’t know yet whether I like these.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I like odd numbers of 1’s, but I don’t know how many there are.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Let’s move them to this</a:t>
            </a:r>
            <a:r>
              <a:rPr lang="en-US" baseline="0" dirty="0"/>
              <a:t> line to count them.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baseline="0" dirty="0"/>
              <a:t>So the 1’s above the line should move down, but below the line they should move up,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baseline="0" dirty="0"/>
              <a:t>indicating I want to allow different gates to compute different functions, so we’ll label the gates differently.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baseline="0" dirty="0"/>
              <a:t>If we see two 1’s, we’ll change them both to 0.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baseline="0" dirty="0"/>
              <a:t>Now, this decreases the number of 1’s by 2, so if it was odd before, it’s still odd.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baseline="0" dirty="0"/>
              <a:t>Eventually the remaining 1 makes its way to the middle, and stays there.</a:t>
            </a: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690D7B-8D60-4E23-B22D-5ACC00216E4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3660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Now</a:t>
            </a:r>
            <a:r>
              <a:rPr lang="en-US" baseline="0" dirty="0"/>
              <a:t> consider if we start with an </a:t>
            </a:r>
            <a:r>
              <a:rPr lang="en-US" b="1" i="1" u="sng" baseline="0" dirty="0"/>
              <a:t>even</a:t>
            </a:r>
            <a:r>
              <a:rPr lang="en-US" baseline="0" dirty="0"/>
              <a:t> number of 1’s.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The middle two cancel, and the outer two move toward the middle.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They move again.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Eventually they meet and cancel.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And now we have all 0’s.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690D7B-8D60-4E23-B22D-5ACC00216E4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8771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These are </a:t>
            </a:r>
            <a:r>
              <a:rPr lang="en-US" b="1" i="1" u="sng" dirty="0"/>
              <a:t>examples</a:t>
            </a:r>
            <a:r>
              <a:rPr lang="en-US" dirty="0"/>
              <a:t> of a formal</a:t>
            </a:r>
            <a:r>
              <a:rPr lang="en-US" baseline="0" dirty="0"/>
              <a:t> circuit model I’ll define now.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The basic unit is a </a:t>
            </a:r>
            <a:r>
              <a:rPr lang="en-US" b="1" i="1" u="sng" baseline="0" dirty="0"/>
              <a:t>gate</a:t>
            </a:r>
            <a:r>
              <a:rPr lang="en-US" i="0" baseline="0" dirty="0"/>
              <a:t>, most gates have two input bits and two output bits, though we also allow one-input/one-output.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i="0" baseline="0" dirty="0"/>
              <a:t>The gate is defined by a </a:t>
            </a:r>
            <a:r>
              <a:rPr lang="en-US" b="1" i="1" u="sng" baseline="0" dirty="0">
                <a:solidFill>
                  <a:srgbClr val="C00000"/>
                </a:solidFill>
              </a:rPr>
              <a:t>truth table</a:t>
            </a:r>
            <a:r>
              <a:rPr lang="en-US" i="0" baseline="0" dirty="0"/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i="0" baseline="0" dirty="0"/>
              <a:t>The outputs can be any function of the inputs you want, so any way to fill in these output bits in the truth table defines a </a:t>
            </a:r>
            <a:r>
              <a:rPr lang="en-US" b="1" i="1" u="sng" baseline="0" dirty="0"/>
              <a:t>legitimate</a:t>
            </a:r>
            <a:r>
              <a:rPr lang="en-US" i="0" baseline="0" dirty="0"/>
              <a:t> gate.</a:t>
            </a:r>
            <a:endParaRPr lang="en-US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690D7B-8D60-4E23-B22D-5ACC00216E4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8347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Each gate has a </a:t>
            </a:r>
            <a:r>
              <a:rPr lang="en-US" b="1" i="1" u="sng" dirty="0"/>
              <a:t>row</a:t>
            </a:r>
            <a:r>
              <a:rPr lang="en-US" b="1" i="1" u="sng" baseline="0" dirty="0"/>
              <a:t> number</a:t>
            </a:r>
            <a:r>
              <a:rPr lang="en-US" baseline="0" dirty="0"/>
              <a:t>, this one is row 3.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The gate connects to gates in </a:t>
            </a:r>
            <a:r>
              <a:rPr lang="en-US" b="1" i="1" u="sng" baseline="0" dirty="0"/>
              <a:t>adjacent</a:t>
            </a:r>
            <a:r>
              <a:rPr lang="en-US" baseline="0" dirty="0"/>
              <a:t> rows.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All rows put together make a </a:t>
            </a:r>
            <a:r>
              <a:rPr lang="en-US" b="1" i="1" u="sng" baseline="0" dirty="0"/>
              <a:t>layer</a:t>
            </a:r>
            <a:r>
              <a:rPr lang="en-US" baseline="0" dirty="0"/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And gates in different rows can compute </a:t>
            </a:r>
            <a:r>
              <a:rPr lang="en-US" b="1" i="1" u="sng" baseline="0" dirty="0"/>
              <a:t>different functions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690D7B-8D60-4E23-B22D-5ACC00216E4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84309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 feature of the model we haven’t yet seen is </a:t>
            </a:r>
            <a:r>
              <a:rPr lang="en-US" b="1" i="1" u="sng" dirty="0"/>
              <a:t>randomization</a:t>
            </a:r>
            <a:r>
              <a:rPr lang="en-US" dirty="0"/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The programmer can optionally</a:t>
            </a:r>
            <a:r>
              <a:rPr lang="en-US" baseline="0" dirty="0"/>
              <a:t> specify </a:t>
            </a:r>
            <a:r>
              <a:rPr lang="en-US" b="1" i="1" u="sng" baseline="0" dirty="0"/>
              <a:t>multiple</a:t>
            </a:r>
            <a:r>
              <a:rPr lang="en-US" baseline="0" dirty="0"/>
              <a:t> gates per row,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and assign a </a:t>
            </a:r>
            <a:r>
              <a:rPr lang="en-US" b="1" i="1" u="sng" baseline="0" dirty="0"/>
              <a:t>probability</a:t>
            </a:r>
            <a:r>
              <a:rPr lang="en-US" baseline="0" dirty="0"/>
              <a:t> to each to be used each time the gate is evaluated.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690D7B-8D60-4E23-B22D-5ACC00216E4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76597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3B66A-CE92-4F70-B5A2-EE913266E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72899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3B66A-CE92-4F70-B5A2-EE913266E6CF}" type="slidenum">
              <a:rPr lang="en-US" smtClean="0"/>
              <a:pPr/>
              <a:t>‹#›</a:t>
            </a:fld>
            <a:r>
              <a:rPr lang="en-US" dirty="0"/>
              <a:t>/49</a:t>
            </a:r>
          </a:p>
        </p:txBody>
      </p:sp>
    </p:spTree>
    <p:extLst>
      <p:ext uri="{BB962C8B-B14F-4D97-AF65-F5344CB8AC3E}">
        <p14:creationId xmlns:p14="http://schemas.microsoft.com/office/powerpoint/2010/main" val="25206521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3B66A-CE92-4F70-B5A2-EE913266E6CF}" type="slidenum">
              <a:rPr lang="en-US" smtClean="0"/>
              <a:pPr/>
              <a:t>‹#›</a:t>
            </a:fld>
            <a:r>
              <a:rPr lang="en-US" dirty="0"/>
              <a:t>/49</a:t>
            </a:r>
          </a:p>
        </p:txBody>
      </p:sp>
    </p:spTree>
    <p:extLst>
      <p:ext uri="{BB962C8B-B14F-4D97-AF65-F5344CB8AC3E}">
        <p14:creationId xmlns:p14="http://schemas.microsoft.com/office/powerpoint/2010/main" val="42340967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3B66A-CE92-4F70-B5A2-EE913266E6CF}" type="slidenum">
              <a:rPr lang="en-US" smtClean="0"/>
              <a:pPr/>
              <a:t>‹#›</a:t>
            </a:fld>
            <a:r>
              <a:rPr lang="en-US" dirty="0"/>
              <a:t>/49</a:t>
            </a:r>
          </a:p>
        </p:txBody>
      </p:sp>
    </p:spTree>
    <p:extLst>
      <p:ext uri="{BB962C8B-B14F-4D97-AF65-F5344CB8AC3E}">
        <p14:creationId xmlns:p14="http://schemas.microsoft.com/office/powerpoint/2010/main" val="28633834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3B66A-CE92-4F70-B5A2-EE913266E6CF}" type="slidenum">
              <a:rPr lang="en-US" smtClean="0"/>
              <a:pPr/>
              <a:t>‹#›</a:t>
            </a:fld>
            <a:r>
              <a:rPr lang="en-US" dirty="0"/>
              <a:t>/49</a:t>
            </a:r>
          </a:p>
        </p:txBody>
      </p:sp>
    </p:spTree>
    <p:extLst>
      <p:ext uri="{BB962C8B-B14F-4D97-AF65-F5344CB8AC3E}">
        <p14:creationId xmlns:p14="http://schemas.microsoft.com/office/powerpoint/2010/main" val="2468107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23B66A-CE92-4F70-B5A2-EE913266E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64687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80" r:id="rId4"/>
    <p:sldLayoutId id="2147483681" r:id="rId5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5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7" Type="http://schemas.openxmlformats.org/officeDocument/2006/relationships/image" Target="../media/image33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5.xml"/><Relationship Id="rId6" Type="http://schemas.openxmlformats.org/officeDocument/2006/relationships/image" Target="../media/image32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6.xml"/><Relationship Id="rId4" Type="http://schemas.openxmlformats.org/officeDocument/2006/relationships/image" Target="../media/image2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emf"/><Relationship Id="rId4" Type="http://schemas.openxmlformats.org/officeDocument/2006/relationships/image" Target="../media/image38.em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tif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3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6" Type="http://schemas.openxmlformats.org/officeDocument/2006/relationships/image" Target="../media/image42.png"/><Relationship Id="rId5" Type="http://schemas.openxmlformats.org/officeDocument/2006/relationships/image" Target="../media/image41.tiff"/><Relationship Id="rId4" Type="http://schemas.openxmlformats.org/officeDocument/2006/relationships/image" Target="../media/image40.tiff"/><Relationship Id="rId9" Type="http://schemas.openxmlformats.org/officeDocument/2006/relationships/image" Target="../media/image44.ti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tiff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48.ti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6" Type="http://schemas.openxmlformats.org/officeDocument/2006/relationships/image" Target="../media/image47.tiff"/><Relationship Id="rId5" Type="http://schemas.openxmlformats.org/officeDocument/2006/relationships/image" Target="../media/image46.tif"/><Relationship Id="rId10" Type="http://schemas.openxmlformats.org/officeDocument/2006/relationships/image" Target="../media/image51.tiff"/><Relationship Id="rId4" Type="http://schemas.openxmlformats.org/officeDocument/2006/relationships/image" Target="../media/image45.tiff"/><Relationship Id="rId9" Type="http://schemas.openxmlformats.org/officeDocument/2006/relationships/image" Target="../media/image50.tif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tif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tiff"/><Relationship Id="rId5" Type="http://schemas.openxmlformats.org/officeDocument/2006/relationships/image" Target="../media/image32.png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tiff"/><Relationship Id="rId13" Type="http://schemas.openxmlformats.org/officeDocument/2006/relationships/image" Target="../media/image62.tiff"/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45.tiff"/><Relationship Id="rId12" Type="http://schemas.openxmlformats.org/officeDocument/2006/relationships/image" Target="../media/image61.tif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6" Type="http://schemas.openxmlformats.org/officeDocument/2006/relationships/image" Target="../media/image56.jpeg"/><Relationship Id="rId11" Type="http://schemas.openxmlformats.org/officeDocument/2006/relationships/image" Target="../media/image60.tiff"/><Relationship Id="rId5" Type="http://schemas.openxmlformats.org/officeDocument/2006/relationships/image" Target="../media/image55.png"/><Relationship Id="rId10" Type="http://schemas.openxmlformats.org/officeDocument/2006/relationships/image" Target="../media/image59.tiff"/><Relationship Id="rId4" Type="http://schemas.openxmlformats.org/officeDocument/2006/relationships/image" Target="../media/image54.gif"/><Relationship Id="rId9" Type="http://schemas.openxmlformats.org/officeDocument/2006/relationships/image" Target="../media/image58.tiff"/><Relationship Id="rId14" Type="http://schemas.openxmlformats.org/officeDocument/2006/relationships/image" Target="../media/image63.tif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tiff"/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67.tif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6" Type="http://schemas.openxmlformats.org/officeDocument/2006/relationships/image" Target="../media/image66.tiff"/><Relationship Id="rId5" Type="http://schemas.openxmlformats.org/officeDocument/2006/relationships/image" Target="../media/image65.tiff"/><Relationship Id="rId4" Type="http://schemas.openxmlformats.org/officeDocument/2006/relationships/image" Target="../media/image64.tiff"/><Relationship Id="rId9" Type="http://schemas.openxmlformats.org/officeDocument/2006/relationships/image" Target="../media/image69.tiff"/></Relationships>
</file>

<file path=ppt/slides/_rels/slide1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4.tiff"/><Relationship Id="rId18" Type="http://schemas.openxmlformats.org/officeDocument/2006/relationships/image" Target="../media/image77.emf"/><Relationship Id="rId26" Type="http://schemas.openxmlformats.org/officeDocument/2006/relationships/image" Target="../media/image85.png"/><Relationship Id="rId3" Type="http://schemas.openxmlformats.org/officeDocument/2006/relationships/notesSlide" Target="../notesSlides/notesSlide16.xml"/><Relationship Id="rId21" Type="http://schemas.openxmlformats.org/officeDocument/2006/relationships/image" Target="../media/image80.png"/><Relationship Id="rId34" Type="http://schemas.openxmlformats.org/officeDocument/2006/relationships/image" Target="../media/image91.emf"/><Relationship Id="rId7" Type="http://schemas.openxmlformats.org/officeDocument/2006/relationships/image" Target="../media/image63.tiff"/><Relationship Id="rId12" Type="http://schemas.openxmlformats.org/officeDocument/2006/relationships/image" Target="../media/image47.tiff"/><Relationship Id="rId17" Type="http://schemas.openxmlformats.org/officeDocument/2006/relationships/image" Target="../media/image76.emf"/><Relationship Id="rId25" Type="http://schemas.openxmlformats.org/officeDocument/2006/relationships/image" Target="../media/image84.png"/><Relationship Id="rId33" Type="http://schemas.openxmlformats.org/officeDocument/2006/relationships/image" Target="../media/image90.tiff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75.emf"/><Relationship Id="rId20" Type="http://schemas.openxmlformats.org/officeDocument/2006/relationships/image" Target="../media/image79.png"/><Relationship Id="rId29" Type="http://schemas.openxmlformats.org/officeDocument/2006/relationships/image" Target="../media/image87.png"/><Relationship Id="rId1" Type="http://schemas.openxmlformats.org/officeDocument/2006/relationships/tags" Target="../tags/tag11.xml"/><Relationship Id="rId6" Type="http://schemas.openxmlformats.org/officeDocument/2006/relationships/image" Target="../media/image71.tiff"/><Relationship Id="rId11" Type="http://schemas.openxmlformats.org/officeDocument/2006/relationships/image" Target="../media/image49.tiff"/><Relationship Id="rId24" Type="http://schemas.openxmlformats.org/officeDocument/2006/relationships/image" Target="../media/image83.png"/><Relationship Id="rId32" Type="http://schemas.openxmlformats.org/officeDocument/2006/relationships/image" Target="../media/image89.emf"/><Relationship Id="rId5" Type="http://schemas.openxmlformats.org/officeDocument/2006/relationships/image" Target="../media/image70.tiff"/><Relationship Id="rId15" Type="http://schemas.openxmlformats.org/officeDocument/2006/relationships/image" Target="../media/image74.png"/><Relationship Id="rId23" Type="http://schemas.openxmlformats.org/officeDocument/2006/relationships/image" Target="../media/image82.png"/><Relationship Id="rId28" Type="http://schemas.openxmlformats.org/officeDocument/2006/relationships/image" Target="../media/image59.tiff"/><Relationship Id="rId36" Type="http://schemas.openxmlformats.org/officeDocument/2006/relationships/image" Target="../media/image93.emf"/><Relationship Id="rId10" Type="http://schemas.openxmlformats.org/officeDocument/2006/relationships/image" Target="../media/image61.tiff"/><Relationship Id="rId19" Type="http://schemas.openxmlformats.org/officeDocument/2006/relationships/image" Target="../media/image78.emf"/><Relationship Id="rId31" Type="http://schemas.openxmlformats.org/officeDocument/2006/relationships/image" Target="../media/image88.tiff"/><Relationship Id="rId4" Type="http://schemas.openxmlformats.org/officeDocument/2006/relationships/image" Target="../media/image62.tiff"/><Relationship Id="rId9" Type="http://schemas.openxmlformats.org/officeDocument/2006/relationships/image" Target="../media/image73.tiff"/><Relationship Id="rId14" Type="http://schemas.openxmlformats.org/officeDocument/2006/relationships/image" Target="../media/image45.tiff"/><Relationship Id="rId22" Type="http://schemas.openxmlformats.org/officeDocument/2006/relationships/image" Target="../media/image81.png"/><Relationship Id="rId27" Type="http://schemas.openxmlformats.org/officeDocument/2006/relationships/image" Target="../media/image86.png"/><Relationship Id="rId30" Type="http://schemas.microsoft.com/office/2007/relationships/hdphoto" Target="../media/hdphoto1.wdp"/><Relationship Id="rId35" Type="http://schemas.openxmlformats.org/officeDocument/2006/relationships/image" Target="../media/image92.emf"/><Relationship Id="rId8" Type="http://schemas.openxmlformats.org/officeDocument/2006/relationships/image" Target="../media/image72.tif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3.png"/><Relationship Id="rId3" Type="http://schemas.openxmlformats.org/officeDocument/2006/relationships/image" Target="../media/image7.jpeg"/><Relationship Id="rId7" Type="http://schemas.openxmlformats.org/officeDocument/2006/relationships/image" Target="../media/image11.png"/><Relationship Id="rId12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5" Type="http://schemas.openxmlformats.org/officeDocument/2006/relationships/image" Target="../media/image5.gif"/><Relationship Id="rId10" Type="http://schemas.openxmlformats.org/officeDocument/2006/relationships/image" Target="../media/image14.jpeg"/><Relationship Id="rId4" Type="http://schemas.openxmlformats.org/officeDocument/2006/relationships/image" Target="../media/image8.jpeg"/><Relationship Id="rId9" Type="http://schemas.openxmlformats.org/officeDocument/2006/relationships/image" Target="../media/image13.png"/><Relationship Id="rId1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3.xml"/><Relationship Id="rId4" Type="http://schemas.openxmlformats.org/officeDocument/2006/relationships/image" Target="../media/image94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9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02.png"/><Relationship Id="rId5" Type="http://schemas.openxmlformats.org/officeDocument/2006/relationships/image" Target="../media/image101.png"/><Relationship Id="rId10" Type="http://schemas.openxmlformats.org/officeDocument/2006/relationships/image" Target="../media/image106.png"/><Relationship Id="rId4" Type="http://schemas.openxmlformats.org/officeDocument/2006/relationships/image" Target="../media/image100.png"/><Relationship Id="rId9" Type="http://schemas.openxmlformats.org/officeDocument/2006/relationships/image" Target="../media/image105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em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7" Type="http://schemas.openxmlformats.org/officeDocument/2006/relationships/image" Target="../media/image113.jpe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2.jpeg"/><Relationship Id="rId5" Type="http://schemas.openxmlformats.org/officeDocument/2006/relationships/image" Target="../media/image111.emf"/><Relationship Id="rId4" Type="http://schemas.openxmlformats.org/officeDocument/2006/relationships/image" Target="../media/image110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emf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Relationship Id="rId9" Type="http://schemas.openxmlformats.org/officeDocument/2006/relationships/image" Target="../media/image22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emf"/><Relationship Id="rId13" Type="http://schemas.openxmlformats.org/officeDocument/2006/relationships/image" Target="../media/image125.jpg"/><Relationship Id="rId3" Type="http://schemas.openxmlformats.org/officeDocument/2006/relationships/notesSlide" Target="../notesSlides/notesSlide21.xml"/><Relationship Id="rId7" Type="http://schemas.openxmlformats.org/officeDocument/2006/relationships/image" Target="../media/image119.emf"/><Relationship Id="rId12" Type="http://schemas.openxmlformats.org/officeDocument/2006/relationships/image" Target="../media/image12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Relationship Id="rId6" Type="http://schemas.openxmlformats.org/officeDocument/2006/relationships/image" Target="../media/image118.emf"/><Relationship Id="rId11" Type="http://schemas.openxmlformats.org/officeDocument/2006/relationships/image" Target="../media/image123.jpg"/><Relationship Id="rId5" Type="http://schemas.openxmlformats.org/officeDocument/2006/relationships/image" Target="../media/image117.emf"/><Relationship Id="rId10" Type="http://schemas.openxmlformats.org/officeDocument/2006/relationships/image" Target="../media/image122.emf"/><Relationship Id="rId4" Type="http://schemas.openxmlformats.org/officeDocument/2006/relationships/image" Target="../media/image116.jpeg"/><Relationship Id="rId9" Type="http://schemas.openxmlformats.org/officeDocument/2006/relationships/image" Target="../media/image121.emf"/><Relationship Id="rId14" Type="http://schemas.openxmlformats.org/officeDocument/2006/relationships/image" Target="../media/image12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0.png"/><Relationship Id="rId5" Type="http://schemas.openxmlformats.org/officeDocument/2006/relationships/image" Target="../media/image129.png"/><Relationship Id="rId4" Type="http://schemas.openxmlformats.org/officeDocument/2006/relationships/image" Target="../media/image12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emf"/><Relationship Id="rId2" Type="http://schemas.openxmlformats.org/officeDocument/2006/relationships/image" Target="../media/image131.em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emf"/><Relationship Id="rId2" Type="http://schemas.openxmlformats.org/officeDocument/2006/relationships/image" Target="../media/image132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e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6.png"/><Relationship Id="rId4" Type="http://schemas.openxmlformats.org/officeDocument/2006/relationships/image" Target="../media/image13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Relationship Id="rId5" Type="http://schemas.openxmlformats.org/officeDocument/2006/relationships/image" Target="../media/image138.png"/><Relationship Id="rId4" Type="http://schemas.openxmlformats.org/officeDocument/2006/relationships/image" Target="../media/image13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Relationship Id="rId6" Type="http://schemas.openxmlformats.org/officeDocument/2006/relationships/image" Target="../media/image141.emf"/><Relationship Id="rId5" Type="http://schemas.openxmlformats.org/officeDocument/2006/relationships/image" Target="../media/image140.png"/><Relationship Id="rId4" Type="http://schemas.openxmlformats.org/officeDocument/2006/relationships/image" Target="../media/image139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8.png"/><Relationship Id="rId3" Type="http://schemas.openxmlformats.org/officeDocument/2006/relationships/image" Target="../media/image143.png"/><Relationship Id="rId7" Type="http://schemas.openxmlformats.org/officeDocument/2006/relationships/image" Target="../media/image147.png"/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6.png"/><Relationship Id="rId5" Type="http://schemas.openxmlformats.org/officeDocument/2006/relationships/image" Target="../media/image145.png"/><Relationship Id="rId4" Type="http://schemas.openxmlformats.org/officeDocument/2006/relationships/image" Target="../media/image14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7" Type="http://schemas.openxmlformats.org/officeDocument/2006/relationships/image" Target="../media/image15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Relationship Id="rId6" Type="http://schemas.openxmlformats.org/officeDocument/2006/relationships/image" Target="../media/image151.png"/><Relationship Id="rId5" Type="http://schemas.openxmlformats.org/officeDocument/2006/relationships/image" Target="../media/image150.png"/><Relationship Id="rId4" Type="http://schemas.openxmlformats.org/officeDocument/2006/relationships/image" Target="../media/image149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4.png"/><Relationship Id="rId13" Type="http://schemas.openxmlformats.org/officeDocument/2006/relationships/image" Target="../media/image159.png"/><Relationship Id="rId3" Type="http://schemas.openxmlformats.org/officeDocument/2006/relationships/notesSlide" Target="../notesSlides/notesSlide27.xml"/><Relationship Id="rId7" Type="http://schemas.openxmlformats.org/officeDocument/2006/relationships/image" Target="../media/image800.png"/><Relationship Id="rId12" Type="http://schemas.openxmlformats.org/officeDocument/2006/relationships/image" Target="../media/image158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8.xml"/><Relationship Id="rId11" Type="http://schemas.openxmlformats.org/officeDocument/2006/relationships/image" Target="../media/image157.png"/><Relationship Id="rId10" Type="http://schemas.openxmlformats.org/officeDocument/2006/relationships/image" Target="../media/image156.emf"/><Relationship Id="rId4" Type="http://schemas.openxmlformats.org/officeDocument/2006/relationships/image" Target="../media/image153.png"/><Relationship Id="rId9" Type="http://schemas.openxmlformats.org/officeDocument/2006/relationships/image" Target="../media/image15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gif"/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png"/><Relationship Id="rId9" Type="http://schemas.openxmlformats.org/officeDocument/2006/relationships/image" Target="../media/image30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tif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1.emf"/><Relationship Id="rId3" Type="http://schemas.openxmlformats.org/officeDocument/2006/relationships/notesSlide" Target="../notesSlides/notesSlide29.xml"/><Relationship Id="rId7" Type="http://schemas.openxmlformats.org/officeDocument/2006/relationships/image" Target="../media/image160.emf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9.xml"/><Relationship Id="rId6" Type="http://schemas.openxmlformats.org/officeDocument/2006/relationships/image" Target="../media/image159.emf"/><Relationship Id="rId5" Type="http://schemas.openxmlformats.org/officeDocument/2006/relationships/image" Target="../media/image158.emf"/><Relationship Id="rId10" Type="http://schemas.openxmlformats.org/officeDocument/2006/relationships/image" Target="../media/image163.emf"/><Relationship Id="rId4" Type="http://schemas.openxmlformats.org/officeDocument/2006/relationships/image" Target="../media/image157.emf"/><Relationship Id="rId9" Type="http://schemas.openxmlformats.org/officeDocument/2006/relationships/image" Target="../media/image162.emf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8.emf"/><Relationship Id="rId3" Type="http://schemas.openxmlformats.org/officeDocument/2006/relationships/notesSlide" Target="../notesSlides/notesSlide30.xml"/><Relationship Id="rId7" Type="http://schemas.openxmlformats.org/officeDocument/2006/relationships/image" Target="../media/image167.emf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0.xml"/><Relationship Id="rId6" Type="http://schemas.openxmlformats.org/officeDocument/2006/relationships/image" Target="../media/image166.emf"/><Relationship Id="rId5" Type="http://schemas.openxmlformats.org/officeDocument/2006/relationships/image" Target="../media/image165.emf"/><Relationship Id="rId10" Type="http://schemas.openxmlformats.org/officeDocument/2006/relationships/image" Target="../media/image170.tif"/><Relationship Id="rId4" Type="http://schemas.openxmlformats.org/officeDocument/2006/relationships/image" Target="../media/image164.emf"/><Relationship Id="rId9" Type="http://schemas.openxmlformats.org/officeDocument/2006/relationships/image" Target="../media/image169.em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emf"/><Relationship Id="rId2" Type="http://schemas.openxmlformats.org/officeDocument/2006/relationships/image" Target="../media/image171.em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3.em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emf"/><Relationship Id="rId2" Type="http://schemas.openxmlformats.org/officeDocument/2006/relationships/image" Target="../media/image174.jpe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1.xml"/><Relationship Id="rId4" Type="http://schemas.openxmlformats.org/officeDocument/2006/relationships/image" Target="../media/image176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2.xml"/><Relationship Id="rId6" Type="http://schemas.openxmlformats.org/officeDocument/2006/relationships/image" Target="../media/image179.png"/><Relationship Id="rId5" Type="http://schemas.openxmlformats.org/officeDocument/2006/relationships/image" Target="../media/image178.emf"/><Relationship Id="rId4" Type="http://schemas.openxmlformats.org/officeDocument/2006/relationships/image" Target="../media/image177.emf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4.png"/><Relationship Id="rId3" Type="http://schemas.openxmlformats.org/officeDocument/2006/relationships/notesSlide" Target="../notesSlides/notesSlide33.xml"/><Relationship Id="rId7" Type="http://schemas.openxmlformats.org/officeDocument/2006/relationships/image" Target="../media/image183.png"/><Relationship Id="rId12" Type="http://schemas.openxmlformats.org/officeDocument/2006/relationships/image" Target="../media/image18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3.xml"/><Relationship Id="rId6" Type="http://schemas.openxmlformats.org/officeDocument/2006/relationships/image" Target="../media/image182.emf"/><Relationship Id="rId11" Type="http://schemas.openxmlformats.org/officeDocument/2006/relationships/image" Target="../media/image187.png"/><Relationship Id="rId5" Type="http://schemas.openxmlformats.org/officeDocument/2006/relationships/image" Target="../media/image181.png"/><Relationship Id="rId10" Type="http://schemas.openxmlformats.org/officeDocument/2006/relationships/image" Target="../media/image186.png"/><Relationship Id="rId4" Type="http://schemas.openxmlformats.org/officeDocument/2006/relationships/image" Target="../media/image180.emf"/><Relationship Id="rId9" Type="http://schemas.openxmlformats.org/officeDocument/2006/relationships/image" Target="../media/image185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png"/><Relationship Id="rId7" Type="http://schemas.openxmlformats.org/officeDocument/2006/relationships/image" Target="../media/image193.jpeg"/><Relationship Id="rId2" Type="http://schemas.openxmlformats.org/officeDocument/2006/relationships/image" Target="../media/image175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2.jpeg"/><Relationship Id="rId5" Type="http://schemas.openxmlformats.org/officeDocument/2006/relationships/image" Target="../media/image191.png"/><Relationship Id="rId4" Type="http://schemas.openxmlformats.org/officeDocument/2006/relationships/image" Target="../media/image190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4" Type="http://schemas.openxmlformats.org/officeDocument/2006/relationships/image" Target="../media/image3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4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i01.hktdc-img.com/product-images/1/enlarge/1X1G99CX/The-Thinker-3D-Crystal-Puzzle.jpg">
            <a:extLst>
              <a:ext uri="{FF2B5EF4-FFF2-40B4-BE49-F238E27FC236}">
                <a16:creationId xmlns:a16="http://schemas.microsoft.com/office/drawing/2014/main" id="{8061A7CE-1B33-4E03-84C6-61763C90C4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77" t="6444" r="21927" b="6043"/>
          <a:stretch/>
        </p:blipFill>
        <p:spPr bwMode="auto">
          <a:xfrm>
            <a:off x="9991817" y="400050"/>
            <a:ext cx="1705935" cy="2619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4ACE677-AEAB-4848-A6EA-85DE1BE4D0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43100" y="1010603"/>
            <a:ext cx="8172450" cy="2157999"/>
          </a:xfrm>
        </p:spPr>
        <p:txBody>
          <a:bodyPr>
            <a:noAutofit/>
          </a:bodyPr>
          <a:lstStyle/>
          <a:p>
            <a:r>
              <a:rPr lang="en-US" sz="8000" dirty="0"/>
              <a:t>Crystals </a:t>
            </a:r>
            <a:r>
              <a:rPr lang="en-US" sz="8000"/>
              <a:t>that think</a:t>
            </a:r>
            <a:br>
              <a:rPr lang="en-US" sz="8000"/>
            </a:br>
            <a:r>
              <a:rPr lang="en-US" sz="4800"/>
              <a:t>about how they’re growing</a:t>
            </a:r>
            <a:endParaRPr lang="en-US" sz="48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17682A9-9B56-408A-8633-611C03CA283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1" y="3532050"/>
            <a:ext cx="12191999" cy="451223"/>
          </a:xfrm>
        </p:spPr>
        <p:txBody>
          <a:bodyPr>
            <a:normAutofit/>
          </a:bodyPr>
          <a:lstStyle/>
          <a:p>
            <a:r>
              <a:rPr lang="en-US"/>
              <a:t>David </a:t>
            </a:r>
            <a:r>
              <a:rPr lang="en-US" dirty="0"/>
              <a:t>Doty</a:t>
            </a:r>
          </a:p>
        </p:txBody>
      </p:sp>
      <p:pic>
        <p:nvPicPr>
          <p:cNvPr id="10" name="Caltech_Logo.pdf">
            <a:extLst>
              <a:ext uri="{FF2B5EF4-FFF2-40B4-BE49-F238E27FC236}">
                <a16:creationId xmlns:a16="http://schemas.microsoft.com/office/drawing/2014/main" id="{9F1F6B99-2286-4B7A-BCD2-A47F9934FE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08263" y="5670995"/>
            <a:ext cx="618965" cy="618965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11" name="Shape 110">
            <a:extLst>
              <a:ext uri="{FF2B5EF4-FFF2-40B4-BE49-F238E27FC236}">
                <a16:creationId xmlns:a16="http://schemas.microsoft.com/office/drawing/2014/main" id="{5A64ADD1-2153-440A-84CB-7B533C230FCB}"/>
              </a:ext>
            </a:extLst>
          </p:cNvPr>
          <p:cNvSpPr/>
          <p:nvPr/>
        </p:nvSpPr>
        <p:spPr>
          <a:xfrm>
            <a:off x="3440385" y="6319601"/>
            <a:ext cx="1161644" cy="28725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numCol="1" anchor="ctr">
            <a:spAutoFit/>
          </a:bodyPr>
          <a:lstStyle>
            <a:lvl1pPr>
              <a:defRPr sz="28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/>
            <a:r>
              <a:rPr sz="1200" dirty="0"/>
              <a:t>Caltech</a:t>
            </a:r>
          </a:p>
        </p:txBody>
      </p:sp>
      <p:pic>
        <p:nvPicPr>
          <p:cNvPr id="12" name="pasted-image.png">
            <a:extLst>
              <a:ext uri="{FF2B5EF4-FFF2-40B4-BE49-F238E27FC236}">
                <a16:creationId xmlns:a16="http://schemas.microsoft.com/office/drawing/2014/main" id="{F8CF4794-FBDD-4C4D-840D-A27E107FD0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00236" y="5591275"/>
            <a:ext cx="655176" cy="638345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13" name="Shape 113">
            <a:extLst>
              <a:ext uri="{FF2B5EF4-FFF2-40B4-BE49-F238E27FC236}">
                <a16:creationId xmlns:a16="http://schemas.microsoft.com/office/drawing/2014/main" id="{1BFEBC93-15FD-4760-B9DE-31A1B602D8CB}"/>
              </a:ext>
            </a:extLst>
          </p:cNvPr>
          <p:cNvSpPr/>
          <p:nvPr/>
        </p:nvSpPr>
        <p:spPr>
          <a:xfrm>
            <a:off x="7558593" y="6274903"/>
            <a:ext cx="738465" cy="28725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numCol="1" anchor="ctr">
            <a:spAutoFit/>
          </a:bodyPr>
          <a:lstStyle>
            <a:lvl1pPr>
              <a:defRPr sz="28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/>
            <a:r>
              <a:rPr sz="1200" dirty="0"/>
              <a:t>Harvard</a:t>
            </a:r>
          </a:p>
        </p:txBody>
      </p:sp>
      <p:pic>
        <p:nvPicPr>
          <p:cNvPr id="14" name="pasted-image.jpg">
            <a:extLst>
              <a:ext uri="{FF2B5EF4-FFF2-40B4-BE49-F238E27FC236}">
                <a16:creationId xmlns:a16="http://schemas.microsoft.com/office/drawing/2014/main" id="{8B9E5BF0-EF5D-47F3-BA8C-FC7A1143F25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62909" y="5871364"/>
            <a:ext cx="1012278" cy="433182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15" name="Shape 116">
            <a:extLst>
              <a:ext uri="{FF2B5EF4-FFF2-40B4-BE49-F238E27FC236}">
                <a16:creationId xmlns:a16="http://schemas.microsoft.com/office/drawing/2014/main" id="{48903F06-988A-4451-A39A-8A001B61E156}"/>
              </a:ext>
            </a:extLst>
          </p:cNvPr>
          <p:cNvSpPr/>
          <p:nvPr/>
        </p:nvSpPr>
        <p:spPr>
          <a:xfrm>
            <a:off x="4938588" y="6274903"/>
            <a:ext cx="860923" cy="28725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numCol="1" anchor="ctr">
            <a:spAutoFit/>
          </a:bodyPr>
          <a:lstStyle>
            <a:lvl1pPr>
              <a:defRPr sz="30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/>
            <a:r>
              <a:rPr lang="en-US" sz="1200" dirty="0" err="1"/>
              <a:t>Inria</a:t>
            </a:r>
            <a:r>
              <a:rPr lang="en-US" sz="1200" dirty="0"/>
              <a:t> </a:t>
            </a:r>
            <a:r>
              <a:rPr sz="1200" dirty="0"/>
              <a:t>Paris</a:t>
            </a:r>
          </a:p>
        </p:txBody>
      </p:sp>
      <p:pic>
        <p:nvPicPr>
          <p:cNvPr id="16" name="pasted-image.gif">
            <a:extLst>
              <a:ext uri="{FF2B5EF4-FFF2-40B4-BE49-F238E27FC236}">
                <a16:creationId xmlns:a16="http://schemas.microsoft.com/office/drawing/2014/main" id="{67FAEC70-EA28-4EC7-AEBA-1F5C302077A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18227" y="5591273"/>
            <a:ext cx="702952" cy="674366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17" name="Shape 119">
            <a:extLst>
              <a:ext uri="{FF2B5EF4-FFF2-40B4-BE49-F238E27FC236}">
                <a16:creationId xmlns:a16="http://schemas.microsoft.com/office/drawing/2014/main" id="{ED2F6F3D-63E7-4CF8-8D35-005E853AB484}"/>
              </a:ext>
            </a:extLst>
          </p:cNvPr>
          <p:cNvSpPr/>
          <p:nvPr/>
        </p:nvSpPr>
        <p:spPr>
          <a:xfrm>
            <a:off x="6236196" y="6279787"/>
            <a:ext cx="867017" cy="28725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numCol="1" anchor="ctr">
            <a:spAutoFit/>
          </a:bodyPr>
          <a:lstStyle>
            <a:lvl1pPr>
              <a:defRPr sz="28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/>
            <a:r>
              <a:rPr sz="1200" dirty="0"/>
              <a:t>UC Davis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238E11B-0264-4387-A683-50AE12048AA5}"/>
              </a:ext>
            </a:extLst>
          </p:cNvPr>
          <p:cNvSpPr/>
          <p:nvPr/>
        </p:nvSpPr>
        <p:spPr>
          <a:xfrm>
            <a:off x="0" y="3927189"/>
            <a:ext cx="12192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/>
              <a:t>joint work with Damien Woods, Erik Winfree, Cameron </a:t>
            </a:r>
            <a:r>
              <a:rPr lang="en-US" sz="2000" dirty="0" err="1"/>
              <a:t>Myhrvold</a:t>
            </a:r>
            <a:r>
              <a:rPr lang="en-US" sz="2000" dirty="0"/>
              <a:t>, Joy Hui, Felix Zhou, Peng Yin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8E7E147-2C9B-4F61-B817-7CDE1867DE5B}"/>
              </a:ext>
            </a:extLst>
          </p:cNvPr>
          <p:cNvSpPr/>
          <p:nvPr/>
        </p:nvSpPr>
        <p:spPr>
          <a:xfrm>
            <a:off x="0" y="4668127"/>
            <a:ext cx="12192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/>
              <a:t>University of New Mexico, Computer Science Colloquium, Sept 10, 2019</a:t>
            </a:r>
          </a:p>
        </p:txBody>
      </p:sp>
    </p:spTree>
    <p:extLst>
      <p:ext uri="{BB962C8B-B14F-4D97-AF65-F5344CB8AC3E}">
        <p14:creationId xmlns:p14="http://schemas.microsoft.com/office/powerpoint/2010/main" val="41513935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Left Brace 94"/>
          <p:cNvSpPr/>
          <p:nvPr/>
        </p:nvSpPr>
        <p:spPr>
          <a:xfrm rot="10800000">
            <a:off x="6941036" y="1250042"/>
            <a:ext cx="382990" cy="2846074"/>
          </a:xfrm>
          <a:prstGeom prst="leftBrace">
            <a:avLst>
              <a:gd name="adj1" fmla="val 60705"/>
              <a:gd name="adj2" fmla="val 83414"/>
            </a:avLst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9" name="Group 179"/>
          <p:cNvGrpSpPr/>
          <p:nvPr/>
        </p:nvGrpSpPr>
        <p:grpSpPr>
          <a:xfrm>
            <a:off x="5961398" y="2225552"/>
            <a:ext cx="4755698" cy="3364969"/>
            <a:chOff x="0" y="-1"/>
            <a:chExt cx="6763658" cy="4785732"/>
          </a:xfrm>
        </p:grpSpPr>
        <p:sp>
          <p:nvSpPr>
            <p:cNvPr id="157" name="Shape 157"/>
            <p:cNvSpPr/>
            <p:nvPr/>
          </p:nvSpPr>
          <p:spPr>
            <a:xfrm rot="5400000" flipH="1">
              <a:off x="-843470" y="843469"/>
              <a:ext cx="3892217" cy="22052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9253" y="21572"/>
                  </a:moveTo>
                  <a:lnTo>
                    <a:pt x="11574" y="21600"/>
                  </a:lnTo>
                  <a:lnTo>
                    <a:pt x="21600" y="112"/>
                  </a:lnTo>
                  <a:lnTo>
                    <a:pt x="0" y="0"/>
                  </a:lnTo>
                  <a:lnTo>
                    <a:pt x="9253" y="21572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FFFFF"/>
                </a:gs>
                <a:gs pos="100000">
                  <a:srgbClr val="8299FF">
                    <a:alpha val="64999"/>
                  </a:srgbClr>
                </a:gs>
                <a:gs pos="100000">
                  <a:srgbClr val="0433FF">
                    <a:alpha val="30000"/>
                  </a:srgbClr>
                </a:gs>
              </a:gsLst>
              <a:path path="shape">
                <a:fillToRect l="49703" t="3822" r="50296" b="96177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400"/>
              </a:pPr>
              <a:endParaRPr sz="1687"/>
            </a:p>
          </p:txBody>
        </p:sp>
        <p:grpSp>
          <p:nvGrpSpPr>
            <p:cNvPr id="161" name="Group 161"/>
            <p:cNvGrpSpPr/>
            <p:nvPr/>
          </p:nvGrpSpPr>
          <p:grpSpPr>
            <a:xfrm>
              <a:off x="2659686" y="1445606"/>
              <a:ext cx="2686374" cy="1270000"/>
              <a:chOff x="1401248" y="307985"/>
              <a:chExt cx="2686373" cy="1269999"/>
            </a:xfrm>
          </p:grpSpPr>
          <p:sp>
            <p:nvSpPr>
              <p:cNvPr id="158" name="Shape 158"/>
              <p:cNvSpPr/>
              <p:nvPr/>
            </p:nvSpPr>
            <p:spPr>
              <a:xfrm>
                <a:off x="1401248" y="1577984"/>
                <a:ext cx="302007" cy="1"/>
              </a:xfrm>
              <a:prstGeom prst="line">
                <a:avLst/>
              </a:prstGeom>
              <a:noFill/>
              <a:ln w="508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>
                  <a:defRPr sz="2400"/>
                </a:pPr>
                <a:endParaRPr sz="1687"/>
              </a:p>
            </p:txBody>
          </p:sp>
          <p:sp>
            <p:nvSpPr>
              <p:cNvPr id="159" name="Shape 159"/>
              <p:cNvSpPr/>
              <p:nvPr/>
            </p:nvSpPr>
            <p:spPr>
              <a:xfrm>
                <a:off x="1493532" y="307985"/>
                <a:ext cx="1226480" cy="1"/>
              </a:xfrm>
              <a:prstGeom prst="line">
                <a:avLst/>
              </a:prstGeom>
              <a:noFill/>
              <a:ln w="508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>
                  <a:defRPr sz="2400"/>
                </a:pPr>
                <a:endParaRPr sz="1687"/>
              </a:p>
            </p:txBody>
          </p:sp>
          <p:sp>
            <p:nvSpPr>
              <p:cNvPr id="160" name="Shape 160"/>
              <p:cNvSpPr/>
              <p:nvPr/>
            </p:nvSpPr>
            <p:spPr>
              <a:xfrm>
                <a:off x="3529380" y="485130"/>
                <a:ext cx="558242" cy="1"/>
              </a:xfrm>
              <a:prstGeom prst="line">
                <a:avLst/>
              </a:prstGeom>
              <a:noFill/>
              <a:ln w="508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>
                  <a:defRPr sz="2400"/>
                </a:pPr>
                <a:endParaRPr sz="1687"/>
              </a:p>
            </p:txBody>
          </p:sp>
        </p:grpSp>
        <p:grpSp>
          <p:nvGrpSpPr>
            <p:cNvPr id="166" name="Group 166"/>
            <p:cNvGrpSpPr/>
            <p:nvPr/>
          </p:nvGrpSpPr>
          <p:grpSpPr>
            <a:xfrm>
              <a:off x="2841098" y="1470331"/>
              <a:ext cx="2518646" cy="1245276"/>
              <a:chOff x="566660" y="0"/>
              <a:chExt cx="2518645" cy="1245274"/>
            </a:xfrm>
          </p:grpSpPr>
          <p:grpSp>
            <p:nvGrpSpPr>
              <p:cNvPr id="164" name="Group 164"/>
              <p:cNvGrpSpPr/>
              <p:nvPr/>
            </p:nvGrpSpPr>
            <p:grpSpPr>
              <a:xfrm>
                <a:off x="852830" y="0"/>
                <a:ext cx="2232476" cy="1054121"/>
                <a:chOff x="0" y="0"/>
                <a:chExt cx="2232474" cy="1054120"/>
              </a:xfrm>
            </p:grpSpPr>
            <p:sp>
              <p:nvSpPr>
                <p:cNvPr id="162" name="Shape 162"/>
                <p:cNvSpPr/>
                <p:nvPr/>
              </p:nvSpPr>
              <p:spPr>
                <a:xfrm>
                  <a:off x="1724049" y="1054120"/>
                  <a:ext cx="508426" cy="1"/>
                </a:xfrm>
                <a:prstGeom prst="line">
                  <a:avLst/>
                </a:prstGeom>
                <a:noFill/>
                <a:ln w="508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>
                    <a:defRPr sz="2400"/>
                  </a:pPr>
                  <a:endParaRPr sz="1687"/>
                </a:p>
              </p:txBody>
            </p:sp>
            <p:sp>
              <p:nvSpPr>
                <p:cNvPr id="268" name="Shape 268"/>
                <p:cNvSpPr/>
                <p:nvPr/>
              </p:nvSpPr>
              <p:spPr>
                <a:xfrm>
                  <a:off x="0" y="0"/>
                  <a:ext cx="773832" cy="86299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21600" y="21600"/>
                      </a:moveTo>
                      <a:cubicBezTo>
                        <a:pt x="11131" y="21195"/>
                        <a:pt x="3931" y="13995"/>
                        <a:pt x="0" y="0"/>
                      </a:cubicBezTo>
                    </a:path>
                  </a:pathLst>
                </a:custGeom>
                <a:noFill/>
                <a:ln w="508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/>
                <a:lstStyle/>
                <a:p>
                  <a:endParaRPr sz="1266"/>
                </a:p>
              </p:txBody>
            </p:sp>
          </p:grpSp>
          <p:sp>
            <p:nvSpPr>
              <p:cNvPr id="165" name="Shape 165"/>
              <p:cNvSpPr/>
              <p:nvPr/>
            </p:nvSpPr>
            <p:spPr>
              <a:xfrm>
                <a:off x="566660" y="1245274"/>
                <a:ext cx="1136595" cy="1"/>
              </a:xfrm>
              <a:prstGeom prst="line">
                <a:avLst/>
              </a:prstGeom>
              <a:noFill/>
              <a:ln w="508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>
                  <a:defRPr sz="2400"/>
                </a:pPr>
                <a:endParaRPr sz="1687"/>
              </a:p>
            </p:txBody>
          </p:sp>
        </p:grpSp>
        <p:sp>
          <p:nvSpPr>
            <p:cNvPr id="167" name="Shape 167"/>
            <p:cNvSpPr/>
            <p:nvPr/>
          </p:nvSpPr>
          <p:spPr>
            <a:xfrm>
              <a:off x="5408528" y="2536701"/>
              <a:ext cx="758760" cy="470661"/>
            </a:xfrm>
            <a:prstGeom prst="line">
              <a:avLst/>
            </a:prstGeom>
            <a:noFill/>
            <a:ln w="1016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stealth" w="med" len="med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400"/>
              </a:pPr>
              <a:endParaRPr sz="1687"/>
            </a:p>
          </p:txBody>
        </p:sp>
        <p:sp>
          <p:nvSpPr>
            <p:cNvPr id="168" name="Shape 168"/>
            <p:cNvSpPr/>
            <p:nvPr/>
          </p:nvSpPr>
          <p:spPr>
            <a:xfrm flipV="1">
              <a:off x="5383127" y="1186038"/>
              <a:ext cx="805867" cy="428744"/>
            </a:xfrm>
            <a:prstGeom prst="line">
              <a:avLst/>
            </a:prstGeom>
            <a:noFill/>
            <a:ln w="1016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stealth" w="med" len="med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400"/>
              </a:pPr>
              <a:endParaRPr sz="1687"/>
            </a:p>
          </p:txBody>
        </p:sp>
        <p:sp>
          <p:nvSpPr>
            <p:cNvPr id="169" name="Shape 169"/>
            <p:cNvSpPr/>
            <p:nvPr/>
          </p:nvSpPr>
          <p:spPr>
            <a:xfrm>
              <a:off x="2555600" y="688858"/>
              <a:ext cx="2890010" cy="2890010"/>
            </a:xfrm>
            <a:prstGeom prst="ellipse">
              <a:avLst/>
            </a:prstGeom>
            <a:noFill/>
            <a:ln w="1016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400"/>
              </a:pPr>
              <a:endParaRPr sz="1687"/>
            </a:p>
          </p:txBody>
        </p:sp>
        <p:sp>
          <p:nvSpPr>
            <p:cNvPr id="170" name="Shape 170"/>
            <p:cNvSpPr/>
            <p:nvPr/>
          </p:nvSpPr>
          <p:spPr>
            <a:xfrm flipV="1">
              <a:off x="1805754" y="2721593"/>
              <a:ext cx="817299" cy="441050"/>
            </a:xfrm>
            <a:prstGeom prst="line">
              <a:avLst/>
            </a:prstGeom>
            <a:noFill/>
            <a:ln w="1016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stealth" w="med" len="med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400"/>
              </a:pPr>
              <a:endParaRPr sz="1687"/>
            </a:p>
          </p:txBody>
        </p:sp>
        <p:sp>
          <p:nvSpPr>
            <p:cNvPr id="171" name="Shape 171"/>
            <p:cNvSpPr/>
            <p:nvPr/>
          </p:nvSpPr>
          <p:spPr>
            <a:xfrm>
              <a:off x="1757293" y="983489"/>
              <a:ext cx="915094" cy="461442"/>
            </a:xfrm>
            <a:prstGeom prst="line">
              <a:avLst/>
            </a:prstGeom>
            <a:noFill/>
            <a:ln w="1016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stealth" w="med" len="med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400"/>
              </a:pPr>
              <a:endParaRPr sz="1687"/>
            </a:p>
          </p:txBody>
        </p:sp>
        <p:sp>
          <p:nvSpPr>
            <p:cNvPr id="172" name="Shape 172"/>
            <p:cNvSpPr/>
            <p:nvPr/>
          </p:nvSpPr>
          <p:spPr>
            <a:xfrm>
              <a:off x="1414125" y="470784"/>
              <a:ext cx="491275" cy="70635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3400" i="1">
                  <a:latin typeface="Times"/>
                  <a:ea typeface="Times"/>
                  <a:cs typeface="Times"/>
                  <a:sym typeface="Times"/>
                </a:defRPr>
              </a:pPr>
              <a:r>
                <a:rPr sz="2391" dirty="0"/>
                <a:t>i</a:t>
              </a:r>
              <a:r>
                <a:rPr sz="2391" baseline="-25000" dirty="0"/>
                <a:t>1</a:t>
              </a:r>
            </a:p>
          </p:txBody>
        </p:sp>
        <p:sp>
          <p:nvSpPr>
            <p:cNvPr id="173" name="Shape 173"/>
            <p:cNvSpPr/>
            <p:nvPr/>
          </p:nvSpPr>
          <p:spPr>
            <a:xfrm>
              <a:off x="6179388" y="734001"/>
              <a:ext cx="584270" cy="70635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3400" i="1">
                  <a:latin typeface="Times"/>
                  <a:ea typeface="Times"/>
                  <a:cs typeface="Times"/>
                  <a:sym typeface="Times"/>
                </a:defRPr>
              </a:pPr>
              <a:r>
                <a:rPr sz="2391" dirty="0"/>
                <a:t>o</a:t>
              </a:r>
              <a:r>
                <a:rPr sz="2391" baseline="-25000" dirty="0"/>
                <a:t>1</a:t>
              </a:r>
            </a:p>
          </p:txBody>
        </p:sp>
        <p:sp>
          <p:nvSpPr>
            <p:cNvPr id="174" name="Shape 174"/>
            <p:cNvSpPr/>
            <p:nvPr/>
          </p:nvSpPr>
          <p:spPr>
            <a:xfrm>
              <a:off x="1415607" y="2733680"/>
              <a:ext cx="491275" cy="70635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3400" i="1">
                  <a:latin typeface="Times"/>
                  <a:ea typeface="Times"/>
                  <a:cs typeface="Times"/>
                  <a:sym typeface="Times"/>
                </a:defRPr>
              </a:pPr>
              <a:r>
                <a:rPr sz="2391" dirty="0"/>
                <a:t>i</a:t>
              </a:r>
              <a:r>
                <a:rPr sz="2391" baseline="-25000" dirty="0"/>
                <a:t>2</a:t>
              </a:r>
            </a:p>
          </p:txBody>
        </p:sp>
        <p:sp>
          <p:nvSpPr>
            <p:cNvPr id="175" name="Shape 175"/>
            <p:cNvSpPr/>
            <p:nvPr/>
          </p:nvSpPr>
          <p:spPr>
            <a:xfrm>
              <a:off x="6152933" y="2660360"/>
              <a:ext cx="584270" cy="70635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3400" i="1">
                  <a:latin typeface="Times"/>
                  <a:ea typeface="Times"/>
                  <a:cs typeface="Times"/>
                  <a:sym typeface="Times"/>
                </a:defRPr>
              </a:pPr>
              <a:r>
                <a:rPr sz="2391" dirty="0"/>
                <a:t>o</a:t>
              </a:r>
              <a:r>
                <a:rPr sz="2391" baseline="-25000" dirty="0"/>
                <a:t>2</a:t>
              </a:r>
            </a:p>
          </p:txBody>
        </p:sp>
        <p:pic>
          <p:nvPicPr>
            <p:cNvPr id="176" name="200px-NAND_ANSI.svg.png"/>
            <p:cNvPicPr>
              <a:picLocks noChangeAspect="1"/>
            </p:cNvPicPr>
            <p:nvPr/>
          </p:nvPicPr>
          <p:blipFill>
            <a:blip r:embed="rId4"/>
            <a:srcRect l="29661" r="18950"/>
            <a:stretch>
              <a:fillRect/>
            </a:stretch>
          </p:blipFill>
          <p:spPr>
            <a:xfrm>
              <a:off x="3914645" y="2042513"/>
              <a:ext cx="998743" cy="97176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7" name="200px-NOT_ANSI.svg.png"/>
            <p:cNvPicPr>
              <a:picLocks noChangeAspect="1"/>
            </p:cNvPicPr>
            <p:nvPr/>
          </p:nvPicPr>
          <p:blipFill>
            <a:blip r:embed="rId5"/>
            <a:srcRect l="28268" r="18776"/>
            <a:stretch>
              <a:fillRect/>
            </a:stretch>
          </p:blipFill>
          <p:spPr>
            <a:xfrm>
              <a:off x="3914645" y="1203226"/>
              <a:ext cx="895566" cy="84558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78" name="Shape 178"/>
            <p:cNvSpPr/>
            <p:nvPr/>
          </p:nvSpPr>
          <p:spPr>
            <a:xfrm>
              <a:off x="1999832" y="3502619"/>
              <a:ext cx="4179557" cy="128311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500" i="1">
                  <a:latin typeface="Times"/>
                  <a:ea typeface="Times"/>
                  <a:cs typeface="Times"/>
                  <a:sym typeface="Times"/>
                </a:defRPr>
              </a:pPr>
              <a:r>
                <a:rPr sz="1758" dirty="0"/>
                <a:t>gate g</a:t>
              </a:r>
              <a:r>
                <a:rPr sz="1758" baseline="-25000" dirty="0"/>
                <a:t>6,NN</a:t>
              </a:r>
              <a:r>
                <a:rPr sz="1758" dirty="0"/>
                <a:t>(i</a:t>
              </a:r>
              <a:r>
                <a:rPr sz="1758" baseline="-5999" dirty="0"/>
                <a:t>1</a:t>
              </a:r>
              <a:r>
                <a:rPr sz="1758" dirty="0"/>
                <a:t>,i</a:t>
              </a:r>
              <a:r>
                <a:rPr sz="1758" baseline="-5999" dirty="0"/>
                <a:t>2</a:t>
              </a:r>
              <a:r>
                <a:rPr sz="1758" dirty="0"/>
                <a:t>) = o</a:t>
              </a:r>
              <a:r>
                <a:rPr sz="1758" baseline="-5999" dirty="0"/>
                <a:t>1</a:t>
              </a:r>
              <a:r>
                <a:rPr sz="1758" dirty="0"/>
                <a:t>,o</a:t>
              </a:r>
              <a:r>
                <a:rPr sz="1758" baseline="-5999" dirty="0"/>
                <a:t>2</a:t>
              </a:r>
              <a:r>
                <a:rPr sz="1758" dirty="0"/>
                <a:t> =</a:t>
              </a:r>
              <a:r>
                <a:rPr sz="1758" baseline="-5999" dirty="0"/>
                <a:t> </a:t>
              </a:r>
              <a:r>
                <a:rPr sz="1758" dirty="0"/>
                <a:t>NOT(i</a:t>
              </a:r>
              <a:r>
                <a:rPr sz="1758" baseline="-5999" dirty="0"/>
                <a:t>1</a:t>
              </a:r>
              <a:r>
                <a:rPr sz="1758" dirty="0"/>
                <a:t>),NAND(i</a:t>
              </a:r>
              <a:r>
                <a:rPr sz="1758" baseline="-5999" dirty="0"/>
                <a:t>1</a:t>
              </a:r>
              <a:r>
                <a:rPr sz="1758" dirty="0"/>
                <a:t>,i</a:t>
              </a:r>
              <a:r>
                <a:rPr sz="1758" baseline="-5999" dirty="0"/>
                <a:t>2</a:t>
              </a:r>
              <a:r>
                <a:rPr sz="1758" dirty="0"/>
                <a:t>)</a:t>
              </a:r>
            </a:p>
          </p:txBody>
        </p:sp>
      </p:grpSp>
      <p:sp>
        <p:nvSpPr>
          <p:cNvPr id="180" name="Shape 180"/>
          <p:cNvSpPr/>
          <p:nvPr/>
        </p:nvSpPr>
        <p:spPr>
          <a:xfrm>
            <a:off x="2823696" y="5992938"/>
            <a:ext cx="6758457" cy="3502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/>
          <a:p>
            <a:pPr>
              <a:spcBef>
                <a:spcPts val="984"/>
              </a:spcBef>
              <a:buClr>
                <a:srgbClr val="0433FF"/>
              </a:buClr>
              <a:buSzPct val="125000"/>
              <a:defRPr sz="2800">
                <a:latin typeface="Arial"/>
                <a:ea typeface="Arial"/>
                <a:cs typeface="Arial"/>
                <a:sym typeface="Arial"/>
              </a:defRPr>
            </a:pPr>
            <a:r>
              <a:rPr lang="en-US" sz="1969" dirty="0"/>
              <a:t>Possibly </a:t>
            </a:r>
            <a:r>
              <a:rPr sz="1969" dirty="0"/>
              <a:t>different gate types</a:t>
            </a:r>
            <a:r>
              <a:rPr lang="en-US" sz="1969" dirty="0"/>
              <a:t> on different rows</a:t>
            </a:r>
            <a:r>
              <a:rPr sz="1969" dirty="0"/>
              <a:t> </a:t>
            </a:r>
            <a:r>
              <a:rPr sz="1969" u="sng" dirty="0"/>
              <a:t>within a layer </a:t>
            </a:r>
          </a:p>
        </p:txBody>
      </p:sp>
      <p:sp>
        <p:nvSpPr>
          <p:cNvPr id="183" name="Shape 183"/>
          <p:cNvSpPr/>
          <p:nvPr/>
        </p:nvSpPr>
        <p:spPr>
          <a:xfrm>
            <a:off x="2823693" y="5625031"/>
            <a:ext cx="6706046" cy="3718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/>
          <a:p>
            <a:pPr>
              <a:spcBef>
                <a:spcPts val="984"/>
              </a:spcBef>
              <a:buClr>
                <a:srgbClr val="0433FF"/>
              </a:buClr>
              <a:buSzPct val="125000"/>
              <a:defRPr sz="2800">
                <a:latin typeface="Arial"/>
                <a:ea typeface="Arial"/>
                <a:cs typeface="Arial"/>
                <a:sym typeface="Arial"/>
              </a:defRPr>
            </a:pPr>
            <a:r>
              <a:rPr sz="1969" dirty="0"/>
              <a:t>Gates organi</a:t>
            </a:r>
            <a:r>
              <a:rPr lang="en-US" sz="1969" dirty="0"/>
              <a:t>z</a:t>
            </a:r>
            <a:r>
              <a:rPr sz="1969" dirty="0"/>
              <a:t>ed into </a:t>
            </a:r>
            <a:r>
              <a:rPr sz="1969" u="sng" dirty="0"/>
              <a:t>vertical layers</a:t>
            </a:r>
            <a:r>
              <a:rPr lang="en-US" sz="1969" dirty="0"/>
              <a:t> consisting of many </a:t>
            </a:r>
            <a:r>
              <a:rPr lang="en-US" sz="1969" u="sng" dirty="0"/>
              <a:t>rows</a:t>
            </a:r>
            <a:endParaRPr sz="1969" u="sng" dirty="0"/>
          </a:p>
        </p:txBody>
      </p:sp>
      <p:grpSp>
        <p:nvGrpSpPr>
          <p:cNvPr id="3" name="Group 2"/>
          <p:cNvGrpSpPr/>
          <p:nvPr/>
        </p:nvGrpSpPr>
        <p:grpSpPr>
          <a:xfrm>
            <a:off x="4394373" y="819808"/>
            <a:ext cx="1685930" cy="2736715"/>
            <a:chOff x="2870373" y="819805"/>
            <a:chExt cx="1685930" cy="2736715"/>
          </a:xfrm>
        </p:grpSpPr>
        <p:sp>
          <p:nvSpPr>
            <p:cNvPr id="184" name="Shape 184"/>
            <p:cNvSpPr/>
            <p:nvPr/>
          </p:nvSpPr>
          <p:spPr>
            <a:xfrm rot="16200000">
              <a:off x="2277308" y="1412870"/>
              <a:ext cx="2736715" cy="15505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9253" y="21572"/>
                  </a:moveTo>
                  <a:lnTo>
                    <a:pt x="11574" y="21600"/>
                  </a:lnTo>
                  <a:lnTo>
                    <a:pt x="21600" y="112"/>
                  </a:lnTo>
                  <a:lnTo>
                    <a:pt x="0" y="0"/>
                  </a:lnTo>
                  <a:lnTo>
                    <a:pt x="9253" y="21572"/>
                  </a:ln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100000">
                  <a:srgbClr val="8299FF">
                    <a:alpha val="64999"/>
                  </a:srgbClr>
                </a:gs>
                <a:gs pos="100000">
                  <a:srgbClr val="0433FF">
                    <a:alpha val="30000"/>
                  </a:srgbClr>
                </a:gs>
              </a:gsLst>
              <a:path>
                <a:fillToRect l="49703" t="3822" r="50296" b="96177"/>
              </a:path>
            </a:gradFill>
            <a:ln w="12700">
              <a:miter lim="400000"/>
            </a:ln>
          </p:spPr>
          <p:txBody>
            <a:bodyPr lIns="35719" tIns="35719" rIns="35719" bIns="35719" anchor="ctr"/>
            <a:lstStyle/>
            <a:p>
              <a:pPr>
                <a:defRPr sz="2400"/>
              </a:pPr>
              <a:endParaRPr sz="1687"/>
            </a:p>
          </p:txBody>
        </p:sp>
        <p:grpSp>
          <p:nvGrpSpPr>
            <p:cNvPr id="2" name="Group 1"/>
            <p:cNvGrpSpPr/>
            <p:nvPr/>
          </p:nvGrpSpPr>
          <p:grpSpPr>
            <a:xfrm>
              <a:off x="3724180" y="1928747"/>
              <a:ext cx="832123" cy="627823"/>
              <a:chOff x="3724180" y="1928747"/>
              <a:chExt cx="832123" cy="627823"/>
            </a:xfrm>
          </p:grpSpPr>
          <p:sp>
            <p:nvSpPr>
              <p:cNvPr id="185" name="Shape 185"/>
              <p:cNvSpPr/>
              <p:nvPr/>
            </p:nvSpPr>
            <p:spPr>
              <a:xfrm>
                <a:off x="3724180" y="1928747"/>
                <a:ext cx="593608" cy="593607"/>
              </a:xfrm>
              <a:prstGeom prst="ellipse">
                <a:avLst/>
              </a:prstGeom>
              <a:ln w="38100">
                <a:solidFill>
                  <a:srgbClr val="0433FF"/>
                </a:solidFill>
                <a:miter lim="400000"/>
              </a:ln>
            </p:spPr>
            <p:txBody>
              <a:bodyPr lIns="35719" tIns="35719" rIns="35719" bIns="35719" anchor="ctr"/>
              <a:lstStyle/>
              <a:p>
                <a:pPr>
                  <a:defRPr sz="900"/>
                </a:pPr>
                <a:endParaRPr sz="633"/>
              </a:p>
            </p:txBody>
          </p:sp>
          <p:sp>
            <p:nvSpPr>
              <p:cNvPr id="186" name="Shape 186"/>
              <p:cNvSpPr/>
              <p:nvPr/>
            </p:nvSpPr>
            <p:spPr>
              <a:xfrm>
                <a:off x="3869618" y="2016447"/>
                <a:ext cx="302735" cy="418207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lIns="35719" tIns="35719" rIns="35719" bIns="35719" anchor="ctr"/>
              <a:lstStyle>
                <a:lvl1pPr>
                  <a:defRPr sz="2600">
                    <a:latin typeface="Times"/>
                    <a:ea typeface="Times"/>
                    <a:cs typeface="Times"/>
                    <a:sym typeface="Times"/>
                  </a:defRPr>
                </a:lvl1pPr>
              </a:lstStyle>
              <a:p>
                <a:pPr algn="ctr"/>
                <a:r>
                  <a:rPr sz="1828" dirty="0"/>
                  <a:t>3</a:t>
                </a:r>
              </a:p>
            </p:txBody>
          </p:sp>
          <p:sp>
            <p:nvSpPr>
              <p:cNvPr id="187" name="Shape 187"/>
              <p:cNvSpPr/>
              <p:nvPr/>
            </p:nvSpPr>
            <p:spPr>
              <a:xfrm>
                <a:off x="4279636" y="2397754"/>
                <a:ext cx="275077" cy="158816"/>
              </a:xfrm>
              <a:prstGeom prst="line">
                <a:avLst/>
              </a:prstGeom>
              <a:ln w="38100">
                <a:solidFill>
                  <a:schemeClr val="bg2">
                    <a:lumMod val="50000"/>
                  </a:schemeClr>
                </a:solidFill>
                <a:miter lim="400000"/>
                <a:tailEnd type="triangle"/>
              </a:ln>
            </p:spPr>
            <p:txBody>
              <a:bodyPr lIns="35719" tIns="35719" rIns="35719" bIns="35719" anchor="ctr"/>
              <a:lstStyle/>
              <a:p>
                <a:pPr>
                  <a:defRPr sz="2400"/>
                </a:pPr>
                <a:endParaRPr sz="1687"/>
              </a:p>
            </p:txBody>
          </p:sp>
          <p:sp>
            <p:nvSpPr>
              <p:cNvPr id="188" name="Shape 188"/>
              <p:cNvSpPr/>
              <p:nvPr/>
            </p:nvSpPr>
            <p:spPr>
              <a:xfrm flipV="1">
                <a:off x="4281226" y="1934611"/>
                <a:ext cx="275077" cy="158816"/>
              </a:xfrm>
              <a:prstGeom prst="line">
                <a:avLst/>
              </a:prstGeom>
              <a:ln w="38100">
                <a:solidFill>
                  <a:schemeClr val="bg2">
                    <a:lumMod val="50000"/>
                  </a:schemeClr>
                </a:solidFill>
                <a:miter lim="400000"/>
                <a:tailEnd type="triangle"/>
              </a:ln>
            </p:spPr>
            <p:txBody>
              <a:bodyPr lIns="35719" tIns="35719" rIns="35719" bIns="35719" anchor="ctr"/>
              <a:lstStyle/>
              <a:p>
                <a:pPr>
                  <a:defRPr sz="2400"/>
                </a:pPr>
                <a:endParaRPr sz="1687"/>
              </a:p>
            </p:txBody>
          </p:sp>
        </p:grpSp>
      </p:grpSp>
      <p:grpSp>
        <p:nvGrpSpPr>
          <p:cNvPr id="193" name="Group 193"/>
          <p:cNvGrpSpPr/>
          <p:nvPr/>
        </p:nvGrpSpPr>
        <p:grpSpPr>
          <a:xfrm>
            <a:off x="6037207" y="1388072"/>
            <a:ext cx="856313" cy="666609"/>
            <a:chOff x="0" y="0"/>
            <a:chExt cx="1217865" cy="948063"/>
          </a:xfrm>
        </p:grpSpPr>
        <p:sp>
          <p:nvSpPr>
            <p:cNvPr id="189" name="Shape 189"/>
            <p:cNvSpPr/>
            <p:nvPr/>
          </p:nvSpPr>
          <p:spPr>
            <a:xfrm>
              <a:off x="826646" y="722193"/>
              <a:ext cx="391220" cy="225871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400"/>
              </a:pPr>
              <a:endParaRPr sz="1687"/>
            </a:p>
          </p:txBody>
        </p:sp>
        <p:sp>
          <p:nvSpPr>
            <p:cNvPr id="190" name="Shape 190"/>
            <p:cNvSpPr/>
            <p:nvPr/>
          </p:nvSpPr>
          <p:spPr>
            <a:xfrm flipV="1">
              <a:off x="790807" y="-1"/>
              <a:ext cx="391221" cy="225872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400"/>
              </a:pPr>
              <a:endParaRPr sz="1687"/>
            </a:p>
          </p:txBody>
        </p:sp>
        <p:sp>
          <p:nvSpPr>
            <p:cNvPr id="191" name="Shape 191"/>
            <p:cNvSpPr/>
            <p:nvPr/>
          </p:nvSpPr>
          <p:spPr>
            <a:xfrm>
              <a:off x="0" y="88983"/>
              <a:ext cx="844241" cy="844242"/>
            </a:xfrm>
            <a:prstGeom prst="ellips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900"/>
              </a:pPr>
              <a:endParaRPr sz="633"/>
            </a:p>
          </p:txBody>
        </p:sp>
        <p:sp>
          <p:nvSpPr>
            <p:cNvPr id="192" name="Shape 192"/>
            <p:cNvSpPr/>
            <p:nvPr/>
          </p:nvSpPr>
          <p:spPr>
            <a:xfrm>
              <a:off x="198417" y="190428"/>
              <a:ext cx="429869" cy="6180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5719" tIns="35719" rIns="35719" bIns="35719" numCol="1" anchor="ctr">
              <a:noAutofit/>
            </a:bodyPr>
            <a:lstStyle>
              <a:lvl1pPr>
                <a:defRPr sz="2600">
                  <a:latin typeface="Times"/>
                  <a:ea typeface="Times"/>
                  <a:cs typeface="Times"/>
                  <a:sym typeface="Times"/>
                </a:defRPr>
              </a:lvl1pPr>
            </a:lstStyle>
            <a:p>
              <a:pPr algn="ctr"/>
              <a:r>
                <a:rPr sz="1828" dirty="0"/>
                <a:t>2</a:t>
              </a:r>
            </a:p>
          </p:txBody>
        </p:sp>
      </p:grpSp>
      <p:grpSp>
        <p:nvGrpSpPr>
          <p:cNvPr id="198" name="Group 198"/>
          <p:cNvGrpSpPr/>
          <p:nvPr/>
        </p:nvGrpSpPr>
        <p:grpSpPr>
          <a:xfrm>
            <a:off x="6037207" y="2370336"/>
            <a:ext cx="865243" cy="624920"/>
            <a:chOff x="0" y="0"/>
            <a:chExt cx="1230565" cy="888774"/>
          </a:xfrm>
        </p:grpSpPr>
        <p:sp>
          <p:nvSpPr>
            <p:cNvPr id="194" name="Shape 194"/>
            <p:cNvSpPr/>
            <p:nvPr/>
          </p:nvSpPr>
          <p:spPr>
            <a:xfrm flipV="1">
              <a:off x="790807" y="-1"/>
              <a:ext cx="391221" cy="225872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400"/>
              </a:pPr>
              <a:endParaRPr sz="1687"/>
            </a:p>
          </p:txBody>
        </p:sp>
        <p:sp>
          <p:nvSpPr>
            <p:cNvPr id="195" name="Shape 195"/>
            <p:cNvSpPr/>
            <p:nvPr/>
          </p:nvSpPr>
          <p:spPr>
            <a:xfrm>
              <a:off x="839346" y="633293"/>
              <a:ext cx="391220" cy="225871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400"/>
              </a:pPr>
              <a:endParaRPr sz="1687"/>
            </a:p>
          </p:txBody>
        </p:sp>
        <p:sp>
          <p:nvSpPr>
            <p:cNvPr id="196" name="Shape 196"/>
            <p:cNvSpPr/>
            <p:nvPr/>
          </p:nvSpPr>
          <p:spPr>
            <a:xfrm>
              <a:off x="0" y="44533"/>
              <a:ext cx="844241" cy="844242"/>
            </a:xfrm>
            <a:prstGeom prst="ellips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900"/>
              </a:pPr>
              <a:endParaRPr sz="633"/>
            </a:p>
          </p:txBody>
        </p:sp>
        <p:sp>
          <p:nvSpPr>
            <p:cNvPr id="197" name="Shape 197"/>
            <p:cNvSpPr/>
            <p:nvPr/>
          </p:nvSpPr>
          <p:spPr>
            <a:xfrm>
              <a:off x="198417" y="145978"/>
              <a:ext cx="429869" cy="6180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5719" tIns="35719" rIns="35719" bIns="35719" numCol="1" anchor="ctr">
              <a:noAutofit/>
            </a:bodyPr>
            <a:lstStyle>
              <a:lvl1pPr>
                <a:defRPr sz="2600">
                  <a:latin typeface="Times"/>
                  <a:ea typeface="Times"/>
                  <a:cs typeface="Times"/>
                  <a:sym typeface="Times"/>
                </a:defRPr>
              </a:lvl1pPr>
            </a:lstStyle>
            <a:p>
              <a:pPr algn="ctr"/>
              <a:r>
                <a:rPr sz="1828" dirty="0"/>
                <a:t>4</a:t>
              </a:r>
            </a:p>
          </p:txBody>
        </p:sp>
      </p:grpSp>
      <p:grpSp>
        <p:nvGrpSpPr>
          <p:cNvPr id="206" name="Group 206"/>
          <p:cNvGrpSpPr/>
          <p:nvPr/>
        </p:nvGrpSpPr>
        <p:grpSpPr>
          <a:xfrm>
            <a:off x="5234663" y="1187876"/>
            <a:ext cx="844050" cy="434578"/>
            <a:chOff x="0" y="0"/>
            <a:chExt cx="1200425" cy="618066"/>
          </a:xfrm>
        </p:grpSpPr>
        <p:sp>
          <p:nvSpPr>
            <p:cNvPr id="200" name="Shape 200"/>
            <p:cNvSpPr/>
            <p:nvPr/>
          </p:nvSpPr>
          <p:spPr>
            <a:xfrm>
              <a:off x="809206" y="323717"/>
              <a:ext cx="391220" cy="225872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400"/>
              </a:pPr>
              <a:endParaRPr sz="1687"/>
            </a:p>
          </p:txBody>
        </p:sp>
        <p:grpSp>
          <p:nvGrpSpPr>
            <p:cNvPr id="205" name="Group 205"/>
            <p:cNvGrpSpPr/>
            <p:nvPr/>
          </p:nvGrpSpPr>
          <p:grpSpPr>
            <a:xfrm>
              <a:off x="0" y="0"/>
              <a:ext cx="882693" cy="618067"/>
              <a:chOff x="0" y="0"/>
              <a:chExt cx="882692" cy="618066"/>
            </a:xfrm>
          </p:grpSpPr>
          <p:sp>
            <p:nvSpPr>
              <p:cNvPr id="201" name="Shape 201"/>
              <p:cNvSpPr/>
              <p:nvPr/>
            </p:nvSpPr>
            <p:spPr>
              <a:xfrm>
                <a:off x="226755" y="0"/>
                <a:ext cx="429870" cy="61806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35719" tIns="35719" rIns="35719" bIns="35719" numCol="1" anchor="ctr">
                <a:noAutofit/>
              </a:bodyPr>
              <a:lstStyle>
                <a:lvl1pPr>
                  <a:defRPr sz="2600">
                    <a:latin typeface="Times"/>
                    <a:ea typeface="Times"/>
                    <a:cs typeface="Times"/>
                    <a:sym typeface="Times"/>
                  </a:defRPr>
                </a:lvl1pPr>
              </a:lstStyle>
              <a:p>
                <a:pPr algn="ctr"/>
                <a:r>
                  <a:rPr sz="1828" dirty="0"/>
                  <a:t>1</a:t>
                </a:r>
              </a:p>
            </p:txBody>
          </p:sp>
          <p:grpSp>
            <p:nvGrpSpPr>
              <p:cNvPr id="204" name="Group 204"/>
              <p:cNvGrpSpPr/>
              <p:nvPr/>
            </p:nvGrpSpPr>
            <p:grpSpPr>
              <a:xfrm>
                <a:off x="0" y="111612"/>
                <a:ext cx="882693" cy="429918"/>
                <a:chOff x="0" y="0"/>
                <a:chExt cx="882692" cy="429917"/>
              </a:xfrm>
            </p:grpSpPr>
            <p:sp>
              <p:nvSpPr>
                <p:cNvPr id="202" name="Shape 202"/>
                <p:cNvSpPr/>
                <p:nvPr/>
              </p:nvSpPr>
              <p:spPr>
                <a:xfrm>
                  <a:off x="17447" y="0"/>
                  <a:ext cx="847760" cy="42991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053" extrusionOk="0">
                      <a:moveTo>
                        <a:pt x="0" y="371"/>
                      </a:moveTo>
                      <a:cubicBezTo>
                        <a:pt x="754" y="18262"/>
                        <a:pt x="7854" y="20368"/>
                        <a:pt x="10541" y="20984"/>
                      </a:cubicBezTo>
                      <a:cubicBezTo>
                        <a:pt x="13227" y="21600"/>
                        <a:pt x="21130" y="18347"/>
                        <a:pt x="21600" y="0"/>
                      </a:cubicBezTo>
                    </a:path>
                  </a:pathLst>
                </a:custGeom>
                <a:noFill/>
                <a:ln w="38100" cap="flat">
                  <a:solidFill>
                    <a:srgbClr val="0433FF"/>
                  </a:solidFill>
                  <a:prstDash val="solid"/>
                  <a:miter lim="400000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>
                    <a:defRPr sz="2400"/>
                  </a:pPr>
                  <a:endParaRPr sz="1687"/>
                </a:p>
              </p:txBody>
            </p:sp>
            <p:sp>
              <p:nvSpPr>
                <p:cNvPr id="203" name="Shape 203"/>
                <p:cNvSpPr/>
                <p:nvPr/>
              </p:nvSpPr>
              <p:spPr>
                <a:xfrm>
                  <a:off x="0" y="13303"/>
                  <a:ext cx="882693" cy="1"/>
                </a:xfrm>
                <a:prstGeom prst="line">
                  <a:avLst/>
                </a:prstGeom>
                <a:noFill/>
                <a:ln w="38100" cap="flat">
                  <a:solidFill>
                    <a:srgbClr val="0433FF"/>
                  </a:solidFill>
                  <a:prstDash val="solid"/>
                  <a:miter lim="400000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>
                    <a:defRPr sz="2400"/>
                  </a:pPr>
                  <a:endParaRPr sz="1687"/>
                </a:p>
              </p:txBody>
            </p:sp>
          </p:grpSp>
        </p:grpSp>
      </p:grpSp>
      <p:grpSp>
        <p:nvGrpSpPr>
          <p:cNvPr id="5" name="Group 4"/>
          <p:cNvGrpSpPr/>
          <p:nvPr/>
        </p:nvGrpSpPr>
        <p:grpSpPr>
          <a:xfrm>
            <a:off x="5234663" y="2854369"/>
            <a:ext cx="1649926" cy="1348364"/>
            <a:chOff x="3710663" y="2854369"/>
            <a:chExt cx="1649926" cy="1348364"/>
          </a:xfrm>
        </p:grpSpPr>
        <p:sp>
          <p:nvSpPr>
            <p:cNvPr id="207" name="Shape 207"/>
            <p:cNvSpPr/>
            <p:nvPr/>
          </p:nvSpPr>
          <p:spPr>
            <a:xfrm>
              <a:off x="5085512" y="3788956"/>
              <a:ext cx="275077" cy="158816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400"/>
              </a:pPr>
              <a:endParaRPr sz="1687"/>
            </a:p>
          </p:txBody>
        </p:sp>
        <p:sp>
          <p:nvSpPr>
            <p:cNvPr id="208" name="Shape 208"/>
            <p:cNvSpPr/>
            <p:nvPr/>
          </p:nvSpPr>
          <p:spPr>
            <a:xfrm flipV="1">
              <a:off x="5078172" y="3334742"/>
              <a:ext cx="275078" cy="158816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400"/>
              </a:pPr>
              <a:endParaRPr sz="1687"/>
            </a:p>
          </p:txBody>
        </p:sp>
        <p:sp>
          <p:nvSpPr>
            <p:cNvPr id="209" name="Shape 209"/>
            <p:cNvSpPr/>
            <p:nvPr/>
          </p:nvSpPr>
          <p:spPr>
            <a:xfrm flipV="1">
              <a:off x="4263367" y="3827706"/>
              <a:ext cx="275077" cy="158816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400"/>
              </a:pPr>
              <a:endParaRPr sz="1687"/>
            </a:p>
          </p:txBody>
        </p:sp>
        <p:sp>
          <p:nvSpPr>
            <p:cNvPr id="210" name="Shape 210"/>
            <p:cNvSpPr/>
            <p:nvPr/>
          </p:nvSpPr>
          <p:spPr>
            <a:xfrm flipV="1">
              <a:off x="4281226" y="2854369"/>
              <a:ext cx="275077" cy="158816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400"/>
              </a:pPr>
              <a:endParaRPr sz="1687"/>
            </a:p>
          </p:txBody>
        </p:sp>
        <p:sp>
          <p:nvSpPr>
            <p:cNvPr id="211" name="Shape 211"/>
            <p:cNvSpPr/>
            <p:nvPr/>
          </p:nvSpPr>
          <p:spPr>
            <a:xfrm>
              <a:off x="4513205" y="3352661"/>
              <a:ext cx="593608" cy="593607"/>
            </a:xfrm>
            <a:prstGeom prst="ellips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900"/>
              </a:pPr>
              <a:endParaRPr sz="633"/>
            </a:p>
          </p:txBody>
        </p:sp>
        <p:sp>
          <p:nvSpPr>
            <p:cNvPr id="213" name="Shape 213"/>
            <p:cNvSpPr/>
            <p:nvPr/>
          </p:nvSpPr>
          <p:spPr>
            <a:xfrm>
              <a:off x="4279637" y="3317514"/>
              <a:ext cx="275077" cy="158816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400"/>
              </a:pPr>
              <a:endParaRPr sz="1687"/>
            </a:p>
          </p:txBody>
        </p:sp>
        <p:grpSp>
          <p:nvGrpSpPr>
            <p:cNvPr id="216" name="Group 216"/>
            <p:cNvGrpSpPr/>
            <p:nvPr/>
          </p:nvGrpSpPr>
          <p:grpSpPr>
            <a:xfrm>
              <a:off x="3724181" y="2879759"/>
              <a:ext cx="1230788" cy="981316"/>
              <a:chOff x="0" y="0"/>
              <a:chExt cx="1750448" cy="1395644"/>
            </a:xfrm>
          </p:grpSpPr>
          <p:sp>
            <p:nvSpPr>
              <p:cNvPr id="214" name="Shape 214"/>
              <p:cNvSpPr/>
              <p:nvPr/>
            </p:nvSpPr>
            <p:spPr>
              <a:xfrm>
                <a:off x="0" y="0"/>
                <a:ext cx="844241" cy="844241"/>
              </a:xfrm>
              <a:prstGeom prst="ellipse">
                <a:avLst/>
              </a:prstGeom>
              <a:noFill/>
              <a:ln w="38100" cap="flat">
                <a:solidFill>
                  <a:srgbClr val="0433FF"/>
                </a:solidFill>
                <a:prstDash val="solid"/>
                <a:miter lim="400000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>
                  <a:defRPr sz="900"/>
                </a:pPr>
                <a:endParaRPr sz="633"/>
              </a:p>
            </p:txBody>
          </p:sp>
          <p:sp>
            <p:nvSpPr>
              <p:cNvPr id="215" name="Shape 215"/>
              <p:cNvSpPr/>
              <p:nvPr/>
            </p:nvSpPr>
            <p:spPr>
              <a:xfrm>
                <a:off x="207529" y="101444"/>
                <a:ext cx="429870" cy="61806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35719" tIns="35719" rIns="35719" bIns="35719" numCol="1" anchor="ctr">
                <a:noAutofit/>
              </a:bodyPr>
              <a:lstStyle>
                <a:lvl1pPr>
                  <a:defRPr sz="2600">
                    <a:latin typeface="Times"/>
                    <a:ea typeface="Times"/>
                    <a:cs typeface="Times"/>
                    <a:sym typeface="Times"/>
                  </a:defRPr>
                </a:lvl1pPr>
              </a:lstStyle>
              <a:p>
                <a:pPr algn="ctr"/>
                <a:r>
                  <a:rPr sz="1828" dirty="0"/>
                  <a:t>5</a:t>
                </a:r>
              </a:p>
            </p:txBody>
          </p:sp>
          <p:sp>
            <p:nvSpPr>
              <p:cNvPr id="118" name="Shape 215"/>
              <p:cNvSpPr/>
              <p:nvPr/>
            </p:nvSpPr>
            <p:spPr>
              <a:xfrm>
                <a:off x="1320579" y="777575"/>
                <a:ext cx="429869" cy="61806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35719" tIns="35719" rIns="35719" bIns="35719" numCol="1" anchor="ctr">
                <a:noAutofit/>
              </a:bodyPr>
              <a:lstStyle>
                <a:lvl1pPr>
                  <a:defRPr sz="2600">
                    <a:latin typeface="Times"/>
                    <a:ea typeface="Times"/>
                    <a:cs typeface="Times"/>
                    <a:sym typeface="Times"/>
                  </a:defRPr>
                </a:lvl1pPr>
              </a:lstStyle>
              <a:p>
                <a:pPr algn="ctr"/>
                <a:r>
                  <a:rPr lang="en-US" sz="1828" dirty="0"/>
                  <a:t>6</a:t>
                </a:r>
                <a:endParaRPr sz="1828" dirty="0"/>
              </a:p>
            </p:txBody>
          </p:sp>
        </p:grpSp>
        <p:grpSp>
          <p:nvGrpSpPr>
            <p:cNvPr id="221" name="Group 221"/>
            <p:cNvGrpSpPr/>
            <p:nvPr/>
          </p:nvGrpSpPr>
          <p:grpSpPr>
            <a:xfrm>
              <a:off x="3710663" y="3768154"/>
              <a:ext cx="620644" cy="434579"/>
              <a:chOff x="0" y="0"/>
              <a:chExt cx="882692" cy="618066"/>
            </a:xfrm>
          </p:grpSpPr>
          <p:sp>
            <p:nvSpPr>
              <p:cNvPr id="217" name="Shape 217"/>
              <p:cNvSpPr/>
              <p:nvPr/>
            </p:nvSpPr>
            <p:spPr>
              <a:xfrm>
                <a:off x="226755" y="0"/>
                <a:ext cx="429870" cy="61806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35719" tIns="35719" rIns="35719" bIns="35719" numCol="1" anchor="ctr">
                <a:noAutofit/>
              </a:bodyPr>
              <a:lstStyle>
                <a:lvl1pPr>
                  <a:defRPr sz="2600">
                    <a:latin typeface="Times"/>
                    <a:ea typeface="Times"/>
                    <a:cs typeface="Times"/>
                    <a:sym typeface="Times"/>
                  </a:defRPr>
                </a:lvl1pPr>
              </a:lstStyle>
              <a:p>
                <a:pPr algn="ctr"/>
                <a:r>
                  <a:rPr sz="1828" dirty="0"/>
                  <a:t>7</a:t>
                </a:r>
              </a:p>
            </p:txBody>
          </p:sp>
          <p:grpSp>
            <p:nvGrpSpPr>
              <p:cNvPr id="220" name="Group 220"/>
              <p:cNvGrpSpPr/>
              <p:nvPr/>
            </p:nvGrpSpPr>
            <p:grpSpPr>
              <a:xfrm rot="10800000" flipH="1">
                <a:off x="0" y="109834"/>
                <a:ext cx="882693" cy="429918"/>
                <a:chOff x="0" y="0"/>
                <a:chExt cx="882692" cy="429917"/>
              </a:xfrm>
            </p:grpSpPr>
            <p:sp>
              <p:nvSpPr>
                <p:cNvPr id="218" name="Shape 218"/>
                <p:cNvSpPr/>
                <p:nvPr/>
              </p:nvSpPr>
              <p:spPr>
                <a:xfrm>
                  <a:off x="17447" y="0"/>
                  <a:ext cx="847760" cy="42991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053" extrusionOk="0">
                      <a:moveTo>
                        <a:pt x="0" y="371"/>
                      </a:moveTo>
                      <a:cubicBezTo>
                        <a:pt x="754" y="18262"/>
                        <a:pt x="7854" y="20368"/>
                        <a:pt x="10541" y="20984"/>
                      </a:cubicBezTo>
                      <a:cubicBezTo>
                        <a:pt x="13227" y="21600"/>
                        <a:pt x="21130" y="18347"/>
                        <a:pt x="21600" y="0"/>
                      </a:cubicBezTo>
                    </a:path>
                  </a:pathLst>
                </a:custGeom>
                <a:noFill/>
                <a:ln w="38100" cap="flat">
                  <a:solidFill>
                    <a:srgbClr val="0433FF"/>
                  </a:solidFill>
                  <a:prstDash val="solid"/>
                  <a:miter lim="400000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>
                    <a:defRPr sz="2400"/>
                  </a:pPr>
                  <a:endParaRPr sz="1687"/>
                </a:p>
              </p:txBody>
            </p:sp>
            <p:sp>
              <p:nvSpPr>
                <p:cNvPr id="219" name="Shape 219"/>
                <p:cNvSpPr/>
                <p:nvPr/>
              </p:nvSpPr>
              <p:spPr>
                <a:xfrm>
                  <a:off x="0" y="13303"/>
                  <a:ext cx="882693" cy="1"/>
                </a:xfrm>
                <a:prstGeom prst="line">
                  <a:avLst/>
                </a:prstGeom>
                <a:noFill/>
                <a:ln w="38100" cap="flat">
                  <a:solidFill>
                    <a:srgbClr val="0433FF"/>
                  </a:solidFill>
                  <a:prstDash val="solid"/>
                  <a:miter lim="400000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>
                    <a:defRPr sz="2400"/>
                  </a:pPr>
                  <a:endParaRPr sz="1687"/>
                </a:p>
              </p:txBody>
            </p:sp>
          </p:grpSp>
        </p:grpSp>
      </p:grpSp>
      <p:sp>
        <p:nvSpPr>
          <p:cNvPr id="244" name="Shape 244"/>
          <p:cNvSpPr/>
          <p:nvPr/>
        </p:nvSpPr>
        <p:spPr>
          <a:xfrm>
            <a:off x="2267321" y="3315834"/>
            <a:ext cx="2803053" cy="9667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9" tIns="35719" rIns="35719" bIns="35719" anchor="ctr"/>
          <a:lstStyle/>
          <a:p>
            <a:pPr>
              <a:defRPr sz="2500" i="1">
                <a:latin typeface="Times"/>
                <a:ea typeface="Times"/>
                <a:cs typeface="Times"/>
                <a:sym typeface="Times"/>
              </a:defRPr>
            </a:pPr>
            <a:r>
              <a:rPr sz="1758" dirty="0"/>
              <a:t>gate g</a:t>
            </a:r>
            <a:r>
              <a:rPr sz="1758" baseline="-25000" dirty="0"/>
              <a:t>3</a:t>
            </a:r>
            <a:r>
              <a:rPr lang="en-US" sz="1758" baseline="-25000" dirty="0"/>
              <a:t>,XA</a:t>
            </a:r>
            <a:r>
              <a:rPr sz="1758" dirty="0"/>
              <a:t>(i</a:t>
            </a:r>
            <a:r>
              <a:rPr sz="1758" baseline="-5999" dirty="0"/>
              <a:t>1</a:t>
            </a:r>
            <a:r>
              <a:rPr sz="1758" dirty="0"/>
              <a:t>,i</a:t>
            </a:r>
            <a:r>
              <a:rPr sz="1758" baseline="-5999" dirty="0"/>
              <a:t>2</a:t>
            </a:r>
            <a:r>
              <a:rPr sz="1758" dirty="0"/>
              <a:t>) = o</a:t>
            </a:r>
            <a:r>
              <a:rPr sz="1758" baseline="-5999" dirty="0"/>
              <a:t>1</a:t>
            </a:r>
            <a:r>
              <a:rPr sz="1758" dirty="0"/>
              <a:t>,o</a:t>
            </a:r>
            <a:r>
              <a:rPr sz="1758" baseline="-5999" dirty="0"/>
              <a:t>2 </a:t>
            </a:r>
            <a:r>
              <a:rPr sz="1758" dirty="0"/>
              <a:t>=</a:t>
            </a:r>
            <a:r>
              <a:rPr sz="1758" baseline="-5999" dirty="0"/>
              <a:t> </a:t>
            </a:r>
            <a:r>
              <a:rPr sz="1758" dirty="0"/>
              <a:t> XOR(i</a:t>
            </a:r>
            <a:r>
              <a:rPr sz="1758" baseline="-5999" dirty="0"/>
              <a:t>1</a:t>
            </a:r>
            <a:r>
              <a:rPr sz="1758" dirty="0"/>
              <a:t>,i</a:t>
            </a:r>
            <a:r>
              <a:rPr sz="1758" baseline="-5999" dirty="0"/>
              <a:t>2</a:t>
            </a:r>
            <a:r>
              <a:rPr sz="1758" dirty="0"/>
              <a:t>),AND(i</a:t>
            </a:r>
            <a:r>
              <a:rPr sz="1758" baseline="-5999" dirty="0"/>
              <a:t>1</a:t>
            </a:r>
            <a:r>
              <a:rPr sz="1758" dirty="0"/>
              <a:t>,i</a:t>
            </a:r>
            <a:r>
              <a:rPr sz="1758" baseline="-5999" dirty="0"/>
              <a:t>2</a:t>
            </a:r>
            <a:r>
              <a:rPr sz="1758" dirty="0"/>
              <a:t>)</a:t>
            </a:r>
          </a:p>
        </p:txBody>
      </p:sp>
      <p:grpSp>
        <p:nvGrpSpPr>
          <p:cNvPr id="253" name="Group 253"/>
          <p:cNvGrpSpPr/>
          <p:nvPr/>
        </p:nvGrpSpPr>
        <p:grpSpPr>
          <a:xfrm rot="10800000" flipH="1">
            <a:off x="2438090" y="1738340"/>
            <a:ext cx="1901372" cy="1110170"/>
            <a:chOff x="-17799" y="0"/>
            <a:chExt cx="2704172" cy="1578906"/>
          </a:xfrm>
        </p:grpSpPr>
        <p:grpSp>
          <p:nvGrpSpPr>
            <p:cNvPr id="247" name="Group 247"/>
            <p:cNvGrpSpPr/>
            <p:nvPr/>
          </p:nvGrpSpPr>
          <p:grpSpPr>
            <a:xfrm>
              <a:off x="257765" y="699546"/>
              <a:ext cx="1083154" cy="879361"/>
              <a:chOff x="1030752" y="102"/>
              <a:chExt cx="1083153" cy="879359"/>
            </a:xfrm>
          </p:grpSpPr>
          <p:sp>
            <p:nvSpPr>
              <p:cNvPr id="272" name="Shape 272"/>
              <p:cNvSpPr/>
              <p:nvPr/>
            </p:nvSpPr>
            <p:spPr>
              <a:xfrm>
                <a:off x="1370781" y="102"/>
                <a:ext cx="743125" cy="5670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cubicBezTo>
                      <a:pt x="3731" y="9417"/>
                      <a:pt x="10931" y="2217"/>
                      <a:pt x="21600" y="0"/>
                    </a:cubicBezTo>
                  </a:path>
                </a:pathLst>
              </a:custGeom>
              <a:noFill/>
              <a:ln w="508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/>
              <a:lstStyle/>
              <a:p>
                <a:endParaRPr sz="1266"/>
              </a:p>
            </p:txBody>
          </p:sp>
          <p:sp>
            <p:nvSpPr>
              <p:cNvPr id="273" name="Shape 273"/>
              <p:cNvSpPr/>
              <p:nvPr/>
            </p:nvSpPr>
            <p:spPr>
              <a:xfrm>
                <a:off x="1030752" y="378246"/>
                <a:ext cx="440408" cy="5012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cubicBezTo>
                      <a:pt x="14497" y="13021"/>
                      <a:pt x="7297" y="20221"/>
                      <a:pt x="0" y="21600"/>
                    </a:cubicBezTo>
                  </a:path>
                </a:pathLst>
              </a:custGeom>
              <a:noFill/>
              <a:ln w="508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/>
              <a:lstStyle/>
              <a:p>
                <a:endParaRPr sz="1266"/>
              </a:p>
            </p:txBody>
          </p:sp>
        </p:grpSp>
        <p:grpSp>
          <p:nvGrpSpPr>
            <p:cNvPr id="252" name="Group 252"/>
            <p:cNvGrpSpPr/>
            <p:nvPr/>
          </p:nvGrpSpPr>
          <p:grpSpPr>
            <a:xfrm>
              <a:off x="-17800" y="0"/>
              <a:ext cx="2704174" cy="1577985"/>
              <a:chOff x="-17799" y="0"/>
              <a:chExt cx="2704172" cy="1577984"/>
            </a:xfrm>
          </p:grpSpPr>
          <p:pic>
            <p:nvPicPr>
              <p:cNvPr id="248" name="pasted-image.png"/>
              <p:cNvPicPr>
                <a:picLocks noChangeAspect="1"/>
              </p:cNvPicPr>
              <p:nvPr/>
            </p:nvPicPr>
            <p:blipFill>
              <a:blip r:embed="rId6"/>
              <a:srcRect l="29575" r="29575"/>
              <a:stretch>
                <a:fillRect/>
              </a:stretch>
            </p:blipFill>
            <p:spPr>
              <a:xfrm>
                <a:off x="1316050" y="0"/>
                <a:ext cx="820415" cy="100420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249" name="Shape 249"/>
              <p:cNvSpPr/>
              <p:nvPr/>
            </p:nvSpPr>
            <p:spPr>
              <a:xfrm>
                <a:off x="76818" y="1577984"/>
                <a:ext cx="225188" cy="1"/>
              </a:xfrm>
              <a:prstGeom prst="line">
                <a:avLst/>
              </a:prstGeom>
              <a:noFill/>
              <a:ln w="508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>
                  <a:defRPr sz="2400"/>
                </a:pPr>
                <a:endParaRPr sz="1687"/>
              </a:p>
            </p:txBody>
          </p:sp>
          <p:sp>
            <p:nvSpPr>
              <p:cNvPr id="250" name="Shape 250"/>
              <p:cNvSpPr/>
              <p:nvPr/>
            </p:nvSpPr>
            <p:spPr>
              <a:xfrm>
                <a:off x="-17800" y="307985"/>
                <a:ext cx="1336563" cy="1"/>
              </a:xfrm>
              <a:prstGeom prst="line">
                <a:avLst/>
              </a:prstGeom>
              <a:noFill/>
              <a:ln w="508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>
                  <a:defRPr sz="2400"/>
                </a:pPr>
                <a:endParaRPr sz="1687"/>
              </a:p>
            </p:txBody>
          </p:sp>
          <p:sp>
            <p:nvSpPr>
              <p:cNvPr id="251" name="Shape 251"/>
              <p:cNvSpPr/>
              <p:nvPr/>
            </p:nvSpPr>
            <p:spPr>
              <a:xfrm>
                <a:off x="2128131" y="485130"/>
                <a:ext cx="558243" cy="1"/>
              </a:xfrm>
              <a:prstGeom prst="line">
                <a:avLst/>
              </a:prstGeom>
              <a:noFill/>
              <a:ln w="508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>
                  <a:defRPr sz="2400"/>
                </a:pPr>
                <a:endParaRPr sz="1687"/>
              </a:p>
            </p:txBody>
          </p:sp>
        </p:grpSp>
      </p:grpSp>
      <p:grpSp>
        <p:nvGrpSpPr>
          <p:cNvPr id="258" name="Group 258"/>
          <p:cNvGrpSpPr/>
          <p:nvPr/>
        </p:nvGrpSpPr>
        <p:grpSpPr>
          <a:xfrm rot="10800000" flipH="1">
            <a:off x="2578163" y="1532284"/>
            <a:ext cx="1770923" cy="1093634"/>
            <a:chOff x="0" y="0"/>
            <a:chExt cx="2518645" cy="1555390"/>
          </a:xfrm>
        </p:grpSpPr>
        <p:sp>
          <p:nvSpPr>
            <p:cNvPr id="254" name="Shape 254"/>
            <p:cNvSpPr/>
            <p:nvPr/>
          </p:nvSpPr>
          <p:spPr>
            <a:xfrm>
              <a:off x="2010219" y="1070255"/>
              <a:ext cx="508427" cy="1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400"/>
              </a:pPr>
              <a:endParaRPr sz="1687"/>
            </a:p>
          </p:txBody>
        </p:sp>
        <p:sp>
          <p:nvSpPr>
            <p:cNvPr id="274" name="Shape 274"/>
            <p:cNvSpPr/>
            <p:nvPr/>
          </p:nvSpPr>
          <p:spPr>
            <a:xfrm>
              <a:off x="279560" y="0"/>
              <a:ext cx="857932" cy="8709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036" extrusionOk="0">
                  <a:moveTo>
                    <a:pt x="21600" y="21000"/>
                  </a:moveTo>
                  <a:cubicBezTo>
                    <a:pt x="11611" y="21600"/>
                    <a:pt x="4411" y="14600"/>
                    <a:pt x="0" y="0"/>
                  </a:cubicBezTo>
                </a:path>
              </a:pathLst>
            </a:custGeom>
            <a:noFill/>
            <a:ln w="508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/>
            <a:lstStyle/>
            <a:p>
              <a:endParaRPr sz="1266"/>
            </a:p>
          </p:txBody>
        </p:sp>
        <p:sp>
          <p:nvSpPr>
            <p:cNvPr id="256" name="Shape 256"/>
            <p:cNvSpPr/>
            <p:nvPr/>
          </p:nvSpPr>
          <p:spPr>
            <a:xfrm>
              <a:off x="0" y="1261410"/>
              <a:ext cx="1136595" cy="1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400"/>
              </a:pPr>
              <a:endParaRPr sz="1687"/>
            </a:p>
          </p:txBody>
        </p:sp>
        <p:pic>
          <p:nvPicPr>
            <p:cNvPr id="257" name="200px-XOR_ANSI.svg.png"/>
            <p:cNvPicPr>
              <a:picLocks noChangeAspect="1"/>
            </p:cNvPicPr>
            <p:nvPr/>
          </p:nvPicPr>
          <p:blipFill>
            <a:blip r:embed="rId7"/>
            <a:srcRect l="18884" r="26482"/>
            <a:stretch>
              <a:fillRect/>
            </a:stretch>
          </p:blipFill>
          <p:spPr>
            <a:xfrm>
              <a:off x="1013293" y="568582"/>
              <a:ext cx="1078243" cy="98680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59" name="Shape 259"/>
          <p:cNvSpPr/>
          <p:nvPr/>
        </p:nvSpPr>
        <p:spPr>
          <a:xfrm>
            <a:off x="4383388" y="2507085"/>
            <a:ext cx="470663" cy="207345"/>
          </a:xfrm>
          <a:prstGeom prst="line">
            <a:avLst/>
          </a:prstGeom>
          <a:ln w="101600">
            <a:solidFill>
              <a:schemeClr val="bg2">
                <a:lumMod val="50000"/>
              </a:schemeClr>
            </a:solidFill>
            <a:miter lim="400000"/>
            <a:tailEnd type="stealth"/>
          </a:ln>
        </p:spPr>
        <p:txBody>
          <a:bodyPr lIns="35719" tIns="35719" rIns="35719" bIns="35719" anchor="ctr"/>
          <a:lstStyle/>
          <a:p>
            <a:pPr>
              <a:defRPr sz="2400"/>
            </a:pPr>
            <a:endParaRPr sz="1687"/>
          </a:p>
        </p:txBody>
      </p:sp>
      <p:sp>
        <p:nvSpPr>
          <p:cNvPr id="260" name="Shape 260"/>
          <p:cNvSpPr/>
          <p:nvPr/>
        </p:nvSpPr>
        <p:spPr>
          <a:xfrm flipV="1">
            <a:off x="4338736" y="1693975"/>
            <a:ext cx="556938" cy="173815"/>
          </a:xfrm>
          <a:prstGeom prst="line">
            <a:avLst/>
          </a:prstGeom>
          <a:ln w="101600">
            <a:solidFill>
              <a:schemeClr val="bg2">
                <a:lumMod val="50000"/>
              </a:schemeClr>
            </a:solidFill>
            <a:miter lim="400000"/>
            <a:tailEnd type="stealth"/>
          </a:ln>
        </p:spPr>
        <p:txBody>
          <a:bodyPr lIns="35719" tIns="35719" rIns="35719" bIns="35719" anchor="ctr"/>
          <a:lstStyle/>
          <a:p>
            <a:pPr>
              <a:defRPr sz="2400"/>
            </a:pPr>
            <a:endParaRPr sz="1687"/>
          </a:p>
        </p:txBody>
      </p:sp>
      <p:sp>
        <p:nvSpPr>
          <p:cNvPr id="261" name="Shape 261"/>
          <p:cNvSpPr/>
          <p:nvPr/>
        </p:nvSpPr>
        <p:spPr>
          <a:xfrm flipV="1">
            <a:off x="1908748" y="2628157"/>
            <a:ext cx="516103" cy="325437"/>
          </a:xfrm>
          <a:prstGeom prst="line">
            <a:avLst/>
          </a:prstGeom>
          <a:ln w="101600">
            <a:solidFill>
              <a:schemeClr val="bg2">
                <a:lumMod val="50000"/>
              </a:schemeClr>
            </a:solidFill>
            <a:miter lim="400000"/>
            <a:tailEnd type="stealth"/>
          </a:ln>
        </p:spPr>
        <p:txBody>
          <a:bodyPr lIns="35719" tIns="35719" rIns="35719" bIns="35719" anchor="ctr"/>
          <a:lstStyle/>
          <a:p>
            <a:pPr>
              <a:defRPr sz="2400"/>
            </a:pPr>
            <a:endParaRPr sz="1687"/>
          </a:p>
        </p:txBody>
      </p:sp>
      <p:sp>
        <p:nvSpPr>
          <p:cNvPr id="262" name="Shape 262"/>
          <p:cNvSpPr/>
          <p:nvPr/>
        </p:nvSpPr>
        <p:spPr>
          <a:xfrm>
            <a:off x="1916644" y="1448554"/>
            <a:ext cx="542892" cy="281951"/>
          </a:xfrm>
          <a:prstGeom prst="line">
            <a:avLst/>
          </a:prstGeom>
          <a:ln w="101600">
            <a:solidFill>
              <a:schemeClr val="bg2">
                <a:lumMod val="50000"/>
              </a:schemeClr>
            </a:solidFill>
            <a:miter lim="400000"/>
            <a:tailEnd type="stealth"/>
          </a:ln>
        </p:spPr>
        <p:txBody>
          <a:bodyPr lIns="35719" tIns="35719" rIns="35719" bIns="35719" anchor="ctr"/>
          <a:lstStyle/>
          <a:p>
            <a:pPr>
              <a:defRPr sz="2400"/>
            </a:pPr>
            <a:endParaRPr sz="1687"/>
          </a:p>
        </p:txBody>
      </p:sp>
      <p:sp>
        <p:nvSpPr>
          <p:cNvPr id="263" name="Shape 263"/>
          <p:cNvSpPr/>
          <p:nvPr/>
        </p:nvSpPr>
        <p:spPr>
          <a:xfrm>
            <a:off x="1571447" y="1172550"/>
            <a:ext cx="345427" cy="4966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9" tIns="35719" rIns="35719" bIns="35719" anchor="ctr"/>
          <a:lstStyle/>
          <a:p>
            <a:pPr>
              <a:defRPr sz="3400" i="1">
                <a:latin typeface="Times"/>
                <a:ea typeface="Times"/>
                <a:cs typeface="Times"/>
                <a:sym typeface="Times"/>
              </a:defRPr>
            </a:pPr>
            <a:r>
              <a:rPr sz="2391" dirty="0"/>
              <a:t>i</a:t>
            </a:r>
            <a:r>
              <a:rPr sz="2391" baseline="-25000" dirty="0"/>
              <a:t>1</a:t>
            </a:r>
          </a:p>
        </p:txBody>
      </p:sp>
      <p:sp>
        <p:nvSpPr>
          <p:cNvPr id="264" name="Shape 264"/>
          <p:cNvSpPr/>
          <p:nvPr/>
        </p:nvSpPr>
        <p:spPr>
          <a:xfrm>
            <a:off x="4902052" y="1399209"/>
            <a:ext cx="410815" cy="4966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9" tIns="35719" rIns="35719" bIns="35719" anchor="ctr"/>
          <a:lstStyle/>
          <a:p>
            <a:pPr>
              <a:defRPr sz="3400" i="1">
                <a:latin typeface="Times"/>
                <a:ea typeface="Times"/>
                <a:cs typeface="Times"/>
                <a:sym typeface="Times"/>
              </a:defRPr>
            </a:pPr>
            <a:r>
              <a:rPr sz="2391" dirty="0"/>
              <a:t>o</a:t>
            </a:r>
            <a:r>
              <a:rPr sz="2391" baseline="-25000" dirty="0"/>
              <a:t>1</a:t>
            </a:r>
          </a:p>
        </p:txBody>
      </p:sp>
      <p:sp>
        <p:nvSpPr>
          <p:cNvPr id="265" name="Shape 265"/>
          <p:cNvSpPr/>
          <p:nvPr/>
        </p:nvSpPr>
        <p:spPr>
          <a:xfrm>
            <a:off x="1571447" y="2741644"/>
            <a:ext cx="345427" cy="4966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9" tIns="35719" rIns="35719" bIns="35719" anchor="ctr"/>
          <a:lstStyle/>
          <a:p>
            <a:pPr>
              <a:defRPr sz="3400" i="1">
                <a:latin typeface="Times"/>
                <a:ea typeface="Times"/>
                <a:cs typeface="Times"/>
                <a:sym typeface="Times"/>
              </a:defRPr>
            </a:pPr>
            <a:r>
              <a:rPr sz="2391" dirty="0"/>
              <a:t>i</a:t>
            </a:r>
            <a:r>
              <a:rPr sz="2391" baseline="-25000" dirty="0"/>
              <a:t>2</a:t>
            </a:r>
          </a:p>
        </p:txBody>
      </p:sp>
      <p:sp>
        <p:nvSpPr>
          <p:cNvPr id="266" name="Shape 266"/>
          <p:cNvSpPr/>
          <p:nvPr/>
        </p:nvSpPr>
        <p:spPr>
          <a:xfrm>
            <a:off x="4860128" y="2466309"/>
            <a:ext cx="410815" cy="4966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9" tIns="35719" rIns="35719" bIns="35719" anchor="ctr"/>
          <a:lstStyle/>
          <a:p>
            <a:pPr>
              <a:defRPr sz="3400" i="1">
                <a:latin typeface="Times"/>
                <a:ea typeface="Times"/>
                <a:cs typeface="Times"/>
                <a:sym typeface="Times"/>
              </a:defRPr>
            </a:pPr>
            <a:r>
              <a:rPr sz="2391" dirty="0"/>
              <a:t>o</a:t>
            </a:r>
            <a:r>
              <a:rPr sz="2391" baseline="-25000" dirty="0"/>
              <a:t>2</a:t>
            </a:r>
          </a:p>
        </p:txBody>
      </p:sp>
      <p:sp>
        <p:nvSpPr>
          <p:cNvPr id="267" name="Shape 267"/>
          <p:cNvSpPr/>
          <p:nvPr/>
        </p:nvSpPr>
        <p:spPr>
          <a:xfrm>
            <a:off x="2365514" y="1246513"/>
            <a:ext cx="2032038" cy="2032038"/>
          </a:xfrm>
          <a:prstGeom prst="ellipse">
            <a:avLst/>
          </a:prstGeom>
          <a:ln w="101600">
            <a:solidFill>
              <a:srgbClr val="0433FF"/>
            </a:solidFill>
            <a:miter lim="400000"/>
          </a:ln>
        </p:spPr>
        <p:txBody>
          <a:bodyPr lIns="35719" tIns="35719" rIns="35719" bIns="35719" anchor="ctr"/>
          <a:lstStyle/>
          <a:p>
            <a:pPr>
              <a:defRPr sz="2400"/>
            </a:pPr>
            <a:endParaRPr sz="1687"/>
          </a:p>
        </p:txBody>
      </p:sp>
      <p:sp>
        <p:nvSpPr>
          <p:cNvPr id="7" name="Left Brace 6"/>
          <p:cNvSpPr/>
          <p:nvPr/>
        </p:nvSpPr>
        <p:spPr>
          <a:xfrm rot="16200000">
            <a:off x="5804040" y="3819155"/>
            <a:ext cx="382990" cy="1521746"/>
          </a:xfrm>
          <a:prstGeom prst="leftBrace">
            <a:avLst>
              <a:gd name="adj1" fmla="val 60705"/>
              <a:gd name="adj2" fmla="val 50000"/>
            </a:avLst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5514053" y="4766862"/>
            <a:ext cx="10527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one layer</a:t>
            </a:r>
          </a:p>
        </p:txBody>
      </p:sp>
      <p:sp>
        <p:nvSpPr>
          <p:cNvPr id="94" name="Rectangle 93"/>
          <p:cNvSpPr/>
          <p:nvPr/>
        </p:nvSpPr>
        <p:spPr>
          <a:xfrm>
            <a:off x="7431893" y="1536681"/>
            <a:ext cx="15414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7 rows in layer</a:t>
            </a:r>
          </a:p>
        </p:txBody>
      </p:sp>
      <p:sp>
        <p:nvSpPr>
          <p:cNvPr id="99" name="Title 10">
            <a:extLst>
              <a:ext uri="{FF2B5EF4-FFF2-40B4-BE49-F238E27FC236}">
                <a16:creationId xmlns:a16="http://schemas.microsoft.com/office/drawing/2014/main" id="{627C7DAF-7648-431E-AC72-8D02C94CCD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6149"/>
            <a:ext cx="10515600" cy="1325563"/>
          </a:xfrm>
        </p:spPr>
        <p:txBody>
          <a:bodyPr/>
          <a:lstStyle/>
          <a:p>
            <a:r>
              <a:rPr lang="en-US" dirty="0"/>
              <a:t>Circuit model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0645B1-9C37-4141-9069-55537AF350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3B66A-CE92-4F70-B5A2-EE913266E6CF}" type="slidenum">
              <a:rPr lang="en-US" smtClean="0"/>
              <a:pPr/>
              <a:t>10</a:t>
            </a:fld>
            <a:r>
              <a:rPr lang="en-US"/>
              <a:t>/49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52653510"/>
      </p:ext>
    </p:extLst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" grpId="0" animBg="1"/>
      <p:bldP spid="180" grpId="0" animBg="1"/>
      <p:bldP spid="183" grpId="0" animBg="1"/>
      <p:bldP spid="7" grpId="0" animBg="1"/>
      <p:bldP spid="8" grpId="0"/>
      <p:bldP spid="9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Shape 277"/>
          <p:cNvSpPr/>
          <p:nvPr/>
        </p:nvSpPr>
        <p:spPr>
          <a:xfrm>
            <a:off x="2450006" y="5511024"/>
            <a:ext cx="6880991" cy="7592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/>
          <a:p>
            <a:pPr>
              <a:spcBef>
                <a:spcPts val="984"/>
              </a:spcBef>
              <a:buClr>
                <a:srgbClr val="0433FF"/>
              </a:buClr>
              <a:buSzPct val="125000"/>
              <a:defRPr sz="2800">
                <a:latin typeface="Arial"/>
                <a:ea typeface="Arial"/>
                <a:cs typeface="Arial"/>
                <a:sym typeface="Arial"/>
              </a:defRPr>
            </a:pPr>
            <a:r>
              <a:rPr lang="en-US" sz="1969" b="1" dirty="0"/>
              <a:t>Randomization</a:t>
            </a:r>
            <a:r>
              <a:rPr sz="1969" dirty="0"/>
              <a:t>: </a:t>
            </a:r>
            <a:r>
              <a:rPr lang="en-US" sz="1969" dirty="0"/>
              <a:t>Each </a:t>
            </a:r>
            <a:r>
              <a:rPr sz="1969" dirty="0"/>
              <a:t>row may </a:t>
            </a:r>
            <a:r>
              <a:rPr lang="en-US" sz="1969" dirty="0"/>
              <a:t>be assigned ≥ 2 </a:t>
            </a:r>
            <a:r>
              <a:rPr sz="1969" dirty="0"/>
              <a:t>gates</a:t>
            </a:r>
            <a:r>
              <a:rPr lang="en-US" sz="1969" dirty="0"/>
              <a:t>, with associated </a:t>
            </a:r>
            <a:r>
              <a:rPr sz="1969" dirty="0"/>
              <a:t>probabilit</a:t>
            </a:r>
            <a:r>
              <a:rPr lang="en-US" sz="1969" dirty="0"/>
              <a:t>ies, e.g., </a:t>
            </a:r>
            <a:r>
              <a:rPr lang="en-US" sz="1969" dirty="0" err="1"/>
              <a:t>Pr</a:t>
            </a:r>
            <a:r>
              <a:rPr lang="en-US" sz="1969" dirty="0"/>
              <a:t>[</a:t>
            </a:r>
            <a:r>
              <a:rPr lang="en-US" sz="2391" dirty="0">
                <a:latin typeface="Times"/>
                <a:ea typeface="Times"/>
                <a:cs typeface="Times"/>
                <a:sym typeface="Times"/>
              </a:rPr>
              <a:t>g</a:t>
            </a:r>
            <a:r>
              <a:rPr lang="en-US" sz="2391" baseline="-25000" dirty="0">
                <a:latin typeface="Times"/>
                <a:ea typeface="Times"/>
                <a:cs typeface="Times"/>
                <a:sym typeface="Times"/>
              </a:rPr>
              <a:t>3,NN</a:t>
            </a:r>
            <a:r>
              <a:rPr lang="en-US" sz="1969" dirty="0"/>
              <a:t>] = </a:t>
            </a:r>
            <a:r>
              <a:rPr lang="en-US" sz="1969" dirty="0" err="1"/>
              <a:t>Pr</a:t>
            </a:r>
            <a:r>
              <a:rPr lang="en-US" sz="1969" dirty="0"/>
              <a:t>[</a:t>
            </a:r>
            <a:r>
              <a:rPr lang="en-US" sz="2391" dirty="0">
                <a:latin typeface="Times"/>
                <a:ea typeface="Times"/>
                <a:cs typeface="Times"/>
                <a:sym typeface="Times"/>
              </a:rPr>
              <a:t>g</a:t>
            </a:r>
            <a:r>
              <a:rPr lang="en-US" sz="2391" baseline="-25000" dirty="0">
                <a:latin typeface="Times"/>
                <a:ea typeface="Times"/>
                <a:cs typeface="Times"/>
                <a:sym typeface="Times"/>
              </a:rPr>
              <a:t>3,XA</a:t>
            </a:r>
            <a:r>
              <a:rPr lang="en-US" sz="1969" dirty="0"/>
              <a:t>] = ½ </a:t>
            </a:r>
            <a:endParaRPr sz="1969" dirty="0"/>
          </a:p>
        </p:txBody>
      </p:sp>
      <p:sp>
        <p:nvSpPr>
          <p:cNvPr id="342" name="Shape 342"/>
          <p:cNvSpPr/>
          <p:nvPr/>
        </p:nvSpPr>
        <p:spPr>
          <a:xfrm>
            <a:off x="12723248" y="2614575"/>
            <a:ext cx="1589370" cy="3612270"/>
          </a:xfrm>
          <a:prstGeom prst="rect">
            <a:avLst/>
          </a:prstGeom>
          <a:solidFill>
            <a:srgbClr val="EBEBEB">
              <a:alpha val="51000"/>
            </a:srgbClr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>
              <a:defRPr sz="900"/>
            </a:pPr>
            <a:endParaRPr sz="633"/>
          </a:p>
        </p:txBody>
      </p:sp>
      <p:grpSp>
        <p:nvGrpSpPr>
          <p:cNvPr id="378" name="Group 378"/>
          <p:cNvGrpSpPr/>
          <p:nvPr/>
        </p:nvGrpSpPr>
        <p:grpSpPr>
          <a:xfrm>
            <a:off x="7670448" y="956771"/>
            <a:ext cx="2952465" cy="4053491"/>
            <a:chOff x="0" y="0"/>
            <a:chExt cx="4199061" cy="5764963"/>
          </a:xfrm>
        </p:grpSpPr>
        <p:sp>
          <p:nvSpPr>
            <p:cNvPr id="343" name="Shape 343"/>
            <p:cNvSpPr/>
            <p:nvPr/>
          </p:nvSpPr>
          <p:spPr>
            <a:xfrm rot="16200000">
              <a:off x="-1499604" y="1499603"/>
              <a:ext cx="5709508" cy="27103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9253" y="21572"/>
                  </a:moveTo>
                  <a:lnTo>
                    <a:pt x="11574" y="21600"/>
                  </a:lnTo>
                  <a:lnTo>
                    <a:pt x="21600" y="112"/>
                  </a:lnTo>
                  <a:lnTo>
                    <a:pt x="0" y="0"/>
                  </a:lnTo>
                  <a:lnTo>
                    <a:pt x="9253" y="21572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FFFFF"/>
                </a:gs>
                <a:gs pos="100000">
                  <a:srgbClr val="8299FF">
                    <a:alpha val="64999"/>
                  </a:srgbClr>
                </a:gs>
                <a:gs pos="100000">
                  <a:srgbClr val="0433FF">
                    <a:alpha val="30000"/>
                  </a:srgbClr>
                </a:gs>
              </a:gsLst>
              <a:path path="shape">
                <a:fillToRect l="49703" t="3822" r="50296" b="96177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400"/>
              </a:pPr>
              <a:endParaRPr sz="1687"/>
            </a:p>
          </p:txBody>
        </p:sp>
        <p:sp>
          <p:nvSpPr>
            <p:cNvPr id="344" name="Shape 344"/>
            <p:cNvSpPr/>
            <p:nvPr/>
          </p:nvSpPr>
          <p:spPr>
            <a:xfrm>
              <a:off x="3782441" y="5176482"/>
              <a:ext cx="391221" cy="225872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400"/>
              </a:pPr>
              <a:endParaRPr sz="1687"/>
            </a:p>
          </p:txBody>
        </p:sp>
        <p:sp>
          <p:nvSpPr>
            <p:cNvPr id="345" name="Shape 345"/>
            <p:cNvSpPr/>
            <p:nvPr/>
          </p:nvSpPr>
          <p:spPr>
            <a:xfrm flipV="1">
              <a:off x="3772002" y="4530489"/>
              <a:ext cx="391221" cy="225872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400"/>
              </a:pPr>
              <a:endParaRPr sz="1687"/>
            </a:p>
          </p:txBody>
        </p:sp>
        <p:sp>
          <p:nvSpPr>
            <p:cNvPr id="346" name="Shape 346"/>
            <p:cNvSpPr/>
            <p:nvPr/>
          </p:nvSpPr>
          <p:spPr>
            <a:xfrm flipV="1">
              <a:off x="3759302" y="3158889"/>
              <a:ext cx="391221" cy="225872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400"/>
              </a:pPr>
              <a:endParaRPr sz="1687"/>
            </a:p>
          </p:txBody>
        </p:sp>
        <p:sp>
          <p:nvSpPr>
            <p:cNvPr id="347" name="Shape 347"/>
            <p:cNvSpPr/>
            <p:nvPr/>
          </p:nvSpPr>
          <p:spPr>
            <a:xfrm>
              <a:off x="3795141" y="2484082"/>
              <a:ext cx="391221" cy="225872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400"/>
              </a:pPr>
              <a:endParaRPr sz="1687"/>
            </a:p>
          </p:txBody>
        </p:sp>
        <p:sp>
          <p:nvSpPr>
            <p:cNvPr id="348" name="Shape 348"/>
            <p:cNvSpPr/>
            <p:nvPr/>
          </p:nvSpPr>
          <p:spPr>
            <a:xfrm>
              <a:off x="3807841" y="3792182"/>
              <a:ext cx="391221" cy="225872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400"/>
              </a:pPr>
              <a:endParaRPr sz="1687"/>
            </a:p>
          </p:txBody>
        </p:sp>
        <p:sp>
          <p:nvSpPr>
            <p:cNvPr id="349" name="Shape 349"/>
            <p:cNvSpPr/>
            <p:nvPr/>
          </p:nvSpPr>
          <p:spPr>
            <a:xfrm flipV="1">
              <a:off x="3759302" y="1761889"/>
              <a:ext cx="391221" cy="225871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400"/>
              </a:pPr>
              <a:endParaRPr sz="1687"/>
            </a:p>
          </p:txBody>
        </p:sp>
        <p:sp>
          <p:nvSpPr>
            <p:cNvPr id="350" name="Shape 350"/>
            <p:cNvSpPr/>
            <p:nvPr/>
          </p:nvSpPr>
          <p:spPr>
            <a:xfrm flipV="1">
              <a:off x="2613170" y="5231592"/>
              <a:ext cx="391221" cy="225872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400"/>
              </a:pPr>
              <a:endParaRPr sz="1687"/>
            </a:p>
          </p:txBody>
        </p:sp>
        <p:sp>
          <p:nvSpPr>
            <p:cNvPr id="351" name="Shape 351"/>
            <p:cNvSpPr/>
            <p:nvPr/>
          </p:nvSpPr>
          <p:spPr>
            <a:xfrm flipV="1">
              <a:off x="2638570" y="3847292"/>
              <a:ext cx="391221" cy="225872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400"/>
              </a:pPr>
              <a:endParaRPr sz="1687"/>
            </a:p>
          </p:txBody>
        </p:sp>
        <p:sp>
          <p:nvSpPr>
            <p:cNvPr id="352" name="Shape 352"/>
            <p:cNvSpPr/>
            <p:nvPr/>
          </p:nvSpPr>
          <p:spPr>
            <a:xfrm>
              <a:off x="2636309" y="3197885"/>
              <a:ext cx="391221" cy="225872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400"/>
              </a:pPr>
              <a:endParaRPr sz="1687"/>
            </a:p>
          </p:txBody>
        </p:sp>
        <p:sp>
          <p:nvSpPr>
            <p:cNvPr id="353" name="Shape 353"/>
            <p:cNvSpPr/>
            <p:nvPr/>
          </p:nvSpPr>
          <p:spPr>
            <a:xfrm flipV="1">
              <a:off x="2638570" y="2539192"/>
              <a:ext cx="391221" cy="225872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400"/>
              </a:pPr>
              <a:endParaRPr sz="1687"/>
            </a:p>
          </p:txBody>
        </p:sp>
        <p:sp>
          <p:nvSpPr>
            <p:cNvPr id="354" name="Shape 354"/>
            <p:cNvSpPr/>
            <p:nvPr/>
          </p:nvSpPr>
          <p:spPr>
            <a:xfrm>
              <a:off x="2968495" y="1850872"/>
              <a:ext cx="844241" cy="844242"/>
            </a:xfrm>
            <a:prstGeom prst="ellips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900"/>
              </a:pPr>
              <a:endParaRPr sz="633"/>
            </a:p>
          </p:txBody>
        </p:sp>
        <p:sp>
          <p:nvSpPr>
            <p:cNvPr id="355" name="Shape 355"/>
            <p:cNvSpPr/>
            <p:nvPr/>
          </p:nvSpPr>
          <p:spPr>
            <a:xfrm>
              <a:off x="3166912" y="1952317"/>
              <a:ext cx="429870" cy="6180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5719" tIns="35719" rIns="35719" bIns="35719" numCol="1" anchor="ctr">
              <a:noAutofit/>
            </a:bodyPr>
            <a:lstStyle>
              <a:lvl1pPr>
                <a:defRPr sz="2600">
                  <a:latin typeface="Times"/>
                  <a:ea typeface="Times"/>
                  <a:cs typeface="Times"/>
                  <a:sym typeface="Times"/>
                </a:defRPr>
              </a:lvl1pPr>
            </a:lstStyle>
            <a:p>
              <a:pPr algn="ctr"/>
              <a:r>
                <a:rPr sz="1828" dirty="0"/>
                <a:t>2</a:t>
              </a:r>
            </a:p>
          </p:txBody>
        </p:sp>
        <p:sp>
          <p:nvSpPr>
            <p:cNvPr id="356" name="Shape 356"/>
            <p:cNvSpPr/>
            <p:nvPr/>
          </p:nvSpPr>
          <p:spPr>
            <a:xfrm>
              <a:off x="2968495" y="3203422"/>
              <a:ext cx="844241" cy="844242"/>
            </a:xfrm>
            <a:prstGeom prst="ellips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900"/>
              </a:pPr>
              <a:endParaRPr sz="633"/>
            </a:p>
          </p:txBody>
        </p:sp>
        <p:sp>
          <p:nvSpPr>
            <p:cNvPr id="357" name="Shape 357"/>
            <p:cNvSpPr/>
            <p:nvPr/>
          </p:nvSpPr>
          <p:spPr>
            <a:xfrm>
              <a:off x="3166912" y="3304867"/>
              <a:ext cx="429870" cy="6180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5719" tIns="35719" rIns="35719" bIns="35719" numCol="1" anchor="ctr">
              <a:noAutofit/>
            </a:bodyPr>
            <a:lstStyle>
              <a:lvl1pPr>
                <a:defRPr sz="2600">
                  <a:latin typeface="Times"/>
                  <a:ea typeface="Times"/>
                  <a:cs typeface="Times"/>
                  <a:sym typeface="Times"/>
                </a:defRPr>
              </a:lvl1pPr>
            </a:lstStyle>
            <a:p>
              <a:pPr algn="ctr"/>
              <a:r>
                <a:rPr sz="1828" dirty="0"/>
                <a:t>4</a:t>
              </a:r>
            </a:p>
          </p:txBody>
        </p:sp>
        <p:sp>
          <p:nvSpPr>
            <p:cNvPr id="358" name="Shape 358"/>
            <p:cNvSpPr/>
            <p:nvPr/>
          </p:nvSpPr>
          <p:spPr>
            <a:xfrm>
              <a:off x="2968495" y="4555972"/>
              <a:ext cx="844241" cy="844242"/>
            </a:xfrm>
            <a:prstGeom prst="ellips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900"/>
              </a:pPr>
              <a:endParaRPr sz="633"/>
            </a:p>
          </p:txBody>
        </p:sp>
        <p:sp>
          <p:nvSpPr>
            <p:cNvPr id="359" name="Shape 359"/>
            <p:cNvSpPr/>
            <p:nvPr/>
          </p:nvSpPr>
          <p:spPr>
            <a:xfrm>
              <a:off x="3166912" y="4657417"/>
              <a:ext cx="429870" cy="6180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5719" tIns="35719" rIns="35719" bIns="35719" numCol="1" anchor="ctr">
              <a:noAutofit/>
            </a:bodyPr>
            <a:lstStyle>
              <a:lvl1pPr>
                <a:defRPr sz="2600">
                  <a:latin typeface="Times"/>
                  <a:ea typeface="Times"/>
                  <a:cs typeface="Times"/>
                  <a:sym typeface="Times"/>
                </a:defRPr>
              </a:lvl1pPr>
            </a:lstStyle>
            <a:p>
              <a:pPr algn="ctr"/>
              <a:r>
                <a:rPr sz="1828" dirty="0"/>
                <a:t>6</a:t>
              </a:r>
            </a:p>
          </p:txBody>
        </p:sp>
        <p:grpSp>
          <p:nvGrpSpPr>
            <p:cNvPr id="362" name="Group 362"/>
            <p:cNvGrpSpPr/>
            <p:nvPr/>
          </p:nvGrpSpPr>
          <p:grpSpPr>
            <a:xfrm>
              <a:off x="1846329" y="2530852"/>
              <a:ext cx="844242" cy="844241"/>
              <a:chOff x="0" y="0"/>
              <a:chExt cx="844240" cy="844240"/>
            </a:xfrm>
          </p:grpSpPr>
          <p:sp>
            <p:nvSpPr>
              <p:cNvPr id="360" name="Shape 360"/>
              <p:cNvSpPr/>
              <p:nvPr/>
            </p:nvSpPr>
            <p:spPr>
              <a:xfrm>
                <a:off x="0" y="0"/>
                <a:ext cx="844241" cy="844241"/>
              </a:xfrm>
              <a:prstGeom prst="ellipse">
                <a:avLst/>
              </a:prstGeom>
              <a:noFill/>
              <a:ln w="38100" cap="flat">
                <a:solidFill>
                  <a:srgbClr val="FF2600"/>
                </a:solidFill>
                <a:prstDash val="solid"/>
                <a:miter lim="400000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>
                  <a:defRPr sz="900"/>
                </a:pPr>
                <a:endParaRPr sz="633"/>
              </a:p>
            </p:txBody>
          </p:sp>
          <p:sp>
            <p:nvSpPr>
              <p:cNvPr id="361" name="Shape 361"/>
              <p:cNvSpPr/>
              <p:nvPr/>
            </p:nvSpPr>
            <p:spPr>
              <a:xfrm>
                <a:off x="207529" y="101444"/>
                <a:ext cx="429870" cy="61806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35719" tIns="35719" rIns="35719" bIns="35719" numCol="1" anchor="ctr">
                <a:noAutofit/>
              </a:bodyPr>
              <a:lstStyle>
                <a:lvl1pPr>
                  <a:defRPr sz="2600">
                    <a:latin typeface="Times"/>
                    <a:ea typeface="Times"/>
                    <a:cs typeface="Times"/>
                    <a:sym typeface="Times"/>
                  </a:defRPr>
                </a:lvl1pPr>
              </a:lstStyle>
              <a:p>
                <a:pPr algn="ctr"/>
                <a:r>
                  <a:rPr sz="1828" dirty="0"/>
                  <a:t>3</a:t>
                </a:r>
              </a:p>
            </p:txBody>
          </p:sp>
        </p:grpSp>
        <p:sp>
          <p:nvSpPr>
            <p:cNvPr id="363" name="Shape 363"/>
            <p:cNvSpPr/>
            <p:nvPr/>
          </p:nvSpPr>
          <p:spPr>
            <a:xfrm>
              <a:off x="2636309" y="4505985"/>
              <a:ext cx="391221" cy="225872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400"/>
              </a:pPr>
              <a:endParaRPr sz="1687"/>
            </a:p>
          </p:txBody>
        </p:sp>
        <p:grpSp>
          <p:nvGrpSpPr>
            <p:cNvPr id="366" name="Group 366"/>
            <p:cNvGrpSpPr/>
            <p:nvPr/>
          </p:nvGrpSpPr>
          <p:grpSpPr>
            <a:xfrm>
              <a:off x="1846329" y="3883402"/>
              <a:ext cx="844242" cy="844242"/>
              <a:chOff x="0" y="0"/>
              <a:chExt cx="844240" cy="844240"/>
            </a:xfrm>
          </p:grpSpPr>
          <p:sp>
            <p:nvSpPr>
              <p:cNvPr id="364" name="Shape 364"/>
              <p:cNvSpPr/>
              <p:nvPr/>
            </p:nvSpPr>
            <p:spPr>
              <a:xfrm>
                <a:off x="0" y="0"/>
                <a:ext cx="844241" cy="844241"/>
              </a:xfrm>
              <a:prstGeom prst="ellipse">
                <a:avLst/>
              </a:prstGeom>
              <a:noFill/>
              <a:ln w="38100" cap="flat">
                <a:solidFill>
                  <a:srgbClr val="0433FF"/>
                </a:solidFill>
                <a:prstDash val="solid"/>
                <a:miter lim="400000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>
                  <a:defRPr sz="900"/>
                </a:pPr>
                <a:endParaRPr sz="633"/>
              </a:p>
            </p:txBody>
          </p:sp>
          <p:sp>
            <p:nvSpPr>
              <p:cNvPr id="365" name="Shape 365"/>
              <p:cNvSpPr/>
              <p:nvPr/>
            </p:nvSpPr>
            <p:spPr>
              <a:xfrm>
                <a:off x="207529" y="101444"/>
                <a:ext cx="429870" cy="61806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35719" tIns="35719" rIns="35719" bIns="35719" numCol="1" anchor="ctr">
                <a:noAutofit/>
              </a:bodyPr>
              <a:lstStyle>
                <a:lvl1pPr>
                  <a:defRPr sz="2600">
                    <a:latin typeface="Times"/>
                    <a:ea typeface="Times"/>
                    <a:cs typeface="Times"/>
                    <a:sym typeface="Times"/>
                  </a:defRPr>
                </a:lvl1pPr>
              </a:lstStyle>
              <a:p>
                <a:pPr algn="ctr"/>
                <a:r>
                  <a:rPr sz="1828" dirty="0"/>
                  <a:t>5</a:t>
                </a:r>
              </a:p>
            </p:txBody>
          </p:sp>
        </p:grpSp>
        <p:sp>
          <p:nvSpPr>
            <p:cNvPr id="367" name="Shape 367"/>
            <p:cNvSpPr/>
            <p:nvPr/>
          </p:nvSpPr>
          <p:spPr>
            <a:xfrm>
              <a:off x="2636309" y="1800885"/>
              <a:ext cx="391221" cy="225872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400"/>
              </a:pPr>
              <a:endParaRPr sz="1687"/>
            </a:p>
          </p:txBody>
        </p:sp>
        <p:grpSp>
          <p:nvGrpSpPr>
            <p:cNvPr id="372" name="Group 372"/>
            <p:cNvGrpSpPr/>
            <p:nvPr/>
          </p:nvGrpSpPr>
          <p:grpSpPr>
            <a:xfrm>
              <a:off x="1827103" y="1477167"/>
              <a:ext cx="882694" cy="618068"/>
              <a:chOff x="0" y="0"/>
              <a:chExt cx="882692" cy="618066"/>
            </a:xfrm>
          </p:grpSpPr>
          <p:sp>
            <p:nvSpPr>
              <p:cNvPr id="368" name="Shape 368"/>
              <p:cNvSpPr/>
              <p:nvPr/>
            </p:nvSpPr>
            <p:spPr>
              <a:xfrm>
                <a:off x="226755" y="0"/>
                <a:ext cx="429870" cy="61806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35719" tIns="35719" rIns="35719" bIns="35719" numCol="1" anchor="ctr">
                <a:noAutofit/>
              </a:bodyPr>
              <a:lstStyle>
                <a:lvl1pPr>
                  <a:defRPr sz="2600">
                    <a:latin typeface="Times"/>
                    <a:ea typeface="Times"/>
                    <a:cs typeface="Times"/>
                    <a:sym typeface="Times"/>
                  </a:defRPr>
                </a:lvl1pPr>
              </a:lstStyle>
              <a:p>
                <a:pPr algn="ctr"/>
                <a:r>
                  <a:rPr sz="1828" dirty="0"/>
                  <a:t>1</a:t>
                </a:r>
              </a:p>
            </p:txBody>
          </p:sp>
          <p:grpSp>
            <p:nvGrpSpPr>
              <p:cNvPr id="371" name="Group 371"/>
              <p:cNvGrpSpPr/>
              <p:nvPr/>
            </p:nvGrpSpPr>
            <p:grpSpPr>
              <a:xfrm>
                <a:off x="0" y="111612"/>
                <a:ext cx="882693" cy="429918"/>
                <a:chOff x="0" y="0"/>
                <a:chExt cx="882692" cy="429917"/>
              </a:xfrm>
            </p:grpSpPr>
            <p:sp>
              <p:nvSpPr>
                <p:cNvPr id="369" name="Shape 369"/>
                <p:cNvSpPr/>
                <p:nvPr/>
              </p:nvSpPr>
              <p:spPr>
                <a:xfrm>
                  <a:off x="17447" y="0"/>
                  <a:ext cx="847760" cy="42991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053" extrusionOk="0">
                      <a:moveTo>
                        <a:pt x="0" y="371"/>
                      </a:moveTo>
                      <a:cubicBezTo>
                        <a:pt x="754" y="18262"/>
                        <a:pt x="7854" y="20368"/>
                        <a:pt x="10541" y="20984"/>
                      </a:cubicBezTo>
                      <a:cubicBezTo>
                        <a:pt x="13227" y="21600"/>
                        <a:pt x="21130" y="18347"/>
                        <a:pt x="21600" y="0"/>
                      </a:cubicBezTo>
                    </a:path>
                  </a:pathLst>
                </a:custGeom>
                <a:noFill/>
                <a:ln w="38100" cap="flat">
                  <a:solidFill>
                    <a:srgbClr val="0433FF"/>
                  </a:solidFill>
                  <a:prstDash val="solid"/>
                  <a:miter lim="400000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>
                    <a:defRPr sz="2400"/>
                  </a:pPr>
                  <a:endParaRPr sz="1687"/>
                </a:p>
              </p:txBody>
            </p:sp>
            <p:sp>
              <p:nvSpPr>
                <p:cNvPr id="370" name="Shape 370"/>
                <p:cNvSpPr/>
                <p:nvPr/>
              </p:nvSpPr>
              <p:spPr>
                <a:xfrm>
                  <a:off x="0" y="13303"/>
                  <a:ext cx="882693" cy="1"/>
                </a:xfrm>
                <a:prstGeom prst="line">
                  <a:avLst/>
                </a:prstGeom>
                <a:noFill/>
                <a:ln w="38100" cap="flat">
                  <a:solidFill>
                    <a:srgbClr val="0433FF"/>
                  </a:solidFill>
                  <a:prstDash val="solid"/>
                  <a:miter lim="400000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>
                    <a:defRPr sz="2400"/>
                  </a:pPr>
                  <a:endParaRPr sz="1687"/>
                </a:p>
              </p:txBody>
            </p:sp>
          </p:grpSp>
        </p:grpSp>
        <p:grpSp>
          <p:nvGrpSpPr>
            <p:cNvPr id="377" name="Group 377"/>
            <p:cNvGrpSpPr/>
            <p:nvPr/>
          </p:nvGrpSpPr>
          <p:grpSpPr>
            <a:xfrm>
              <a:off x="1827103" y="5146897"/>
              <a:ext cx="882694" cy="618067"/>
              <a:chOff x="0" y="0"/>
              <a:chExt cx="882692" cy="618066"/>
            </a:xfrm>
          </p:grpSpPr>
          <p:sp>
            <p:nvSpPr>
              <p:cNvPr id="373" name="Shape 373"/>
              <p:cNvSpPr/>
              <p:nvPr/>
            </p:nvSpPr>
            <p:spPr>
              <a:xfrm>
                <a:off x="226755" y="0"/>
                <a:ext cx="429870" cy="61806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35719" tIns="35719" rIns="35719" bIns="35719" numCol="1" anchor="ctr">
                <a:noAutofit/>
              </a:bodyPr>
              <a:lstStyle>
                <a:lvl1pPr>
                  <a:defRPr sz="2600">
                    <a:latin typeface="Times"/>
                    <a:ea typeface="Times"/>
                    <a:cs typeface="Times"/>
                    <a:sym typeface="Times"/>
                  </a:defRPr>
                </a:lvl1pPr>
              </a:lstStyle>
              <a:p>
                <a:pPr algn="ctr"/>
                <a:r>
                  <a:rPr sz="1828" dirty="0"/>
                  <a:t>7</a:t>
                </a:r>
              </a:p>
            </p:txBody>
          </p:sp>
          <p:grpSp>
            <p:nvGrpSpPr>
              <p:cNvPr id="376" name="Group 376"/>
              <p:cNvGrpSpPr/>
              <p:nvPr/>
            </p:nvGrpSpPr>
            <p:grpSpPr>
              <a:xfrm rot="10800000" flipH="1">
                <a:off x="0" y="109834"/>
                <a:ext cx="882693" cy="429918"/>
                <a:chOff x="0" y="0"/>
                <a:chExt cx="882692" cy="429917"/>
              </a:xfrm>
            </p:grpSpPr>
            <p:sp>
              <p:nvSpPr>
                <p:cNvPr id="374" name="Shape 374"/>
                <p:cNvSpPr/>
                <p:nvPr/>
              </p:nvSpPr>
              <p:spPr>
                <a:xfrm>
                  <a:off x="17447" y="0"/>
                  <a:ext cx="847760" cy="42991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053" extrusionOk="0">
                      <a:moveTo>
                        <a:pt x="0" y="371"/>
                      </a:moveTo>
                      <a:cubicBezTo>
                        <a:pt x="754" y="18262"/>
                        <a:pt x="7854" y="20368"/>
                        <a:pt x="10541" y="20984"/>
                      </a:cubicBezTo>
                      <a:cubicBezTo>
                        <a:pt x="13227" y="21600"/>
                        <a:pt x="21130" y="18347"/>
                        <a:pt x="21600" y="0"/>
                      </a:cubicBezTo>
                    </a:path>
                  </a:pathLst>
                </a:custGeom>
                <a:noFill/>
                <a:ln w="38100" cap="flat">
                  <a:solidFill>
                    <a:srgbClr val="0433FF"/>
                  </a:solidFill>
                  <a:prstDash val="solid"/>
                  <a:miter lim="400000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>
                    <a:defRPr sz="2400"/>
                  </a:pPr>
                  <a:endParaRPr sz="1687"/>
                </a:p>
              </p:txBody>
            </p:sp>
            <p:sp>
              <p:nvSpPr>
                <p:cNvPr id="375" name="Shape 375"/>
                <p:cNvSpPr/>
                <p:nvPr/>
              </p:nvSpPr>
              <p:spPr>
                <a:xfrm>
                  <a:off x="0" y="13303"/>
                  <a:ext cx="882693" cy="1"/>
                </a:xfrm>
                <a:prstGeom prst="line">
                  <a:avLst/>
                </a:prstGeom>
                <a:noFill/>
                <a:ln w="38100" cap="flat">
                  <a:solidFill>
                    <a:srgbClr val="0433FF"/>
                  </a:solidFill>
                  <a:prstDash val="solid"/>
                  <a:miter lim="400000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>
                    <a:defRPr sz="2400"/>
                  </a:pPr>
                  <a:endParaRPr sz="1687"/>
                </a:p>
              </p:txBody>
            </p:sp>
          </p:grpSp>
        </p:grpSp>
      </p:grpSp>
      <p:grpSp>
        <p:nvGrpSpPr>
          <p:cNvPr id="404" name="Group 404"/>
          <p:cNvGrpSpPr/>
          <p:nvPr/>
        </p:nvGrpSpPr>
        <p:grpSpPr>
          <a:xfrm>
            <a:off x="4351090" y="3008893"/>
            <a:ext cx="3907685" cy="2106002"/>
            <a:chOff x="3378270" y="0"/>
            <a:chExt cx="5557597" cy="2995202"/>
          </a:xfrm>
        </p:grpSpPr>
        <p:sp>
          <p:nvSpPr>
            <p:cNvPr id="380" name="Shape 380"/>
            <p:cNvSpPr/>
            <p:nvPr/>
          </p:nvSpPr>
          <p:spPr>
            <a:xfrm>
              <a:off x="3378270" y="837084"/>
              <a:ext cx="1381779" cy="137490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500" i="1">
                  <a:latin typeface="Times"/>
                  <a:ea typeface="Times"/>
                  <a:cs typeface="Times"/>
                  <a:sym typeface="Times"/>
                </a:defRPr>
              </a:pPr>
              <a:r>
                <a:rPr sz="2800" dirty="0"/>
                <a:t>g</a:t>
              </a:r>
              <a:r>
                <a:rPr sz="2800" baseline="-25000" dirty="0"/>
                <a:t>3,XA</a:t>
              </a:r>
            </a:p>
          </p:txBody>
        </p:sp>
        <p:grpSp>
          <p:nvGrpSpPr>
            <p:cNvPr id="389" name="Group 389"/>
            <p:cNvGrpSpPr/>
            <p:nvPr/>
          </p:nvGrpSpPr>
          <p:grpSpPr>
            <a:xfrm rot="10800000" flipH="1">
              <a:off x="5071890" y="804679"/>
              <a:ext cx="2704174" cy="1578908"/>
              <a:chOff x="-17799" y="0"/>
              <a:chExt cx="2704172" cy="1578906"/>
            </a:xfrm>
          </p:grpSpPr>
          <p:grpSp>
            <p:nvGrpSpPr>
              <p:cNvPr id="383" name="Group 383"/>
              <p:cNvGrpSpPr/>
              <p:nvPr/>
            </p:nvGrpSpPr>
            <p:grpSpPr>
              <a:xfrm>
                <a:off x="257765" y="699546"/>
                <a:ext cx="1083154" cy="879361"/>
                <a:chOff x="1030752" y="102"/>
                <a:chExt cx="1083153" cy="879359"/>
              </a:xfrm>
            </p:grpSpPr>
            <p:sp>
              <p:nvSpPr>
                <p:cNvPr id="431" name="Shape 431"/>
                <p:cNvSpPr/>
                <p:nvPr/>
              </p:nvSpPr>
              <p:spPr>
                <a:xfrm>
                  <a:off x="1370781" y="102"/>
                  <a:ext cx="743125" cy="56707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21600"/>
                      </a:moveTo>
                      <a:cubicBezTo>
                        <a:pt x="3731" y="9417"/>
                        <a:pt x="10931" y="2217"/>
                        <a:pt x="21600" y="0"/>
                      </a:cubicBezTo>
                    </a:path>
                  </a:pathLst>
                </a:custGeom>
                <a:noFill/>
                <a:ln w="508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/>
                <a:lstStyle/>
                <a:p>
                  <a:endParaRPr sz="1266"/>
                </a:p>
              </p:txBody>
            </p:sp>
            <p:sp>
              <p:nvSpPr>
                <p:cNvPr id="432" name="Shape 432"/>
                <p:cNvSpPr/>
                <p:nvPr/>
              </p:nvSpPr>
              <p:spPr>
                <a:xfrm>
                  <a:off x="1030752" y="378246"/>
                  <a:ext cx="440408" cy="50121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21600" y="0"/>
                      </a:moveTo>
                      <a:cubicBezTo>
                        <a:pt x="14497" y="13021"/>
                        <a:pt x="7297" y="20221"/>
                        <a:pt x="0" y="21600"/>
                      </a:cubicBezTo>
                    </a:path>
                  </a:pathLst>
                </a:custGeom>
                <a:noFill/>
                <a:ln w="508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/>
                <a:lstStyle/>
                <a:p>
                  <a:endParaRPr sz="1266"/>
                </a:p>
              </p:txBody>
            </p:sp>
          </p:grpSp>
          <p:grpSp>
            <p:nvGrpSpPr>
              <p:cNvPr id="388" name="Group 388"/>
              <p:cNvGrpSpPr/>
              <p:nvPr/>
            </p:nvGrpSpPr>
            <p:grpSpPr>
              <a:xfrm>
                <a:off x="-17800" y="0"/>
                <a:ext cx="2704174" cy="1577985"/>
                <a:chOff x="-17799" y="0"/>
                <a:chExt cx="2704172" cy="1577984"/>
              </a:xfrm>
            </p:grpSpPr>
            <p:pic>
              <p:nvPicPr>
                <p:cNvPr id="384" name="pasted-image.png"/>
                <p:cNvPicPr>
                  <a:picLocks noChangeAspect="1"/>
                </p:cNvPicPr>
                <p:nvPr/>
              </p:nvPicPr>
              <p:blipFill>
                <a:blip r:embed="rId3"/>
                <a:srcRect l="29575" r="29575"/>
                <a:stretch>
                  <a:fillRect/>
                </a:stretch>
              </p:blipFill>
              <p:spPr>
                <a:xfrm>
                  <a:off x="1316050" y="0"/>
                  <a:ext cx="820415" cy="1004205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sp>
              <p:nvSpPr>
                <p:cNvPr id="385" name="Shape 385"/>
                <p:cNvSpPr/>
                <p:nvPr/>
              </p:nvSpPr>
              <p:spPr>
                <a:xfrm>
                  <a:off x="76818" y="1577984"/>
                  <a:ext cx="225188" cy="1"/>
                </a:xfrm>
                <a:prstGeom prst="line">
                  <a:avLst/>
                </a:prstGeom>
                <a:noFill/>
                <a:ln w="508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>
                    <a:defRPr sz="2400"/>
                  </a:pPr>
                  <a:endParaRPr sz="1687"/>
                </a:p>
              </p:txBody>
            </p:sp>
            <p:sp>
              <p:nvSpPr>
                <p:cNvPr id="386" name="Shape 386"/>
                <p:cNvSpPr/>
                <p:nvPr/>
              </p:nvSpPr>
              <p:spPr>
                <a:xfrm>
                  <a:off x="-17800" y="307985"/>
                  <a:ext cx="1336563" cy="1"/>
                </a:xfrm>
                <a:prstGeom prst="line">
                  <a:avLst/>
                </a:prstGeom>
                <a:noFill/>
                <a:ln w="508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>
                    <a:defRPr sz="2400"/>
                  </a:pPr>
                  <a:endParaRPr sz="1687"/>
                </a:p>
              </p:txBody>
            </p:sp>
            <p:sp>
              <p:nvSpPr>
                <p:cNvPr id="387" name="Shape 387"/>
                <p:cNvSpPr/>
                <p:nvPr/>
              </p:nvSpPr>
              <p:spPr>
                <a:xfrm>
                  <a:off x="2128131" y="485130"/>
                  <a:ext cx="558243" cy="1"/>
                </a:xfrm>
                <a:prstGeom prst="line">
                  <a:avLst/>
                </a:prstGeom>
                <a:noFill/>
                <a:ln w="508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>
                    <a:defRPr sz="2400"/>
                  </a:pPr>
                  <a:endParaRPr sz="1687"/>
                </a:p>
              </p:txBody>
            </p:sp>
          </p:grpSp>
        </p:grpSp>
        <p:grpSp>
          <p:nvGrpSpPr>
            <p:cNvPr id="394" name="Group 394"/>
            <p:cNvGrpSpPr/>
            <p:nvPr/>
          </p:nvGrpSpPr>
          <p:grpSpPr>
            <a:xfrm rot="10800000" flipH="1">
              <a:off x="5271102" y="511621"/>
              <a:ext cx="2518646" cy="1555391"/>
              <a:chOff x="0" y="0"/>
              <a:chExt cx="2518645" cy="1555390"/>
            </a:xfrm>
          </p:grpSpPr>
          <p:sp>
            <p:nvSpPr>
              <p:cNvPr id="390" name="Shape 390"/>
              <p:cNvSpPr/>
              <p:nvPr/>
            </p:nvSpPr>
            <p:spPr>
              <a:xfrm>
                <a:off x="2010219" y="1070255"/>
                <a:ext cx="508427" cy="1"/>
              </a:xfrm>
              <a:prstGeom prst="line">
                <a:avLst/>
              </a:prstGeom>
              <a:noFill/>
              <a:ln w="508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>
                  <a:defRPr sz="2400"/>
                </a:pPr>
                <a:endParaRPr sz="1687"/>
              </a:p>
            </p:txBody>
          </p:sp>
          <p:sp>
            <p:nvSpPr>
              <p:cNvPr id="433" name="Shape 433"/>
              <p:cNvSpPr/>
              <p:nvPr/>
            </p:nvSpPr>
            <p:spPr>
              <a:xfrm>
                <a:off x="279560" y="0"/>
                <a:ext cx="857932" cy="8709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036" extrusionOk="0">
                    <a:moveTo>
                      <a:pt x="21600" y="21000"/>
                    </a:moveTo>
                    <a:cubicBezTo>
                      <a:pt x="11611" y="21600"/>
                      <a:pt x="4411" y="14600"/>
                      <a:pt x="0" y="0"/>
                    </a:cubicBezTo>
                  </a:path>
                </a:pathLst>
              </a:custGeom>
              <a:noFill/>
              <a:ln w="508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/>
              <a:lstStyle/>
              <a:p>
                <a:endParaRPr sz="1266"/>
              </a:p>
            </p:txBody>
          </p:sp>
          <p:sp>
            <p:nvSpPr>
              <p:cNvPr id="392" name="Shape 392"/>
              <p:cNvSpPr/>
              <p:nvPr/>
            </p:nvSpPr>
            <p:spPr>
              <a:xfrm>
                <a:off x="0" y="1261410"/>
                <a:ext cx="1136595" cy="1"/>
              </a:xfrm>
              <a:prstGeom prst="line">
                <a:avLst/>
              </a:prstGeom>
              <a:noFill/>
              <a:ln w="508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>
                  <a:defRPr sz="2400"/>
                </a:pPr>
                <a:endParaRPr sz="1687"/>
              </a:p>
            </p:txBody>
          </p:sp>
          <p:pic>
            <p:nvPicPr>
              <p:cNvPr id="393" name="200px-XOR_ANSI.svg.png"/>
              <p:cNvPicPr>
                <a:picLocks noChangeAspect="1"/>
              </p:cNvPicPr>
              <p:nvPr/>
            </p:nvPicPr>
            <p:blipFill>
              <a:blip r:embed="rId4"/>
              <a:srcRect l="18884" r="26482"/>
              <a:stretch>
                <a:fillRect/>
              </a:stretch>
            </p:blipFill>
            <p:spPr>
              <a:xfrm>
                <a:off x="1013293" y="568582"/>
                <a:ext cx="1078243" cy="98680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395" name="Shape 395"/>
            <p:cNvSpPr/>
            <p:nvPr/>
          </p:nvSpPr>
          <p:spPr>
            <a:xfrm>
              <a:off x="7838532" y="1898001"/>
              <a:ext cx="669388" cy="294892"/>
            </a:xfrm>
            <a:prstGeom prst="line">
              <a:avLst/>
            </a:prstGeom>
            <a:noFill/>
            <a:ln w="1016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stealth" w="med" len="med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400"/>
              </a:pPr>
              <a:endParaRPr sz="1687"/>
            </a:p>
          </p:txBody>
        </p:sp>
        <p:sp>
          <p:nvSpPr>
            <p:cNvPr id="396" name="Shape 396"/>
            <p:cNvSpPr/>
            <p:nvPr/>
          </p:nvSpPr>
          <p:spPr>
            <a:xfrm flipV="1">
              <a:off x="7775031" y="741578"/>
              <a:ext cx="792089" cy="247204"/>
            </a:xfrm>
            <a:prstGeom prst="line">
              <a:avLst/>
            </a:prstGeom>
            <a:noFill/>
            <a:ln w="1016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stealth" w="med" len="med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400"/>
              </a:pPr>
              <a:endParaRPr sz="1687"/>
            </a:p>
          </p:txBody>
        </p:sp>
        <p:sp>
          <p:nvSpPr>
            <p:cNvPr id="397" name="Shape 397"/>
            <p:cNvSpPr/>
            <p:nvPr/>
          </p:nvSpPr>
          <p:spPr>
            <a:xfrm flipV="1">
              <a:off x="4319044" y="2070193"/>
              <a:ext cx="734013" cy="462844"/>
            </a:xfrm>
            <a:prstGeom prst="line">
              <a:avLst/>
            </a:prstGeom>
            <a:noFill/>
            <a:ln w="1016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stealth" w="med" len="med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400"/>
              </a:pPr>
              <a:endParaRPr sz="1687"/>
            </a:p>
          </p:txBody>
        </p:sp>
        <p:sp>
          <p:nvSpPr>
            <p:cNvPr id="398" name="Shape 398"/>
            <p:cNvSpPr/>
            <p:nvPr/>
          </p:nvSpPr>
          <p:spPr>
            <a:xfrm>
              <a:off x="4330278" y="392535"/>
              <a:ext cx="772113" cy="400997"/>
            </a:xfrm>
            <a:prstGeom prst="line">
              <a:avLst/>
            </a:prstGeom>
            <a:noFill/>
            <a:ln w="1016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stealth" w="med" len="med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400"/>
              </a:pPr>
              <a:endParaRPr sz="1687"/>
            </a:p>
          </p:txBody>
        </p:sp>
        <p:sp>
          <p:nvSpPr>
            <p:cNvPr id="399" name="Shape 399"/>
            <p:cNvSpPr/>
            <p:nvPr/>
          </p:nvSpPr>
          <p:spPr>
            <a:xfrm>
              <a:off x="3839326" y="0"/>
              <a:ext cx="491275" cy="70635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3400" i="1">
                  <a:latin typeface="Times"/>
                  <a:ea typeface="Times"/>
                  <a:cs typeface="Times"/>
                  <a:sym typeface="Times"/>
                </a:defRPr>
              </a:pPr>
              <a:r>
                <a:rPr sz="2391"/>
                <a:t>i</a:t>
              </a:r>
              <a:r>
                <a:rPr sz="2391" baseline="-5999"/>
                <a:t>1</a:t>
              </a:r>
            </a:p>
          </p:txBody>
        </p:sp>
        <p:sp>
          <p:nvSpPr>
            <p:cNvPr id="400" name="Shape 400"/>
            <p:cNvSpPr/>
            <p:nvPr/>
          </p:nvSpPr>
          <p:spPr>
            <a:xfrm>
              <a:off x="8351597" y="506448"/>
              <a:ext cx="584270" cy="70635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3400" i="1">
                  <a:latin typeface="Times"/>
                  <a:ea typeface="Times"/>
                  <a:cs typeface="Times"/>
                  <a:sym typeface="Times"/>
                </a:defRPr>
              </a:pPr>
              <a:r>
                <a:rPr sz="2391"/>
                <a:t>o</a:t>
              </a:r>
              <a:r>
                <a:rPr sz="2391" baseline="-5999"/>
                <a:t>1</a:t>
              </a:r>
            </a:p>
          </p:txBody>
        </p:sp>
        <p:sp>
          <p:nvSpPr>
            <p:cNvPr id="401" name="Shape 401"/>
            <p:cNvSpPr/>
            <p:nvPr/>
          </p:nvSpPr>
          <p:spPr>
            <a:xfrm>
              <a:off x="3839326" y="2231600"/>
              <a:ext cx="491275" cy="70635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3400" i="1">
                  <a:latin typeface="Times"/>
                  <a:ea typeface="Times"/>
                  <a:cs typeface="Times"/>
                  <a:sym typeface="Times"/>
                </a:defRPr>
              </a:pPr>
              <a:r>
                <a:rPr sz="2391"/>
                <a:t>i</a:t>
              </a:r>
              <a:r>
                <a:rPr sz="2391" baseline="-5999"/>
                <a:t>2</a:t>
              </a:r>
            </a:p>
          </p:txBody>
        </p:sp>
        <p:sp>
          <p:nvSpPr>
            <p:cNvPr id="402" name="Shape 402"/>
            <p:cNvSpPr/>
            <p:nvPr/>
          </p:nvSpPr>
          <p:spPr>
            <a:xfrm>
              <a:off x="8351597" y="1480265"/>
              <a:ext cx="584270" cy="70635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3400" i="1">
                  <a:latin typeface="Times"/>
                  <a:ea typeface="Times"/>
                  <a:cs typeface="Times"/>
                  <a:sym typeface="Times"/>
                </a:defRPr>
              </a:pPr>
              <a:r>
                <a:rPr sz="2391"/>
                <a:t>o</a:t>
              </a:r>
              <a:r>
                <a:rPr sz="2391" baseline="-5999"/>
                <a:t>2</a:t>
              </a:r>
            </a:p>
          </p:txBody>
        </p:sp>
        <p:sp>
          <p:nvSpPr>
            <p:cNvPr id="403" name="Shape 403"/>
            <p:cNvSpPr/>
            <p:nvPr/>
          </p:nvSpPr>
          <p:spPr>
            <a:xfrm>
              <a:off x="4968671" y="105192"/>
              <a:ext cx="2890010" cy="2890010"/>
            </a:xfrm>
            <a:prstGeom prst="ellipse">
              <a:avLst/>
            </a:prstGeom>
            <a:noFill/>
            <a:ln w="101600" cap="flat">
              <a:solidFill>
                <a:srgbClr val="FF2600"/>
              </a:solidFill>
              <a:prstDash val="solid"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400"/>
              </a:pPr>
              <a:endParaRPr sz="1687"/>
            </a:p>
          </p:txBody>
        </p:sp>
      </p:grpSp>
      <p:grpSp>
        <p:nvGrpSpPr>
          <p:cNvPr id="426" name="Group 426"/>
          <p:cNvGrpSpPr/>
          <p:nvPr/>
        </p:nvGrpSpPr>
        <p:grpSpPr>
          <a:xfrm>
            <a:off x="4351091" y="932376"/>
            <a:ext cx="3890175" cy="2032039"/>
            <a:chOff x="3423449" y="0"/>
            <a:chExt cx="5532692" cy="2890009"/>
          </a:xfrm>
        </p:grpSpPr>
        <p:grpSp>
          <p:nvGrpSpPr>
            <p:cNvPr id="408" name="Group 408"/>
            <p:cNvGrpSpPr/>
            <p:nvPr/>
          </p:nvGrpSpPr>
          <p:grpSpPr>
            <a:xfrm>
              <a:off x="5057613" y="756747"/>
              <a:ext cx="2686374" cy="1270001"/>
              <a:chOff x="1401248" y="307985"/>
              <a:chExt cx="2686373" cy="1269999"/>
            </a:xfrm>
          </p:grpSpPr>
          <p:sp>
            <p:nvSpPr>
              <p:cNvPr id="405" name="Shape 405"/>
              <p:cNvSpPr/>
              <p:nvPr/>
            </p:nvSpPr>
            <p:spPr>
              <a:xfrm>
                <a:off x="1401248" y="1577984"/>
                <a:ext cx="302007" cy="1"/>
              </a:xfrm>
              <a:prstGeom prst="line">
                <a:avLst/>
              </a:prstGeom>
              <a:noFill/>
              <a:ln w="508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>
                  <a:defRPr sz="2400"/>
                </a:pPr>
                <a:endParaRPr sz="1687"/>
              </a:p>
            </p:txBody>
          </p:sp>
          <p:sp>
            <p:nvSpPr>
              <p:cNvPr id="406" name="Shape 406"/>
              <p:cNvSpPr/>
              <p:nvPr/>
            </p:nvSpPr>
            <p:spPr>
              <a:xfrm>
                <a:off x="1493532" y="307985"/>
                <a:ext cx="1226480" cy="1"/>
              </a:xfrm>
              <a:prstGeom prst="line">
                <a:avLst/>
              </a:prstGeom>
              <a:noFill/>
              <a:ln w="508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>
                  <a:defRPr sz="2400"/>
                </a:pPr>
                <a:endParaRPr sz="1687"/>
              </a:p>
            </p:txBody>
          </p:sp>
          <p:sp>
            <p:nvSpPr>
              <p:cNvPr id="407" name="Shape 407"/>
              <p:cNvSpPr/>
              <p:nvPr/>
            </p:nvSpPr>
            <p:spPr>
              <a:xfrm>
                <a:off x="3529380" y="485130"/>
                <a:ext cx="558242" cy="1"/>
              </a:xfrm>
              <a:prstGeom prst="line">
                <a:avLst/>
              </a:prstGeom>
              <a:noFill/>
              <a:ln w="508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>
                  <a:defRPr sz="2400"/>
                </a:pPr>
                <a:endParaRPr sz="1687"/>
              </a:p>
            </p:txBody>
          </p:sp>
        </p:grpSp>
        <p:grpSp>
          <p:nvGrpSpPr>
            <p:cNvPr id="413" name="Group 413"/>
            <p:cNvGrpSpPr/>
            <p:nvPr/>
          </p:nvGrpSpPr>
          <p:grpSpPr>
            <a:xfrm>
              <a:off x="5239025" y="781472"/>
              <a:ext cx="2518646" cy="1245276"/>
              <a:chOff x="566660" y="0"/>
              <a:chExt cx="2518645" cy="1245274"/>
            </a:xfrm>
          </p:grpSpPr>
          <p:grpSp>
            <p:nvGrpSpPr>
              <p:cNvPr id="411" name="Group 411"/>
              <p:cNvGrpSpPr/>
              <p:nvPr/>
            </p:nvGrpSpPr>
            <p:grpSpPr>
              <a:xfrm>
                <a:off x="852830" y="0"/>
                <a:ext cx="2232476" cy="1054121"/>
                <a:chOff x="0" y="0"/>
                <a:chExt cx="2232474" cy="1054120"/>
              </a:xfrm>
            </p:grpSpPr>
            <p:sp>
              <p:nvSpPr>
                <p:cNvPr id="409" name="Shape 409"/>
                <p:cNvSpPr/>
                <p:nvPr/>
              </p:nvSpPr>
              <p:spPr>
                <a:xfrm>
                  <a:off x="1724049" y="1054120"/>
                  <a:ext cx="508426" cy="1"/>
                </a:xfrm>
                <a:prstGeom prst="line">
                  <a:avLst/>
                </a:prstGeom>
                <a:noFill/>
                <a:ln w="508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>
                    <a:defRPr sz="2400"/>
                  </a:pPr>
                  <a:endParaRPr sz="1687"/>
                </a:p>
              </p:txBody>
            </p:sp>
            <p:sp>
              <p:nvSpPr>
                <p:cNvPr id="434" name="Shape 434"/>
                <p:cNvSpPr/>
                <p:nvPr/>
              </p:nvSpPr>
              <p:spPr>
                <a:xfrm>
                  <a:off x="0" y="0"/>
                  <a:ext cx="773832" cy="86299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21600" y="21600"/>
                      </a:moveTo>
                      <a:cubicBezTo>
                        <a:pt x="11131" y="21195"/>
                        <a:pt x="3931" y="13995"/>
                        <a:pt x="0" y="0"/>
                      </a:cubicBezTo>
                    </a:path>
                  </a:pathLst>
                </a:custGeom>
                <a:noFill/>
                <a:ln w="508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/>
                <a:lstStyle/>
                <a:p>
                  <a:endParaRPr sz="1266"/>
                </a:p>
              </p:txBody>
            </p:sp>
          </p:grpSp>
          <p:sp>
            <p:nvSpPr>
              <p:cNvPr id="412" name="Shape 412"/>
              <p:cNvSpPr/>
              <p:nvPr/>
            </p:nvSpPr>
            <p:spPr>
              <a:xfrm>
                <a:off x="566660" y="1245274"/>
                <a:ext cx="1136595" cy="1"/>
              </a:xfrm>
              <a:prstGeom prst="line">
                <a:avLst/>
              </a:prstGeom>
              <a:noFill/>
              <a:ln w="508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>
                  <a:defRPr sz="2400"/>
                </a:pPr>
                <a:endParaRPr sz="1687"/>
              </a:p>
            </p:txBody>
          </p:sp>
        </p:grpSp>
        <p:sp>
          <p:nvSpPr>
            <p:cNvPr id="414" name="Shape 414"/>
            <p:cNvSpPr/>
            <p:nvPr/>
          </p:nvSpPr>
          <p:spPr>
            <a:xfrm>
              <a:off x="7806455" y="1847842"/>
              <a:ext cx="758760" cy="470661"/>
            </a:xfrm>
            <a:prstGeom prst="line">
              <a:avLst/>
            </a:prstGeom>
            <a:noFill/>
            <a:ln w="1016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stealth" w="med" len="med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400"/>
              </a:pPr>
              <a:endParaRPr sz="1687"/>
            </a:p>
          </p:txBody>
        </p:sp>
        <p:sp>
          <p:nvSpPr>
            <p:cNvPr id="415" name="Shape 415"/>
            <p:cNvSpPr/>
            <p:nvPr/>
          </p:nvSpPr>
          <p:spPr>
            <a:xfrm flipV="1">
              <a:off x="7781054" y="497180"/>
              <a:ext cx="805867" cy="428743"/>
            </a:xfrm>
            <a:prstGeom prst="line">
              <a:avLst/>
            </a:prstGeom>
            <a:noFill/>
            <a:ln w="1016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stealth" w="med" len="med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400"/>
              </a:pPr>
              <a:endParaRPr sz="1687"/>
            </a:p>
          </p:txBody>
        </p:sp>
        <p:sp>
          <p:nvSpPr>
            <p:cNvPr id="416" name="Shape 416"/>
            <p:cNvSpPr/>
            <p:nvPr/>
          </p:nvSpPr>
          <p:spPr>
            <a:xfrm>
              <a:off x="4953527" y="0"/>
              <a:ext cx="2890010" cy="2890009"/>
            </a:xfrm>
            <a:prstGeom prst="ellipse">
              <a:avLst/>
            </a:prstGeom>
            <a:noFill/>
            <a:ln w="101600" cap="flat">
              <a:solidFill>
                <a:srgbClr val="FF2600"/>
              </a:solidFill>
              <a:prstDash val="solid"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400"/>
              </a:pPr>
              <a:endParaRPr sz="1687"/>
            </a:p>
          </p:txBody>
        </p:sp>
        <p:sp>
          <p:nvSpPr>
            <p:cNvPr id="417" name="Shape 417"/>
            <p:cNvSpPr/>
            <p:nvPr/>
          </p:nvSpPr>
          <p:spPr>
            <a:xfrm flipV="1">
              <a:off x="4203681" y="2032734"/>
              <a:ext cx="817299" cy="441050"/>
            </a:xfrm>
            <a:prstGeom prst="line">
              <a:avLst/>
            </a:prstGeom>
            <a:noFill/>
            <a:ln w="1016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stealth" w="med" len="med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400"/>
              </a:pPr>
              <a:endParaRPr sz="1687"/>
            </a:p>
          </p:txBody>
        </p:sp>
        <p:sp>
          <p:nvSpPr>
            <p:cNvPr id="418" name="Shape 418"/>
            <p:cNvSpPr/>
            <p:nvPr/>
          </p:nvSpPr>
          <p:spPr>
            <a:xfrm>
              <a:off x="4155220" y="294631"/>
              <a:ext cx="915094" cy="461442"/>
            </a:xfrm>
            <a:prstGeom prst="line">
              <a:avLst/>
            </a:prstGeom>
            <a:noFill/>
            <a:ln w="1016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stealth" w="med" len="med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400"/>
              </a:pPr>
              <a:endParaRPr sz="1687"/>
            </a:p>
          </p:txBody>
        </p:sp>
        <p:sp>
          <p:nvSpPr>
            <p:cNvPr id="419" name="Shape 419"/>
            <p:cNvSpPr/>
            <p:nvPr/>
          </p:nvSpPr>
          <p:spPr>
            <a:xfrm>
              <a:off x="3886711" y="144002"/>
              <a:ext cx="491274" cy="70635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3400" i="1">
                  <a:latin typeface="Times"/>
                  <a:ea typeface="Times"/>
                  <a:cs typeface="Times"/>
                  <a:sym typeface="Times"/>
                </a:defRPr>
              </a:pPr>
              <a:r>
                <a:rPr sz="2391"/>
                <a:t>i</a:t>
              </a:r>
              <a:r>
                <a:rPr sz="2391" baseline="-5999"/>
                <a:t>1</a:t>
              </a:r>
            </a:p>
          </p:txBody>
        </p:sp>
        <p:sp>
          <p:nvSpPr>
            <p:cNvPr id="420" name="Shape 420"/>
            <p:cNvSpPr/>
            <p:nvPr/>
          </p:nvSpPr>
          <p:spPr>
            <a:xfrm>
              <a:off x="8371871" y="380797"/>
              <a:ext cx="584270" cy="70635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3400" i="1">
                  <a:latin typeface="Times"/>
                  <a:ea typeface="Times"/>
                  <a:cs typeface="Times"/>
                  <a:sym typeface="Times"/>
                </a:defRPr>
              </a:pPr>
              <a:r>
                <a:rPr sz="2391"/>
                <a:t>o</a:t>
              </a:r>
              <a:r>
                <a:rPr sz="2391" baseline="-5999"/>
                <a:t>1</a:t>
              </a:r>
            </a:p>
          </p:txBody>
        </p:sp>
        <p:sp>
          <p:nvSpPr>
            <p:cNvPr id="421" name="Shape 421"/>
            <p:cNvSpPr/>
            <p:nvPr/>
          </p:nvSpPr>
          <p:spPr>
            <a:xfrm>
              <a:off x="3933919" y="1796198"/>
              <a:ext cx="491275" cy="70635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3400" i="1">
                  <a:latin typeface="Times"/>
                  <a:ea typeface="Times"/>
                  <a:cs typeface="Times"/>
                  <a:sym typeface="Times"/>
                </a:defRPr>
              </a:pPr>
              <a:r>
                <a:rPr sz="2391"/>
                <a:t>i</a:t>
              </a:r>
              <a:r>
                <a:rPr sz="2391" baseline="-5999"/>
                <a:t>2</a:t>
              </a:r>
            </a:p>
          </p:txBody>
        </p:sp>
        <p:sp>
          <p:nvSpPr>
            <p:cNvPr id="422" name="Shape 422"/>
            <p:cNvSpPr/>
            <p:nvPr/>
          </p:nvSpPr>
          <p:spPr>
            <a:xfrm>
              <a:off x="8371871" y="1612147"/>
              <a:ext cx="584270" cy="70635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3400" i="1">
                  <a:latin typeface="Times"/>
                  <a:ea typeface="Times"/>
                  <a:cs typeface="Times"/>
                  <a:sym typeface="Times"/>
                </a:defRPr>
              </a:pPr>
              <a:r>
                <a:rPr sz="2391"/>
                <a:t>o</a:t>
              </a:r>
              <a:r>
                <a:rPr sz="2391" baseline="-5999"/>
                <a:t>2</a:t>
              </a:r>
            </a:p>
          </p:txBody>
        </p:sp>
        <p:sp>
          <p:nvSpPr>
            <p:cNvPr id="423" name="Shape 423"/>
            <p:cNvSpPr/>
            <p:nvPr/>
          </p:nvSpPr>
          <p:spPr>
            <a:xfrm>
              <a:off x="3423449" y="716592"/>
              <a:ext cx="1137108" cy="128311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500" i="1">
                  <a:latin typeface="Times"/>
                  <a:ea typeface="Times"/>
                  <a:cs typeface="Times"/>
                  <a:sym typeface="Times"/>
                </a:defRPr>
              </a:pPr>
              <a:r>
                <a:rPr sz="2800" dirty="0"/>
                <a:t>g</a:t>
              </a:r>
              <a:r>
                <a:rPr sz="2800" baseline="-25000" dirty="0"/>
                <a:t>3,NN</a:t>
              </a:r>
            </a:p>
          </p:txBody>
        </p:sp>
        <p:pic>
          <p:nvPicPr>
            <p:cNvPr id="424" name="200px-NAND_ANSI.svg.png"/>
            <p:cNvPicPr>
              <a:picLocks noChangeAspect="1"/>
            </p:cNvPicPr>
            <p:nvPr/>
          </p:nvPicPr>
          <p:blipFill>
            <a:blip r:embed="rId5"/>
            <a:srcRect l="29661" r="18950"/>
            <a:stretch>
              <a:fillRect/>
            </a:stretch>
          </p:blipFill>
          <p:spPr>
            <a:xfrm>
              <a:off x="6312572" y="1353654"/>
              <a:ext cx="998744" cy="97176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25" name="200px-NOT_ANSI.svg.png"/>
            <p:cNvPicPr>
              <a:picLocks noChangeAspect="1"/>
            </p:cNvPicPr>
            <p:nvPr/>
          </p:nvPicPr>
          <p:blipFill>
            <a:blip r:embed="rId6"/>
            <a:srcRect l="28268" r="18776"/>
            <a:stretch>
              <a:fillRect/>
            </a:stretch>
          </p:blipFill>
          <p:spPr>
            <a:xfrm>
              <a:off x="6312572" y="514368"/>
              <a:ext cx="895566" cy="84558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89" name="Title 10">
            <a:extLst>
              <a:ext uri="{FF2B5EF4-FFF2-40B4-BE49-F238E27FC236}">
                <a16:creationId xmlns:a16="http://schemas.microsoft.com/office/drawing/2014/main" id="{F95BD046-B154-4526-BC0D-AF598FB4D3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6149"/>
            <a:ext cx="10515600" cy="1325563"/>
          </a:xfrm>
        </p:spPr>
        <p:txBody>
          <a:bodyPr/>
          <a:lstStyle/>
          <a:p>
            <a:r>
              <a:rPr lang="en-US" dirty="0"/>
              <a:t>Circuit model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0D55A34-22E4-4680-B947-3ABA35061B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3B66A-CE92-4F70-B5A2-EE913266E6CF}" type="slidenum">
              <a:rPr lang="en-US" smtClean="0"/>
              <a:pPr/>
              <a:t>11</a:t>
            </a:fld>
            <a:r>
              <a:rPr lang="en-US"/>
              <a:t>/49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3251345"/>
      </p:ext>
    </p:extLst>
  </p:cSld>
  <p:clrMapOvr>
    <a:masterClrMapping/>
  </p:clrMapOvr>
  <p:transition spd="slow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4" name="Group 504"/>
          <p:cNvGrpSpPr/>
          <p:nvPr/>
        </p:nvGrpSpPr>
        <p:grpSpPr>
          <a:xfrm>
            <a:off x="4665629" y="1249073"/>
            <a:ext cx="1589369" cy="3612270"/>
            <a:chOff x="0" y="0"/>
            <a:chExt cx="2260435" cy="5137449"/>
          </a:xfrm>
        </p:grpSpPr>
        <p:sp>
          <p:nvSpPr>
            <p:cNvPr id="479" name="Shape 479"/>
            <p:cNvSpPr/>
            <p:nvPr/>
          </p:nvSpPr>
          <p:spPr>
            <a:xfrm>
              <a:off x="0" y="0"/>
              <a:ext cx="2260436" cy="5137450"/>
            </a:xfrm>
            <a:prstGeom prst="rect">
              <a:avLst/>
            </a:prstGeom>
            <a:solidFill>
              <a:srgbClr val="EBEBEB">
                <a:alpha val="51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900"/>
              </a:pPr>
              <a:endParaRPr sz="633"/>
            </a:p>
          </p:txBody>
        </p:sp>
        <p:sp>
          <p:nvSpPr>
            <p:cNvPr id="480" name="Shape 480"/>
            <p:cNvSpPr/>
            <p:nvPr/>
          </p:nvSpPr>
          <p:spPr>
            <a:xfrm flipV="1">
              <a:off x="969588" y="4154696"/>
              <a:ext cx="391220" cy="225872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400"/>
              </a:pPr>
              <a:endParaRPr sz="1687"/>
            </a:p>
          </p:txBody>
        </p:sp>
        <p:sp>
          <p:nvSpPr>
            <p:cNvPr id="481" name="Shape 481"/>
            <p:cNvSpPr/>
            <p:nvPr/>
          </p:nvSpPr>
          <p:spPr>
            <a:xfrm flipV="1">
              <a:off x="994988" y="2770396"/>
              <a:ext cx="391220" cy="225872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400"/>
              </a:pPr>
              <a:endParaRPr sz="1687"/>
            </a:p>
          </p:txBody>
        </p:sp>
        <p:sp>
          <p:nvSpPr>
            <p:cNvPr id="482" name="Shape 482"/>
            <p:cNvSpPr/>
            <p:nvPr/>
          </p:nvSpPr>
          <p:spPr>
            <a:xfrm>
              <a:off x="992727" y="2120989"/>
              <a:ext cx="391220" cy="225872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400"/>
              </a:pPr>
              <a:endParaRPr sz="1687"/>
            </a:p>
          </p:txBody>
        </p:sp>
        <p:sp>
          <p:nvSpPr>
            <p:cNvPr id="483" name="Shape 483"/>
            <p:cNvSpPr/>
            <p:nvPr/>
          </p:nvSpPr>
          <p:spPr>
            <a:xfrm flipV="1">
              <a:off x="994988" y="1462296"/>
              <a:ext cx="391220" cy="225872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400"/>
              </a:pPr>
              <a:endParaRPr sz="1687"/>
            </a:p>
          </p:txBody>
        </p:sp>
        <p:sp>
          <p:nvSpPr>
            <p:cNvPr id="484" name="Shape 484"/>
            <p:cNvSpPr/>
            <p:nvPr/>
          </p:nvSpPr>
          <p:spPr>
            <a:xfrm>
              <a:off x="1324912" y="773976"/>
              <a:ext cx="844242" cy="844242"/>
            </a:xfrm>
            <a:prstGeom prst="ellips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900"/>
              </a:pPr>
              <a:endParaRPr sz="633"/>
            </a:p>
          </p:txBody>
        </p:sp>
        <p:sp>
          <p:nvSpPr>
            <p:cNvPr id="485" name="Shape 485"/>
            <p:cNvSpPr/>
            <p:nvPr/>
          </p:nvSpPr>
          <p:spPr>
            <a:xfrm>
              <a:off x="1523330" y="875421"/>
              <a:ext cx="429869" cy="6180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5719" tIns="35719" rIns="35719" bIns="35719" numCol="1" anchor="ctr">
              <a:noAutofit/>
            </a:bodyPr>
            <a:lstStyle>
              <a:lvl1pPr>
                <a:defRPr sz="2600">
                  <a:latin typeface="Times"/>
                  <a:ea typeface="Times"/>
                  <a:cs typeface="Times"/>
                  <a:sym typeface="Times"/>
                </a:defRPr>
              </a:lvl1pPr>
            </a:lstStyle>
            <a:p>
              <a:pPr algn="ctr"/>
              <a:r>
                <a:rPr sz="1828" dirty="0"/>
                <a:t>2</a:t>
              </a:r>
            </a:p>
          </p:txBody>
        </p:sp>
        <p:sp>
          <p:nvSpPr>
            <p:cNvPr id="486" name="Shape 486"/>
            <p:cNvSpPr/>
            <p:nvPr/>
          </p:nvSpPr>
          <p:spPr>
            <a:xfrm>
              <a:off x="1324912" y="2126526"/>
              <a:ext cx="844242" cy="844242"/>
            </a:xfrm>
            <a:prstGeom prst="ellips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900"/>
              </a:pPr>
              <a:endParaRPr sz="633"/>
            </a:p>
          </p:txBody>
        </p:sp>
        <p:sp>
          <p:nvSpPr>
            <p:cNvPr id="487" name="Shape 487"/>
            <p:cNvSpPr/>
            <p:nvPr/>
          </p:nvSpPr>
          <p:spPr>
            <a:xfrm>
              <a:off x="1523330" y="2227971"/>
              <a:ext cx="429869" cy="6180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5719" tIns="35719" rIns="35719" bIns="35719" numCol="1" anchor="ctr">
              <a:noAutofit/>
            </a:bodyPr>
            <a:lstStyle>
              <a:lvl1pPr>
                <a:defRPr sz="2600">
                  <a:latin typeface="Times"/>
                  <a:ea typeface="Times"/>
                  <a:cs typeface="Times"/>
                  <a:sym typeface="Times"/>
                </a:defRPr>
              </a:lvl1pPr>
            </a:lstStyle>
            <a:p>
              <a:pPr algn="ctr"/>
              <a:r>
                <a:rPr sz="1828" dirty="0"/>
                <a:t>4</a:t>
              </a:r>
            </a:p>
          </p:txBody>
        </p:sp>
        <p:sp>
          <p:nvSpPr>
            <p:cNvPr id="488" name="Shape 488"/>
            <p:cNvSpPr/>
            <p:nvPr/>
          </p:nvSpPr>
          <p:spPr>
            <a:xfrm>
              <a:off x="1324912" y="3479076"/>
              <a:ext cx="844242" cy="844241"/>
            </a:xfrm>
            <a:prstGeom prst="ellips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900"/>
              </a:pPr>
              <a:endParaRPr sz="633"/>
            </a:p>
          </p:txBody>
        </p:sp>
        <p:sp>
          <p:nvSpPr>
            <p:cNvPr id="489" name="Shape 489"/>
            <p:cNvSpPr/>
            <p:nvPr/>
          </p:nvSpPr>
          <p:spPr>
            <a:xfrm>
              <a:off x="1523330" y="3580521"/>
              <a:ext cx="429869" cy="6180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5719" tIns="35719" rIns="35719" bIns="35719" numCol="1" anchor="ctr">
              <a:noAutofit/>
            </a:bodyPr>
            <a:lstStyle>
              <a:lvl1pPr>
                <a:defRPr sz="2600">
                  <a:latin typeface="Times"/>
                  <a:ea typeface="Times"/>
                  <a:cs typeface="Times"/>
                  <a:sym typeface="Times"/>
                </a:defRPr>
              </a:lvl1pPr>
            </a:lstStyle>
            <a:p>
              <a:pPr algn="ctr"/>
              <a:r>
                <a:rPr sz="1828" dirty="0"/>
                <a:t>6</a:t>
              </a:r>
            </a:p>
          </p:txBody>
        </p:sp>
        <p:sp>
          <p:nvSpPr>
            <p:cNvPr id="490" name="Shape 490"/>
            <p:cNvSpPr/>
            <p:nvPr/>
          </p:nvSpPr>
          <p:spPr>
            <a:xfrm>
              <a:off x="190047" y="1453956"/>
              <a:ext cx="844241" cy="844241"/>
            </a:xfrm>
            <a:prstGeom prst="ellipse">
              <a:avLst/>
            </a:prstGeom>
            <a:noFill/>
            <a:ln w="38100" cap="flat">
              <a:solidFill>
                <a:srgbClr val="0433FF"/>
              </a:solidFill>
              <a:prstDash val="solid"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900"/>
              </a:pPr>
              <a:endParaRPr sz="633"/>
            </a:p>
          </p:txBody>
        </p:sp>
        <p:sp>
          <p:nvSpPr>
            <p:cNvPr id="491" name="Shape 491"/>
            <p:cNvSpPr/>
            <p:nvPr/>
          </p:nvSpPr>
          <p:spPr>
            <a:xfrm>
              <a:off x="397576" y="1555400"/>
              <a:ext cx="429870" cy="6180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5719" tIns="35719" rIns="35719" bIns="35719" numCol="1" anchor="ctr">
              <a:noAutofit/>
            </a:bodyPr>
            <a:lstStyle>
              <a:lvl1pPr>
                <a:defRPr sz="2600">
                  <a:latin typeface="Times"/>
                  <a:ea typeface="Times"/>
                  <a:cs typeface="Times"/>
                  <a:sym typeface="Times"/>
                </a:defRPr>
              </a:lvl1pPr>
            </a:lstStyle>
            <a:p>
              <a:pPr algn="ctr"/>
              <a:r>
                <a:rPr sz="1828" dirty="0"/>
                <a:t>3</a:t>
              </a:r>
            </a:p>
          </p:txBody>
        </p:sp>
        <p:sp>
          <p:nvSpPr>
            <p:cNvPr id="492" name="Shape 492"/>
            <p:cNvSpPr/>
            <p:nvPr/>
          </p:nvSpPr>
          <p:spPr>
            <a:xfrm>
              <a:off x="992727" y="3429089"/>
              <a:ext cx="391220" cy="225872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400"/>
              </a:pPr>
              <a:endParaRPr sz="1687"/>
            </a:p>
          </p:txBody>
        </p:sp>
        <p:sp>
          <p:nvSpPr>
            <p:cNvPr id="493" name="Shape 493"/>
            <p:cNvSpPr/>
            <p:nvPr/>
          </p:nvSpPr>
          <p:spPr>
            <a:xfrm>
              <a:off x="190047" y="2806506"/>
              <a:ext cx="844241" cy="844241"/>
            </a:xfrm>
            <a:prstGeom prst="ellipse">
              <a:avLst/>
            </a:prstGeom>
            <a:noFill/>
            <a:ln w="38100" cap="flat">
              <a:solidFill>
                <a:srgbClr val="0433FF"/>
              </a:solidFill>
              <a:prstDash val="solid"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900"/>
              </a:pPr>
              <a:endParaRPr sz="633"/>
            </a:p>
          </p:txBody>
        </p:sp>
        <p:sp>
          <p:nvSpPr>
            <p:cNvPr id="494" name="Shape 494"/>
            <p:cNvSpPr/>
            <p:nvPr/>
          </p:nvSpPr>
          <p:spPr>
            <a:xfrm>
              <a:off x="397576" y="2907950"/>
              <a:ext cx="429870" cy="6180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5719" tIns="35719" rIns="35719" bIns="35719" numCol="1" anchor="ctr">
              <a:noAutofit/>
            </a:bodyPr>
            <a:lstStyle>
              <a:lvl1pPr>
                <a:defRPr sz="2600">
                  <a:latin typeface="Times"/>
                  <a:ea typeface="Times"/>
                  <a:cs typeface="Times"/>
                  <a:sym typeface="Times"/>
                </a:defRPr>
              </a:lvl1pPr>
            </a:lstStyle>
            <a:p>
              <a:pPr algn="ctr"/>
              <a:r>
                <a:rPr sz="1828" dirty="0"/>
                <a:t>5</a:t>
              </a:r>
            </a:p>
          </p:txBody>
        </p:sp>
        <p:sp>
          <p:nvSpPr>
            <p:cNvPr id="495" name="Shape 495"/>
            <p:cNvSpPr/>
            <p:nvPr/>
          </p:nvSpPr>
          <p:spPr>
            <a:xfrm>
              <a:off x="397576" y="4070001"/>
              <a:ext cx="429870" cy="6180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5719" tIns="35719" rIns="35719" bIns="35719" numCol="1" anchor="ctr">
              <a:noAutofit/>
            </a:bodyPr>
            <a:lstStyle>
              <a:lvl1pPr>
                <a:defRPr sz="2600">
                  <a:latin typeface="Times"/>
                  <a:ea typeface="Times"/>
                  <a:cs typeface="Times"/>
                  <a:sym typeface="Times"/>
                </a:defRPr>
              </a:lvl1pPr>
            </a:lstStyle>
            <a:p>
              <a:pPr algn="ctr"/>
              <a:r>
                <a:rPr sz="1828" dirty="0"/>
                <a:t>7</a:t>
              </a:r>
            </a:p>
          </p:txBody>
        </p:sp>
        <p:sp>
          <p:nvSpPr>
            <p:cNvPr id="496" name="Shape 496"/>
            <p:cNvSpPr/>
            <p:nvPr/>
          </p:nvSpPr>
          <p:spPr>
            <a:xfrm>
              <a:off x="992727" y="723989"/>
              <a:ext cx="391220" cy="225872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400"/>
              </a:pPr>
              <a:endParaRPr sz="1687" dirty="0"/>
            </a:p>
          </p:txBody>
        </p:sp>
        <p:sp>
          <p:nvSpPr>
            <p:cNvPr id="497" name="Shape 497"/>
            <p:cNvSpPr/>
            <p:nvPr/>
          </p:nvSpPr>
          <p:spPr>
            <a:xfrm>
              <a:off x="397576" y="400271"/>
              <a:ext cx="429870" cy="6180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5719" tIns="35719" rIns="35719" bIns="35719" numCol="1" anchor="ctr">
              <a:noAutofit/>
            </a:bodyPr>
            <a:lstStyle>
              <a:lvl1pPr>
                <a:defRPr sz="2600">
                  <a:latin typeface="Times"/>
                  <a:ea typeface="Times"/>
                  <a:cs typeface="Times"/>
                  <a:sym typeface="Times"/>
                </a:defRPr>
              </a:lvl1pPr>
            </a:lstStyle>
            <a:p>
              <a:pPr algn="ctr"/>
              <a:r>
                <a:rPr sz="1828" dirty="0"/>
                <a:t>1</a:t>
              </a:r>
            </a:p>
          </p:txBody>
        </p:sp>
        <p:grpSp>
          <p:nvGrpSpPr>
            <p:cNvPr id="500" name="Group 500"/>
            <p:cNvGrpSpPr/>
            <p:nvPr/>
          </p:nvGrpSpPr>
          <p:grpSpPr>
            <a:xfrm>
              <a:off x="170821" y="511884"/>
              <a:ext cx="882693" cy="429918"/>
              <a:chOff x="0" y="0"/>
              <a:chExt cx="882692" cy="429917"/>
            </a:xfrm>
          </p:grpSpPr>
          <p:sp>
            <p:nvSpPr>
              <p:cNvPr id="498" name="Shape 498"/>
              <p:cNvSpPr/>
              <p:nvPr/>
            </p:nvSpPr>
            <p:spPr>
              <a:xfrm>
                <a:off x="17447" y="0"/>
                <a:ext cx="847760" cy="42991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053" extrusionOk="0">
                    <a:moveTo>
                      <a:pt x="0" y="371"/>
                    </a:moveTo>
                    <a:cubicBezTo>
                      <a:pt x="754" y="18262"/>
                      <a:pt x="7854" y="20368"/>
                      <a:pt x="10541" y="20984"/>
                    </a:cubicBezTo>
                    <a:cubicBezTo>
                      <a:pt x="13227" y="21600"/>
                      <a:pt x="21130" y="18347"/>
                      <a:pt x="21600" y="0"/>
                    </a:cubicBezTo>
                  </a:path>
                </a:pathLst>
              </a:custGeom>
              <a:noFill/>
              <a:ln w="38100" cap="flat">
                <a:solidFill>
                  <a:srgbClr val="0433FF"/>
                </a:solidFill>
                <a:prstDash val="solid"/>
                <a:miter lim="400000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>
                  <a:defRPr sz="2400"/>
                </a:pPr>
                <a:endParaRPr sz="1687"/>
              </a:p>
            </p:txBody>
          </p:sp>
          <p:sp>
            <p:nvSpPr>
              <p:cNvPr id="499" name="Shape 499"/>
              <p:cNvSpPr/>
              <p:nvPr/>
            </p:nvSpPr>
            <p:spPr>
              <a:xfrm>
                <a:off x="0" y="13303"/>
                <a:ext cx="882693" cy="1"/>
              </a:xfrm>
              <a:prstGeom prst="line">
                <a:avLst/>
              </a:prstGeom>
              <a:noFill/>
              <a:ln w="38100" cap="flat">
                <a:solidFill>
                  <a:srgbClr val="0433FF"/>
                </a:solidFill>
                <a:prstDash val="solid"/>
                <a:miter lim="400000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>
                  <a:defRPr sz="2400"/>
                </a:pPr>
                <a:endParaRPr sz="1687"/>
              </a:p>
            </p:txBody>
          </p:sp>
        </p:grpSp>
        <p:grpSp>
          <p:nvGrpSpPr>
            <p:cNvPr id="503" name="Group 503"/>
            <p:cNvGrpSpPr/>
            <p:nvPr/>
          </p:nvGrpSpPr>
          <p:grpSpPr>
            <a:xfrm rot="10800000" flipH="1">
              <a:off x="170821" y="4179835"/>
              <a:ext cx="882693" cy="429918"/>
              <a:chOff x="0" y="0"/>
              <a:chExt cx="882692" cy="429917"/>
            </a:xfrm>
          </p:grpSpPr>
          <p:sp>
            <p:nvSpPr>
              <p:cNvPr id="501" name="Shape 501"/>
              <p:cNvSpPr/>
              <p:nvPr/>
            </p:nvSpPr>
            <p:spPr>
              <a:xfrm>
                <a:off x="17447" y="0"/>
                <a:ext cx="847760" cy="42991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053" extrusionOk="0">
                    <a:moveTo>
                      <a:pt x="0" y="371"/>
                    </a:moveTo>
                    <a:cubicBezTo>
                      <a:pt x="754" y="18262"/>
                      <a:pt x="7854" y="20368"/>
                      <a:pt x="10541" y="20984"/>
                    </a:cubicBezTo>
                    <a:cubicBezTo>
                      <a:pt x="13227" y="21600"/>
                      <a:pt x="21130" y="18347"/>
                      <a:pt x="21600" y="0"/>
                    </a:cubicBezTo>
                  </a:path>
                </a:pathLst>
              </a:custGeom>
              <a:noFill/>
              <a:ln w="38100" cap="flat">
                <a:solidFill>
                  <a:srgbClr val="0433FF"/>
                </a:solidFill>
                <a:prstDash val="solid"/>
                <a:miter lim="400000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>
                  <a:defRPr sz="2400"/>
                </a:pPr>
                <a:endParaRPr sz="1687"/>
              </a:p>
            </p:txBody>
          </p:sp>
          <p:sp>
            <p:nvSpPr>
              <p:cNvPr id="502" name="Shape 502"/>
              <p:cNvSpPr/>
              <p:nvPr/>
            </p:nvSpPr>
            <p:spPr>
              <a:xfrm>
                <a:off x="0" y="13303"/>
                <a:ext cx="882693" cy="1"/>
              </a:xfrm>
              <a:prstGeom prst="line">
                <a:avLst/>
              </a:prstGeom>
              <a:noFill/>
              <a:ln w="38100" cap="flat">
                <a:solidFill>
                  <a:srgbClr val="0433FF"/>
                </a:solidFill>
                <a:prstDash val="solid"/>
                <a:miter lim="400000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>
                  <a:defRPr sz="2400"/>
                </a:pPr>
                <a:endParaRPr sz="1687"/>
              </a:p>
            </p:txBody>
          </p:sp>
        </p:grpSp>
      </p:grpSp>
      <p:grpSp>
        <p:nvGrpSpPr>
          <p:cNvPr id="575" name="Group 575"/>
          <p:cNvGrpSpPr/>
          <p:nvPr/>
        </p:nvGrpSpPr>
        <p:grpSpPr>
          <a:xfrm>
            <a:off x="3874993" y="1522671"/>
            <a:ext cx="986200" cy="2903892"/>
            <a:chOff x="0" y="0"/>
            <a:chExt cx="1402594" cy="4129978"/>
          </a:xfrm>
        </p:grpSpPr>
        <p:sp>
          <p:nvSpPr>
            <p:cNvPr id="557" name="Shape 557"/>
            <p:cNvSpPr/>
            <p:nvPr/>
          </p:nvSpPr>
          <p:spPr>
            <a:xfrm>
              <a:off x="0" y="2768600"/>
              <a:ext cx="798538" cy="637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5719" tIns="35719" rIns="35719" bIns="35719" numCol="1" anchor="ctr">
              <a:noAutofit/>
            </a:bodyPr>
            <a:lstStyle/>
            <a:p>
              <a:pPr algn="ctr">
                <a:defRPr sz="3200" i="1">
                  <a:latin typeface="Times"/>
                  <a:ea typeface="Times"/>
                  <a:cs typeface="Times"/>
                  <a:sym typeface="Times"/>
                </a:defRPr>
              </a:pPr>
              <a:r>
                <a:rPr sz="2250" dirty="0"/>
                <a:t>x</a:t>
              </a:r>
              <a:r>
                <a:rPr sz="2250" baseline="-25000" dirty="0"/>
                <a:t>5</a:t>
              </a:r>
            </a:p>
          </p:txBody>
        </p:sp>
        <p:sp>
          <p:nvSpPr>
            <p:cNvPr id="558" name="Shape 558"/>
            <p:cNvSpPr/>
            <p:nvPr/>
          </p:nvSpPr>
          <p:spPr>
            <a:xfrm>
              <a:off x="0" y="3492500"/>
              <a:ext cx="798538" cy="637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5719" tIns="35719" rIns="35719" bIns="35719" numCol="1" anchor="ctr">
              <a:noAutofit/>
            </a:bodyPr>
            <a:lstStyle/>
            <a:p>
              <a:pPr algn="ctr">
                <a:defRPr sz="3200" i="1">
                  <a:latin typeface="Times"/>
                  <a:ea typeface="Times"/>
                  <a:cs typeface="Times"/>
                  <a:sym typeface="Times"/>
                </a:defRPr>
              </a:pPr>
              <a:r>
                <a:rPr sz="2250" dirty="0"/>
                <a:t>x</a:t>
              </a:r>
              <a:r>
                <a:rPr sz="2250" baseline="-25000" dirty="0"/>
                <a:t>6</a:t>
              </a:r>
            </a:p>
          </p:txBody>
        </p:sp>
        <p:sp>
          <p:nvSpPr>
            <p:cNvPr id="559" name="Shape 559"/>
            <p:cNvSpPr/>
            <p:nvPr/>
          </p:nvSpPr>
          <p:spPr>
            <a:xfrm>
              <a:off x="145603" y="3650964"/>
              <a:ext cx="463242" cy="463241"/>
            </a:xfrm>
            <a:prstGeom prst="ellipse">
              <a:avLst/>
            </a:prstGeom>
            <a:noFill/>
            <a:ln w="25400" cap="flat">
              <a:solidFill>
                <a:srgbClr val="FF2600"/>
              </a:solidFill>
              <a:prstDash val="solid"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900"/>
              </a:pPr>
              <a:endParaRPr sz="633"/>
            </a:p>
          </p:txBody>
        </p:sp>
        <p:sp>
          <p:nvSpPr>
            <p:cNvPr id="560" name="Shape 560"/>
            <p:cNvSpPr/>
            <p:nvPr/>
          </p:nvSpPr>
          <p:spPr>
            <a:xfrm>
              <a:off x="145603" y="2927064"/>
              <a:ext cx="463242" cy="463241"/>
            </a:xfrm>
            <a:prstGeom prst="ellipse">
              <a:avLst/>
            </a:prstGeom>
            <a:noFill/>
            <a:ln w="25400" cap="flat">
              <a:solidFill>
                <a:srgbClr val="FF2600"/>
              </a:solidFill>
              <a:prstDash val="solid"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900"/>
              </a:pPr>
              <a:endParaRPr sz="633"/>
            </a:p>
          </p:txBody>
        </p:sp>
        <p:sp>
          <p:nvSpPr>
            <p:cNvPr id="561" name="Shape 561"/>
            <p:cNvSpPr/>
            <p:nvPr/>
          </p:nvSpPr>
          <p:spPr>
            <a:xfrm>
              <a:off x="0" y="1409700"/>
              <a:ext cx="798538" cy="637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5719" tIns="35719" rIns="35719" bIns="35719" numCol="1" anchor="ctr">
              <a:noAutofit/>
            </a:bodyPr>
            <a:lstStyle/>
            <a:p>
              <a:pPr algn="ctr">
                <a:defRPr sz="3200" i="1">
                  <a:latin typeface="Times"/>
                  <a:ea typeface="Times"/>
                  <a:cs typeface="Times"/>
                  <a:sym typeface="Times"/>
                </a:defRPr>
              </a:pPr>
              <a:r>
                <a:rPr sz="2250" dirty="0"/>
                <a:t>x</a:t>
              </a:r>
              <a:r>
                <a:rPr sz="2250" baseline="-25000" dirty="0"/>
                <a:t>3</a:t>
              </a:r>
            </a:p>
          </p:txBody>
        </p:sp>
        <p:sp>
          <p:nvSpPr>
            <p:cNvPr id="562" name="Shape 562"/>
            <p:cNvSpPr/>
            <p:nvPr/>
          </p:nvSpPr>
          <p:spPr>
            <a:xfrm>
              <a:off x="0" y="2133600"/>
              <a:ext cx="798538" cy="637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5719" tIns="35719" rIns="35719" bIns="35719" numCol="1" anchor="ctr">
              <a:noAutofit/>
            </a:bodyPr>
            <a:lstStyle/>
            <a:p>
              <a:pPr algn="ctr">
                <a:defRPr sz="3200" i="1">
                  <a:latin typeface="Times"/>
                  <a:ea typeface="Times"/>
                  <a:cs typeface="Times"/>
                  <a:sym typeface="Times"/>
                </a:defRPr>
              </a:pPr>
              <a:r>
                <a:rPr sz="2250" dirty="0"/>
                <a:t>x</a:t>
              </a:r>
              <a:r>
                <a:rPr sz="2250" baseline="-25000" dirty="0"/>
                <a:t>4</a:t>
              </a:r>
            </a:p>
          </p:txBody>
        </p:sp>
        <p:sp>
          <p:nvSpPr>
            <p:cNvPr id="563" name="Shape 563"/>
            <p:cNvSpPr/>
            <p:nvPr/>
          </p:nvSpPr>
          <p:spPr>
            <a:xfrm>
              <a:off x="145603" y="2292064"/>
              <a:ext cx="463242" cy="463241"/>
            </a:xfrm>
            <a:prstGeom prst="ellipse">
              <a:avLst/>
            </a:prstGeom>
            <a:noFill/>
            <a:ln w="25400" cap="flat">
              <a:solidFill>
                <a:srgbClr val="FF2600"/>
              </a:solidFill>
              <a:prstDash val="solid"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900"/>
              </a:pPr>
              <a:endParaRPr sz="633"/>
            </a:p>
          </p:txBody>
        </p:sp>
        <p:sp>
          <p:nvSpPr>
            <p:cNvPr id="564" name="Shape 564"/>
            <p:cNvSpPr/>
            <p:nvPr/>
          </p:nvSpPr>
          <p:spPr>
            <a:xfrm>
              <a:off x="145603" y="1568164"/>
              <a:ext cx="463242" cy="463241"/>
            </a:xfrm>
            <a:prstGeom prst="ellipse">
              <a:avLst/>
            </a:prstGeom>
            <a:noFill/>
            <a:ln w="25400" cap="flat">
              <a:solidFill>
                <a:srgbClr val="FF2600"/>
              </a:solidFill>
              <a:prstDash val="solid"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900"/>
              </a:pPr>
              <a:endParaRPr sz="633"/>
            </a:p>
          </p:txBody>
        </p:sp>
        <p:sp>
          <p:nvSpPr>
            <p:cNvPr id="565" name="Shape 565"/>
            <p:cNvSpPr/>
            <p:nvPr/>
          </p:nvSpPr>
          <p:spPr>
            <a:xfrm>
              <a:off x="0" y="0"/>
              <a:ext cx="798538" cy="637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5719" tIns="35719" rIns="35719" bIns="35719" numCol="1" anchor="ctr">
              <a:noAutofit/>
            </a:bodyPr>
            <a:lstStyle/>
            <a:p>
              <a:pPr algn="ctr">
                <a:defRPr sz="3200" i="1">
                  <a:latin typeface="Times"/>
                  <a:ea typeface="Times"/>
                  <a:cs typeface="Times"/>
                  <a:sym typeface="Times"/>
                </a:defRPr>
              </a:pPr>
              <a:r>
                <a:rPr sz="2250" dirty="0"/>
                <a:t>x</a:t>
              </a:r>
              <a:r>
                <a:rPr sz="2250" baseline="-25000" dirty="0"/>
                <a:t>1</a:t>
              </a:r>
            </a:p>
          </p:txBody>
        </p:sp>
        <p:sp>
          <p:nvSpPr>
            <p:cNvPr id="566" name="Shape 566"/>
            <p:cNvSpPr/>
            <p:nvPr/>
          </p:nvSpPr>
          <p:spPr>
            <a:xfrm>
              <a:off x="0" y="774700"/>
              <a:ext cx="798538" cy="637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5719" tIns="35719" rIns="35719" bIns="35719" numCol="1" anchor="ctr">
              <a:noAutofit/>
            </a:bodyPr>
            <a:lstStyle/>
            <a:p>
              <a:pPr algn="ctr">
                <a:defRPr sz="3200" i="1">
                  <a:latin typeface="Times"/>
                  <a:ea typeface="Times"/>
                  <a:cs typeface="Times"/>
                  <a:sym typeface="Times"/>
                </a:defRPr>
              </a:pPr>
              <a:r>
                <a:rPr sz="2250" dirty="0"/>
                <a:t>x</a:t>
              </a:r>
              <a:r>
                <a:rPr sz="2250" baseline="-25000" dirty="0"/>
                <a:t>2</a:t>
              </a:r>
            </a:p>
          </p:txBody>
        </p:sp>
        <p:sp>
          <p:nvSpPr>
            <p:cNvPr id="567" name="Shape 567"/>
            <p:cNvSpPr/>
            <p:nvPr/>
          </p:nvSpPr>
          <p:spPr>
            <a:xfrm>
              <a:off x="145603" y="933164"/>
              <a:ext cx="463242" cy="463241"/>
            </a:xfrm>
            <a:prstGeom prst="ellipse">
              <a:avLst/>
            </a:prstGeom>
            <a:noFill/>
            <a:ln w="25400" cap="flat">
              <a:solidFill>
                <a:srgbClr val="FF2600"/>
              </a:solidFill>
              <a:prstDash val="solid"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900"/>
              </a:pPr>
              <a:endParaRPr sz="633"/>
            </a:p>
          </p:txBody>
        </p:sp>
        <p:sp>
          <p:nvSpPr>
            <p:cNvPr id="568" name="Shape 568"/>
            <p:cNvSpPr/>
            <p:nvPr/>
          </p:nvSpPr>
          <p:spPr>
            <a:xfrm>
              <a:off x="145603" y="158464"/>
              <a:ext cx="463242" cy="463241"/>
            </a:xfrm>
            <a:prstGeom prst="ellipse">
              <a:avLst/>
            </a:prstGeom>
            <a:noFill/>
            <a:ln w="25400" cap="flat">
              <a:solidFill>
                <a:srgbClr val="FF2600"/>
              </a:solidFill>
              <a:prstDash val="solid"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900"/>
              </a:pPr>
              <a:endParaRPr sz="633"/>
            </a:p>
          </p:txBody>
        </p:sp>
        <p:sp>
          <p:nvSpPr>
            <p:cNvPr id="569" name="Shape 569"/>
            <p:cNvSpPr/>
            <p:nvPr/>
          </p:nvSpPr>
          <p:spPr>
            <a:xfrm flipV="1">
              <a:off x="615194" y="3892380"/>
              <a:ext cx="787401" cy="1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400"/>
              </a:pPr>
              <a:endParaRPr sz="1687"/>
            </a:p>
          </p:txBody>
        </p:sp>
        <p:sp>
          <p:nvSpPr>
            <p:cNvPr id="570" name="Shape 570"/>
            <p:cNvSpPr/>
            <p:nvPr/>
          </p:nvSpPr>
          <p:spPr>
            <a:xfrm flipV="1">
              <a:off x="615194" y="3157487"/>
              <a:ext cx="787401" cy="1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400"/>
              </a:pPr>
              <a:endParaRPr sz="1687"/>
            </a:p>
          </p:txBody>
        </p:sp>
        <p:sp>
          <p:nvSpPr>
            <p:cNvPr id="571" name="Shape 571"/>
            <p:cNvSpPr/>
            <p:nvPr/>
          </p:nvSpPr>
          <p:spPr>
            <a:xfrm flipV="1">
              <a:off x="615194" y="2533480"/>
              <a:ext cx="787401" cy="1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400"/>
              </a:pPr>
              <a:endParaRPr sz="1687"/>
            </a:p>
          </p:txBody>
        </p:sp>
        <p:sp>
          <p:nvSpPr>
            <p:cNvPr id="572" name="Shape 572"/>
            <p:cNvSpPr/>
            <p:nvPr/>
          </p:nvSpPr>
          <p:spPr>
            <a:xfrm flipV="1">
              <a:off x="615194" y="1798587"/>
              <a:ext cx="787401" cy="1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400"/>
              </a:pPr>
              <a:endParaRPr sz="1687"/>
            </a:p>
          </p:txBody>
        </p:sp>
        <p:sp>
          <p:nvSpPr>
            <p:cNvPr id="573" name="Shape 573"/>
            <p:cNvSpPr/>
            <p:nvPr/>
          </p:nvSpPr>
          <p:spPr>
            <a:xfrm flipV="1">
              <a:off x="615194" y="1174580"/>
              <a:ext cx="787401" cy="1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400"/>
              </a:pPr>
              <a:endParaRPr sz="1687"/>
            </a:p>
          </p:txBody>
        </p:sp>
        <p:sp>
          <p:nvSpPr>
            <p:cNvPr id="574" name="Shape 574"/>
            <p:cNvSpPr/>
            <p:nvPr/>
          </p:nvSpPr>
          <p:spPr>
            <a:xfrm>
              <a:off x="619645" y="401586"/>
              <a:ext cx="782950" cy="1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400"/>
              </a:pPr>
              <a:endParaRPr sz="1687" dirty="0"/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6137648" y="1255017"/>
            <a:ext cx="4493615" cy="3612320"/>
            <a:chOff x="4455421" y="1278779"/>
            <a:chExt cx="4493615" cy="3612320"/>
          </a:xfrm>
        </p:grpSpPr>
        <p:grpSp>
          <p:nvGrpSpPr>
            <p:cNvPr id="467" name="Group 467"/>
            <p:cNvGrpSpPr/>
            <p:nvPr/>
          </p:nvGrpSpPr>
          <p:grpSpPr>
            <a:xfrm>
              <a:off x="6157620" y="1278829"/>
              <a:ext cx="1794620" cy="3612270"/>
              <a:chOff x="0" y="0"/>
              <a:chExt cx="2552346" cy="5137449"/>
            </a:xfrm>
          </p:grpSpPr>
          <p:sp>
            <p:nvSpPr>
              <p:cNvPr id="436" name="Shape 436"/>
              <p:cNvSpPr/>
              <p:nvPr/>
            </p:nvSpPr>
            <p:spPr>
              <a:xfrm>
                <a:off x="0" y="0"/>
                <a:ext cx="2260436" cy="5137450"/>
              </a:xfrm>
              <a:prstGeom prst="rect">
                <a:avLst/>
              </a:prstGeom>
              <a:solidFill>
                <a:srgbClr val="EBEBEB">
                  <a:alpha val="51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>
                  <a:defRPr sz="900"/>
                </a:pPr>
                <a:endParaRPr sz="633"/>
              </a:p>
            </p:txBody>
          </p:sp>
          <p:sp>
            <p:nvSpPr>
              <p:cNvPr id="437" name="Shape 437"/>
              <p:cNvSpPr/>
              <p:nvPr/>
            </p:nvSpPr>
            <p:spPr>
              <a:xfrm flipV="1">
                <a:off x="969588" y="4154696"/>
                <a:ext cx="391220" cy="225872"/>
              </a:xfrm>
              <a:prstGeom prst="line">
                <a:avLst/>
              </a:pr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>
                  <a:defRPr sz="2400"/>
                </a:pPr>
                <a:endParaRPr sz="1687"/>
              </a:p>
            </p:txBody>
          </p:sp>
          <p:sp>
            <p:nvSpPr>
              <p:cNvPr id="438" name="Shape 438"/>
              <p:cNvSpPr/>
              <p:nvPr/>
            </p:nvSpPr>
            <p:spPr>
              <a:xfrm flipV="1">
                <a:off x="994988" y="2770396"/>
                <a:ext cx="391220" cy="225872"/>
              </a:xfrm>
              <a:prstGeom prst="line">
                <a:avLst/>
              </a:pr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>
                  <a:defRPr sz="2400"/>
                </a:pPr>
                <a:endParaRPr sz="1687"/>
              </a:p>
            </p:txBody>
          </p:sp>
          <p:sp>
            <p:nvSpPr>
              <p:cNvPr id="439" name="Shape 439"/>
              <p:cNvSpPr/>
              <p:nvPr/>
            </p:nvSpPr>
            <p:spPr>
              <a:xfrm>
                <a:off x="992727" y="2120989"/>
                <a:ext cx="391220" cy="225872"/>
              </a:xfrm>
              <a:prstGeom prst="line">
                <a:avLst/>
              </a:pr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>
                  <a:defRPr sz="2400"/>
                </a:pPr>
                <a:endParaRPr sz="1687"/>
              </a:p>
            </p:txBody>
          </p:sp>
          <p:sp>
            <p:nvSpPr>
              <p:cNvPr id="440" name="Shape 440"/>
              <p:cNvSpPr/>
              <p:nvPr/>
            </p:nvSpPr>
            <p:spPr>
              <a:xfrm flipV="1">
                <a:off x="994988" y="1462296"/>
                <a:ext cx="391220" cy="225872"/>
              </a:xfrm>
              <a:prstGeom prst="line">
                <a:avLst/>
              </a:pr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>
                  <a:defRPr sz="2400"/>
                </a:pPr>
                <a:endParaRPr sz="1687"/>
              </a:p>
            </p:txBody>
          </p:sp>
          <p:sp>
            <p:nvSpPr>
              <p:cNvPr id="441" name="Shape 441"/>
              <p:cNvSpPr/>
              <p:nvPr/>
            </p:nvSpPr>
            <p:spPr>
              <a:xfrm>
                <a:off x="1324912" y="773976"/>
                <a:ext cx="844242" cy="844242"/>
              </a:xfrm>
              <a:prstGeom prst="ellipse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>
                  <a:defRPr sz="900"/>
                </a:pPr>
                <a:endParaRPr sz="633"/>
              </a:p>
            </p:txBody>
          </p:sp>
          <p:sp>
            <p:nvSpPr>
              <p:cNvPr id="442" name="Shape 442"/>
              <p:cNvSpPr/>
              <p:nvPr/>
            </p:nvSpPr>
            <p:spPr>
              <a:xfrm>
                <a:off x="1523330" y="875421"/>
                <a:ext cx="429869" cy="61806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35719" tIns="35719" rIns="35719" bIns="35719" numCol="1" anchor="ctr">
                <a:noAutofit/>
              </a:bodyPr>
              <a:lstStyle>
                <a:lvl1pPr>
                  <a:defRPr sz="2600">
                    <a:latin typeface="Times"/>
                    <a:ea typeface="Times"/>
                    <a:cs typeface="Times"/>
                    <a:sym typeface="Times"/>
                  </a:defRPr>
                </a:lvl1pPr>
              </a:lstStyle>
              <a:p>
                <a:pPr algn="ctr"/>
                <a:r>
                  <a:rPr sz="1828" dirty="0"/>
                  <a:t>2</a:t>
                </a:r>
              </a:p>
            </p:txBody>
          </p:sp>
          <p:sp>
            <p:nvSpPr>
              <p:cNvPr id="443" name="Shape 443"/>
              <p:cNvSpPr/>
              <p:nvPr/>
            </p:nvSpPr>
            <p:spPr>
              <a:xfrm>
                <a:off x="1324912" y="2126526"/>
                <a:ext cx="844242" cy="844242"/>
              </a:xfrm>
              <a:prstGeom prst="ellipse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>
                  <a:defRPr sz="900"/>
                </a:pPr>
                <a:endParaRPr sz="633"/>
              </a:p>
            </p:txBody>
          </p:sp>
          <p:sp>
            <p:nvSpPr>
              <p:cNvPr id="444" name="Shape 444"/>
              <p:cNvSpPr/>
              <p:nvPr/>
            </p:nvSpPr>
            <p:spPr>
              <a:xfrm>
                <a:off x="1523330" y="2227971"/>
                <a:ext cx="429869" cy="61806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35719" tIns="35719" rIns="35719" bIns="35719" numCol="1" anchor="ctr">
                <a:noAutofit/>
              </a:bodyPr>
              <a:lstStyle>
                <a:lvl1pPr>
                  <a:defRPr sz="2600">
                    <a:latin typeface="Times"/>
                    <a:ea typeface="Times"/>
                    <a:cs typeface="Times"/>
                    <a:sym typeface="Times"/>
                  </a:defRPr>
                </a:lvl1pPr>
              </a:lstStyle>
              <a:p>
                <a:pPr algn="ctr"/>
                <a:r>
                  <a:rPr sz="1828" dirty="0"/>
                  <a:t>4</a:t>
                </a:r>
              </a:p>
            </p:txBody>
          </p:sp>
          <p:sp>
            <p:nvSpPr>
              <p:cNvPr id="445" name="Shape 445"/>
              <p:cNvSpPr/>
              <p:nvPr/>
            </p:nvSpPr>
            <p:spPr>
              <a:xfrm>
                <a:off x="1324912" y="3479076"/>
                <a:ext cx="844242" cy="844241"/>
              </a:xfrm>
              <a:prstGeom prst="ellipse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>
                  <a:defRPr sz="900"/>
                </a:pPr>
                <a:endParaRPr sz="633"/>
              </a:p>
            </p:txBody>
          </p:sp>
          <p:sp>
            <p:nvSpPr>
              <p:cNvPr id="446" name="Shape 446"/>
              <p:cNvSpPr/>
              <p:nvPr/>
            </p:nvSpPr>
            <p:spPr>
              <a:xfrm>
                <a:off x="1523330" y="3580521"/>
                <a:ext cx="429869" cy="61806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35719" tIns="35719" rIns="35719" bIns="35719" numCol="1" anchor="ctr">
                <a:noAutofit/>
              </a:bodyPr>
              <a:lstStyle>
                <a:lvl1pPr>
                  <a:defRPr sz="2600">
                    <a:latin typeface="Times"/>
                    <a:ea typeface="Times"/>
                    <a:cs typeface="Times"/>
                    <a:sym typeface="Times"/>
                  </a:defRPr>
                </a:lvl1pPr>
              </a:lstStyle>
              <a:p>
                <a:pPr algn="ctr"/>
                <a:r>
                  <a:rPr sz="1828" dirty="0"/>
                  <a:t>6</a:t>
                </a:r>
              </a:p>
            </p:txBody>
          </p:sp>
          <p:sp>
            <p:nvSpPr>
              <p:cNvPr id="447" name="Shape 447"/>
              <p:cNvSpPr/>
              <p:nvPr/>
            </p:nvSpPr>
            <p:spPr>
              <a:xfrm>
                <a:off x="190047" y="1453956"/>
                <a:ext cx="844241" cy="844241"/>
              </a:xfrm>
              <a:prstGeom prst="ellipse">
                <a:avLst/>
              </a:prstGeom>
              <a:noFill/>
              <a:ln w="38100" cap="flat">
                <a:solidFill>
                  <a:srgbClr val="0433FF"/>
                </a:solidFill>
                <a:prstDash val="solid"/>
                <a:miter lim="400000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>
                  <a:defRPr sz="900"/>
                </a:pPr>
                <a:endParaRPr sz="633"/>
              </a:p>
            </p:txBody>
          </p:sp>
          <p:sp>
            <p:nvSpPr>
              <p:cNvPr id="448" name="Shape 448"/>
              <p:cNvSpPr/>
              <p:nvPr/>
            </p:nvSpPr>
            <p:spPr>
              <a:xfrm>
                <a:off x="397576" y="1555400"/>
                <a:ext cx="429870" cy="61806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35719" tIns="35719" rIns="35719" bIns="35719" numCol="1" anchor="ctr">
                <a:noAutofit/>
              </a:bodyPr>
              <a:lstStyle>
                <a:lvl1pPr>
                  <a:defRPr sz="2600">
                    <a:latin typeface="Times"/>
                    <a:ea typeface="Times"/>
                    <a:cs typeface="Times"/>
                    <a:sym typeface="Times"/>
                  </a:defRPr>
                </a:lvl1pPr>
              </a:lstStyle>
              <a:p>
                <a:pPr algn="ctr"/>
                <a:r>
                  <a:rPr sz="1828" dirty="0"/>
                  <a:t>3</a:t>
                </a:r>
              </a:p>
            </p:txBody>
          </p:sp>
          <p:sp>
            <p:nvSpPr>
              <p:cNvPr id="449" name="Shape 449"/>
              <p:cNvSpPr/>
              <p:nvPr/>
            </p:nvSpPr>
            <p:spPr>
              <a:xfrm>
                <a:off x="992727" y="3429089"/>
                <a:ext cx="391220" cy="225872"/>
              </a:xfrm>
              <a:prstGeom prst="line">
                <a:avLst/>
              </a:pr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>
                  <a:defRPr sz="2400"/>
                </a:pPr>
                <a:endParaRPr sz="1687"/>
              </a:p>
            </p:txBody>
          </p:sp>
          <p:sp>
            <p:nvSpPr>
              <p:cNvPr id="450" name="Shape 450"/>
              <p:cNvSpPr/>
              <p:nvPr/>
            </p:nvSpPr>
            <p:spPr>
              <a:xfrm>
                <a:off x="190047" y="2806506"/>
                <a:ext cx="844241" cy="844241"/>
              </a:xfrm>
              <a:prstGeom prst="ellipse">
                <a:avLst/>
              </a:prstGeom>
              <a:noFill/>
              <a:ln w="38100" cap="flat">
                <a:solidFill>
                  <a:srgbClr val="0433FF"/>
                </a:solidFill>
                <a:prstDash val="solid"/>
                <a:miter lim="400000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>
                  <a:defRPr sz="900"/>
                </a:pPr>
                <a:endParaRPr sz="633"/>
              </a:p>
            </p:txBody>
          </p:sp>
          <p:sp>
            <p:nvSpPr>
              <p:cNvPr id="451" name="Shape 451"/>
              <p:cNvSpPr/>
              <p:nvPr/>
            </p:nvSpPr>
            <p:spPr>
              <a:xfrm>
                <a:off x="397576" y="2907950"/>
                <a:ext cx="429870" cy="61806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35719" tIns="35719" rIns="35719" bIns="35719" numCol="1" anchor="ctr">
                <a:noAutofit/>
              </a:bodyPr>
              <a:lstStyle>
                <a:lvl1pPr>
                  <a:defRPr sz="2600">
                    <a:latin typeface="Times"/>
                    <a:ea typeface="Times"/>
                    <a:cs typeface="Times"/>
                    <a:sym typeface="Times"/>
                  </a:defRPr>
                </a:lvl1pPr>
              </a:lstStyle>
              <a:p>
                <a:pPr algn="ctr"/>
                <a:r>
                  <a:rPr sz="1828" dirty="0"/>
                  <a:t>5</a:t>
                </a:r>
              </a:p>
            </p:txBody>
          </p:sp>
          <p:sp>
            <p:nvSpPr>
              <p:cNvPr id="452" name="Shape 452"/>
              <p:cNvSpPr/>
              <p:nvPr/>
            </p:nvSpPr>
            <p:spPr>
              <a:xfrm>
                <a:off x="397576" y="4070001"/>
                <a:ext cx="429870" cy="61806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35719" tIns="35719" rIns="35719" bIns="35719" numCol="1" anchor="ctr">
                <a:noAutofit/>
              </a:bodyPr>
              <a:lstStyle>
                <a:lvl1pPr>
                  <a:defRPr sz="2600">
                    <a:latin typeface="Times"/>
                    <a:ea typeface="Times"/>
                    <a:cs typeface="Times"/>
                    <a:sym typeface="Times"/>
                  </a:defRPr>
                </a:lvl1pPr>
              </a:lstStyle>
              <a:p>
                <a:pPr algn="ctr"/>
                <a:r>
                  <a:rPr sz="1828" dirty="0"/>
                  <a:t>7</a:t>
                </a:r>
              </a:p>
            </p:txBody>
          </p:sp>
          <p:sp>
            <p:nvSpPr>
              <p:cNvPr id="453" name="Shape 453"/>
              <p:cNvSpPr/>
              <p:nvPr/>
            </p:nvSpPr>
            <p:spPr>
              <a:xfrm>
                <a:off x="2135727" y="4089489"/>
                <a:ext cx="391220" cy="225872"/>
              </a:xfrm>
              <a:prstGeom prst="line">
                <a:avLst/>
              </a:pr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>
                  <a:defRPr sz="2400"/>
                </a:pPr>
                <a:endParaRPr sz="1687"/>
              </a:p>
            </p:txBody>
          </p:sp>
          <p:sp>
            <p:nvSpPr>
              <p:cNvPr id="454" name="Shape 454"/>
              <p:cNvSpPr/>
              <p:nvPr/>
            </p:nvSpPr>
            <p:spPr>
              <a:xfrm flipV="1">
                <a:off x="2125288" y="3443496"/>
                <a:ext cx="391220" cy="225872"/>
              </a:xfrm>
              <a:prstGeom prst="line">
                <a:avLst/>
              </a:pr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>
                  <a:defRPr sz="2400"/>
                </a:pPr>
                <a:endParaRPr sz="1687"/>
              </a:p>
            </p:txBody>
          </p:sp>
          <p:sp>
            <p:nvSpPr>
              <p:cNvPr id="455" name="Shape 455"/>
              <p:cNvSpPr/>
              <p:nvPr/>
            </p:nvSpPr>
            <p:spPr>
              <a:xfrm flipV="1">
                <a:off x="2112588" y="2071896"/>
                <a:ext cx="391220" cy="225872"/>
              </a:xfrm>
              <a:prstGeom prst="line">
                <a:avLst/>
              </a:pr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>
                  <a:defRPr sz="2400"/>
                </a:pPr>
                <a:endParaRPr sz="1687"/>
              </a:p>
            </p:txBody>
          </p:sp>
          <p:sp>
            <p:nvSpPr>
              <p:cNvPr id="456" name="Shape 456"/>
              <p:cNvSpPr/>
              <p:nvPr/>
            </p:nvSpPr>
            <p:spPr>
              <a:xfrm>
                <a:off x="2148427" y="1397089"/>
                <a:ext cx="391220" cy="225872"/>
              </a:xfrm>
              <a:prstGeom prst="line">
                <a:avLst/>
              </a:pr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>
                  <a:defRPr sz="2400"/>
                </a:pPr>
                <a:endParaRPr sz="1687"/>
              </a:p>
            </p:txBody>
          </p:sp>
          <p:sp>
            <p:nvSpPr>
              <p:cNvPr id="457" name="Shape 457"/>
              <p:cNvSpPr/>
              <p:nvPr/>
            </p:nvSpPr>
            <p:spPr>
              <a:xfrm>
                <a:off x="2161127" y="2705189"/>
                <a:ext cx="391220" cy="225872"/>
              </a:xfrm>
              <a:prstGeom prst="line">
                <a:avLst/>
              </a:pr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>
                  <a:defRPr sz="2400"/>
                </a:pPr>
                <a:endParaRPr sz="1687"/>
              </a:p>
            </p:txBody>
          </p:sp>
          <p:sp>
            <p:nvSpPr>
              <p:cNvPr id="458" name="Shape 458"/>
              <p:cNvSpPr/>
              <p:nvPr/>
            </p:nvSpPr>
            <p:spPr>
              <a:xfrm>
                <a:off x="992727" y="723989"/>
                <a:ext cx="391220" cy="225872"/>
              </a:xfrm>
              <a:prstGeom prst="line">
                <a:avLst/>
              </a:pr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>
                  <a:defRPr sz="2400"/>
                </a:pPr>
                <a:endParaRPr sz="1687"/>
              </a:p>
            </p:txBody>
          </p:sp>
          <p:sp>
            <p:nvSpPr>
              <p:cNvPr id="459" name="Shape 459"/>
              <p:cNvSpPr/>
              <p:nvPr/>
            </p:nvSpPr>
            <p:spPr>
              <a:xfrm>
                <a:off x="397576" y="400271"/>
                <a:ext cx="429870" cy="61806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35719" tIns="35719" rIns="35719" bIns="35719" numCol="1" anchor="ctr">
                <a:noAutofit/>
              </a:bodyPr>
              <a:lstStyle>
                <a:lvl1pPr>
                  <a:defRPr sz="2600">
                    <a:latin typeface="Times"/>
                    <a:ea typeface="Times"/>
                    <a:cs typeface="Times"/>
                    <a:sym typeface="Times"/>
                  </a:defRPr>
                </a:lvl1pPr>
              </a:lstStyle>
              <a:p>
                <a:pPr algn="ctr"/>
                <a:r>
                  <a:rPr sz="1828" dirty="0"/>
                  <a:t>1</a:t>
                </a:r>
              </a:p>
            </p:txBody>
          </p:sp>
          <p:sp>
            <p:nvSpPr>
              <p:cNvPr id="460" name="Shape 460"/>
              <p:cNvSpPr/>
              <p:nvPr/>
            </p:nvSpPr>
            <p:spPr>
              <a:xfrm flipV="1">
                <a:off x="2112588" y="674896"/>
                <a:ext cx="391220" cy="225872"/>
              </a:xfrm>
              <a:prstGeom prst="line">
                <a:avLst/>
              </a:pr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>
                  <a:defRPr sz="2400"/>
                </a:pPr>
                <a:endParaRPr sz="1687"/>
              </a:p>
            </p:txBody>
          </p:sp>
          <p:grpSp>
            <p:nvGrpSpPr>
              <p:cNvPr id="463" name="Group 463"/>
              <p:cNvGrpSpPr/>
              <p:nvPr/>
            </p:nvGrpSpPr>
            <p:grpSpPr>
              <a:xfrm>
                <a:off x="170821" y="511884"/>
                <a:ext cx="882693" cy="429918"/>
                <a:chOff x="0" y="0"/>
                <a:chExt cx="882692" cy="429917"/>
              </a:xfrm>
            </p:grpSpPr>
            <p:sp>
              <p:nvSpPr>
                <p:cNvPr id="461" name="Shape 461"/>
                <p:cNvSpPr/>
                <p:nvPr/>
              </p:nvSpPr>
              <p:spPr>
                <a:xfrm>
                  <a:off x="17447" y="0"/>
                  <a:ext cx="847760" cy="42991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053" extrusionOk="0">
                      <a:moveTo>
                        <a:pt x="0" y="371"/>
                      </a:moveTo>
                      <a:cubicBezTo>
                        <a:pt x="754" y="18262"/>
                        <a:pt x="7854" y="20368"/>
                        <a:pt x="10541" y="20984"/>
                      </a:cubicBezTo>
                      <a:cubicBezTo>
                        <a:pt x="13227" y="21600"/>
                        <a:pt x="21130" y="18347"/>
                        <a:pt x="21600" y="0"/>
                      </a:cubicBezTo>
                    </a:path>
                  </a:pathLst>
                </a:custGeom>
                <a:noFill/>
                <a:ln w="38100" cap="flat">
                  <a:solidFill>
                    <a:srgbClr val="0433FF"/>
                  </a:solidFill>
                  <a:prstDash val="solid"/>
                  <a:miter lim="400000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>
                    <a:defRPr sz="2400"/>
                  </a:pPr>
                  <a:endParaRPr sz="1687"/>
                </a:p>
              </p:txBody>
            </p:sp>
            <p:sp>
              <p:nvSpPr>
                <p:cNvPr id="462" name="Shape 462"/>
                <p:cNvSpPr/>
                <p:nvPr/>
              </p:nvSpPr>
              <p:spPr>
                <a:xfrm>
                  <a:off x="0" y="13303"/>
                  <a:ext cx="882693" cy="1"/>
                </a:xfrm>
                <a:prstGeom prst="line">
                  <a:avLst/>
                </a:prstGeom>
                <a:noFill/>
                <a:ln w="38100" cap="flat">
                  <a:solidFill>
                    <a:srgbClr val="0433FF"/>
                  </a:solidFill>
                  <a:prstDash val="solid"/>
                  <a:miter lim="400000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>
                    <a:defRPr sz="2400"/>
                  </a:pPr>
                  <a:endParaRPr sz="1687"/>
                </a:p>
              </p:txBody>
            </p:sp>
          </p:grpSp>
          <p:grpSp>
            <p:nvGrpSpPr>
              <p:cNvPr id="466" name="Group 466"/>
              <p:cNvGrpSpPr/>
              <p:nvPr/>
            </p:nvGrpSpPr>
            <p:grpSpPr>
              <a:xfrm rot="10800000" flipH="1">
                <a:off x="170821" y="4179835"/>
                <a:ext cx="882693" cy="429918"/>
                <a:chOff x="0" y="0"/>
                <a:chExt cx="882692" cy="429917"/>
              </a:xfrm>
            </p:grpSpPr>
            <p:sp>
              <p:nvSpPr>
                <p:cNvPr id="464" name="Shape 464"/>
                <p:cNvSpPr/>
                <p:nvPr/>
              </p:nvSpPr>
              <p:spPr>
                <a:xfrm>
                  <a:off x="17447" y="0"/>
                  <a:ext cx="847760" cy="42991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053" extrusionOk="0">
                      <a:moveTo>
                        <a:pt x="0" y="371"/>
                      </a:moveTo>
                      <a:cubicBezTo>
                        <a:pt x="754" y="18262"/>
                        <a:pt x="7854" y="20368"/>
                        <a:pt x="10541" y="20984"/>
                      </a:cubicBezTo>
                      <a:cubicBezTo>
                        <a:pt x="13227" y="21600"/>
                        <a:pt x="21130" y="18347"/>
                        <a:pt x="21600" y="0"/>
                      </a:cubicBezTo>
                    </a:path>
                  </a:pathLst>
                </a:custGeom>
                <a:noFill/>
                <a:ln w="38100" cap="flat">
                  <a:solidFill>
                    <a:srgbClr val="0433FF"/>
                  </a:solidFill>
                  <a:prstDash val="solid"/>
                  <a:miter lim="400000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>
                    <a:defRPr sz="2400"/>
                  </a:pPr>
                  <a:endParaRPr sz="1687"/>
                </a:p>
              </p:txBody>
            </p:sp>
            <p:sp>
              <p:nvSpPr>
                <p:cNvPr id="465" name="Shape 465"/>
                <p:cNvSpPr/>
                <p:nvPr/>
              </p:nvSpPr>
              <p:spPr>
                <a:xfrm>
                  <a:off x="0" y="13303"/>
                  <a:ext cx="882693" cy="1"/>
                </a:xfrm>
                <a:prstGeom prst="line">
                  <a:avLst/>
                </a:prstGeom>
                <a:noFill/>
                <a:ln w="38100" cap="flat">
                  <a:solidFill>
                    <a:srgbClr val="0433FF"/>
                  </a:solidFill>
                  <a:prstDash val="solid"/>
                  <a:miter lim="400000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>
                    <a:defRPr sz="2400"/>
                  </a:pPr>
                  <a:endParaRPr sz="1687"/>
                </a:p>
              </p:txBody>
            </p:sp>
          </p:grpSp>
        </p:grpSp>
        <p:grpSp>
          <p:nvGrpSpPr>
            <p:cNvPr id="543" name="Group 543"/>
            <p:cNvGrpSpPr/>
            <p:nvPr/>
          </p:nvGrpSpPr>
          <p:grpSpPr>
            <a:xfrm>
              <a:off x="4455421" y="1278779"/>
              <a:ext cx="1911198" cy="3612270"/>
              <a:chOff x="0" y="0"/>
              <a:chExt cx="2718147" cy="5137449"/>
            </a:xfrm>
          </p:grpSpPr>
          <p:grpSp>
            <p:nvGrpSpPr>
              <p:cNvPr id="536" name="Group 536"/>
              <p:cNvGrpSpPr/>
              <p:nvPr/>
            </p:nvGrpSpPr>
            <p:grpSpPr>
              <a:xfrm>
                <a:off x="165800" y="0"/>
                <a:ext cx="2552348" cy="5137450"/>
                <a:chOff x="0" y="0"/>
                <a:chExt cx="2552346" cy="5137449"/>
              </a:xfrm>
            </p:grpSpPr>
            <p:sp>
              <p:nvSpPr>
                <p:cNvPr id="505" name="Shape 505"/>
                <p:cNvSpPr/>
                <p:nvPr/>
              </p:nvSpPr>
              <p:spPr>
                <a:xfrm>
                  <a:off x="0" y="0"/>
                  <a:ext cx="2260436" cy="5137450"/>
                </a:xfrm>
                <a:prstGeom prst="rect">
                  <a:avLst/>
                </a:prstGeom>
                <a:solidFill>
                  <a:srgbClr val="C6C6FF">
                    <a:alpha val="62000"/>
                  </a:srgb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>
                    <a:defRPr sz="900"/>
                  </a:pPr>
                  <a:endParaRPr sz="633" dirty="0"/>
                </a:p>
              </p:txBody>
            </p:sp>
            <p:sp>
              <p:nvSpPr>
                <p:cNvPr id="506" name="Shape 506"/>
                <p:cNvSpPr/>
                <p:nvPr/>
              </p:nvSpPr>
              <p:spPr>
                <a:xfrm>
                  <a:off x="1324912" y="773976"/>
                  <a:ext cx="844242" cy="844242"/>
                </a:xfrm>
                <a:prstGeom prst="ellipse">
                  <a:avLst/>
                </a:prstGeom>
                <a:noFill/>
                <a:ln w="381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>
                    <a:defRPr sz="900"/>
                  </a:pPr>
                  <a:endParaRPr sz="633"/>
                </a:p>
              </p:txBody>
            </p:sp>
            <p:sp>
              <p:nvSpPr>
                <p:cNvPr id="507" name="Shape 507"/>
                <p:cNvSpPr/>
                <p:nvPr/>
              </p:nvSpPr>
              <p:spPr>
                <a:xfrm>
                  <a:off x="1523330" y="875421"/>
                  <a:ext cx="429869" cy="618067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="" val="1"/>
                  </a:ext>
                </a:extLst>
              </p:spPr>
              <p:txBody>
                <a:bodyPr wrap="square" lIns="35719" tIns="35719" rIns="35719" bIns="35719" numCol="1" anchor="ctr">
                  <a:noAutofit/>
                </a:bodyPr>
                <a:lstStyle>
                  <a:lvl1pPr>
                    <a:defRPr sz="2600">
                      <a:latin typeface="Times"/>
                      <a:ea typeface="Times"/>
                      <a:cs typeface="Times"/>
                      <a:sym typeface="Times"/>
                    </a:defRPr>
                  </a:lvl1pPr>
                </a:lstStyle>
                <a:p>
                  <a:pPr algn="ctr"/>
                  <a:r>
                    <a:rPr sz="1828" dirty="0"/>
                    <a:t>2</a:t>
                  </a:r>
                </a:p>
              </p:txBody>
            </p:sp>
            <p:sp>
              <p:nvSpPr>
                <p:cNvPr id="508" name="Shape 508"/>
                <p:cNvSpPr/>
                <p:nvPr/>
              </p:nvSpPr>
              <p:spPr>
                <a:xfrm>
                  <a:off x="1324912" y="2126526"/>
                  <a:ext cx="844242" cy="844242"/>
                </a:xfrm>
                <a:prstGeom prst="ellipse">
                  <a:avLst/>
                </a:prstGeom>
                <a:noFill/>
                <a:ln w="381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>
                    <a:defRPr sz="900"/>
                  </a:pPr>
                  <a:endParaRPr sz="633"/>
                </a:p>
              </p:txBody>
            </p:sp>
            <p:sp>
              <p:nvSpPr>
                <p:cNvPr id="509" name="Shape 509"/>
                <p:cNvSpPr/>
                <p:nvPr/>
              </p:nvSpPr>
              <p:spPr>
                <a:xfrm>
                  <a:off x="1523330" y="2227971"/>
                  <a:ext cx="429869" cy="618067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="" val="1"/>
                  </a:ext>
                </a:extLst>
              </p:spPr>
              <p:txBody>
                <a:bodyPr wrap="square" lIns="35719" tIns="35719" rIns="35719" bIns="35719" numCol="1" anchor="ctr">
                  <a:noAutofit/>
                </a:bodyPr>
                <a:lstStyle>
                  <a:lvl1pPr>
                    <a:defRPr sz="2600">
                      <a:latin typeface="Times"/>
                      <a:ea typeface="Times"/>
                      <a:cs typeface="Times"/>
                      <a:sym typeface="Times"/>
                    </a:defRPr>
                  </a:lvl1pPr>
                </a:lstStyle>
                <a:p>
                  <a:pPr algn="ctr"/>
                  <a:r>
                    <a:rPr sz="1828" dirty="0"/>
                    <a:t>4</a:t>
                  </a:r>
                </a:p>
              </p:txBody>
            </p:sp>
            <p:sp>
              <p:nvSpPr>
                <p:cNvPr id="510" name="Shape 510"/>
                <p:cNvSpPr/>
                <p:nvPr/>
              </p:nvSpPr>
              <p:spPr>
                <a:xfrm>
                  <a:off x="1324912" y="3479076"/>
                  <a:ext cx="844242" cy="844241"/>
                </a:xfrm>
                <a:prstGeom prst="ellipse">
                  <a:avLst/>
                </a:prstGeom>
                <a:noFill/>
                <a:ln w="381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>
                    <a:defRPr sz="900"/>
                  </a:pPr>
                  <a:endParaRPr sz="633"/>
                </a:p>
              </p:txBody>
            </p:sp>
            <p:sp>
              <p:nvSpPr>
                <p:cNvPr id="511" name="Shape 511"/>
                <p:cNvSpPr/>
                <p:nvPr/>
              </p:nvSpPr>
              <p:spPr>
                <a:xfrm>
                  <a:off x="1523330" y="3580521"/>
                  <a:ext cx="429869" cy="618067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="" val="1"/>
                  </a:ext>
                </a:extLst>
              </p:spPr>
              <p:txBody>
                <a:bodyPr wrap="square" lIns="35719" tIns="35719" rIns="35719" bIns="35719" numCol="1" anchor="ctr">
                  <a:noAutofit/>
                </a:bodyPr>
                <a:lstStyle>
                  <a:lvl1pPr>
                    <a:defRPr sz="2600">
                      <a:latin typeface="Times"/>
                      <a:ea typeface="Times"/>
                      <a:cs typeface="Times"/>
                      <a:sym typeface="Times"/>
                    </a:defRPr>
                  </a:lvl1pPr>
                </a:lstStyle>
                <a:p>
                  <a:pPr algn="ctr"/>
                  <a:r>
                    <a:rPr sz="1828" dirty="0"/>
                    <a:t>6</a:t>
                  </a:r>
                </a:p>
              </p:txBody>
            </p:sp>
            <p:sp>
              <p:nvSpPr>
                <p:cNvPr id="512" name="Shape 512"/>
                <p:cNvSpPr/>
                <p:nvPr/>
              </p:nvSpPr>
              <p:spPr>
                <a:xfrm>
                  <a:off x="190047" y="1453956"/>
                  <a:ext cx="844241" cy="844241"/>
                </a:xfrm>
                <a:prstGeom prst="ellipse">
                  <a:avLst/>
                </a:prstGeom>
                <a:noFill/>
                <a:ln w="38100" cap="flat">
                  <a:solidFill>
                    <a:srgbClr val="0433FF"/>
                  </a:solidFill>
                  <a:prstDash val="solid"/>
                  <a:miter lim="400000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>
                    <a:defRPr sz="900"/>
                  </a:pPr>
                  <a:endParaRPr sz="633"/>
                </a:p>
              </p:txBody>
            </p:sp>
            <p:sp>
              <p:nvSpPr>
                <p:cNvPr id="513" name="Shape 513"/>
                <p:cNvSpPr/>
                <p:nvPr/>
              </p:nvSpPr>
              <p:spPr>
                <a:xfrm>
                  <a:off x="397576" y="1555400"/>
                  <a:ext cx="429870" cy="618068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="" val="1"/>
                  </a:ext>
                </a:extLst>
              </p:spPr>
              <p:txBody>
                <a:bodyPr wrap="square" lIns="35719" tIns="35719" rIns="35719" bIns="35719" numCol="1" anchor="ctr">
                  <a:noAutofit/>
                </a:bodyPr>
                <a:lstStyle>
                  <a:lvl1pPr>
                    <a:defRPr sz="2600">
                      <a:latin typeface="Times"/>
                      <a:ea typeface="Times"/>
                      <a:cs typeface="Times"/>
                      <a:sym typeface="Times"/>
                    </a:defRPr>
                  </a:lvl1pPr>
                </a:lstStyle>
                <a:p>
                  <a:pPr algn="ctr"/>
                  <a:r>
                    <a:rPr sz="1828" dirty="0"/>
                    <a:t>3</a:t>
                  </a:r>
                </a:p>
              </p:txBody>
            </p:sp>
            <p:sp>
              <p:nvSpPr>
                <p:cNvPr id="514" name="Shape 514"/>
                <p:cNvSpPr/>
                <p:nvPr/>
              </p:nvSpPr>
              <p:spPr>
                <a:xfrm>
                  <a:off x="190047" y="2806506"/>
                  <a:ext cx="844241" cy="844241"/>
                </a:xfrm>
                <a:prstGeom prst="ellipse">
                  <a:avLst/>
                </a:prstGeom>
                <a:noFill/>
                <a:ln w="38100" cap="flat">
                  <a:solidFill>
                    <a:srgbClr val="0433FF"/>
                  </a:solidFill>
                  <a:prstDash val="solid"/>
                  <a:miter lim="400000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>
                    <a:defRPr sz="900"/>
                  </a:pPr>
                  <a:endParaRPr sz="633"/>
                </a:p>
              </p:txBody>
            </p:sp>
            <p:sp>
              <p:nvSpPr>
                <p:cNvPr id="515" name="Shape 515"/>
                <p:cNvSpPr/>
                <p:nvPr/>
              </p:nvSpPr>
              <p:spPr>
                <a:xfrm>
                  <a:off x="397576" y="2907950"/>
                  <a:ext cx="429870" cy="618068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="" val="1"/>
                  </a:ext>
                </a:extLst>
              </p:spPr>
              <p:txBody>
                <a:bodyPr wrap="square" lIns="35719" tIns="35719" rIns="35719" bIns="35719" numCol="1" anchor="ctr">
                  <a:noAutofit/>
                </a:bodyPr>
                <a:lstStyle>
                  <a:lvl1pPr>
                    <a:defRPr sz="2600">
                      <a:latin typeface="Times"/>
                      <a:ea typeface="Times"/>
                      <a:cs typeface="Times"/>
                      <a:sym typeface="Times"/>
                    </a:defRPr>
                  </a:lvl1pPr>
                </a:lstStyle>
                <a:p>
                  <a:pPr algn="ctr"/>
                  <a:r>
                    <a:rPr sz="1828" dirty="0"/>
                    <a:t>5</a:t>
                  </a:r>
                </a:p>
              </p:txBody>
            </p:sp>
            <p:sp>
              <p:nvSpPr>
                <p:cNvPr id="516" name="Shape 516"/>
                <p:cNvSpPr/>
                <p:nvPr/>
              </p:nvSpPr>
              <p:spPr>
                <a:xfrm>
                  <a:off x="397576" y="4070001"/>
                  <a:ext cx="429870" cy="618067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="" val="1"/>
                  </a:ext>
                </a:extLst>
              </p:spPr>
              <p:txBody>
                <a:bodyPr wrap="square" lIns="35719" tIns="35719" rIns="35719" bIns="35719" numCol="1" anchor="ctr">
                  <a:noAutofit/>
                </a:bodyPr>
                <a:lstStyle>
                  <a:lvl1pPr>
                    <a:defRPr sz="2600">
                      <a:latin typeface="Times"/>
                      <a:ea typeface="Times"/>
                      <a:cs typeface="Times"/>
                      <a:sym typeface="Times"/>
                    </a:defRPr>
                  </a:lvl1pPr>
                </a:lstStyle>
                <a:p>
                  <a:pPr algn="ctr"/>
                  <a:r>
                    <a:rPr sz="1828" dirty="0"/>
                    <a:t>7</a:t>
                  </a:r>
                </a:p>
              </p:txBody>
            </p:sp>
            <p:sp>
              <p:nvSpPr>
                <p:cNvPr id="517" name="Shape 517"/>
                <p:cNvSpPr/>
                <p:nvPr/>
              </p:nvSpPr>
              <p:spPr>
                <a:xfrm>
                  <a:off x="397576" y="400271"/>
                  <a:ext cx="429870" cy="618068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="" val="1"/>
                  </a:ext>
                </a:extLst>
              </p:spPr>
              <p:txBody>
                <a:bodyPr wrap="square" lIns="35719" tIns="35719" rIns="35719" bIns="35719" numCol="1" anchor="ctr">
                  <a:noAutofit/>
                </a:bodyPr>
                <a:lstStyle>
                  <a:lvl1pPr>
                    <a:defRPr sz="2600">
                      <a:latin typeface="Times"/>
                      <a:ea typeface="Times"/>
                      <a:cs typeface="Times"/>
                      <a:sym typeface="Times"/>
                    </a:defRPr>
                  </a:lvl1pPr>
                </a:lstStyle>
                <a:p>
                  <a:pPr algn="ctr"/>
                  <a:r>
                    <a:rPr sz="1828" dirty="0"/>
                    <a:t>1</a:t>
                  </a:r>
                </a:p>
              </p:txBody>
            </p:sp>
            <p:grpSp>
              <p:nvGrpSpPr>
                <p:cNvPr id="520" name="Group 520"/>
                <p:cNvGrpSpPr/>
                <p:nvPr/>
              </p:nvGrpSpPr>
              <p:grpSpPr>
                <a:xfrm>
                  <a:off x="170821" y="511884"/>
                  <a:ext cx="882693" cy="429918"/>
                  <a:chOff x="0" y="0"/>
                  <a:chExt cx="882692" cy="429917"/>
                </a:xfrm>
              </p:grpSpPr>
              <p:sp>
                <p:nvSpPr>
                  <p:cNvPr id="518" name="Shape 518"/>
                  <p:cNvSpPr/>
                  <p:nvPr/>
                </p:nvSpPr>
                <p:spPr>
                  <a:xfrm>
                    <a:off x="17447" y="0"/>
                    <a:ext cx="847760" cy="42991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053" extrusionOk="0">
                        <a:moveTo>
                          <a:pt x="0" y="371"/>
                        </a:moveTo>
                        <a:cubicBezTo>
                          <a:pt x="754" y="18262"/>
                          <a:pt x="7854" y="20368"/>
                          <a:pt x="10541" y="20984"/>
                        </a:cubicBezTo>
                        <a:cubicBezTo>
                          <a:pt x="13227" y="21600"/>
                          <a:pt x="21130" y="18347"/>
                          <a:pt x="21600" y="0"/>
                        </a:cubicBezTo>
                      </a:path>
                    </a:pathLst>
                  </a:custGeom>
                  <a:noFill/>
                  <a:ln w="38100" cap="flat">
                    <a:solidFill>
                      <a:srgbClr val="0433FF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35719" tIns="35719" rIns="35719" bIns="35719" numCol="1" anchor="ctr">
                    <a:noAutofit/>
                  </a:bodyPr>
                  <a:lstStyle/>
                  <a:p>
                    <a:pPr>
                      <a:defRPr sz="2400"/>
                    </a:pPr>
                    <a:endParaRPr sz="1687"/>
                  </a:p>
                </p:txBody>
              </p:sp>
              <p:sp>
                <p:nvSpPr>
                  <p:cNvPr id="519" name="Shape 519"/>
                  <p:cNvSpPr/>
                  <p:nvPr/>
                </p:nvSpPr>
                <p:spPr>
                  <a:xfrm>
                    <a:off x="0" y="13303"/>
                    <a:ext cx="882693" cy="1"/>
                  </a:xfrm>
                  <a:prstGeom prst="line">
                    <a:avLst/>
                  </a:prstGeom>
                  <a:noFill/>
                  <a:ln w="38100" cap="flat">
                    <a:solidFill>
                      <a:srgbClr val="0433FF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35719" tIns="35719" rIns="35719" bIns="35719" numCol="1" anchor="ctr">
                    <a:noAutofit/>
                  </a:bodyPr>
                  <a:lstStyle/>
                  <a:p>
                    <a:pPr>
                      <a:defRPr sz="2400"/>
                    </a:pPr>
                    <a:endParaRPr sz="1687"/>
                  </a:p>
                </p:txBody>
              </p:sp>
            </p:grpSp>
            <p:grpSp>
              <p:nvGrpSpPr>
                <p:cNvPr id="523" name="Group 523"/>
                <p:cNvGrpSpPr/>
                <p:nvPr/>
              </p:nvGrpSpPr>
              <p:grpSpPr>
                <a:xfrm rot="10800000" flipH="1">
                  <a:off x="170821" y="4179835"/>
                  <a:ext cx="882693" cy="429918"/>
                  <a:chOff x="0" y="0"/>
                  <a:chExt cx="882692" cy="429917"/>
                </a:xfrm>
              </p:grpSpPr>
              <p:sp>
                <p:nvSpPr>
                  <p:cNvPr id="521" name="Shape 521"/>
                  <p:cNvSpPr/>
                  <p:nvPr/>
                </p:nvSpPr>
                <p:spPr>
                  <a:xfrm>
                    <a:off x="17447" y="0"/>
                    <a:ext cx="847760" cy="42991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053" extrusionOk="0">
                        <a:moveTo>
                          <a:pt x="0" y="371"/>
                        </a:moveTo>
                        <a:cubicBezTo>
                          <a:pt x="754" y="18262"/>
                          <a:pt x="7854" y="20368"/>
                          <a:pt x="10541" y="20984"/>
                        </a:cubicBezTo>
                        <a:cubicBezTo>
                          <a:pt x="13227" y="21600"/>
                          <a:pt x="21130" y="18347"/>
                          <a:pt x="21600" y="0"/>
                        </a:cubicBezTo>
                      </a:path>
                    </a:pathLst>
                  </a:custGeom>
                  <a:noFill/>
                  <a:ln w="38100" cap="flat">
                    <a:solidFill>
                      <a:srgbClr val="0433FF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35719" tIns="35719" rIns="35719" bIns="35719" numCol="1" anchor="ctr">
                    <a:noAutofit/>
                  </a:bodyPr>
                  <a:lstStyle/>
                  <a:p>
                    <a:pPr>
                      <a:defRPr sz="2400"/>
                    </a:pPr>
                    <a:endParaRPr sz="1687"/>
                  </a:p>
                </p:txBody>
              </p:sp>
              <p:sp>
                <p:nvSpPr>
                  <p:cNvPr id="522" name="Shape 522"/>
                  <p:cNvSpPr/>
                  <p:nvPr/>
                </p:nvSpPr>
                <p:spPr>
                  <a:xfrm>
                    <a:off x="0" y="13303"/>
                    <a:ext cx="882693" cy="1"/>
                  </a:xfrm>
                  <a:prstGeom prst="line">
                    <a:avLst/>
                  </a:prstGeom>
                  <a:noFill/>
                  <a:ln w="38100" cap="flat">
                    <a:solidFill>
                      <a:srgbClr val="0433FF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35719" tIns="35719" rIns="35719" bIns="35719" numCol="1" anchor="ctr">
                    <a:noAutofit/>
                  </a:bodyPr>
                  <a:lstStyle/>
                  <a:p>
                    <a:pPr>
                      <a:defRPr sz="2400"/>
                    </a:pPr>
                    <a:endParaRPr sz="1687"/>
                  </a:p>
                </p:txBody>
              </p:sp>
            </p:grpSp>
            <p:sp>
              <p:nvSpPr>
                <p:cNvPr id="524" name="Shape 524"/>
                <p:cNvSpPr/>
                <p:nvPr/>
              </p:nvSpPr>
              <p:spPr>
                <a:xfrm flipV="1">
                  <a:off x="969588" y="4154696"/>
                  <a:ext cx="391220" cy="225872"/>
                </a:xfrm>
                <a:prstGeom prst="line">
                  <a:avLst/>
                </a:prstGeom>
                <a:noFill/>
                <a:ln w="38100" cap="flat">
                  <a:solidFill>
                    <a:schemeClr val="bg2">
                      <a:lumMod val="50000"/>
                    </a:schemeClr>
                  </a:solidFill>
                  <a:prstDash val="solid"/>
                  <a:miter lim="400000"/>
                  <a:tailEnd type="triangle" w="med" len="med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>
                    <a:defRPr sz="2400"/>
                  </a:pPr>
                  <a:endParaRPr sz="1687"/>
                </a:p>
              </p:txBody>
            </p:sp>
            <p:sp>
              <p:nvSpPr>
                <p:cNvPr id="525" name="Shape 525"/>
                <p:cNvSpPr/>
                <p:nvPr/>
              </p:nvSpPr>
              <p:spPr>
                <a:xfrm flipV="1">
                  <a:off x="994988" y="2770396"/>
                  <a:ext cx="391220" cy="225872"/>
                </a:xfrm>
                <a:prstGeom prst="line">
                  <a:avLst/>
                </a:prstGeom>
                <a:noFill/>
                <a:ln w="38100" cap="flat">
                  <a:solidFill>
                    <a:schemeClr val="bg2">
                      <a:lumMod val="50000"/>
                    </a:schemeClr>
                  </a:solidFill>
                  <a:prstDash val="solid"/>
                  <a:miter lim="400000"/>
                  <a:tailEnd type="triangle" w="med" len="med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>
                    <a:defRPr sz="2400"/>
                  </a:pPr>
                  <a:endParaRPr sz="1687"/>
                </a:p>
              </p:txBody>
            </p:sp>
            <p:sp>
              <p:nvSpPr>
                <p:cNvPr id="526" name="Shape 526"/>
                <p:cNvSpPr/>
                <p:nvPr/>
              </p:nvSpPr>
              <p:spPr>
                <a:xfrm>
                  <a:off x="992727" y="2120989"/>
                  <a:ext cx="391220" cy="225872"/>
                </a:xfrm>
                <a:prstGeom prst="line">
                  <a:avLst/>
                </a:prstGeom>
                <a:noFill/>
                <a:ln w="38100" cap="flat">
                  <a:solidFill>
                    <a:schemeClr val="bg2">
                      <a:lumMod val="50000"/>
                    </a:schemeClr>
                  </a:solidFill>
                  <a:prstDash val="solid"/>
                  <a:miter lim="400000"/>
                  <a:tailEnd type="triangle" w="med" len="med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>
                    <a:defRPr sz="2400"/>
                  </a:pPr>
                  <a:endParaRPr sz="1687"/>
                </a:p>
              </p:txBody>
            </p:sp>
            <p:sp>
              <p:nvSpPr>
                <p:cNvPr id="527" name="Shape 527"/>
                <p:cNvSpPr/>
                <p:nvPr/>
              </p:nvSpPr>
              <p:spPr>
                <a:xfrm flipV="1">
                  <a:off x="994988" y="1462296"/>
                  <a:ext cx="391220" cy="225872"/>
                </a:xfrm>
                <a:prstGeom prst="line">
                  <a:avLst/>
                </a:prstGeom>
                <a:noFill/>
                <a:ln w="38100" cap="flat">
                  <a:solidFill>
                    <a:schemeClr val="bg2">
                      <a:lumMod val="50000"/>
                    </a:schemeClr>
                  </a:solidFill>
                  <a:prstDash val="solid"/>
                  <a:miter lim="400000"/>
                  <a:tailEnd type="triangle" w="med" len="med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>
                    <a:defRPr sz="2400"/>
                  </a:pPr>
                  <a:endParaRPr sz="1687"/>
                </a:p>
              </p:txBody>
            </p:sp>
            <p:sp>
              <p:nvSpPr>
                <p:cNvPr id="528" name="Shape 528"/>
                <p:cNvSpPr/>
                <p:nvPr/>
              </p:nvSpPr>
              <p:spPr>
                <a:xfrm>
                  <a:off x="992727" y="3429089"/>
                  <a:ext cx="391220" cy="225872"/>
                </a:xfrm>
                <a:prstGeom prst="line">
                  <a:avLst/>
                </a:prstGeom>
                <a:noFill/>
                <a:ln w="38100" cap="flat">
                  <a:solidFill>
                    <a:schemeClr val="bg2">
                      <a:lumMod val="50000"/>
                    </a:schemeClr>
                  </a:solidFill>
                  <a:prstDash val="solid"/>
                  <a:miter lim="400000"/>
                  <a:tailEnd type="triangle" w="med" len="med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>
                    <a:defRPr sz="2400"/>
                  </a:pPr>
                  <a:endParaRPr sz="1687"/>
                </a:p>
              </p:txBody>
            </p:sp>
            <p:sp>
              <p:nvSpPr>
                <p:cNvPr id="529" name="Shape 529"/>
                <p:cNvSpPr/>
                <p:nvPr/>
              </p:nvSpPr>
              <p:spPr>
                <a:xfrm>
                  <a:off x="2135727" y="4089489"/>
                  <a:ext cx="391220" cy="225872"/>
                </a:xfrm>
                <a:prstGeom prst="line">
                  <a:avLst/>
                </a:prstGeom>
                <a:noFill/>
                <a:ln w="38100" cap="flat">
                  <a:solidFill>
                    <a:schemeClr val="bg2">
                      <a:lumMod val="50000"/>
                    </a:schemeClr>
                  </a:solidFill>
                  <a:prstDash val="solid"/>
                  <a:miter lim="400000"/>
                  <a:tailEnd type="triangle" w="med" len="med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>
                    <a:defRPr sz="2400"/>
                  </a:pPr>
                  <a:endParaRPr sz="1687"/>
                </a:p>
              </p:txBody>
            </p:sp>
            <p:sp>
              <p:nvSpPr>
                <p:cNvPr id="530" name="Shape 530"/>
                <p:cNvSpPr/>
                <p:nvPr/>
              </p:nvSpPr>
              <p:spPr>
                <a:xfrm flipV="1">
                  <a:off x="2125288" y="3443496"/>
                  <a:ext cx="391220" cy="225872"/>
                </a:xfrm>
                <a:prstGeom prst="line">
                  <a:avLst/>
                </a:prstGeom>
                <a:noFill/>
                <a:ln w="38100" cap="flat">
                  <a:solidFill>
                    <a:schemeClr val="bg2">
                      <a:lumMod val="50000"/>
                    </a:schemeClr>
                  </a:solidFill>
                  <a:prstDash val="solid"/>
                  <a:miter lim="400000"/>
                  <a:tailEnd type="triangle" w="med" len="med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>
                    <a:defRPr sz="2400"/>
                  </a:pPr>
                  <a:endParaRPr sz="1687"/>
                </a:p>
              </p:txBody>
            </p:sp>
            <p:sp>
              <p:nvSpPr>
                <p:cNvPr id="531" name="Shape 531"/>
                <p:cNvSpPr/>
                <p:nvPr/>
              </p:nvSpPr>
              <p:spPr>
                <a:xfrm flipV="1">
                  <a:off x="2112588" y="2071896"/>
                  <a:ext cx="391220" cy="225872"/>
                </a:xfrm>
                <a:prstGeom prst="line">
                  <a:avLst/>
                </a:prstGeom>
                <a:noFill/>
                <a:ln w="38100" cap="flat">
                  <a:solidFill>
                    <a:schemeClr val="bg2">
                      <a:lumMod val="50000"/>
                    </a:schemeClr>
                  </a:solidFill>
                  <a:prstDash val="solid"/>
                  <a:miter lim="400000"/>
                  <a:tailEnd type="triangle" w="med" len="med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>
                    <a:defRPr sz="2400"/>
                  </a:pPr>
                  <a:endParaRPr sz="1687"/>
                </a:p>
              </p:txBody>
            </p:sp>
            <p:sp>
              <p:nvSpPr>
                <p:cNvPr id="532" name="Shape 532"/>
                <p:cNvSpPr/>
                <p:nvPr/>
              </p:nvSpPr>
              <p:spPr>
                <a:xfrm>
                  <a:off x="2148427" y="1397089"/>
                  <a:ext cx="391220" cy="225872"/>
                </a:xfrm>
                <a:prstGeom prst="line">
                  <a:avLst/>
                </a:prstGeom>
                <a:noFill/>
                <a:ln w="38100" cap="flat">
                  <a:solidFill>
                    <a:schemeClr val="bg2">
                      <a:lumMod val="50000"/>
                    </a:schemeClr>
                  </a:solidFill>
                  <a:prstDash val="solid"/>
                  <a:miter lim="400000"/>
                  <a:tailEnd type="triangle" w="med" len="med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>
                    <a:defRPr sz="2400"/>
                  </a:pPr>
                  <a:endParaRPr sz="1687"/>
                </a:p>
              </p:txBody>
            </p:sp>
            <p:sp>
              <p:nvSpPr>
                <p:cNvPr id="533" name="Shape 533"/>
                <p:cNvSpPr/>
                <p:nvPr/>
              </p:nvSpPr>
              <p:spPr>
                <a:xfrm>
                  <a:off x="2161127" y="2705189"/>
                  <a:ext cx="391220" cy="225872"/>
                </a:xfrm>
                <a:prstGeom prst="line">
                  <a:avLst/>
                </a:prstGeom>
                <a:noFill/>
                <a:ln w="38100" cap="flat">
                  <a:solidFill>
                    <a:schemeClr val="bg2">
                      <a:lumMod val="50000"/>
                    </a:schemeClr>
                  </a:solidFill>
                  <a:prstDash val="solid"/>
                  <a:miter lim="400000"/>
                  <a:tailEnd type="triangle" w="med" len="med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>
                    <a:defRPr sz="2400"/>
                  </a:pPr>
                  <a:endParaRPr sz="1687"/>
                </a:p>
              </p:txBody>
            </p:sp>
            <p:sp>
              <p:nvSpPr>
                <p:cNvPr id="534" name="Shape 534"/>
                <p:cNvSpPr/>
                <p:nvPr/>
              </p:nvSpPr>
              <p:spPr>
                <a:xfrm>
                  <a:off x="992727" y="723989"/>
                  <a:ext cx="391220" cy="225872"/>
                </a:xfrm>
                <a:prstGeom prst="line">
                  <a:avLst/>
                </a:prstGeom>
                <a:noFill/>
                <a:ln w="38100" cap="flat">
                  <a:solidFill>
                    <a:schemeClr val="bg2">
                      <a:lumMod val="50000"/>
                    </a:schemeClr>
                  </a:solidFill>
                  <a:prstDash val="solid"/>
                  <a:miter lim="400000"/>
                  <a:tailEnd type="triangle" w="med" len="med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>
                    <a:defRPr sz="2400"/>
                  </a:pPr>
                  <a:endParaRPr sz="1687"/>
                </a:p>
              </p:txBody>
            </p:sp>
            <p:sp>
              <p:nvSpPr>
                <p:cNvPr id="535" name="Shape 535"/>
                <p:cNvSpPr/>
                <p:nvPr/>
              </p:nvSpPr>
              <p:spPr>
                <a:xfrm flipV="1">
                  <a:off x="2112588" y="674896"/>
                  <a:ext cx="391220" cy="225872"/>
                </a:xfrm>
                <a:prstGeom prst="line">
                  <a:avLst/>
                </a:prstGeom>
                <a:noFill/>
                <a:ln w="38100" cap="flat">
                  <a:solidFill>
                    <a:schemeClr val="bg2">
                      <a:lumMod val="50000"/>
                    </a:schemeClr>
                  </a:solidFill>
                  <a:prstDash val="solid"/>
                  <a:miter lim="400000"/>
                  <a:tailEnd type="triangle" w="med" len="med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>
                    <a:defRPr sz="2400"/>
                  </a:pPr>
                  <a:endParaRPr sz="1687"/>
                </a:p>
              </p:txBody>
            </p:sp>
          </p:grpSp>
          <p:sp>
            <p:nvSpPr>
              <p:cNvPr id="537" name="Shape 537"/>
              <p:cNvSpPr/>
              <p:nvPr/>
            </p:nvSpPr>
            <p:spPr>
              <a:xfrm>
                <a:off x="23138" y="4082695"/>
                <a:ext cx="391221" cy="225872"/>
              </a:xfrm>
              <a:prstGeom prst="line">
                <a:avLst/>
              </a:pr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>
                  <a:defRPr sz="2400"/>
                </a:pPr>
                <a:endParaRPr sz="1687"/>
              </a:p>
            </p:txBody>
          </p:sp>
          <p:sp>
            <p:nvSpPr>
              <p:cNvPr id="538" name="Shape 538"/>
              <p:cNvSpPr/>
              <p:nvPr/>
            </p:nvSpPr>
            <p:spPr>
              <a:xfrm flipV="1">
                <a:off x="12700" y="3436702"/>
                <a:ext cx="391220" cy="225872"/>
              </a:xfrm>
              <a:prstGeom prst="line">
                <a:avLst/>
              </a:pr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>
                  <a:defRPr sz="2400"/>
                </a:pPr>
                <a:endParaRPr sz="1687"/>
              </a:p>
            </p:txBody>
          </p:sp>
          <p:sp>
            <p:nvSpPr>
              <p:cNvPr id="539" name="Shape 539"/>
              <p:cNvSpPr/>
              <p:nvPr/>
            </p:nvSpPr>
            <p:spPr>
              <a:xfrm flipV="1">
                <a:off x="0" y="2065102"/>
                <a:ext cx="391220" cy="225872"/>
              </a:xfrm>
              <a:prstGeom prst="line">
                <a:avLst/>
              </a:pr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>
                  <a:defRPr sz="2400"/>
                </a:pPr>
                <a:endParaRPr sz="1687"/>
              </a:p>
            </p:txBody>
          </p:sp>
          <p:sp>
            <p:nvSpPr>
              <p:cNvPr id="540" name="Shape 540"/>
              <p:cNvSpPr/>
              <p:nvPr/>
            </p:nvSpPr>
            <p:spPr>
              <a:xfrm>
                <a:off x="35838" y="1390295"/>
                <a:ext cx="391221" cy="225872"/>
              </a:xfrm>
              <a:prstGeom prst="line">
                <a:avLst/>
              </a:pr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>
                  <a:defRPr sz="2400"/>
                </a:pPr>
                <a:endParaRPr sz="1687"/>
              </a:p>
            </p:txBody>
          </p:sp>
          <p:sp>
            <p:nvSpPr>
              <p:cNvPr id="541" name="Shape 541"/>
              <p:cNvSpPr/>
              <p:nvPr/>
            </p:nvSpPr>
            <p:spPr>
              <a:xfrm>
                <a:off x="48538" y="2698395"/>
                <a:ext cx="391221" cy="225872"/>
              </a:xfrm>
              <a:prstGeom prst="line">
                <a:avLst/>
              </a:pr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>
                  <a:defRPr sz="2400"/>
                </a:pPr>
                <a:endParaRPr sz="1687"/>
              </a:p>
            </p:txBody>
          </p:sp>
          <p:sp>
            <p:nvSpPr>
              <p:cNvPr id="542" name="Shape 542"/>
              <p:cNvSpPr/>
              <p:nvPr/>
            </p:nvSpPr>
            <p:spPr>
              <a:xfrm flipV="1">
                <a:off x="0" y="668102"/>
                <a:ext cx="391220" cy="225872"/>
              </a:xfrm>
              <a:prstGeom prst="line">
                <a:avLst/>
              </a:pr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>
                  <a:defRPr sz="2400"/>
                </a:pPr>
                <a:endParaRPr sz="1687"/>
              </a:p>
            </p:txBody>
          </p:sp>
        </p:grpSp>
        <p:sp>
          <p:nvSpPr>
            <p:cNvPr id="147" name="Shape 544"/>
            <p:cNvSpPr/>
            <p:nvPr/>
          </p:nvSpPr>
          <p:spPr>
            <a:xfrm>
              <a:off x="8123171" y="2804679"/>
              <a:ext cx="825865" cy="0"/>
            </a:xfrm>
            <a:prstGeom prst="line">
              <a:avLst/>
            </a:prstGeom>
            <a:noFill/>
            <a:ln w="139700" cap="flat">
              <a:solidFill>
                <a:srgbClr val="919191"/>
              </a:solidFill>
              <a:prstDash val="solid"/>
              <a:miter lim="400000"/>
              <a:tailEnd type="stealth" w="med" len="med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400"/>
              </a:pPr>
              <a:endParaRPr sz="1687"/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4522373" y="4878323"/>
            <a:ext cx="4922068" cy="789750"/>
            <a:chOff x="2840149" y="4727359"/>
            <a:chExt cx="4922068" cy="789750"/>
          </a:xfrm>
        </p:grpSpPr>
        <p:sp>
          <p:nvSpPr>
            <p:cNvPr id="546" name="Shape 546"/>
            <p:cNvSpPr/>
            <p:nvPr/>
          </p:nvSpPr>
          <p:spPr>
            <a:xfrm>
              <a:off x="2840149" y="5100729"/>
              <a:ext cx="761427" cy="3534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35719" tIns="35719" rIns="35719" bIns="35719" numCol="1" anchor="ctr">
              <a:spAutoFit/>
            </a:bodyPr>
            <a:lstStyle>
              <a:lvl1pPr algn="l">
                <a:defRPr sz="260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>
                <a:defRPr i="1"/>
              </a:pPr>
              <a:r>
                <a:rPr sz="1828" dirty="0"/>
                <a:t>layers</a:t>
              </a:r>
              <a:r>
                <a:rPr lang="en-US" sz="1828" dirty="0"/>
                <a:t>:</a:t>
              </a:r>
              <a:endParaRPr sz="1828" dirty="0"/>
            </a:p>
          </p:txBody>
        </p:sp>
        <p:sp>
          <p:nvSpPr>
            <p:cNvPr id="149" name="Left Brace 148"/>
            <p:cNvSpPr/>
            <p:nvPr/>
          </p:nvSpPr>
          <p:spPr>
            <a:xfrm rot="16200000">
              <a:off x="3581984" y="4128777"/>
              <a:ext cx="382990" cy="1580153"/>
            </a:xfrm>
            <a:prstGeom prst="leftBrace">
              <a:avLst>
                <a:gd name="adj1" fmla="val 60705"/>
                <a:gd name="adj2" fmla="val 50000"/>
              </a:avLst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0" name="Shape 497"/>
            <p:cNvSpPr/>
            <p:nvPr/>
          </p:nvSpPr>
          <p:spPr>
            <a:xfrm>
              <a:off x="3621553" y="5079353"/>
              <a:ext cx="302252" cy="4345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5719" tIns="35719" rIns="35719" bIns="35719" numCol="1" anchor="ctr">
              <a:noAutofit/>
            </a:bodyPr>
            <a:lstStyle>
              <a:lvl1pPr>
                <a:defRPr sz="2600">
                  <a:latin typeface="Times"/>
                  <a:ea typeface="Times"/>
                  <a:cs typeface="Times"/>
                  <a:sym typeface="Times"/>
                </a:defRPr>
              </a:lvl1pPr>
            </a:lstStyle>
            <a:p>
              <a:pPr algn="ctr"/>
              <a:r>
                <a:rPr sz="1828" dirty="0"/>
                <a:t>1</a:t>
              </a:r>
            </a:p>
          </p:txBody>
        </p:sp>
        <p:sp>
          <p:nvSpPr>
            <p:cNvPr id="151" name="Left Brace 150"/>
            <p:cNvSpPr/>
            <p:nvPr/>
          </p:nvSpPr>
          <p:spPr>
            <a:xfrm rot="16200000">
              <a:off x="5182115" y="4131954"/>
              <a:ext cx="382990" cy="1580153"/>
            </a:xfrm>
            <a:prstGeom prst="leftBrace">
              <a:avLst>
                <a:gd name="adj1" fmla="val 60705"/>
                <a:gd name="adj2" fmla="val 50000"/>
              </a:avLst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2" name="Shape 497"/>
            <p:cNvSpPr/>
            <p:nvPr/>
          </p:nvSpPr>
          <p:spPr>
            <a:xfrm>
              <a:off x="5221684" y="5082530"/>
              <a:ext cx="302252" cy="4345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5719" tIns="35719" rIns="35719" bIns="35719" numCol="1" anchor="ctr">
              <a:noAutofit/>
            </a:bodyPr>
            <a:lstStyle>
              <a:lvl1pPr>
                <a:defRPr sz="2600">
                  <a:latin typeface="Times"/>
                  <a:ea typeface="Times"/>
                  <a:cs typeface="Times"/>
                  <a:sym typeface="Times"/>
                </a:defRPr>
              </a:lvl1pPr>
            </a:lstStyle>
            <a:p>
              <a:pPr algn="ctr"/>
              <a:r>
                <a:rPr lang="en-US" sz="1828" dirty="0"/>
                <a:t>2</a:t>
              </a:r>
              <a:endParaRPr sz="1828" dirty="0"/>
            </a:p>
          </p:txBody>
        </p:sp>
        <p:sp>
          <p:nvSpPr>
            <p:cNvPr id="153" name="Left Brace 152"/>
            <p:cNvSpPr/>
            <p:nvPr/>
          </p:nvSpPr>
          <p:spPr>
            <a:xfrm rot="16200000">
              <a:off x="6780646" y="4130889"/>
              <a:ext cx="382990" cy="1580153"/>
            </a:xfrm>
            <a:prstGeom prst="leftBrace">
              <a:avLst>
                <a:gd name="adj1" fmla="val 60705"/>
                <a:gd name="adj2" fmla="val 50000"/>
              </a:avLst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" name="Shape 497"/>
            <p:cNvSpPr/>
            <p:nvPr/>
          </p:nvSpPr>
          <p:spPr>
            <a:xfrm>
              <a:off x="6820215" y="5081465"/>
              <a:ext cx="302252" cy="4345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5719" tIns="35719" rIns="35719" bIns="35719" numCol="1" anchor="ctr">
              <a:noAutofit/>
            </a:bodyPr>
            <a:lstStyle>
              <a:lvl1pPr>
                <a:defRPr sz="2600">
                  <a:latin typeface="Times"/>
                  <a:ea typeface="Times"/>
                  <a:cs typeface="Times"/>
                  <a:sym typeface="Times"/>
                </a:defRPr>
              </a:lvl1pPr>
            </a:lstStyle>
            <a:p>
              <a:pPr algn="ctr"/>
              <a:r>
                <a:rPr lang="en-US" sz="1828" dirty="0"/>
                <a:t>3</a:t>
              </a:r>
              <a:endParaRPr sz="1828" dirty="0"/>
            </a:p>
          </p:txBody>
        </p:sp>
      </p:grpSp>
      <p:sp>
        <p:nvSpPr>
          <p:cNvPr id="163" name="Shape 553"/>
          <p:cNvSpPr/>
          <p:nvPr/>
        </p:nvSpPr>
        <p:spPr>
          <a:xfrm>
            <a:off x="3890623" y="4736748"/>
            <a:ext cx="578685" cy="35343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9" tIns="35719" rIns="35719" bIns="35719" numCol="1" anchor="ctr">
            <a:spAutoFit/>
          </a:bodyPr>
          <a:lstStyle>
            <a:lvl1pPr algn="l">
              <a:defRPr sz="26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defRPr i="1"/>
            </a:pPr>
            <a:r>
              <a:rPr sz="1828" dirty="0"/>
              <a:t>input</a:t>
            </a:r>
          </a:p>
        </p:txBody>
      </p:sp>
      <p:cxnSp>
        <p:nvCxnSpPr>
          <p:cNvPr id="164" name="Straight Arrow Connector 163"/>
          <p:cNvCxnSpPr/>
          <p:nvPr/>
        </p:nvCxnSpPr>
        <p:spPr>
          <a:xfrm flipV="1">
            <a:off x="4146553" y="4560062"/>
            <a:ext cx="2415" cy="246888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1652139" y="2899235"/>
                <a:ext cx="1889211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/>
                  <a:t>User</a:t>
                </a:r>
                <a:r>
                  <a:rPr lang="en-US" dirty="0"/>
                  <a:t> gives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dirty="0"/>
                  <a:t> input bits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∈{0,1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lit/>
                          </m:rPr>
                          <a:rPr lang="en-US" i="1">
                            <a:latin typeface="Cambria Math" panose="02040503050406030204" pitchFamily="18" charset="0"/>
                          </a:rPr>
                          <m:t>}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</m:sSup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52139" y="2899235"/>
                <a:ext cx="1889211" cy="646331"/>
              </a:xfrm>
              <a:prstGeom prst="rect">
                <a:avLst/>
              </a:prstGeom>
              <a:blipFill>
                <a:blip r:embed="rId4"/>
                <a:stretch>
                  <a:fillRect l="-2581" t="-5660" r="-4194" b="-141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6" name="TextBox 135"/>
          <p:cNvSpPr txBox="1"/>
          <p:nvPr/>
        </p:nvSpPr>
        <p:spPr>
          <a:xfrm>
            <a:off x="1644797" y="1590537"/>
            <a:ext cx="238275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Programmer</a:t>
            </a:r>
            <a:r>
              <a:rPr lang="en-US" dirty="0"/>
              <a:t> specifies layer: gates to go in each row</a:t>
            </a:r>
          </a:p>
        </p:txBody>
      </p:sp>
      <p:sp>
        <p:nvSpPr>
          <p:cNvPr id="138" name="TextBox 137"/>
          <p:cNvSpPr txBox="1"/>
          <p:nvPr/>
        </p:nvSpPr>
        <p:spPr>
          <a:xfrm>
            <a:off x="1652139" y="3989861"/>
            <a:ext cx="205555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Computation</a:t>
            </a:r>
            <a:r>
              <a:rPr lang="en-US" dirty="0"/>
              <a:t> flows from inputs to layers 1</a:t>
            </a:r>
            <a:r>
              <a:rPr lang="en-US" dirty="0">
                <a:sym typeface="Wingdings" panose="05000000000000000000" pitchFamily="2" charset="2"/>
              </a:rPr>
              <a:t></a:t>
            </a:r>
            <a:r>
              <a:rPr lang="en-US" dirty="0"/>
              <a:t>2</a:t>
            </a:r>
            <a:r>
              <a:rPr lang="en-US" dirty="0">
                <a:sym typeface="Wingdings" panose="05000000000000000000" pitchFamily="2" charset="2"/>
              </a:rPr>
              <a:t></a:t>
            </a:r>
            <a:r>
              <a:rPr lang="en-US" dirty="0"/>
              <a:t>3</a:t>
            </a:r>
            <a:r>
              <a:rPr lang="en-US" dirty="0">
                <a:sym typeface="Wingdings" panose="05000000000000000000" pitchFamily="2" charset="2"/>
              </a:rPr>
              <a:t>…</a:t>
            </a:r>
            <a:endParaRPr lang="en-US" dirty="0"/>
          </a:p>
        </p:txBody>
      </p:sp>
      <p:sp>
        <p:nvSpPr>
          <p:cNvPr id="135" name="Title 10">
            <a:extLst>
              <a:ext uri="{FF2B5EF4-FFF2-40B4-BE49-F238E27FC236}">
                <a16:creationId xmlns:a16="http://schemas.microsoft.com/office/drawing/2014/main" id="{B6B20B13-1C76-4881-87FA-F934739F52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6149"/>
            <a:ext cx="10515600" cy="1325563"/>
          </a:xfrm>
        </p:spPr>
        <p:txBody>
          <a:bodyPr/>
          <a:lstStyle/>
          <a:p>
            <a:r>
              <a:rPr lang="en-US" dirty="0"/>
              <a:t>Circuit model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E719B5C-C531-465B-B6FA-FB750A950A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3B66A-CE92-4F70-B5A2-EE913266E6CF}" type="slidenum">
              <a:rPr lang="en-US" smtClean="0"/>
              <a:pPr/>
              <a:t>12</a:t>
            </a:fld>
            <a:r>
              <a:rPr lang="en-US"/>
              <a:t>/49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75153808"/>
      </p:ext>
    </p:extLst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" grpId="0"/>
      <p:bldP spid="3" grpId="0"/>
      <p:bldP spid="13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4DAB23-FE8E-4BC7-8342-8E67890742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78226" y="356773"/>
            <a:ext cx="2805343" cy="762339"/>
          </a:xfrm>
        </p:spPr>
        <p:txBody>
          <a:bodyPr/>
          <a:lstStyle/>
          <a:p>
            <a:r>
              <a:rPr lang="en-US" b="1" dirty="0">
                <a:latin typeface="+mn-lt"/>
              </a:rPr>
              <a:t>Scooped?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2A79C8F-AFF6-45B6-BDF8-529B636555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007" y="86873"/>
            <a:ext cx="4293094" cy="67428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E3B9DBF-20BE-43AF-8CF2-97D32504D6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5994" y="2686541"/>
            <a:ext cx="3069809" cy="41343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E901EC1-3DAE-46DC-8229-10DCA8BA98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25250" y="737943"/>
            <a:ext cx="3513900" cy="5204457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D3301707-9531-4580-A451-697FC6C05F05}"/>
              </a:ext>
            </a:extLst>
          </p:cNvPr>
          <p:cNvSpPr/>
          <p:nvPr/>
        </p:nvSpPr>
        <p:spPr>
          <a:xfrm>
            <a:off x="764770" y="1316653"/>
            <a:ext cx="1612669" cy="28263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20EB32C6-C0BD-424C-BD17-DE58333BC349}"/>
              </a:ext>
            </a:extLst>
          </p:cNvPr>
          <p:cNvSpPr/>
          <p:nvPr/>
        </p:nvSpPr>
        <p:spPr>
          <a:xfrm>
            <a:off x="2308357" y="1539720"/>
            <a:ext cx="828544" cy="28263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F390452-B61D-4B03-9DE5-9F416A7A9B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86789" y="1480147"/>
            <a:ext cx="3648924" cy="938414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EF5B949-DB45-45E8-AEB0-7DA8DAB3E6DE}"/>
              </a:ext>
            </a:extLst>
          </p:cNvPr>
          <p:cNvCxnSpPr>
            <a:cxnSpLocks/>
          </p:cNvCxnSpPr>
          <p:nvPr/>
        </p:nvCxnSpPr>
        <p:spPr>
          <a:xfrm>
            <a:off x="4497954" y="2404274"/>
            <a:ext cx="97892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A751A3-05B7-4955-ADCF-EF3B50171C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3B66A-CE92-4F70-B5A2-EE913266E6CF}" type="slidenum">
              <a:rPr lang="en-US" smtClean="0"/>
              <a:pPr/>
              <a:t>13</a:t>
            </a:fld>
            <a:r>
              <a:rPr lang="en-US"/>
              <a:t>/49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6074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8148" y="365129"/>
            <a:ext cx="10552418" cy="758945"/>
          </a:xfrm>
        </p:spPr>
        <p:txBody>
          <a:bodyPr>
            <a:normAutofit/>
          </a:bodyPr>
          <a:lstStyle/>
          <a:p>
            <a:r>
              <a:rPr lang="en-US"/>
              <a:t>Example circuits with same gate in every row</a:t>
            </a:r>
            <a:endParaRPr lang="en-US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A3962576-9668-4B94-A0E6-A190AF97213C}"/>
              </a:ext>
            </a:extLst>
          </p:cNvPr>
          <p:cNvGrpSpPr/>
          <p:nvPr/>
        </p:nvGrpSpPr>
        <p:grpSpPr>
          <a:xfrm>
            <a:off x="1089614" y="1980895"/>
            <a:ext cx="3934471" cy="1517859"/>
            <a:chOff x="1916112" y="2000145"/>
            <a:chExt cx="3934471" cy="1517859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BED4E831-9EC7-4132-B460-7E523E426BD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089" r="70485"/>
            <a:stretch/>
          </p:blipFill>
          <p:spPr>
            <a:xfrm>
              <a:off x="1916112" y="2000145"/>
              <a:ext cx="3934471" cy="1517859"/>
            </a:xfrm>
            <a:prstGeom prst="rect">
              <a:avLst/>
            </a:prstGeom>
          </p:spPr>
        </p:pic>
        <p:sp>
          <p:nvSpPr>
            <p:cNvPr id="5" name="Shape 2061"/>
            <p:cNvSpPr/>
            <p:nvPr/>
          </p:nvSpPr>
          <p:spPr>
            <a:xfrm>
              <a:off x="3146870" y="2760946"/>
              <a:ext cx="1384301" cy="1"/>
            </a:xfrm>
            <a:prstGeom prst="line">
              <a:avLst/>
            </a:prstGeom>
            <a:ln w="114300">
              <a:solidFill>
                <a:srgbClr val="FFD479">
                  <a:alpha val="70000"/>
                </a:srgbClr>
              </a:solidFill>
              <a:miter lim="400000"/>
              <a:tailEnd type="stealth"/>
            </a:ln>
          </p:spPr>
          <p:txBody>
            <a:bodyPr lIns="50800" tIns="50800" rIns="50800" bIns="50800" anchor="ctr"/>
            <a:lstStyle/>
            <a:p>
              <a:pPr>
                <a:defRPr sz="2400"/>
              </a:pPr>
              <a:endParaRPr sz="2400"/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940762" y="2100478"/>
            <a:ext cx="129212" cy="1292662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1400" dirty="0"/>
              <a:t>1</a:t>
            </a:r>
          </a:p>
          <a:p>
            <a:r>
              <a:rPr lang="en-US" sz="1400" dirty="0"/>
              <a:t>1</a:t>
            </a:r>
          </a:p>
          <a:p>
            <a:r>
              <a:rPr lang="en-US" sz="1400" dirty="0"/>
              <a:t>0</a:t>
            </a:r>
          </a:p>
          <a:p>
            <a:r>
              <a:rPr lang="en-US" sz="1400" dirty="0"/>
              <a:t>0</a:t>
            </a:r>
          </a:p>
          <a:p>
            <a:r>
              <a:rPr lang="en-US" sz="1400" dirty="0"/>
              <a:t>1</a:t>
            </a:r>
          </a:p>
          <a:p>
            <a:r>
              <a:rPr lang="en-US" sz="1400" dirty="0"/>
              <a:t>1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036128" y="2093783"/>
            <a:ext cx="129213" cy="1292662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algn="r"/>
            <a:r>
              <a:rPr lang="en-US" sz="1400" dirty="0"/>
              <a:t>1</a:t>
            </a:r>
          </a:p>
          <a:p>
            <a:pPr algn="r"/>
            <a:r>
              <a:rPr lang="en-US" sz="1400" dirty="0"/>
              <a:t>1</a:t>
            </a:r>
          </a:p>
          <a:p>
            <a:pPr algn="r"/>
            <a:r>
              <a:rPr lang="en-US" sz="1400" dirty="0"/>
              <a:t>0</a:t>
            </a:r>
          </a:p>
          <a:p>
            <a:pPr algn="r"/>
            <a:r>
              <a:rPr lang="en-US" sz="1400" dirty="0"/>
              <a:t>0</a:t>
            </a:r>
          </a:p>
          <a:p>
            <a:pPr algn="r"/>
            <a:r>
              <a:rPr lang="en-US" sz="1400" dirty="0"/>
              <a:t>1</a:t>
            </a:r>
          </a:p>
          <a:p>
            <a:pPr algn="r"/>
            <a:r>
              <a:rPr lang="en-US" sz="1400" dirty="0"/>
              <a:t>1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038434" y="1402491"/>
            <a:ext cx="34188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cap="small"/>
              <a:t>Copy</a:t>
            </a:r>
            <a:endParaRPr lang="en-US" sz="2800" dirty="0"/>
          </a:p>
        </p:txBody>
      </p:sp>
      <p:grpSp>
        <p:nvGrpSpPr>
          <p:cNvPr id="36" name="Group 35"/>
          <p:cNvGrpSpPr/>
          <p:nvPr/>
        </p:nvGrpSpPr>
        <p:grpSpPr>
          <a:xfrm>
            <a:off x="5451536" y="1862075"/>
            <a:ext cx="2599239" cy="1556416"/>
            <a:chOff x="4758373" y="1840410"/>
            <a:chExt cx="2599239" cy="1556416"/>
          </a:xfrm>
        </p:grpSpPr>
        <p:sp>
          <p:nvSpPr>
            <p:cNvPr id="24" name="Shape 2062"/>
            <p:cNvSpPr/>
            <p:nvPr/>
          </p:nvSpPr>
          <p:spPr>
            <a:xfrm>
              <a:off x="6565201" y="2880325"/>
              <a:ext cx="353796" cy="188229"/>
            </a:xfrm>
            <a:prstGeom prst="line">
              <a:avLst/>
            </a:prstGeom>
            <a:noFill/>
            <a:ln w="508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stealth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/>
            </a:p>
          </p:txBody>
        </p:sp>
        <p:sp>
          <p:nvSpPr>
            <p:cNvPr id="25" name="Shape 2063"/>
            <p:cNvSpPr/>
            <p:nvPr/>
          </p:nvSpPr>
          <p:spPr>
            <a:xfrm>
              <a:off x="5382245" y="2878741"/>
              <a:ext cx="1177392" cy="1"/>
            </a:xfrm>
            <a:prstGeom prst="line">
              <a:avLst/>
            </a:prstGeom>
            <a:noFill/>
            <a:ln w="1905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/>
            </a:p>
          </p:txBody>
        </p:sp>
        <p:sp>
          <p:nvSpPr>
            <p:cNvPr id="26" name="Shape 2064"/>
            <p:cNvSpPr/>
            <p:nvPr/>
          </p:nvSpPr>
          <p:spPr>
            <a:xfrm>
              <a:off x="5422759" y="2321181"/>
              <a:ext cx="1096363" cy="1"/>
            </a:xfrm>
            <a:prstGeom prst="line">
              <a:avLst/>
            </a:prstGeom>
            <a:noFill/>
            <a:ln w="1905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/>
            </a:p>
          </p:txBody>
        </p:sp>
        <p:sp>
          <p:nvSpPr>
            <p:cNvPr id="27" name="Shape 2065"/>
            <p:cNvSpPr/>
            <p:nvPr/>
          </p:nvSpPr>
          <p:spPr>
            <a:xfrm flipV="1">
              <a:off x="6539801" y="2131025"/>
              <a:ext cx="353796" cy="188229"/>
            </a:xfrm>
            <a:prstGeom prst="line">
              <a:avLst/>
            </a:prstGeom>
            <a:noFill/>
            <a:ln w="508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stealth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/>
            </a:p>
          </p:txBody>
        </p:sp>
        <p:sp>
          <p:nvSpPr>
            <p:cNvPr id="28" name="Shape 2066"/>
            <p:cNvSpPr/>
            <p:nvPr/>
          </p:nvSpPr>
          <p:spPr>
            <a:xfrm>
              <a:off x="5336548" y="1988951"/>
              <a:ext cx="1268785" cy="1268785"/>
            </a:xfrm>
            <a:prstGeom prst="ellipse">
              <a:avLst/>
            </a:prstGeom>
            <a:noFill/>
            <a:ln w="76200" cap="flat">
              <a:solidFill>
                <a:srgbClr val="0433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/>
            </a:p>
          </p:txBody>
        </p:sp>
        <p:sp>
          <p:nvSpPr>
            <p:cNvPr id="29" name="Shape 2067"/>
            <p:cNvSpPr/>
            <p:nvPr/>
          </p:nvSpPr>
          <p:spPr>
            <a:xfrm>
              <a:off x="4986072" y="2118301"/>
              <a:ext cx="401749" cy="202584"/>
            </a:xfrm>
            <a:prstGeom prst="line">
              <a:avLst/>
            </a:prstGeom>
            <a:noFill/>
            <a:ln w="508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stealth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 dirty="0"/>
            </a:p>
          </p:txBody>
        </p:sp>
        <p:sp>
          <p:nvSpPr>
            <p:cNvPr id="30" name="Shape 2068"/>
            <p:cNvSpPr/>
            <p:nvPr/>
          </p:nvSpPr>
          <p:spPr>
            <a:xfrm>
              <a:off x="4758374" y="1840410"/>
              <a:ext cx="458660" cy="44722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000" i="1">
                  <a:latin typeface="Times"/>
                  <a:ea typeface="Times"/>
                  <a:cs typeface="Times"/>
                  <a:sym typeface="Times"/>
                </a:defRPr>
              </a:pPr>
              <a:r>
                <a:rPr sz="2000" dirty="0"/>
                <a:t>i</a:t>
              </a:r>
              <a:r>
                <a:rPr sz="2000" baseline="-25000" dirty="0"/>
                <a:t>1</a:t>
              </a:r>
            </a:p>
          </p:txBody>
        </p:sp>
        <p:sp>
          <p:nvSpPr>
            <p:cNvPr id="31" name="Shape 2069"/>
            <p:cNvSpPr/>
            <p:nvPr/>
          </p:nvSpPr>
          <p:spPr>
            <a:xfrm>
              <a:off x="4758373" y="2817843"/>
              <a:ext cx="366219" cy="57898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000" i="1">
                  <a:latin typeface="Times"/>
                  <a:ea typeface="Times"/>
                  <a:cs typeface="Times"/>
                  <a:sym typeface="Times"/>
                </a:defRPr>
              </a:pPr>
              <a:r>
                <a:rPr sz="2000" dirty="0"/>
                <a:t>i</a:t>
              </a:r>
              <a:r>
                <a:rPr sz="2000" baseline="-25000" dirty="0"/>
                <a:t>2</a:t>
              </a:r>
            </a:p>
          </p:txBody>
        </p:sp>
        <p:sp>
          <p:nvSpPr>
            <p:cNvPr id="33" name="Shape 2071"/>
            <p:cNvSpPr/>
            <p:nvPr/>
          </p:nvSpPr>
          <p:spPr>
            <a:xfrm>
              <a:off x="6914275" y="1865859"/>
              <a:ext cx="443337" cy="44722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000" i="1">
                  <a:latin typeface="Times"/>
                  <a:ea typeface="Times"/>
                  <a:cs typeface="Times"/>
                  <a:sym typeface="Times"/>
                </a:defRPr>
              </a:pPr>
              <a:r>
                <a:rPr sz="2000" dirty="0"/>
                <a:t>i</a:t>
              </a:r>
              <a:r>
                <a:rPr sz="2000" baseline="-25000" dirty="0"/>
                <a:t>1</a:t>
              </a:r>
            </a:p>
          </p:txBody>
        </p:sp>
        <p:sp>
          <p:nvSpPr>
            <p:cNvPr id="34" name="Shape 2072"/>
            <p:cNvSpPr/>
            <p:nvPr/>
          </p:nvSpPr>
          <p:spPr>
            <a:xfrm>
              <a:off x="6914274" y="2792492"/>
              <a:ext cx="350897" cy="57898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000" i="1">
                  <a:latin typeface="Times"/>
                  <a:ea typeface="Times"/>
                  <a:cs typeface="Times"/>
                  <a:sym typeface="Times"/>
                </a:defRPr>
              </a:pPr>
              <a:r>
                <a:rPr sz="2000" dirty="0"/>
                <a:t>i</a:t>
              </a:r>
              <a:r>
                <a:rPr sz="2000" baseline="-25000" dirty="0"/>
                <a:t>2</a:t>
              </a:r>
            </a:p>
          </p:txBody>
        </p:sp>
        <p:sp>
          <p:nvSpPr>
            <p:cNvPr id="35" name="Shape 2073"/>
            <p:cNvSpPr/>
            <p:nvPr/>
          </p:nvSpPr>
          <p:spPr>
            <a:xfrm flipV="1">
              <a:off x="4960672" y="2877689"/>
              <a:ext cx="401749" cy="202585"/>
            </a:xfrm>
            <a:prstGeom prst="line">
              <a:avLst/>
            </a:prstGeom>
            <a:noFill/>
            <a:ln w="508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stealth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/>
            </a:p>
          </p:txBody>
        </p:sp>
      </p:grpSp>
      <p:graphicFrame>
        <p:nvGraphicFramePr>
          <p:cNvPr id="37" name="Table 104"/>
          <p:cNvGraphicFramePr/>
          <p:nvPr>
            <p:extLst>
              <p:ext uri="{D42A27DB-BD31-4B8C-83A1-F6EECF244321}">
                <p14:modId xmlns:p14="http://schemas.microsoft.com/office/powerpoint/2010/main" val="901676384"/>
              </p:ext>
            </p:extLst>
          </p:nvPr>
        </p:nvGraphicFramePr>
        <p:xfrm>
          <a:off x="8334350" y="1698238"/>
          <a:ext cx="1217512" cy="1920097"/>
        </p:xfrm>
        <a:graphic>
          <a:graphicData uri="http://schemas.openxmlformats.org/drawingml/2006/table">
            <a:tbl>
              <a:tblPr firstRow="1"/>
              <a:tblGrid>
                <a:gridCol w="2611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199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3727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4713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80279">
                <a:tc>
                  <a:txBody>
                    <a:bodyPr/>
                    <a:lstStyle/>
                    <a:p>
                      <a:pPr algn="ctr" defTabSz="914400">
                        <a:tabLst>
                          <a:tab pos="1181100" algn="l"/>
                        </a:tabLst>
                        <a:defRPr sz="1800" i="1">
                          <a:latin typeface="Times"/>
                          <a:ea typeface="Times"/>
                          <a:cs typeface="Times"/>
                          <a:sym typeface="Times"/>
                        </a:defRPr>
                      </a:pPr>
                      <a:r>
                        <a:rPr dirty="0"/>
                        <a:t>i</a:t>
                      </a:r>
                      <a:r>
                        <a:rPr i="0" baseline="-25000" dirty="0"/>
                        <a:t>1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B w="254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tabLst>
                          <a:tab pos="1181100" algn="l"/>
                        </a:tabLst>
                        <a:defRPr sz="1800" i="1">
                          <a:latin typeface="Times"/>
                          <a:ea typeface="Times"/>
                          <a:cs typeface="Times"/>
                          <a:sym typeface="Times"/>
                        </a:defRPr>
                      </a:pPr>
                      <a:r>
                        <a:rPr dirty="0"/>
                        <a:t>i</a:t>
                      </a:r>
                      <a:r>
                        <a:rPr i="0" baseline="-25000" dirty="0"/>
                        <a:t>2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B w="254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tabLst>
                          <a:tab pos="1181100" algn="l"/>
                        </a:tabLst>
                        <a:defRPr sz="1800" i="1">
                          <a:latin typeface="Times"/>
                          <a:ea typeface="Times"/>
                          <a:cs typeface="Times"/>
                          <a:sym typeface="Times"/>
                        </a:defRPr>
                      </a:pPr>
                      <a:r>
                        <a:rPr dirty="0"/>
                        <a:t>o</a:t>
                      </a:r>
                      <a:r>
                        <a:rPr i="0" baseline="-25000" dirty="0"/>
                        <a:t>1</a:t>
                      </a:r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12700">
                      <a:miter lim="400000"/>
                    </a:lnR>
                    <a:lnB w="254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tabLst>
                          <a:tab pos="1181100" algn="l"/>
                        </a:tabLst>
                        <a:defRPr sz="1800" i="1">
                          <a:latin typeface="Times"/>
                          <a:ea typeface="Times"/>
                          <a:cs typeface="Times"/>
                          <a:sym typeface="Times"/>
                        </a:defRPr>
                      </a:pPr>
                      <a:r>
                        <a:rPr dirty="0"/>
                        <a:t>o</a:t>
                      </a:r>
                      <a:r>
                        <a:rPr i="0" baseline="-25000" dirty="0"/>
                        <a:t>2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B w="25400">
                      <a:solidFill>
                        <a:srgbClr val="000000"/>
                      </a:solidFill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6513"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t>0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dirty="0"/>
                        <a:t>0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12700"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12700"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6513"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t>0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t>1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6513"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t>1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t>0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0279"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t>1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dirty="0"/>
                        <a:t>1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pSp>
        <p:nvGrpSpPr>
          <p:cNvPr id="14" name="Group 13">
            <a:extLst>
              <a:ext uri="{FF2B5EF4-FFF2-40B4-BE49-F238E27FC236}">
                <a16:creationId xmlns:a16="http://schemas.microsoft.com/office/drawing/2014/main" id="{380E407D-EECC-4E10-820C-EF6EA357A8C5}"/>
              </a:ext>
            </a:extLst>
          </p:cNvPr>
          <p:cNvGrpSpPr/>
          <p:nvPr/>
        </p:nvGrpSpPr>
        <p:grpSpPr>
          <a:xfrm>
            <a:off x="1091928" y="4629325"/>
            <a:ext cx="3885907" cy="1505395"/>
            <a:chOff x="1918426" y="4648575"/>
            <a:chExt cx="3885907" cy="1505395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DF2AE1B4-4314-4822-8BC1-55F45DEDF5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390" r="71241"/>
            <a:stretch/>
          </p:blipFill>
          <p:spPr>
            <a:xfrm>
              <a:off x="1918426" y="4648575"/>
              <a:ext cx="3885907" cy="1505395"/>
            </a:xfrm>
            <a:prstGeom prst="rect">
              <a:avLst/>
            </a:prstGeom>
          </p:spPr>
        </p:pic>
        <p:sp>
          <p:nvSpPr>
            <p:cNvPr id="41" name="Shape 2061"/>
            <p:cNvSpPr/>
            <p:nvPr/>
          </p:nvSpPr>
          <p:spPr>
            <a:xfrm>
              <a:off x="3192590" y="5722327"/>
              <a:ext cx="1384301" cy="1"/>
            </a:xfrm>
            <a:prstGeom prst="line">
              <a:avLst/>
            </a:prstGeom>
            <a:ln w="114300">
              <a:solidFill>
                <a:srgbClr val="FFD479">
                  <a:alpha val="70000"/>
                </a:srgbClr>
              </a:solidFill>
              <a:miter lim="400000"/>
              <a:tailEnd type="stealth"/>
            </a:ln>
          </p:spPr>
          <p:txBody>
            <a:bodyPr lIns="50800" tIns="50800" rIns="50800" bIns="50800" anchor="ctr"/>
            <a:lstStyle/>
            <a:p>
              <a:pPr>
                <a:defRPr sz="2400"/>
              </a:pPr>
              <a:endParaRPr sz="2400"/>
            </a:p>
          </p:txBody>
        </p:sp>
      </p:grpSp>
      <p:sp>
        <p:nvSpPr>
          <p:cNvPr id="42" name="TextBox 41"/>
          <p:cNvSpPr txBox="1"/>
          <p:nvPr/>
        </p:nvSpPr>
        <p:spPr>
          <a:xfrm>
            <a:off x="949688" y="4739694"/>
            <a:ext cx="129212" cy="1292662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1400" dirty="0"/>
              <a:t>0</a:t>
            </a:r>
          </a:p>
          <a:p>
            <a:r>
              <a:rPr lang="en-US" sz="1400" dirty="0"/>
              <a:t>0</a:t>
            </a:r>
          </a:p>
          <a:p>
            <a:r>
              <a:rPr lang="en-US" sz="1400" dirty="0"/>
              <a:t>0</a:t>
            </a:r>
          </a:p>
          <a:p>
            <a:r>
              <a:rPr lang="en-US" sz="1400" dirty="0"/>
              <a:t>1</a:t>
            </a:r>
          </a:p>
          <a:p>
            <a:r>
              <a:rPr lang="en-US" sz="1400" dirty="0"/>
              <a:t>1</a:t>
            </a:r>
          </a:p>
          <a:p>
            <a:r>
              <a:rPr lang="en-US" sz="1400" dirty="0"/>
              <a:t>1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5004377" y="4729109"/>
            <a:ext cx="129213" cy="1292662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algn="r"/>
            <a:r>
              <a:rPr lang="en-US" sz="1400" dirty="0"/>
              <a:t>1</a:t>
            </a:r>
          </a:p>
          <a:p>
            <a:pPr algn="r"/>
            <a:r>
              <a:rPr lang="en-US" sz="1400" dirty="0"/>
              <a:t>1</a:t>
            </a:r>
          </a:p>
          <a:p>
            <a:pPr algn="r"/>
            <a:r>
              <a:rPr lang="en-US" sz="1400" dirty="0"/>
              <a:t>1</a:t>
            </a:r>
          </a:p>
          <a:p>
            <a:pPr algn="r"/>
            <a:r>
              <a:rPr lang="en-US" sz="1400" dirty="0"/>
              <a:t>0</a:t>
            </a:r>
          </a:p>
          <a:p>
            <a:pPr algn="r"/>
            <a:r>
              <a:rPr lang="en-US" sz="1400" dirty="0"/>
              <a:t>0</a:t>
            </a:r>
          </a:p>
          <a:p>
            <a:pPr algn="r"/>
            <a:r>
              <a:rPr lang="en-US" sz="1400" dirty="0"/>
              <a:t>0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1038434" y="4130518"/>
            <a:ext cx="34188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cap="small"/>
              <a:t>Sorting</a:t>
            </a:r>
            <a:endParaRPr lang="en-US" sz="2800" dirty="0"/>
          </a:p>
        </p:txBody>
      </p:sp>
      <p:graphicFrame>
        <p:nvGraphicFramePr>
          <p:cNvPr id="57" name="Table 104"/>
          <p:cNvGraphicFramePr/>
          <p:nvPr>
            <p:extLst>
              <p:ext uri="{D42A27DB-BD31-4B8C-83A1-F6EECF244321}">
                <p14:modId xmlns:p14="http://schemas.microsoft.com/office/powerpoint/2010/main" val="2964839202"/>
              </p:ext>
            </p:extLst>
          </p:nvPr>
        </p:nvGraphicFramePr>
        <p:xfrm>
          <a:off x="8334350" y="4342860"/>
          <a:ext cx="1217512" cy="1920097"/>
        </p:xfrm>
        <a:graphic>
          <a:graphicData uri="http://schemas.openxmlformats.org/drawingml/2006/table">
            <a:tbl>
              <a:tblPr firstRow="1"/>
              <a:tblGrid>
                <a:gridCol w="2611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199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3727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4713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80279">
                <a:tc>
                  <a:txBody>
                    <a:bodyPr/>
                    <a:lstStyle/>
                    <a:p>
                      <a:pPr algn="ctr" defTabSz="914400">
                        <a:tabLst>
                          <a:tab pos="1181100" algn="l"/>
                        </a:tabLst>
                        <a:defRPr sz="1800" i="1">
                          <a:latin typeface="Times"/>
                          <a:ea typeface="Times"/>
                          <a:cs typeface="Times"/>
                          <a:sym typeface="Times"/>
                        </a:defRPr>
                      </a:pPr>
                      <a:r>
                        <a:rPr dirty="0"/>
                        <a:t>i</a:t>
                      </a:r>
                      <a:r>
                        <a:rPr i="0" baseline="-25000" dirty="0"/>
                        <a:t>1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B w="254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tabLst>
                          <a:tab pos="1181100" algn="l"/>
                        </a:tabLst>
                        <a:defRPr sz="1800" i="1">
                          <a:latin typeface="Times"/>
                          <a:ea typeface="Times"/>
                          <a:cs typeface="Times"/>
                          <a:sym typeface="Times"/>
                        </a:defRPr>
                      </a:pPr>
                      <a:r>
                        <a:rPr dirty="0"/>
                        <a:t>i</a:t>
                      </a:r>
                      <a:r>
                        <a:rPr i="0" baseline="-25000" dirty="0"/>
                        <a:t>2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B w="254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tabLst>
                          <a:tab pos="1181100" algn="l"/>
                        </a:tabLst>
                        <a:defRPr sz="1800" i="1">
                          <a:latin typeface="Times"/>
                          <a:ea typeface="Times"/>
                          <a:cs typeface="Times"/>
                          <a:sym typeface="Times"/>
                        </a:defRPr>
                      </a:pPr>
                      <a:r>
                        <a:rPr dirty="0"/>
                        <a:t>o</a:t>
                      </a:r>
                      <a:r>
                        <a:rPr i="0" baseline="-25000" dirty="0"/>
                        <a:t>1</a:t>
                      </a:r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12700">
                      <a:miter lim="400000"/>
                    </a:lnR>
                    <a:lnB w="254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tabLst>
                          <a:tab pos="1181100" algn="l"/>
                        </a:tabLst>
                        <a:defRPr sz="1800" i="1">
                          <a:latin typeface="Times"/>
                          <a:ea typeface="Times"/>
                          <a:cs typeface="Times"/>
                          <a:sym typeface="Times"/>
                        </a:defRPr>
                      </a:pPr>
                      <a:r>
                        <a:rPr dirty="0"/>
                        <a:t>o</a:t>
                      </a:r>
                      <a:r>
                        <a:rPr i="0" baseline="-25000" dirty="0"/>
                        <a:t>2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B w="25400">
                      <a:solidFill>
                        <a:srgbClr val="000000"/>
                      </a:solidFill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6513"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t>0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dirty="0"/>
                        <a:t>0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12700"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12700"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6513"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t>0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t>1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6513"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t>1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t>0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0279"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t>1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dirty="0"/>
                        <a:t>1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pSp>
        <p:nvGrpSpPr>
          <p:cNvPr id="60" name="Group 2098"/>
          <p:cNvGrpSpPr/>
          <p:nvPr/>
        </p:nvGrpSpPr>
        <p:grpSpPr>
          <a:xfrm>
            <a:off x="5224168" y="4529449"/>
            <a:ext cx="3429519" cy="1581820"/>
            <a:chOff x="254955" y="0"/>
            <a:chExt cx="3429515" cy="1581816"/>
          </a:xfrm>
        </p:grpSpPr>
        <p:pic>
          <p:nvPicPr>
            <p:cNvPr id="61" name="OR_ANSI.svg.png"/>
            <p:cNvPicPr>
              <a:picLocks noChangeAspect="1"/>
            </p:cNvPicPr>
            <p:nvPr/>
          </p:nvPicPr>
          <p:blipFill>
            <a:blip r:embed="rId6"/>
            <a:srcRect l="20538"/>
            <a:stretch>
              <a:fillRect/>
            </a:stretch>
          </p:blipFill>
          <p:spPr>
            <a:xfrm>
              <a:off x="1443323" y="356834"/>
              <a:ext cx="677237" cy="4261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62" name="Shape 2080"/>
            <p:cNvSpPr/>
            <p:nvPr/>
          </p:nvSpPr>
          <p:spPr>
            <a:xfrm>
              <a:off x="2109265" y="976415"/>
              <a:ext cx="353795" cy="188229"/>
            </a:xfrm>
            <a:prstGeom prst="line">
              <a:avLst/>
            </a:prstGeom>
            <a:noFill/>
            <a:ln w="508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stealth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/>
            </a:p>
          </p:txBody>
        </p:sp>
        <p:sp>
          <p:nvSpPr>
            <p:cNvPr id="63" name="Shape 2081"/>
            <p:cNvSpPr/>
            <p:nvPr/>
          </p:nvSpPr>
          <p:spPr>
            <a:xfrm flipV="1">
              <a:off x="2109265" y="379515"/>
              <a:ext cx="353795" cy="188229"/>
            </a:xfrm>
            <a:prstGeom prst="line">
              <a:avLst/>
            </a:prstGeom>
            <a:noFill/>
            <a:ln w="508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stealth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/>
            </a:p>
          </p:txBody>
        </p:sp>
        <p:sp>
          <p:nvSpPr>
            <p:cNvPr id="64" name="Shape 2082"/>
            <p:cNvSpPr/>
            <p:nvPr/>
          </p:nvSpPr>
          <p:spPr>
            <a:xfrm>
              <a:off x="466637" y="277891"/>
              <a:ext cx="401748" cy="202584"/>
            </a:xfrm>
            <a:prstGeom prst="line">
              <a:avLst/>
            </a:prstGeom>
            <a:noFill/>
            <a:ln w="508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stealth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/>
            </a:p>
          </p:txBody>
        </p:sp>
        <p:sp>
          <p:nvSpPr>
            <p:cNvPr id="65" name="Shape 2083"/>
            <p:cNvSpPr/>
            <p:nvPr/>
          </p:nvSpPr>
          <p:spPr>
            <a:xfrm>
              <a:off x="254955" y="0"/>
              <a:ext cx="442644" cy="44722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000" i="1">
                  <a:latin typeface="Times"/>
                  <a:ea typeface="Times"/>
                  <a:cs typeface="Times"/>
                  <a:sym typeface="Times"/>
                </a:defRPr>
              </a:pPr>
              <a:r>
                <a:rPr sz="2000" dirty="0"/>
                <a:t>i</a:t>
              </a:r>
              <a:r>
                <a:rPr sz="2000" baseline="-25000" dirty="0"/>
                <a:t>1</a:t>
              </a:r>
            </a:p>
          </p:txBody>
        </p:sp>
        <p:sp>
          <p:nvSpPr>
            <p:cNvPr id="66" name="Shape 2084"/>
            <p:cNvSpPr/>
            <p:nvPr/>
          </p:nvSpPr>
          <p:spPr>
            <a:xfrm>
              <a:off x="268707" y="1002833"/>
              <a:ext cx="354148" cy="57898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000" i="1">
                  <a:latin typeface="Times"/>
                  <a:ea typeface="Times"/>
                  <a:cs typeface="Times"/>
                  <a:sym typeface="Times"/>
                </a:defRPr>
              </a:pPr>
              <a:r>
                <a:rPr sz="2000" dirty="0"/>
                <a:t>i</a:t>
              </a:r>
              <a:r>
                <a:rPr sz="2000" baseline="-25000" dirty="0"/>
                <a:t>2</a:t>
              </a:r>
            </a:p>
          </p:txBody>
        </p:sp>
        <p:sp>
          <p:nvSpPr>
            <p:cNvPr id="67" name="Shape 2085"/>
            <p:cNvSpPr/>
            <p:nvPr/>
          </p:nvSpPr>
          <p:spPr>
            <a:xfrm>
              <a:off x="2120560" y="10090"/>
              <a:ext cx="1563910" cy="4472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000" i="1">
                  <a:latin typeface="Times"/>
                  <a:ea typeface="Times"/>
                  <a:cs typeface="Times"/>
                  <a:sym typeface="Times"/>
                </a:defRPr>
              </a:pPr>
              <a:r>
                <a:rPr sz="2000" dirty="0"/>
                <a:t>OR(i</a:t>
              </a:r>
              <a:r>
                <a:rPr sz="2000" baseline="-25000" dirty="0"/>
                <a:t>1</a:t>
              </a:r>
              <a:r>
                <a:rPr sz="2000" dirty="0"/>
                <a:t>,i</a:t>
              </a:r>
              <a:r>
                <a:rPr sz="2000" baseline="-25000" dirty="0"/>
                <a:t>2</a:t>
              </a:r>
              <a:r>
                <a:rPr sz="2000" dirty="0"/>
                <a:t>)</a:t>
              </a:r>
            </a:p>
          </p:txBody>
        </p:sp>
        <p:sp>
          <p:nvSpPr>
            <p:cNvPr id="68" name="Shape 2086"/>
            <p:cNvSpPr/>
            <p:nvPr/>
          </p:nvSpPr>
          <p:spPr>
            <a:xfrm flipV="1">
              <a:off x="453937" y="1062680"/>
              <a:ext cx="401748" cy="202585"/>
            </a:xfrm>
            <a:prstGeom prst="line">
              <a:avLst/>
            </a:prstGeom>
            <a:noFill/>
            <a:ln w="508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stealth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/>
            </a:p>
          </p:txBody>
        </p:sp>
        <p:sp>
          <p:nvSpPr>
            <p:cNvPr id="69" name="Shape 2087"/>
            <p:cNvSpPr/>
            <p:nvPr/>
          </p:nvSpPr>
          <p:spPr>
            <a:xfrm>
              <a:off x="1831840" y="967144"/>
              <a:ext cx="262170" cy="1"/>
            </a:xfrm>
            <a:prstGeom prst="line">
              <a:avLst/>
            </a:prstGeom>
            <a:noFill/>
            <a:ln w="1905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/>
            </a:p>
          </p:txBody>
        </p:sp>
        <p:sp>
          <p:nvSpPr>
            <p:cNvPr id="70" name="Shape 2109"/>
            <p:cNvSpPr/>
            <p:nvPr/>
          </p:nvSpPr>
          <p:spPr>
            <a:xfrm>
              <a:off x="1159806" y="650099"/>
              <a:ext cx="371495" cy="2560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263" extrusionOk="0">
                  <a:moveTo>
                    <a:pt x="0" y="21263"/>
                  </a:moveTo>
                  <a:cubicBezTo>
                    <a:pt x="2580" y="6747"/>
                    <a:pt x="9780" y="-337"/>
                    <a:pt x="21600" y="12"/>
                  </a:cubicBezTo>
                </a:path>
              </a:pathLst>
            </a:custGeom>
            <a:noFill/>
            <a:ln w="1905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/>
            <a:lstStyle/>
            <a:p>
              <a:endParaRPr/>
            </a:p>
          </p:txBody>
        </p:sp>
        <p:sp>
          <p:nvSpPr>
            <p:cNvPr id="71" name="Shape 2110"/>
            <p:cNvSpPr/>
            <p:nvPr/>
          </p:nvSpPr>
          <p:spPr>
            <a:xfrm>
              <a:off x="1000628" y="894908"/>
              <a:ext cx="163407" cy="158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cubicBezTo>
                    <a:pt x="16788" y="11360"/>
                    <a:pt x="9588" y="18560"/>
                    <a:pt x="0" y="21600"/>
                  </a:cubicBezTo>
                </a:path>
              </a:pathLst>
            </a:custGeom>
            <a:noFill/>
            <a:ln w="1905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/>
            <a:lstStyle/>
            <a:p>
              <a:endParaRPr/>
            </a:p>
          </p:txBody>
        </p:sp>
        <p:sp>
          <p:nvSpPr>
            <p:cNvPr id="72" name="Shape 2090"/>
            <p:cNvSpPr/>
            <p:nvPr/>
          </p:nvSpPr>
          <p:spPr>
            <a:xfrm>
              <a:off x="927706" y="484160"/>
              <a:ext cx="615519" cy="1"/>
            </a:xfrm>
            <a:prstGeom prst="line">
              <a:avLst/>
            </a:prstGeom>
            <a:noFill/>
            <a:ln w="1905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/>
            </a:p>
          </p:txBody>
        </p:sp>
        <p:pic>
          <p:nvPicPr>
            <p:cNvPr id="73" name="pasted-image.png"/>
            <p:cNvPicPr>
              <a:picLocks noChangeAspect="1"/>
            </p:cNvPicPr>
            <p:nvPr/>
          </p:nvPicPr>
          <p:blipFill>
            <a:blip r:embed="rId7"/>
            <a:srcRect l="29575" r="29575"/>
            <a:stretch>
              <a:fillRect/>
            </a:stretch>
          </p:blipFill>
          <p:spPr>
            <a:xfrm>
              <a:off x="1468723" y="744272"/>
              <a:ext cx="367289" cy="44957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74" name="Shape 2092"/>
            <p:cNvSpPr/>
            <p:nvPr/>
          </p:nvSpPr>
          <p:spPr>
            <a:xfrm>
              <a:off x="859766" y="1052721"/>
              <a:ext cx="615518" cy="1"/>
            </a:xfrm>
            <a:prstGeom prst="line">
              <a:avLst/>
            </a:prstGeom>
            <a:noFill/>
            <a:ln w="1905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/>
            </a:p>
          </p:txBody>
        </p:sp>
        <p:sp>
          <p:nvSpPr>
            <p:cNvPr id="75" name="Shape 2111"/>
            <p:cNvSpPr/>
            <p:nvPr/>
          </p:nvSpPr>
          <p:spPr>
            <a:xfrm>
              <a:off x="1151433" y="628861"/>
              <a:ext cx="334109" cy="2488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028" extrusionOk="0">
                  <a:moveTo>
                    <a:pt x="0" y="0"/>
                  </a:moveTo>
                  <a:cubicBezTo>
                    <a:pt x="7029" y="14603"/>
                    <a:pt x="14229" y="21600"/>
                    <a:pt x="21600" y="20992"/>
                  </a:cubicBezTo>
                </a:path>
              </a:pathLst>
            </a:custGeom>
            <a:noFill/>
            <a:ln w="1905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/>
            <a:lstStyle/>
            <a:p>
              <a:endParaRPr/>
            </a:p>
          </p:txBody>
        </p:sp>
        <p:sp>
          <p:nvSpPr>
            <p:cNvPr id="76" name="Shape 2112"/>
            <p:cNvSpPr/>
            <p:nvPr/>
          </p:nvSpPr>
          <p:spPr>
            <a:xfrm>
              <a:off x="994943" y="483563"/>
              <a:ext cx="163407" cy="158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cubicBezTo>
                    <a:pt x="16788" y="10240"/>
                    <a:pt x="9588" y="3040"/>
                    <a:pt x="0" y="0"/>
                  </a:cubicBezTo>
                </a:path>
              </a:pathLst>
            </a:custGeom>
            <a:noFill/>
            <a:ln w="1905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/>
            <a:lstStyle/>
            <a:p>
              <a:endParaRPr/>
            </a:p>
          </p:txBody>
        </p:sp>
        <p:sp>
          <p:nvSpPr>
            <p:cNvPr id="77" name="Shape 2095"/>
            <p:cNvSpPr/>
            <p:nvPr/>
          </p:nvSpPr>
          <p:spPr>
            <a:xfrm>
              <a:off x="919620" y="491363"/>
              <a:ext cx="100814" cy="1"/>
            </a:xfrm>
            <a:prstGeom prst="line">
              <a:avLst/>
            </a:prstGeom>
            <a:noFill/>
            <a:ln w="1905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/>
            </a:p>
          </p:txBody>
        </p:sp>
        <p:sp>
          <p:nvSpPr>
            <p:cNvPr id="78" name="Shape 2096"/>
            <p:cNvSpPr/>
            <p:nvPr/>
          </p:nvSpPr>
          <p:spPr>
            <a:xfrm>
              <a:off x="831051" y="139700"/>
              <a:ext cx="1293820" cy="1293819"/>
            </a:xfrm>
            <a:prstGeom prst="ellipse">
              <a:avLst/>
            </a:prstGeom>
            <a:noFill/>
            <a:ln w="76200" cap="flat">
              <a:solidFill>
                <a:srgbClr val="0433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/>
            </a:p>
          </p:txBody>
        </p:sp>
        <p:sp>
          <p:nvSpPr>
            <p:cNvPr id="79" name="Shape 2097"/>
            <p:cNvSpPr/>
            <p:nvPr/>
          </p:nvSpPr>
          <p:spPr>
            <a:xfrm>
              <a:off x="2109265" y="1061555"/>
              <a:ext cx="1563910" cy="4472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000" i="1">
                  <a:latin typeface="Times"/>
                  <a:ea typeface="Times"/>
                  <a:cs typeface="Times"/>
                  <a:sym typeface="Times"/>
                </a:defRPr>
              </a:pPr>
              <a:r>
                <a:rPr sz="2000" dirty="0"/>
                <a:t>AND(i</a:t>
              </a:r>
              <a:r>
                <a:rPr sz="2000" baseline="-25000" dirty="0"/>
                <a:t>1</a:t>
              </a:r>
              <a:r>
                <a:rPr sz="2000" dirty="0"/>
                <a:t>,i</a:t>
              </a:r>
              <a:r>
                <a:rPr sz="2000" baseline="-25000" dirty="0"/>
                <a:t>2</a:t>
              </a:r>
              <a:r>
                <a:rPr sz="2000" dirty="0"/>
                <a:t>)</a:t>
              </a:r>
            </a:p>
          </p:txBody>
        </p:sp>
      </p:grpSp>
      <p:sp>
        <p:nvSpPr>
          <p:cNvPr id="80" name="Rectangle 79"/>
          <p:cNvSpPr/>
          <p:nvPr/>
        </p:nvSpPr>
        <p:spPr>
          <a:xfrm>
            <a:off x="6079847" y="1377913"/>
            <a:ext cx="11585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cap="small"/>
              <a:t>Copy</a:t>
            </a:r>
            <a:r>
              <a:rPr lang="en-US"/>
              <a:t> </a:t>
            </a:r>
            <a:r>
              <a:rPr lang="en-US" dirty="0"/>
              <a:t>gates</a:t>
            </a:r>
          </a:p>
        </p:txBody>
      </p:sp>
      <p:sp>
        <p:nvSpPr>
          <p:cNvPr id="81" name="Rectangle 80"/>
          <p:cNvSpPr/>
          <p:nvPr/>
        </p:nvSpPr>
        <p:spPr>
          <a:xfrm>
            <a:off x="5734222" y="4139640"/>
            <a:ext cx="14291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cap="small"/>
              <a:t>Sorting</a:t>
            </a:r>
            <a:r>
              <a:rPr lang="en-US"/>
              <a:t> </a:t>
            </a:r>
            <a:r>
              <a:rPr lang="en-US" dirty="0"/>
              <a:t>gates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D1D5800-D510-49F3-8304-5AE4EB2D3D9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4760" y="1698238"/>
            <a:ext cx="1305805" cy="195870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82DEA39-C118-4C92-9763-4AF897B93A4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4760" y="4294369"/>
            <a:ext cx="1305805" cy="1958707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268D6796-EFC2-4612-BBF6-8CE2A8B3A64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89" r="83156"/>
          <a:stretch/>
        </p:blipFill>
        <p:spPr>
          <a:xfrm>
            <a:off x="1076283" y="1980894"/>
            <a:ext cx="221389" cy="1517859"/>
          </a:xfrm>
          <a:prstGeom prst="rect">
            <a:avLst/>
          </a:prstGeom>
        </p:spPr>
      </p:pic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16D3F8F8-57FA-4D51-94CC-F6BB949072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3B66A-CE92-4F70-B5A2-EE913266E6CF}" type="slidenum">
              <a:rPr lang="en-US" smtClean="0"/>
              <a:pPr/>
              <a:t>14</a:t>
            </a:fld>
            <a:r>
              <a:rPr lang="en-US"/>
              <a:t>/49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13554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42" grpId="0"/>
      <p:bldP spid="43" grpId="0"/>
      <p:bldP spid="44" grpId="0"/>
      <p:bldP spid="8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2109" y="402880"/>
            <a:ext cx="11271183" cy="758945"/>
          </a:xfrm>
        </p:spPr>
        <p:txBody>
          <a:bodyPr>
            <a:normAutofit/>
          </a:bodyPr>
          <a:lstStyle/>
          <a:p>
            <a:r>
              <a:rPr lang="en-US"/>
              <a:t>Example circuits with different gates in each row</a:t>
            </a:r>
            <a:endParaRPr lang="en-US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DD9B749-14FE-45B2-A77C-75FB057ECC5E}"/>
              </a:ext>
            </a:extLst>
          </p:cNvPr>
          <p:cNvGrpSpPr/>
          <p:nvPr/>
        </p:nvGrpSpPr>
        <p:grpSpPr>
          <a:xfrm>
            <a:off x="2388215" y="1944770"/>
            <a:ext cx="4310939" cy="1486334"/>
            <a:chOff x="940762" y="2006817"/>
            <a:chExt cx="4310939" cy="1486334"/>
          </a:xfrm>
        </p:grpSpPr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66454E4F-5411-4D17-9B46-CCE28199BD0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381" r="70521"/>
            <a:stretch/>
          </p:blipFill>
          <p:spPr>
            <a:xfrm>
              <a:off x="1073758" y="2006817"/>
              <a:ext cx="4045930" cy="1486334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940762" y="2100478"/>
              <a:ext cx="129212" cy="1292662"/>
            </a:xfrm>
            <a:prstGeom prst="rect">
              <a:avLst/>
            </a:prstGeom>
            <a:noFill/>
          </p:spPr>
          <p:txBody>
            <a:bodyPr wrap="square" lIns="0" tIns="0" rIns="0" bIns="0" rtlCol="0" anchor="t" anchorCtr="0">
              <a:spAutoFit/>
            </a:bodyPr>
            <a:lstStyle/>
            <a:p>
              <a:r>
                <a:rPr lang="en-US" sz="1400" dirty="0"/>
                <a:t>1</a:t>
              </a:r>
            </a:p>
            <a:p>
              <a:r>
                <a:rPr lang="en-US" sz="1400" dirty="0"/>
                <a:t>0</a:t>
              </a:r>
            </a:p>
            <a:p>
              <a:r>
                <a:rPr lang="en-US" sz="1400" dirty="0"/>
                <a:t>0</a:t>
              </a:r>
            </a:p>
            <a:p>
              <a:r>
                <a:rPr lang="en-US" sz="1400" dirty="0"/>
                <a:t>1</a:t>
              </a:r>
            </a:p>
            <a:p>
              <a:r>
                <a:rPr lang="en-US" sz="1400" dirty="0"/>
                <a:t>0</a:t>
              </a:r>
            </a:p>
            <a:p>
              <a:r>
                <a:rPr lang="en-US" sz="1400" dirty="0"/>
                <a:t>1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5122488" y="2093783"/>
              <a:ext cx="129213" cy="1292662"/>
            </a:xfrm>
            <a:prstGeom prst="rect">
              <a:avLst/>
            </a:prstGeom>
            <a:noFill/>
          </p:spPr>
          <p:txBody>
            <a:bodyPr wrap="square" lIns="0" tIns="0" rIns="0" bIns="0" rtlCol="0" anchor="t" anchorCtr="0">
              <a:spAutoFit/>
            </a:bodyPr>
            <a:lstStyle/>
            <a:p>
              <a:pPr algn="r"/>
              <a:r>
                <a:rPr lang="en-US" sz="1400"/>
                <a:t>00</a:t>
              </a:r>
              <a:endParaRPr lang="en-US" sz="1400" dirty="0"/>
            </a:p>
            <a:p>
              <a:pPr algn="r"/>
              <a:r>
                <a:rPr lang="en-US" sz="1400" dirty="0"/>
                <a:t>0</a:t>
              </a:r>
            </a:p>
            <a:p>
              <a:pPr algn="r"/>
              <a:r>
                <a:rPr lang="en-US" sz="1400"/>
                <a:t>1</a:t>
              </a:r>
              <a:endParaRPr lang="en-US" sz="1400" dirty="0"/>
            </a:p>
            <a:p>
              <a:pPr algn="r"/>
              <a:r>
                <a:rPr lang="en-US" sz="1400"/>
                <a:t>00</a:t>
              </a:r>
              <a:endParaRPr lang="en-US" sz="1400" dirty="0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563209" y="1183740"/>
            <a:ext cx="12494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cap="small"/>
              <a:t>Parity</a:t>
            </a:r>
            <a:endParaRPr lang="en-US" sz="28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FA93718-6BA7-4729-899C-5C5F14FF77F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109" y="1748350"/>
            <a:ext cx="1407741" cy="211161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F0411C3-1055-42D9-9B85-154A4CD027B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13" r="70521"/>
          <a:stretch/>
        </p:blipFill>
        <p:spPr>
          <a:xfrm>
            <a:off x="2507641" y="4795553"/>
            <a:ext cx="4070350" cy="1498793"/>
          </a:xfrm>
          <a:prstGeom prst="rect">
            <a:avLst/>
          </a:prstGeom>
        </p:spPr>
      </p:pic>
      <p:sp>
        <p:nvSpPr>
          <p:cNvPr id="85" name="TextBox 84">
            <a:extLst>
              <a:ext uri="{FF2B5EF4-FFF2-40B4-BE49-F238E27FC236}">
                <a16:creationId xmlns:a16="http://schemas.microsoft.com/office/drawing/2014/main" id="{AB9CE6F1-EECE-4706-84CE-3C15A9D4C180}"/>
              </a:ext>
            </a:extLst>
          </p:cNvPr>
          <p:cNvSpPr txBox="1"/>
          <p:nvPr/>
        </p:nvSpPr>
        <p:spPr>
          <a:xfrm>
            <a:off x="563209" y="4068200"/>
            <a:ext cx="23402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cap="small"/>
              <a:t>MultipleOf3</a:t>
            </a:r>
            <a:endParaRPr lang="en-US" sz="2800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FA672532-2555-4B8C-B982-6FD87D9E25C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108" y="4589992"/>
            <a:ext cx="1407741" cy="2111611"/>
          </a:xfrm>
          <a:prstGeom prst="rect">
            <a:avLst/>
          </a:prstGeom>
        </p:spPr>
      </p:pic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E9F80A4F-684C-49A8-A465-FFA03E4A40B7}"/>
              </a:ext>
            </a:extLst>
          </p:cNvPr>
          <p:cNvCxnSpPr>
            <a:cxnSpLocks/>
          </p:cNvCxnSpPr>
          <p:nvPr/>
        </p:nvCxnSpPr>
        <p:spPr>
          <a:xfrm flipV="1">
            <a:off x="0" y="4022417"/>
            <a:ext cx="12192000" cy="1"/>
          </a:xfrm>
          <a:prstGeom prst="line">
            <a:avLst/>
          </a:prstGeom>
          <a:ln w="38100">
            <a:solidFill>
              <a:schemeClr val="tx1">
                <a:lumMod val="50000"/>
                <a:lumOff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TextBox 86">
            <a:extLst>
              <a:ext uri="{FF2B5EF4-FFF2-40B4-BE49-F238E27FC236}">
                <a16:creationId xmlns:a16="http://schemas.microsoft.com/office/drawing/2014/main" id="{4FF79886-8747-4D69-936B-146F18975054}"/>
              </a:ext>
            </a:extLst>
          </p:cNvPr>
          <p:cNvSpPr txBox="1"/>
          <p:nvPr/>
        </p:nvSpPr>
        <p:spPr>
          <a:xfrm>
            <a:off x="7351180" y="4896848"/>
            <a:ext cx="129212" cy="1292662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1400"/>
              <a:t>1</a:t>
            </a:r>
            <a:endParaRPr lang="en-US" sz="1400" dirty="0"/>
          </a:p>
          <a:p>
            <a:r>
              <a:rPr lang="en-US" sz="1400" dirty="0"/>
              <a:t>1</a:t>
            </a:r>
          </a:p>
          <a:p>
            <a:r>
              <a:rPr lang="en-US" sz="1400"/>
              <a:t>1</a:t>
            </a:r>
            <a:endParaRPr lang="en-US" sz="1400" dirty="0"/>
          </a:p>
          <a:p>
            <a:r>
              <a:rPr lang="en-US" sz="1400" dirty="0"/>
              <a:t>0</a:t>
            </a:r>
          </a:p>
          <a:p>
            <a:r>
              <a:rPr lang="en-US" sz="1400" dirty="0"/>
              <a:t>1</a:t>
            </a:r>
          </a:p>
          <a:p>
            <a:r>
              <a:rPr lang="en-US" sz="1400" dirty="0"/>
              <a:t>1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78B5B1C7-8F37-48D1-A1B6-3DD9D85DF85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90" r="70484"/>
          <a:stretch/>
        </p:blipFill>
        <p:spPr>
          <a:xfrm>
            <a:off x="7480392" y="4795553"/>
            <a:ext cx="4108358" cy="1506269"/>
          </a:xfrm>
          <a:prstGeom prst="rect">
            <a:avLst/>
          </a:prstGeom>
        </p:spPr>
      </p:pic>
      <p:sp>
        <p:nvSpPr>
          <p:cNvPr id="89" name="Rectangle 88">
            <a:extLst>
              <a:ext uri="{FF2B5EF4-FFF2-40B4-BE49-F238E27FC236}">
                <a16:creationId xmlns:a16="http://schemas.microsoft.com/office/drawing/2014/main" id="{BBA42C19-5376-4160-BEAD-6E165C0AC710}"/>
              </a:ext>
            </a:extLst>
          </p:cNvPr>
          <p:cNvSpPr/>
          <p:nvPr/>
        </p:nvSpPr>
        <p:spPr>
          <a:xfrm>
            <a:off x="3500569" y="4373631"/>
            <a:ext cx="105028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011011</a:t>
            </a:r>
            <a:r>
              <a:rPr lang="en-US" sz="2000" baseline="-25000" dirty="0"/>
              <a:t>2</a:t>
            </a:r>
            <a:endParaRPr lang="en-US" sz="2000" dirty="0"/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A1651FF0-FE03-47EC-AD03-019E4FC476A7}"/>
              </a:ext>
            </a:extLst>
          </p:cNvPr>
          <p:cNvSpPr/>
          <p:nvPr/>
        </p:nvSpPr>
        <p:spPr>
          <a:xfrm>
            <a:off x="8664900" y="4389937"/>
            <a:ext cx="187423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/>
              <a:t>= 59</a:t>
            </a:r>
            <a:r>
              <a:rPr lang="en-US" sz="2000" baseline="-25000"/>
              <a:t>10</a:t>
            </a:r>
            <a:r>
              <a:rPr lang="en-US" sz="2000"/>
              <a:t> </a:t>
            </a:r>
            <a:r>
              <a:rPr lang="en-US" sz="2000" dirty="0"/>
              <a:t>= 3</a:t>
            </a:r>
            <a:r>
              <a:rPr lang="en-US" sz="2000"/>
              <a:t>∙19 </a:t>
            </a:r>
            <a:r>
              <a:rPr lang="en-US" sz="2000" dirty="0"/>
              <a:t>+ 2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783CEC19-E639-44AC-B27A-390E2AEFC819}"/>
              </a:ext>
            </a:extLst>
          </p:cNvPr>
          <p:cNvSpPr/>
          <p:nvPr/>
        </p:nvSpPr>
        <p:spPr>
          <a:xfrm>
            <a:off x="7732439" y="4404218"/>
            <a:ext cx="105028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/>
              <a:t>111011</a:t>
            </a:r>
            <a:r>
              <a:rPr lang="en-US" sz="2000" baseline="-25000"/>
              <a:t>2</a:t>
            </a:r>
            <a:endParaRPr lang="en-US" dirty="0"/>
          </a:p>
        </p:txBody>
      </p:sp>
      <p:pic>
        <p:nvPicPr>
          <p:cNvPr id="91" name="Picture 90">
            <a:extLst>
              <a:ext uri="{FF2B5EF4-FFF2-40B4-BE49-F238E27FC236}">
                <a16:creationId xmlns:a16="http://schemas.microsoft.com/office/drawing/2014/main" id="{8FB634D5-5CC7-42B1-8F74-4DDD468B7AC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90" r="83833"/>
          <a:stretch/>
        </p:blipFill>
        <p:spPr>
          <a:xfrm>
            <a:off x="7482334" y="4795356"/>
            <a:ext cx="225865" cy="1506269"/>
          </a:xfrm>
          <a:prstGeom prst="rect">
            <a:avLst/>
          </a:prstGeom>
        </p:spPr>
      </p:pic>
      <p:grpSp>
        <p:nvGrpSpPr>
          <p:cNvPr id="49" name="Group 48">
            <a:extLst>
              <a:ext uri="{FF2B5EF4-FFF2-40B4-BE49-F238E27FC236}">
                <a16:creationId xmlns:a16="http://schemas.microsoft.com/office/drawing/2014/main" id="{DEBEAF7F-A700-41D4-93EB-BF8CC80E86A6}"/>
              </a:ext>
            </a:extLst>
          </p:cNvPr>
          <p:cNvGrpSpPr/>
          <p:nvPr/>
        </p:nvGrpSpPr>
        <p:grpSpPr>
          <a:xfrm>
            <a:off x="7351180" y="1944770"/>
            <a:ext cx="4310939" cy="1493497"/>
            <a:chOff x="7351180" y="1906670"/>
            <a:chExt cx="4310939" cy="1493497"/>
          </a:xfrm>
        </p:grpSpPr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43291ACE-1D8B-44A6-9688-6F605874256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04" r="70566"/>
            <a:stretch/>
          </p:blipFill>
          <p:spPr>
            <a:xfrm>
              <a:off x="7480392" y="1906670"/>
              <a:ext cx="4045930" cy="1493497"/>
            </a:xfrm>
            <a:prstGeom prst="rect">
              <a:avLst/>
            </a:prstGeom>
          </p:spPr>
        </p:pic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1DE69863-D77C-41FB-96E5-B73B1665DD48}"/>
                </a:ext>
              </a:extLst>
            </p:cNvPr>
            <p:cNvSpPr txBox="1"/>
            <p:nvPr/>
          </p:nvSpPr>
          <p:spPr>
            <a:xfrm>
              <a:off x="7351180" y="2022481"/>
              <a:ext cx="129212" cy="1292662"/>
            </a:xfrm>
            <a:prstGeom prst="rect">
              <a:avLst/>
            </a:prstGeom>
            <a:noFill/>
          </p:spPr>
          <p:txBody>
            <a:bodyPr wrap="square" lIns="0" tIns="0" rIns="0" bIns="0" rtlCol="0" anchor="t" anchorCtr="0">
              <a:spAutoFit/>
            </a:bodyPr>
            <a:lstStyle/>
            <a:p>
              <a:r>
                <a:rPr lang="en-US" sz="1400" dirty="0"/>
                <a:t>1</a:t>
              </a:r>
            </a:p>
            <a:p>
              <a:r>
                <a:rPr lang="en-US" sz="1400" dirty="0"/>
                <a:t>0</a:t>
              </a:r>
            </a:p>
            <a:p>
              <a:r>
                <a:rPr lang="en-US" sz="1400" dirty="0"/>
                <a:t>1</a:t>
              </a:r>
            </a:p>
            <a:p>
              <a:r>
                <a:rPr lang="en-US" sz="1400" dirty="0"/>
                <a:t>1</a:t>
              </a:r>
            </a:p>
            <a:p>
              <a:r>
                <a:rPr lang="en-US" sz="1400" dirty="0"/>
                <a:t>0</a:t>
              </a:r>
            </a:p>
            <a:p>
              <a:r>
                <a:rPr lang="en-US" sz="1400" dirty="0"/>
                <a:t>1</a:t>
              </a:r>
            </a:p>
          </p:txBody>
        </p:sp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9645899F-AF60-463A-BFBF-749B6F02FB11}"/>
                </a:ext>
              </a:extLst>
            </p:cNvPr>
            <p:cNvSpPr txBox="1"/>
            <p:nvPr/>
          </p:nvSpPr>
          <p:spPr>
            <a:xfrm>
              <a:off x="11532906" y="2015786"/>
              <a:ext cx="129213" cy="1292662"/>
            </a:xfrm>
            <a:prstGeom prst="rect">
              <a:avLst/>
            </a:prstGeom>
            <a:noFill/>
          </p:spPr>
          <p:txBody>
            <a:bodyPr wrap="square" lIns="0" tIns="0" rIns="0" bIns="0" rtlCol="0" anchor="t" anchorCtr="0">
              <a:spAutoFit/>
            </a:bodyPr>
            <a:lstStyle/>
            <a:p>
              <a:pPr algn="r"/>
              <a:r>
                <a:rPr lang="en-US" sz="1400"/>
                <a:t>00</a:t>
              </a:r>
              <a:endParaRPr lang="en-US" sz="1400" dirty="0"/>
            </a:p>
            <a:p>
              <a:pPr algn="r"/>
              <a:r>
                <a:rPr lang="en-US" sz="1400" dirty="0"/>
                <a:t>0</a:t>
              </a:r>
            </a:p>
            <a:p>
              <a:pPr algn="r"/>
              <a:r>
                <a:rPr lang="en-US" sz="1400"/>
                <a:t>0</a:t>
              </a:r>
              <a:endParaRPr lang="en-US" sz="1400" dirty="0"/>
            </a:p>
            <a:p>
              <a:pPr algn="r"/>
              <a:r>
                <a:rPr lang="en-US" sz="1400"/>
                <a:t>00</a:t>
              </a:r>
              <a:endParaRPr lang="en-US" sz="1400" dirty="0"/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64E47012-CD6D-4006-BDFB-E4873BBF7B9F}"/>
              </a:ext>
            </a:extLst>
          </p:cNvPr>
          <p:cNvSpPr txBox="1"/>
          <p:nvPr/>
        </p:nvSpPr>
        <p:spPr>
          <a:xfrm>
            <a:off x="2388215" y="4903198"/>
            <a:ext cx="129212" cy="1292662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1400"/>
              <a:t>0</a:t>
            </a:r>
            <a:endParaRPr lang="en-US" sz="1400" dirty="0"/>
          </a:p>
          <a:p>
            <a:r>
              <a:rPr lang="en-US" sz="1400" dirty="0"/>
              <a:t>1</a:t>
            </a:r>
          </a:p>
          <a:p>
            <a:r>
              <a:rPr lang="en-US" sz="1400"/>
              <a:t>1</a:t>
            </a:r>
            <a:endParaRPr lang="en-US" sz="1400" dirty="0"/>
          </a:p>
          <a:p>
            <a:r>
              <a:rPr lang="en-US" sz="1400" dirty="0"/>
              <a:t>0</a:t>
            </a:r>
          </a:p>
          <a:p>
            <a:r>
              <a:rPr lang="en-US" sz="1400" dirty="0"/>
              <a:t>1</a:t>
            </a:r>
          </a:p>
          <a:p>
            <a:r>
              <a:rPr lang="en-US" sz="1400" dirty="0"/>
              <a:t>1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559DD7F7-9497-4C39-8DE0-F2F0F45E1C3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13" r="83807"/>
          <a:stretch/>
        </p:blipFill>
        <p:spPr>
          <a:xfrm>
            <a:off x="2505699" y="4796397"/>
            <a:ext cx="225865" cy="149879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F10D670-7684-4E22-8216-AD04CAE31595}"/>
              </a:ext>
            </a:extLst>
          </p:cNvPr>
          <p:cNvSpPr/>
          <p:nvPr/>
        </p:nvSpPr>
        <p:spPr>
          <a:xfrm>
            <a:off x="4418342" y="4373302"/>
            <a:ext cx="12570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= 27</a:t>
            </a:r>
            <a:r>
              <a:rPr lang="en-US" baseline="-25000" dirty="0"/>
              <a:t>10</a:t>
            </a:r>
            <a:r>
              <a:rPr lang="en-US" dirty="0"/>
              <a:t> = 3∙9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8B0F7C3-761D-447A-A410-F72DB49420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3B66A-CE92-4F70-B5A2-EE913266E6CF}" type="slidenum">
              <a:rPr lang="en-US" smtClean="0"/>
              <a:pPr/>
              <a:t>15</a:t>
            </a:fld>
            <a:r>
              <a:rPr lang="en-US"/>
              <a:t>/49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73131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5" grpId="0"/>
      <p:bldP spid="87" grpId="0"/>
      <p:bldP spid="89" grpId="0"/>
      <p:bldP spid="90" grpId="0"/>
      <p:bldP spid="45" grpId="0"/>
      <p:bldP spid="26" grpId="0"/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Randomization: “Lazy” sorting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904319E3-1351-48E9-BF59-31A39E444897}"/>
              </a:ext>
            </a:extLst>
          </p:cNvPr>
          <p:cNvGrpSpPr/>
          <p:nvPr/>
        </p:nvGrpSpPr>
        <p:grpSpPr>
          <a:xfrm>
            <a:off x="1472775" y="1731971"/>
            <a:ext cx="4721576" cy="1507326"/>
            <a:chOff x="647275" y="1731971"/>
            <a:chExt cx="4721576" cy="1507326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0F091B9E-E366-4D0F-AB13-D6462851827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20" r="69128"/>
            <a:stretch/>
          </p:blipFill>
          <p:spPr>
            <a:xfrm>
              <a:off x="756674" y="1731971"/>
              <a:ext cx="4496986" cy="1507326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647275" y="1851010"/>
              <a:ext cx="129212" cy="1292662"/>
            </a:xfrm>
            <a:prstGeom prst="rect">
              <a:avLst/>
            </a:prstGeom>
            <a:noFill/>
          </p:spPr>
          <p:txBody>
            <a:bodyPr wrap="square" lIns="0" tIns="0" rIns="0" bIns="0" rtlCol="0" anchor="t" anchorCtr="0">
              <a:spAutoFit/>
            </a:bodyPr>
            <a:lstStyle/>
            <a:p>
              <a:r>
                <a:rPr lang="en-US" sz="1400" dirty="0"/>
                <a:t>0</a:t>
              </a:r>
            </a:p>
            <a:p>
              <a:r>
                <a:rPr lang="en-US" sz="1400" dirty="0"/>
                <a:t>0</a:t>
              </a:r>
            </a:p>
            <a:p>
              <a:r>
                <a:rPr lang="en-US" sz="1400" dirty="0"/>
                <a:t>0</a:t>
              </a:r>
            </a:p>
            <a:p>
              <a:r>
                <a:rPr lang="en-US" sz="1400" dirty="0"/>
                <a:t>1</a:t>
              </a:r>
            </a:p>
            <a:p>
              <a:r>
                <a:rPr lang="en-US" sz="1400" dirty="0"/>
                <a:t>1</a:t>
              </a:r>
            </a:p>
            <a:p>
              <a:r>
                <a:rPr lang="en-US" sz="1400" dirty="0"/>
                <a:t>1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5239638" y="1844315"/>
              <a:ext cx="129213" cy="1292662"/>
            </a:xfrm>
            <a:prstGeom prst="rect">
              <a:avLst/>
            </a:prstGeom>
            <a:noFill/>
          </p:spPr>
          <p:txBody>
            <a:bodyPr wrap="square" lIns="0" tIns="0" rIns="0" bIns="0" rtlCol="0" anchor="t" anchorCtr="0">
              <a:spAutoFit/>
            </a:bodyPr>
            <a:lstStyle/>
            <a:p>
              <a:pPr algn="r"/>
              <a:r>
                <a:rPr lang="en-US" sz="1400" dirty="0"/>
                <a:t>1</a:t>
              </a:r>
            </a:p>
            <a:p>
              <a:pPr algn="r"/>
              <a:r>
                <a:rPr lang="en-US" sz="1400" dirty="0"/>
                <a:t>1</a:t>
              </a:r>
            </a:p>
            <a:p>
              <a:pPr algn="r"/>
              <a:r>
                <a:rPr lang="en-US" sz="1400" dirty="0"/>
                <a:t>1</a:t>
              </a:r>
            </a:p>
            <a:p>
              <a:pPr algn="r"/>
              <a:r>
                <a:rPr lang="en-US" sz="1400" dirty="0"/>
                <a:t>0</a:t>
              </a:r>
            </a:p>
            <a:p>
              <a:pPr algn="r"/>
              <a:r>
                <a:rPr lang="en-US" sz="1400" dirty="0"/>
                <a:t>0</a:t>
              </a:r>
            </a:p>
            <a:p>
              <a:pPr algn="r"/>
              <a:r>
                <a:rPr lang="en-US" sz="1400" dirty="0"/>
                <a:t>0</a:t>
              </a:r>
            </a:p>
          </p:txBody>
        </p:sp>
      </p:grpSp>
      <p:sp>
        <p:nvSpPr>
          <p:cNvPr id="11" name="Shape 2152"/>
          <p:cNvSpPr/>
          <p:nvPr/>
        </p:nvSpPr>
        <p:spPr>
          <a:xfrm rot="16200000">
            <a:off x="6549916" y="3174870"/>
            <a:ext cx="4572002" cy="2170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9253" y="21572"/>
                </a:moveTo>
                <a:lnTo>
                  <a:pt x="11574" y="21600"/>
                </a:lnTo>
                <a:lnTo>
                  <a:pt x="21600" y="112"/>
                </a:lnTo>
                <a:lnTo>
                  <a:pt x="0" y="0"/>
                </a:lnTo>
                <a:lnTo>
                  <a:pt x="9253" y="21572"/>
                </a:lnTo>
                <a:close/>
              </a:path>
            </a:pathLst>
          </a:custGeom>
          <a:gradFill flip="none" rotWithShape="1">
            <a:gsLst>
              <a:gs pos="0">
                <a:srgbClr val="FFFFFF"/>
              </a:gs>
              <a:gs pos="100000">
                <a:srgbClr val="8299FF">
                  <a:alpha val="64999"/>
                </a:srgbClr>
              </a:gs>
              <a:gs pos="100000">
                <a:srgbClr val="0433FF">
                  <a:alpha val="30000"/>
                </a:srgbClr>
              </a:gs>
            </a:gsLst>
            <a:path path="shape">
              <a:fillToRect l="49703" t="3822" r="50296" b="96177"/>
            </a:path>
          </a:gradFill>
          <a:ln w="12700" cap="flat">
            <a:noFill/>
            <a:miter lim="400000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pPr>
              <a:defRPr sz="2400"/>
            </a:pPr>
            <a:endParaRPr sz="2400"/>
          </a:p>
        </p:txBody>
      </p:sp>
      <p:sp>
        <p:nvSpPr>
          <p:cNvPr id="12" name="Shape 2153"/>
          <p:cNvSpPr/>
          <p:nvPr/>
        </p:nvSpPr>
        <p:spPr>
          <a:xfrm>
            <a:off x="10779618" y="5041207"/>
            <a:ext cx="313278" cy="180871"/>
          </a:xfrm>
          <a:prstGeom prst="line">
            <a:avLst/>
          </a:prstGeom>
          <a:noFill/>
          <a:ln w="38100" cap="flat">
            <a:solidFill>
              <a:schemeClr val="bg2">
                <a:lumMod val="50000"/>
              </a:schemeClr>
            </a:solidFill>
            <a:prstDash val="solid"/>
            <a:miter lim="400000"/>
            <a:tailEnd type="triangle" w="med" len="med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pPr algn="ctr">
              <a:defRPr sz="2400"/>
            </a:pPr>
            <a:endParaRPr sz="2800"/>
          </a:p>
        </p:txBody>
      </p:sp>
      <p:sp>
        <p:nvSpPr>
          <p:cNvPr id="13" name="Shape 2154"/>
          <p:cNvSpPr/>
          <p:nvPr/>
        </p:nvSpPr>
        <p:spPr>
          <a:xfrm flipV="1">
            <a:off x="10771259" y="4523915"/>
            <a:ext cx="313278" cy="180871"/>
          </a:xfrm>
          <a:prstGeom prst="line">
            <a:avLst/>
          </a:prstGeom>
          <a:noFill/>
          <a:ln w="38100" cap="flat">
            <a:solidFill>
              <a:schemeClr val="bg2">
                <a:lumMod val="50000"/>
              </a:schemeClr>
            </a:solidFill>
            <a:prstDash val="solid"/>
            <a:miter lim="400000"/>
            <a:tailEnd type="triangle" w="med" len="med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pPr algn="ctr">
              <a:defRPr sz="2400"/>
            </a:pPr>
            <a:endParaRPr sz="2800"/>
          </a:p>
        </p:txBody>
      </p:sp>
      <p:sp>
        <p:nvSpPr>
          <p:cNvPr id="14" name="Shape 2155"/>
          <p:cNvSpPr/>
          <p:nvPr/>
        </p:nvSpPr>
        <p:spPr>
          <a:xfrm flipV="1">
            <a:off x="10761089" y="3425580"/>
            <a:ext cx="313278" cy="180871"/>
          </a:xfrm>
          <a:prstGeom prst="line">
            <a:avLst/>
          </a:prstGeom>
          <a:noFill/>
          <a:ln w="38100" cap="flat">
            <a:solidFill>
              <a:schemeClr val="bg2">
                <a:lumMod val="50000"/>
              </a:schemeClr>
            </a:solidFill>
            <a:prstDash val="solid"/>
            <a:miter lim="400000"/>
            <a:tailEnd type="triangle" w="med" len="med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pPr algn="ctr">
              <a:defRPr sz="2400"/>
            </a:pPr>
            <a:endParaRPr sz="2800"/>
          </a:p>
        </p:txBody>
      </p:sp>
      <p:sp>
        <p:nvSpPr>
          <p:cNvPr id="15" name="Shape 2156"/>
          <p:cNvSpPr/>
          <p:nvPr/>
        </p:nvSpPr>
        <p:spPr>
          <a:xfrm>
            <a:off x="10789788" y="2885215"/>
            <a:ext cx="313278" cy="180871"/>
          </a:xfrm>
          <a:prstGeom prst="line">
            <a:avLst/>
          </a:prstGeom>
          <a:noFill/>
          <a:ln w="38100" cap="flat">
            <a:solidFill>
              <a:schemeClr val="bg2">
                <a:lumMod val="50000"/>
              </a:schemeClr>
            </a:solidFill>
            <a:prstDash val="solid"/>
            <a:miter lim="400000"/>
            <a:tailEnd type="triangle" w="med" len="med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pPr algn="ctr">
              <a:defRPr sz="2400"/>
            </a:pPr>
            <a:endParaRPr sz="2800"/>
          </a:p>
        </p:txBody>
      </p:sp>
      <p:sp>
        <p:nvSpPr>
          <p:cNvPr id="16" name="Shape 2157"/>
          <p:cNvSpPr/>
          <p:nvPr/>
        </p:nvSpPr>
        <p:spPr>
          <a:xfrm>
            <a:off x="10799958" y="3932702"/>
            <a:ext cx="313278" cy="180871"/>
          </a:xfrm>
          <a:prstGeom prst="line">
            <a:avLst/>
          </a:prstGeom>
          <a:noFill/>
          <a:ln w="38100" cap="flat">
            <a:solidFill>
              <a:schemeClr val="bg2">
                <a:lumMod val="50000"/>
              </a:schemeClr>
            </a:solidFill>
            <a:prstDash val="solid"/>
            <a:miter lim="400000"/>
            <a:tailEnd type="triangle" w="med" len="med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pPr algn="ctr">
              <a:defRPr sz="2400"/>
            </a:pPr>
            <a:endParaRPr sz="2800"/>
          </a:p>
        </p:txBody>
      </p:sp>
      <p:sp>
        <p:nvSpPr>
          <p:cNvPr id="17" name="Shape 2158"/>
          <p:cNvSpPr/>
          <p:nvPr/>
        </p:nvSpPr>
        <p:spPr>
          <a:xfrm flipV="1">
            <a:off x="10761089" y="2306904"/>
            <a:ext cx="313278" cy="180871"/>
          </a:xfrm>
          <a:prstGeom prst="line">
            <a:avLst/>
          </a:prstGeom>
          <a:noFill/>
          <a:ln w="38100" cap="flat">
            <a:solidFill>
              <a:schemeClr val="bg2">
                <a:lumMod val="50000"/>
              </a:schemeClr>
            </a:solidFill>
            <a:prstDash val="solid"/>
            <a:miter lim="400000"/>
            <a:tailEnd type="triangle" w="med" len="med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pPr algn="ctr">
              <a:defRPr sz="2400"/>
            </a:pPr>
            <a:endParaRPr sz="2800"/>
          </a:p>
        </p:txBody>
      </p:sp>
      <p:sp>
        <p:nvSpPr>
          <p:cNvPr id="18" name="Shape 2159"/>
          <p:cNvSpPr/>
          <p:nvPr/>
        </p:nvSpPr>
        <p:spPr>
          <a:xfrm flipV="1">
            <a:off x="9843301" y="5085338"/>
            <a:ext cx="313278" cy="180871"/>
          </a:xfrm>
          <a:prstGeom prst="line">
            <a:avLst/>
          </a:prstGeom>
          <a:noFill/>
          <a:ln w="38100" cap="flat">
            <a:solidFill>
              <a:schemeClr val="bg2">
                <a:lumMod val="50000"/>
              </a:schemeClr>
            </a:solidFill>
            <a:prstDash val="solid"/>
            <a:miter lim="400000"/>
            <a:tailEnd type="triangle" w="med" len="med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pPr algn="ctr">
              <a:defRPr sz="2400"/>
            </a:pPr>
            <a:endParaRPr sz="2800"/>
          </a:p>
        </p:txBody>
      </p:sp>
      <p:sp>
        <p:nvSpPr>
          <p:cNvPr id="19" name="Shape 2160"/>
          <p:cNvSpPr/>
          <p:nvPr/>
        </p:nvSpPr>
        <p:spPr>
          <a:xfrm flipV="1">
            <a:off x="9863641" y="3976832"/>
            <a:ext cx="313278" cy="180871"/>
          </a:xfrm>
          <a:prstGeom prst="line">
            <a:avLst/>
          </a:prstGeom>
          <a:noFill/>
          <a:ln w="38100" cap="flat">
            <a:solidFill>
              <a:schemeClr val="bg2">
                <a:lumMod val="50000"/>
              </a:schemeClr>
            </a:solidFill>
            <a:prstDash val="solid"/>
            <a:miter lim="400000"/>
            <a:tailEnd type="triangle" w="med" len="med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pPr algn="ctr">
              <a:defRPr sz="2400"/>
            </a:pPr>
            <a:endParaRPr sz="2800"/>
          </a:p>
        </p:txBody>
      </p:sp>
      <p:sp>
        <p:nvSpPr>
          <p:cNvPr id="20" name="Shape 2161"/>
          <p:cNvSpPr/>
          <p:nvPr/>
        </p:nvSpPr>
        <p:spPr>
          <a:xfrm>
            <a:off x="9861830" y="3456806"/>
            <a:ext cx="313278" cy="180871"/>
          </a:xfrm>
          <a:prstGeom prst="line">
            <a:avLst/>
          </a:prstGeom>
          <a:noFill/>
          <a:ln w="38100" cap="flat">
            <a:solidFill>
              <a:schemeClr val="bg2">
                <a:lumMod val="50000"/>
              </a:schemeClr>
            </a:solidFill>
            <a:prstDash val="solid"/>
            <a:miter lim="400000"/>
            <a:tailEnd type="triangle" w="med" len="med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pPr algn="ctr">
              <a:defRPr sz="2400"/>
            </a:pPr>
            <a:endParaRPr sz="2800"/>
          </a:p>
        </p:txBody>
      </p:sp>
      <p:sp>
        <p:nvSpPr>
          <p:cNvPr id="21" name="Shape 2162"/>
          <p:cNvSpPr/>
          <p:nvPr/>
        </p:nvSpPr>
        <p:spPr>
          <a:xfrm flipV="1">
            <a:off x="9863641" y="2929345"/>
            <a:ext cx="313278" cy="180871"/>
          </a:xfrm>
          <a:prstGeom prst="line">
            <a:avLst/>
          </a:prstGeom>
          <a:noFill/>
          <a:ln w="38100" cap="flat">
            <a:solidFill>
              <a:schemeClr val="bg2">
                <a:lumMod val="50000"/>
              </a:schemeClr>
            </a:solidFill>
            <a:prstDash val="solid"/>
            <a:miter lim="400000"/>
            <a:tailEnd type="triangle" w="med" len="med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pPr algn="ctr">
              <a:defRPr sz="2400"/>
            </a:pPr>
            <a:endParaRPr sz="2800"/>
          </a:p>
        </p:txBody>
      </p:sp>
      <p:sp>
        <p:nvSpPr>
          <p:cNvPr id="22" name="Shape 2163"/>
          <p:cNvSpPr/>
          <p:nvPr/>
        </p:nvSpPr>
        <p:spPr>
          <a:xfrm>
            <a:off x="10127838" y="2378156"/>
            <a:ext cx="676043" cy="676044"/>
          </a:xfrm>
          <a:prstGeom prst="ellipse">
            <a:avLst/>
          </a:prstGeom>
          <a:noFill/>
          <a:ln w="38100" cap="flat">
            <a:solidFill>
              <a:srgbClr val="000000"/>
            </a:solidFill>
            <a:prstDash val="solid"/>
            <a:miter lim="400000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pPr algn="ctr">
              <a:defRPr sz="900"/>
            </a:pPr>
            <a:endParaRPr sz="800"/>
          </a:p>
        </p:txBody>
      </p:sp>
      <p:sp>
        <p:nvSpPr>
          <p:cNvPr id="23" name="Shape 2164"/>
          <p:cNvSpPr/>
          <p:nvPr/>
        </p:nvSpPr>
        <p:spPr>
          <a:xfrm>
            <a:off x="10286724" y="2459393"/>
            <a:ext cx="344227" cy="4949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numCol="1" anchor="ctr">
            <a:noAutofit/>
          </a:bodyPr>
          <a:lstStyle>
            <a:lvl1pPr>
              <a:defRPr sz="2600">
                <a:latin typeface="Times"/>
                <a:ea typeface="Times"/>
                <a:cs typeface="Times"/>
                <a:sym typeface="Times"/>
              </a:defRPr>
            </a:lvl1pPr>
          </a:lstStyle>
          <a:p>
            <a:pPr algn="ctr"/>
            <a:r>
              <a:rPr sz="2000"/>
              <a:t>2</a:t>
            </a:r>
          </a:p>
        </p:txBody>
      </p:sp>
      <p:sp>
        <p:nvSpPr>
          <p:cNvPr id="24" name="Shape 2165"/>
          <p:cNvSpPr/>
          <p:nvPr/>
        </p:nvSpPr>
        <p:spPr>
          <a:xfrm>
            <a:off x="10127838" y="3461237"/>
            <a:ext cx="676043" cy="676044"/>
          </a:xfrm>
          <a:prstGeom prst="ellipse">
            <a:avLst/>
          </a:prstGeom>
          <a:noFill/>
          <a:ln w="38100" cap="flat">
            <a:solidFill>
              <a:srgbClr val="000000"/>
            </a:solidFill>
            <a:prstDash val="solid"/>
            <a:miter lim="400000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pPr algn="ctr">
              <a:defRPr sz="900"/>
            </a:pPr>
            <a:endParaRPr sz="800"/>
          </a:p>
        </p:txBody>
      </p:sp>
      <p:sp>
        <p:nvSpPr>
          <p:cNvPr id="25" name="Shape 2166"/>
          <p:cNvSpPr/>
          <p:nvPr/>
        </p:nvSpPr>
        <p:spPr>
          <a:xfrm>
            <a:off x="10286724" y="3542471"/>
            <a:ext cx="344227" cy="4949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numCol="1" anchor="ctr">
            <a:noAutofit/>
          </a:bodyPr>
          <a:lstStyle>
            <a:lvl1pPr>
              <a:defRPr sz="2600">
                <a:latin typeface="Times"/>
                <a:ea typeface="Times"/>
                <a:cs typeface="Times"/>
                <a:sym typeface="Times"/>
              </a:defRPr>
            </a:lvl1pPr>
          </a:lstStyle>
          <a:p>
            <a:pPr algn="ctr"/>
            <a:r>
              <a:rPr sz="2000"/>
              <a:t>4</a:t>
            </a:r>
          </a:p>
        </p:txBody>
      </p:sp>
      <p:sp>
        <p:nvSpPr>
          <p:cNvPr id="26" name="Shape 2167"/>
          <p:cNvSpPr/>
          <p:nvPr/>
        </p:nvSpPr>
        <p:spPr>
          <a:xfrm>
            <a:off x="10127838" y="4544318"/>
            <a:ext cx="676043" cy="676044"/>
          </a:xfrm>
          <a:prstGeom prst="ellipse">
            <a:avLst/>
          </a:prstGeom>
          <a:noFill/>
          <a:ln w="38100" cap="flat">
            <a:solidFill>
              <a:srgbClr val="000000"/>
            </a:solidFill>
            <a:prstDash val="solid"/>
            <a:miter lim="400000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pPr algn="ctr">
              <a:defRPr sz="900"/>
            </a:pPr>
            <a:endParaRPr sz="800"/>
          </a:p>
        </p:txBody>
      </p:sp>
      <p:sp>
        <p:nvSpPr>
          <p:cNvPr id="27" name="Shape 2168"/>
          <p:cNvSpPr/>
          <p:nvPr/>
        </p:nvSpPr>
        <p:spPr>
          <a:xfrm>
            <a:off x="10286724" y="4625553"/>
            <a:ext cx="344227" cy="4949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numCol="1" anchor="ctr">
            <a:noAutofit/>
          </a:bodyPr>
          <a:lstStyle>
            <a:lvl1pPr>
              <a:defRPr sz="2600">
                <a:latin typeface="Times"/>
                <a:ea typeface="Times"/>
                <a:cs typeface="Times"/>
                <a:sym typeface="Times"/>
              </a:defRPr>
            </a:lvl1pPr>
          </a:lstStyle>
          <a:p>
            <a:pPr algn="ctr"/>
            <a:r>
              <a:rPr sz="2000"/>
              <a:t>6</a:t>
            </a:r>
          </a:p>
        </p:txBody>
      </p:sp>
      <p:sp>
        <p:nvSpPr>
          <p:cNvPr id="28" name="Shape 2169"/>
          <p:cNvSpPr/>
          <p:nvPr/>
        </p:nvSpPr>
        <p:spPr>
          <a:xfrm>
            <a:off x="9229241" y="2922667"/>
            <a:ext cx="676043" cy="676043"/>
          </a:xfrm>
          <a:prstGeom prst="ellipse">
            <a:avLst/>
          </a:prstGeom>
          <a:noFill/>
          <a:ln w="38100" cap="flat">
            <a:solidFill>
              <a:srgbClr val="0433FF"/>
            </a:solidFill>
            <a:prstDash val="solid"/>
            <a:miter lim="400000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pPr algn="ctr">
              <a:defRPr sz="900"/>
            </a:pPr>
            <a:endParaRPr sz="800"/>
          </a:p>
        </p:txBody>
      </p:sp>
      <p:sp>
        <p:nvSpPr>
          <p:cNvPr id="29" name="Shape 2170"/>
          <p:cNvSpPr/>
          <p:nvPr/>
        </p:nvSpPr>
        <p:spPr>
          <a:xfrm>
            <a:off x="9395422" y="3003897"/>
            <a:ext cx="344226" cy="4949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numCol="1" anchor="ctr">
            <a:noAutofit/>
          </a:bodyPr>
          <a:lstStyle>
            <a:lvl1pPr>
              <a:defRPr sz="2600">
                <a:latin typeface="Times"/>
                <a:ea typeface="Times"/>
                <a:cs typeface="Times"/>
                <a:sym typeface="Times"/>
              </a:defRPr>
            </a:lvl1pPr>
          </a:lstStyle>
          <a:p>
            <a:pPr algn="ctr"/>
            <a:r>
              <a:rPr sz="2000"/>
              <a:t>3</a:t>
            </a:r>
          </a:p>
        </p:txBody>
      </p:sp>
      <p:sp>
        <p:nvSpPr>
          <p:cNvPr id="30" name="Shape 2171"/>
          <p:cNvSpPr/>
          <p:nvPr/>
        </p:nvSpPr>
        <p:spPr>
          <a:xfrm>
            <a:off x="9861830" y="4504293"/>
            <a:ext cx="313278" cy="180871"/>
          </a:xfrm>
          <a:prstGeom prst="line">
            <a:avLst/>
          </a:prstGeom>
          <a:noFill/>
          <a:ln w="38100" cap="flat">
            <a:solidFill>
              <a:schemeClr val="bg2">
                <a:lumMod val="50000"/>
              </a:schemeClr>
            </a:solidFill>
            <a:prstDash val="solid"/>
            <a:miter lim="400000"/>
            <a:tailEnd type="triangle" w="med" len="med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pPr algn="ctr">
              <a:defRPr sz="2400"/>
            </a:pPr>
            <a:endParaRPr sz="2800"/>
          </a:p>
        </p:txBody>
      </p:sp>
      <p:grpSp>
        <p:nvGrpSpPr>
          <p:cNvPr id="31" name="Group 2174"/>
          <p:cNvGrpSpPr/>
          <p:nvPr/>
        </p:nvGrpSpPr>
        <p:grpSpPr>
          <a:xfrm>
            <a:off x="9229241" y="4005745"/>
            <a:ext cx="676043" cy="676044"/>
            <a:chOff x="0" y="0"/>
            <a:chExt cx="844240" cy="844240"/>
          </a:xfrm>
        </p:grpSpPr>
        <p:sp>
          <p:nvSpPr>
            <p:cNvPr id="43" name="Shape 2172"/>
            <p:cNvSpPr/>
            <p:nvPr/>
          </p:nvSpPr>
          <p:spPr>
            <a:xfrm>
              <a:off x="0" y="0"/>
              <a:ext cx="844241" cy="844241"/>
            </a:xfrm>
            <a:prstGeom prst="ellipse">
              <a:avLst/>
            </a:prstGeom>
            <a:noFill/>
            <a:ln w="38100" cap="flat">
              <a:solidFill>
                <a:srgbClr val="0433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 sz="900"/>
              </a:pPr>
              <a:endParaRPr sz="800"/>
            </a:p>
          </p:txBody>
        </p:sp>
        <p:sp>
          <p:nvSpPr>
            <p:cNvPr id="44" name="Shape 2173"/>
            <p:cNvSpPr/>
            <p:nvPr/>
          </p:nvSpPr>
          <p:spPr>
            <a:xfrm>
              <a:off x="207529" y="101444"/>
              <a:ext cx="429870" cy="6180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2600">
                  <a:latin typeface="Times"/>
                  <a:ea typeface="Times"/>
                  <a:cs typeface="Times"/>
                  <a:sym typeface="Times"/>
                </a:defRPr>
              </a:lvl1pPr>
            </a:lstStyle>
            <a:p>
              <a:pPr algn="ctr"/>
              <a:r>
                <a:rPr sz="2000"/>
                <a:t>5</a:t>
              </a:r>
            </a:p>
          </p:txBody>
        </p:sp>
      </p:grpSp>
      <p:sp>
        <p:nvSpPr>
          <p:cNvPr id="32" name="Shape 2175"/>
          <p:cNvSpPr/>
          <p:nvPr/>
        </p:nvSpPr>
        <p:spPr>
          <a:xfrm>
            <a:off x="9861830" y="2338131"/>
            <a:ext cx="313278" cy="180871"/>
          </a:xfrm>
          <a:prstGeom prst="line">
            <a:avLst/>
          </a:prstGeom>
          <a:noFill/>
          <a:ln w="38100" cap="flat">
            <a:solidFill>
              <a:schemeClr val="bg2">
                <a:lumMod val="50000"/>
              </a:schemeClr>
            </a:solidFill>
            <a:prstDash val="solid"/>
            <a:miter lim="400000"/>
            <a:tailEnd type="triangle" w="med" len="med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pPr algn="ctr">
              <a:defRPr sz="2400"/>
            </a:pPr>
            <a:endParaRPr sz="2800"/>
          </a:p>
        </p:txBody>
      </p:sp>
      <p:grpSp>
        <p:nvGrpSpPr>
          <p:cNvPr id="33" name="Group 2180"/>
          <p:cNvGrpSpPr/>
          <p:nvPr/>
        </p:nvGrpSpPr>
        <p:grpSpPr>
          <a:xfrm>
            <a:off x="9213846" y="2078904"/>
            <a:ext cx="706835" cy="494930"/>
            <a:chOff x="0" y="0"/>
            <a:chExt cx="882692" cy="618066"/>
          </a:xfrm>
        </p:grpSpPr>
        <p:sp>
          <p:nvSpPr>
            <p:cNvPr id="39" name="Shape 2176"/>
            <p:cNvSpPr/>
            <p:nvPr/>
          </p:nvSpPr>
          <p:spPr>
            <a:xfrm>
              <a:off x="226755" y="0"/>
              <a:ext cx="429870" cy="6180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2600">
                  <a:latin typeface="Times"/>
                  <a:ea typeface="Times"/>
                  <a:cs typeface="Times"/>
                  <a:sym typeface="Times"/>
                </a:defRPr>
              </a:lvl1pPr>
            </a:lstStyle>
            <a:p>
              <a:pPr algn="ctr"/>
              <a:r>
                <a:rPr sz="2000" dirty="0"/>
                <a:t>1</a:t>
              </a:r>
            </a:p>
          </p:txBody>
        </p:sp>
        <p:grpSp>
          <p:nvGrpSpPr>
            <p:cNvPr id="40" name="Group 2179"/>
            <p:cNvGrpSpPr/>
            <p:nvPr/>
          </p:nvGrpSpPr>
          <p:grpSpPr>
            <a:xfrm>
              <a:off x="0" y="111612"/>
              <a:ext cx="882693" cy="429918"/>
              <a:chOff x="0" y="0"/>
              <a:chExt cx="882692" cy="429917"/>
            </a:xfrm>
          </p:grpSpPr>
          <p:sp>
            <p:nvSpPr>
              <p:cNvPr id="41" name="Shape 2177"/>
              <p:cNvSpPr/>
              <p:nvPr/>
            </p:nvSpPr>
            <p:spPr>
              <a:xfrm>
                <a:off x="17447" y="0"/>
                <a:ext cx="847760" cy="42991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053" extrusionOk="0">
                    <a:moveTo>
                      <a:pt x="0" y="371"/>
                    </a:moveTo>
                    <a:cubicBezTo>
                      <a:pt x="754" y="18262"/>
                      <a:pt x="7854" y="20368"/>
                      <a:pt x="10541" y="20984"/>
                    </a:cubicBezTo>
                    <a:cubicBezTo>
                      <a:pt x="13227" y="21600"/>
                      <a:pt x="21130" y="18347"/>
                      <a:pt x="21600" y="0"/>
                    </a:cubicBezTo>
                  </a:path>
                </a:pathLst>
              </a:custGeom>
              <a:noFill/>
              <a:ln w="38100" cap="flat">
                <a:solidFill>
                  <a:srgbClr val="0433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defRPr sz="2400"/>
                </a:pPr>
                <a:endParaRPr sz="2800"/>
              </a:p>
            </p:txBody>
          </p:sp>
          <p:sp>
            <p:nvSpPr>
              <p:cNvPr id="42" name="Shape 2178"/>
              <p:cNvSpPr/>
              <p:nvPr/>
            </p:nvSpPr>
            <p:spPr>
              <a:xfrm>
                <a:off x="0" y="13303"/>
                <a:ext cx="882693" cy="1"/>
              </a:xfrm>
              <a:prstGeom prst="line">
                <a:avLst/>
              </a:prstGeom>
              <a:noFill/>
              <a:ln w="38100" cap="flat">
                <a:solidFill>
                  <a:srgbClr val="0433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defRPr sz="2400"/>
                </a:pPr>
                <a:endParaRPr sz="2800"/>
              </a:p>
            </p:txBody>
          </p:sp>
        </p:grpSp>
      </p:grpSp>
      <p:grpSp>
        <p:nvGrpSpPr>
          <p:cNvPr id="34" name="Group 2185"/>
          <p:cNvGrpSpPr/>
          <p:nvPr/>
        </p:nvGrpSpPr>
        <p:grpSpPr>
          <a:xfrm>
            <a:off x="9213846" y="5017516"/>
            <a:ext cx="706835" cy="494929"/>
            <a:chOff x="0" y="0"/>
            <a:chExt cx="882692" cy="618066"/>
          </a:xfrm>
        </p:grpSpPr>
        <p:sp>
          <p:nvSpPr>
            <p:cNvPr id="35" name="Shape 2181"/>
            <p:cNvSpPr/>
            <p:nvPr/>
          </p:nvSpPr>
          <p:spPr>
            <a:xfrm>
              <a:off x="226755" y="0"/>
              <a:ext cx="429870" cy="6180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2600">
                  <a:latin typeface="Times"/>
                  <a:ea typeface="Times"/>
                  <a:cs typeface="Times"/>
                  <a:sym typeface="Times"/>
                </a:defRPr>
              </a:lvl1pPr>
            </a:lstStyle>
            <a:p>
              <a:pPr algn="ctr"/>
              <a:r>
                <a:rPr sz="2000"/>
                <a:t>7</a:t>
              </a:r>
            </a:p>
          </p:txBody>
        </p:sp>
        <p:grpSp>
          <p:nvGrpSpPr>
            <p:cNvPr id="36" name="Group 2184"/>
            <p:cNvGrpSpPr/>
            <p:nvPr/>
          </p:nvGrpSpPr>
          <p:grpSpPr>
            <a:xfrm rot="10800000" flipH="1">
              <a:off x="0" y="109834"/>
              <a:ext cx="882693" cy="429918"/>
              <a:chOff x="0" y="0"/>
              <a:chExt cx="882692" cy="429917"/>
            </a:xfrm>
          </p:grpSpPr>
          <p:sp>
            <p:nvSpPr>
              <p:cNvPr id="37" name="Shape 2182"/>
              <p:cNvSpPr/>
              <p:nvPr/>
            </p:nvSpPr>
            <p:spPr>
              <a:xfrm>
                <a:off x="17447" y="0"/>
                <a:ext cx="847760" cy="42991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053" extrusionOk="0">
                    <a:moveTo>
                      <a:pt x="0" y="371"/>
                    </a:moveTo>
                    <a:cubicBezTo>
                      <a:pt x="754" y="18262"/>
                      <a:pt x="7854" y="20368"/>
                      <a:pt x="10541" y="20984"/>
                    </a:cubicBezTo>
                    <a:cubicBezTo>
                      <a:pt x="13227" y="21600"/>
                      <a:pt x="21130" y="18347"/>
                      <a:pt x="21600" y="0"/>
                    </a:cubicBezTo>
                  </a:path>
                </a:pathLst>
              </a:custGeom>
              <a:noFill/>
              <a:ln w="38100" cap="flat">
                <a:solidFill>
                  <a:srgbClr val="0433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defRPr sz="2400"/>
                </a:pPr>
                <a:endParaRPr sz="2800"/>
              </a:p>
            </p:txBody>
          </p:sp>
          <p:sp>
            <p:nvSpPr>
              <p:cNvPr id="38" name="Shape 2183"/>
              <p:cNvSpPr/>
              <p:nvPr/>
            </p:nvSpPr>
            <p:spPr>
              <a:xfrm>
                <a:off x="0" y="13303"/>
                <a:ext cx="882693" cy="1"/>
              </a:xfrm>
              <a:prstGeom prst="line">
                <a:avLst/>
              </a:prstGeom>
              <a:noFill/>
              <a:ln w="38100" cap="flat">
                <a:solidFill>
                  <a:srgbClr val="0433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defRPr sz="2400"/>
                </a:pPr>
                <a:endParaRPr sz="2800"/>
              </a:p>
            </p:txBody>
          </p:sp>
        </p:grpSp>
      </p:grpSp>
      <p:grpSp>
        <p:nvGrpSpPr>
          <p:cNvPr id="45" name="Group 2199"/>
          <p:cNvGrpSpPr/>
          <p:nvPr/>
        </p:nvGrpSpPr>
        <p:grpSpPr>
          <a:xfrm>
            <a:off x="6684389" y="2593338"/>
            <a:ext cx="1652917" cy="1469063"/>
            <a:chOff x="441237" y="148541"/>
            <a:chExt cx="2064158" cy="1834563"/>
          </a:xfrm>
        </p:grpSpPr>
        <p:sp>
          <p:nvSpPr>
            <p:cNvPr id="46" name="Shape 2187"/>
            <p:cNvSpPr/>
            <p:nvPr/>
          </p:nvSpPr>
          <p:spPr>
            <a:xfrm>
              <a:off x="2045765" y="1039915"/>
              <a:ext cx="353795" cy="188229"/>
            </a:xfrm>
            <a:prstGeom prst="line">
              <a:avLst/>
            </a:prstGeom>
            <a:noFill/>
            <a:ln w="508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stealth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/>
            </a:p>
          </p:txBody>
        </p:sp>
        <p:sp>
          <p:nvSpPr>
            <p:cNvPr id="47" name="Shape 2188"/>
            <p:cNvSpPr/>
            <p:nvPr/>
          </p:nvSpPr>
          <p:spPr>
            <a:xfrm>
              <a:off x="862809" y="1038331"/>
              <a:ext cx="1177392" cy="1"/>
            </a:xfrm>
            <a:prstGeom prst="line">
              <a:avLst/>
            </a:prstGeom>
            <a:noFill/>
            <a:ln w="1905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/>
            </a:p>
          </p:txBody>
        </p:sp>
        <p:sp>
          <p:nvSpPr>
            <p:cNvPr id="48" name="Shape 2189"/>
            <p:cNvSpPr/>
            <p:nvPr/>
          </p:nvSpPr>
          <p:spPr>
            <a:xfrm>
              <a:off x="903323" y="480771"/>
              <a:ext cx="1096363" cy="1"/>
            </a:xfrm>
            <a:prstGeom prst="line">
              <a:avLst/>
            </a:prstGeom>
            <a:noFill/>
            <a:ln w="1905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/>
            </a:p>
          </p:txBody>
        </p:sp>
        <p:sp>
          <p:nvSpPr>
            <p:cNvPr id="49" name="Shape 2190"/>
            <p:cNvSpPr/>
            <p:nvPr/>
          </p:nvSpPr>
          <p:spPr>
            <a:xfrm flipV="1">
              <a:off x="2020365" y="290615"/>
              <a:ext cx="353795" cy="188229"/>
            </a:xfrm>
            <a:prstGeom prst="line">
              <a:avLst/>
            </a:prstGeom>
            <a:noFill/>
            <a:ln w="508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stealth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/>
            </a:p>
          </p:txBody>
        </p:sp>
        <p:sp>
          <p:nvSpPr>
            <p:cNvPr id="50" name="Shape 2191"/>
            <p:cNvSpPr/>
            <p:nvPr/>
          </p:nvSpPr>
          <p:spPr>
            <a:xfrm>
              <a:off x="817112" y="148541"/>
              <a:ext cx="1268785" cy="1268784"/>
            </a:xfrm>
            <a:prstGeom prst="ellipse">
              <a:avLst/>
            </a:prstGeom>
            <a:noFill/>
            <a:ln w="76200" cap="flat">
              <a:solidFill>
                <a:srgbClr val="0433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/>
            </a:p>
          </p:txBody>
        </p:sp>
        <p:sp>
          <p:nvSpPr>
            <p:cNvPr id="51" name="Shape 2192"/>
            <p:cNvSpPr/>
            <p:nvPr/>
          </p:nvSpPr>
          <p:spPr>
            <a:xfrm>
              <a:off x="466637" y="277891"/>
              <a:ext cx="401748" cy="202584"/>
            </a:xfrm>
            <a:prstGeom prst="line">
              <a:avLst/>
            </a:prstGeom>
            <a:noFill/>
            <a:ln w="508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stealth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/>
            </a:p>
          </p:txBody>
        </p:sp>
        <p:sp>
          <p:nvSpPr>
            <p:cNvPr id="54" name="Shape 2195"/>
            <p:cNvSpPr/>
            <p:nvPr/>
          </p:nvSpPr>
          <p:spPr>
            <a:xfrm>
              <a:off x="691627" y="1404121"/>
              <a:ext cx="1813768" cy="57898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2500">
                  <a:latin typeface="Times"/>
                  <a:ea typeface="Times"/>
                  <a:cs typeface="Times"/>
                  <a:sym typeface="Times"/>
                </a:defRPr>
              </a:lvl1pPr>
            </a:lstStyle>
            <a:p>
              <a:pPr>
                <a:defRPr i="1"/>
              </a:pPr>
              <a:r>
                <a:rPr dirty="0"/>
                <a:t>copy</a:t>
              </a:r>
              <a:r>
                <a:rPr lang="en-US" dirty="0"/>
                <a:t> </a:t>
              </a:r>
              <a:r>
                <a:rPr dirty="0"/>
                <a:t>gate</a:t>
              </a:r>
            </a:p>
          </p:txBody>
        </p:sp>
        <p:sp>
          <p:nvSpPr>
            <p:cNvPr id="57" name="Shape 2198"/>
            <p:cNvSpPr/>
            <p:nvPr/>
          </p:nvSpPr>
          <p:spPr>
            <a:xfrm flipV="1">
              <a:off x="441237" y="1037280"/>
              <a:ext cx="401748" cy="202584"/>
            </a:xfrm>
            <a:prstGeom prst="line">
              <a:avLst/>
            </a:prstGeom>
            <a:noFill/>
            <a:ln w="508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stealth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/>
            </a:p>
          </p:txBody>
        </p:sp>
      </p:grpSp>
      <p:grpSp>
        <p:nvGrpSpPr>
          <p:cNvPr id="58" name="Group 2222"/>
          <p:cNvGrpSpPr/>
          <p:nvPr/>
        </p:nvGrpSpPr>
        <p:grpSpPr>
          <a:xfrm>
            <a:off x="6671125" y="4565269"/>
            <a:ext cx="1842368" cy="1550283"/>
            <a:chOff x="453937" y="139700"/>
            <a:chExt cx="2300745" cy="1935991"/>
          </a:xfrm>
        </p:grpSpPr>
        <p:sp>
          <p:nvSpPr>
            <p:cNvPr id="59" name="Shape 2200"/>
            <p:cNvSpPr/>
            <p:nvPr/>
          </p:nvSpPr>
          <p:spPr>
            <a:xfrm>
              <a:off x="753174" y="1311534"/>
              <a:ext cx="2001508" cy="76415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2500">
                  <a:latin typeface="Times"/>
                  <a:ea typeface="Times"/>
                  <a:cs typeface="Times"/>
                  <a:sym typeface="Times"/>
                </a:defRPr>
              </a:lvl1pPr>
            </a:lstStyle>
            <a:p>
              <a:pPr>
                <a:defRPr i="1"/>
              </a:pPr>
              <a:r>
                <a:rPr dirty="0"/>
                <a:t>sort gate</a:t>
              </a:r>
            </a:p>
          </p:txBody>
        </p:sp>
        <p:grpSp>
          <p:nvGrpSpPr>
            <p:cNvPr id="60" name="Group 2221"/>
            <p:cNvGrpSpPr/>
            <p:nvPr/>
          </p:nvGrpSpPr>
          <p:grpSpPr>
            <a:xfrm>
              <a:off x="453937" y="139700"/>
              <a:ext cx="2009124" cy="1293820"/>
              <a:chOff x="453937" y="139700"/>
              <a:chExt cx="2009123" cy="1293819"/>
            </a:xfrm>
          </p:grpSpPr>
          <p:sp>
            <p:nvSpPr>
              <p:cNvPr id="61" name="Shape 2201"/>
              <p:cNvSpPr/>
              <p:nvPr/>
            </p:nvSpPr>
            <p:spPr>
              <a:xfrm>
                <a:off x="2109265" y="976415"/>
                <a:ext cx="353795" cy="188229"/>
              </a:xfrm>
              <a:prstGeom prst="line">
                <a:avLst/>
              </a:prstGeom>
              <a:noFill/>
              <a:ln w="508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  <a:tailEnd type="stealth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 sz="2400"/>
              </a:p>
            </p:txBody>
          </p:sp>
          <p:sp>
            <p:nvSpPr>
              <p:cNvPr id="62" name="Shape 2202"/>
              <p:cNvSpPr/>
              <p:nvPr/>
            </p:nvSpPr>
            <p:spPr>
              <a:xfrm flipV="1">
                <a:off x="2109265" y="379515"/>
                <a:ext cx="353795" cy="188229"/>
              </a:xfrm>
              <a:prstGeom prst="line">
                <a:avLst/>
              </a:prstGeom>
              <a:noFill/>
              <a:ln w="508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  <a:tailEnd type="stealth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 sz="2400"/>
              </a:p>
            </p:txBody>
          </p:sp>
          <p:sp>
            <p:nvSpPr>
              <p:cNvPr id="63" name="Shape 2203"/>
              <p:cNvSpPr/>
              <p:nvPr/>
            </p:nvSpPr>
            <p:spPr>
              <a:xfrm>
                <a:off x="466637" y="277891"/>
                <a:ext cx="401748" cy="202584"/>
              </a:xfrm>
              <a:prstGeom prst="line">
                <a:avLst/>
              </a:prstGeom>
              <a:noFill/>
              <a:ln w="508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  <a:tailEnd type="stealth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 sz="2400"/>
              </a:p>
            </p:txBody>
          </p:sp>
          <p:sp>
            <p:nvSpPr>
              <p:cNvPr id="67" name="Shape 2207"/>
              <p:cNvSpPr/>
              <p:nvPr/>
            </p:nvSpPr>
            <p:spPr>
              <a:xfrm flipV="1">
                <a:off x="453937" y="1062680"/>
                <a:ext cx="401748" cy="202585"/>
              </a:xfrm>
              <a:prstGeom prst="line">
                <a:avLst/>
              </a:prstGeom>
              <a:noFill/>
              <a:ln w="508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  <a:tailEnd type="stealth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 sz="2400"/>
              </a:p>
            </p:txBody>
          </p:sp>
          <p:pic>
            <p:nvPicPr>
              <p:cNvPr id="68" name="200px-XOR_ANSI.svg.png"/>
              <p:cNvPicPr>
                <a:picLocks noChangeAspect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>
              <a:xfrm>
                <a:off x="1264596" y="350244"/>
                <a:ext cx="883563" cy="44178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69" name="Shape 2209"/>
              <p:cNvSpPr/>
              <p:nvPr/>
            </p:nvSpPr>
            <p:spPr>
              <a:xfrm>
                <a:off x="977456" y="284870"/>
                <a:ext cx="568563" cy="568563"/>
              </a:xfrm>
              <a:prstGeom prst="ellipse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>
                    <a:solidFill>
                      <a:srgbClr val="FFFFFF"/>
                    </a:solidFill>
                  </a:defRPr>
                </a:pPr>
                <a:endParaRPr sz="2400"/>
              </a:p>
            </p:txBody>
          </p:sp>
          <p:sp>
            <p:nvSpPr>
              <p:cNvPr id="70" name="Shape 2210"/>
              <p:cNvSpPr/>
              <p:nvPr/>
            </p:nvSpPr>
            <p:spPr>
              <a:xfrm>
                <a:off x="1831840" y="967144"/>
                <a:ext cx="262170" cy="1"/>
              </a:xfrm>
              <a:prstGeom prst="line">
                <a:avLst/>
              </a:prstGeom>
              <a:noFill/>
              <a:ln w="1905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 sz="2400"/>
              </a:p>
            </p:txBody>
          </p:sp>
          <p:sp>
            <p:nvSpPr>
              <p:cNvPr id="71" name="Shape 2223"/>
              <p:cNvSpPr/>
              <p:nvPr/>
            </p:nvSpPr>
            <p:spPr>
              <a:xfrm>
                <a:off x="1159806" y="649930"/>
                <a:ext cx="396895" cy="2561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114" extrusionOk="0">
                    <a:moveTo>
                      <a:pt x="0" y="21114"/>
                    </a:moveTo>
                    <a:cubicBezTo>
                      <a:pt x="2995" y="6543"/>
                      <a:pt x="10195" y="-486"/>
                      <a:pt x="21600" y="26"/>
                    </a:cubicBezTo>
                  </a:path>
                </a:pathLst>
              </a:custGeom>
              <a:noFill/>
              <a:ln w="1905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72" name="Shape 2224"/>
              <p:cNvSpPr/>
              <p:nvPr/>
            </p:nvSpPr>
            <p:spPr>
              <a:xfrm>
                <a:off x="1000628" y="894908"/>
                <a:ext cx="163407" cy="1582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cubicBezTo>
                      <a:pt x="16788" y="11360"/>
                      <a:pt x="9588" y="18560"/>
                      <a:pt x="0" y="21600"/>
                    </a:cubicBezTo>
                  </a:path>
                </a:pathLst>
              </a:custGeom>
              <a:noFill/>
              <a:ln w="1905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73" name="Shape 2213"/>
              <p:cNvSpPr/>
              <p:nvPr/>
            </p:nvSpPr>
            <p:spPr>
              <a:xfrm>
                <a:off x="927706" y="484160"/>
                <a:ext cx="615519" cy="1"/>
              </a:xfrm>
              <a:prstGeom prst="line">
                <a:avLst/>
              </a:prstGeom>
              <a:noFill/>
              <a:ln w="1905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 sz="2400"/>
              </a:p>
            </p:txBody>
          </p:sp>
          <p:pic>
            <p:nvPicPr>
              <p:cNvPr id="74" name="pasted-image.png"/>
              <p:cNvPicPr>
                <a:picLocks noChangeAspect="1"/>
              </p:cNvPicPr>
              <p:nvPr/>
            </p:nvPicPr>
            <p:blipFill>
              <a:blip r:embed="rId5"/>
              <a:srcRect l="29575" r="29575"/>
              <a:stretch>
                <a:fillRect/>
              </a:stretch>
            </p:blipFill>
            <p:spPr>
              <a:xfrm>
                <a:off x="1468723" y="744272"/>
                <a:ext cx="367289" cy="44957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75" name="Shape 2215"/>
              <p:cNvSpPr/>
              <p:nvPr/>
            </p:nvSpPr>
            <p:spPr>
              <a:xfrm>
                <a:off x="859766" y="1052721"/>
                <a:ext cx="615518" cy="1"/>
              </a:xfrm>
              <a:prstGeom prst="line">
                <a:avLst/>
              </a:prstGeom>
              <a:noFill/>
              <a:ln w="1905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 sz="2400"/>
              </a:p>
            </p:txBody>
          </p:sp>
          <p:sp>
            <p:nvSpPr>
              <p:cNvPr id="76" name="Shape 2225"/>
              <p:cNvSpPr/>
              <p:nvPr/>
            </p:nvSpPr>
            <p:spPr>
              <a:xfrm>
                <a:off x="1151433" y="628861"/>
                <a:ext cx="334109" cy="24881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028" extrusionOk="0">
                    <a:moveTo>
                      <a:pt x="0" y="0"/>
                    </a:moveTo>
                    <a:cubicBezTo>
                      <a:pt x="7029" y="14603"/>
                      <a:pt x="14229" y="21600"/>
                      <a:pt x="21600" y="20992"/>
                    </a:cubicBezTo>
                  </a:path>
                </a:pathLst>
              </a:custGeom>
              <a:noFill/>
              <a:ln w="1905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77" name="Shape 2226"/>
              <p:cNvSpPr/>
              <p:nvPr/>
            </p:nvSpPr>
            <p:spPr>
              <a:xfrm>
                <a:off x="994943" y="483563"/>
                <a:ext cx="163407" cy="1582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1600"/>
                    </a:moveTo>
                    <a:cubicBezTo>
                      <a:pt x="16788" y="10240"/>
                      <a:pt x="9588" y="3040"/>
                      <a:pt x="0" y="0"/>
                    </a:cubicBezTo>
                  </a:path>
                </a:pathLst>
              </a:custGeom>
              <a:noFill/>
              <a:ln w="1905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78" name="Shape 2218"/>
              <p:cNvSpPr/>
              <p:nvPr/>
            </p:nvSpPr>
            <p:spPr>
              <a:xfrm>
                <a:off x="919620" y="491363"/>
                <a:ext cx="100814" cy="1"/>
              </a:xfrm>
              <a:prstGeom prst="line">
                <a:avLst/>
              </a:prstGeom>
              <a:noFill/>
              <a:ln w="1905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 sz="2400"/>
              </a:p>
            </p:txBody>
          </p:sp>
          <p:sp>
            <p:nvSpPr>
              <p:cNvPr id="79" name="Shape 2219"/>
              <p:cNvSpPr/>
              <p:nvPr/>
            </p:nvSpPr>
            <p:spPr>
              <a:xfrm>
                <a:off x="831051" y="139700"/>
                <a:ext cx="1293820" cy="1293819"/>
              </a:xfrm>
              <a:prstGeom prst="ellipse">
                <a:avLst/>
              </a:prstGeom>
              <a:noFill/>
              <a:ln w="76200" cap="flat">
                <a:solidFill>
                  <a:srgbClr val="0433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 sz="2400"/>
              </a:p>
            </p:txBody>
          </p:sp>
        </p:grpSp>
      </p:grpSp>
      <p:sp>
        <p:nvSpPr>
          <p:cNvPr id="82" name="TextBox 81"/>
          <p:cNvSpPr txBox="1"/>
          <p:nvPr/>
        </p:nvSpPr>
        <p:spPr>
          <a:xfrm>
            <a:off x="2086411" y="3744926"/>
            <a:ext cx="39471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If 1 and 0 out of order, flip a coin to decide whether to swap them.</a:t>
            </a:r>
          </a:p>
        </p:txBody>
      </p:sp>
      <p:grpSp>
        <p:nvGrpSpPr>
          <p:cNvPr id="65" name="Group 64">
            <a:extLst>
              <a:ext uri="{FF2B5EF4-FFF2-40B4-BE49-F238E27FC236}">
                <a16:creationId xmlns:a16="http://schemas.microsoft.com/office/drawing/2014/main" id="{4762F9F4-0686-42CB-90A8-A98F6A30C298}"/>
              </a:ext>
            </a:extLst>
          </p:cNvPr>
          <p:cNvGrpSpPr/>
          <p:nvPr/>
        </p:nvGrpSpPr>
        <p:grpSpPr>
          <a:xfrm>
            <a:off x="1485475" y="4861119"/>
            <a:ext cx="4670774" cy="1487689"/>
            <a:chOff x="1485475" y="4861119"/>
            <a:chExt cx="4670774" cy="1487689"/>
          </a:xfrm>
        </p:grpSpPr>
        <p:pic>
          <p:nvPicPr>
            <p:cNvPr id="64" name="Picture 63">
              <a:extLst>
                <a:ext uri="{FF2B5EF4-FFF2-40B4-BE49-F238E27FC236}">
                  <a16:creationId xmlns:a16="http://schemas.microsoft.com/office/drawing/2014/main" id="{888AAF2A-8BCE-4D88-B9CE-0B80EC1862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06" r="69135"/>
            <a:stretch/>
          </p:blipFill>
          <p:spPr>
            <a:xfrm>
              <a:off x="1607609" y="4861119"/>
              <a:ext cx="4440477" cy="1487689"/>
            </a:xfrm>
            <a:prstGeom prst="rect">
              <a:avLst/>
            </a:prstGeom>
          </p:spPr>
        </p:pic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809C5C83-101A-47B5-87C4-FFEB45EF05E6}"/>
                </a:ext>
              </a:extLst>
            </p:cNvPr>
            <p:cNvSpPr txBox="1"/>
            <p:nvPr/>
          </p:nvSpPr>
          <p:spPr>
            <a:xfrm>
              <a:off x="1485475" y="4965137"/>
              <a:ext cx="129212" cy="1292662"/>
            </a:xfrm>
            <a:prstGeom prst="rect">
              <a:avLst/>
            </a:prstGeom>
            <a:noFill/>
          </p:spPr>
          <p:txBody>
            <a:bodyPr wrap="square" lIns="0" tIns="0" rIns="0" bIns="0" rtlCol="0" anchor="t" anchorCtr="0">
              <a:spAutoFit/>
            </a:bodyPr>
            <a:lstStyle/>
            <a:p>
              <a:r>
                <a:rPr lang="en-US" sz="1400" dirty="0"/>
                <a:t>0</a:t>
              </a:r>
            </a:p>
            <a:p>
              <a:r>
                <a:rPr lang="en-US" sz="1400" dirty="0"/>
                <a:t>0</a:t>
              </a:r>
            </a:p>
            <a:p>
              <a:r>
                <a:rPr lang="en-US" sz="1400" dirty="0"/>
                <a:t>0</a:t>
              </a:r>
            </a:p>
            <a:p>
              <a:r>
                <a:rPr lang="en-US" sz="1400" dirty="0"/>
                <a:t>1</a:t>
              </a:r>
            </a:p>
            <a:p>
              <a:r>
                <a:rPr lang="en-US" sz="1400" dirty="0"/>
                <a:t>1</a:t>
              </a:r>
            </a:p>
            <a:p>
              <a:r>
                <a:rPr lang="en-US" sz="1400" dirty="0"/>
                <a:t>1</a:t>
              </a:r>
            </a:p>
          </p:txBody>
        </p:sp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FC4650A7-D591-4947-8C70-03E66374A74B}"/>
                </a:ext>
              </a:extLst>
            </p:cNvPr>
            <p:cNvSpPr txBox="1"/>
            <p:nvPr/>
          </p:nvSpPr>
          <p:spPr>
            <a:xfrm>
              <a:off x="6027036" y="4958442"/>
              <a:ext cx="129213" cy="1292662"/>
            </a:xfrm>
            <a:prstGeom prst="rect">
              <a:avLst/>
            </a:prstGeom>
            <a:noFill/>
          </p:spPr>
          <p:txBody>
            <a:bodyPr wrap="square" lIns="0" tIns="0" rIns="0" bIns="0" rtlCol="0" anchor="t" anchorCtr="0">
              <a:spAutoFit/>
            </a:bodyPr>
            <a:lstStyle/>
            <a:p>
              <a:pPr algn="r"/>
              <a:r>
                <a:rPr lang="en-US" sz="1400" dirty="0"/>
                <a:t>1</a:t>
              </a:r>
            </a:p>
            <a:p>
              <a:pPr algn="r"/>
              <a:r>
                <a:rPr lang="en-US" sz="1400" dirty="0"/>
                <a:t>1</a:t>
              </a:r>
            </a:p>
            <a:p>
              <a:pPr algn="r"/>
              <a:r>
                <a:rPr lang="en-US" sz="1400" dirty="0"/>
                <a:t>1</a:t>
              </a:r>
            </a:p>
            <a:p>
              <a:pPr algn="r"/>
              <a:r>
                <a:rPr lang="en-US" sz="1400" dirty="0"/>
                <a:t>0</a:t>
              </a:r>
            </a:p>
            <a:p>
              <a:pPr algn="r"/>
              <a:r>
                <a:rPr lang="en-US" sz="1400" dirty="0"/>
                <a:t>0</a:t>
              </a:r>
            </a:p>
            <a:p>
              <a:pPr algn="r"/>
              <a:r>
                <a:rPr lang="en-US" sz="1400" dirty="0"/>
                <a:t>0</a:t>
              </a:r>
            </a:p>
          </p:txBody>
        </p:sp>
      </p:grp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9749B9-F414-460E-BEC7-240F4790F3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3B66A-CE92-4F70-B5A2-EE913266E6CF}" type="slidenum">
              <a:rPr lang="en-US" smtClean="0"/>
              <a:pPr/>
              <a:t>16</a:t>
            </a:fld>
            <a:r>
              <a:rPr lang="en-US"/>
              <a:t>/49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8909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7455" y="99160"/>
            <a:ext cx="7886700" cy="574674"/>
          </a:xfrm>
        </p:spPr>
        <p:txBody>
          <a:bodyPr>
            <a:normAutofit fontScale="90000"/>
          </a:bodyPr>
          <a:lstStyle/>
          <a:p>
            <a:r>
              <a:rPr lang="en-US" dirty="0"/>
              <a:t>Deterministic circuits</a:t>
            </a:r>
          </a:p>
        </p:txBody>
      </p:sp>
      <p:sp>
        <p:nvSpPr>
          <p:cNvPr id="14" name="Rectangle 13"/>
          <p:cNvSpPr/>
          <p:nvPr/>
        </p:nvSpPr>
        <p:spPr>
          <a:xfrm>
            <a:off x="9293968" y="740918"/>
            <a:ext cx="247327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answer </a:t>
            </a:r>
            <a:r>
              <a:rPr lang="en-US" b="1">
                <a:solidFill>
                  <a:srgbClr val="0070C0"/>
                </a:solidFill>
              </a:rPr>
              <a:t>yes/no </a:t>
            </a:r>
            <a:r>
              <a:rPr lang="en-US" b="1" dirty="0">
                <a:solidFill>
                  <a:srgbClr val="0070C0"/>
                </a:solidFill>
              </a:rPr>
              <a:t>question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222283" y="684898"/>
            <a:ext cx="11718892" cy="2433688"/>
          </a:xfrm>
          <a:prstGeom prst="roundRect">
            <a:avLst>
              <a:gd name="adj" fmla="val 7246"/>
            </a:avLst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>
            <a:off x="9132992" y="4610677"/>
            <a:ext cx="29325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simulate cellular automata</a:t>
            </a:r>
          </a:p>
        </p:txBody>
      </p:sp>
      <p:pic>
        <p:nvPicPr>
          <p:cNvPr id="32" name="pasted-image.gif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16200000">
            <a:off x="-419431" y="5486549"/>
            <a:ext cx="1879757" cy="234970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36" name="Rounded Rectangle 35"/>
          <p:cNvSpPr/>
          <p:nvPr/>
        </p:nvSpPr>
        <p:spPr>
          <a:xfrm>
            <a:off x="222283" y="4657088"/>
            <a:ext cx="11718892" cy="1879758"/>
          </a:xfrm>
          <a:prstGeom prst="roundRect">
            <a:avLst>
              <a:gd name="adj" fmla="val 7246"/>
            </a:avLst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729032" y="4626012"/>
            <a:ext cx="137409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cap="small"/>
              <a:t>Rule110</a:t>
            </a:r>
            <a:endParaRPr lang="en-US" sz="2800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0493200-6FA3-445B-935E-B3408F5E78F2}"/>
              </a:ext>
            </a:extLst>
          </p:cNvPr>
          <p:cNvGrpSpPr/>
          <p:nvPr/>
        </p:nvGrpSpPr>
        <p:grpSpPr>
          <a:xfrm>
            <a:off x="740092" y="5171361"/>
            <a:ext cx="2889021" cy="1160465"/>
            <a:chOff x="740092" y="5171361"/>
            <a:chExt cx="2889021" cy="1160465"/>
          </a:xfrm>
        </p:grpSpPr>
        <p:pic>
          <p:nvPicPr>
            <p:cNvPr id="34" name="rule110--Cook.png"/>
            <p:cNvPicPr>
              <a:picLocks noChangeAspect="1"/>
            </p:cNvPicPr>
            <p:nvPr/>
          </p:nvPicPr>
          <p:blipFill rotWithShape="1">
            <a:blip r:embed="rId5"/>
            <a:srcRect r="91454" b="62540"/>
            <a:stretch/>
          </p:blipFill>
          <p:spPr>
            <a:xfrm rot="16200000" flipH="1">
              <a:off x="1801553" y="4190759"/>
              <a:ext cx="846957" cy="280816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8" name="Rectangle 37"/>
            <p:cNvSpPr/>
            <p:nvPr/>
          </p:nvSpPr>
          <p:spPr>
            <a:xfrm>
              <a:off x="740092" y="6024049"/>
              <a:ext cx="519694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dirty="0"/>
                <a:t>time</a:t>
              </a:r>
            </a:p>
          </p:txBody>
        </p:sp>
        <p:sp>
          <p:nvSpPr>
            <p:cNvPr id="39" name="Right Arrow 38"/>
            <p:cNvSpPr/>
            <p:nvPr/>
          </p:nvSpPr>
          <p:spPr>
            <a:xfrm>
              <a:off x="1317750" y="6096551"/>
              <a:ext cx="444213" cy="157254"/>
            </a:xfrm>
            <a:prstGeom prst="rightArrow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0" name="TextBox 39"/>
          <p:cNvSpPr txBox="1"/>
          <p:nvPr/>
        </p:nvSpPr>
        <p:spPr>
          <a:xfrm>
            <a:off x="8239124" y="5027234"/>
            <a:ext cx="36973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Theorem</a:t>
            </a:r>
            <a:r>
              <a:rPr lang="en-US" sz="2000"/>
              <a:t>: Rule </a:t>
            </a:r>
            <a:r>
              <a:rPr lang="en-US" sz="2000" dirty="0"/>
              <a:t>110 can efficiently execute </a:t>
            </a:r>
            <a:r>
              <a:rPr lang="en-US" sz="2000" u="sng" dirty="0"/>
              <a:t>any</a:t>
            </a:r>
            <a:r>
              <a:rPr lang="en-US" sz="2000" dirty="0"/>
              <a:t> algorithm.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9268332" y="6096551"/>
            <a:ext cx="25817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/>
              <a:t>[</a:t>
            </a:r>
            <a:r>
              <a:rPr lang="en-US" sz="1600" dirty="0" err="1"/>
              <a:t>Neary</a:t>
            </a:r>
            <a:r>
              <a:rPr lang="en-US" sz="1600" dirty="0"/>
              <a:t>, Woods, </a:t>
            </a:r>
            <a:r>
              <a:rPr lang="en-US" sz="1600" u="sng" dirty="0"/>
              <a:t>ICALP</a:t>
            </a:r>
            <a:r>
              <a:rPr lang="en-US" sz="1600" dirty="0"/>
              <a:t> 2006]</a:t>
            </a:r>
          </a:p>
        </p:txBody>
      </p:sp>
      <p:sp>
        <p:nvSpPr>
          <p:cNvPr id="42" name="Rectangle 41"/>
          <p:cNvSpPr/>
          <p:nvPr/>
        </p:nvSpPr>
        <p:spPr>
          <a:xfrm>
            <a:off x="9115800" y="5827055"/>
            <a:ext cx="273427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600" dirty="0"/>
              <a:t>[Cook, </a:t>
            </a:r>
            <a:r>
              <a:rPr lang="en-US" sz="1600" u="sng" dirty="0"/>
              <a:t>Complex Systems</a:t>
            </a:r>
            <a:r>
              <a:rPr lang="en-US" sz="1600" dirty="0"/>
              <a:t> 2004]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9132992" y="3165811"/>
            <a:ext cx="27170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“count” as high as possible</a:t>
            </a:r>
          </a:p>
        </p:txBody>
      </p:sp>
      <p:sp>
        <p:nvSpPr>
          <p:cNvPr id="49" name="Rounded Rectangle 35"/>
          <p:cNvSpPr/>
          <p:nvPr/>
        </p:nvSpPr>
        <p:spPr>
          <a:xfrm>
            <a:off x="222283" y="3192606"/>
            <a:ext cx="11718892" cy="1375705"/>
          </a:xfrm>
          <a:prstGeom prst="roundRect">
            <a:avLst>
              <a:gd name="adj" fmla="val 7246"/>
            </a:avLst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2" name="Picture 4" descr="http://www.discomaraton.com/wp-content/uploads/2014/11/1207580-pochette-de-l-album-best-of-abba-950x0-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3347" y="1308425"/>
            <a:ext cx="1540567" cy="1540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E5D92D4F-5D68-4144-992B-C35D2088D7F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81" r="70521"/>
          <a:stretch/>
        </p:blipFill>
        <p:spPr>
          <a:xfrm>
            <a:off x="433153" y="1230563"/>
            <a:ext cx="1978109" cy="726688"/>
          </a:xfrm>
          <a:prstGeom prst="rect">
            <a:avLst/>
          </a:prstGeom>
        </p:spPr>
      </p:pic>
      <p:sp>
        <p:nvSpPr>
          <p:cNvPr id="57" name="TextBox 56">
            <a:extLst>
              <a:ext uri="{FF2B5EF4-FFF2-40B4-BE49-F238E27FC236}">
                <a16:creationId xmlns:a16="http://schemas.microsoft.com/office/drawing/2014/main" id="{695955D9-B4AA-442B-B23D-EE68933A786F}"/>
              </a:ext>
            </a:extLst>
          </p:cNvPr>
          <p:cNvSpPr txBox="1"/>
          <p:nvPr/>
        </p:nvSpPr>
        <p:spPr>
          <a:xfrm>
            <a:off x="327455" y="733030"/>
            <a:ext cx="12494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cap="small" dirty="0"/>
              <a:t>Parity</a:t>
            </a:r>
            <a:endParaRPr lang="en-US" sz="2800" dirty="0"/>
          </a:p>
        </p:txBody>
      </p:sp>
      <p:pic>
        <p:nvPicPr>
          <p:cNvPr id="60" name="Picture 59">
            <a:extLst>
              <a:ext uri="{FF2B5EF4-FFF2-40B4-BE49-F238E27FC236}">
                <a16:creationId xmlns:a16="http://schemas.microsoft.com/office/drawing/2014/main" id="{99F6DF35-8A90-4AC3-9F5D-EEE16550601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13" r="70521"/>
          <a:stretch/>
        </p:blipFill>
        <p:spPr>
          <a:xfrm>
            <a:off x="2915294" y="1225930"/>
            <a:ext cx="1978109" cy="728383"/>
          </a:xfrm>
          <a:prstGeom prst="rect">
            <a:avLst/>
          </a:prstGeom>
        </p:spPr>
      </p:pic>
      <p:sp>
        <p:nvSpPr>
          <p:cNvPr id="62" name="TextBox 61">
            <a:extLst>
              <a:ext uri="{FF2B5EF4-FFF2-40B4-BE49-F238E27FC236}">
                <a16:creationId xmlns:a16="http://schemas.microsoft.com/office/drawing/2014/main" id="{09FF371D-AD6F-4AA3-93F9-244828EB3BA8}"/>
              </a:ext>
            </a:extLst>
          </p:cNvPr>
          <p:cNvSpPr txBox="1"/>
          <p:nvPr/>
        </p:nvSpPr>
        <p:spPr>
          <a:xfrm>
            <a:off x="2790770" y="740918"/>
            <a:ext cx="20682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cap="small"/>
              <a:t>MultipleOf3</a:t>
            </a:r>
            <a:endParaRPr lang="en-US" sz="2800" dirty="0"/>
          </a:p>
        </p:txBody>
      </p:sp>
      <p:pic>
        <p:nvPicPr>
          <p:cNvPr id="66" name="Picture 65">
            <a:extLst>
              <a:ext uri="{FF2B5EF4-FFF2-40B4-BE49-F238E27FC236}">
                <a16:creationId xmlns:a16="http://schemas.microsoft.com/office/drawing/2014/main" id="{59EC3F46-6309-4964-95C4-33480849531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90" r="70484"/>
          <a:stretch/>
        </p:blipFill>
        <p:spPr>
          <a:xfrm>
            <a:off x="2915294" y="2197763"/>
            <a:ext cx="1998287" cy="732643"/>
          </a:xfrm>
          <a:prstGeom prst="rect">
            <a:avLst/>
          </a:prstGeom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id="{50A4B2EC-7804-4FAD-B95F-5803FEDA95A5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04" r="70566"/>
          <a:stretch/>
        </p:blipFill>
        <p:spPr>
          <a:xfrm>
            <a:off x="433153" y="2197548"/>
            <a:ext cx="1978109" cy="730190"/>
          </a:xfrm>
          <a:prstGeom prst="rect">
            <a:avLst/>
          </a:prstGeom>
        </p:spPr>
      </p:pic>
      <p:sp>
        <p:nvSpPr>
          <p:cNvPr id="75" name="TextBox 74">
            <a:extLst>
              <a:ext uri="{FF2B5EF4-FFF2-40B4-BE49-F238E27FC236}">
                <a16:creationId xmlns:a16="http://schemas.microsoft.com/office/drawing/2014/main" id="{5D97709C-EC61-4307-8DD5-7A1FA510534F}"/>
              </a:ext>
            </a:extLst>
          </p:cNvPr>
          <p:cNvSpPr txBox="1"/>
          <p:nvPr/>
        </p:nvSpPr>
        <p:spPr>
          <a:xfrm>
            <a:off x="5237476" y="749751"/>
            <a:ext cx="20682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cap="small"/>
              <a:t>Palindrome</a:t>
            </a:r>
            <a:endParaRPr lang="en-US" sz="28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A19407C-EC36-4F7A-9314-57576703E042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16" r="51374"/>
          <a:stretch/>
        </p:blipFill>
        <p:spPr>
          <a:xfrm>
            <a:off x="7060127" y="1215173"/>
            <a:ext cx="4627650" cy="72174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38CC47F-EA90-4BD7-816C-B833163474AF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04" r="51522"/>
          <a:stretch/>
        </p:blipFill>
        <p:spPr>
          <a:xfrm>
            <a:off x="7049277" y="2199471"/>
            <a:ext cx="4638500" cy="726344"/>
          </a:xfrm>
          <a:prstGeom prst="rect">
            <a:avLst/>
          </a:prstGeom>
        </p:spPr>
      </p:pic>
      <p:sp>
        <p:nvSpPr>
          <p:cNvPr id="77" name="TextBox 76">
            <a:extLst>
              <a:ext uri="{FF2B5EF4-FFF2-40B4-BE49-F238E27FC236}">
                <a16:creationId xmlns:a16="http://schemas.microsoft.com/office/drawing/2014/main" id="{EE5D54F8-4228-4A39-943F-1BDEE5852290}"/>
              </a:ext>
            </a:extLst>
          </p:cNvPr>
          <p:cNvSpPr txBox="1"/>
          <p:nvPr/>
        </p:nvSpPr>
        <p:spPr>
          <a:xfrm>
            <a:off x="232383" y="3135888"/>
            <a:ext cx="14930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cap="small"/>
              <a:t>Cycle63</a:t>
            </a:r>
            <a:endParaRPr lang="en-US" sz="2800" dirty="0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895397C8-9A51-44D2-94B5-1D83F49219FF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79" r="12920"/>
          <a:stretch/>
        </p:blipFill>
        <p:spPr>
          <a:xfrm>
            <a:off x="327456" y="3589507"/>
            <a:ext cx="11439785" cy="635190"/>
          </a:xfrm>
          <a:prstGeom prst="rect">
            <a:avLst/>
          </a:prstGeom>
        </p:spPr>
      </p:pic>
      <p:graphicFrame>
        <p:nvGraphicFramePr>
          <p:cNvPr id="51" name="Table 5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93952491"/>
              </p:ext>
            </p:extLst>
          </p:nvPr>
        </p:nvGraphicFramePr>
        <p:xfrm>
          <a:off x="333723" y="3585673"/>
          <a:ext cx="11433500" cy="926529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175900">
                  <a:extLst>
                    <a:ext uri="{9D8B030D-6E8A-4147-A177-3AD203B41FA5}">
                      <a16:colId xmlns:a16="http://schemas.microsoft.com/office/drawing/2014/main" val="580109153"/>
                    </a:ext>
                  </a:extLst>
                </a:gridCol>
                <a:gridCol w="175900">
                  <a:extLst>
                    <a:ext uri="{9D8B030D-6E8A-4147-A177-3AD203B41FA5}">
                      <a16:colId xmlns:a16="http://schemas.microsoft.com/office/drawing/2014/main" val="1735202483"/>
                    </a:ext>
                  </a:extLst>
                </a:gridCol>
                <a:gridCol w="175900">
                  <a:extLst>
                    <a:ext uri="{9D8B030D-6E8A-4147-A177-3AD203B41FA5}">
                      <a16:colId xmlns:a16="http://schemas.microsoft.com/office/drawing/2014/main" val="1976707390"/>
                    </a:ext>
                  </a:extLst>
                </a:gridCol>
                <a:gridCol w="175900">
                  <a:extLst>
                    <a:ext uri="{9D8B030D-6E8A-4147-A177-3AD203B41FA5}">
                      <a16:colId xmlns:a16="http://schemas.microsoft.com/office/drawing/2014/main" val="3272589845"/>
                    </a:ext>
                  </a:extLst>
                </a:gridCol>
                <a:gridCol w="175900">
                  <a:extLst>
                    <a:ext uri="{9D8B030D-6E8A-4147-A177-3AD203B41FA5}">
                      <a16:colId xmlns:a16="http://schemas.microsoft.com/office/drawing/2014/main" val="840026304"/>
                    </a:ext>
                  </a:extLst>
                </a:gridCol>
                <a:gridCol w="175900">
                  <a:extLst>
                    <a:ext uri="{9D8B030D-6E8A-4147-A177-3AD203B41FA5}">
                      <a16:colId xmlns:a16="http://schemas.microsoft.com/office/drawing/2014/main" val="981135046"/>
                    </a:ext>
                  </a:extLst>
                </a:gridCol>
                <a:gridCol w="175900">
                  <a:extLst>
                    <a:ext uri="{9D8B030D-6E8A-4147-A177-3AD203B41FA5}">
                      <a16:colId xmlns:a16="http://schemas.microsoft.com/office/drawing/2014/main" val="2097631512"/>
                    </a:ext>
                  </a:extLst>
                </a:gridCol>
                <a:gridCol w="175900">
                  <a:extLst>
                    <a:ext uri="{9D8B030D-6E8A-4147-A177-3AD203B41FA5}">
                      <a16:colId xmlns:a16="http://schemas.microsoft.com/office/drawing/2014/main" val="1028376704"/>
                    </a:ext>
                  </a:extLst>
                </a:gridCol>
                <a:gridCol w="175900">
                  <a:extLst>
                    <a:ext uri="{9D8B030D-6E8A-4147-A177-3AD203B41FA5}">
                      <a16:colId xmlns:a16="http://schemas.microsoft.com/office/drawing/2014/main" val="2052978065"/>
                    </a:ext>
                  </a:extLst>
                </a:gridCol>
                <a:gridCol w="175900">
                  <a:extLst>
                    <a:ext uri="{9D8B030D-6E8A-4147-A177-3AD203B41FA5}">
                      <a16:colId xmlns:a16="http://schemas.microsoft.com/office/drawing/2014/main" val="557064724"/>
                    </a:ext>
                  </a:extLst>
                </a:gridCol>
                <a:gridCol w="175900">
                  <a:extLst>
                    <a:ext uri="{9D8B030D-6E8A-4147-A177-3AD203B41FA5}">
                      <a16:colId xmlns:a16="http://schemas.microsoft.com/office/drawing/2014/main" val="3392878602"/>
                    </a:ext>
                  </a:extLst>
                </a:gridCol>
                <a:gridCol w="175900">
                  <a:extLst>
                    <a:ext uri="{9D8B030D-6E8A-4147-A177-3AD203B41FA5}">
                      <a16:colId xmlns:a16="http://schemas.microsoft.com/office/drawing/2014/main" val="2156841807"/>
                    </a:ext>
                  </a:extLst>
                </a:gridCol>
                <a:gridCol w="175900">
                  <a:extLst>
                    <a:ext uri="{9D8B030D-6E8A-4147-A177-3AD203B41FA5}">
                      <a16:colId xmlns:a16="http://schemas.microsoft.com/office/drawing/2014/main" val="2635559994"/>
                    </a:ext>
                  </a:extLst>
                </a:gridCol>
                <a:gridCol w="175900">
                  <a:extLst>
                    <a:ext uri="{9D8B030D-6E8A-4147-A177-3AD203B41FA5}">
                      <a16:colId xmlns:a16="http://schemas.microsoft.com/office/drawing/2014/main" val="1978251049"/>
                    </a:ext>
                  </a:extLst>
                </a:gridCol>
                <a:gridCol w="175900">
                  <a:extLst>
                    <a:ext uri="{9D8B030D-6E8A-4147-A177-3AD203B41FA5}">
                      <a16:colId xmlns:a16="http://schemas.microsoft.com/office/drawing/2014/main" val="2735728838"/>
                    </a:ext>
                  </a:extLst>
                </a:gridCol>
                <a:gridCol w="175900">
                  <a:extLst>
                    <a:ext uri="{9D8B030D-6E8A-4147-A177-3AD203B41FA5}">
                      <a16:colId xmlns:a16="http://schemas.microsoft.com/office/drawing/2014/main" val="1626298525"/>
                    </a:ext>
                  </a:extLst>
                </a:gridCol>
                <a:gridCol w="175900">
                  <a:extLst>
                    <a:ext uri="{9D8B030D-6E8A-4147-A177-3AD203B41FA5}">
                      <a16:colId xmlns:a16="http://schemas.microsoft.com/office/drawing/2014/main" val="819544345"/>
                    </a:ext>
                  </a:extLst>
                </a:gridCol>
                <a:gridCol w="175900">
                  <a:extLst>
                    <a:ext uri="{9D8B030D-6E8A-4147-A177-3AD203B41FA5}">
                      <a16:colId xmlns:a16="http://schemas.microsoft.com/office/drawing/2014/main" val="3225993093"/>
                    </a:ext>
                  </a:extLst>
                </a:gridCol>
                <a:gridCol w="175900">
                  <a:extLst>
                    <a:ext uri="{9D8B030D-6E8A-4147-A177-3AD203B41FA5}">
                      <a16:colId xmlns:a16="http://schemas.microsoft.com/office/drawing/2014/main" val="2875737484"/>
                    </a:ext>
                  </a:extLst>
                </a:gridCol>
                <a:gridCol w="175900">
                  <a:extLst>
                    <a:ext uri="{9D8B030D-6E8A-4147-A177-3AD203B41FA5}">
                      <a16:colId xmlns:a16="http://schemas.microsoft.com/office/drawing/2014/main" val="3113715514"/>
                    </a:ext>
                  </a:extLst>
                </a:gridCol>
                <a:gridCol w="175900">
                  <a:extLst>
                    <a:ext uri="{9D8B030D-6E8A-4147-A177-3AD203B41FA5}">
                      <a16:colId xmlns:a16="http://schemas.microsoft.com/office/drawing/2014/main" val="1645869392"/>
                    </a:ext>
                  </a:extLst>
                </a:gridCol>
                <a:gridCol w="175900">
                  <a:extLst>
                    <a:ext uri="{9D8B030D-6E8A-4147-A177-3AD203B41FA5}">
                      <a16:colId xmlns:a16="http://schemas.microsoft.com/office/drawing/2014/main" val="3700207583"/>
                    </a:ext>
                  </a:extLst>
                </a:gridCol>
                <a:gridCol w="175900">
                  <a:extLst>
                    <a:ext uri="{9D8B030D-6E8A-4147-A177-3AD203B41FA5}">
                      <a16:colId xmlns:a16="http://schemas.microsoft.com/office/drawing/2014/main" val="1604402094"/>
                    </a:ext>
                  </a:extLst>
                </a:gridCol>
                <a:gridCol w="175900">
                  <a:extLst>
                    <a:ext uri="{9D8B030D-6E8A-4147-A177-3AD203B41FA5}">
                      <a16:colId xmlns:a16="http://schemas.microsoft.com/office/drawing/2014/main" val="628354412"/>
                    </a:ext>
                  </a:extLst>
                </a:gridCol>
                <a:gridCol w="175900">
                  <a:extLst>
                    <a:ext uri="{9D8B030D-6E8A-4147-A177-3AD203B41FA5}">
                      <a16:colId xmlns:a16="http://schemas.microsoft.com/office/drawing/2014/main" val="4216879817"/>
                    </a:ext>
                  </a:extLst>
                </a:gridCol>
                <a:gridCol w="175900">
                  <a:extLst>
                    <a:ext uri="{9D8B030D-6E8A-4147-A177-3AD203B41FA5}">
                      <a16:colId xmlns:a16="http://schemas.microsoft.com/office/drawing/2014/main" val="1165892080"/>
                    </a:ext>
                  </a:extLst>
                </a:gridCol>
                <a:gridCol w="175900">
                  <a:extLst>
                    <a:ext uri="{9D8B030D-6E8A-4147-A177-3AD203B41FA5}">
                      <a16:colId xmlns:a16="http://schemas.microsoft.com/office/drawing/2014/main" val="3537501401"/>
                    </a:ext>
                  </a:extLst>
                </a:gridCol>
                <a:gridCol w="175900">
                  <a:extLst>
                    <a:ext uri="{9D8B030D-6E8A-4147-A177-3AD203B41FA5}">
                      <a16:colId xmlns:a16="http://schemas.microsoft.com/office/drawing/2014/main" val="3965160371"/>
                    </a:ext>
                  </a:extLst>
                </a:gridCol>
                <a:gridCol w="175900">
                  <a:extLst>
                    <a:ext uri="{9D8B030D-6E8A-4147-A177-3AD203B41FA5}">
                      <a16:colId xmlns:a16="http://schemas.microsoft.com/office/drawing/2014/main" val="2619396009"/>
                    </a:ext>
                  </a:extLst>
                </a:gridCol>
                <a:gridCol w="175900">
                  <a:extLst>
                    <a:ext uri="{9D8B030D-6E8A-4147-A177-3AD203B41FA5}">
                      <a16:colId xmlns:a16="http://schemas.microsoft.com/office/drawing/2014/main" val="2409801920"/>
                    </a:ext>
                  </a:extLst>
                </a:gridCol>
                <a:gridCol w="175900">
                  <a:extLst>
                    <a:ext uri="{9D8B030D-6E8A-4147-A177-3AD203B41FA5}">
                      <a16:colId xmlns:a16="http://schemas.microsoft.com/office/drawing/2014/main" val="3911785871"/>
                    </a:ext>
                  </a:extLst>
                </a:gridCol>
                <a:gridCol w="175900">
                  <a:extLst>
                    <a:ext uri="{9D8B030D-6E8A-4147-A177-3AD203B41FA5}">
                      <a16:colId xmlns:a16="http://schemas.microsoft.com/office/drawing/2014/main" val="3967309513"/>
                    </a:ext>
                  </a:extLst>
                </a:gridCol>
                <a:gridCol w="175900">
                  <a:extLst>
                    <a:ext uri="{9D8B030D-6E8A-4147-A177-3AD203B41FA5}">
                      <a16:colId xmlns:a16="http://schemas.microsoft.com/office/drawing/2014/main" val="2530571968"/>
                    </a:ext>
                  </a:extLst>
                </a:gridCol>
                <a:gridCol w="175900">
                  <a:extLst>
                    <a:ext uri="{9D8B030D-6E8A-4147-A177-3AD203B41FA5}">
                      <a16:colId xmlns:a16="http://schemas.microsoft.com/office/drawing/2014/main" val="1418218279"/>
                    </a:ext>
                  </a:extLst>
                </a:gridCol>
                <a:gridCol w="175900">
                  <a:extLst>
                    <a:ext uri="{9D8B030D-6E8A-4147-A177-3AD203B41FA5}">
                      <a16:colId xmlns:a16="http://schemas.microsoft.com/office/drawing/2014/main" val="1114162529"/>
                    </a:ext>
                  </a:extLst>
                </a:gridCol>
                <a:gridCol w="175900">
                  <a:extLst>
                    <a:ext uri="{9D8B030D-6E8A-4147-A177-3AD203B41FA5}">
                      <a16:colId xmlns:a16="http://schemas.microsoft.com/office/drawing/2014/main" val="2539320096"/>
                    </a:ext>
                  </a:extLst>
                </a:gridCol>
                <a:gridCol w="175900">
                  <a:extLst>
                    <a:ext uri="{9D8B030D-6E8A-4147-A177-3AD203B41FA5}">
                      <a16:colId xmlns:a16="http://schemas.microsoft.com/office/drawing/2014/main" val="374871434"/>
                    </a:ext>
                  </a:extLst>
                </a:gridCol>
                <a:gridCol w="175900">
                  <a:extLst>
                    <a:ext uri="{9D8B030D-6E8A-4147-A177-3AD203B41FA5}">
                      <a16:colId xmlns:a16="http://schemas.microsoft.com/office/drawing/2014/main" val="2645654227"/>
                    </a:ext>
                  </a:extLst>
                </a:gridCol>
                <a:gridCol w="175900">
                  <a:extLst>
                    <a:ext uri="{9D8B030D-6E8A-4147-A177-3AD203B41FA5}">
                      <a16:colId xmlns:a16="http://schemas.microsoft.com/office/drawing/2014/main" val="2522227047"/>
                    </a:ext>
                  </a:extLst>
                </a:gridCol>
                <a:gridCol w="175900">
                  <a:extLst>
                    <a:ext uri="{9D8B030D-6E8A-4147-A177-3AD203B41FA5}">
                      <a16:colId xmlns:a16="http://schemas.microsoft.com/office/drawing/2014/main" val="3494671446"/>
                    </a:ext>
                  </a:extLst>
                </a:gridCol>
                <a:gridCol w="175900">
                  <a:extLst>
                    <a:ext uri="{9D8B030D-6E8A-4147-A177-3AD203B41FA5}">
                      <a16:colId xmlns:a16="http://schemas.microsoft.com/office/drawing/2014/main" val="2721899391"/>
                    </a:ext>
                  </a:extLst>
                </a:gridCol>
                <a:gridCol w="175900">
                  <a:extLst>
                    <a:ext uri="{9D8B030D-6E8A-4147-A177-3AD203B41FA5}">
                      <a16:colId xmlns:a16="http://schemas.microsoft.com/office/drawing/2014/main" val="2070167358"/>
                    </a:ext>
                  </a:extLst>
                </a:gridCol>
                <a:gridCol w="175900">
                  <a:extLst>
                    <a:ext uri="{9D8B030D-6E8A-4147-A177-3AD203B41FA5}">
                      <a16:colId xmlns:a16="http://schemas.microsoft.com/office/drawing/2014/main" val="2346942104"/>
                    </a:ext>
                  </a:extLst>
                </a:gridCol>
                <a:gridCol w="175900">
                  <a:extLst>
                    <a:ext uri="{9D8B030D-6E8A-4147-A177-3AD203B41FA5}">
                      <a16:colId xmlns:a16="http://schemas.microsoft.com/office/drawing/2014/main" val="821841725"/>
                    </a:ext>
                  </a:extLst>
                </a:gridCol>
                <a:gridCol w="175900">
                  <a:extLst>
                    <a:ext uri="{9D8B030D-6E8A-4147-A177-3AD203B41FA5}">
                      <a16:colId xmlns:a16="http://schemas.microsoft.com/office/drawing/2014/main" val="1231115571"/>
                    </a:ext>
                  </a:extLst>
                </a:gridCol>
                <a:gridCol w="175900">
                  <a:extLst>
                    <a:ext uri="{9D8B030D-6E8A-4147-A177-3AD203B41FA5}">
                      <a16:colId xmlns:a16="http://schemas.microsoft.com/office/drawing/2014/main" val="1295749572"/>
                    </a:ext>
                  </a:extLst>
                </a:gridCol>
                <a:gridCol w="175900">
                  <a:extLst>
                    <a:ext uri="{9D8B030D-6E8A-4147-A177-3AD203B41FA5}">
                      <a16:colId xmlns:a16="http://schemas.microsoft.com/office/drawing/2014/main" val="1702205705"/>
                    </a:ext>
                  </a:extLst>
                </a:gridCol>
                <a:gridCol w="175900">
                  <a:extLst>
                    <a:ext uri="{9D8B030D-6E8A-4147-A177-3AD203B41FA5}">
                      <a16:colId xmlns:a16="http://schemas.microsoft.com/office/drawing/2014/main" val="1456113695"/>
                    </a:ext>
                  </a:extLst>
                </a:gridCol>
                <a:gridCol w="175900">
                  <a:extLst>
                    <a:ext uri="{9D8B030D-6E8A-4147-A177-3AD203B41FA5}">
                      <a16:colId xmlns:a16="http://schemas.microsoft.com/office/drawing/2014/main" val="2420266811"/>
                    </a:ext>
                  </a:extLst>
                </a:gridCol>
                <a:gridCol w="175900">
                  <a:extLst>
                    <a:ext uri="{9D8B030D-6E8A-4147-A177-3AD203B41FA5}">
                      <a16:colId xmlns:a16="http://schemas.microsoft.com/office/drawing/2014/main" val="309483495"/>
                    </a:ext>
                  </a:extLst>
                </a:gridCol>
                <a:gridCol w="175900">
                  <a:extLst>
                    <a:ext uri="{9D8B030D-6E8A-4147-A177-3AD203B41FA5}">
                      <a16:colId xmlns:a16="http://schemas.microsoft.com/office/drawing/2014/main" val="3096805909"/>
                    </a:ext>
                  </a:extLst>
                </a:gridCol>
                <a:gridCol w="175900">
                  <a:extLst>
                    <a:ext uri="{9D8B030D-6E8A-4147-A177-3AD203B41FA5}">
                      <a16:colId xmlns:a16="http://schemas.microsoft.com/office/drawing/2014/main" val="120521853"/>
                    </a:ext>
                  </a:extLst>
                </a:gridCol>
                <a:gridCol w="175900">
                  <a:extLst>
                    <a:ext uri="{9D8B030D-6E8A-4147-A177-3AD203B41FA5}">
                      <a16:colId xmlns:a16="http://schemas.microsoft.com/office/drawing/2014/main" val="3158275266"/>
                    </a:ext>
                  </a:extLst>
                </a:gridCol>
                <a:gridCol w="175900">
                  <a:extLst>
                    <a:ext uri="{9D8B030D-6E8A-4147-A177-3AD203B41FA5}">
                      <a16:colId xmlns:a16="http://schemas.microsoft.com/office/drawing/2014/main" val="3377425608"/>
                    </a:ext>
                  </a:extLst>
                </a:gridCol>
                <a:gridCol w="175900">
                  <a:extLst>
                    <a:ext uri="{9D8B030D-6E8A-4147-A177-3AD203B41FA5}">
                      <a16:colId xmlns:a16="http://schemas.microsoft.com/office/drawing/2014/main" val="2405062709"/>
                    </a:ext>
                  </a:extLst>
                </a:gridCol>
                <a:gridCol w="175900">
                  <a:extLst>
                    <a:ext uri="{9D8B030D-6E8A-4147-A177-3AD203B41FA5}">
                      <a16:colId xmlns:a16="http://schemas.microsoft.com/office/drawing/2014/main" val="3449450205"/>
                    </a:ext>
                  </a:extLst>
                </a:gridCol>
                <a:gridCol w="175900">
                  <a:extLst>
                    <a:ext uri="{9D8B030D-6E8A-4147-A177-3AD203B41FA5}">
                      <a16:colId xmlns:a16="http://schemas.microsoft.com/office/drawing/2014/main" val="403672913"/>
                    </a:ext>
                  </a:extLst>
                </a:gridCol>
                <a:gridCol w="175900">
                  <a:extLst>
                    <a:ext uri="{9D8B030D-6E8A-4147-A177-3AD203B41FA5}">
                      <a16:colId xmlns:a16="http://schemas.microsoft.com/office/drawing/2014/main" val="1795098130"/>
                    </a:ext>
                  </a:extLst>
                </a:gridCol>
                <a:gridCol w="175900">
                  <a:extLst>
                    <a:ext uri="{9D8B030D-6E8A-4147-A177-3AD203B41FA5}">
                      <a16:colId xmlns:a16="http://schemas.microsoft.com/office/drawing/2014/main" val="4088934228"/>
                    </a:ext>
                  </a:extLst>
                </a:gridCol>
                <a:gridCol w="175900">
                  <a:extLst>
                    <a:ext uri="{9D8B030D-6E8A-4147-A177-3AD203B41FA5}">
                      <a16:colId xmlns:a16="http://schemas.microsoft.com/office/drawing/2014/main" val="1208367323"/>
                    </a:ext>
                  </a:extLst>
                </a:gridCol>
                <a:gridCol w="175900">
                  <a:extLst>
                    <a:ext uri="{9D8B030D-6E8A-4147-A177-3AD203B41FA5}">
                      <a16:colId xmlns:a16="http://schemas.microsoft.com/office/drawing/2014/main" val="1698680278"/>
                    </a:ext>
                  </a:extLst>
                </a:gridCol>
                <a:gridCol w="175900">
                  <a:extLst>
                    <a:ext uri="{9D8B030D-6E8A-4147-A177-3AD203B41FA5}">
                      <a16:colId xmlns:a16="http://schemas.microsoft.com/office/drawing/2014/main" val="1184427109"/>
                    </a:ext>
                  </a:extLst>
                </a:gridCol>
                <a:gridCol w="175900">
                  <a:extLst>
                    <a:ext uri="{9D8B030D-6E8A-4147-A177-3AD203B41FA5}">
                      <a16:colId xmlns:a16="http://schemas.microsoft.com/office/drawing/2014/main" val="3543484483"/>
                    </a:ext>
                  </a:extLst>
                </a:gridCol>
                <a:gridCol w="175900">
                  <a:extLst>
                    <a:ext uri="{9D8B030D-6E8A-4147-A177-3AD203B41FA5}">
                      <a16:colId xmlns:a16="http://schemas.microsoft.com/office/drawing/2014/main" val="421489072"/>
                    </a:ext>
                  </a:extLst>
                </a:gridCol>
                <a:gridCol w="175900">
                  <a:extLst>
                    <a:ext uri="{9D8B030D-6E8A-4147-A177-3AD203B41FA5}">
                      <a16:colId xmlns:a16="http://schemas.microsoft.com/office/drawing/2014/main" val="2720475846"/>
                    </a:ext>
                  </a:extLst>
                </a:gridCol>
              </a:tblGrid>
              <a:tr h="207243"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718272503"/>
                  </a:ext>
                </a:extLst>
              </a:tr>
              <a:tr h="207243"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164540521"/>
                  </a:ext>
                </a:extLst>
              </a:tr>
              <a:tr h="207243"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270561109"/>
                  </a:ext>
                </a:extLst>
              </a:tr>
              <a:tr h="207243"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lang="en-US" sz="2000" b="1" dirty="0">
                          <a:solidFill>
                            <a:srgbClr val="FF0000"/>
                          </a:solidFill>
                        </a:rPr>
                        <a:t>1</a:t>
                      </a:r>
                      <a:endParaRPr sz="2000" b="1" dirty="0">
                        <a:solidFill>
                          <a:srgbClr val="FF0000"/>
                        </a:solidFill>
                      </a:endParaRPr>
                    </a:p>
                  </a:txBody>
                  <a:tcPr marL="0" marR="0" marT="0" marB="0" anchor="ctr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lang="en-US" sz="2000" b="1" dirty="0">
                          <a:solidFill>
                            <a:srgbClr val="FF0000"/>
                          </a:solidFill>
                        </a:rPr>
                        <a:t>2</a:t>
                      </a:r>
                      <a:endParaRPr sz="2000" b="1" dirty="0">
                        <a:solidFill>
                          <a:srgbClr val="FF0000"/>
                        </a:solidFill>
                      </a:endParaRPr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</a:rPr>
                        <a:t>3</a:t>
                      </a:r>
                      <a:endParaRPr sz="2000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</a:rPr>
                        <a:t>4</a:t>
                      </a:r>
                      <a:endParaRPr sz="2000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lang="en-US" sz="2000" dirty="0"/>
                        <a:t>5</a:t>
                      </a:r>
                      <a:endParaRPr sz="20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lang="en-US" sz="2000" dirty="0"/>
                        <a:t>6</a:t>
                      </a:r>
                      <a:endParaRPr sz="20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lang="en-US" sz="2000" dirty="0"/>
                        <a:t>7</a:t>
                      </a:r>
                      <a:endParaRPr sz="20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lang="en-US" sz="2000" dirty="0"/>
                        <a:t>8</a:t>
                      </a:r>
                      <a:endParaRPr sz="20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lang="en-US" sz="2000" dirty="0"/>
                        <a:t>9</a:t>
                      </a:r>
                      <a:endParaRPr sz="20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lang="en-US" sz="1100" dirty="0"/>
                        <a:t>10</a:t>
                      </a: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lang="en-US" sz="1100" dirty="0"/>
                        <a:t>11</a:t>
                      </a: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lang="en-US" sz="1100" dirty="0"/>
                        <a:t>12</a:t>
                      </a: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lang="en-US" sz="1100" dirty="0"/>
                        <a:t>13</a:t>
                      </a: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lang="en-US" sz="1100" dirty="0"/>
                        <a:t>14</a:t>
                      </a: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lang="en-US" sz="1100" dirty="0"/>
                        <a:t>15</a:t>
                      </a: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lang="en-US" sz="1100" dirty="0"/>
                        <a:t>16</a:t>
                      </a: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lang="en-US" sz="1100" dirty="0"/>
                        <a:t>17</a:t>
                      </a: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lang="en-US" sz="1100" dirty="0"/>
                        <a:t>18</a:t>
                      </a: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lang="en-US" sz="1100" dirty="0"/>
                        <a:t>19</a:t>
                      </a: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lang="en-US" sz="1100" dirty="0"/>
                        <a:t>20</a:t>
                      </a: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lang="en-US" sz="1100" dirty="0"/>
                        <a:t>21</a:t>
                      </a: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lang="en-US" sz="1100" dirty="0"/>
                        <a:t>22</a:t>
                      </a: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lang="en-US" sz="1100" dirty="0"/>
                        <a:t>23</a:t>
                      </a: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lang="en-US" sz="1100" dirty="0"/>
                        <a:t>24</a:t>
                      </a: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lang="en-US" sz="1100" dirty="0"/>
                        <a:t>25</a:t>
                      </a: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lang="en-US" sz="1100" dirty="0"/>
                        <a:t>26</a:t>
                      </a: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lang="en-US" sz="1100" dirty="0"/>
                        <a:t>27</a:t>
                      </a: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lang="en-US" sz="1100" dirty="0"/>
                        <a:t>28</a:t>
                      </a: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lang="en-US" sz="1100" dirty="0"/>
                        <a:t>29</a:t>
                      </a: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lang="en-US" sz="1100" dirty="0"/>
                        <a:t>30</a:t>
                      </a: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lang="en-US" sz="1100" dirty="0"/>
                        <a:t>31</a:t>
                      </a: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lang="en-US" sz="1100" dirty="0"/>
                        <a:t>32</a:t>
                      </a: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lang="en-US" sz="1100" dirty="0"/>
                        <a:t>33</a:t>
                      </a: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lang="en-US" sz="1100" dirty="0"/>
                        <a:t>34</a:t>
                      </a: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lang="en-US" sz="1100" dirty="0"/>
                        <a:t>35</a:t>
                      </a: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lang="en-US" sz="1100" dirty="0"/>
                        <a:t>36</a:t>
                      </a: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lang="en-US" sz="1100" dirty="0"/>
                        <a:t>37</a:t>
                      </a: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lang="en-US" sz="1100" dirty="0"/>
                        <a:t>38</a:t>
                      </a: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lang="en-US" sz="1100" dirty="0"/>
                        <a:t>39</a:t>
                      </a: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lang="en-US" sz="1100" dirty="0"/>
                        <a:t>40</a:t>
                      </a: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lang="en-US" sz="1100" dirty="0"/>
                        <a:t>41</a:t>
                      </a: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lang="en-US" sz="1100" dirty="0"/>
                        <a:t>42</a:t>
                      </a: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lang="en-US" sz="1100" dirty="0"/>
                        <a:t>43</a:t>
                      </a: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lang="en-US" sz="1100" dirty="0"/>
                        <a:t>44</a:t>
                      </a: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lang="en-US" sz="1100" dirty="0"/>
                        <a:t>45</a:t>
                      </a: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lang="en-US" sz="1100" dirty="0"/>
                        <a:t>46</a:t>
                      </a: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lang="en-US" sz="1100" dirty="0"/>
                        <a:t>47</a:t>
                      </a: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lang="en-US" sz="1100" dirty="0"/>
                        <a:t>48</a:t>
                      </a: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lang="en-US" sz="1100" dirty="0"/>
                        <a:t>49</a:t>
                      </a: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lang="en-US" sz="1100" dirty="0"/>
                        <a:t>50</a:t>
                      </a: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lang="en-US" sz="1100" dirty="0"/>
                        <a:t>51</a:t>
                      </a: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lang="en-US" sz="1100" dirty="0"/>
                        <a:t>52</a:t>
                      </a: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lang="en-US" sz="1100" dirty="0"/>
                        <a:t>53</a:t>
                      </a: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lang="en-US" sz="1100" dirty="0"/>
                        <a:t>54</a:t>
                      </a: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lang="en-US" sz="1100" dirty="0"/>
                        <a:t>55</a:t>
                      </a: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lang="en-US" sz="1100" dirty="0"/>
                        <a:t>56</a:t>
                      </a: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lang="en-US" sz="1100" dirty="0"/>
                        <a:t>57</a:t>
                      </a: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lang="en-US" sz="1100" dirty="0"/>
                        <a:t>58</a:t>
                      </a: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lang="en-US" sz="1100" dirty="0"/>
                        <a:t>59</a:t>
                      </a: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lang="en-US" sz="1100" dirty="0"/>
                        <a:t>60</a:t>
                      </a: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lang="en-US" sz="1100" dirty="0"/>
                        <a:t>61</a:t>
                      </a: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lang="en-US" sz="1100" dirty="0"/>
                        <a:t>62</a:t>
                      </a: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lang="en-US" sz="1100" dirty="0"/>
                        <a:t>63</a:t>
                      </a: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lang="en-US" sz="2000" b="1" dirty="0">
                          <a:solidFill>
                            <a:srgbClr val="FF0000"/>
                          </a:solidFill>
                        </a:rPr>
                        <a:t>1</a:t>
                      </a:r>
                      <a:endParaRPr sz="2000" b="1" dirty="0">
                        <a:solidFill>
                          <a:srgbClr val="FF0000"/>
                        </a:solidFill>
                      </a:endParaRPr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lang="en-US" sz="2000" b="1" dirty="0">
                          <a:solidFill>
                            <a:srgbClr val="FF0000"/>
                          </a:solidFill>
                        </a:rPr>
                        <a:t>2</a:t>
                      </a:r>
                      <a:endParaRPr sz="2000" b="1" dirty="0">
                        <a:solidFill>
                          <a:srgbClr val="FF0000"/>
                        </a:solidFill>
                      </a:endParaRPr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500053382"/>
                  </a:ext>
                </a:extLst>
              </a:tr>
            </a:tbl>
          </a:graphicData>
        </a:graphic>
      </p:graphicFrame>
      <p:pic>
        <p:nvPicPr>
          <p:cNvPr id="35" name="Picture 34">
            <a:extLst>
              <a:ext uri="{FF2B5EF4-FFF2-40B4-BE49-F238E27FC236}">
                <a16:creationId xmlns:a16="http://schemas.microsoft.com/office/drawing/2014/main" id="{7DFC2AB2-90BB-4F0C-BF50-A3AA9C6FF823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17" r="59062"/>
          <a:stretch/>
        </p:blipFill>
        <p:spPr>
          <a:xfrm>
            <a:off x="3840785" y="5160296"/>
            <a:ext cx="4282474" cy="869087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128CBB5B-7D6F-49B9-AA2E-F98C47BA95D5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17" r="83842"/>
          <a:stretch/>
        </p:blipFill>
        <p:spPr>
          <a:xfrm>
            <a:off x="7060127" y="1215173"/>
            <a:ext cx="103276" cy="721742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BF7B02D2-643F-4026-B076-99319F1D4756}"/>
              </a:ext>
            </a:extLst>
          </p:cNvPr>
          <p:cNvSpPr txBox="1"/>
          <p:nvPr/>
        </p:nvSpPr>
        <p:spPr>
          <a:xfrm>
            <a:off x="7326595" y="1382918"/>
            <a:ext cx="5385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n>
                  <a:solidFill>
                    <a:schemeClr val="tx1"/>
                  </a:solidFill>
                </a:ln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yes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A7468010-E036-4D03-B821-7A6BA18B09BE}"/>
              </a:ext>
            </a:extLst>
          </p:cNvPr>
          <p:cNvSpPr txBox="1"/>
          <p:nvPr/>
        </p:nvSpPr>
        <p:spPr>
          <a:xfrm>
            <a:off x="7352423" y="2516229"/>
            <a:ext cx="5127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effectLst>
                  <a:glow rad="228600">
                    <a:srgbClr val="FF0000">
                      <a:alpha val="40000"/>
                    </a:srgbClr>
                  </a:glow>
                </a:effectLst>
              </a:rPr>
              <a:t>no</a:t>
            </a:r>
            <a:endParaRPr lang="en-US" b="1" dirty="0">
              <a:effectLst>
                <a:glow rad="228600">
                  <a:srgbClr val="FF0000">
                    <a:alpha val="40000"/>
                  </a:srgbClr>
                </a:glow>
              </a:effectLst>
            </a:endParaRP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4F3301BF-01DB-448C-B26B-C2118FB4325D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04" r="83854"/>
          <a:stretch/>
        </p:blipFill>
        <p:spPr>
          <a:xfrm>
            <a:off x="7049277" y="2199471"/>
            <a:ext cx="104069" cy="726344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40970E6-E674-41D2-9932-7572E28090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3B66A-CE92-4F70-B5A2-EE913266E6CF}" type="slidenum">
              <a:rPr lang="en-US" smtClean="0"/>
              <a:pPr/>
              <a:t>17</a:t>
            </a:fld>
            <a:r>
              <a:rPr lang="en-US"/>
              <a:t>/49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36389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000"/>
                            </p:stCondLst>
                            <p:childTnLst>
                              <p:par>
                                <p:cTn id="7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6" grpId="0" animBg="1"/>
      <p:bldP spid="37" grpId="0"/>
      <p:bldP spid="40" grpId="0"/>
      <p:bldP spid="41" grpId="0"/>
      <p:bldP spid="42" grpId="0"/>
      <p:bldP spid="48" grpId="0"/>
      <p:bldP spid="49" grpId="0" animBg="1"/>
      <p:bldP spid="75" grpId="0"/>
      <p:bldP spid="77" grpId="0"/>
      <p:bldP spid="44" grpId="0"/>
      <p:bldP spid="4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723900" y="694956"/>
            <a:ext cx="7886700" cy="574674"/>
          </a:xfrm>
        </p:spPr>
        <p:txBody>
          <a:bodyPr>
            <a:normAutofit fontScale="90000"/>
          </a:bodyPr>
          <a:lstStyle/>
          <a:p>
            <a:r>
              <a:rPr lang="en-US" dirty="0"/>
              <a:t>Randomized circuits</a:t>
            </a:r>
          </a:p>
        </p:txBody>
      </p:sp>
      <p:sp>
        <p:nvSpPr>
          <p:cNvPr id="14" name="Rectangle 13"/>
          <p:cNvSpPr/>
          <p:nvPr/>
        </p:nvSpPr>
        <p:spPr>
          <a:xfrm>
            <a:off x="723900" y="5560223"/>
            <a:ext cx="238900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use biased coin to simulate unbiased coin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462040" y="5224707"/>
            <a:ext cx="49564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err="1"/>
              <a:t>Pr</a:t>
            </a:r>
            <a:endParaRPr lang="en-US" sz="2800" dirty="0"/>
          </a:p>
        </p:txBody>
      </p:sp>
      <p:sp>
        <p:nvSpPr>
          <p:cNvPr id="16" name="Double Bracket 15"/>
          <p:cNvSpPr/>
          <p:nvPr/>
        </p:nvSpPr>
        <p:spPr>
          <a:xfrm>
            <a:off x="3940175" y="4995177"/>
            <a:ext cx="2730314" cy="957486"/>
          </a:xfrm>
          <a:prstGeom prst="bracketPair">
            <a:avLst>
              <a:gd name="adj" fmla="val 9007"/>
            </a:avLst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6804432" y="5169835"/>
            <a:ext cx="75693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/>
              <a:t>= </a:t>
            </a:r>
            <a:r>
              <a:rPr lang="en-US" sz="2800" dirty="0" err="1"/>
              <a:t>Pr</a:t>
            </a:r>
            <a:endParaRPr lang="en-US" sz="2800" dirty="0"/>
          </a:p>
        </p:txBody>
      </p:sp>
      <p:sp>
        <p:nvSpPr>
          <p:cNvPr id="18" name="Double Bracket 17"/>
          <p:cNvSpPr/>
          <p:nvPr/>
        </p:nvSpPr>
        <p:spPr>
          <a:xfrm>
            <a:off x="7544058" y="4981647"/>
            <a:ext cx="2743200" cy="957486"/>
          </a:xfrm>
          <a:prstGeom prst="bracketPair">
            <a:avLst>
              <a:gd name="adj" fmla="val 9007"/>
            </a:avLst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10346506" y="5197685"/>
            <a:ext cx="68640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/>
              <a:t>= ½</a:t>
            </a:r>
          </a:p>
        </p:txBody>
      </p:sp>
      <p:sp>
        <p:nvSpPr>
          <p:cNvPr id="20" name="Rectangle 19"/>
          <p:cNvSpPr/>
          <p:nvPr/>
        </p:nvSpPr>
        <p:spPr>
          <a:xfrm>
            <a:off x="4349965" y="5985591"/>
            <a:ext cx="547537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for </a:t>
            </a:r>
            <a:r>
              <a:rPr lang="en-US" b="1" dirty="0"/>
              <a:t>any</a:t>
            </a:r>
            <a:r>
              <a:rPr lang="en-US" dirty="0"/>
              <a:t> (positive) probabilities for the randomized gate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4F3DF71-0184-47DC-897F-F9952CD387E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52" r="62500"/>
          <a:stretch/>
        </p:blipFill>
        <p:spPr>
          <a:xfrm>
            <a:off x="3954380" y="1818419"/>
            <a:ext cx="2700290" cy="63144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DF4E6CC6-8D2C-4513-9B75-73CDF5256E3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96" r="62456"/>
          <a:stretch/>
        </p:blipFill>
        <p:spPr>
          <a:xfrm>
            <a:off x="8112614" y="1826243"/>
            <a:ext cx="2700289" cy="631449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36528C29-206C-4E52-BE62-4EB568C2CF2F}"/>
              </a:ext>
            </a:extLst>
          </p:cNvPr>
          <p:cNvSpPr txBox="1"/>
          <p:nvPr/>
        </p:nvSpPr>
        <p:spPr>
          <a:xfrm>
            <a:off x="695668" y="1872534"/>
            <a:ext cx="17070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cap="small" dirty="0" err="1"/>
              <a:t>LazyParity</a:t>
            </a:r>
            <a:endParaRPr lang="en-US" sz="280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3505AC4-3990-4A0C-9409-2B9BDC66CE43}"/>
              </a:ext>
            </a:extLst>
          </p:cNvPr>
          <p:cNvSpPr txBox="1"/>
          <p:nvPr/>
        </p:nvSpPr>
        <p:spPr>
          <a:xfrm>
            <a:off x="695668" y="2965833"/>
            <a:ext cx="29707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cap="small" dirty="0" err="1"/>
              <a:t>RandomWalkingBit</a:t>
            </a:r>
            <a:endParaRPr lang="en-US" sz="2800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7AD6BC1-51F8-48AA-BDD8-74CE2C54AB43}"/>
              </a:ext>
            </a:extLst>
          </p:cNvPr>
          <p:cNvSpPr txBox="1"/>
          <p:nvPr/>
        </p:nvSpPr>
        <p:spPr>
          <a:xfrm>
            <a:off x="695668" y="3912040"/>
            <a:ext cx="32841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cap="small" dirty="0" err="1"/>
              <a:t>DiamondsAreForever</a:t>
            </a:r>
            <a:endParaRPr lang="en-US" sz="2800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B9BFD6B-2AD3-45AA-94B0-72354E428403}"/>
              </a:ext>
            </a:extLst>
          </p:cNvPr>
          <p:cNvSpPr txBox="1"/>
          <p:nvPr/>
        </p:nvSpPr>
        <p:spPr>
          <a:xfrm>
            <a:off x="723900" y="4975448"/>
            <a:ext cx="15487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cap="small" dirty="0" err="1"/>
              <a:t>FairCoin</a:t>
            </a:r>
            <a:endParaRPr lang="en-US" sz="2800" dirty="0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C8DD804C-77B4-416D-ADD2-6D79BD31E7C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68" r="16472"/>
          <a:stretch/>
        </p:blipFill>
        <p:spPr>
          <a:xfrm>
            <a:off x="3954380" y="2857809"/>
            <a:ext cx="7078532" cy="631449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0D0211FE-40B4-4B95-9CC1-46FAFA3BEC9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55" r="17986"/>
          <a:stretch/>
        </p:blipFill>
        <p:spPr>
          <a:xfrm>
            <a:off x="3954380" y="3901126"/>
            <a:ext cx="7078532" cy="631449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D61B4E31-E2D9-40C7-B66D-B7FCABB118B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10" r="63991"/>
          <a:stretch/>
        </p:blipFill>
        <p:spPr>
          <a:xfrm>
            <a:off x="4065835" y="5158196"/>
            <a:ext cx="2511527" cy="631449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30FEB54C-64A5-45E6-9E79-50B7E9407949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10" r="63990"/>
          <a:stretch/>
        </p:blipFill>
        <p:spPr>
          <a:xfrm>
            <a:off x="7659895" y="5163898"/>
            <a:ext cx="2511527" cy="631449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0350521-384F-4518-81C9-37D62D70C6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3B66A-CE92-4F70-B5A2-EE913266E6CF}" type="slidenum">
              <a:rPr lang="en-US" smtClean="0"/>
              <a:pPr/>
              <a:t>18</a:t>
            </a:fld>
            <a:r>
              <a:rPr lang="en-US"/>
              <a:t>/49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67178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 animBg="1"/>
      <p:bldP spid="17" grpId="0"/>
      <p:bldP spid="18" grpId="0" animBg="1"/>
      <p:bldP spid="19" grpId="0"/>
      <p:bldP spid="20" grpId="0"/>
      <p:bldP spid="25" grpId="0"/>
      <p:bldP spid="26" grpId="0"/>
      <p:bldP spid="2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Picture 69">
            <a:extLst>
              <a:ext uri="{FF2B5EF4-FFF2-40B4-BE49-F238E27FC236}">
                <a16:creationId xmlns:a16="http://schemas.microsoft.com/office/drawing/2014/main" id="{E2896E23-3F25-4C15-A494-62492D9A679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79" r="36959"/>
          <a:stretch/>
        </p:blipFill>
        <p:spPr>
          <a:xfrm>
            <a:off x="2023591" y="5792398"/>
            <a:ext cx="7578814" cy="635190"/>
          </a:xfrm>
          <a:prstGeom prst="rect">
            <a:avLst/>
          </a:prstGeom>
        </p:spPr>
      </p:pic>
      <p:pic>
        <p:nvPicPr>
          <p:cNvPr id="3074" name="Picture 3073">
            <a:extLst>
              <a:ext uri="{FF2B5EF4-FFF2-40B4-BE49-F238E27FC236}">
                <a16:creationId xmlns:a16="http://schemas.microsoft.com/office/drawing/2014/main" id="{1CD0D996-316B-431E-83A9-2E1A8293393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91" r="65522"/>
          <a:stretch/>
        </p:blipFill>
        <p:spPr>
          <a:xfrm>
            <a:off x="8879488" y="4956336"/>
            <a:ext cx="2327116" cy="631449"/>
          </a:xfrm>
          <a:prstGeom prst="rect">
            <a:avLst/>
          </a:prstGeom>
        </p:spPr>
      </p:pic>
      <p:pic>
        <p:nvPicPr>
          <p:cNvPr id="3072" name="Picture 3071">
            <a:extLst>
              <a:ext uri="{FF2B5EF4-FFF2-40B4-BE49-F238E27FC236}">
                <a16:creationId xmlns:a16="http://schemas.microsoft.com/office/drawing/2014/main" id="{A978552A-419B-42D9-9C09-A84B7EA1F2B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92" r="66925"/>
          <a:stretch/>
        </p:blipFill>
        <p:spPr>
          <a:xfrm>
            <a:off x="6050892" y="4913990"/>
            <a:ext cx="2156023" cy="631449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FB0EECB4-6E1F-4A9A-B986-8BB0ED64649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17" r="45789"/>
          <a:stretch/>
        </p:blipFill>
        <p:spPr>
          <a:xfrm>
            <a:off x="701142" y="4957467"/>
            <a:ext cx="4731931" cy="631732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010BC594-7716-4FEF-9A67-4EFFEF7D78D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31"/>
          <a:stretch/>
        </p:blipFill>
        <p:spPr>
          <a:xfrm>
            <a:off x="6980774" y="4052262"/>
            <a:ext cx="3958592" cy="631449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5B521A1F-90CD-4ABF-97E0-93C58B5D8C01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90" r="46559"/>
          <a:stretch/>
        </p:blipFill>
        <p:spPr>
          <a:xfrm>
            <a:off x="1456899" y="4062014"/>
            <a:ext cx="4639100" cy="631449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D33C8ECB-9DC7-4DF8-992F-5760CF5FE9D7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04" r="22647"/>
          <a:stretch/>
        </p:blipFill>
        <p:spPr>
          <a:xfrm>
            <a:off x="2023591" y="3015341"/>
            <a:ext cx="8688089" cy="726344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305726AE-B8D5-4958-B583-A8FBC1D20D4E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91" r="50188"/>
          <a:stretch/>
        </p:blipFill>
        <p:spPr>
          <a:xfrm>
            <a:off x="4067762" y="2132922"/>
            <a:ext cx="4217780" cy="634627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DFCC3583-ABE4-47FF-9694-B3641BB7DA44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13" r="62463"/>
          <a:stretch/>
        </p:blipFill>
        <p:spPr>
          <a:xfrm>
            <a:off x="822653" y="2135334"/>
            <a:ext cx="2723279" cy="637543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34A08656-8376-43FD-B65B-8D53558411FD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52" r="70166"/>
          <a:stretch/>
        </p:blipFill>
        <p:spPr>
          <a:xfrm>
            <a:off x="6198661" y="1277750"/>
            <a:ext cx="1773211" cy="634147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7322E386-A514-49AF-BAF5-82BD825598B0}"/>
              </a:ext>
            </a:extLst>
          </p:cNvPr>
          <p:cNvSpPr/>
          <p:nvPr/>
        </p:nvSpPr>
        <p:spPr>
          <a:xfrm>
            <a:off x="4790940" y="215303"/>
            <a:ext cx="2154071" cy="871262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t" anchorCtr="0"/>
          <a:lstStyle/>
          <a:p>
            <a:pPr algn="ctr"/>
            <a:r>
              <a:rPr lang="en-US" sz="3200"/>
              <a:t>100 nm</a:t>
            </a:r>
            <a:endParaRPr lang="en-US" sz="3200" dirty="0"/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621B8542-DE60-4AC5-A873-7BED74B1908A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81" r="69229"/>
          <a:stretch/>
        </p:blipFill>
        <p:spPr>
          <a:xfrm>
            <a:off x="3545928" y="1290268"/>
            <a:ext cx="1843352" cy="620346"/>
          </a:xfrm>
          <a:prstGeom prst="rect">
            <a:avLst/>
          </a:prstGeom>
        </p:spPr>
      </p:pic>
      <p:pic>
        <p:nvPicPr>
          <p:cNvPr id="41" name="st_013.pdf">
            <a:extLst>
              <a:ext uri="{FF2B5EF4-FFF2-40B4-BE49-F238E27FC236}">
                <a16:creationId xmlns:a16="http://schemas.microsoft.com/office/drawing/2014/main" id="{FEF50F69-85C4-45CB-BD77-DE172F1BEFCA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 l="14904" r="68761"/>
          <a:stretch>
            <a:fillRect/>
          </a:stretch>
        </p:blipFill>
        <p:spPr>
          <a:xfrm>
            <a:off x="2052903" y="443837"/>
            <a:ext cx="2528621" cy="636708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198660" y="1279059"/>
            <a:ext cx="1773212" cy="637672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17"/>
          <a:srcRect r="10706"/>
          <a:stretch/>
        </p:blipFill>
        <p:spPr>
          <a:xfrm>
            <a:off x="2054755" y="444069"/>
            <a:ext cx="2526769" cy="638356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545932" y="1290269"/>
            <a:ext cx="1843352" cy="621497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94614" y="4948146"/>
            <a:ext cx="4735895" cy="641053"/>
          </a:xfrm>
          <a:prstGeom prst="rect">
            <a:avLst/>
          </a:prstGeom>
        </p:spPr>
      </p:pic>
      <p:cxnSp>
        <p:nvCxnSpPr>
          <p:cNvPr id="40" name="Straight Connector 39"/>
          <p:cNvCxnSpPr>
            <a:cxnSpLocks/>
          </p:cNvCxnSpPr>
          <p:nvPr/>
        </p:nvCxnSpPr>
        <p:spPr>
          <a:xfrm flipV="1">
            <a:off x="5373615" y="862281"/>
            <a:ext cx="982735" cy="1"/>
          </a:xfrm>
          <a:prstGeom prst="line">
            <a:avLst/>
          </a:prstGeom>
          <a:ln w="1270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0"/>
          <a:srcRect l="1141" r="1"/>
          <a:stretch/>
        </p:blipFill>
        <p:spPr>
          <a:xfrm>
            <a:off x="2023591" y="5779954"/>
            <a:ext cx="7580357" cy="65357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456900" y="4056815"/>
            <a:ext cx="4639100" cy="641849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2"/>
          <a:srcRect r="8783"/>
          <a:stretch/>
        </p:blipFill>
        <p:spPr>
          <a:xfrm>
            <a:off x="6980775" y="4050633"/>
            <a:ext cx="3969800" cy="6413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3"/>
          <a:srcRect l="36560" t="24329" r="4504" b="19354"/>
          <a:stretch/>
        </p:blipFill>
        <p:spPr>
          <a:xfrm>
            <a:off x="822654" y="2135597"/>
            <a:ext cx="2723280" cy="633137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24"/>
          <a:srcRect l="28610" t="17006" r="6339" b="16271"/>
          <a:stretch/>
        </p:blipFill>
        <p:spPr>
          <a:xfrm>
            <a:off x="4067762" y="2131057"/>
            <a:ext cx="4217780" cy="638356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25"/>
          <a:srcRect l="18186" t="23625" r="2776" b="22345"/>
          <a:stretch/>
        </p:blipFill>
        <p:spPr>
          <a:xfrm>
            <a:off x="2023591" y="3016798"/>
            <a:ext cx="8688089" cy="726343"/>
          </a:xfrm>
          <a:prstGeom prst="rect">
            <a:avLst/>
          </a:prstGeom>
        </p:spPr>
      </p:pic>
      <p:pic>
        <p:nvPicPr>
          <p:cNvPr id="42" name="lst_013__rand_seed_0.pdf">
            <a:extLst>
              <a:ext uri="{FF2B5EF4-FFF2-40B4-BE49-F238E27FC236}">
                <a16:creationId xmlns:a16="http://schemas.microsoft.com/office/drawing/2014/main" id="{7F286939-8D00-4865-88E1-471C0D22DAB6}"/>
              </a:ext>
            </a:extLst>
          </p:cNvPr>
          <p:cNvPicPr>
            <a:picLocks noChangeAspect="1"/>
          </p:cNvPicPr>
          <p:nvPr/>
        </p:nvPicPr>
        <p:blipFill rotWithShape="1">
          <a:blip r:embed="rId26"/>
          <a:srcRect l="14593" r="66662"/>
          <a:stretch/>
        </p:blipFill>
        <p:spPr>
          <a:xfrm>
            <a:off x="7192948" y="386343"/>
            <a:ext cx="2526769" cy="660124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43" name="08082153.001__x1541_y2422__width217.png">
            <a:extLst>
              <a:ext uri="{FF2B5EF4-FFF2-40B4-BE49-F238E27FC236}">
                <a16:creationId xmlns:a16="http://schemas.microsoft.com/office/drawing/2014/main" id="{33B5DF23-0F58-422C-A69F-77609A501AD0}"/>
              </a:ext>
            </a:extLst>
          </p:cNvPr>
          <p:cNvPicPr>
            <a:picLocks noChangeAspect="1"/>
          </p:cNvPicPr>
          <p:nvPr/>
        </p:nvPicPr>
        <p:blipFill>
          <a:blip r:embed="rId27"/>
          <a:srcRect l="33524" t="15590" r="18297" b="8401"/>
          <a:stretch>
            <a:fillRect/>
          </a:stretch>
        </p:blipFill>
        <p:spPr>
          <a:xfrm>
            <a:off x="7192948" y="386342"/>
            <a:ext cx="2526769" cy="661320"/>
          </a:xfrm>
          <a:prstGeom prst="rect">
            <a:avLst/>
          </a:prstGeom>
          <a:ln w="12700">
            <a:miter lim="400000"/>
          </a:ln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1811B07A-F619-42FA-AC8C-F4062FEB23A7}"/>
              </a:ext>
            </a:extLst>
          </p:cNvPr>
          <p:cNvPicPr>
            <a:picLocks noChangeAspect="1"/>
          </p:cNvPicPr>
          <p:nvPr/>
        </p:nvPicPr>
        <p:blipFill rotWithShape="1"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04" r="71460"/>
          <a:stretch/>
        </p:blipFill>
        <p:spPr>
          <a:xfrm>
            <a:off x="1055905" y="1303285"/>
            <a:ext cx="1599487" cy="630615"/>
          </a:xfrm>
          <a:prstGeom prst="rect">
            <a:avLst/>
          </a:prstGeom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29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colorTemperature colorTemp="6640"/>
                    </a14:imgEffect>
                    <a14:imgEffect>
                      <a14:saturation sat="76000"/>
                    </a14:imgEffect>
                    <a14:imgEffect>
                      <a14:brightnessContrast bright="28000" contras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905" y="1298856"/>
            <a:ext cx="1652226" cy="635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65882EF-D91E-4E22-BCC9-119F2438563B}"/>
              </a:ext>
            </a:extLst>
          </p:cNvPr>
          <p:cNvPicPr>
            <a:picLocks noChangeAspect="1"/>
          </p:cNvPicPr>
          <p:nvPr/>
        </p:nvPicPr>
        <p:blipFill rotWithShape="1"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10" r="66797"/>
          <a:stretch/>
        </p:blipFill>
        <p:spPr>
          <a:xfrm>
            <a:off x="8781257" y="1297095"/>
            <a:ext cx="2169318" cy="63144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10825FC-3011-4563-8CEC-7D0E31C2E46E}"/>
              </a:ext>
            </a:extLst>
          </p:cNvPr>
          <p:cNvPicPr>
            <a:picLocks noChangeAspect="1"/>
          </p:cNvPicPr>
          <p:nvPr/>
        </p:nvPicPr>
        <p:blipFill rotWithShape="1">
          <a:blip r:embed="rId32"/>
          <a:srcRect r="12951"/>
          <a:stretch/>
        </p:blipFill>
        <p:spPr>
          <a:xfrm>
            <a:off x="8781257" y="1293576"/>
            <a:ext cx="2169318" cy="63497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FDCA855D-AAD1-4981-9B04-902341B88BD0}"/>
              </a:ext>
            </a:extLst>
          </p:cNvPr>
          <p:cNvPicPr>
            <a:picLocks noChangeAspect="1"/>
          </p:cNvPicPr>
          <p:nvPr/>
        </p:nvPicPr>
        <p:blipFill rotWithShape="1"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98" r="63899"/>
          <a:stretch/>
        </p:blipFill>
        <p:spPr>
          <a:xfrm>
            <a:off x="8783890" y="2119926"/>
            <a:ext cx="2524128" cy="631449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250128B1-D217-4CA8-8817-B655E9852746}"/>
              </a:ext>
            </a:extLst>
          </p:cNvPr>
          <p:cNvPicPr>
            <a:picLocks noChangeAspect="1"/>
          </p:cNvPicPr>
          <p:nvPr/>
        </p:nvPicPr>
        <p:blipFill rotWithShape="1">
          <a:blip r:embed="rId34"/>
          <a:srcRect l="2321"/>
          <a:stretch/>
        </p:blipFill>
        <p:spPr>
          <a:xfrm>
            <a:off x="8781249" y="2121045"/>
            <a:ext cx="2526769" cy="630330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2AD32CAF-4961-4BE1-9447-878C26F1888B}"/>
              </a:ext>
            </a:extLst>
          </p:cNvPr>
          <p:cNvPicPr>
            <a:picLocks noChangeAspect="1"/>
          </p:cNvPicPr>
          <p:nvPr/>
        </p:nvPicPr>
        <p:blipFill rotWithShape="1">
          <a:blip r:embed="rId35"/>
          <a:srcRect l="1197"/>
          <a:stretch/>
        </p:blipFill>
        <p:spPr>
          <a:xfrm>
            <a:off x="8879793" y="4956336"/>
            <a:ext cx="2329680" cy="639942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4A4AB1A0-848B-48F1-B48E-99185C01AFFA}"/>
              </a:ext>
            </a:extLst>
          </p:cNvPr>
          <p:cNvPicPr>
            <a:picLocks noChangeAspect="1"/>
          </p:cNvPicPr>
          <p:nvPr/>
        </p:nvPicPr>
        <p:blipFill rotWithShape="1">
          <a:blip r:embed="rId36"/>
          <a:srcRect l="1359"/>
          <a:stretch/>
        </p:blipFill>
        <p:spPr>
          <a:xfrm>
            <a:off x="6057504" y="4912499"/>
            <a:ext cx="2158587" cy="639941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0833B82-557F-4CDC-9321-10165104A5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3B66A-CE92-4F70-B5A2-EE913266E6CF}" type="slidenum">
              <a:rPr lang="en-US" smtClean="0"/>
              <a:pPr/>
              <a:t>19</a:t>
            </a:fld>
            <a:r>
              <a:rPr lang="en-US"/>
              <a:t>/49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51085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75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75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2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6000"/>
                            </p:stCondLst>
                            <p:childTnLst>
                              <p:par>
                                <p:cTn id="3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7000"/>
                            </p:stCondLst>
                            <p:childTnLst>
                              <p:par>
                                <p:cTn id="4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8000"/>
                            </p:stCondLst>
                            <p:childTnLst>
                              <p:par>
                                <p:cTn id="4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3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1000"/>
                            </p:stCondLst>
                            <p:childTnLst>
                              <p:par>
                                <p:cTn id="5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2500"/>
                            </p:stCondLst>
                            <p:childTnLst>
                              <p:par>
                                <p:cTn id="5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1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4000"/>
                            </p:stCondLst>
                            <p:childTnLst>
                              <p:par>
                                <p:cTn id="5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1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5750"/>
                            </p:stCondLst>
                            <p:childTnLst>
                              <p:par>
                                <p:cTn id="6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6750"/>
                            </p:stCondLst>
                            <p:childTnLst>
                              <p:par>
                                <p:cTn id="6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7750"/>
                            </p:stCondLst>
                            <p:childTnLst>
                              <p:par>
                                <p:cTn id="7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43" grpId="0" animBg="1" advAuto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2" descr="http://www.dna.caltech.edu/labmates/Ashwin_webpage.jpg">
            <a:extLst>
              <a:ext uri="{FF2B5EF4-FFF2-40B4-BE49-F238E27FC236}">
                <a16:creationId xmlns:a16="http://schemas.microsoft.com/office/drawing/2014/main" id="{209DF071-342B-41E5-B26A-2722E22962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7960" y="4116531"/>
            <a:ext cx="848843" cy="1171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6A1E3C6-8E25-4CB2-8A0A-62B245B316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Acknowledgements </a:t>
            </a:r>
          </a:p>
        </p:txBody>
      </p:sp>
      <p:pic>
        <p:nvPicPr>
          <p:cNvPr id="5" name="Picture 2" descr="Damien">
            <a:extLst>
              <a:ext uri="{FF2B5EF4-FFF2-40B4-BE49-F238E27FC236}">
                <a16:creationId xmlns:a16="http://schemas.microsoft.com/office/drawing/2014/main" id="{8AD959AC-69F6-4F78-ACA1-4BC624C721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66" t="5324" r="22304" b="4035"/>
          <a:stretch/>
        </p:blipFill>
        <p:spPr bwMode="auto">
          <a:xfrm>
            <a:off x="810393" y="2566195"/>
            <a:ext cx="2124102" cy="2589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A02A465-3A6D-4B14-8859-40B029F8F6F5}"/>
              </a:ext>
            </a:extLst>
          </p:cNvPr>
          <p:cNvSpPr txBox="1"/>
          <p:nvPr/>
        </p:nvSpPr>
        <p:spPr>
          <a:xfrm>
            <a:off x="810393" y="1744693"/>
            <a:ext cx="23010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Damien Woods</a:t>
            </a:r>
          </a:p>
          <a:p>
            <a:pPr algn="ctr"/>
            <a:r>
              <a:rPr lang="en-US" sz="1600" dirty="0"/>
              <a:t>(co-first author)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48CB6D1-E0BF-4BAA-8112-F7348FBC0C41}"/>
              </a:ext>
            </a:extLst>
          </p:cNvPr>
          <p:cNvSpPr/>
          <p:nvPr/>
        </p:nvSpPr>
        <p:spPr>
          <a:xfrm>
            <a:off x="3587720" y="1744693"/>
            <a:ext cx="177862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/>
              <a:t>Erik </a:t>
            </a:r>
            <a:r>
              <a:rPr lang="en-US" sz="2400" err="1"/>
              <a:t>Winfree</a:t>
            </a:r>
            <a:r>
              <a:rPr lang="en-US" sz="1600"/>
              <a:t> </a:t>
            </a:r>
          </a:p>
          <a:p>
            <a:pPr algn="ctr"/>
            <a:r>
              <a:rPr lang="en-US" sz="1600"/>
              <a:t>(</a:t>
            </a:r>
            <a:r>
              <a:rPr lang="en-US" sz="1600" dirty="0"/>
              <a:t>PI)</a:t>
            </a:r>
          </a:p>
        </p:txBody>
      </p:sp>
      <p:pic>
        <p:nvPicPr>
          <p:cNvPr id="8" name="Picture 4" descr="http://www.dna.caltech.edu/~winfree/Images/ErikHead_no4.jpeg">
            <a:extLst>
              <a:ext uri="{FF2B5EF4-FFF2-40B4-BE49-F238E27FC236}">
                <a16:creationId xmlns:a16="http://schemas.microsoft.com/office/drawing/2014/main" id="{3FA93093-BF56-4F58-9A6B-8377DEB3E4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6484" y="2547929"/>
            <a:ext cx="2033580" cy="2589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A937618-60EA-4C23-9890-B877CF9C3B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20241" y="3895594"/>
            <a:ext cx="848843" cy="1067907"/>
          </a:xfrm>
          <a:prstGeom prst="rect">
            <a:avLst/>
          </a:prstGeom>
        </p:spPr>
      </p:pic>
      <p:pic>
        <p:nvPicPr>
          <p:cNvPr id="10" name="Picture 6" descr="https://wyss-prod.imgix.net/app/uploads/2016/08/07092551/Peng-Yin-Headshot.jpg">
            <a:extLst>
              <a:ext uri="{FF2B5EF4-FFF2-40B4-BE49-F238E27FC236}">
                <a16:creationId xmlns:a16="http://schemas.microsoft.com/office/drawing/2014/main" id="{1B3092EA-D792-464E-A195-C00AC55AB3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03" r="32907" b="11907"/>
          <a:stretch/>
        </p:blipFill>
        <p:spPr bwMode="auto">
          <a:xfrm>
            <a:off x="7440334" y="2435456"/>
            <a:ext cx="887955" cy="1090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1ACCF3E-B7BB-47C8-A685-23EF0BB8FCCC}"/>
              </a:ext>
            </a:extLst>
          </p:cNvPr>
          <p:cNvSpPr/>
          <p:nvPr/>
        </p:nvSpPr>
        <p:spPr>
          <a:xfrm>
            <a:off x="6654152" y="1777114"/>
            <a:ext cx="11918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u="sng" dirty="0"/>
              <a:t>co-authors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266E600-E243-4FCF-9F57-FB0CFABC8B22}"/>
              </a:ext>
            </a:extLst>
          </p:cNvPr>
          <p:cNvSpPr/>
          <p:nvPr/>
        </p:nvSpPr>
        <p:spPr>
          <a:xfrm>
            <a:off x="5889525" y="2177281"/>
            <a:ext cx="138364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Cameron </a:t>
            </a:r>
            <a:r>
              <a:rPr lang="en-US" sz="1200" dirty="0" err="1"/>
              <a:t>Myhrvold</a:t>
            </a:r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F8F98E6-36E7-45C0-B147-3B0C1B7CF219}"/>
              </a:ext>
            </a:extLst>
          </p:cNvPr>
          <p:cNvSpPr/>
          <p:nvPr/>
        </p:nvSpPr>
        <p:spPr>
          <a:xfrm>
            <a:off x="7440332" y="2194787"/>
            <a:ext cx="89512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/>
              <a:t>Peng Yin</a:t>
            </a:r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3CE95F8-AAAF-482B-B3F6-1944FE48E5C0}"/>
              </a:ext>
            </a:extLst>
          </p:cNvPr>
          <p:cNvSpPr/>
          <p:nvPr/>
        </p:nvSpPr>
        <p:spPr>
          <a:xfrm>
            <a:off x="6120241" y="3676632"/>
            <a:ext cx="84884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/>
              <a:t>Felix Zhou</a:t>
            </a:r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A4B17D8-5A15-460E-9DF4-08EAEC1F11A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5055" y="5855064"/>
            <a:ext cx="800652" cy="74375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19A07F0-474E-48B7-95D1-86EC3A0A305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83345" y="5873942"/>
            <a:ext cx="824113" cy="69336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848FB4B-B629-47B5-9AB9-0FECEB85873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94014" y="5873942"/>
            <a:ext cx="916515" cy="705994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2FE95621-8F4A-49E4-9D9B-F881B8ED9CB7}"/>
              </a:ext>
            </a:extLst>
          </p:cNvPr>
          <p:cNvSpPr/>
          <p:nvPr/>
        </p:nvSpPr>
        <p:spPr>
          <a:xfrm>
            <a:off x="9047421" y="1481282"/>
            <a:ext cx="17111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u="sng" dirty="0"/>
              <a:t>lab/science help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9A7C816-27E5-488E-8FDC-6C54362E6745}"/>
              </a:ext>
            </a:extLst>
          </p:cNvPr>
          <p:cNvSpPr/>
          <p:nvPr/>
        </p:nvSpPr>
        <p:spPr>
          <a:xfrm>
            <a:off x="9328616" y="3962017"/>
            <a:ext cx="125463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Ashwin Gopinath</a:t>
            </a:r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CE02E4A-CFD1-49F9-A403-89F9BD1C9272}"/>
              </a:ext>
            </a:extLst>
          </p:cNvPr>
          <p:cNvSpPr/>
          <p:nvPr/>
        </p:nvSpPr>
        <p:spPr>
          <a:xfrm>
            <a:off x="8679496" y="1845280"/>
            <a:ext cx="115942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err="1"/>
              <a:t>Sungwook</a:t>
            </a:r>
            <a:r>
              <a:rPr lang="en-US" sz="1200" dirty="0"/>
              <a:t> Woo</a:t>
            </a:r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22E5964-2C84-48A6-B609-8BC6A6C29082}"/>
              </a:ext>
            </a:extLst>
          </p:cNvPr>
          <p:cNvSpPr/>
          <p:nvPr/>
        </p:nvSpPr>
        <p:spPr>
          <a:xfrm>
            <a:off x="10010336" y="1840815"/>
            <a:ext cx="132158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Constantine Evans</a:t>
            </a:r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0D8EDB2-E4E5-4466-92EB-DA4E5236F12C}"/>
              </a:ext>
            </a:extLst>
          </p:cNvPr>
          <p:cNvSpPr/>
          <p:nvPr/>
        </p:nvSpPr>
        <p:spPr>
          <a:xfrm>
            <a:off x="8684485" y="3383379"/>
            <a:ext cx="98135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err="1"/>
              <a:t>Jongmin</a:t>
            </a:r>
            <a:r>
              <a:rPr lang="en-US" sz="1200" dirty="0"/>
              <a:t> Kim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FAF7EF3-39A5-4D38-B071-88526AEF3C71}"/>
              </a:ext>
            </a:extLst>
          </p:cNvPr>
          <p:cNvSpPr/>
          <p:nvPr/>
        </p:nvSpPr>
        <p:spPr>
          <a:xfrm>
            <a:off x="8676336" y="2174413"/>
            <a:ext cx="117230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Sarina </a:t>
            </a:r>
            <a:r>
              <a:rPr lang="en-US" sz="1200" dirty="0" err="1"/>
              <a:t>Mohanty</a:t>
            </a:r>
            <a:endParaRPr lang="en-US" sz="1200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6D2A30A-9037-47B0-BAB0-0C9C9B7B9430}"/>
              </a:ext>
            </a:extLst>
          </p:cNvPr>
          <p:cNvSpPr/>
          <p:nvPr/>
        </p:nvSpPr>
        <p:spPr>
          <a:xfrm>
            <a:off x="10019385" y="2166233"/>
            <a:ext cx="122443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Niranjan Srinivas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28E0B5D-DA26-4F13-B4E6-23B3E0A3182F}"/>
              </a:ext>
            </a:extLst>
          </p:cNvPr>
          <p:cNvSpPr/>
          <p:nvPr/>
        </p:nvSpPr>
        <p:spPr>
          <a:xfrm>
            <a:off x="10009644" y="3377426"/>
            <a:ext cx="122014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Paul </a:t>
            </a:r>
            <a:r>
              <a:rPr lang="en-US" sz="1200" dirty="0" err="1"/>
              <a:t>Rothemund</a:t>
            </a:r>
            <a:endParaRPr lang="en-US" sz="1200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6939E298-A96D-4816-ABF4-523990702F86}"/>
              </a:ext>
            </a:extLst>
          </p:cNvPr>
          <p:cNvSpPr/>
          <p:nvPr/>
        </p:nvSpPr>
        <p:spPr>
          <a:xfrm>
            <a:off x="10019387" y="2466504"/>
            <a:ext cx="126643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Yannick </a:t>
            </a:r>
            <a:r>
              <a:rPr lang="en-US" sz="1200" dirty="0" err="1"/>
              <a:t>Rondolez</a:t>
            </a:r>
            <a:endParaRPr lang="en-US" sz="1200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485F9164-F822-4DE1-AB71-2552E379997C}"/>
              </a:ext>
            </a:extLst>
          </p:cNvPr>
          <p:cNvSpPr/>
          <p:nvPr/>
        </p:nvSpPr>
        <p:spPr>
          <a:xfrm>
            <a:off x="8676336" y="2773584"/>
            <a:ext cx="89159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err="1"/>
              <a:t>Mingjie</a:t>
            </a:r>
            <a:r>
              <a:rPr lang="en-US" sz="1200" dirty="0"/>
              <a:t> Dai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BCAE9B1E-AD09-4E44-BEDF-3240D1BFAEFA}"/>
              </a:ext>
            </a:extLst>
          </p:cNvPr>
          <p:cNvSpPr/>
          <p:nvPr/>
        </p:nvSpPr>
        <p:spPr>
          <a:xfrm>
            <a:off x="10019385" y="2780963"/>
            <a:ext cx="147829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Nikhil </a:t>
            </a:r>
            <a:r>
              <a:rPr lang="en-US" sz="1200" dirty="0" err="1"/>
              <a:t>Gopalkrishnan</a:t>
            </a:r>
            <a:endParaRPr lang="en-US" sz="1200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0BBCF2C7-01EB-4F68-8186-7047B597CA35}"/>
              </a:ext>
            </a:extLst>
          </p:cNvPr>
          <p:cNvSpPr/>
          <p:nvPr/>
        </p:nvSpPr>
        <p:spPr>
          <a:xfrm>
            <a:off x="8690649" y="3683788"/>
            <a:ext cx="82028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Bryan Wei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6D9C9610-4446-4930-8B09-621AFE5BF1CA}"/>
              </a:ext>
            </a:extLst>
          </p:cNvPr>
          <p:cNvSpPr/>
          <p:nvPr/>
        </p:nvSpPr>
        <p:spPr>
          <a:xfrm>
            <a:off x="10019387" y="3676310"/>
            <a:ext cx="90358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Cody Geary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48393A26-EF84-4F5C-918F-F33B88D58AEC}"/>
              </a:ext>
            </a:extLst>
          </p:cNvPr>
          <p:cNvSpPr/>
          <p:nvPr/>
        </p:nvSpPr>
        <p:spPr>
          <a:xfrm>
            <a:off x="8684485" y="2480692"/>
            <a:ext cx="134530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Deborah </a:t>
            </a:r>
            <a:r>
              <a:rPr lang="en-US" sz="1200" dirty="0" err="1"/>
              <a:t>Fygenson</a:t>
            </a:r>
            <a:endParaRPr lang="en-US" sz="1200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6824AC8F-F5D6-49FE-92E9-0C64AE308B01}"/>
              </a:ext>
            </a:extLst>
          </p:cNvPr>
          <p:cNvSpPr/>
          <p:nvPr/>
        </p:nvSpPr>
        <p:spPr>
          <a:xfrm>
            <a:off x="8676334" y="3066477"/>
            <a:ext cx="105670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Chris </a:t>
            </a:r>
            <a:r>
              <a:rPr lang="en-US" sz="1200" dirty="0" err="1"/>
              <a:t>Thachuk</a:t>
            </a:r>
            <a:endParaRPr lang="en-US" sz="1200" dirty="0"/>
          </a:p>
        </p:txBody>
      </p:sp>
      <p:pic>
        <p:nvPicPr>
          <p:cNvPr id="33" name="Picture 8" descr="https://pbs.twimg.com/profile_images/649019100488794112/ZPF7IMBT.jpg">
            <a:extLst>
              <a:ext uri="{FF2B5EF4-FFF2-40B4-BE49-F238E27FC236}">
                <a16:creationId xmlns:a16="http://schemas.microsoft.com/office/drawing/2014/main" id="{025A8F7A-0ECB-4586-87B0-949804BD9F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52" t="9948" r="7877" b="4893"/>
          <a:stretch/>
        </p:blipFill>
        <p:spPr bwMode="auto">
          <a:xfrm>
            <a:off x="6061253" y="2423928"/>
            <a:ext cx="995361" cy="1104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51816034-60DC-41C6-ABFF-7DDFC20452A9}"/>
              </a:ext>
            </a:extLst>
          </p:cNvPr>
          <p:cNvSpPr/>
          <p:nvPr/>
        </p:nvSpPr>
        <p:spPr>
          <a:xfrm>
            <a:off x="10029386" y="3066477"/>
            <a:ext cx="106234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Nadine </a:t>
            </a:r>
            <a:r>
              <a:rPr lang="en-US" sz="1200" dirty="0" err="1"/>
              <a:t>Dabby</a:t>
            </a:r>
            <a:endParaRPr lang="en-US" sz="1200" dirty="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29F8BF8E-B09C-4D77-9173-78EEF36D467C}"/>
              </a:ext>
            </a:extLst>
          </p:cNvPr>
          <p:cNvSpPr/>
          <p:nvPr/>
        </p:nvSpPr>
        <p:spPr>
          <a:xfrm>
            <a:off x="7615528" y="3676310"/>
            <a:ext cx="63107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Joy Hui</a:t>
            </a:r>
          </a:p>
        </p:txBody>
      </p:sp>
      <p:pic>
        <p:nvPicPr>
          <p:cNvPr id="37" name="droppedImage.png">
            <a:extLst>
              <a:ext uri="{FF2B5EF4-FFF2-40B4-BE49-F238E27FC236}">
                <a16:creationId xmlns:a16="http://schemas.microsoft.com/office/drawing/2014/main" id="{E9D72FD2-314B-4A05-8677-83CA9217F27B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-1" b="1652"/>
          <a:stretch/>
        </p:blipFill>
        <p:spPr>
          <a:xfrm>
            <a:off x="7549740" y="3891884"/>
            <a:ext cx="702729" cy="1071617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0A2485E-DD5C-4CD6-AD24-75692DC0C418}"/>
              </a:ext>
            </a:extLst>
          </p:cNvPr>
          <p:cNvSpPr/>
          <p:nvPr/>
        </p:nvSpPr>
        <p:spPr>
          <a:xfrm>
            <a:off x="3920069" y="5623949"/>
            <a:ext cx="809374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i="1" dirty="0"/>
              <a:t>Diverse and robust molecular algorithms using reprogrammable DNA self-assembly</a:t>
            </a:r>
            <a:r>
              <a:rPr lang="en-US" sz="1600" dirty="0"/>
              <a:t>.</a:t>
            </a:r>
          </a:p>
          <a:p>
            <a:r>
              <a:rPr lang="en-US" sz="1600" dirty="0"/>
              <a:t>Damien Woods†, David Doty†, Cameron </a:t>
            </a:r>
            <a:r>
              <a:rPr lang="en-US" sz="1600" dirty="0" err="1"/>
              <a:t>Myhrvold</a:t>
            </a:r>
            <a:r>
              <a:rPr lang="en-US" sz="1600" dirty="0"/>
              <a:t>, Joy Hui, Felix Zhou, Peng Yin, Erik Winfree.</a:t>
            </a:r>
          </a:p>
          <a:p>
            <a:r>
              <a:rPr lang="en-US" sz="1600" u="sng" dirty="0"/>
              <a:t>Nature</a:t>
            </a:r>
            <a:r>
              <a:rPr lang="en-US" sz="1600" dirty="0"/>
              <a:t> 2019.  †</a:t>
            </a:r>
            <a:r>
              <a:rPr lang="en-US" sz="1600" i="1" dirty="0"/>
              <a:t>These authors contributed equally</a:t>
            </a:r>
            <a:r>
              <a:rPr lang="en-US" sz="1600" dirty="0"/>
              <a:t>.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EEFBE728-6FC2-43BD-A9A2-C420ED89D43A}"/>
              </a:ext>
            </a:extLst>
          </p:cNvPr>
          <p:cNvGrpSpPr/>
          <p:nvPr/>
        </p:nvGrpSpPr>
        <p:grpSpPr>
          <a:xfrm>
            <a:off x="6024905" y="494381"/>
            <a:ext cx="4856673" cy="1015586"/>
            <a:chOff x="3135585" y="5476973"/>
            <a:chExt cx="4856673" cy="1015586"/>
          </a:xfrm>
        </p:grpSpPr>
        <p:pic>
          <p:nvPicPr>
            <p:cNvPr id="38" name="Caltech_Logo.pdf">
              <a:extLst>
                <a:ext uri="{FF2B5EF4-FFF2-40B4-BE49-F238E27FC236}">
                  <a16:creationId xmlns:a16="http://schemas.microsoft.com/office/drawing/2014/main" id="{3CD0B7A9-F2E0-4236-B679-B9FCE84BDDB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3403463" y="5556695"/>
              <a:ext cx="618965" cy="61896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9" name="Shape 110">
              <a:extLst>
                <a:ext uri="{FF2B5EF4-FFF2-40B4-BE49-F238E27FC236}">
                  <a16:creationId xmlns:a16="http://schemas.microsoft.com/office/drawing/2014/main" id="{1B18D777-0610-4F09-A3F7-52E54A64E80D}"/>
                </a:ext>
              </a:extLst>
            </p:cNvPr>
            <p:cNvSpPr/>
            <p:nvPr/>
          </p:nvSpPr>
          <p:spPr>
            <a:xfrm>
              <a:off x="3135585" y="6205301"/>
              <a:ext cx="1161644" cy="2872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defRPr sz="280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algn="ctr"/>
              <a:r>
                <a:rPr sz="1200" dirty="0"/>
                <a:t>Caltech</a:t>
              </a:r>
            </a:p>
          </p:txBody>
        </p:sp>
        <p:pic>
          <p:nvPicPr>
            <p:cNvPr id="40" name="pasted-image.png">
              <a:extLst>
                <a:ext uri="{FF2B5EF4-FFF2-40B4-BE49-F238E27FC236}">
                  <a16:creationId xmlns:a16="http://schemas.microsoft.com/office/drawing/2014/main" id="{96E5B7F9-3C90-46C9-B5FE-FD38F5FA605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7295436" y="5476975"/>
              <a:ext cx="655176" cy="63834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1" name="Shape 113">
              <a:extLst>
                <a:ext uri="{FF2B5EF4-FFF2-40B4-BE49-F238E27FC236}">
                  <a16:creationId xmlns:a16="http://schemas.microsoft.com/office/drawing/2014/main" id="{264900D7-ED01-4235-A1EA-44B4495117B8}"/>
                </a:ext>
              </a:extLst>
            </p:cNvPr>
            <p:cNvSpPr/>
            <p:nvPr/>
          </p:nvSpPr>
          <p:spPr>
            <a:xfrm>
              <a:off x="7253793" y="6160603"/>
              <a:ext cx="738465" cy="2872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defRPr sz="280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algn="ctr"/>
              <a:r>
                <a:rPr sz="1200" dirty="0"/>
                <a:t>Harvard</a:t>
              </a:r>
            </a:p>
          </p:txBody>
        </p:sp>
        <p:pic>
          <p:nvPicPr>
            <p:cNvPr id="42" name="pasted-image.jpg">
              <a:extLst>
                <a:ext uri="{FF2B5EF4-FFF2-40B4-BE49-F238E27FC236}">
                  <a16:creationId xmlns:a16="http://schemas.microsoft.com/office/drawing/2014/main" id="{9DBD98A1-7E51-4F44-B91A-4D3EE80F2C40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4558109" y="5757064"/>
              <a:ext cx="1012278" cy="43318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3" name="Shape 116">
              <a:extLst>
                <a:ext uri="{FF2B5EF4-FFF2-40B4-BE49-F238E27FC236}">
                  <a16:creationId xmlns:a16="http://schemas.microsoft.com/office/drawing/2014/main" id="{B22FEB69-9610-4363-8629-55DEEB8143A5}"/>
                </a:ext>
              </a:extLst>
            </p:cNvPr>
            <p:cNvSpPr/>
            <p:nvPr/>
          </p:nvSpPr>
          <p:spPr>
            <a:xfrm>
              <a:off x="4633788" y="6160603"/>
              <a:ext cx="860923" cy="2872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defRPr sz="300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algn="ctr"/>
              <a:r>
                <a:rPr lang="en-US" sz="1200" dirty="0" err="1"/>
                <a:t>Inria</a:t>
              </a:r>
              <a:r>
                <a:rPr lang="en-US" sz="1200" dirty="0"/>
                <a:t> </a:t>
              </a:r>
              <a:r>
                <a:rPr sz="1200" dirty="0"/>
                <a:t>Paris</a:t>
              </a:r>
            </a:p>
          </p:txBody>
        </p:sp>
        <p:pic>
          <p:nvPicPr>
            <p:cNvPr id="44" name="pasted-image.gif">
              <a:extLst>
                <a:ext uri="{FF2B5EF4-FFF2-40B4-BE49-F238E27FC236}">
                  <a16:creationId xmlns:a16="http://schemas.microsoft.com/office/drawing/2014/main" id="{820C01F1-6D1F-45E7-B4C5-448A55B39549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6013427" y="5476973"/>
              <a:ext cx="702952" cy="67436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5" name="Shape 119">
              <a:extLst>
                <a:ext uri="{FF2B5EF4-FFF2-40B4-BE49-F238E27FC236}">
                  <a16:creationId xmlns:a16="http://schemas.microsoft.com/office/drawing/2014/main" id="{C0359674-D93A-4528-BCAF-25DC04F5984F}"/>
                </a:ext>
              </a:extLst>
            </p:cNvPr>
            <p:cNvSpPr/>
            <p:nvPr/>
          </p:nvSpPr>
          <p:spPr>
            <a:xfrm>
              <a:off x="5931396" y="6165487"/>
              <a:ext cx="867017" cy="2872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defRPr sz="280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algn="ctr"/>
              <a:r>
                <a:rPr sz="1200" dirty="0"/>
                <a:t>UC Davis</a:t>
              </a:r>
            </a:p>
          </p:txBody>
        </p:sp>
      </p:grpSp>
      <p:sp>
        <p:nvSpPr>
          <p:cNvPr id="47" name="Slide Number Placeholder 46">
            <a:extLst>
              <a:ext uri="{FF2B5EF4-FFF2-40B4-BE49-F238E27FC236}">
                <a16:creationId xmlns:a16="http://schemas.microsoft.com/office/drawing/2014/main" id="{5C8EACD0-5B9D-4D97-9C6D-EF154E0AF3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3B66A-CE92-4F70-B5A2-EE913266E6CF}" type="slidenum">
              <a:rPr lang="en-US" smtClean="0"/>
              <a:pPr/>
              <a:t>2</a:t>
            </a:fld>
            <a:r>
              <a:rPr lang="en-US"/>
              <a:t>/49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118482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Hierarchy of abstractions</a:t>
            </a:r>
            <a:endParaRPr lang="en-US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2778251" y="1825625"/>
            <a:ext cx="7765923" cy="39941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/>
              <a:t>   </a:t>
            </a:r>
            <a:r>
              <a:rPr lang="en-US">
                <a:solidFill>
                  <a:schemeClr val="bg2">
                    <a:lumMod val="50000"/>
                  </a:schemeClr>
                </a:solidFill>
              </a:rPr>
              <a:t>Bits:		Boolean circuits compute</a:t>
            </a:r>
            <a:endParaRPr lang="en-US" dirty="0">
              <a:solidFill>
                <a:schemeClr val="bg2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en-US">
                <a:solidFill>
                  <a:schemeClr val="bg2">
                    <a:lumMod val="50000"/>
                  </a:schemeClr>
                </a:solidFill>
              </a:rPr>
              <a:t>   </a:t>
            </a:r>
            <a:r>
              <a:rPr lang="en-US" b="1"/>
              <a:t>Tiles:	Tile self-assembly implements circuits</a:t>
            </a:r>
            <a:endParaRPr lang="en-US" b="1" dirty="0"/>
          </a:p>
          <a:p>
            <a:pPr marL="0" indent="0">
              <a:buNone/>
            </a:pPr>
            <a:r>
              <a:rPr lang="en-US">
                <a:solidFill>
                  <a:schemeClr val="bg2">
                    <a:lumMod val="50000"/>
                  </a:schemeClr>
                </a:solidFill>
              </a:rPr>
              <a:t>   DNA:	DNA strands implement tiles</a:t>
            </a:r>
            <a:endParaRPr lang="en-US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6" name="Arrow: Right 5"/>
          <p:cNvSpPr/>
          <p:nvPr/>
        </p:nvSpPr>
        <p:spPr>
          <a:xfrm>
            <a:off x="2490216" y="2441448"/>
            <a:ext cx="576072" cy="237744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753F787-5B56-493F-9003-CE5B576C2C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3B66A-CE92-4F70-B5A2-EE913266E6CF}" type="slidenum">
              <a:rPr lang="en-US" smtClean="0"/>
              <a:pPr/>
              <a:t>20</a:t>
            </a:fld>
            <a:r>
              <a:rPr lang="en-US"/>
              <a:t>/49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710953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70410B-F0D1-4951-85E6-B848869C66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Gates </a:t>
            </a:r>
            <a:r>
              <a:rPr lang="en-US" dirty="0">
                <a:sym typeface="Wingdings" panose="05000000000000000000" pitchFamily="2" charset="2"/>
              </a:rPr>
              <a:t> Tiles</a:t>
            </a:r>
            <a:endParaRPr lang="en-US" dirty="0"/>
          </a:p>
        </p:txBody>
      </p:sp>
      <p:sp>
        <p:nvSpPr>
          <p:cNvPr id="2378" name="Shape 2378"/>
          <p:cNvSpPr/>
          <p:nvPr/>
        </p:nvSpPr>
        <p:spPr>
          <a:xfrm>
            <a:off x="5580520" y="1176170"/>
            <a:ext cx="4849208" cy="4849208"/>
          </a:xfrm>
          <a:prstGeom prst="rect">
            <a:avLst/>
          </a:prstGeom>
          <a:solidFill>
            <a:srgbClr val="FFD479">
              <a:alpha val="40000"/>
            </a:srgbClr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>
              <a:defRPr sz="2400"/>
            </a:pPr>
            <a:endParaRPr sz="1687"/>
          </a:p>
        </p:txBody>
      </p:sp>
      <p:sp>
        <p:nvSpPr>
          <p:cNvPr id="2386" name="Shape 2386"/>
          <p:cNvSpPr/>
          <p:nvPr/>
        </p:nvSpPr>
        <p:spPr>
          <a:xfrm>
            <a:off x="1117253" y="1413654"/>
            <a:ext cx="3625278" cy="4076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5719" tIns="35719" rIns="35719" bIns="35719" anchor="ctr">
            <a:spAutoFit/>
          </a:bodyPr>
          <a:lstStyle/>
          <a:p>
            <a:pPr algn="l">
              <a:defRPr sz="3100">
                <a:latin typeface="Arial"/>
                <a:ea typeface="Arial"/>
                <a:cs typeface="Arial"/>
                <a:sym typeface="Arial"/>
              </a:defRPr>
            </a:pPr>
            <a:r>
              <a:rPr sz="2180" b="1" dirty="0"/>
              <a:t>1.</a:t>
            </a:r>
            <a:r>
              <a:rPr sz="2180" dirty="0"/>
              <a:t> Compile gates to tiles</a:t>
            </a:r>
          </a:p>
        </p:txBody>
      </p:sp>
      <p:sp>
        <p:nvSpPr>
          <p:cNvPr id="2387" name="Shape 2387"/>
          <p:cNvSpPr/>
          <p:nvPr/>
        </p:nvSpPr>
        <p:spPr>
          <a:xfrm>
            <a:off x="4125142" y="3578238"/>
            <a:ext cx="1152639" cy="1"/>
          </a:xfrm>
          <a:prstGeom prst="line">
            <a:avLst/>
          </a:prstGeom>
          <a:noFill/>
          <a:ln w="254000" cap="flat">
            <a:solidFill>
              <a:srgbClr val="FFD479"/>
            </a:solidFill>
            <a:prstDash val="solid"/>
            <a:miter lim="400000"/>
            <a:tailEnd type="stealth" w="med" len="med"/>
          </a:ln>
          <a:effectLst/>
        </p:spPr>
        <p:txBody>
          <a:bodyPr wrap="square" lIns="35719" tIns="35719" rIns="35719" bIns="35719" numCol="1" anchor="ctr">
            <a:noAutofit/>
          </a:bodyPr>
          <a:lstStyle/>
          <a:p>
            <a:pPr>
              <a:defRPr sz="2400"/>
            </a:pPr>
            <a:endParaRPr sz="1687"/>
          </a:p>
        </p:txBody>
      </p:sp>
      <p:sp>
        <p:nvSpPr>
          <p:cNvPr id="2388" name="Shape 2388"/>
          <p:cNvSpPr/>
          <p:nvPr/>
        </p:nvSpPr>
        <p:spPr>
          <a:xfrm>
            <a:off x="2131889" y="2675123"/>
            <a:ext cx="1830613" cy="1806229"/>
          </a:xfrm>
          <a:prstGeom prst="rect">
            <a:avLst/>
          </a:prstGeom>
          <a:solidFill>
            <a:srgbClr val="FFD479">
              <a:alpha val="40000"/>
            </a:srgbClr>
          </a:solidFill>
          <a:ln w="12700" cap="flat">
            <a:noFill/>
            <a:miter lim="400000"/>
          </a:ln>
          <a:effectLst/>
        </p:spPr>
        <p:txBody>
          <a:bodyPr wrap="square" lIns="35719" tIns="35719" rIns="35719" bIns="35719" numCol="1" anchor="ctr">
            <a:noAutofit/>
          </a:bodyPr>
          <a:lstStyle/>
          <a:p>
            <a:pPr>
              <a:defRPr sz="2400"/>
            </a:pPr>
            <a:endParaRPr sz="1687"/>
          </a:p>
        </p:txBody>
      </p:sp>
      <p:grpSp>
        <p:nvGrpSpPr>
          <p:cNvPr id="2398" name="Group 2398"/>
          <p:cNvGrpSpPr/>
          <p:nvPr/>
        </p:nvGrpSpPr>
        <p:grpSpPr>
          <a:xfrm>
            <a:off x="2196386" y="2688468"/>
            <a:ext cx="1723170" cy="1600476"/>
            <a:chOff x="0" y="0"/>
            <a:chExt cx="2450728" cy="2276228"/>
          </a:xfrm>
        </p:grpSpPr>
        <p:sp>
          <p:nvSpPr>
            <p:cNvPr id="2389" name="Shape 2389"/>
            <p:cNvSpPr/>
            <p:nvPr/>
          </p:nvSpPr>
          <p:spPr>
            <a:xfrm>
              <a:off x="1503635" y="1496025"/>
              <a:ext cx="365059" cy="365060"/>
            </a:xfrm>
            <a:prstGeom prst="line">
              <a:avLst/>
            </a:prstGeom>
            <a:noFill/>
            <a:ln w="635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400"/>
              </a:pPr>
              <a:endParaRPr sz="1687"/>
            </a:p>
          </p:txBody>
        </p:sp>
        <p:sp>
          <p:nvSpPr>
            <p:cNvPr id="2390" name="Shape 2390"/>
            <p:cNvSpPr/>
            <p:nvPr/>
          </p:nvSpPr>
          <p:spPr>
            <a:xfrm flipV="1">
              <a:off x="1503635" y="442779"/>
              <a:ext cx="365059" cy="365059"/>
            </a:xfrm>
            <a:prstGeom prst="line">
              <a:avLst/>
            </a:prstGeom>
            <a:noFill/>
            <a:ln w="635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400"/>
              </a:pPr>
              <a:endParaRPr sz="1687"/>
            </a:p>
          </p:txBody>
        </p:sp>
        <p:sp>
          <p:nvSpPr>
            <p:cNvPr id="2391" name="Shape 2391"/>
            <p:cNvSpPr/>
            <p:nvPr/>
          </p:nvSpPr>
          <p:spPr>
            <a:xfrm>
              <a:off x="660889" y="672538"/>
              <a:ext cx="964838" cy="964838"/>
            </a:xfrm>
            <a:prstGeom prst="ellipse">
              <a:avLst/>
            </a:prstGeom>
            <a:noFill/>
            <a:ln w="508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400"/>
              </a:pPr>
              <a:endParaRPr sz="1687"/>
            </a:p>
          </p:txBody>
        </p:sp>
        <p:sp>
          <p:nvSpPr>
            <p:cNvPr id="2392" name="Shape 2392"/>
            <p:cNvSpPr/>
            <p:nvPr/>
          </p:nvSpPr>
          <p:spPr>
            <a:xfrm flipV="1">
              <a:off x="423017" y="1516974"/>
              <a:ext cx="365060" cy="365060"/>
            </a:xfrm>
            <a:prstGeom prst="line">
              <a:avLst/>
            </a:prstGeom>
            <a:noFill/>
            <a:ln w="635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400"/>
              </a:pPr>
              <a:endParaRPr sz="1687"/>
            </a:p>
          </p:txBody>
        </p:sp>
        <p:sp>
          <p:nvSpPr>
            <p:cNvPr id="2393" name="Shape 2393"/>
            <p:cNvSpPr/>
            <p:nvPr/>
          </p:nvSpPr>
          <p:spPr>
            <a:xfrm>
              <a:off x="0" y="0"/>
              <a:ext cx="491274" cy="70635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3400" i="1">
                  <a:latin typeface="Times"/>
                  <a:ea typeface="Times"/>
                  <a:cs typeface="Times"/>
                  <a:sym typeface="Times"/>
                </a:defRPr>
              </a:pPr>
              <a:r>
                <a:rPr sz="2391" dirty="0"/>
                <a:t>i</a:t>
              </a:r>
              <a:r>
                <a:rPr sz="2391" baseline="-25000" dirty="0"/>
                <a:t>1</a:t>
              </a:r>
            </a:p>
          </p:txBody>
        </p:sp>
        <p:sp>
          <p:nvSpPr>
            <p:cNvPr id="2394" name="Shape 2394"/>
            <p:cNvSpPr/>
            <p:nvPr/>
          </p:nvSpPr>
          <p:spPr>
            <a:xfrm>
              <a:off x="1884242" y="0"/>
              <a:ext cx="566486" cy="70635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35719" tIns="35719" rIns="35719" bIns="35719" numCol="1" anchor="ctr">
              <a:noAutofit/>
            </a:bodyPr>
            <a:lstStyle/>
            <a:p>
              <a:pPr algn="l">
                <a:defRPr sz="2900" i="1">
                  <a:latin typeface="Times"/>
                  <a:ea typeface="Times"/>
                  <a:cs typeface="Times"/>
                  <a:sym typeface="Times"/>
                </a:defRPr>
              </a:pPr>
              <a:r>
                <a:rPr lang="en-US" sz="2039" dirty="0"/>
                <a:t>o</a:t>
              </a:r>
              <a:r>
                <a:rPr lang="en-US" sz="2039" baseline="-25000" dirty="0"/>
                <a:t>1</a:t>
              </a:r>
              <a:endParaRPr sz="2039" baseline="-25000" dirty="0"/>
            </a:p>
          </p:txBody>
        </p:sp>
        <p:sp>
          <p:nvSpPr>
            <p:cNvPr id="2395" name="Shape 2395"/>
            <p:cNvSpPr/>
            <p:nvPr/>
          </p:nvSpPr>
          <p:spPr>
            <a:xfrm>
              <a:off x="0" y="1569873"/>
              <a:ext cx="491274" cy="70635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3400" i="1">
                  <a:latin typeface="Times"/>
                  <a:ea typeface="Times"/>
                  <a:cs typeface="Times"/>
                  <a:sym typeface="Times"/>
                </a:defRPr>
              </a:pPr>
              <a:r>
                <a:rPr sz="2391" dirty="0"/>
                <a:t>i</a:t>
              </a:r>
              <a:r>
                <a:rPr sz="2391" baseline="-25000" dirty="0"/>
                <a:t>2</a:t>
              </a:r>
            </a:p>
          </p:txBody>
        </p:sp>
        <p:sp>
          <p:nvSpPr>
            <p:cNvPr id="2396" name="Shape 2396"/>
            <p:cNvSpPr/>
            <p:nvPr/>
          </p:nvSpPr>
          <p:spPr>
            <a:xfrm>
              <a:off x="429839" y="417820"/>
              <a:ext cx="365060" cy="365059"/>
            </a:xfrm>
            <a:prstGeom prst="line">
              <a:avLst/>
            </a:prstGeom>
            <a:noFill/>
            <a:ln w="635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400"/>
              </a:pPr>
              <a:endParaRPr sz="1687"/>
            </a:p>
          </p:txBody>
        </p:sp>
        <p:sp>
          <p:nvSpPr>
            <p:cNvPr id="2397" name="Shape 2397"/>
            <p:cNvSpPr/>
            <p:nvPr/>
          </p:nvSpPr>
          <p:spPr>
            <a:xfrm>
              <a:off x="887650" y="744931"/>
              <a:ext cx="491274" cy="70635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35719" tIns="35719" rIns="35719" bIns="35719" numCol="1" anchor="ctr">
              <a:noAutofit/>
            </a:bodyPr>
            <a:lstStyle>
              <a:lvl1pPr>
                <a:defRPr sz="3400" i="1">
                  <a:latin typeface="Times"/>
                  <a:ea typeface="Times"/>
                  <a:cs typeface="Times"/>
                  <a:sym typeface="Times"/>
                </a:defRPr>
              </a:lvl1pPr>
            </a:lstStyle>
            <a:p>
              <a:pPr algn="ctr"/>
              <a:r>
                <a:rPr sz="2391" dirty="0"/>
                <a:t>r</a:t>
              </a:r>
            </a:p>
          </p:txBody>
        </p:sp>
      </p:grpSp>
      <p:sp>
        <p:nvSpPr>
          <p:cNvPr id="2399" name="Shape 2399"/>
          <p:cNvSpPr/>
          <p:nvPr/>
        </p:nvSpPr>
        <p:spPr>
          <a:xfrm>
            <a:off x="2698441" y="3963274"/>
            <a:ext cx="687493" cy="50961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5719" tIns="35719" rIns="35719" bIns="35719" numCol="1" anchor="ctr">
            <a:noAutofit/>
          </a:bodyPr>
          <a:lstStyle>
            <a:lvl1pPr algn="l">
              <a:defRPr sz="3400">
                <a:latin typeface="Times"/>
                <a:ea typeface="Times"/>
                <a:cs typeface="Times"/>
                <a:sym typeface="Times"/>
              </a:defRPr>
            </a:lvl1pPr>
          </a:lstStyle>
          <a:p>
            <a:pPr>
              <a:defRPr i="1"/>
            </a:pPr>
            <a:r>
              <a:rPr sz="2391"/>
              <a:t>gate</a:t>
            </a:r>
          </a:p>
        </p:txBody>
      </p:sp>
      <p:sp>
        <p:nvSpPr>
          <p:cNvPr id="2401" name="Shape 2401"/>
          <p:cNvSpPr/>
          <p:nvPr/>
        </p:nvSpPr>
        <p:spPr>
          <a:xfrm>
            <a:off x="3521245" y="3795754"/>
            <a:ext cx="398312" cy="49665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5719" tIns="35719" rIns="35719" bIns="35719" numCol="1" anchor="ctr">
            <a:noAutofit/>
          </a:bodyPr>
          <a:lstStyle/>
          <a:p>
            <a:pPr algn="l">
              <a:defRPr sz="2900" i="1">
                <a:latin typeface="Times"/>
                <a:ea typeface="Times"/>
                <a:cs typeface="Times"/>
                <a:sym typeface="Times"/>
              </a:defRPr>
            </a:pPr>
            <a:r>
              <a:rPr lang="en-US" sz="2039" dirty="0"/>
              <a:t>o</a:t>
            </a:r>
            <a:r>
              <a:rPr lang="en-US" sz="2039" baseline="-25000" dirty="0"/>
              <a:t>2</a:t>
            </a:r>
            <a:endParaRPr sz="2039" baseline="-25000" dirty="0"/>
          </a:p>
        </p:txBody>
      </p:sp>
      <p:sp>
        <p:nvSpPr>
          <p:cNvPr id="2407" name="Shape 2407"/>
          <p:cNvSpPr/>
          <p:nvPr/>
        </p:nvSpPr>
        <p:spPr>
          <a:xfrm>
            <a:off x="6795911" y="5339275"/>
            <a:ext cx="2530614" cy="7212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5719" tIns="35719" rIns="35719" bIns="35719" anchor="ctr">
            <a:spAutoFit/>
          </a:bodyPr>
          <a:lstStyle/>
          <a:p>
            <a:pPr algn="ctr">
              <a:defRPr sz="3000">
                <a:latin typeface="Arial"/>
                <a:ea typeface="Arial"/>
                <a:cs typeface="Arial"/>
                <a:sym typeface="Arial"/>
              </a:defRPr>
            </a:pPr>
            <a:r>
              <a:rPr sz="2109" dirty="0"/>
              <a:t>tiles</a:t>
            </a:r>
          </a:p>
          <a:p>
            <a:pPr algn="ctr">
              <a:defRPr sz="3000">
                <a:latin typeface="Arial"/>
                <a:ea typeface="Arial"/>
                <a:cs typeface="Arial"/>
                <a:sym typeface="Arial"/>
              </a:defRPr>
            </a:pPr>
            <a:r>
              <a:rPr sz="2109" dirty="0"/>
              <a:t>(4 per gate)</a:t>
            </a:r>
          </a:p>
        </p:txBody>
      </p:sp>
      <p:sp>
        <p:nvSpPr>
          <p:cNvPr id="2408" name="Shape 2408"/>
          <p:cNvSpPr/>
          <p:nvPr/>
        </p:nvSpPr>
        <p:spPr>
          <a:xfrm rot="18900000">
            <a:off x="5983485" y="4002936"/>
            <a:ext cx="1596156" cy="1596155"/>
          </a:xfrm>
          <a:prstGeom prst="rect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</a:ln>
          <a:effectLst/>
        </p:spPr>
        <p:txBody>
          <a:bodyPr wrap="square" lIns="35719" tIns="35719" rIns="35719" bIns="35719" numCol="1" anchor="ctr">
            <a:noAutofit/>
          </a:bodyPr>
          <a:lstStyle/>
          <a:p>
            <a:pPr>
              <a:defRPr sz="2400"/>
            </a:pPr>
            <a:endParaRPr sz="1687"/>
          </a:p>
        </p:txBody>
      </p:sp>
      <p:sp>
        <p:nvSpPr>
          <p:cNvPr id="2410" name="Shape 2410"/>
          <p:cNvSpPr/>
          <p:nvPr/>
        </p:nvSpPr>
        <p:spPr>
          <a:xfrm>
            <a:off x="6550126" y="4586195"/>
            <a:ext cx="462747" cy="42963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5719" tIns="35719" rIns="35719" bIns="35719" numCol="1" anchor="ctr">
            <a:noAutofit/>
          </a:bodyPr>
          <a:lstStyle/>
          <a:p>
            <a:pPr>
              <a:defRPr sz="3800">
                <a:latin typeface="Times"/>
                <a:ea typeface="Times"/>
                <a:cs typeface="Times"/>
                <a:sym typeface="Times"/>
              </a:defRPr>
            </a:pPr>
            <a:r>
              <a:rPr sz="2672"/>
              <a:t>U</a:t>
            </a:r>
            <a:r>
              <a:rPr sz="2672" i="1"/>
              <a:t>r</a:t>
            </a:r>
          </a:p>
        </p:txBody>
      </p:sp>
      <p:sp>
        <p:nvSpPr>
          <p:cNvPr id="2412" name="Shape 2412"/>
          <p:cNvSpPr/>
          <p:nvPr/>
        </p:nvSpPr>
        <p:spPr>
          <a:xfrm rot="2700000">
            <a:off x="6100256" y="5007700"/>
            <a:ext cx="464053" cy="40953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5719" tIns="35719" rIns="35719" bIns="35719" numCol="1" anchor="ctr">
            <a:noAutofit/>
          </a:bodyPr>
          <a:lstStyle/>
          <a:p>
            <a:pPr algn="ctr">
              <a:defRPr sz="2800">
                <a:latin typeface="Times"/>
                <a:ea typeface="Times"/>
                <a:cs typeface="Times"/>
                <a:sym typeface="Times"/>
              </a:defRPr>
            </a:pPr>
            <a:r>
              <a:rPr sz="2000" dirty="0"/>
              <a:t>1</a:t>
            </a:r>
            <a:r>
              <a:rPr sz="2000" i="1" baseline="-25000" dirty="0"/>
              <a:t>r</a:t>
            </a:r>
            <a:endParaRPr sz="1969" i="1" baseline="-25000" dirty="0"/>
          </a:p>
        </p:txBody>
      </p:sp>
      <p:sp>
        <p:nvSpPr>
          <p:cNvPr id="2413" name="Shape 2413"/>
          <p:cNvSpPr/>
          <p:nvPr/>
        </p:nvSpPr>
        <p:spPr>
          <a:xfrm rot="18900000">
            <a:off x="6075855" y="4110388"/>
            <a:ext cx="480641" cy="40953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5719" tIns="35719" rIns="35719" bIns="35719" numCol="1" anchor="ctr">
            <a:noAutofit/>
          </a:bodyPr>
          <a:lstStyle/>
          <a:p>
            <a:pPr>
              <a:defRPr sz="2800">
                <a:latin typeface="Times"/>
                <a:ea typeface="Times"/>
                <a:cs typeface="Times"/>
                <a:sym typeface="Times"/>
              </a:defRPr>
            </a:pPr>
            <a:r>
              <a:rPr sz="1969" dirty="0"/>
              <a:t>1</a:t>
            </a:r>
            <a:r>
              <a:rPr sz="1969" i="1" baseline="-25000" dirty="0"/>
              <a:t>r</a:t>
            </a:r>
            <a:r>
              <a:rPr sz="1969" baseline="-25000" dirty="0"/>
              <a:t>-1</a:t>
            </a:r>
          </a:p>
        </p:txBody>
      </p:sp>
      <p:sp>
        <p:nvSpPr>
          <p:cNvPr id="2419" name="Shape 2419"/>
          <p:cNvSpPr/>
          <p:nvPr/>
        </p:nvSpPr>
        <p:spPr>
          <a:xfrm rot="18900000">
            <a:off x="5989805" y="1615713"/>
            <a:ext cx="1596156" cy="1596156"/>
          </a:xfrm>
          <a:prstGeom prst="rect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</a:ln>
          <a:effectLst/>
        </p:spPr>
        <p:txBody>
          <a:bodyPr wrap="square" lIns="35719" tIns="35719" rIns="35719" bIns="35719" numCol="1" anchor="ctr">
            <a:noAutofit/>
          </a:bodyPr>
          <a:lstStyle/>
          <a:p>
            <a:pPr>
              <a:defRPr sz="2400"/>
            </a:pPr>
            <a:endParaRPr sz="1687"/>
          </a:p>
        </p:txBody>
      </p:sp>
      <p:sp>
        <p:nvSpPr>
          <p:cNvPr id="2420" name="Shape 2420"/>
          <p:cNvSpPr/>
          <p:nvPr/>
        </p:nvSpPr>
        <p:spPr>
          <a:xfrm rot="18900000">
            <a:off x="6737877" y="2650827"/>
            <a:ext cx="924830" cy="399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5719" tIns="35719" rIns="35719" bIns="35719" numCol="1" anchor="ctr">
            <a:noAutofit/>
          </a:bodyPr>
          <a:lstStyle/>
          <a:p>
            <a:pPr algn="ctr">
              <a:defRPr sz="2600" i="1">
                <a:latin typeface="Times"/>
                <a:ea typeface="Times"/>
                <a:cs typeface="Times"/>
                <a:sym typeface="Times"/>
              </a:defRPr>
            </a:pPr>
            <a:r>
              <a:rPr lang="en-US" sz="2000" dirty="0"/>
              <a:t>0</a:t>
            </a:r>
            <a:r>
              <a:rPr sz="2000" baseline="-25000" dirty="0"/>
              <a:t>r</a:t>
            </a:r>
          </a:p>
        </p:txBody>
      </p:sp>
      <p:sp>
        <p:nvSpPr>
          <p:cNvPr id="2421" name="Shape 2421"/>
          <p:cNvSpPr/>
          <p:nvPr/>
        </p:nvSpPr>
        <p:spPr>
          <a:xfrm>
            <a:off x="6556446" y="2198976"/>
            <a:ext cx="462747" cy="42963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5719" tIns="35719" rIns="35719" bIns="35719" numCol="1" anchor="ctr">
            <a:noAutofit/>
          </a:bodyPr>
          <a:lstStyle/>
          <a:p>
            <a:pPr>
              <a:defRPr sz="3800">
                <a:latin typeface="Times"/>
                <a:ea typeface="Times"/>
                <a:cs typeface="Times"/>
                <a:sym typeface="Times"/>
              </a:defRPr>
            </a:pPr>
            <a:r>
              <a:rPr sz="2672"/>
              <a:t>U</a:t>
            </a:r>
            <a:r>
              <a:rPr sz="2672" i="1"/>
              <a:t>r</a:t>
            </a:r>
          </a:p>
        </p:txBody>
      </p:sp>
      <p:sp>
        <p:nvSpPr>
          <p:cNvPr id="2423" name="Shape 2423"/>
          <p:cNvSpPr/>
          <p:nvPr/>
        </p:nvSpPr>
        <p:spPr>
          <a:xfrm rot="18900000">
            <a:off x="6102522" y="1725476"/>
            <a:ext cx="524618" cy="40953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5719" tIns="35719" rIns="35719" bIns="35719" numCol="1" anchor="ctr">
            <a:noAutofit/>
          </a:bodyPr>
          <a:lstStyle/>
          <a:p>
            <a:pPr>
              <a:defRPr sz="2800">
                <a:latin typeface="Times"/>
                <a:ea typeface="Times"/>
                <a:cs typeface="Times"/>
                <a:sym typeface="Times"/>
              </a:defRPr>
            </a:pPr>
            <a:r>
              <a:rPr sz="2000" dirty="0"/>
              <a:t>0</a:t>
            </a:r>
            <a:r>
              <a:rPr sz="2000" i="1" baseline="-25000" dirty="0"/>
              <a:t>r</a:t>
            </a:r>
            <a:r>
              <a:rPr sz="2000" baseline="-25000" dirty="0"/>
              <a:t>-1</a:t>
            </a:r>
          </a:p>
        </p:txBody>
      </p:sp>
      <p:sp>
        <p:nvSpPr>
          <p:cNvPr id="2425" name="Shape 2425"/>
          <p:cNvSpPr/>
          <p:nvPr/>
        </p:nvSpPr>
        <p:spPr>
          <a:xfrm rot="2700000">
            <a:off x="6084485" y="2600890"/>
            <a:ext cx="464053" cy="40953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5719" tIns="35719" rIns="35719" bIns="35719" numCol="1" anchor="ctr">
            <a:noAutofit/>
          </a:bodyPr>
          <a:lstStyle/>
          <a:p>
            <a:pPr algn="ctr">
              <a:defRPr sz="2800">
                <a:latin typeface="Times"/>
                <a:ea typeface="Times"/>
                <a:cs typeface="Times"/>
                <a:sym typeface="Times"/>
              </a:defRPr>
            </a:pPr>
            <a:r>
              <a:rPr sz="2000" dirty="0"/>
              <a:t>1</a:t>
            </a:r>
            <a:r>
              <a:rPr sz="2000" i="1" baseline="-25000" dirty="0"/>
              <a:t>r</a:t>
            </a:r>
          </a:p>
        </p:txBody>
      </p:sp>
      <p:sp>
        <p:nvSpPr>
          <p:cNvPr id="2435" name="Shape 2435"/>
          <p:cNvSpPr/>
          <p:nvPr/>
        </p:nvSpPr>
        <p:spPr>
          <a:xfrm rot="18900000">
            <a:off x="8403433" y="1607524"/>
            <a:ext cx="1596157" cy="1596155"/>
          </a:xfrm>
          <a:prstGeom prst="rect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</a:ln>
          <a:effectLst/>
        </p:spPr>
        <p:txBody>
          <a:bodyPr wrap="square" lIns="35719" tIns="35719" rIns="35719" bIns="35719" numCol="1" anchor="ctr">
            <a:noAutofit/>
          </a:bodyPr>
          <a:lstStyle/>
          <a:p>
            <a:pPr>
              <a:defRPr sz="2400"/>
            </a:pPr>
            <a:endParaRPr sz="1687"/>
          </a:p>
        </p:txBody>
      </p:sp>
      <p:sp>
        <p:nvSpPr>
          <p:cNvPr id="2437" name="Shape 2437"/>
          <p:cNvSpPr/>
          <p:nvPr/>
        </p:nvSpPr>
        <p:spPr>
          <a:xfrm>
            <a:off x="8970072" y="2190783"/>
            <a:ext cx="462747" cy="42963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5719" tIns="35719" rIns="35719" bIns="35719" numCol="1" anchor="ctr">
            <a:noAutofit/>
          </a:bodyPr>
          <a:lstStyle/>
          <a:p>
            <a:pPr>
              <a:defRPr sz="3800">
                <a:latin typeface="Times"/>
                <a:ea typeface="Times"/>
                <a:cs typeface="Times"/>
                <a:sym typeface="Times"/>
              </a:defRPr>
            </a:pPr>
            <a:r>
              <a:rPr sz="2672"/>
              <a:t>U</a:t>
            </a:r>
            <a:r>
              <a:rPr sz="2672" i="1"/>
              <a:t>r</a:t>
            </a:r>
          </a:p>
        </p:txBody>
      </p:sp>
      <p:sp>
        <p:nvSpPr>
          <p:cNvPr id="2439" name="Shape 2439"/>
          <p:cNvSpPr/>
          <p:nvPr/>
        </p:nvSpPr>
        <p:spPr>
          <a:xfrm rot="18900000">
            <a:off x="8511313" y="1678820"/>
            <a:ext cx="557645" cy="40953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5719" tIns="35719" rIns="35719" bIns="35719" numCol="1" anchor="ctr">
            <a:noAutofit/>
          </a:bodyPr>
          <a:lstStyle/>
          <a:p>
            <a:pPr>
              <a:defRPr sz="2800">
                <a:latin typeface="Times"/>
                <a:ea typeface="Times"/>
                <a:cs typeface="Times"/>
                <a:sym typeface="Times"/>
              </a:defRPr>
            </a:pPr>
            <a:r>
              <a:rPr sz="2000" dirty="0"/>
              <a:t>0</a:t>
            </a:r>
            <a:r>
              <a:rPr sz="2000" i="1" baseline="-25000" dirty="0"/>
              <a:t>r</a:t>
            </a:r>
            <a:r>
              <a:rPr sz="2000" baseline="-25000" dirty="0"/>
              <a:t>-1</a:t>
            </a:r>
          </a:p>
        </p:txBody>
      </p:sp>
      <p:sp>
        <p:nvSpPr>
          <p:cNvPr id="2441" name="Shape 2441"/>
          <p:cNvSpPr/>
          <p:nvPr/>
        </p:nvSpPr>
        <p:spPr>
          <a:xfrm rot="2700000">
            <a:off x="8552241" y="2678441"/>
            <a:ext cx="464053" cy="32482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5719" tIns="35719" rIns="35719" bIns="35719" numCol="1" anchor="ctr">
            <a:noAutofit/>
          </a:bodyPr>
          <a:lstStyle/>
          <a:p>
            <a:pPr algn="ctr">
              <a:defRPr sz="2800">
                <a:latin typeface="Times"/>
                <a:ea typeface="Times"/>
                <a:cs typeface="Times"/>
                <a:sym typeface="Times"/>
              </a:defRPr>
            </a:pPr>
            <a:r>
              <a:rPr sz="2000" dirty="0"/>
              <a:t>0</a:t>
            </a:r>
            <a:r>
              <a:rPr sz="2000" i="1" baseline="-25000" dirty="0"/>
              <a:t>r</a:t>
            </a:r>
            <a:endParaRPr sz="1969" i="1" baseline="-25000" dirty="0"/>
          </a:p>
        </p:txBody>
      </p:sp>
      <p:graphicFrame>
        <p:nvGraphicFramePr>
          <p:cNvPr id="2443" name="Table 2443"/>
          <p:cNvGraphicFramePr/>
          <p:nvPr>
            <p:extLst>
              <p:ext uri="{D42A27DB-BD31-4B8C-83A1-F6EECF244321}">
                <p14:modId xmlns:p14="http://schemas.microsoft.com/office/powerpoint/2010/main" val="4229982253"/>
              </p:ext>
            </p:extLst>
          </p:nvPr>
        </p:nvGraphicFramePr>
        <p:xfrm>
          <a:off x="2514172" y="4894872"/>
          <a:ext cx="1060763" cy="1574800"/>
        </p:xfrm>
        <a:graphic>
          <a:graphicData uri="http://schemas.openxmlformats.org/drawingml/2006/table">
            <a:tbl>
              <a:tblPr firstRow="1"/>
              <a:tblGrid>
                <a:gridCol w="23143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108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894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8929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14960">
                <a:tc>
                  <a:txBody>
                    <a:bodyPr/>
                    <a:lstStyle/>
                    <a:p>
                      <a:pPr defTabSz="914400">
                        <a:tabLst>
                          <a:tab pos="1181100" algn="l"/>
                        </a:tabLst>
                        <a:defRPr sz="1400" i="1">
                          <a:latin typeface="Times"/>
                          <a:ea typeface="Times"/>
                          <a:cs typeface="Times"/>
                          <a:sym typeface="Times"/>
                        </a:defRPr>
                      </a:pPr>
                      <a:r>
                        <a:t>i</a:t>
                      </a:r>
                      <a:r>
                        <a:rPr baseline="-5999"/>
                        <a:t>1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B w="254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1181100" algn="l"/>
                        </a:tabLst>
                        <a:defRPr sz="1400" i="1">
                          <a:latin typeface="Times"/>
                          <a:ea typeface="Times"/>
                          <a:cs typeface="Times"/>
                          <a:sym typeface="Times"/>
                        </a:defRPr>
                      </a:pPr>
                      <a:r>
                        <a:t>i</a:t>
                      </a:r>
                      <a:r>
                        <a:rPr baseline="-5999"/>
                        <a:t>2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B w="254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1181100" algn="l"/>
                        </a:tabLst>
                        <a:defRPr sz="1400" i="1">
                          <a:latin typeface="Times"/>
                          <a:ea typeface="Times"/>
                          <a:cs typeface="Times"/>
                          <a:sym typeface="Times"/>
                        </a:defRPr>
                      </a:pPr>
                      <a:r>
                        <a:t>o</a:t>
                      </a:r>
                      <a:r>
                        <a:rPr baseline="-5999"/>
                        <a:t>1</a:t>
                      </a:r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12700">
                      <a:miter lim="400000"/>
                    </a:lnR>
                    <a:lnB w="254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1181100" algn="l"/>
                        </a:tabLst>
                        <a:defRPr sz="1400" i="1">
                          <a:latin typeface="Times"/>
                          <a:ea typeface="Times"/>
                          <a:cs typeface="Times"/>
                          <a:sym typeface="Times"/>
                        </a:defRPr>
                      </a:pPr>
                      <a:r>
                        <a:rPr dirty="0"/>
                        <a:t>o</a:t>
                      </a:r>
                      <a:r>
                        <a:rPr baseline="-5999" dirty="0"/>
                        <a:t>2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B w="25400">
                      <a:solidFill>
                        <a:srgbClr val="000000"/>
                      </a:solidFill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4960"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1400"/>
                        <a:t>0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1400"/>
                        <a:t>0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1400"/>
                        <a:t>0</a:t>
                      </a:r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12700"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1400"/>
                        <a:t>0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12700"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4960"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1400"/>
                        <a:t>0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1400"/>
                        <a:t>1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1400"/>
                        <a:t>1</a:t>
                      </a:r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1400"/>
                        <a:t>0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4960"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1400"/>
                        <a:t>1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1400"/>
                        <a:t>0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1400"/>
                        <a:t>1</a:t>
                      </a:r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1400"/>
                        <a:t>0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14960"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1400"/>
                        <a:t>1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1400"/>
                        <a:t>1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1400"/>
                        <a:t>0</a:t>
                      </a:r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1400" dirty="0"/>
                        <a:t>1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pSp>
        <p:nvGrpSpPr>
          <p:cNvPr id="2448" name="Group 2448"/>
          <p:cNvGrpSpPr/>
          <p:nvPr/>
        </p:nvGrpSpPr>
        <p:grpSpPr>
          <a:xfrm>
            <a:off x="3485633" y="5590307"/>
            <a:ext cx="3155510" cy="869896"/>
            <a:chOff x="90670" y="355779"/>
            <a:chExt cx="5873065" cy="1451854"/>
          </a:xfrm>
        </p:grpSpPr>
        <p:sp>
          <p:nvSpPr>
            <p:cNvPr id="2446" name="Shape 2446"/>
            <p:cNvSpPr/>
            <p:nvPr/>
          </p:nvSpPr>
          <p:spPr>
            <a:xfrm>
              <a:off x="521939" y="355779"/>
              <a:ext cx="3257467" cy="123753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35719" tIns="35719" rIns="35719" bIns="35719" numCol="1" anchor="ctr">
              <a:noAutofit/>
            </a:bodyPr>
            <a:lstStyle/>
            <a:p>
              <a:pPr algn="l">
                <a:defRPr sz="2000">
                  <a:solidFill>
                    <a:srgbClr val="0632FB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rPr sz="1406" dirty="0"/>
                <a:t>Each </a:t>
              </a:r>
              <a:r>
                <a:rPr lang="en-US" sz="1406" b="1" dirty="0"/>
                <a:t>entry</a:t>
              </a:r>
              <a:r>
                <a:rPr sz="1406" b="1" dirty="0"/>
                <a:t> </a:t>
              </a:r>
              <a:r>
                <a:rPr sz="1406" dirty="0"/>
                <a:t>of a gate’s truth table is encoded by a </a:t>
              </a:r>
              <a:r>
                <a:rPr sz="1406" b="1" dirty="0"/>
                <a:t>tile</a:t>
              </a:r>
            </a:p>
          </p:txBody>
        </p:sp>
        <p:sp>
          <p:nvSpPr>
            <p:cNvPr id="2451" name="Shape 2451"/>
            <p:cNvSpPr/>
            <p:nvPr/>
          </p:nvSpPr>
          <p:spPr>
            <a:xfrm>
              <a:off x="90670" y="729510"/>
              <a:ext cx="5873065" cy="10781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7777" extrusionOk="0">
                  <a:moveTo>
                    <a:pt x="0" y="14870"/>
                  </a:moveTo>
                  <a:cubicBezTo>
                    <a:pt x="9271" y="21600"/>
                    <a:pt x="16471" y="16643"/>
                    <a:pt x="21600" y="0"/>
                  </a:cubicBezTo>
                </a:path>
              </a:pathLst>
            </a:custGeom>
            <a:noFill/>
            <a:ln w="76200" cap="flat">
              <a:solidFill>
                <a:srgbClr val="0433FF"/>
              </a:solidFill>
              <a:prstDash val="solid"/>
              <a:miter lim="400000"/>
              <a:tailEnd type="stealth" w="med" len="med"/>
            </a:ln>
            <a:effectLst/>
          </p:spPr>
          <p:txBody>
            <a:bodyPr/>
            <a:lstStyle/>
            <a:p>
              <a:endParaRPr sz="1266"/>
            </a:p>
          </p:txBody>
        </p:sp>
      </p:grpSp>
      <p:sp>
        <p:nvSpPr>
          <p:cNvPr id="2427" name="Shape 2427"/>
          <p:cNvSpPr/>
          <p:nvPr/>
        </p:nvSpPr>
        <p:spPr>
          <a:xfrm rot="18900000">
            <a:off x="8403434" y="3982080"/>
            <a:ext cx="1596157" cy="1596156"/>
          </a:xfrm>
          <a:prstGeom prst="rect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</a:ln>
          <a:effectLst/>
        </p:spPr>
        <p:txBody>
          <a:bodyPr wrap="square" lIns="35719" tIns="35719" rIns="35719" bIns="35719" numCol="1" anchor="ctr">
            <a:noAutofit/>
          </a:bodyPr>
          <a:lstStyle/>
          <a:p>
            <a:pPr>
              <a:defRPr sz="2400"/>
            </a:pPr>
            <a:endParaRPr sz="1687"/>
          </a:p>
        </p:txBody>
      </p:sp>
      <p:sp>
        <p:nvSpPr>
          <p:cNvPr id="2429" name="Shape 2429"/>
          <p:cNvSpPr/>
          <p:nvPr/>
        </p:nvSpPr>
        <p:spPr>
          <a:xfrm>
            <a:off x="8970073" y="4565343"/>
            <a:ext cx="462747" cy="42963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5719" tIns="35719" rIns="35719" bIns="35719" numCol="1" anchor="ctr">
            <a:noAutofit/>
          </a:bodyPr>
          <a:lstStyle/>
          <a:p>
            <a:pPr>
              <a:defRPr sz="3800">
                <a:latin typeface="Times"/>
                <a:ea typeface="Times"/>
                <a:cs typeface="Times"/>
                <a:sym typeface="Times"/>
              </a:defRPr>
            </a:pPr>
            <a:r>
              <a:rPr sz="2672"/>
              <a:t>U</a:t>
            </a:r>
            <a:r>
              <a:rPr sz="2672" i="1"/>
              <a:t>r</a:t>
            </a:r>
          </a:p>
        </p:txBody>
      </p:sp>
      <p:sp>
        <p:nvSpPr>
          <p:cNvPr id="2431" name="Shape 2431"/>
          <p:cNvSpPr/>
          <p:nvPr/>
        </p:nvSpPr>
        <p:spPr>
          <a:xfrm rot="18900000">
            <a:off x="8531198" y="4079831"/>
            <a:ext cx="482824" cy="40953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5719" tIns="35719" rIns="35719" bIns="35719" numCol="1" anchor="ctr">
            <a:noAutofit/>
          </a:bodyPr>
          <a:lstStyle/>
          <a:p>
            <a:pPr>
              <a:defRPr sz="2800">
                <a:latin typeface="Times"/>
                <a:ea typeface="Times"/>
                <a:cs typeface="Times"/>
                <a:sym typeface="Times"/>
              </a:defRPr>
            </a:pPr>
            <a:r>
              <a:rPr sz="1969" dirty="0"/>
              <a:t>1</a:t>
            </a:r>
            <a:r>
              <a:rPr sz="1969" i="1" baseline="-25000" dirty="0"/>
              <a:t>r</a:t>
            </a:r>
            <a:r>
              <a:rPr sz="1969" baseline="-25000" dirty="0"/>
              <a:t>-1</a:t>
            </a:r>
          </a:p>
        </p:txBody>
      </p:sp>
      <p:sp>
        <p:nvSpPr>
          <p:cNvPr id="2433" name="Shape 2433"/>
          <p:cNvSpPr/>
          <p:nvPr/>
        </p:nvSpPr>
        <p:spPr>
          <a:xfrm rot="2700000">
            <a:off x="8522289" y="4996681"/>
            <a:ext cx="464053" cy="40953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5719" tIns="35719" rIns="35719" bIns="35719" numCol="1" anchor="ctr">
            <a:noAutofit/>
          </a:bodyPr>
          <a:lstStyle/>
          <a:p>
            <a:pPr algn="ctr">
              <a:defRPr sz="2800">
                <a:latin typeface="Times"/>
                <a:ea typeface="Times"/>
                <a:cs typeface="Times"/>
                <a:sym typeface="Times"/>
              </a:defRPr>
            </a:pPr>
            <a:r>
              <a:rPr sz="2000" dirty="0"/>
              <a:t>0</a:t>
            </a:r>
            <a:r>
              <a:rPr sz="2000" i="1" baseline="-25000" dirty="0"/>
              <a:t>r</a:t>
            </a:r>
            <a:endParaRPr sz="1969" i="1" baseline="-25000" dirty="0"/>
          </a:p>
        </p:txBody>
      </p:sp>
      <p:sp>
        <p:nvSpPr>
          <p:cNvPr id="61" name="Shape 2412"/>
          <p:cNvSpPr/>
          <p:nvPr/>
        </p:nvSpPr>
        <p:spPr>
          <a:xfrm rot="18864878">
            <a:off x="6935613" y="5025449"/>
            <a:ext cx="464053" cy="40953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5719" tIns="35719" rIns="35719" bIns="35719" numCol="1" anchor="ctr">
            <a:noAutofit/>
          </a:bodyPr>
          <a:lstStyle/>
          <a:p>
            <a:pPr algn="ctr">
              <a:defRPr sz="2800">
                <a:latin typeface="Times"/>
                <a:ea typeface="Times"/>
                <a:cs typeface="Times"/>
                <a:sym typeface="Times"/>
              </a:defRPr>
            </a:pPr>
            <a:r>
              <a:rPr sz="2000" dirty="0"/>
              <a:t>1</a:t>
            </a:r>
            <a:r>
              <a:rPr sz="2000" i="1" baseline="-25000" dirty="0"/>
              <a:t>r</a:t>
            </a:r>
            <a:endParaRPr sz="1969" i="1" baseline="-25000" dirty="0"/>
          </a:p>
        </p:txBody>
      </p:sp>
      <p:sp>
        <p:nvSpPr>
          <p:cNvPr id="62" name="Shape 2433"/>
          <p:cNvSpPr/>
          <p:nvPr/>
        </p:nvSpPr>
        <p:spPr>
          <a:xfrm rot="-2700000">
            <a:off x="9388431" y="5013014"/>
            <a:ext cx="464053" cy="40953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5719" tIns="35719" rIns="35719" bIns="35719" numCol="1" anchor="ctr">
            <a:noAutofit/>
          </a:bodyPr>
          <a:lstStyle/>
          <a:p>
            <a:pPr algn="ctr">
              <a:defRPr sz="2800">
                <a:latin typeface="Times"/>
                <a:ea typeface="Times"/>
                <a:cs typeface="Times"/>
                <a:sym typeface="Times"/>
              </a:defRPr>
            </a:pPr>
            <a:r>
              <a:rPr sz="2000" dirty="0"/>
              <a:t>0</a:t>
            </a:r>
            <a:r>
              <a:rPr sz="2000" i="1" baseline="-25000" dirty="0"/>
              <a:t>r</a:t>
            </a:r>
            <a:endParaRPr sz="1969" i="1" baseline="-25000" dirty="0"/>
          </a:p>
        </p:txBody>
      </p:sp>
      <p:grpSp>
        <p:nvGrpSpPr>
          <p:cNvPr id="2418" name="Group 2418"/>
          <p:cNvGrpSpPr/>
          <p:nvPr/>
        </p:nvGrpSpPr>
        <p:grpSpPr>
          <a:xfrm>
            <a:off x="3574935" y="1811984"/>
            <a:ext cx="2681388" cy="1384323"/>
            <a:chOff x="1885487" y="2347409"/>
            <a:chExt cx="3813528" cy="1968812"/>
          </a:xfrm>
        </p:grpSpPr>
        <p:sp>
          <p:nvSpPr>
            <p:cNvPr id="2415" name="Shape 2415"/>
            <p:cNvSpPr/>
            <p:nvPr/>
          </p:nvSpPr>
          <p:spPr>
            <a:xfrm>
              <a:off x="1885487" y="2476502"/>
              <a:ext cx="1982667" cy="102564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/>
            <a:p>
              <a:pPr algn="l">
                <a:defRPr sz="2000">
                  <a:solidFill>
                    <a:srgbClr val="0632FB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rPr sz="1406" dirty="0"/>
                <a:t>Each </a:t>
              </a:r>
              <a:r>
                <a:rPr sz="1406" b="1" dirty="0"/>
                <a:t>glue</a:t>
              </a:r>
              <a:r>
                <a:rPr sz="1406" dirty="0"/>
                <a:t> encodes a </a:t>
              </a:r>
              <a:r>
                <a:rPr sz="1406" b="1" dirty="0"/>
                <a:t>bit</a:t>
              </a:r>
              <a:r>
                <a:rPr sz="1406" dirty="0"/>
                <a:t> and a </a:t>
              </a:r>
              <a:r>
                <a:rPr sz="1406" b="1" dirty="0"/>
                <a:t>row</a:t>
              </a:r>
              <a:r>
                <a:rPr sz="1406" dirty="0"/>
                <a:t> </a:t>
              </a:r>
            </a:p>
          </p:txBody>
        </p:sp>
        <p:sp>
          <p:nvSpPr>
            <p:cNvPr id="2449" name="Shape 2449"/>
            <p:cNvSpPr/>
            <p:nvPr/>
          </p:nvSpPr>
          <p:spPr>
            <a:xfrm>
              <a:off x="3385516" y="2347409"/>
              <a:ext cx="2313499" cy="13238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351" extrusionOk="0">
                  <a:moveTo>
                    <a:pt x="0" y="190"/>
                  </a:moveTo>
                  <a:cubicBezTo>
                    <a:pt x="4639" y="-1249"/>
                    <a:pt x="11839" y="5471"/>
                    <a:pt x="21600" y="20351"/>
                  </a:cubicBezTo>
                </a:path>
              </a:pathLst>
            </a:custGeom>
            <a:noFill/>
            <a:ln w="76200" cap="flat">
              <a:solidFill>
                <a:srgbClr val="0433FF"/>
              </a:solidFill>
              <a:prstDash val="solid"/>
              <a:miter lim="400000"/>
              <a:tailEnd type="stealth" w="med" len="med"/>
            </a:ln>
            <a:effectLst/>
          </p:spPr>
          <p:txBody>
            <a:bodyPr/>
            <a:lstStyle/>
            <a:p>
              <a:endParaRPr sz="1266"/>
            </a:p>
          </p:txBody>
        </p:sp>
        <p:sp>
          <p:nvSpPr>
            <p:cNvPr id="2450" name="Shape 2450"/>
            <p:cNvSpPr/>
            <p:nvPr/>
          </p:nvSpPr>
          <p:spPr>
            <a:xfrm>
              <a:off x="3546067" y="3595306"/>
              <a:ext cx="2152948" cy="7209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6641" extrusionOk="0">
                  <a:moveTo>
                    <a:pt x="0" y="0"/>
                  </a:moveTo>
                  <a:cubicBezTo>
                    <a:pt x="8651" y="18575"/>
                    <a:pt x="15851" y="21600"/>
                    <a:pt x="21600" y="9074"/>
                  </a:cubicBezTo>
                </a:path>
              </a:pathLst>
            </a:custGeom>
            <a:noFill/>
            <a:ln w="76200" cap="flat">
              <a:solidFill>
                <a:srgbClr val="0433FF"/>
              </a:solidFill>
              <a:prstDash val="solid"/>
              <a:miter lim="400000"/>
              <a:tailEnd type="stealth" w="med" len="med"/>
            </a:ln>
            <a:effectLst/>
          </p:spPr>
          <p:txBody>
            <a:bodyPr/>
            <a:lstStyle/>
            <a:p>
              <a:endParaRPr sz="1266"/>
            </a:p>
          </p:txBody>
        </p:sp>
      </p:grpSp>
      <p:sp>
        <p:nvSpPr>
          <p:cNvPr id="54" name="Shape 2433"/>
          <p:cNvSpPr/>
          <p:nvPr/>
        </p:nvSpPr>
        <p:spPr>
          <a:xfrm rot="-2700000">
            <a:off x="9403363" y="2612202"/>
            <a:ext cx="464053" cy="40953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5719" tIns="35719" rIns="35719" bIns="35719" numCol="1" anchor="ctr">
            <a:noAutofit/>
          </a:bodyPr>
          <a:lstStyle/>
          <a:p>
            <a:pPr algn="ctr">
              <a:defRPr sz="2800">
                <a:latin typeface="Times"/>
                <a:ea typeface="Times"/>
                <a:cs typeface="Times"/>
                <a:sym typeface="Times"/>
              </a:defRPr>
            </a:pPr>
            <a:r>
              <a:rPr sz="2000" dirty="0"/>
              <a:t>0</a:t>
            </a:r>
            <a:r>
              <a:rPr sz="2000" i="1" baseline="-25000" dirty="0"/>
              <a:t>r</a:t>
            </a:r>
            <a:endParaRPr sz="1969" i="1" baseline="-25000" dirty="0"/>
          </a:p>
        </p:txBody>
      </p:sp>
      <p:sp>
        <p:nvSpPr>
          <p:cNvPr id="55" name="Shape 2441"/>
          <p:cNvSpPr/>
          <p:nvPr/>
        </p:nvSpPr>
        <p:spPr>
          <a:xfrm rot="2700000">
            <a:off x="9421946" y="1786578"/>
            <a:ext cx="464053" cy="40953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5719" tIns="35719" rIns="35719" bIns="35719" numCol="1" anchor="ctr">
            <a:noAutofit/>
          </a:bodyPr>
          <a:lstStyle/>
          <a:p>
            <a:pPr algn="ctr">
              <a:defRPr sz="2800">
                <a:latin typeface="Times"/>
                <a:ea typeface="Times"/>
                <a:cs typeface="Times"/>
                <a:sym typeface="Times"/>
              </a:defRPr>
            </a:pPr>
            <a:r>
              <a:rPr sz="2000" dirty="0"/>
              <a:t>0</a:t>
            </a:r>
            <a:r>
              <a:rPr sz="2000" i="1" baseline="-25000" dirty="0"/>
              <a:t>r</a:t>
            </a:r>
            <a:r>
              <a:rPr lang="en-US" sz="2000" baseline="-25000" dirty="0"/>
              <a:t>-1</a:t>
            </a:r>
            <a:endParaRPr sz="1969" baseline="-25000" dirty="0"/>
          </a:p>
        </p:txBody>
      </p:sp>
      <p:sp>
        <p:nvSpPr>
          <p:cNvPr id="56" name="Shape 2425"/>
          <p:cNvSpPr/>
          <p:nvPr/>
        </p:nvSpPr>
        <p:spPr>
          <a:xfrm rot="2700000">
            <a:off x="7018079" y="1760843"/>
            <a:ext cx="464053" cy="40953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5719" tIns="35719" rIns="35719" bIns="35719" numCol="1" anchor="ctr">
            <a:noAutofit/>
          </a:bodyPr>
          <a:lstStyle/>
          <a:p>
            <a:pPr>
              <a:defRPr sz="2800">
                <a:latin typeface="Times"/>
                <a:ea typeface="Times"/>
                <a:cs typeface="Times"/>
                <a:sym typeface="Times"/>
              </a:defRPr>
            </a:pPr>
            <a:r>
              <a:rPr sz="2000" dirty="0"/>
              <a:t>1</a:t>
            </a:r>
            <a:r>
              <a:rPr sz="2000" i="1" baseline="-25000" dirty="0"/>
              <a:t>r</a:t>
            </a:r>
            <a:r>
              <a:rPr lang="en-US" sz="2000" baseline="-25000" dirty="0"/>
              <a:t>-1</a:t>
            </a:r>
            <a:endParaRPr sz="2000" baseline="-25000" dirty="0"/>
          </a:p>
        </p:txBody>
      </p:sp>
      <p:sp>
        <p:nvSpPr>
          <p:cNvPr id="57" name="Shape 2425"/>
          <p:cNvSpPr/>
          <p:nvPr/>
        </p:nvSpPr>
        <p:spPr>
          <a:xfrm rot="2700000">
            <a:off x="9444438" y="4152063"/>
            <a:ext cx="464053" cy="40953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5719" tIns="35719" rIns="35719" bIns="35719" numCol="1" anchor="ctr">
            <a:noAutofit/>
          </a:bodyPr>
          <a:lstStyle/>
          <a:p>
            <a:pPr>
              <a:defRPr sz="2800">
                <a:latin typeface="Times"/>
                <a:ea typeface="Times"/>
                <a:cs typeface="Times"/>
                <a:sym typeface="Times"/>
              </a:defRPr>
            </a:pPr>
            <a:r>
              <a:rPr sz="2000" dirty="0"/>
              <a:t>1</a:t>
            </a:r>
            <a:r>
              <a:rPr sz="2000" i="1" baseline="-25000" dirty="0"/>
              <a:t>r</a:t>
            </a:r>
            <a:r>
              <a:rPr lang="en-US" sz="2000" baseline="-25000" dirty="0"/>
              <a:t>-1</a:t>
            </a:r>
            <a:endParaRPr sz="2000" baseline="-25000" dirty="0"/>
          </a:p>
        </p:txBody>
      </p:sp>
      <p:sp>
        <p:nvSpPr>
          <p:cNvPr id="58" name="Shape 2441"/>
          <p:cNvSpPr/>
          <p:nvPr/>
        </p:nvSpPr>
        <p:spPr>
          <a:xfrm rot="2700000">
            <a:off x="6996045" y="4110384"/>
            <a:ext cx="464053" cy="40953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5719" tIns="35719" rIns="35719" bIns="35719" numCol="1" anchor="ctr">
            <a:noAutofit/>
          </a:bodyPr>
          <a:lstStyle/>
          <a:p>
            <a:pPr algn="ctr">
              <a:defRPr sz="2800">
                <a:latin typeface="Times"/>
                <a:ea typeface="Times"/>
                <a:cs typeface="Times"/>
                <a:sym typeface="Times"/>
              </a:defRPr>
            </a:pPr>
            <a:r>
              <a:rPr sz="2000" dirty="0"/>
              <a:t>0</a:t>
            </a:r>
            <a:r>
              <a:rPr sz="2000" i="1" baseline="-25000" dirty="0"/>
              <a:t>r</a:t>
            </a:r>
            <a:r>
              <a:rPr lang="en-US" sz="2000" baseline="-25000" dirty="0"/>
              <a:t>-1</a:t>
            </a:r>
            <a:endParaRPr sz="1969" baseline="-250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F33D371-C637-4D61-A2C1-5AF77B0D3D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3B66A-CE92-4F70-B5A2-EE913266E6CF}" type="slidenum">
              <a:rPr lang="en-US" smtClean="0"/>
              <a:pPr/>
              <a:t>21</a:t>
            </a:fld>
            <a:r>
              <a:rPr lang="en-US"/>
              <a:t>/49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50950784"/>
      </p:ext>
    </p:extLst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48" grpId="0" animBg="1" advAuto="0"/>
      <p:bldP spid="2418" grpId="0" animBg="1" advAuto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6" name="Shape 2646"/>
          <p:cNvSpPr/>
          <p:nvPr/>
        </p:nvSpPr>
        <p:spPr>
          <a:xfrm>
            <a:off x="8083207" y="4370641"/>
            <a:ext cx="700107" cy="2049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350" extrusionOk="0">
                <a:moveTo>
                  <a:pt x="21600" y="0"/>
                </a:moveTo>
                <a:cubicBezTo>
                  <a:pt x="16541" y="14880"/>
                  <a:pt x="9341" y="21600"/>
                  <a:pt x="0" y="20159"/>
                </a:cubicBezTo>
              </a:path>
            </a:pathLst>
          </a:custGeom>
          <a:ln w="25400">
            <a:solidFill>
              <a:srgbClr val="0433FF"/>
            </a:solidFill>
            <a:miter lim="400000"/>
            <a:tailEnd type="stealth"/>
          </a:ln>
        </p:spPr>
        <p:txBody>
          <a:bodyPr/>
          <a:lstStyle/>
          <a:p>
            <a:endParaRPr sz="1266"/>
          </a:p>
        </p:txBody>
      </p:sp>
      <p:sp>
        <p:nvSpPr>
          <p:cNvPr id="2647" name="Shape 2647"/>
          <p:cNvSpPr/>
          <p:nvPr/>
        </p:nvSpPr>
        <p:spPr>
          <a:xfrm>
            <a:off x="8343340" y="4566448"/>
            <a:ext cx="275775" cy="34516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784" h="21600" extrusionOk="0">
                <a:moveTo>
                  <a:pt x="0" y="0"/>
                </a:moveTo>
                <a:cubicBezTo>
                  <a:pt x="15151" y="2112"/>
                  <a:pt x="21600" y="9312"/>
                  <a:pt x="19346" y="21600"/>
                </a:cubicBezTo>
              </a:path>
            </a:pathLst>
          </a:custGeom>
          <a:ln w="25400">
            <a:solidFill>
              <a:srgbClr val="0632FB"/>
            </a:solidFill>
            <a:miter lim="400000"/>
          </a:ln>
        </p:spPr>
        <p:txBody>
          <a:bodyPr/>
          <a:lstStyle/>
          <a:p>
            <a:pPr algn="ctr"/>
            <a:endParaRPr sz="1266" b="1"/>
          </a:p>
        </p:txBody>
      </p:sp>
      <p:sp>
        <p:nvSpPr>
          <p:cNvPr id="2648" name="Shape 2648"/>
          <p:cNvSpPr/>
          <p:nvPr/>
        </p:nvSpPr>
        <p:spPr>
          <a:xfrm>
            <a:off x="8447555" y="4506767"/>
            <a:ext cx="629492" cy="1976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7555" extrusionOk="0">
                <a:moveTo>
                  <a:pt x="0" y="3465"/>
                </a:moveTo>
                <a:cubicBezTo>
                  <a:pt x="8945" y="-4045"/>
                  <a:pt x="16145" y="652"/>
                  <a:pt x="21600" y="17555"/>
                </a:cubicBezTo>
              </a:path>
            </a:pathLst>
          </a:custGeom>
          <a:ln w="25400">
            <a:solidFill>
              <a:srgbClr val="0632FB"/>
            </a:solidFill>
            <a:miter lim="400000"/>
          </a:ln>
        </p:spPr>
        <p:txBody>
          <a:bodyPr/>
          <a:lstStyle/>
          <a:p>
            <a:pPr algn="ctr"/>
            <a:endParaRPr sz="1266" b="1"/>
          </a:p>
        </p:txBody>
      </p:sp>
      <p:sp>
        <p:nvSpPr>
          <p:cNvPr id="2649" name="Shape 2649"/>
          <p:cNvSpPr/>
          <p:nvPr/>
        </p:nvSpPr>
        <p:spPr>
          <a:xfrm>
            <a:off x="8859083" y="4491476"/>
            <a:ext cx="410051" cy="1004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6573" extrusionOk="0">
                <a:moveTo>
                  <a:pt x="0" y="8449"/>
                </a:moveTo>
                <a:cubicBezTo>
                  <a:pt x="10734" y="21600"/>
                  <a:pt x="17934" y="18784"/>
                  <a:pt x="21600" y="0"/>
                </a:cubicBezTo>
              </a:path>
            </a:pathLst>
          </a:custGeom>
          <a:ln w="25400">
            <a:solidFill>
              <a:srgbClr val="0632FB"/>
            </a:solidFill>
            <a:miter lim="400000"/>
          </a:ln>
        </p:spPr>
        <p:txBody>
          <a:bodyPr/>
          <a:lstStyle/>
          <a:p>
            <a:pPr algn="ctr"/>
            <a:endParaRPr sz="1266" b="1"/>
          </a:p>
        </p:txBody>
      </p:sp>
      <p:sp>
        <p:nvSpPr>
          <p:cNvPr id="2637" name="Shape 2637"/>
          <p:cNvSpPr/>
          <p:nvPr/>
        </p:nvSpPr>
        <p:spPr>
          <a:xfrm>
            <a:off x="10167515" y="5387744"/>
            <a:ext cx="1152639" cy="1"/>
          </a:xfrm>
          <a:prstGeom prst="line">
            <a:avLst/>
          </a:prstGeom>
          <a:ln w="254000">
            <a:solidFill>
              <a:srgbClr val="FFD479"/>
            </a:solidFill>
            <a:miter lim="400000"/>
            <a:tailEnd type="stealth"/>
          </a:ln>
        </p:spPr>
        <p:txBody>
          <a:bodyPr lIns="35719" tIns="35719" rIns="35719" bIns="35719" anchor="ctr"/>
          <a:lstStyle/>
          <a:p>
            <a:pPr>
              <a:defRPr sz="2400"/>
            </a:pPr>
            <a:endParaRPr sz="1687"/>
          </a:p>
        </p:txBody>
      </p:sp>
      <p:grpSp>
        <p:nvGrpSpPr>
          <p:cNvPr id="2645" name="Group 2645"/>
          <p:cNvGrpSpPr/>
          <p:nvPr/>
        </p:nvGrpSpPr>
        <p:grpSpPr>
          <a:xfrm>
            <a:off x="5146194" y="3027345"/>
            <a:ext cx="1193845" cy="3695892"/>
            <a:chOff x="0" y="0"/>
            <a:chExt cx="978650" cy="4270058"/>
          </a:xfrm>
        </p:grpSpPr>
        <p:sp>
          <p:nvSpPr>
            <p:cNvPr id="2653" name="Shape 2653"/>
            <p:cNvSpPr/>
            <p:nvPr/>
          </p:nvSpPr>
          <p:spPr>
            <a:xfrm>
              <a:off x="-1" y="266989"/>
              <a:ext cx="389256" cy="37429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200" h="21600" extrusionOk="0">
                  <a:moveTo>
                    <a:pt x="16200" y="21600"/>
                  </a:moveTo>
                  <a:cubicBezTo>
                    <a:pt x="-5294" y="14678"/>
                    <a:pt x="-5400" y="7478"/>
                    <a:pt x="15881" y="0"/>
                  </a:cubicBezTo>
                </a:path>
              </a:pathLst>
            </a:custGeom>
            <a:noFill/>
            <a:ln w="88900" cap="flat">
              <a:solidFill>
                <a:schemeClr val="bg2">
                  <a:lumMod val="50000"/>
                </a:schemeClr>
              </a:solidFill>
              <a:prstDash val="solid"/>
              <a:miter lim="400000"/>
            </a:ln>
            <a:effectLst/>
          </p:spPr>
          <p:txBody>
            <a:bodyPr/>
            <a:lstStyle/>
            <a:p>
              <a:endParaRPr sz="1266"/>
            </a:p>
          </p:txBody>
        </p:sp>
        <p:sp>
          <p:nvSpPr>
            <p:cNvPr id="2654" name="Shape 2654"/>
            <p:cNvSpPr/>
            <p:nvPr/>
          </p:nvSpPr>
          <p:spPr>
            <a:xfrm>
              <a:off x="382223" y="0"/>
              <a:ext cx="596428" cy="3934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6313" extrusionOk="0">
                  <a:moveTo>
                    <a:pt x="0" y="11342"/>
                  </a:moveTo>
                  <a:cubicBezTo>
                    <a:pt x="8398" y="-5287"/>
                    <a:pt x="15598" y="-3630"/>
                    <a:pt x="21600" y="16313"/>
                  </a:cubicBezTo>
                </a:path>
              </a:pathLst>
            </a:custGeom>
            <a:noFill/>
            <a:ln w="889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stealth" w="med" len="med"/>
            </a:ln>
            <a:effectLst/>
          </p:spPr>
          <p:txBody>
            <a:bodyPr/>
            <a:lstStyle/>
            <a:p>
              <a:endParaRPr sz="1266"/>
            </a:p>
          </p:txBody>
        </p:sp>
        <p:sp>
          <p:nvSpPr>
            <p:cNvPr id="2655" name="Shape 2655"/>
            <p:cNvSpPr/>
            <p:nvPr/>
          </p:nvSpPr>
          <p:spPr>
            <a:xfrm>
              <a:off x="379240" y="3876641"/>
              <a:ext cx="596428" cy="3934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6313" extrusionOk="0">
                  <a:moveTo>
                    <a:pt x="0" y="4971"/>
                  </a:moveTo>
                  <a:cubicBezTo>
                    <a:pt x="8398" y="21600"/>
                    <a:pt x="15598" y="19943"/>
                    <a:pt x="21600" y="0"/>
                  </a:cubicBezTo>
                </a:path>
              </a:pathLst>
            </a:custGeom>
            <a:noFill/>
            <a:ln w="889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stealth" w="med" len="med"/>
            </a:ln>
            <a:effectLst/>
          </p:spPr>
          <p:txBody>
            <a:bodyPr/>
            <a:lstStyle/>
            <a:p>
              <a:endParaRPr sz="1266"/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9072734" y="4843960"/>
            <a:ext cx="517264" cy="517264"/>
            <a:chOff x="6850804" y="3609476"/>
            <a:chExt cx="517264" cy="517264"/>
          </a:xfrm>
        </p:grpSpPr>
        <p:sp>
          <p:nvSpPr>
            <p:cNvPr id="2621" name="Shape 2621"/>
            <p:cNvSpPr/>
            <p:nvPr/>
          </p:nvSpPr>
          <p:spPr>
            <a:xfrm>
              <a:off x="6935235" y="3713191"/>
              <a:ext cx="342873" cy="30763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5719" tIns="35719" rIns="35719" bIns="35719" numCol="1" anchor="ctr">
              <a:noAutofit/>
            </a:bodyPr>
            <a:lstStyle>
              <a:lvl1pPr>
                <a:defRPr sz="1400" b="1">
                  <a:solidFill>
                    <a:srgbClr val="0632FB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 algn="ctr"/>
              <a:r>
                <a:rPr sz="900" b="0" dirty="0">
                  <a:solidFill>
                    <a:srgbClr val="0032FF"/>
                  </a:solidFill>
                </a:rPr>
                <a:t>U3</a:t>
              </a:r>
            </a:p>
          </p:txBody>
        </p:sp>
        <p:sp>
          <p:nvSpPr>
            <p:cNvPr id="2622" name="Shape 2622"/>
            <p:cNvSpPr/>
            <p:nvPr/>
          </p:nvSpPr>
          <p:spPr>
            <a:xfrm rot="18900000">
              <a:off x="6850804" y="3609476"/>
              <a:ext cx="517264" cy="517264"/>
            </a:xfrm>
            <a:prstGeom prst="rect">
              <a:avLst/>
            </a:prstGeom>
            <a:noFill/>
            <a:ln w="25400" cap="flat">
              <a:solidFill>
                <a:srgbClr val="0032FF"/>
              </a:solidFill>
              <a:prstDash val="solid"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 algn="ctr">
                <a:defRPr sz="900">
                  <a:solidFill>
                    <a:srgbClr val="0433FF"/>
                  </a:solidFill>
                </a:defRPr>
              </a:pPr>
              <a:endParaRPr sz="633" b="1"/>
            </a:p>
          </p:txBody>
        </p:sp>
        <p:sp>
          <p:nvSpPr>
            <p:cNvPr id="132" name="Shape 2621"/>
            <p:cNvSpPr/>
            <p:nvPr/>
          </p:nvSpPr>
          <p:spPr>
            <a:xfrm>
              <a:off x="6922083" y="3656167"/>
              <a:ext cx="144221" cy="15145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>
                <a:defRPr sz="1400" b="1">
                  <a:solidFill>
                    <a:srgbClr val="0632FB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 algn="ctr"/>
              <a:r>
                <a:rPr lang="en-US" sz="984" dirty="0">
                  <a:solidFill>
                    <a:schemeClr val="tx1"/>
                  </a:solidFill>
                </a:rPr>
                <a:t>0</a:t>
              </a:r>
              <a:r>
                <a:rPr lang="en-US" sz="984" baseline="-25000" dirty="0">
                  <a:solidFill>
                    <a:schemeClr val="tx1"/>
                  </a:solidFill>
                </a:rPr>
                <a:t>2</a:t>
              </a:r>
              <a:endParaRPr sz="984" baseline="-25000" dirty="0">
                <a:solidFill>
                  <a:schemeClr val="tx1"/>
                </a:solidFill>
              </a:endParaRPr>
            </a:p>
          </p:txBody>
        </p:sp>
        <p:sp>
          <p:nvSpPr>
            <p:cNvPr id="134" name="Shape 2621"/>
            <p:cNvSpPr/>
            <p:nvPr/>
          </p:nvSpPr>
          <p:spPr>
            <a:xfrm>
              <a:off x="6922082" y="3902672"/>
              <a:ext cx="144221" cy="15145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>
                <a:defRPr sz="1400" b="1">
                  <a:solidFill>
                    <a:srgbClr val="0632FB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 algn="ctr"/>
              <a:r>
                <a:rPr lang="en-US" sz="984" dirty="0">
                  <a:solidFill>
                    <a:schemeClr val="tx1"/>
                  </a:solidFill>
                </a:rPr>
                <a:t>0</a:t>
              </a:r>
              <a:r>
                <a:rPr lang="en-US" sz="984" baseline="-25000" dirty="0">
                  <a:solidFill>
                    <a:schemeClr val="tx1"/>
                  </a:solidFill>
                </a:rPr>
                <a:t>3</a:t>
              </a:r>
              <a:endParaRPr sz="984" baseline="-250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38" name="Group 137"/>
          <p:cNvGrpSpPr/>
          <p:nvPr/>
        </p:nvGrpSpPr>
        <p:grpSpPr>
          <a:xfrm>
            <a:off x="8357492" y="5094990"/>
            <a:ext cx="517264" cy="517264"/>
            <a:chOff x="6850804" y="3609476"/>
            <a:chExt cx="517264" cy="517264"/>
          </a:xfrm>
        </p:grpSpPr>
        <p:sp>
          <p:nvSpPr>
            <p:cNvPr id="139" name="Shape 2621"/>
            <p:cNvSpPr/>
            <p:nvPr/>
          </p:nvSpPr>
          <p:spPr>
            <a:xfrm>
              <a:off x="6935235" y="3713191"/>
              <a:ext cx="342873" cy="30763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5719" tIns="35719" rIns="35719" bIns="35719" numCol="1" anchor="ctr">
              <a:noAutofit/>
            </a:bodyPr>
            <a:lstStyle>
              <a:lvl1pPr>
                <a:defRPr sz="1400" b="1">
                  <a:solidFill>
                    <a:srgbClr val="0632FB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 algn="ctr"/>
              <a:r>
                <a:rPr sz="900" b="0" dirty="0">
                  <a:solidFill>
                    <a:srgbClr val="0032FF"/>
                  </a:solidFill>
                </a:rPr>
                <a:t>U3</a:t>
              </a:r>
            </a:p>
          </p:txBody>
        </p:sp>
        <p:sp>
          <p:nvSpPr>
            <p:cNvPr id="140" name="Shape 2622"/>
            <p:cNvSpPr/>
            <p:nvPr/>
          </p:nvSpPr>
          <p:spPr>
            <a:xfrm rot="18900000">
              <a:off x="6850804" y="3609476"/>
              <a:ext cx="517264" cy="517264"/>
            </a:xfrm>
            <a:prstGeom prst="rect">
              <a:avLst/>
            </a:prstGeom>
            <a:noFill/>
            <a:ln w="25400" cap="flat">
              <a:solidFill>
                <a:srgbClr val="0032FF"/>
              </a:solidFill>
              <a:prstDash val="solid"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 algn="ctr">
                <a:defRPr sz="900">
                  <a:solidFill>
                    <a:srgbClr val="0433FF"/>
                  </a:solidFill>
                </a:defRPr>
              </a:pPr>
              <a:endParaRPr sz="633" b="1"/>
            </a:p>
          </p:txBody>
        </p:sp>
        <p:sp>
          <p:nvSpPr>
            <p:cNvPr id="141" name="Shape 2621"/>
            <p:cNvSpPr/>
            <p:nvPr/>
          </p:nvSpPr>
          <p:spPr>
            <a:xfrm>
              <a:off x="6922083" y="3656167"/>
              <a:ext cx="144221" cy="15145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>
                <a:defRPr sz="1400" b="1">
                  <a:solidFill>
                    <a:srgbClr val="0632FB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 algn="ctr"/>
              <a:r>
                <a:rPr lang="en-US" sz="984" dirty="0">
                  <a:solidFill>
                    <a:srgbClr val="C00000"/>
                  </a:solidFill>
                </a:rPr>
                <a:t>1</a:t>
              </a:r>
              <a:r>
                <a:rPr lang="en-US" sz="984" baseline="-25000" dirty="0">
                  <a:solidFill>
                    <a:srgbClr val="C00000"/>
                  </a:solidFill>
                </a:rPr>
                <a:t>2</a:t>
              </a:r>
              <a:endParaRPr sz="984" baseline="-25000" dirty="0">
                <a:solidFill>
                  <a:srgbClr val="C00000"/>
                </a:solidFill>
              </a:endParaRPr>
            </a:p>
          </p:txBody>
        </p:sp>
        <p:sp>
          <p:nvSpPr>
            <p:cNvPr id="142" name="Shape 2621"/>
            <p:cNvSpPr/>
            <p:nvPr/>
          </p:nvSpPr>
          <p:spPr>
            <a:xfrm>
              <a:off x="6922082" y="3902672"/>
              <a:ext cx="144221" cy="15145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>
                <a:defRPr sz="1400" b="1">
                  <a:solidFill>
                    <a:srgbClr val="0632FB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 algn="ctr"/>
              <a:r>
                <a:rPr lang="en-US" sz="984" dirty="0">
                  <a:solidFill>
                    <a:schemeClr val="tx1"/>
                  </a:solidFill>
                </a:rPr>
                <a:t>0</a:t>
              </a:r>
              <a:r>
                <a:rPr lang="en-US" sz="984" baseline="-25000" dirty="0">
                  <a:solidFill>
                    <a:schemeClr val="tx1"/>
                  </a:solidFill>
                </a:rPr>
                <a:t>3</a:t>
              </a:r>
              <a:endParaRPr sz="984" baseline="-250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46" name="Group 145"/>
          <p:cNvGrpSpPr/>
          <p:nvPr/>
        </p:nvGrpSpPr>
        <p:grpSpPr>
          <a:xfrm>
            <a:off x="8729685" y="3719444"/>
            <a:ext cx="517264" cy="517264"/>
            <a:chOff x="6850804" y="3609476"/>
            <a:chExt cx="517264" cy="517264"/>
          </a:xfrm>
        </p:grpSpPr>
        <p:sp>
          <p:nvSpPr>
            <p:cNvPr id="147" name="Shape 2621"/>
            <p:cNvSpPr/>
            <p:nvPr/>
          </p:nvSpPr>
          <p:spPr>
            <a:xfrm>
              <a:off x="6935235" y="3713191"/>
              <a:ext cx="342873" cy="30763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5719" tIns="35719" rIns="35719" bIns="35719" numCol="1" anchor="ctr">
              <a:noAutofit/>
            </a:bodyPr>
            <a:lstStyle>
              <a:lvl1pPr>
                <a:defRPr sz="1400" b="1">
                  <a:solidFill>
                    <a:srgbClr val="0632FB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 algn="ctr"/>
              <a:r>
                <a:rPr sz="900" b="0" dirty="0">
                  <a:solidFill>
                    <a:srgbClr val="0032FF"/>
                  </a:solidFill>
                </a:rPr>
                <a:t>U3</a:t>
              </a:r>
              <a:endParaRPr sz="984" b="0" dirty="0">
                <a:solidFill>
                  <a:srgbClr val="0032FF"/>
                </a:solidFill>
              </a:endParaRPr>
            </a:p>
          </p:txBody>
        </p:sp>
        <p:sp>
          <p:nvSpPr>
            <p:cNvPr id="148" name="Shape 2622"/>
            <p:cNvSpPr/>
            <p:nvPr/>
          </p:nvSpPr>
          <p:spPr>
            <a:xfrm rot="18900000">
              <a:off x="6850804" y="3609476"/>
              <a:ext cx="517264" cy="517264"/>
            </a:xfrm>
            <a:prstGeom prst="rect">
              <a:avLst/>
            </a:prstGeom>
            <a:noFill/>
            <a:ln w="25400" cap="flat">
              <a:solidFill>
                <a:srgbClr val="0032FF"/>
              </a:solidFill>
              <a:prstDash val="solid"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 algn="ctr">
                <a:defRPr sz="900">
                  <a:solidFill>
                    <a:srgbClr val="0433FF"/>
                  </a:solidFill>
                </a:defRPr>
              </a:pPr>
              <a:endParaRPr sz="633" b="1"/>
            </a:p>
          </p:txBody>
        </p:sp>
        <p:sp>
          <p:nvSpPr>
            <p:cNvPr id="149" name="Shape 2621"/>
            <p:cNvSpPr/>
            <p:nvPr/>
          </p:nvSpPr>
          <p:spPr>
            <a:xfrm>
              <a:off x="6922083" y="3656167"/>
              <a:ext cx="144221" cy="15145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>
                <a:defRPr sz="1400" b="1">
                  <a:solidFill>
                    <a:srgbClr val="0632FB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 algn="ctr"/>
              <a:r>
                <a:rPr lang="en-US" sz="984" dirty="0">
                  <a:solidFill>
                    <a:schemeClr val="tx1"/>
                  </a:solidFill>
                </a:rPr>
                <a:t>0</a:t>
              </a:r>
              <a:r>
                <a:rPr lang="en-US" sz="984" baseline="-25000" dirty="0">
                  <a:solidFill>
                    <a:schemeClr val="tx1"/>
                  </a:solidFill>
                </a:rPr>
                <a:t>2</a:t>
              </a:r>
              <a:endParaRPr sz="984" baseline="-25000" dirty="0">
                <a:solidFill>
                  <a:schemeClr val="tx1"/>
                </a:solidFill>
              </a:endParaRPr>
            </a:p>
          </p:txBody>
        </p:sp>
        <p:sp>
          <p:nvSpPr>
            <p:cNvPr id="150" name="Shape 2621"/>
            <p:cNvSpPr/>
            <p:nvPr/>
          </p:nvSpPr>
          <p:spPr>
            <a:xfrm>
              <a:off x="6922082" y="3902672"/>
              <a:ext cx="144221" cy="15145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>
                <a:defRPr sz="1400" b="1">
                  <a:solidFill>
                    <a:srgbClr val="0632FB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 algn="ctr"/>
              <a:r>
                <a:rPr lang="en-US" sz="984" dirty="0">
                  <a:solidFill>
                    <a:srgbClr val="C00000"/>
                  </a:solidFill>
                </a:rPr>
                <a:t>1</a:t>
              </a:r>
              <a:r>
                <a:rPr lang="en-US" sz="984" baseline="-25000" dirty="0">
                  <a:solidFill>
                    <a:srgbClr val="C00000"/>
                  </a:solidFill>
                </a:rPr>
                <a:t>3</a:t>
              </a:r>
              <a:endParaRPr sz="984" baseline="-25000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153" name="Group 152"/>
          <p:cNvGrpSpPr/>
          <p:nvPr/>
        </p:nvGrpSpPr>
        <p:grpSpPr>
          <a:xfrm>
            <a:off x="9384317" y="4158958"/>
            <a:ext cx="517264" cy="517264"/>
            <a:chOff x="6850804" y="3609476"/>
            <a:chExt cx="517264" cy="517264"/>
          </a:xfrm>
        </p:grpSpPr>
        <p:sp>
          <p:nvSpPr>
            <p:cNvPr id="154" name="Shape 2621"/>
            <p:cNvSpPr/>
            <p:nvPr/>
          </p:nvSpPr>
          <p:spPr>
            <a:xfrm>
              <a:off x="6935235" y="3713191"/>
              <a:ext cx="342873" cy="30763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5719" tIns="35719" rIns="35719" bIns="35719" numCol="1" anchor="ctr">
              <a:noAutofit/>
            </a:bodyPr>
            <a:lstStyle>
              <a:lvl1pPr>
                <a:defRPr sz="1400" b="1">
                  <a:solidFill>
                    <a:srgbClr val="0632FB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 algn="ctr"/>
              <a:r>
                <a:rPr sz="900" b="0" dirty="0">
                  <a:solidFill>
                    <a:srgbClr val="0032FF"/>
                  </a:solidFill>
                </a:rPr>
                <a:t>U3</a:t>
              </a:r>
            </a:p>
          </p:txBody>
        </p:sp>
        <p:sp>
          <p:nvSpPr>
            <p:cNvPr id="155" name="Shape 2622"/>
            <p:cNvSpPr/>
            <p:nvPr/>
          </p:nvSpPr>
          <p:spPr>
            <a:xfrm rot="18900000">
              <a:off x="6850804" y="3609476"/>
              <a:ext cx="517264" cy="517264"/>
            </a:xfrm>
            <a:prstGeom prst="rect">
              <a:avLst/>
            </a:prstGeom>
            <a:noFill/>
            <a:ln w="25400" cap="flat">
              <a:solidFill>
                <a:srgbClr val="0032FF"/>
              </a:solidFill>
              <a:prstDash val="solid"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 algn="ctr">
                <a:defRPr sz="900">
                  <a:solidFill>
                    <a:srgbClr val="0433FF"/>
                  </a:solidFill>
                </a:defRPr>
              </a:pPr>
              <a:endParaRPr sz="633" b="1"/>
            </a:p>
          </p:txBody>
        </p:sp>
        <p:sp>
          <p:nvSpPr>
            <p:cNvPr id="156" name="Shape 2621"/>
            <p:cNvSpPr/>
            <p:nvPr/>
          </p:nvSpPr>
          <p:spPr>
            <a:xfrm>
              <a:off x="6922083" y="3656167"/>
              <a:ext cx="144221" cy="15145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>
                <a:defRPr sz="1400" b="1">
                  <a:solidFill>
                    <a:srgbClr val="0632FB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 algn="ctr"/>
              <a:r>
                <a:rPr lang="en-US" sz="984" dirty="0">
                  <a:solidFill>
                    <a:srgbClr val="C00000"/>
                  </a:solidFill>
                </a:rPr>
                <a:t>1</a:t>
              </a:r>
              <a:r>
                <a:rPr lang="en-US" sz="984" baseline="-25000" dirty="0">
                  <a:solidFill>
                    <a:srgbClr val="C00000"/>
                  </a:solidFill>
                </a:rPr>
                <a:t>2</a:t>
              </a:r>
              <a:endParaRPr sz="984" baseline="-25000" dirty="0">
                <a:solidFill>
                  <a:srgbClr val="C00000"/>
                </a:solidFill>
              </a:endParaRPr>
            </a:p>
          </p:txBody>
        </p:sp>
        <p:sp>
          <p:nvSpPr>
            <p:cNvPr id="157" name="Shape 2621"/>
            <p:cNvSpPr/>
            <p:nvPr/>
          </p:nvSpPr>
          <p:spPr>
            <a:xfrm>
              <a:off x="6922082" y="3902672"/>
              <a:ext cx="144221" cy="15145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>
                <a:defRPr sz="1400" b="1">
                  <a:solidFill>
                    <a:srgbClr val="0632FB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 algn="ctr"/>
              <a:r>
                <a:rPr lang="en-US" sz="984" dirty="0">
                  <a:solidFill>
                    <a:srgbClr val="C00000"/>
                  </a:solidFill>
                </a:rPr>
                <a:t>1</a:t>
              </a:r>
              <a:r>
                <a:rPr lang="en-US" sz="984" baseline="-25000" dirty="0">
                  <a:solidFill>
                    <a:srgbClr val="C00000"/>
                  </a:solidFill>
                </a:rPr>
                <a:t>3</a:t>
              </a:r>
              <a:endParaRPr sz="984" baseline="-25000" dirty="0">
                <a:solidFill>
                  <a:srgbClr val="C00000"/>
                </a:solidFill>
              </a:endParaRPr>
            </a:p>
          </p:txBody>
        </p:sp>
      </p:grpSp>
      <p:sp>
        <p:nvSpPr>
          <p:cNvPr id="161" name="Shape 2621"/>
          <p:cNvSpPr/>
          <p:nvPr/>
        </p:nvSpPr>
        <p:spPr>
          <a:xfrm>
            <a:off x="7903736" y="4659455"/>
            <a:ext cx="144221" cy="1538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numCol="1" anchor="ctr">
            <a:spAutoFit/>
          </a:bodyPr>
          <a:lstStyle>
            <a:lvl1pPr>
              <a:defRPr sz="1400" b="1">
                <a:solidFill>
                  <a:srgbClr val="0632FB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algn="ctr"/>
            <a:r>
              <a:rPr lang="en-US" sz="1000" dirty="0">
                <a:solidFill>
                  <a:srgbClr val="C00000"/>
                </a:solidFill>
              </a:rPr>
              <a:t>1</a:t>
            </a:r>
            <a:r>
              <a:rPr lang="en-US" sz="1000" baseline="-25000" dirty="0">
                <a:solidFill>
                  <a:srgbClr val="C00000"/>
                </a:solidFill>
              </a:rPr>
              <a:t>3</a:t>
            </a:r>
            <a:endParaRPr sz="984" baseline="-25000" dirty="0">
              <a:solidFill>
                <a:srgbClr val="C00000"/>
              </a:solidFill>
            </a:endParaRPr>
          </a:p>
        </p:txBody>
      </p:sp>
      <p:sp>
        <p:nvSpPr>
          <p:cNvPr id="162" name="Shape 2621"/>
          <p:cNvSpPr/>
          <p:nvPr/>
        </p:nvSpPr>
        <p:spPr>
          <a:xfrm>
            <a:off x="7857915" y="4197615"/>
            <a:ext cx="144221" cy="1538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numCol="1" anchor="ctr">
            <a:spAutoFit/>
          </a:bodyPr>
          <a:lstStyle>
            <a:lvl1pPr>
              <a:defRPr sz="1400" b="1">
                <a:solidFill>
                  <a:srgbClr val="0632FB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algn="ctr"/>
            <a:r>
              <a:rPr lang="en-US" sz="1000" dirty="0">
                <a:solidFill>
                  <a:schemeClr val="tx1"/>
                </a:solidFill>
              </a:rPr>
              <a:t>0</a:t>
            </a:r>
            <a:r>
              <a:rPr lang="en-US" sz="1000" baseline="-25000" dirty="0">
                <a:solidFill>
                  <a:schemeClr val="tx1"/>
                </a:solidFill>
              </a:rPr>
              <a:t>2</a:t>
            </a:r>
            <a:endParaRPr sz="1000" baseline="-25000" dirty="0">
              <a:solidFill>
                <a:schemeClr val="tx1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8556523" y="3554557"/>
            <a:ext cx="850305" cy="838882"/>
          </a:xfrm>
          <a:prstGeom prst="ellipse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9381776" y="3226186"/>
            <a:ext cx="20864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>
                <a:solidFill>
                  <a:schemeClr val="accent6">
                    <a:lumMod val="75000"/>
                  </a:schemeClr>
                </a:solidFill>
              </a:rPr>
              <a:t>two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glues match: </a:t>
            </a:r>
            <a:r>
              <a:rPr lang="en-US" i="1" dirty="0">
                <a:solidFill>
                  <a:schemeClr val="accent6">
                    <a:lumMod val="75000"/>
                  </a:schemeClr>
                </a:solidFill>
              </a:rPr>
              <a:t>cooperative binding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9074803" y="4813150"/>
            <a:ext cx="529411" cy="540909"/>
          </a:xfrm>
          <a:prstGeom prst="line">
            <a:avLst/>
          </a:prstGeom>
          <a:ln w="57150">
            <a:solidFill>
              <a:srgbClr val="C00000">
                <a:alpha val="50196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8" name="Straight Connector 167"/>
          <p:cNvCxnSpPr/>
          <p:nvPr/>
        </p:nvCxnSpPr>
        <p:spPr>
          <a:xfrm>
            <a:off x="9388633" y="4151418"/>
            <a:ext cx="522479" cy="540536"/>
          </a:xfrm>
          <a:prstGeom prst="line">
            <a:avLst/>
          </a:prstGeom>
          <a:ln w="57150">
            <a:solidFill>
              <a:srgbClr val="C00000">
                <a:alpha val="50196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6" name="Straight Connector 175"/>
          <p:cNvCxnSpPr/>
          <p:nvPr/>
        </p:nvCxnSpPr>
        <p:spPr>
          <a:xfrm>
            <a:off x="8360471" y="5071873"/>
            <a:ext cx="522479" cy="540536"/>
          </a:xfrm>
          <a:prstGeom prst="line">
            <a:avLst/>
          </a:prstGeom>
          <a:ln w="57150">
            <a:solidFill>
              <a:srgbClr val="C00000">
                <a:alpha val="50196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7" name="Straight Connector 176"/>
          <p:cNvCxnSpPr/>
          <p:nvPr/>
        </p:nvCxnSpPr>
        <p:spPr>
          <a:xfrm flipV="1">
            <a:off x="8347866" y="5079552"/>
            <a:ext cx="505223" cy="522750"/>
          </a:xfrm>
          <a:prstGeom prst="line">
            <a:avLst/>
          </a:prstGeom>
          <a:ln w="57150">
            <a:solidFill>
              <a:srgbClr val="C00000">
                <a:alpha val="50196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Diamond 2"/>
          <p:cNvSpPr/>
          <p:nvPr/>
        </p:nvSpPr>
        <p:spPr>
          <a:xfrm>
            <a:off x="5963043" y="3767484"/>
            <a:ext cx="731522" cy="729980"/>
          </a:xfrm>
          <a:prstGeom prst="diamond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U2</a:t>
            </a:r>
          </a:p>
        </p:txBody>
      </p:sp>
      <p:sp>
        <p:nvSpPr>
          <p:cNvPr id="181" name="Diamond 180"/>
          <p:cNvSpPr/>
          <p:nvPr/>
        </p:nvSpPr>
        <p:spPr>
          <a:xfrm>
            <a:off x="5583827" y="4145561"/>
            <a:ext cx="731522" cy="729980"/>
          </a:xfrm>
          <a:prstGeom prst="diamond">
            <a:avLst/>
          </a:prstGeom>
          <a:noFill/>
          <a:ln w="19050">
            <a:solidFill>
              <a:srgbClr val="0032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rgbClr val="0032FF"/>
                </a:solidFill>
              </a:rPr>
              <a:t>U3</a:t>
            </a:r>
          </a:p>
        </p:txBody>
      </p:sp>
      <p:sp>
        <p:nvSpPr>
          <p:cNvPr id="182" name="Diamond 181"/>
          <p:cNvSpPr/>
          <p:nvPr/>
        </p:nvSpPr>
        <p:spPr>
          <a:xfrm>
            <a:off x="5962336" y="4523638"/>
            <a:ext cx="731522" cy="729980"/>
          </a:xfrm>
          <a:prstGeom prst="diamond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U4</a:t>
            </a:r>
          </a:p>
        </p:txBody>
      </p:sp>
      <p:sp>
        <p:nvSpPr>
          <p:cNvPr id="183" name="Diamond 182"/>
          <p:cNvSpPr/>
          <p:nvPr/>
        </p:nvSpPr>
        <p:spPr>
          <a:xfrm>
            <a:off x="5583120" y="4901715"/>
            <a:ext cx="731522" cy="729980"/>
          </a:xfrm>
          <a:prstGeom prst="diamond">
            <a:avLst/>
          </a:prstGeom>
          <a:noFill/>
          <a:ln w="19050">
            <a:solidFill>
              <a:srgbClr val="0032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rgbClr val="0032FF"/>
                </a:solidFill>
              </a:rPr>
              <a:t>U5</a:t>
            </a:r>
          </a:p>
        </p:txBody>
      </p:sp>
      <p:sp>
        <p:nvSpPr>
          <p:cNvPr id="184" name="Diamond 183"/>
          <p:cNvSpPr/>
          <p:nvPr/>
        </p:nvSpPr>
        <p:spPr>
          <a:xfrm>
            <a:off x="5962336" y="5279792"/>
            <a:ext cx="731522" cy="729980"/>
          </a:xfrm>
          <a:prstGeom prst="diamond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U6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5972383" y="6043164"/>
            <a:ext cx="707806" cy="351903"/>
            <a:chOff x="1578193" y="5591109"/>
            <a:chExt cx="707806" cy="351903"/>
          </a:xfrm>
        </p:grpSpPr>
        <p:sp>
          <p:nvSpPr>
            <p:cNvPr id="6" name="Isosceles Triangle 5"/>
            <p:cNvSpPr/>
            <p:nvPr/>
          </p:nvSpPr>
          <p:spPr>
            <a:xfrm>
              <a:off x="1578193" y="5591109"/>
              <a:ext cx="707806" cy="351903"/>
            </a:xfrm>
            <a:prstGeom prst="triangl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91440" rtlCol="0" anchor="ctr"/>
            <a:lstStyle/>
            <a:p>
              <a:pPr algn="ctr"/>
              <a:r>
                <a:rPr lang="en-US" sz="1200" dirty="0">
                  <a:solidFill>
                    <a:schemeClr val="tx1"/>
                  </a:solidFill>
                </a:rPr>
                <a:t>U_</a:t>
              </a:r>
            </a:p>
          </p:txBody>
        </p:sp>
        <p:cxnSp>
          <p:nvCxnSpPr>
            <p:cNvPr id="9" name="Straight Connector 8"/>
            <p:cNvCxnSpPr>
              <a:stCxn id="6" idx="2"/>
              <a:endCxn id="6" idx="4"/>
            </p:cNvCxnSpPr>
            <p:nvPr/>
          </p:nvCxnSpPr>
          <p:spPr>
            <a:xfrm>
              <a:off x="1578193" y="5943012"/>
              <a:ext cx="707806" cy="0"/>
            </a:xfrm>
            <a:prstGeom prst="line">
              <a:avLst/>
            </a:prstGeom>
            <a:ln w="19050">
              <a:solidFill>
                <a:schemeClr val="bg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14"/>
          <p:cNvGrpSpPr/>
          <p:nvPr/>
        </p:nvGrpSpPr>
        <p:grpSpPr>
          <a:xfrm>
            <a:off x="5972480" y="3386435"/>
            <a:ext cx="710093" cy="352497"/>
            <a:chOff x="1578192" y="3690461"/>
            <a:chExt cx="710093" cy="352497"/>
          </a:xfrm>
        </p:grpSpPr>
        <p:sp>
          <p:nvSpPr>
            <p:cNvPr id="187" name="Isosceles Triangle 186"/>
            <p:cNvSpPr/>
            <p:nvPr/>
          </p:nvSpPr>
          <p:spPr>
            <a:xfrm flipH="1" flipV="1">
              <a:off x="1578192" y="3690461"/>
              <a:ext cx="710093" cy="352497"/>
            </a:xfrm>
            <a:prstGeom prst="triangl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91440" rtlCol="0" anchor="ctr">
              <a:scene3d>
                <a:camera prst="orthographicFront">
                  <a:rot lat="0" lon="0" rev="10800000"/>
                </a:camera>
                <a:lightRig rig="threePt" dir="t"/>
              </a:scene3d>
            </a:bodyPr>
            <a:lstStyle/>
            <a:p>
              <a:pPr algn="ctr"/>
              <a:r>
                <a:rPr lang="en-US" sz="1200" dirty="0">
                  <a:solidFill>
                    <a:schemeClr val="tx1"/>
                  </a:solidFill>
                </a:rPr>
                <a:t>U_</a:t>
              </a:r>
            </a:p>
          </p:txBody>
        </p:sp>
        <p:cxnSp>
          <p:nvCxnSpPr>
            <p:cNvPr id="188" name="Straight Connector 187"/>
            <p:cNvCxnSpPr>
              <a:stCxn id="187" idx="4"/>
              <a:endCxn id="187" idx="2"/>
            </p:cNvCxnSpPr>
            <p:nvPr/>
          </p:nvCxnSpPr>
          <p:spPr>
            <a:xfrm>
              <a:off x="1578192" y="3690461"/>
              <a:ext cx="710093" cy="0"/>
            </a:xfrm>
            <a:prstGeom prst="line">
              <a:avLst/>
            </a:prstGeom>
            <a:ln w="19050">
              <a:solidFill>
                <a:schemeClr val="bg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9" name="Diamond 188"/>
          <p:cNvSpPr/>
          <p:nvPr/>
        </p:nvSpPr>
        <p:spPr>
          <a:xfrm>
            <a:off x="5583827" y="3390054"/>
            <a:ext cx="731522" cy="729980"/>
          </a:xfrm>
          <a:prstGeom prst="diamond">
            <a:avLst/>
          </a:prstGeom>
          <a:noFill/>
          <a:ln w="19050">
            <a:solidFill>
              <a:srgbClr val="0032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rgbClr val="0032FF"/>
                </a:solidFill>
              </a:rPr>
              <a:t>U1</a:t>
            </a:r>
          </a:p>
        </p:txBody>
      </p:sp>
      <p:sp>
        <p:nvSpPr>
          <p:cNvPr id="190" name="Diamond 189"/>
          <p:cNvSpPr/>
          <p:nvPr/>
        </p:nvSpPr>
        <p:spPr>
          <a:xfrm>
            <a:off x="5583116" y="5660322"/>
            <a:ext cx="731522" cy="729980"/>
          </a:xfrm>
          <a:prstGeom prst="diamond">
            <a:avLst/>
          </a:prstGeom>
          <a:noFill/>
          <a:ln w="19050">
            <a:solidFill>
              <a:srgbClr val="0032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rgbClr val="0032FF"/>
                </a:solidFill>
              </a:rPr>
              <a:t>U7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2AA10374-1007-47BC-B1E7-4025312910B9}"/>
              </a:ext>
            </a:extLst>
          </p:cNvPr>
          <p:cNvGrpSpPr/>
          <p:nvPr/>
        </p:nvGrpSpPr>
        <p:grpSpPr>
          <a:xfrm>
            <a:off x="453887" y="1812830"/>
            <a:ext cx="5362802" cy="2244667"/>
            <a:chOff x="6002677" y="885190"/>
            <a:chExt cx="5362802" cy="2244667"/>
          </a:xfrm>
        </p:grpSpPr>
        <p:sp>
          <p:nvSpPr>
            <p:cNvPr id="2519" name="Shape 2519"/>
            <p:cNvSpPr/>
            <p:nvPr/>
          </p:nvSpPr>
          <p:spPr>
            <a:xfrm>
              <a:off x="10212840" y="1913412"/>
              <a:ext cx="1152639" cy="1"/>
            </a:xfrm>
            <a:prstGeom prst="line">
              <a:avLst/>
            </a:prstGeom>
            <a:ln w="254000">
              <a:solidFill>
                <a:srgbClr val="FFD479"/>
              </a:solidFill>
              <a:miter lim="400000"/>
              <a:tailEnd type="stealth"/>
            </a:ln>
          </p:spPr>
          <p:txBody>
            <a:bodyPr lIns="35719" tIns="35719" rIns="35719" bIns="35719" anchor="ctr"/>
            <a:lstStyle/>
            <a:p>
              <a:pPr>
                <a:defRPr sz="2400"/>
              </a:pPr>
              <a:endParaRPr sz="1687"/>
            </a:p>
          </p:txBody>
        </p:sp>
        <p:grpSp>
          <p:nvGrpSpPr>
            <p:cNvPr id="2620" name="Group 2620"/>
            <p:cNvGrpSpPr/>
            <p:nvPr/>
          </p:nvGrpSpPr>
          <p:grpSpPr>
            <a:xfrm>
              <a:off x="6506812" y="885190"/>
              <a:ext cx="3633773" cy="2244667"/>
              <a:chOff x="0" y="0"/>
              <a:chExt cx="5168030" cy="3192413"/>
            </a:xfrm>
          </p:grpSpPr>
          <p:grpSp>
            <p:nvGrpSpPr>
              <p:cNvPr id="2557" name="Group 2557"/>
              <p:cNvGrpSpPr/>
              <p:nvPr/>
            </p:nvGrpSpPr>
            <p:grpSpPr>
              <a:xfrm>
                <a:off x="-1" y="0"/>
                <a:ext cx="1773130" cy="3192414"/>
                <a:chOff x="0" y="0"/>
                <a:chExt cx="1773128" cy="3192413"/>
              </a:xfrm>
            </p:grpSpPr>
            <p:sp>
              <p:nvSpPr>
                <p:cNvPr id="2527" name="Shape 2527"/>
                <p:cNvSpPr/>
                <p:nvPr/>
              </p:nvSpPr>
              <p:spPr>
                <a:xfrm flipV="1">
                  <a:off x="594709" y="2795300"/>
                  <a:ext cx="291278" cy="168169"/>
                </a:xfrm>
                <a:prstGeom prst="line">
                  <a:avLst/>
                </a:prstGeom>
                <a:noFill/>
                <a:ln w="38100" cap="flat">
                  <a:solidFill>
                    <a:schemeClr val="bg2">
                      <a:lumMod val="50000"/>
                    </a:schemeClr>
                  </a:solidFill>
                  <a:prstDash val="solid"/>
                  <a:miter lim="400000"/>
                  <a:tailEnd type="triangle" w="med" len="med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 algn="ctr">
                    <a:defRPr sz="2400"/>
                  </a:pPr>
                  <a:endParaRPr sz="4400"/>
                </a:p>
              </p:txBody>
            </p:sp>
            <p:sp>
              <p:nvSpPr>
                <p:cNvPr id="2528" name="Shape 2528"/>
                <p:cNvSpPr/>
                <p:nvPr/>
              </p:nvSpPr>
              <p:spPr>
                <a:xfrm flipV="1">
                  <a:off x="613621" y="1764640"/>
                  <a:ext cx="291277" cy="168170"/>
                </a:xfrm>
                <a:prstGeom prst="line">
                  <a:avLst/>
                </a:prstGeom>
                <a:noFill/>
                <a:ln w="38100" cap="flat">
                  <a:solidFill>
                    <a:schemeClr val="bg2">
                      <a:lumMod val="50000"/>
                    </a:schemeClr>
                  </a:solidFill>
                  <a:prstDash val="solid"/>
                  <a:miter lim="400000"/>
                  <a:tailEnd type="triangle" w="med" len="med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 algn="ctr">
                    <a:defRPr sz="2400"/>
                  </a:pPr>
                  <a:endParaRPr sz="4400"/>
                </a:p>
              </p:txBody>
            </p:sp>
            <p:sp>
              <p:nvSpPr>
                <p:cNvPr id="2529" name="Shape 2529"/>
                <p:cNvSpPr/>
                <p:nvPr/>
              </p:nvSpPr>
              <p:spPr>
                <a:xfrm>
                  <a:off x="611937" y="1281134"/>
                  <a:ext cx="291278" cy="168170"/>
                </a:xfrm>
                <a:prstGeom prst="line">
                  <a:avLst/>
                </a:prstGeom>
                <a:noFill/>
                <a:ln w="38100" cap="flat">
                  <a:solidFill>
                    <a:schemeClr val="bg2">
                      <a:lumMod val="50000"/>
                    </a:schemeClr>
                  </a:solidFill>
                  <a:prstDash val="solid"/>
                  <a:miter lim="400000"/>
                  <a:tailEnd type="triangle" w="med" len="med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 algn="ctr">
                    <a:defRPr sz="2400"/>
                  </a:pPr>
                  <a:endParaRPr sz="4400"/>
                </a:p>
              </p:txBody>
            </p:sp>
            <p:sp>
              <p:nvSpPr>
                <p:cNvPr id="2530" name="Shape 2530"/>
                <p:cNvSpPr/>
                <p:nvPr/>
              </p:nvSpPr>
              <p:spPr>
                <a:xfrm flipV="1">
                  <a:off x="613621" y="790714"/>
                  <a:ext cx="291277" cy="168170"/>
                </a:xfrm>
                <a:prstGeom prst="line">
                  <a:avLst/>
                </a:prstGeom>
                <a:noFill/>
                <a:ln w="38100" cap="flat">
                  <a:solidFill>
                    <a:schemeClr val="bg2">
                      <a:lumMod val="50000"/>
                    </a:schemeClr>
                  </a:solidFill>
                  <a:prstDash val="solid"/>
                  <a:miter lim="400000"/>
                  <a:tailEnd type="triangle" w="med" len="med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 algn="ctr">
                    <a:defRPr sz="2400"/>
                  </a:pPr>
                  <a:endParaRPr sz="4400"/>
                </a:p>
              </p:txBody>
            </p:sp>
            <p:sp>
              <p:nvSpPr>
                <p:cNvPr id="2531" name="Shape 2531"/>
                <p:cNvSpPr/>
                <p:nvPr/>
              </p:nvSpPr>
              <p:spPr>
                <a:xfrm>
                  <a:off x="859261" y="278236"/>
                  <a:ext cx="628568" cy="628568"/>
                </a:xfrm>
                <a:prstGeom prst="ellipse">
                  <a:avLst/>
                </a:prstGeom>
                <a:noFill/>
                <a:ln w="381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 algn="ctr">
                    <a:defRPr sz="900"/>
                  </a:pPr>
                  <a:endParaRPr sz="1100"/>
                </a:p>
              </p:txBody>
            </p:sp>
            <p:sp>
              <p:nvSpPr>
                <p:cNvPr id="2532" name="Shape 2532"/>
                <p:cNvSpPr/>
                <p:nvPr/>
              </p:nvSpPr>
              <p:spPr>
                <a:xfrm>
                  <a:off x="1006990" y="353765"/>
                  <a:ext cx="320053" cy="460173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="" val="1"/>
                  </a:ext>
                </a:extLst>
              </p:spPr>
              <p:txBody>
                <a:bodyPr wrap="square" lIns="35719" tIns="35719" rIns="35719" bIns="35719" numCol="1" anchor="ctr">
                  <a:noAutofit/>
                </a:bodyPr>
                <a:lstStyle>
                  <a:lvl1pPr>
                    <a:defRPr sz="1300">
                      <a:latin typeface="Times"/>
                      <a:ea typeface="Times"/>
                      <a:cs typeface="Times"/>
                      <a:sym typeface="Times"/>
                    </a:defRPr>
                  </a:lvl1pPr>
                </a:lstStyle>
                <a:p>
                  <a:pPr algn="ctr"/>
                  <a:r>
                    <a:rPr sz="1600"/>
                    <a:t>2</a:t>
                  </a:r>
                </a:p>
              </p:txBody>
            </p:sp>
            <p:sp>
              <p:nvSpPr>
                <p:cNvPr id="2533" name="Shape 2533"/>
                <p:cNvSpPr/>
                <p:nvPr/>
              </p:nvSpPr>
              <p:spPr>
                <a:xfrm>
                  <a:off x="859261" y="1285257"/>
                  <a:ext cx="628568" cy="628567"/>
                </a:xfrm>
                <a:prstGeom prst="ellipse">
                  <a:avLst/>
                </a:prstGeom>
                <a:noFill/>
                <a:ln w="381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 algn="ctr">
                    <a:defRPr sz="900"/>
                  </a:pPr>
                  <a:endParaRPr sz="1100"/>
                </a:p>
              </p:txBody>
            </p:sp>
            <p:sp>
              <p:nvSpPr>
                <p:cNvPr id="2534" name="Shape 2534"/>
                <p:cNvSpPr/>
                <p:nvPr/>
              </p:nvSpPr>
              <p:spPr>
                <a:xfrm>
                  <a:off x="1006990" y="1360786"/>
                  <a:ext cx="320053" cy="460173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="" val="1"/>
                  </a:ext>
                </a:extLst>
              </p:spPr>
              <p:txBody>
                <a:bodyPr wrap="square" lIns="35719" tIns="35719" rIns="35719" bIns="35719" numCol="1" anchor="ctr">
                  <a:noAutofit/>
                </a:bodyPr>
                <a:lstStyle>
                  <a:lvl1pPr>
                    <a:defRPr sz="1300">
                      <a:latin typeface="Times"/>
                      <a:ea typeface="Times"/>
                      <a:cs typeface="Times"/>
                      <a:sym typeface="Times"/>
                    </a:defRPr>
                  </a:lvl1pPr>
                </a:lstStyle>
                <a:p>
                  <a:pPr algn="ctr"/>
                  <a:r>
                    <a:rPr sz="1600"/>
                    <a:t>4</a:t>
                  </a:r>
                </a:p>
              </p:txBody>
            </p:sp>
            <p:sp>
              <p:nvSpPr>
                <p:cNvPr id="2535" name="Shape 2535"/>
                <p:cNvSpPr/>
                <p:nvPr/>
              </p:nvSpPr>
              <p:spPr>
                <a:xfrm>
                  <a:off x="859261" y="2292277"/>
                  <a:ext cx="628568" cy="628568"/>
                </a:xfrm>
                <a:prstGeom prst="ellipse">
                  <a:avLst/>
                </a:prstGeom>
                <a:noFill/>
                <a:ln w="381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 algn="ctr">
                    <a:defRPr sz="900"/>
                  </a:pPr>
                  <a:endParaRPr sz="1100"/>
                </a:p>
              </p:txBody>
            </p:sp>
            <p:sp>
              <p:nvSpPr>
                <p:cNvPr id="2536" name="Shape 2536"/>
                <p:cNvSpPr/>
                <p:nvPr/>
              </p:nvSpPr>
              <p:spPr>
                <a:xfrm>
                  <a:off x="1006990" y="2367807"/>
                  <a:ext cx="320053" cy="460173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="" val="1"/>
                  </a:ext>
                </a:extLst>
              </p:spPr>
              <p:txBody>
                <a:bodyPr wrap="square" lIns="35719" tIns="35719" rIns="35719" bIns="35719" numCol="1" anchor="ctr">
                  <a:noAutofit/>
                </a:bodyPr>
                <a:lstStyle>
                  <a:lvl1pPr>
                    <a:defRPr sz="1300">
                      <a:latin typeface="Times"/>
                      <a:ea typeface="Times"/>
                      <a:cs typeface="Times"/>
                      <a:sym typeface="Times"/>
                    </a:defRPr>
                  </a:lvl1pPr>
                </a:lstStyle>
                <a:p>
                  <a:pPr algn="ctr"/>
                  <a:r>
                    <a:rPr sz="1600"/>
                    <a:t>6</a:t>
                  </a:r>
                </a:p>
              </p:txBody>
            </p:sp>
            <p:sp>
              <p:nvSpPr>
                <p:cNvPr id="2537" name="Shape 2537"/>
                <p:cNvSpPr/>
                <p:nvPr/>
              </p:nvSpPr>
              <p:spPr>
                <a:xfrm>
                  <a:off x="14314" y="784505"/>
                  <a:ext cx="628568" cy="628567"/>
                </a:xfrm>
                <a:prstGeom prst="ellipse">
                  <a:avLst/>
                </a:prstGeom>
                <a:noFill/>
                <a:ln w="38100" cap="flat">
                  <a:solidFill>
                    <a:srgbClr val="0433FF"/>
                  </a:solidFill>
                  <a:prstDash val="solid"/>
                  <a:miter lim="400000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 algn="ctr">
                    <a:defRPr sz="900"/>
                  </a:pPr>
                  <a:endParaRPr sz="1100"/>
                </a:p>
              </p:txBody>
            </p:sp>
            <p:sp>
              <p:nvSpPr>
                <p:cNvPr id="2538" name="Shape 2538"/>
                <p:cNvSpPr/>
                <p:nvPr/>
              </p:nvSpPr>
              <p:spPr>
                <a:xfrm>
                  <a:off x="168827" y="860034"/>
                  <a:ext cx="320053" cy="460173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="" val="1"/>
                  </a:ext>
                </a:extLst>
              </p:spPr>
              <p:txBody>
                <a:bodyPr wrap="square" lIns="35719" tIns="35719" rIns="35719" bIns="35719" numCol="1" anchor="ctr">
                  <a:noAutofit/>
                </a:bodyPr>
                <a:lstStyle>
                  <a:lvl1pPr>
                    <a:defRPr sz="1300">
                      <a:latin typeface="Times"/>
                      <a:ea typeface="Times"/>
                      <a:cs typeface="Times"/>
                      <a:sym typeface="Times"/>
                    </a:defRPr>
                  </a:lvl1pPr>
                </a:lstStyle>
                <a:p>
                  <a:pPr algn="ctr"/>
                  <a:r>
                    <a:rPr sz="1600"/>
                    <a:t>3</a:t>
                  </a:r>
                </a:p>
              </p:txBody>
            </p:sp>
            <p:sp>
              <p:nvSpPr>
                <p:cNvPr id="2539" name="Shape 2539"/>
                <p:cNvSpPr/>
                <p:nvPr/>
              </p:nvSpPr>
              <p:spPr>
                <a:xfrm>
                  <a:off x="611937" y="2255060"/>
                  <a:ext cx="291278" cy="168170"/>
                </a:xfrm>
                <a:prstGeom prst="line">
                  <a:avLst/>
                </a:prstGeom>
                <a:noFill/>
                <a:ln w="38100" cap="flat">
                  <a:solidFill>
                    <a:schemeClr val="bg2">
                      <a:lumMod val="50000"/>
                    </a:schemeClr>
                  </a:solidFill>
                  <a:prstDash val="solid"/>
                  <a:miter lim="400000"/>
                  <a:tailEnd type="triangle" w="med" len="med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 algn="ctr">
                    <a:defRPr sz="2400"/>
                  </a:pPr>
                  <a:endParaRPr sz="4400"/>
                </a:p>
              </p:txBody>
            </p:sp>
            <p:sp>
              <p:nvSpPr>
                <p:cNvPr id="2540" name="Shape 2540"/>
                <p:cNvSpPr/>
                <p:nvPr/>
              </p:nvSpPr>
              <p:spPr>
                <a:xfrm>
                  <a:off x="14314" y="1791525"/>
                  <a:ext cx="628568" cy="628568"/>
                </a:xfrm>
                <a:prstGeom prst="ellipse">
                  <a:avLst/>
                </a:prstGeom>
                <a:noFill/>
                <a:ln w="38100" cap="flat">
                  <a:solidFill>
                    <a:srgbClr val="0433FF"/>
                  </a:solidFill>
                  <a:prstDash val="solid"/>
                  <a:miter lim="400000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 algn="ctr">
                    <a:defRPr sz="900"/>
                  </a:pPr>
                  <a:endParaRPr sz="1100"/>
                </a:p>
              </p:txBody>
            </p:sp>
            <p:sp>
              <p:nvSpPr>
                <p:cNvPr id="2541" name="Shape 2541"/>
                <p:cNvSpPr/>
                <p:nvPr/>
              </p:nvSpPr>
              <p:spPr>
                <a:xfrm>
                  <a:off x="168827" y="1867054"/>
                  <a:ext cx="320053" cy="460173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="" val="1"/>
                  </a:ext>
                </a:extLst>
              </p:spPr>
              <p:txBody>
                <a:bodyPr wrap="square" lIns="35719" tIns="35719" rIns="35719" bIns="35719" numCol="1" anchor="ctr">
                  <a:noAutofit/>
                </a:bodyPr>
                <a:lstStyle>
                  <a:lvl1pPr>
                    <a:defRPr sz="1300">
                      <a:latin typeface="Times"/>
                      <a:ea typeface="Times"/>
                      <a:cs typeface="Times"/>
                      <a:sym typeface="Times"/>
                    </a:defRPr>
                  </a:lvl1pPr>
                </a:lstStyle>
                <a:p>
                  <a:pPr algn="ctr"/>
                  <a:r>
                    <a:rPr sz="1600"/>
                    <a:t>5</a:t>
                  </a:r>
                </a:p>
              </p:txBody>
            </p:sp>
            <p:sp>
              <p:nvSpPr>
                <p:cNvPr id="2542" name="Shape 2542"/>
                <p:cNvSpPr/>
                <p:nvPr/>
              </p:nvSpPr>
              <p:spPr>
                <a:xfrm>
                  <a:off x="168827" y="2732241"/>
                  <a:ext cx="320053" cy="460173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="" val="1"/>
                  </a:ext>
                </a:extLst>
              </p:spPr>
              <p:txBody>
                <a:bodyPr wrap="square" lIns="35719" tIns="35719" rIns="35719" bIns="35719" numCol="1" anchor="ctr">
                  <a:noAutofit/>
                </a:bodyPr>
                <a:lstStyle>
                  <a:lvl1pPr>
                    <a:defRPr sz="1300">
                      <a:latin typeface="Times"/>
                      <a:ea typeface="Times"/>
                      <a:cs typeface="Times"/>
                      <a:sym typeface="Times"/>
                    </a:defRPr>
                  </a:lvl1pPr>
                </a:lstStyle>
                <a:p>
                  <a:pPr algn="ctr"/>
                  <a:r>
                    <a:rPr sz="1600"/>
                    <a:t>7</a:t>
                  </a:r>
                </a:p>
              </p:txBody>
            </p:sp>
            <p:sp>
              <p:nvSpPr>
                <p:cNvPr id="2543" name="Shape 2543"/>
                <p:cNvSpPr/>
                <p:nvPr/>
              </p:nvSpPr>
              <p:spPr>
                <a:xfrm>
                  <a:off x="1462941" y="2746751"/>
                  <a:ext cx="291277" cy="168170"/>
                </a:xfrm>
                <a:prstGeom prst="line">
                  <a:avLst/>
                </a:prstGeom>
                <a:noFill/>
                <a:ln w="38100" cap="flat">
                  <a:solidFill>
                    <a:schemeClr val="bg2">
                      <a:lumMod val="50000"/>
                    </a:schemeClr>
                  </a:solidFill>
                  <a:prstDash val="solid"/>
                  <a:miter lim="400000"/>
                  <a:tailEnd type="triangle" w="med" len="med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 algn="ctr">
                    <a:defRPr sz="2400"/>
                  </a:pPr>
                  <a:endParaRPr sz="4400"/>
                </a:p>
              </p:txBody>
            </p:sp>
            <p:sp>
              <p:nvSpPr>
                <p:cNvPr id="2544" name="Shape 2544"/>
                <p:cNvSpPr/>
                <p:nvPr/>
              </p:nvSpPr>
              <p:spPr>
                <a:xfrm flipV="1">
                  <a:off x="1455168" y="2265787"/>
                  <a:ext cx="291278" cy="168169"/>
                </a:xfrm>
                <a:prstGeom prst="line">
                  <a:avLst/>
                </a:prstGeom>
                <a:noFill/>
                <a:ln w="38100" cap="flat">
                  <a:solidFill>
                    <a:schemeClr val="bg2">
                      <a:lumMod val="50000"/>
                    </a:schemeClr>
                  </a:solidFill>
                  <a:prstDash val="solid"/>
                  <a:miter lim="400000"/>
                  <a:tailEnd type="triangle" w="med" len="med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 algn="ctr">
                    <a:defRPr sz="2400"/>
                  </a:pPr>
                  <a:endParaRPr sz="4400"/>
                </a:p>
              </p:txBody>
            </p:sp>
            <p:sp>
              <p:nvSpPr>
                <p:cNvPr id="2545" name="Shape 2545"/>
                <p:cNvSpPr/>
                <p:nvPr/>
              </p:nvSpPr>
              <p:spPr>
                <a:xfrm flipV="1">
                  <a:off x="1445713" y="1244583"/>
                  <a:ext cx="291278" cy="168169"/>
                </a:xfrm>
                <a:prstGeom prst="line">
                  <a:avLst/>
                </a:prstGeom>
                <a:noFill/>
                <a:ln w="38100" cap="flat">
                  <a:solidFill>
                    <a:schemeClr val="bg2">
                      <a:lumMod val="50000"/>
                    </a:schemeClr>
                  </a:solidFill>
                  <a:prstDash val="solid"/>
                  <a:miter lim="400000"/>
                  <a:tailEnd type="triangle" w="med" len="med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 algn="ctr">
                    <a:defRPr sz="2400"/>
                  </a:pPr>
                  <a:endParaRPr sz="4400"/>
                </a:p>
              </p:txBody>
            </p:sp>
            <p:sp>
              <p:nvSpPr>
                <p:cNvPr id="2546" name="Shape 2546"/>
                <p:cNvSpPr/>
                <p:nvPr/>
              </p:nvSpPr>
              <p:spPr>
                <a:xfrm>
                  <a:off x="1472396" y="742165"/>
                  <a:ext cx="291278" cy="168170"/>
                </a:xfrm>
                <a:prstGeom prst="line">
                  <a:avLst/>
                </a:prstGeom>
                <a:noFill/>
                <a:ln w="38100" cap="flat">
                  <a:solidFill>
                    <a:schemeClr val="bg2">
                      <a:lumMod val="50000"/>
                    </a:schemeClr>
                  </a:solidFill>
                  <a:prstDash val="solid"/>
                  <a:miter lim="400000"/>
                  <a:tailEnd type="triangle" w="med" len="med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 algn="ctr">
                    <a:defRPr sz="2400"/>
                  </a:pPr>
                  <a:endParaRPr sz="4400"/>
                </a:p>
              </p:txBody>
            </p:sp>
            <p:sp>
              <p:nvSpPr>
                <p:cNvPr id="2547" name="Shape 2547"/>
                <p:cNvSpPr/>
                <p:nvPr/>
              </p:nvSpPr>
              <p:spPr>
                <a:xfrm>
                  <a:off x="1481852" y="1716091"/>
                  <a:ext cx="291277" cy="168170"/>
                </a:xfrm>
                <a:prstGeom prst="line">
                  <a:avLst/>
                </a:prstGeom>
                <a:noFill/>
                <a:ln w="38100" cap="flat">
                  <a:solidFill>
                    <a:schemeClr val="bg2">
                      <a:lumMod val="50000"/>
                    </a:schemeClr>
                  </a:solidFill>
                  <a:prstDash val="solid"/>
                  <a:miter lim="400000"/>
                  <a:tailEnd type="triangle" w="med" len="med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 algn="ctr">
                    <a:defRPr sz="2400"/>
                  </a:pPr>
                  <a:endParaRPr sz="4400"/>
                </a:p>
              </p:txBody>
            </p:sp>
            <p:sp>
              <p:nvSpPr>
                <p:cNvPr id="2548" name="Shape 2548"/>
                <p:cNvSpPr/>
                <p:nvPr/>
              </p:nvSpPr>
              <p:spPr>
                <a:xfrm>
                  <a:off x="611937" y="241019"/>
                  <a:ext cx="291278" cy="168169"/>
                </a:xfrm>
                <a:prstGeom prst="line">
                  <a:avLst/>
                </a:prstGeom>
                <a:noFill/>
                <a:ln w="38100" cap="flat">
                  <a:solidFill>
                    <a:schemeClr val="bg2">
                      <a:lumMod val="50000"/>
                    </a:schemeClr>
                  </a:solidFill>
                  <a:prstDash val="solid"/>
                  <a:miter lim="400000"/>
                  <a:tailEnd type="triangle" w="med" len="med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 algn="ctr">
                    <a:defRPr sz="2400"/>
                  </a:pPr>
                  <a:endParaRPr sz="4400"/>
                </a:p>
              </p:txBody>
            </p:sp>
            <p:sp>
              <p:nvSpPr>
                <p:cNvPr id="2549" name="Shape 2549"/>
                <p:cNvSpPr/>
                <p:nvPr/>
              </p:nvSpPr>
              <p:spPr>
                <a:xfrm>
                  <a:off x="168827" y="0"/>
                  <a:ext cx="320053" cy="460173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="" val="1"/>
                  </a:ext>
                </a:extLst>
              </p:spPr>
              <p:txBody>
                <a:bodyPr wrap="square" lIns="35719" tIns="35719" rIns="35719" bIns="35719" numCol="1" anchor="ctr">
                  <a:noAutofit/>
                </a:bodyPr>
                <a:lstStyle>
                  <a:lvl1pPr>
                    <a:defRPr sz="1300">
                      <a:latin typeface="Times"/>
                      <a:ea typeface="Times"/>
                      <a:cs typeface="Times"/>
                      <a:sym typeface="Times"/>
                    </a:defRPr>
                  </a:lvl1pPr>
                </a:lstStyle>
                <a:p>
                  <a:pPr algn="ctr"/>
                  <a:r>
                    <a:rPr sz="1600"/>
                    <a:t>1</a:t>
                  </a:r>
                </a:p>
              </p:txBody>
            </p:sp>
            <p:sp>
              <p:nvSpPr>
                <p:cNvPr id="2550" name="Shape 2550"/>
                <p:cNvSpPr/>
                <p:nvPr/>
              </p:nvSpPr>
              <p:spPr>
                <a:xfrm flipV="1">
                  <a:off x="1445713" y="204467"/>
                  <a:ext cx="291278" cy="168170"/>
                </a:xfrm>
                <a:prstGeom prst="line">
                  <a:avLst/>
                </a:prstGeom>
                <a:noFill/>
                <a:ln w="38100" cap="flat">
                  <a:solidFill>
                    <a:schemeClr val="bg2">
                      <a:lumMod val="50000"/>
                    </a:schemeClr>
                  </a:solidFill>
                  <a:prstDash val="solid"/>
                  <a:miter lim="400000"/>
                  <a:tailEnd type="triangle" w="med" len="med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 algn="ctr">
                    <a:defRPr sz="2400"/>
                  </a:pPr>
                  <a:endParaRPr sz="4400"/>
                </a:p>
              </p:txBody>
            </p:sp>
            <p:grpSp>
              <p:nvGrpSpPr>
                <p:cNvPr id="2553" name="Group 2553"/>
                <p:cNvGrpSpPr/>
                <p:nvPr/>
              </p:nvGrpSpPr>
              <p:grpSpPr>
                <a:xfrm>
                  <a:off x="-1" y="83099"/>
                  <a:ext cx="657197" cy="320089"/>
                  <a:chOff x="0" y="0"/>
                  <a:chExt cx="657195" cy="320088"/>
                </a:xfrm>
              </p:grpSpPr>
              <p:sp>
                <p:nvSpPr>
                  <p:cNvPr id="2551" name="Shape 2551"/>
                  <p:cNvSpPr/>
                  <p:nvPr/>
                </p:nvSpPr>
                <p:spPr>
                  <a:xfrm>
                    <a:off x="12989" y="0"/>
                    <a:ext cx="631188" cy="32008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053" extrusionOk="0">
                        <a:moveTo>
                          <a:pt x="0" y="371"/>
                        </a:moveTo>
                        <a:cubicBezTo>
                          <a:pt x="754" y="18262"/>
                          <a:pt x="7854" y="20368"/>
                          <a:pt x="10541" y="20984"/>
                        </a:cubicBezTo>
                        <a:cubicBezTo>
                          <a:pt x="13227" y="21600"/>
                          <a:pt x="21130" y="18347"/>
                          <a:pt x="21600" y="0"/>
                        </a:cubicBezTo>
                      </a:path>
                    </a:pathLst>
                  </a:custGeom>
                  <a:noFill/>
                  <a:ln w="38100" cap="flat">
                    <a:solidFill>
                      <a:srgbClr val="0433FF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35719" tIns="35719" rIns="35719" bIns="35719" numCol="1" anchor="ctr">
                    <a:noAutofit/>
                  </a:bodyPr>
                  <a:lstStyle/>
                  <a:p>
                    <a:pPr algn="ctr">
                      <a:defRPr sz="2400"/>
                    </a:pPr>
                    <a:endParaRPr sz="4400"/>
                  </a:p>
                </p:txBody>
              </p:sp>
              <p:sp>
                <p:nvSpPr>
                  <p:cNvPr id="2552" name="Shape 2552"/>
                  <p:cNvSpPr/>
                  <p:nvPr/>
                </p:nvSpPr>
                <p:spPr>
                  <a:xfrm>
                    <a:off x="0" y="9904"/>
                    <a:ext cx="657196" cy="1"/>
                  </a:xfrm>
                  <a:prstGeom prst="line">
                    <a:avLst/>
                  </a:prstGeom>
                  <a:noFill/>
                  <a:ln w="38100" cap="flat">
                    <a:solidFill>
                      <a:srgbClr val="0433FF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35719" tIns="35719" rIns="35719" bIns="35719" numCol="1" anchor="ctr">
                    <a:noAutofit/>
                  </a:bodyPr>
                  <a:lstStyle/>
                  <a:p>
                    <a:pPr algn="ctr">
                      <a:defRPr sz="2400"/>
                    </a:pPr>
                    <a:endParaRPr sz="4400"/>
                  </a:p>
                </p:txBody>
              </p:sp>
            </p:grpSp>
            <p:grpSp>
              <p:nvGrpSpPr>
                <p:cNvPr id="2556" name="Group 2556"/>
                <p:cNvGrpSpPr/>
                <p:nvPr/>
              </p:nvGrpSpPr>
              <p:grpSpPr>
                <a:xfrm rot="10800000" flipH="1">
                  <a:off x="-1" y="2814017"/>
                  <a:ext cx="657197" cy="320089"/>
                  <a:chOff x="0" y="0"/>
                  <a:chExt cx="657195" cy="320088"/>
                </a:xfrm>
              </p:grpSpPr>
              <p:sp>
                <p:nvSpPr>
                  <p:cNvPr id="2554" name="Shape 2554"/>
                  <p:cNvSpPr/>
                  <p:nvPr/>
                </p:nvSpPr>
                <p:spPr>
                  <a:xfrm>
                    <a:off x="12989" y="0"/>
                    <a:ext cx="631188" cy="32008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053" extrusionOk="0">
                        <a:moveTo>
                          <a:pt x="0" y="371"/>
                        </a:moveTo>
                        <a:cubicBezTo>
                          <a:pt x="754" y="18262"/>
                          <a:pt x="7854" y="20368"/>
                          <a:pt x="10541" y="20984"/>
                        </a:cubicBezTo>
                        <a:cubicBezTo>
                          <a:pt x="13227" y="21600"/>
                          <a:pt x="21130" y="18347"/>
                          <a:pt x="21600" y="0"/>
                        </a:cubicBezTo>
                      </a:path>
                    </a:pathLst>
                  </a:custGeom>
                  <a:noFill/>
                  <a:ln w="38100" cap="flat">
                    <a:solidFill>
                      <a:srgbClr val="0433FF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35719" tIns="35719" rIns="35719" bIns="35719" numCol="1" anchor="ctr">
                    <a:noAutofit/>
                  </a:bodyPr>
                  <a:lstStyle/>
                  <a:p>
                    <a:pPr algn="ctr">
                      <a:defRPr sz="2400"/>
                    </a:pPr>
                    <a:endParaRPr sz="4400"/>
                  </a:p>
                </p:txBody>
              </p:sp>
              <p:sp>
                <p:nvSpPr>
                  <p:cNvPr id="2555" name="Shape 2555"/>
                  <p:cNvSpPr/>
                  <p:nvPr/>
                </p:nvSpPr>
                <p:spPr>
                  <a:xfrm>
                    <a:off x="0" y="9904"/>
                    <a:ext cx="657196" cy="1"/>
                  </a:xfrm>
                  <a:prstGeom prst="line">
                    <a:avLst/>
                  </a:prstGeom>
                  <a:noFill/>
                  <a:ln w="38100" cap="flat">
                    <a:solidFill>
                      <a:srgbClr val="0433FF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35719" tIns="35719" rIns="35719" bIns="35719" numCol="1" anchor="ctr">
                    <a:noAutofit/>
                  </a:bodyPr>
                  <a:lstStyle/>
                  <a:p>
                    <a:pPr algn="ctr">
                      <a:defRPr sz="2400"/>
                    </a:pPr>
                    <a:endParaRPr sz="4400"/>
                  </a:p>
                </p:txBody>
              </p:sp>
            </p:grpSp>
          </p:grpSp>
          <p:grpSp>
            <p:nvGrpSpPr>
              <p:cNvPr id="2588" name="Group 2588"/>
              <p:cNvGrpSpPr/>
              <p:nvPr/>
            </p:nvGrpSpPr>
            <p:grpSpPr>
              <a:xfrm>
                <a:off x="1673201" y="0"/>
                <a:ext cx="1773130" cy="3192414"/>
                <a:chOff x="0" y="0"/>
                <a:chExt cx="1773129" cy="3192413"/>
              </a:xfrm>
            </p:grpSpPr>
            <p:sp>
              <p:nvSpPr>
                <p:cNvPr id="2558" name="Shape 2558"/>
                <p:cNvSpPr/>
                <p:nvPr/>
              </p:nvSpPr>
              <p:spPr>
                <a:xfrm flipV="1">
                  <a:off x="594709" y="2795300"/>
                  <a:ext cx="291278" cy="168169"/>
                </a:xfrm>
                <a:prstGeom prst="line">
                  <a:avLst/>
                </a:prstGeom>
                <a:noFill/>
                <a:ln w="38100" cap="flat">
                  <a:solidFill>
                    <a:schemeClr val="bg2">
                      <a:lumMod val="50000"/>
                    </a:schemeClr>
                  </a:solidFill>
                  <a:prstDash val="solid"/>
                  <a:miter lim="400000"/>
                  <a:tailEnd type="triangle" w="med" len="med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 algn="ctr">
                    <a:defRPr sz="2400"/>
                  </a:pPr>
                  <a:endParaRPr sz="4400"/>
                </a:p>
              </p:txBody>
            </p:sp>
            <p:sp>
              <p:nvSpPr>
                <p:cNvPr id="2559" name="Shape 2559"/>
                <p:cNvSpPr/>
                <p:nvPr/>
              </p:nvSpPr>
              <p:spPr>
                <a:xfrm flipV="1">
                  <a:off x="613621" y="1764640"/>
                  <a:ext cx="291277" cy="168170"/>
                </a:xfrm>
                <a:prstGeom prst="line">
                  <a:avLst/>
                </a:prstGeom>
                <a:noFill/>
                <a:ln w="38100" cap="flat">
                  <a:solidFill>
                    <a:schemeClr val="bg2">
                      <a:lumMod val="50000"/>
                    </a:schemeClr>
                  </a:solidFill>
                  <a:prstDash val="solid"/>
                  <a:miter lim="400000"/>
                  <a:tailEnd type="triangle" w="med" len="med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 algn="ctr">
                    <a:defRPr sz="2400"/>
                  </a:pPr>
                  <a:endParaRPr sz="4400"/>
                </a:p>
              </p:txBody>
            </p:sp>
            <p:sp>
              <p:nvSpPr>
                <p:cNvPr id="2560" name="Shape 2560"/>
                <p:cNvSpPr/>
                <p:nvPr/>
              </p:nvSpPr>
              <p:spPr>
                <a:xfrm>
                  <a:off x="611937" y="1281134"/>
                  <a:ext cx="291278" cy="168170"/>
                </a:xfrm>
                <a:prstGeom prst="line">
                  <a:avLst/>
                </a:prstGeom>
                <a:noFill/>
                <a:ln w="38100" cap="flat">
                  <a:solidFill>
                    <a:schemeClr val="bg2">
                      <a:lumMod val="50000"/>
                    </a:schemeClr>
                  </a:solidFill>
                  <a:prstDash val="solid"/>
                  <a:miter lim="400000"/>
                  <a:tailEnd type="triangle" w="med" len="med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 algn="ctr">
                    <a:defRPr sz="2400"/>
                  </a:pPr>
                  <a:endParaRPr sz="4400"/>
                </a:p>
              </p:txBody>
            </p:sp>
            <p:sp>
              <p:nvSpPr>
                <p:cNvPr id="2561" name="Shape 2561"/>
                <p:cNvSpPr/>
                <p:nvPr/>
              </p:nvSpPr>
              <p:spPr>
                <a:xfrm flipV="1">
                  <a:off x="613621" y="790714"/>
                  <a:ext cx="291277" cy="168170"/>
                </a:xfrm>
                <a:prstGeom prst="line">
                  <a:avLst/>
                </a:prstGeom>
                <a:noFill/>
                <a:ln w="38100" cap="flat">
                  <a:solidFill>
                    <a:schemeClr val="bg2">
                      <a:lumMod val="50000"/>
                    </a:schemeClr>
                  </a:solidFill>
                  <a:prstDash val="solid"/>
                  <a:miter lim="400000"/>
                  <a:tailEnd type="triangle" w="med" len="med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 algn="ctr">
                    <a:defRPr sz="2400"/>
                  </a:pPr>
                  <a:endParaRPr sz="4400"/>
                </a:p>
              </p:txBody>
            </p:sp>
            <p:sp>
              <p:nvSpPr>
                <p:cNvPr id="2562" name="Shape 2562"/>
                <p:cNvSpPr/>
                <p:nvPr/>
              </p:nvSpPr>
              <p:spPr>
                <a:xfrm>
                  <a:off x="859261" y="278236"/>
                  <a:ext cx="628568" cy="628568"/>
                </a:xfrm>
                <a:prstGeom prst="ellipse">
                  <a:avLst/>
                </a:prstGeom>
                <a:noFill/>
                <a:ln w="381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 algn="ctr">
                    <a:defRPr sz="900"/>
                  </a:pPr>
                  <a:endParaRPr sz="1100"/>
                </a:p>
              </p:txBody>
            </p:sp>
            <p:sp>
              <p:nvSpPr>
                <p:cNvPr id="2563" name="Shape 2563"/>
                <p:cNvSpPr/>
                <p:nvPr/>
              </p:nvSpPr>
              <p:spPr>
                <a:xfrm>
                  <a:off x="1006990" y="353765"/>
                  <a:ext cx="320053" cy="460173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="" val="1"/>
                  </a:ext>
                </a:extLst>
              </p:spPr>
              <p:txBody>
                <a:bodyPr wrap="square" lIns="35719" tIns="35719" rIns="35719" bIns="35719" numCol="1" anchor="ctr">
                  <a:noAutofit/>
                </a:bodyPr>
                <a:lstStyle>
                  <a:lvl1pPr>
                    <a:defRPr sz="1300">
                      <a:latin typeface="Times"/>
                      <a:ea typeface="Times"/>
                      <a:cs typeface="Times"/>
                      <a:sym typeface="Times"/>
                    </a:defRPr>
                  </a:lvl1pPr>
                </a:lstStyle>
                <a:p>
                  <a:pPr algn="ctr"/>
                  <a:r>
                    <a:rPr sz="1600"/>
                    <a:t>2</a:t>
                  </a:r>
                </a:p>
              </p:txBody>
            </p:sp>
            <p:sp>
              <p:nvSpPr>
                <p:cNvPr id="2564" name="Shape 2564"/>
                <p:cNvSpPr/>
                <p:nvPr/>
              </p:nvSpPr>
              <p:spPr>
                <a:xfrm>
                  <a:off x="859261" y="1285257"/>
                  <a:ext cx="628568" cy="628567"/>
                </a:xfrm>
                <a:prstGeom prst="ellipse">
                  <a:avLst/>
                </a:prstGeom>
                <a:noFill/>
                <a:ln w="381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 algn="ctr">
                    <a:defRPr sz="900"/>
                  </a:pPr>
                  <a:endParaRPr sz="1100"/>
                </a:p>
              </p:txBody>
            </p:sp>
            <p:sp>
              <p:nvSpPr>
                <p:cNvPr id="2565" name="Shape 2565"/>
                <p:cNvSpPr/>
                <p:nvPr/>
              </p:nvSpPr>
              <p:spPr>
                <a:xfrm>
                  <a:off x="1006990" y="1360786"/>
                  <a:ext cx="320053" cy="460173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="" val="1"/>
                  </a:ext>
                </a:extLst>
              </p:spPr>
              <p:txBody>
                <a:bodyPr wrap="square" lIns="35719" tIns="35719" rIns="35719" bIns="35719" numCol="1" anchor="ctr">
                  <a:noAutofit/>
                </a:bodyPr>
                <a:lstStyle>
                  <a:lvl1pPr>
                    <a:defRPr sz="1300">
                      <a:latin typeface="Times"/>
                      <a:ea typeface="Times"/>
                      <a:cs typeface="Times"/>
                      <a:sym typeface="Times"/>
                    </a:defRPr>
                  </a:lvl1pPr>
                </a:lstStyle>
                <a:p>
                  <a:pPr algn="ctr"/>
                  <a:r>
                    <a:rPr sz="1600"/>
                    <a:t>4</a:t>
                  </a:r>
                </a:p>
              </p:txBody>
            </p:sp>
            <p:sp>
              <p:nvSpPr>
                <p:cNvPr id="2566" name="Shape 2566"/>
                <p:cNvSpPr/>
                <p:nvPr/>
              </p:nvSpPr>
              <p:spPr>
                <a:xfrm>
                  <a:off x="859261" y="2292277"/>
                  <a:ext cx="628568" cy="628568"/>
                </a:xfrm>
                <a:prstGeom prst="ellipse">
                  <a:avLst/>
                </a:prstGeom>
                <a:noFill/>
                <a:ln w="381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 algn="ctr">
                    <a:defRPr sz="900"/>
                  </a:pPr>
                  <a:endParaRPr sz="1100"/>
                </a:p>
              </p:txBody>
            </p:sp>
            <p:sp>
              <p:nvSpPr>
                <p:cNvPr id="2567" name="Shape 2567"/>
                <p:cNvSpPr/>
                <p:nvPr/>
              </p:nvSpPr>
              <p:spPr>
                <a:xfrm>
                  <a:off x="1006990" y="2367807"/>
                  <a:ext cx="320053" cy="460173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="" val="1"/>
                  </a:ext>
                </a:extLst>
              </p:spPr>
              <p:txBody>
                <a:bodyPr wrap="square" lIns="35719" tIns="35719" rIns="35719" bIns="35719" numCol="1" anchor="ctr">
                  <a:noAutofit/>
                </a:bodyPr>
                <a:lstStyle>
                  <a:lvl1pPr>
                    <a:defRPr sz="1300">
                      <a:latin typeface="Times"/>
                      <a:ea typeface="Times"/>
                      <a:cs typeface="Times"/>
                      <a:sym typeface="Times"/>
                    </a:defRPr>
                  </a:lvl1pPr>
                </a:lstStyle>
                <a:p>
                  <a:pPr algn="ctr"/>
                  <a:r>
                    <a:rPr sz="1600"/>
                    <a:t>6</a:t>
                  </a:r>
                </a:p>
              </p:txBody>
            </p:sp>
            <p:sp>
              <p:nvSpPr>
                <p:cNvPr id="2568" name="Shape 2568"/>
                <p:cNvSpPr/>
                <p:nvPr/>
              </p:nvSpPr>
              <p:spPr>
                <a:xfrm>
                  <a:off x="14314" y="784505"/>
                  <a:ext cx="628568" cy="628567"/>
                </a:xfrm>
                <a:prstGeom prst="ellipse">
                  <a:avLst/>
                </a:prstGeom>
                <a:noFill/>
                <a:ln w="38100" cap="flat">
                  <a:solidFill>
                    <a:srgbClr val="0433FF"/>
                  </a:solidFill>
                  <a:prstDash val="solid"/>
                  <a:miter lim="400000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 algn="ctr">
                    <a:defRPr sz="900"/>
                  </a:pPr>
                  <a:endParaRPr sz="1100"/>
                </a:p>
              </p:txBody>
            </p:sp>
            <p:sp>
              <p:nvSpPr>
                <p:cNvPr id="2569" name="Shape 2569"/>
                <p:cNvSpPr/>
                <p:nvPr/>
              </p:nvSpPr>
              <p:spPr>
                <a:xfrm>
                  <a:off x="168827" y="860034"/>
                  <a:ext cx="320053" cy="460173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="" val="1"/>
                  </a:ext>
                </a:extLst>
              </p:spPr>
              <p:txBody>
                <a:bodyPr wrap="square" lIns="35719" tIns="35719" rIns="35719" bIns="35719" numCol="1" anchor="ctr">
                  <a:noAutofit/>
                </a:bodyPr>
                <a:lstStyle>
                  <a:lvl1pPr>
                    <a:defRPr sz="1300">
                      <a:latin typeface="Times"/>
                      <a:ea typeface="Times"/>
                      <a:cs typeface="Times"/>
                      <a:sym typeface="Times"/>
                    </a:defRPr>
                  </a:lvl1pPr>
                </a:lstStyle>
                <a:p>
                  <a:pPr algn="ctr"/>
                  <a:r>
                    <a:rPr sz="1600"/>
                    <a:t>3</a:t>
                  </a:r>
                </a:p>
              </p:txBody>
            </p:sp>
            <p:sp>
              <p:nvSpPr>
                <p:cNvPr id="2570" name="Shape 2570"/>
                <p:cNvSpPr/>
                <p:nvPr/>
              </p:nvSpPr>
              <p:spPr>
                <a:xfrm>
                  <a:off x="611937" y="2255060"/>
                  <a:ext cx="291278" cy="168170"/>
                </a:xfrm>
                <a:prstGeom prst="line">
                  <a:avLst/>
                </a:prstGeom>
                <a:noFill/>
                <a:ln w="38100" cap="flat">
                  <a:solidFill>
                    <a:schemeClr val="bg2">
                      <a:lumMod val="50000"/>
                    </a:schemeClr>
                  </a:solidFill>
                  <a:prstDash val="solid"/>
                  <a:miter lim="400000"/>
                  <a:tailEnd type="triangle" w="med" len="med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 algn="ctr">
                    <a:defRPr sz="2400"/>
                  </a:pPr>
                  <a:endParaRPr sz="4400"/>
                </a:p>
              </p:txBody>
            </p:sp>
            <p:sp>
              <p:nvSpPr>
                <p:cNvPr id="2571" name="Shape 2571"/>
                <p:cNvSpPr/>
                <p:nvPr/>
              </p:nvSpPr>
              <p:spPr>
                <a:xfrm>
                  <a:off x="14314" y="1791525"/>
                  <a:ext cx="628568" cy="628568"/>
                </a:xfrm>
                <a:prstGeom prst="ellipse">
                  <a:avLst/>
                </a:prstGeom>
                <a:noFill/>
                <a:ln w="38100" cap="flat">
                  <a:solidFill>
                    <a:srgbClr val="0433FF"/>
                  </a:solidFill>
                  <a:prstDash val="solid"/>
                  <a:miter lim="400000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 algn="ctr">
                    <a:defRPr sz="900"/>
                  </a:pPr>
                  <a:endParaRPr sz="1100"/>
                </a:p>
              </p:txBody>
            </p:sp>
            <p:sp>
              <p:nvSpPr>
                <p:cNvPr id="2572" name="Shape 2572"/>
                <p:cNvSpPr/>
                <p:nvPr/>
              </p:nvSpPr>
              <p:spPr>
                <a:xfrm>
                  <a:off x="168827" y="1867054"/>
                  <a:ext cx="320053" cy="460173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="" val="1"/>
                  </a:ext>
                </a:extLst>
              </p:spPr>
              <p:txBody>
                <a:bodyPr wrap="square" lIns="35719" tIns="35719" rIns="35719" bIns="35719" numCol="1" anchor="ctr">
                  <a:noAutofit/>
                </a:bodyPr>
                <a:lstStyle>
                  <a:lvl1pPr>
                    <a:defRPr sz="1300">
                      <a:latin typeface="Times"/>
                      <a:ea typeface="Times"/>
                      <a:cs typeface="Times"/>
                      <a:sym typeface="Times"/>
                    </a:defRPr>
                  </a:lvl1pPr>
                </a:lstStyle>
                <a:p>
                  <a:pPr algn="ctr"/>
                  <a:r>
                    <a:rPr sz="1600"/>
                    <a:t>5</a:t>
                  </a:r>
                </a:p>
              </p:txBody>
            </p:sp>
            <p:sp>
              <p:nvSpPr>
                <p:cNvPr id="2573" name="Shape 2573"/>
                <p:cNvSpPr/>
                <p:nvPr/>
              </p:nvSpPr>
              <p:spPr>
                <a:xfrm>
                  <a:off x="168827" y="2732241"/>
                  <a:ext cx="320053" cy="460173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="" val="1"/>
                  </a:ext>
                </a:extLst>
              </p:spPr>
              <p:txBody>
                <a:bodyPr wrap="square" lIns="35719" tIns="35719" rIns="35719" bIns="35719" numCol="1" anchor="ctr">
                  <a:noAutofit/>
                </a:bodyPr>
                <a:lstStyle>
                  <a:lvl1pPr>
                    <a:defRPr sz="1300">
                      <a:latin typeface="Times"/>
                      <a:ea typeface="Times"/>
                      <a:cs typeface="Times"/>
                      <a:sym typeface="Times"/>
                    </a:defRPr>
                  </a:lvl1pPr>
                </a:lstStyle>
                <a:p>
                  <a:pPr algn="ctr"/>
                  <a:r>
                    <a:rPr sz="1600"/>
                    <a:t>7</a:t>
                  </a:r>
                </a:p>
              </p:txBody>
            </p:sp>
            <p:sp>
              <p:nvSpPr>
                <p:cNvPr id="2574" name="Shape 2574"/>
                <p:cNvSpPr/>
                <p:nvPr/>
              </p:nvSpPr>
              <p:spPr>
                <a:xfrm>
                  <a:off x="1462941" y="2746751"/>
                  <a:ext cx="291277" cy="168170"/>
                </a:xfrm>
                <a:prstGeom prst="line">
                  <a:avLst/>
                </a:prstGeom>
                <a:noFill/>
                <a:ln w="38100" cap="flat">
                  <a:solidFill>
                    <a:schemeClr val="bg2">
                      <a:lumMod val="50000"/>
                    </a:schemeClr>
                  </a:solidFill>
                  <a:prstDash val="solid"/>
                  <a:miter lim="400000"/>
                  <a:tailEnd type="triangle" w="med" len="med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 algn="ctr">
                    <a:defRPr sz="2400"/>
                  </a:pPr>
                  <a:endParaRPr sz="4400"/>
                </a:p>
              </p:txBody>
            </p:sp>
            <p:sp>
              <p:nvSpPr>
                <p:cNvPr id="2575" name="Shape 2575"/>
                <p:cNvSpPr/>
                <p:nvPr/>
              </p:nvSpPr>
              <p:spPr>
                <a:xfrm flipV="1">
                  <a:off x="1455168" y="2265787"/>
                  <a:ext cx="291278" cy="168170"/>
                </a:xfrm>
                <a:prstGeom prst="line">
                  <a:avLst/>
                </a:prstGeom>
                <a:noFill/>
                <a:ln w="38100" cap="flat">
                  <a:solidFill>
                    <a:schemeClr val="bg2">
                      <a:lumMod val="50000"/>
                    </a:schemeClr>
                  </a:solidFill>
                  <a:prstDash val="solid"/>
                  <a:miter lim="400000"/>
                  <a:tailEnd type="triangle" w="med" len="med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 algn="ctr">
                    <a:defRPr sz="2400"/>
                  </a:pPr>
                  <a:endParaRPr sz="4400"/>
                </a:p>
              </p:txBody>
            </p:sp>
            <p:sp>
              <p:nvSpPr>
                <p:cNvPr id="2576" name="Shape 2576"/>
                <p:cNvSpPr/>
                <p:nvPr/>
              </p:nvSpPr>
              <p:spPr>
                <a:xfrm flipV="1">
                  <a:off x="1445713" y="1244583"/>
                  <a:ext cx="291278" cy="168169"/>
                </a:xfrm>
                <a:prstGeom prst="line">
                  <a:avLst/>
                </a:prstGeom>
                <a:noFill/>
                <a:ln w="38100" cap="flat">
                  <a:solidFill>
                    <a:schemeClr val="bg2">
                      <a:lumMod val="50000"/>
                    </a:schemeClr>
                  </a:solidFill>
                  <a:prstDash val="solid"/>
                  <a:miter lim="400000"/>
                  <a:tailEnd type="triangle" w="med" len="med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 algn="ctr">
                    <a:defRPr sz="2400"/>
                  </a:pPr>
                  <a:endParaRPr sz="4400"/>
                </a:p>
              </p:txBody>
            </p:sp>
            <p:sp>
              <p:nvSpPr>
                <p:cNvPr id="2577" name="Shape 2577"/>
                <p:cNvSpPr/>
                <p:nvPr/>
              </p:nvSpPr>
              <p:spPr>
                <a:xfrm>
                  <a:off x="1472396" y="742165"/>
                  <a:ext cx="291278" cy="168170"/>
                </a:xfrm>
                <a:prstGeom prst="line">
                  <a:avLst/>
                </a:prstGeom>
                <a:noFill/>
                <a:ln w="38100" cap="flat">
                  <a:solidFill>
                    <a:schemeClr val="bg2">
                      <a:lumMod val="50000"/>
                    </a:schemeClr>
                  </a:solidFill>
                  <a:prstDash val="solid"/>
                  <a:miter lim="400000"/>
                  <a:tailEnd type="triangle" w="med" len="med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 algn="ctr">
                    <a:defRPr sz="2400"/>
                  </a:pPr>
                  <a:endParaRPr sz="4400"/>
                </a:p>
              </p:txBody>
            </p:sp>
            <p:sp>
              <p:nvSpPr>
                <p:cNvPr id="2578" name="Shape 2578"/>
                <p:cNvSpPr/>
                <p:nvPr/>
              </p:nvSpPr>
              <p:spPr>
                <a:xfrm>
                  <a:off x="1481852" y="1716091"/>
                  <a:ext cx="291278" cy="168170"/>
                </a:xfrm>
                <a:prstGeom prst="line">
                  <a:avLst/>
                </a:prstGeom>
                <a:noFill/>
                <a:ln w="38100" cap="flat">
                  <a:solidFill>
                    <a:schemeClr val="bg2">
                      <a:lumMod val="50000"/>
                    </a:schemeClr>
                  </a:solidFill>
                  <a:prstDash val="solid"/>
                  <a:miter lim="400000"/>
                  <a:tailEnd type="triangle" w="med" len="med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 algn="ctr">
                    <a:defRPr sz="2400"/>
                  </a:pPr>
                  <a:endParaRPr sz="4400"/>
                </a:p>
              </p:txBody>
            </p:sp>
            <p:sp>
              <p:nvSpPr>
                <p:cNvPr id="2579" name="Shape 2579"/>
                <p:cNvSpPr/>
                <p:nvPr/>
              </p:nvSpPr>
              <p:spPr>
                <a:xfrm>
                  <a:off x="611937" y="241019"/>
                  <a:ext cx="291278" cy="168169"/>
                </a:xfrm>
                <a:prstGeom prst="line">
                  <a:avLst/>
                </a:prstGeom>
                <a:noFill/>
                <a:ln w="38100" cap="flat">
                  <a:solidFill>
                    <a:schemeClr val="bg2">
                      <a:lumMod val="50000"/>
                    </a:schemeClr>
                  </a:solidFill>
                  <a:prstDash val="solid"/>
                  <a:miter lim="400000"/>
                  <a:tailEnd type="triangle" w="med" len="med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 algn="ctr">
                    <a:defRPr sz="2400"/>
                  </a:pPr>
                  <a:endParaRPr sz="4400"/>
                </a:p>
              </p:txBody>
            </p:sp>
            <p:sp>
              <p:nvSpPr>
                <p:cNvPr id="2580" name="Shape 2580"/>
                <p:cNvSpPr/>
                <p:nvPr/>
              </p:nvSpPr>
              <p:spPr>
                <a:xfrm>
                  <a:off x="168827" y="0"/>
                  <a:ext cx="320053" cy="460173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="" val="1"/>
                  </a:ext>
                </a:extLst>
              </p:spPr>
              <p:txBody>
                <a:bodyPr wrap="square" lIns="35719" tIns="35719" rIns="35719" bIns="35719" numCol="1" anchor="ctr">
                  <a:noAutofit/>
                </a:bodyPr>
                <a:lstStyle>
                  <a:lvl1pPr>
                    <a:defRPr sz="1300">
                      <a:latin typeface="Times"/>
                      <a:ea typeface="Times"/>
                      <a:cs typeface="Times"/>
                      <a:sym typeface="Times"/>
                    </a:defRPr>
                  </a:lvl1pPr>
                </a:lstStyle>
                <a:p>
                  <a:pPr algn="ctr"/>
                  <a:r>
                    <a:rPr sz="1600"/>
                    <a:t>1</a:t>
                  </a:r>
                </a:p>
              </p:txBody>
            </p:sp>
            <p:sp>
              <p:nvSpPr>
                <p:cNvPr id="2581" name="Shape 2581"/>
                <p:cNvSpPr/>
                <p:nvPr/>
              </p:nvSpPr>
              <p:spPr>
                <a:xfrm flipV="1">
                  <a:off x="1445713" y="204467"/>
                  <a:ext cx="291278" cy="168170"/>
                </a:xfrm>
                <a:prstGeom prst="line">
                  <a:avLst/>
                </a:prstGeom>
                <a:noFill/>
                <a:ln w="38100" cap="flat">
                  <a:solidFill>
                    <a:schemeClr val="bg2">
                      <a:lumMod val="50000"/>
                    </a:schemeClr>
                  </a:solidFill>
                  <a:prstDash val="solid"/>
                  <a:miter lim="400000"/>
                  <a:tailEnd type="triangle" w="med" len="med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 algn="ctr">
                    <a:defRPr sz="2400"/>
                  </a:pPr>
                  <a:endParaRPr sz="4400"/>
                </a:p>
              </p:txBody>
            </p:sp>
            <p:grpSp>
              <p:nvGrpSpPr>
                <p:cNvPr id="2584" name="Group 2584"/>
                <p:cNvGrpSpPr/>
                <p:nvPr/>
              </p:nvGrpSpPr>
              <p:grpSpPr>
                <a:xfrm>
                  <a:off x="-1" y="83099"/>
                  <a:ext cx="657197" cy="320089"/>
                  <a:chOff x="0" y="0"/>
                  <a:chExt cx="657195" cy="320088"/>
                </a:xfrm>
              </p:grpSpPr>
              <p:sp>
                <p:nvSpPr>
                  <p:cNvPr id="2582" name="Shape 2582"/>
                  <p:cNvSpPr/>
                  <p:nvPr/>
                </p:nvSpPr>
                <p:spPr>
                  <a:xfrm>
                    <a:off x="12989" y="0"/>
                    <a:ext cx="631188" cy="32008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053" extrusionOk="0">
                        <a:moveTo>
                          <a:pt x="0" y="371"/>
                        </a:moveTo>
                        <a:cubicBezTo>
                          <a:pt x="754" y="18262"/>
                          <a:pt x="7854" y="20368"/>
                          <a:pt x="10541" y="20984"/>
                        </a:cubicBezTo>
                        <a:cubicBezTo>
                          <a:pt x="13227" y="21600"/>
                          <a:pt x="21130" y="18347"/>
                          <a:pt x="21600" y="0"/>
                        </a:cubicBezTo>
                      </a:path>
                    </a:pathLst>
                  </a:custGeom>
                  <a:noFill/>
                  <a:ln w="38100" cap="flat">
                    <a:solidFill>
                      <a:srgbClr val="0433FF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35719" tIns="35719" rIns="35719" bIns="35719" numCol="1" anchor="ctr">
                    <a:noAutofit/>
                  </a:bodyPr>
                  <a:lstStyle/>
                  <a:p>
                    <a:pPr algn="ctr">
                      <a:defRPr sz="2400"/>
                    </a:pPr>
                    <a:endParaRPr sz="4400"/>
                  </a:p>
                </p:txBody>
              </p:sp>
              <p:sp>
                <p:nvSpPr>
                  <p:cNvPr id="2583" name="Shape 2583"/>
                  <p:cNvSpPr/>
                  <p:nvPr/>
                </p:nvSpPr>
                <p:spPr>
                  <a:xfrm>
                    <a:off x="0" y="9904"/>
                    <a:ext cx="657196" cy="1"/>
                  </a:xfrm>
                  <a:prstGeom prst="line">
                    <a:avLst/>
                  </a:prstGeom>
                  <a:noFill/>
                  <a:ln w="38100" cap="flat">
                    <a:solidFill>
                      <a:srgbClr val="0433FF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35719" tIns="35719" rIns="35719" bIns="35719" numCol="1" anchor="ctr">
                    <a:noAutofit/>
                  </a:bodyPr>
                  <a:lstStyle/>
                  <a:p>
                    <a:pPr algn="ctr">
                      <a:defRPr sz="2400"/>
                    </a:pPr>
                    <a:endParaRPr sz="4400"/>
                  </a:p>
                </p:txBody>
              </p:sp>
            </p:grpSp>
            <p:grpSp>
              <p:nvGrpSpPr>
                <p:cNvPr id="2587" name="Group 2587"/>
                <p:cNvGrpSpPr/>
                <p:nvPr/>
              </p:nvGrpSpPr>
              <p:grpSpPr>
                <a:xfrm rot="10800000" flipH="1">
                  <a:off x="-1" y="2814017"/>
                  <a:ext cx="657197" cy="320089"/>
                  <a:chOff x="0" y="0"/>
                  <a:chExt cx="657195" cy="320088"/>
                </a:xfrm>
              </p:grpSpPr>
              <p:sp>
                <p:nvSpPr>
                  <p:cNvPr id="2585" name="Shape 2585"/>
                  <p:cNvSpPr/>
                  <p:nvPr/>
                </p:nvSpPr>
                <p:spPr>
                  <a:xfrm>
                    <a:off x="12989" y="0"/>
                    <a:ext cx="631188" cy="32008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053" extrusionOk="0">
                        <a:moveTo>
                          <a:pt x="0" y="371"/>
                        </a:moveTo>
                        <a:cubicBezTo>
                          <a:pt x="754" y="18262"/>
                          <a:pt x="7854" y="20368"/>
                          <a:pt x="10541" y="20984"/>
                        </a:cubicBezTo>
                        <a:cubicBezTo>
                          <a:pt x="13227" y="21600"/>
                          <a:pt x="21130" y="18347"/>
                          <a:pt x="21600" y="0"/>
                        </a:cubicBezTo>
                      </a:path>
                    </a:pathLst>
                  </a:custGeom>
                  <a:noFill/>
                  <a:ln w="38100" cap="flat">
                    <a:solidFill>
                      <a:srgbClr val="0433FF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35719" tIns="35719" rIns="35719" bIns="35719" numCol="1" anchor="ctr">
                    <a:noAutofit/>
                  </a:bodyPr>
                  <a:lstStyle/>
                  <a:p>
                    <a:pPr algn="ctr">
                      <a:defRPr sz="2400"/>
                    </a:pPr>
                    <a:endParaRPr sz="4400"/>
                  </a:p>
                </p:txBody>
              </p:sp>
              <p:sp>
                <p:nvSpPr>
                  <p:cNvPr id="2586" name="Shape 2586"/>
                  <p:cNvSpPr/>
                  <p:nvPr/>
                </p:nvSpPr>
                <p:spPr>
                  <a:xfrm>
                    <a:off x="0" y="9904"/>
                    <a:ext cx="657196" cy="1"/>
                  </a:xfrm>
                  <a:prstGeom prst="line">
                    <a:avLst/>
                  </a:prstGeom>
                  <a:noFill/>
                  <a:ln w="38100" cap="flat">
                    <a:solidFill>
                      <a:srgbClr val="0433FF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35719" tIns="35719" rIns="35719" bIns="35719" numCol="1" anchor="ctr">
                    <a:noAutofit/>
                  </a:bodyPr>
                  <a:lstStyle/>
                  <a:p>
                    <a:pPr algn="ctr">
                      <a:defRPr sz="2400"/>
                    </a:pPr>
                    <a:endParaRPr sz="4400"/>
                  </a:p>
                </p:txBody>
              </p:sp>
            </p:grpSp>
          </p:grpSp>
          <p:grpSp>
            <p:nvGrpSpPr>
              <p:cNvPr id="2619" name="Group 2619"/>
              <p:cNvGrpSpPr/>
              <p:nvPr/>
            </p:nvGrpSpPr>
            <p:grpSpPr>
              <a:xfrm>
                <a:off x="3394901" y="0"/>
                <a:ext cx="1773130" cy="3192414"/>
                <a:chOff x="0" y="0"/>
                <a:chExt cx="1773129" cy="3192413"/>
              </a:xfrm>
            </p:grpSpPr>
            <p:sp>
              <p:nvSpPr>
                <p:cNvPr id="2589" name="Shape 2589"/>
                <p:cNvSpPr/>
                <p:nvPr/>
              </p:nvSpPr>
              <p:spPr>
                <a:xfrm flipV="1">
                  <a:off x="594709" y="2795300"/>
                  <a:ext cx="291278" cy="168169"/>
                </a:xfrm>
                <a:prstGeom prst="line">
                  <a:avLst/>
                </a:prstGeom>
                <a:noFill/>
                <a:ln w="38100" cap="flat">
                  <a:solidFill>
                    <a:schemeClr val="bg2">
                      <a:lumMod val="50000"/>
                    </a:schemeClr>
                  </a:solidFill>
                  <a:prstDash val="solid"/>
                  <a:miter lim="400000"/>
                  <a:tailEnd type="triangle" w="med" len="med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 algn="ctr">
                    <a:defRPr sz="2400"/>
                  </a:pPr>
                  <a:endParaRPr sz="4400"/>
                </a:p>
              </p:txBody>
            </p:sp>
            <p:sp>
              <p:nvSpPr>
                <p:cNvPr id="2590" name="Shape 2590"/>
                <p:cNvSpPr/>
                <p:nvPr/>
              </p:nvSpPr>
              <p:spPr>
                <a:xfrm flipV="1">
                  <a:off x="613621" y="1764640"/>
                  <a:ext cx="291277" cy="168170"/>
                </a:xfrm>
                <a:prstGeom prst="line">
                  <a:avLst/>
                </a:prstGeom>
                <a:noFill/>
                <a:ln w="38100" cap="flat">
                  <a:solidFill>
                    <a:schemeClr val="bg2">
                      <a:lumMod val="50000"/>
                    </a:schemeClr>
                  </a:solidFill>
                  <a:prstDash val="solid"/>
                  <a:miter lim="400000"/>
                  <a:tailEnd type="triangle" w="med" len="med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 algn="ctr">
                    <a:defRPr sz="2400"/>
                  </a:pPr>
                  <a:endParaRPr sz="4400"/>
                </a:p>
              </p:txBody>
            </p:sp>
            <p:sp>
              <p:nvSpPr>
                <p:cNvPr id="2591" name="Shape 2591"/>
                <p:cNvSpPr/>
                <p:nvPr/>
              </p:nvSpPr>
              <p:spPr>
                <a:xfrm>
                  <a:off x="611937" y="1281134"/>
                  <a:ext cx="291278" cy="168170"/>
                </a:xfrm>
                <a:prstGeom prst="line">
                  <a:avLst/>
                </a:prstGeom>
                <a:noFill/>
                <a:ln w="38100" cap="flat">
                  <a:solidFill>
                    <a:schemeClr val="bg2">
                      <a:lumMod val="50000"/>
                    </a:schemeClr>
                  </a:solidFill>
                  <a:prstDash val="solid"/>
                  <a:miter lim="400000"/>
                  <a:tailEnd type="triangle" w="med" len="med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 algn="ctr">
                    <a:defRPr sz="2400"/>
                  </a:pPr>
                  <a:endParaRPr sz="4400"/>
                </a:p>
              </p:txBody>
            </p:sp>
            <p:sp>
              <p:nvSpPr>
                <p:cNvPr id="2592" name="Shape 2592"/>
                <p:cNvSpPr/>
                <p:nvPr/>
              </p:nvSpPr>
              <p:spPr>
                <a:xfrm flipV="1">
                  <a:off x="613621" y="790714"/>
                  <a:ext cx="291277" cy="168170"/>
                </a:xfrm>
                <a:prstGeom prst="line">
                  <a:avLst/>
                </a:prstGeom>
                <a:noFill/>
                <a:ln w="38100" cap="flat">
                  <a:solidFill>
                    <a:schemeClr val="bg2">
                      <a:lumMod val="50000"/>
                    </a:schemeClr>
                  </a:solidFill>
                  <a:prstDash val="solid"/>
                  <a:miter lim="400000"/>
                  <a:tailEnd type="triangle" w="med" len="med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 algn="ctr">
                    <a:defRPr sz="2400"/>
                  </a:pPr>
                  <a:endParaRPr sz="4400"/>
                </a:p>
              </p:txBody>
            </p:sp>
            <p:sp>
              <p:nvSpPr>
                <p:cNvPr id="2593" name="Shape 2593"/>
                <p:cNvSpPr/>
                <p:nvPr/>
              </p:nvSpPr>
              <p:spPr>
                <a:xfrm>
                  <a:off x="859261" y="278236"/>
                  <a:ext cx="628568" cy="628568"/>
                </a:xfrm>
                <a:prstGeom prst="ellipse">
                  <a:avLst/>
                </a:prstGeom>
                <a:noFill/>
                <a:ln w="381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 algn="ctr">
                    <a:defRPr sz="900"/>
                  </a:pPr>
                  <a:endParaRPr sz="1100"/>
                </a:p>
              </p:txBody>
            </p:sp>
            <p:sp>
              <p:nvSpPr>
                <p:cNvPr id="2594" name="Shape 2594"/>
                <p:cNvSpPr/>
                <p:nvPr/>
              </p:nvSpPr>
              <p:spPr>
                <a:xfrm>
                  <a:off x="1006990" y="353765"/>
                  <a:ext cx="320053" cy="460173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="" val="1"/>
                  </a:ext>
                </a:extLst>
              </p:spPr>
              <p:txBody>
                <a:bodyPr wrap="square" lIns="35719" tIns="35719" rIns="35719" bIns="35719" numCol="1" anchor="ctr">
                  <a:noAutofit/>
                </a:bodyPr>
                <a:lstStyle>
                  <a:lvl1pPr>
                    <a:defRPr sz="1300">
                      <a:latin typeface="Times"/>
                      <a:ea typeface="Times"/>
                      <a:cs typeface="Times"/>
                      <a:sym typeface="Times"/>
                    </a:defRPr>
                  </a:lvl1pPr>
                </a:lstStyle>
                <a:p>
                  <a:pPr algn="ctr"/>
                  <a:r>
                    <a:rPr sz="1600"/>
                    <a:t>2</a:t>
                  </a:r>
                </a:p>
              </p:txBody>
            </p:sp>
            <p:sp>
              <p:nvSpPr>
                <p:cNvPr id="2595" name="Shape 2595"/>
                <p:cNvSpPr/>
                <p:nvPr/>
              </p:nvSpPr>
              <p:spPr>
                <a:xfrm>
                  <a:off x="859261" y="1285257"/>
                  <a:ext cx="628568" cy="628567"/>
                </a:xfrm>
                <a:prstGeom prst="ellipse">
                  <a:avLst/>
                </a:prstGeom>
                <a:noFill/>
                <a:ln w="381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 algn="ctr">
                    <a:defRPr sz="900"/>
                  </a:pPr>
                  <a:endParaRPr sz="1100"/>
                </a:p>
              </p:txBody>
            </p:sp>
            <p:sp>
              <p:nvSpPr>
                <p:cNvPr id="2596" name="Shape 2596"/>
                <p:cNvSpPr/>
                <p:nvPr/>
              </p:nvSpPr>
              <p:spPr>
                <a:xfrm>
                  <a:off x="1006990" y="1360786"/>
                  <a:ext cx="320053" cy="460173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="" val="1"/>
                  </a:ext>
                </a:extLst>
              </p:spPr>
              <p:txBody>
                <a:bodyPr wrap="square" lIns="35719" tIns="35719" rIns="35719" bIns="35719" numCol="1" anchor="ctr">
                  <a:noAutofit/>
                </a:bodyPr>
                <a:lstStyle>
                  <a:lvl1pPr>
                    <a:defRPr sz="1300">
                      <a:latin typeface="Times"/>
                      <a:ea typeface="Times"/>
                      <a:cs typeface="Times"/>
                      <a:sym typeface="Times"/>
                    </a:defRPr>
                  </a:lvl1pPr>
                </a:lstStyle>
                <a:p>
                  <a:pPr algn="ctr"/>
                  <a:r>
                    <a:rPr sz="1600"/>
                    <a:t>4</a:t>
                  </a:r>
                </a:p>
              </p:txBody>
            </p:sp>
            <p:sp>
              <p:nvSpPr>
                <p:cNvPr id="2597" name="Shape 2597"/>
                <p:cNvSpPr/>
                <p:nvPr/>
              </p:nvSpPr>
              <p:spPr>
                <a:xfrm>
                  <a:off x="859261" y="2292277"/>
                  <a:ext cx="628568" cy="628568"/>
                </a:xfrm>
                <a:prstGeom prst="ellipse">
                  <a:avLst/>
                </a:prstGeom>
                <a:noFill/>
                <a:ln w="381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 algn="ctr">
                    <a:defRPr sz="900"/>
                  </a:pPr>
                  <a:endParaRPr sz="1100"/>
                </a:p>
              </p:txBody>
            </p:sp>
            <p:sp>
              <p:nvSpPr>
                <p:cNvPr id="2598" name="Shape 2598"/>
                <p:cNvSpPr/>
                <p:nvPr/>
              </p:nvSpPr>
              <p:spPr>
                <a:xfrm>
                  <a:off x="1006990" y="2367807"/>
                  <a:ext cx="320053" cy="460173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="" val="1"/>
                  </a:ext>
                </a:extLst>
              </p:spPr>
              <p:txBody>
                <a:bodyPr wrap="square" lIns="35719" tIns="35719" rIns="35719" bIns="35719" numCol="1" anchor="ctr">
                  <a:noAutofit/>
                </a:bodyPr>
                <a:lstStyle>
                  <a:lvl1pPr>
                    <a:defRPr sz="1300">
                      <a:latin typeface="Times"/>
                      <a:ea typeface="Times"/>
                      <a:cs typeface="Times"/>
                      <a:sym typeface="Times"/>
                    </a:defRPr>
                  </a:lvl1pPr>
                </a:lstStyle>
                <a:p>
                  <a:pPr algn="ctr"/>
                  <a:r>
                    <a:rPr sz="1600"/>
                    <a:t>6</a:t>
                  </a:r>
                </a:p>
              </p:txBody>
            </p:sp>
            <p:sp>
              <p:nvSpPr>
                <p:cNvPr id="2599" name="Shape 2599"/>
                <p:cNvSpPr/>
                <p:nvPr/>
              </p:nvSpPr>
              <p:spPr>
                <a:xfrm>
                  <a:off x="14314" y="784505"/>
                  <a:ext cx="628568" cy="628567"/>
                </a:xfrm>
                <a:prstGeom prst="ellipse">
                  <a:avLst/>
                </a:prstGeom>
                <a:noFill/>
                <a:ln w="38100" cap="flat">
                  <a:solidFill>
                    <a:srgbClr val="0433FF"/>
                  </a:solidFill>
                  <a:prstDash val="solid"/>
                  <a:miter lim="400000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 algn="ctr">
                    <a:defRPr sz="900"/>
                  </a:pPr>
                  <a:endParaRPr sz="1100"/>
                </a:p>
              </p:txBody>
            </p:sp>
            <p:sp>
              <p:nvSpPr>
                <p:cNvPr id="2600" name="Shape 2600"/>
                <p:cNvSpPr/>
                <p:nvPr/>
              </p:nvSpPr>
              <p:spPr>
                <a:xfrm>
                  <a:off x="168827" y="860034"/>
                  <a:ext cx="320053" cy="460173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="" val="1"/>
                  </a:ext>
                </a:extLst>
              </p:spPr>
              <p:txBody>
                <a:bodyPr wrap="square" lIns="35719" tIns="35719" rIns="35719" bIns="35719" numCol="1" anchor="ctr">
                  <a:noAutofit/>
                </a:bodyPr>
                <a:lstStyle>
                  <a:lvl1pPr>
                    <a:defRPr sz="1300">
                      <a:latin typeface="Times"/>
                      <a:ea typeface="Times"/>
                      <a:cs typeface="Times"/>
                      <a:sym typeface="Times"/>
                    </a:defRPr>
                  </a:lvl1pPr>
                </a:lstStyle>
                <a:p>
                  <a:pPr algn="ctr"/>
                  <a:r>
                    <a:rPr sz="1600"/>
                    <a:t>3</a:t>
                  </a:r>
                </a:p>
              </p:txBody>
            </p:sp>
            <p:sp>
              <p:nvSpPr>
                <p:cNvPr id="2601" name="Shape 2601"/>
                <p:cNvSpPr/>
                <p:nvPr/>
              </p:nvSpPr>
              <p:spPr>
                <a:xfrm>
                  <a:off x="611937" y="2255060"/>
                  <a:ext cx="291278" cy="168170"/>
                </a:xfrm>
                <a:prstGeom prst="line">
                  <a:avLst/>
                </a:prstGeom>
                <a:noFill/>
                <a:ln w="38100" cap="flat">
                  <a:solidFill>
                    <a:schemeClr val="bg2">
                      <a:lumMod val="50000"/>
                    </a:schemeClr>
                  </a:solidFill>
                  <a:prstDash val="solid"/>
                  <a:miter lim="400000"/>
                  <a:tailEnd type="triangle" w="med" len="med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 algn="ctr">
                    <a:defRPr sz="2400"/>
                  </a:pPr>
                  <a:endParaRPr sz="4400"/>
                </a:p>
              </p:txBody>
            </p:sp>
            <p:sp>
              <p:nvSpPr>
                <p:cNvPr id="2602" name="Shape 2602"/>
                <p:cNvSpPr/>
                <p:nvPr/>
              </p:nvSpPr>
              <p:spPr>
                <a:xfrm>
                  <a:off x="14314" y="1791525"/>
                  <a:ext cx="628568" cy="628568"/>
                </a:xfrm>
                <a:prstGeom prst="ellipse">
                  <a:avLst/>
                </a:prstGeom>
                <a:noFill/>
                <a:ln w="38100" cap="flat">
                  <a:solidFill>
                    <a:srgbClr val="0433FF"/>
                  </a:solidFill>
                  <a:prstDash val="solid"/>
                  <a:miter lim="400000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 algn="ctr">
                    <a:defRPr sz="900"/>
                  </a:pPr>
                  <a:endParaRPr sz="1100"/>
                </a:p>
              </p:txBody>
            </p:sp>
            <p:sp>
              <p:nvSpPr>
                <p:cNvPr id="2603" name="Shape 2603"/>
                <p:cNvSpPr/>
                <p:nvPr/>
              </p:nvSpPr>
              <p:spPr>
                <a:xfrm>
                  <a:off x="168827" y="1867054"/>
                  <a:ext cx="320053" cy="460173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="" val="1"/>
                  </a:ext>
                </a:extLst>
              </p:spPr>
              <p:txBody>
                <a:bodyPr wrap="square" lIns="35719" tIns="35719" rIns="35719" bIns="35719" numCol="1" anchor="ctr">
                  <a:noAutofit/>
                </a:bodyPr>
                <a:lstStyle>
                  <a:lvl1pPr>
                    <a:defRPr sz="1300">
                      <a:latin typeface="Times"/>
                      <a:ea typeface="Times"/>
                      <a:cs typeface="Times"/>
                      <a:sym typeface="Times"/>
                    </a:defRPr>
                  </a:lvl1pPr>
                </a:lstStyle>
                <a:p>
                  <a:pPr algn="ctr"/>
                  <a:r>
                    <a:rPr sz="1600"/>
                    <a:t>5</a:t>
                  </a:r>
                </a:p>
              </p:txBody>
            </p:sp>
            <p:sp>
              <p:nvSpPr>
                <p:cNvPr id="2604" name="Shape 2604"/>
                <p:cNvSpPr/>
                <p:nvPr/>
              </p:nvSpPr>
              <p:spPr>
                <a:xfrm>
                  <a:off x="168827" y="2732241"/>
                  <a:ext cx="320053" cy="460173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="" val="1"/>
                  </a:ext>
                </a:extLst>
              </p:spPr>
              <p:txBody>
                <a:bodyPr wrap="square" lIns="35719" tIns="35719" rIns="35719" bIns="35719" numCol="1" anchor="ctr">
                  <a:noAutofit/>
                </a:bodyPr>
                <a:lstStyle>
                  <a:lvl1pPr>
                    <a:defRPr sz="1300">
                      <a:latin typeface="Times"/>
                      <a:ea typeface="Times"/>
                      <a:cs typeface="Times"/>
                      <a:sym typeface="Times"/>
                    </a:defRPr>
                  </a:lvl1pPr>
                </a:lstStyle>
                <a:p>
                  <a:pPr algn="ctr"/>
                  <a:r>
                    <a:rPr sz="1600"/>
                    <a:t>7</a:t>
                  </a:r>
                </a:p>
              </p:txBody>
            </p:sp>
            <p:sp>
              <p:nvSpPr>
                <p:cNvPr id="2605" name="Shape 2605"/>
                <p:cNvSpPr/>
                <p:nvPr/>
              </p:nvSpPr>
              <p:spPr>
                <a:xfrm>
                  <a:off x="1462941" y="2746751"/>
                  <a:ext cx="291277" cy="168170"/>
                </a:xfrm>
                <a:prstGeom prst="line">
                  <a:avLst/>
                </a:prstGeom>
                <a:noFill/>
                <a:ln w="38100" cap="flat">
                  <a:solidFill>
                    <a:schemeClr val="bg2">
                      <a:lumMod val="50000"/>
                    </a:schemeClr>
                  </a:solidFill>
                  <a:prstDash val="solid"/>
                  <a:miter lim="400000"/>
                  <a:tailEnd type="triangle" w="med" len="med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 algn="ctr">
                    <a:defRPr sz="2400"/>
                  </a:pPr>
                  <a:endParaRPr sz="4400"/>
                </a:p>
              </p:txBody>
            </p:sp>
            <p:sp>
              <p:nvSpPr>
                <p:cNvPr id="2606" name="Shape 2606"/>
                <p:cNvSpPr/>
                <p:nvPr/>
              </p:nvSpPr>
              <p:spPr>
                <a:xfrm flipV="1">
                  <a:off x="1455168" y="2265787"/>
                  <a:ext cx="291278" cy="168170"/>
                </a:xfrm>
                <a:prstGeom prst="line">
                  <a:avLst/>
                </a:prstGeom>
                <a:noFill/>
                <a:ln w="38100" cap="flat">
                  <a:solidFill>
                    <a:schemeClr val="bg2">
                      <a:lumMod val="50000"/>
                    </a:schemeClr>
                  </a:solidFill>
                  <a:prstDash val="solid"/>
                  <a:miter lim="400000"/>
                  <a:tailEnd type="triangle" w="med" len="med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 algn="ctr">
                    <a:defRPr sz="2400"/>
                  </a:pPr>
                  <a:endParaRPr sz="4400"/>
                </a:p>
              </p:txBody>
            </p:sp>
            <p:sp>
              <p:nvSpPr>
                <p:cNvPr id="2607" name="Shape 2607"/>
                <p:cNvSpPr/>
                <p:nvPr/>
              </p:nvSpPr>
              <p:spPr>
                <a:xfrm flipV="1">
                  <a:off x="1445713" y="1244583"/>
                  <a:ext cx="291278" cy="168169"/>
                </a:xfrm>
                <a:prstGeom prst="line">
                  <a:avLst/>
                </a:prstGeom>
                <a:noFill/>
                <a:ln w="38100" cap="flat">
                  <a:solidFill>
                    <a:schemeClr val="bg2">
                      <a:lumMod val="50000"/>
                    </a:schemeClr>
                  </a:solidFill>
                  <a:prstDash val="solid"/>
                  <a:miter lim="400000"/>
                  <a:tailEnd type="triangle" w="med" len="med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 algn="ctr">
                    <a:defRPr sz="2400"/>
                  </a:pPr>
                  <a:endParaRPr sz="4400"/>
                </a:p>
              </p:txBody>
            </p:sp>
            <p:sp>
              <p:nvSpPr>
                <p:cNvPr id="2608" name="Shape 2608"/>
                <p:cNvSpPr/>
                <p:nvPr/>
              </p:nvSpPr>
              <p:spPr>
                <a:xfrm>
                  <a:off x="1472396" y="742165"/>
                  <a:ext cx="291278" cy="168170"/>
                </a:xfrm>
                <a:prstGeom prst="line">
                  <a:avLst/>
                </a:prstGeom>
                <a:noFill/>
                <a:ln w="38100" cap="flat">
                  <a:solidFill>
                    <a:schemeClr val="bg2">
                      <a:lumMod val="50000"/>
                    </a:schemeClr>
                  </a:solidFill>
                  <a:prstDash val="solid"/>
                  <a:miter lim="400000"/>
                  <a:tailEnd type="triangle" w="med" len="med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 algn="ctr">
                    <a:defRPr sz="2400"/>
                  </a:pPr>
                  <a:endParaRPr sz="4400"/>
                </a:p>
              </p:txBody>
            </p:sp>
            <p:sp>
              <p:nvSpPr>
                <p:cNvPr id="2609" name="Shape 2609"/>
                <p:cNvSpPr/>
                <p:nvPr/>
              </p:nvSpPr>
              <p:spPr>
                <a:xfrm>
                  <a:off x="1481852" y="1716091"/>
                  <a:ext cx="291278" cy="168170"/>
                </a:xfrm>
                <a:prstGeom prst="line">
                  <a:avLst/>
                </a:prstGeom>
                <a:noFill/>
                <a:ln w="38100" cap="flat">
                  <a:solidFill>
                    <a:schemeClr val="bg2">
                      <a:lumMod val="50000"/>
                    </a:schemeClr>
                  </a:solidFill>
                  <a:prstDash val="solid"/>
                  <a:miter lim="400000"/>
                  <a:tailEnd type="triangle" w="med" len="med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 algn="ctr">
                    <a:defRPr sz="2400"/>
                  </a:pPr>
                  <a:endParaRPr sz="4400"/>
                </a:p>
              </p:txBody>
            </p:sp>
            <p:sp>
              <p:nvSpPr>
                <p:cNvPr id="2610" name="Shape 2610"/>
                <p:cNvSpPr/>
                <p:nvPr/>
              </p:nvSpPr>
              <p:spPr>
                <a:xfrm>
                  <a:off x="611937" y="241019"/>
                  <a:ext cx="291278" cy="168169"/>
                </a:xfrm>
                <a:prstGeom prst="line">
                  <a:avLst/>
                </a:prstGeom>
                <a:noFill/>
                <a:ln w="38100" cap="flat">
                  <a:solidFill>
                    <a:schemeClr val="bg2">
                      <a:lumMod val="50000"/>
                    </a:schemeClr>
                  </a:solidFill>
                  <a:prstDash val="solid"/>
                  <a:miter lim="400000"/>
                  <a:tailEnd type="triangle" w="med" len="med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 algn="ctr">
                    <a:defRPr sz="2400"/>
                  </a:pPr>
                  <a:endParaRPr sz="4400"/>
                </a:p>
              </p:txBody>
            </p:sp>
            <p:sp>
              <p:nvSpPr>
                <p:cNvPr id="2611" name="Shape 2611"/>
                <p:cNvSpPr/>
                <p:nvPr/>
              </p:nvSpPr>
              <p:spPr>
                <a:xfrm>
                  <a:off x="168827" y="0"/>
                  <a:ext cx="320053" cy="460173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="" val="1"/>
                  </a:ext>
                </a:extLst>
              </p:spPr>
              <p:txBody>
                <a:bodyPr wrap="square" lIns="35719" tIns="35719" rIns="35719" bIns="35719" numCol="1" anchor="ctr">
                  <a:noAutofit/>
                </a:bodyPr>
                <a:lstStyle>
                  <a:lvl1pPr>
                    <a:defRPr sz="1300">
                      <a:latin typeface="Times"/>
                      <a:ea typeface="Times"/>
                      <a:cs typeface="Times"/>
                      <a:sym typeface="Times"/>
                    </a:defRPr>
                  </a:lvl1pPr>
                </a:lstStyle>
                <a:p>
                  <a:pPr algn="ctr"/>
                  <a:r>
                    <a:rPr sz="1600"/>
                    <a:t>1</a:t>
                  </a:r>
                </a:p>
              </p:txBody>
            </p:sp>
            <p:sp>
              <p:nvSpPr>
                <p:cNvPr id="2612" name="Shape 2612"/>
                <p:cNvSpPr/>
                <p:nvPr/>
              </p:nvSpPr>
              <p:spPr>
                <a:xfrm flipV="1">
                  <a:off x="1445713" y="204467"/>
                  <a:ext cx="291278" cy="168170"/>
                </a:xfrm>
                <a:prstGeom prst="line">
                  <a:avLst/>
                </a:prstGeom>
                <a:noFill/>
                <a:ln w="38100" cap="flat">
                  <a:solidFill>
                    <a:schemeClr val="bg2">
                      <a:lumMod val="50000"/>
                    </a:schemeClr>
                  </a:solidFill>
                  <a:prstDash val="solid"/>
                  <a:miter lim="400000"/>
                  <a:tailEnd type="triangle" w="med" len="med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 algn="ctr">
                    <a:defRPr sz="2400"/>
                  </a:pPr>
                  <a:endParaRPr sz="4400"/>
                </a:p>
              </p:txBody>
            </p:sp>
            <p:grpSp>
              <p:nvGrpSpPr>
                <p:cNvPr id="2615" name="Group 2615"/>
                <p:cNvGrpSpPr/>
                <p:nvPr/>
              </p:nvGrpSpPr>
              <p:grpSpPr>
                <a:xfrm>
                  <a:off x="-1" y="83099"/>
                  <a:ext cx="657197" cy="320089"/>
                  <a:chOff x="0" y="0"/>
                  <a:chExt cx="657195" cy="320088"/>
                </a:xfrm>
              </p:grpSpPr>
              <p:sp>
                <p:nvSpPr>
                  <p:cNvPr id="2613" name="Shape 2613"/>
                  <p:cNvSpPr/>
                  <p:nvPr/>
                </p:nvSpPr>
                <p:spPr>
                  <a:xfrm>
                    <a:off x="12989" y="0"/>
                    <a:ext cx="631188" cy="32008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053" extrusionOk="0">
                        <a:moveTo>
                          <a:pt x="0" y="371"/>
                        </a:moveTo>
                        <a:cubicBezTo>
                          <a:pt x="754" y="18262"/>
                          <a:pt x="7854" y="20368"/>
                          <a:pt x="10541" y="20984"/>
                        </a:cubicBezTo>
                        <a:cubicBezTo>
                          <a:pt x="13227" y="21600"/>
                          <a:pt x="21130" y="18347"/>
                          <a:pt x="21600" y="0"/>
                        </a:cubicBezTo>
                      </a:path>
                    </a:pathLst>
                  </a:custGeom>
                  <a:noFill/>
                  <a:ln w="38100" cap="flat">
                    <a:solidFill>
                      <a:srgbClr val="0433FF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35719" tIns="35719" rIns="35719" bIns="35719" numCol="1" anchor="ctr">
                    <a:noAutofit/>
                  </a:bodyPr>
                  <a:lstStyle/>
                  <a:p>
                    <a:pPr algn="ctr">
                      <a:defRPr sz="2400"/>
                    </a:pPr>
                    <a:endParaRPr sz="4400"/>
                  </a:p>
                </p:txBody>
              </p:sp>
              <p:sp>
                <p:nvSpPr>
                  <p:cNvPr id="2614" name="Shape 2614"/>
                  <p:cNvSpPr/>
                  <p:nvPr/>
                </p:nvSpPr>
                <p:spPr>
                  <a:xfrm>
                    <a:off x="0" y="9904"/>
                    <a:ext cx="657196" cy="1"/>
                  </a:xfrm>
                  <a:prstGeom prst="line">
                    <a:avLst/>
                  </a:prstGeom>
                  <a:noFill/>
                  <a:ln w="38100" cap="flat">
                    <a:solidFill>
                      <a:srgbClr val="0433FF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35719" tIns="35719" rIns="35719" bIns="35719" numCol="1" anchor="ctr">
                    <a:noAutofit/>
                  </a:bodyPr>
                  <a:lstStyle/>
                  <a:p>
                    <a:pPr algn="ctr">
                      <a:defRPr sz="2400"/>
                    </a:pPr>
                    <a:endParaRPr sz="4400"/>
                  </a:p>
                </p:txBody>
              </p:sp>
            </p:grpSp>
            <p:grpSp>
              <p:nvGrpSpPr>
                <p:cNvPr id="2618" name="Group 2618"/>
                <p:cNvGrpSpPr/>
                <p:nvPr/>
              </p:nvGrpSpPr>
              <p:grpSpPr>
                <a:xfrm rot="10800000" flipH="1">
                  <a:off x="-1" y="2814017"/>
                  <a:ext cx="657197" cy="320089"/>
                  <a:chOff x="0" y="0"/>
                  <a:chExt cx="657195" cy="320088"/>
                </a:xfrm>
              </p:grpSpPr>
              <p:sp>
                <p:nvSpPr>
                  <p:cNvPr id="2616" name="Shape 2616"/>
                  <p:cNvSpPr/>
                  <p:nvPr/>
                </p:nvSpPr>
                <p:spPr>
                  <a:xfrm>
                    <a:off x="12989" y="0"/>
                    <a:ext cx="631188" cy="32008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053" extrusionOk="0">
                        <a:moveTo>
                          <a:pt x="0" y="371"/>
                        </a:moveTo>
                        <a:cubicBezTo>
                          <a:pt x="754" y="18262"/>
                          <a:pt x="7854" y="20368"/>
                          <a:pt x="10541" y="20984"/>
                        </a:cubicBezTo>
                        <a:cubicBezTo>
                          <a:pt x="13227" y="21600"/>
                          <a:pt x="21130" y="18347"/>
                          <a:pt x="21600" y="0"/>
                        </a:cubicBezTo>
                      </a:path>
                    </a:pathLst>
                  </a:custGeom>
                  <a:noFill/>
                  <a:ln w="38100" cap="flat">
                    <a:solidFill>
                      <a:srgbClr val="0433FF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35719" tIns="35719" rIns="35719" bIns="35719" numCol="1" anchor="ctr">
                    <a:noAutofit/>
                  </a:bodyPr>
                  <a:lstStyle/>
                  <a:p>
                    <a:pPr algn="ctr">
                      <a:defRPr sz="2400"/>
                    </a:pPr>
                    <a:endParaRPr sz="4400"/>
                  </a:p>
                </p:txBody>
              </p:sp>
              <p:sp>
                <p:nvSpPr>
                  <p:cNvPr id="2617" name="Shape 2617"/>
                  <p:cNvSpPr/>
                  <p:nvPr/>
                </p:nvSpPr>
                <p:spPr>
                  <a:xfrm>
                    <a:off x="0" y="9904"/>
                    <a:ext cx="657196" cy="1"/>
                  </a:xfrm>
                  <a:prstGeom prst="line">
                    <a:avLst/>
                  </a:prstGeom>
                  <a:noFill/>
                  <a:ln w="38100" cap="flat">
                    <a:solidFill>
                      <a:srgbClr val="0433FF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35719" tIns="35719" rIns="35719" bIns="35719" numCol="1" anchor="ctr">
                    <a:noAutofit/>
                  </a:bodyPr>
                  <a:lstStyle/>
                  <a:p>
                    <a:pPr algn="ctr">
                      <a:defRPr sz="2400"/>
                    </a:pPr>
                    <a:endParaRPr sz="4400"/>
                  </a:p>
                </p:txBody>
              </p:sp>
            </p:grpSp>
          </p:grpSp>
        </p:grpSp>
        <p:sp>
          <p:nvSpPr>
            <p:cNvPr id="16" name="Oval 15"/>
            <p:cNvSpPr/>
            <p:nvPr/>
          </p:nvSpPr>
          <p:spPr>
            <a:xfrm>
              <a:off x="6007364" y="998120"/>
              <a:ext cx="310979" cy="310044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45720" rtlCol="0" anchor="ctr"/>
            <a:lstStyle/>
            <a:p>
              <a:pPr algn="ctr"/>
              <a:r>
                <a:rPr lang="en-US" sz="1200" i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</a:t>
              </a:r>
              <a:r>
                <a:rPr lang="en-US" sz="1200" baseline="-25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  <p:sp>
          <p:nvSpPr>
            <p:cNvPr id="213" name="Oval 212"/>
            <p:cNvSpPr/>
            <p:nvPr/>
          </p:nvSpPr>
          <p:spPr>
            <a:xfrm>
              <a:off x="6007087" y="1340679"/>
              <a:ext cx="310979" cy="310044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45720" rtlCol="0" anchor="ctr"/>
            <a:lstStyle/>
            <a:p>
              <a:pPr algn="ctr"/>
              <a:r>
                <a:rPr lang="en-US" sz="1200" i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</a:t>
              </a:r>
              <a:r>
                <a:rPr lang="en-US" sz="1200" baseline="-25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  <p:sp>
          <p:nvSpPr>
            <p:cNvPr id="215" name="Oval 214"/>
            <p:cNvSpPr/>
            <p:nvPr/>
          </p:nvSpPr>
          <p:spPr>
            <a:xfrm>
              <a:off x="6006231" y="1686879"/>
              <a:ext cx="310979" cy="310044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45720" rtlCol="0" anchor="ctr"/>
            <a:lstStyle/>
            <a:p>
              <a:pPr algn="ctr"/>
              <a:r>
                <a:rPr lang="en-US" sz="1200" i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</a:t>
              </a:r>
              <a:r>
                <a:rPr lang="en-US" sz="1200" baseline="-25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  <p:sp>
          <p:nvSpPr>
            <p:cNvPr id="216" name="Oval 215"/>
            <p:cNvSpPr/>
            <p:nvPr/>
          </p:nvSpPr>
          <p:spPr>
            <a:xfrm>
              <a:off x="6006231" y="2036258"/>
              <a:ext cx="310979" cy="310044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45720" rtlCol="0" anchor="ctr"/>
            <a:lstStyle/>
            <a:p>
              <a:pPr algn="ctr"/>
              <a:r>
                <a:rPr lang="en-US" sz="1200" i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</a:t>
              </a:r>
              <a:r>
                <a:rPr lang="en-US" sz="1200" baseline="-25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</a:p>
          </p:txBody>
        </p:sp>
        <p:sp>
          <p:nvSpPr>
            <p:cNvPr id="217" name="Oval 216"/>
            <p:cNvSpPr/>
            <p:nvPr/>
          </p:nvSpPr>
          <p:spPr>
            <a:xfrm>
              <a:off x="6004533" y="2385637"/>
              <a:ext cx="310979" cy="310044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45720" rtlCol="0" anchor="ctr"/>
            <a:lstStyle/>
            <a:p>
              <a:pPr algn="ctr"/>
              <a:r>
                <a:rPr lang="en-US" sz="1200" i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</a:t>
              </a:r>
              <a:r>
                <a:rPr lang="en-US" sz="1200" baseline="-25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</a:t>
              </a:r>
            </a:p>
          </p:txBody>
        </p:sp>
        <p:sp>
          <p:nvSpPr>
            <p:cNvPr id="218" name="Oval 217"/>
            <p:cNvSpPr/>
            <p:nvPr/>
          </p:nvSpPr>
          <p:spPr>
            <a:xfrm>
              <a:off x="6002677" y="2731411"/>
              <a:ext cx="310979" cy="310044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45720" rtlCol="0" anchor="ctr"/>
            <a:lstStyle/>
            <a:p>
              <a:pPr algn="ctr"/>
              <a:r>
                <a:rPr lang="en-US" sz="1200" i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</a:t>
              </a:r>
              <a:r>
                <a:rPr lang="en-US" sz="1200" baseline="-25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</a:t>
              </a:r>
            </a:p>
          </p:txBody>
        </p:sp>
        <p:cxnSp>
          <p:nvCxnSpPr>
            <p:cNvPr id="18" name="Straight Arrow Connector 17"/>
            <p:cNvCxnSpPr>
              <a:stCxn id="16" idx="6"/>
            </p:cNvCxnSpPr>
            <p:nvPr/>
          </p:nvCxnSpPr>
          <p:spPr>
            <a:xfrm flipV="1">
              <a:off x="6318340" y="1092870"/>
              <a:ext cx="244740" cy="60275"/>
            </a:xfrm>
            <a:prstGeom prst="straightConnector1">
              <a:avLst/>
            </a:prstGeom>
            <a:ln w="38100">
              <a:solidFill>
                <a:schemeClr val="bg2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3" name="Straight Arrow Connector 222"/>
            <p:cNvCxnSpPr>
              <a:stCxn id="213" idx="6"/>
              <a:endCxn id="2537" idx="1"/>
            </p:cNvCxnSpPr>
            <p:nvPr/>
          </p:nvCxnSpPr>
          <p:spPr>
            <a:xfrm>
              <a:off x="6318063" y="1495701"/>
              <a:ext cx="263534" cy="5816"/>
            </a:xfrm>
            <a:prstGeom prst="straightConnector1">
              <a:avLst/>
            </a:prstGeom>
            <a:ln w="38100">
              <a:solidFill>
                <a:schemeClr val="bg2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5" name="Straight Arrow Connector 224"/>
            <p:cNvCxnSpPr>
              <a:stCxn id="215" idx="6"/>
              <a:endCxn id="2537" idx="3"/>
            </p:cNvCxnSpPr>
            <p:nvPr/>
          </p:nvCxnSpPr>
          <p:spPr>
            <a:xfrm flipV="1">
              <a:off x="6317207" y="1814031"/>
              <a:ext cx="264390" cy="27870"/>
            </a:xfrm>
            <a:prstGeom prst="straightConnector1">
              <a:avLst/>
            </a:prstGeom>
            <a:ln w="38100">
              <a:solidFill>
                <a:schemeClr val="bg2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9" name="Straight Arrow Connector 228"/>
            <p:cNvCxnSpPr>
              <a:stCxn id="216" idx="6"/>
              <a:endCxn id="2540" idx="1"/>
            </p:cNvCxnSpPr>
            <p:nvPr/>
          </p:nvCxnSpPr>
          <p:spPr>
            <a:xfrm>
              <a:off x="6317207" y="2191280"/>
              <a:ext cx="264390" cy="18298"/>
            </a:xfrm>
            <a:prstGeom prst="straightConnector1">
              <a:avLst/>
            </a:prstGeom>
            <a:ln w="38100">
              <a:solidFill>
                <a:schemeClr val="bg2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2" name="Straight Arrow Connector 231"/>
            <p:cNvCxnSpPr>
              <a:stCxn id="217" idx="6"/>
              <a:endCxn id="2540" idx="3"/>
            </p:cNvCxnSpPr>
            <p:nvPr/>
          </p:nvCxnSpPr>
          <p:spPr>
            <a:xfrm flipV="1">
              <a:off x="6315509" y="2522095"/>
              <a:ext cx="266088" cy="18567"/>
            </a:xfrm>
            <a:prstGeom prst="straightConnector1">
              <a:avLst/>
            </a:prstGeom>
            <a:ln w="38100">
              <a:solidFill>
                <a:schemeClr val="bg2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5" name="Straight Arrow Connector 234"/>
            <p:cNvCxnSpPr>
              <a:stCxn id="218" idx="6"/>
            </p:cNvCxnSpPr>
            <p:nvPr/>
          </p:nvCxnSpPr>
          <p:spPr>
            <a:xfrm>
              <a:off x="6313653" y="2886436"/>
              <a:ext cx="233284" cy="57633"/>
            </a:xfrm>
            <a:prstGeom prst="straightConnector1">
              <a:avLst/>
            </a:prstGeom>
            <a:ln w="38100">
              <a:solidFill>
                <a:schemeClr val="bg2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7" name="Group 236"/>
          <p:cNvGrpSpPr/>
          <p:nvPr/>
        </p:nvGrpSpPr>
        <p:grpSpPr>
          <a:xfrm>
            <a:off x="5547586" y="3356989"/>
            <a:ext cx="383639" cy="3041326"/>
            <a:chOff x="917835" y="3281083"/>
            <a:chExt cx="383639" cy="3041326"/>
          </a:xfrm>
        </p:grpSpPr>
        <p:cxnSp>
          <p:nvCxnSpPr>
            <p:cNvPr id="227" name="Straight Connector 226"/>
            <p:cNvCxnSpPr/>
            <p:nvPr/>
          </p:nvCxnSpPr>
          <p:spPr>
            <a:xfrm>
              <a:off x="932699" y="3683522"/>
              <a:ext cx="365761" cy="36499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2" name="Straight Connector 241"/>
            <p:cNvCxnSpPr/>
            <p:nvPr/>
          </p:nvCxnSpPr>
          <p:spPr>
            <a:xfrm flipV="1">
              <a:off x="934173" y="4063083"/>
              <a:ext cx="365761" cy="36499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6" name="Straight Connector 245"/>
            <p:cNvCxnSpPr/>
            <p:nvPr/>
          </p:nvCxnSpPr>
          <p:spPr>
            <a:xfrm>
              <a:off x="931225" y="4439709"/>
              <a:ext cx="365761" cy="36499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7" name="Straight Connector 246"/>
            <p:cNvCxnSpPr/>
            <p:nvPr/>
          </p:nvCxnSpPr>
          <p:spPr>
            <a:xfrm flipV="1">
              <a:off x="932699" y="4819270"/>
              <a:ext cx="365761" cy="36499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8" name="Straight Connector 247"/>
            <p:cNvCxnSpPr/>
            <p:nvPr/>
          </p:nvCxnSpPr>
          <p:spPr>
            <a:xfrm>
              <a:off x="931225" y="5199071"/>
              <a:ext cx="365761" cy="36499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9" name="Straight Connector 248"/>
            <p:cNvCxnSpPr/>
            <p:nvPr/>
          </p:nvCxnSpPr>
          <p:spPr>
            <a:xfrm flipV="1">
              <a:off x="932699" y="5578632"/>
              <a:ext cx="365761" cy="36499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1" name="Shape 2621"/>
            <p:cNvSpPr/>
            <p:nvPr/>
          </p:nvSpPr>
          <p:spPr>
            <a:xfrm>
              <a:off x="917835" y="3782703"/>
              <a:ext cx="181950" cy="21544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>
                <a:defRPr sz="1400" b="1">
                  <a:solidFill>
                    <a:srgbClr val="0632FB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 algn="ctr"/>
              <a:r>
                <a:rPr lang="en-US" i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</a:t>
              </a:r>
              <a:r>
                <a:rPr lang="en-US" baseline="-25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endParaRPr baseline="-25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52" name="Shape 2621"/>
            <p:cNvSpPr/>
            <p:nvPr/>
          </p:nvSpPr>
          <p:spPr>
            <a:xfrm>
              <a:off x="917835" y="4055092"/>
              <a:ext cx="181950" cy="21544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>
                <a:defRPr sz="1400" b="1">
                  <a:solidFill>
                    <a:srgbClr val="0632FB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 algn="ctr"/>
              <a:r>
                <a:rPr lang="en-US" i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</a:t>
              </a:r>
              <a:r>
                <a:rPr lang="en-US" baseline="-25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endParaRPr sz="1200" baseline="-25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53" name="Shape 2621"/>
            <p:cNvSpPr/>
            <p:nvPr/>
          </p:nvSpPr>
          <p:spPr>
            <a:xfrm>
              <a:off x="926983" y="4523518"/>
              <a:ext cx="200115" cy="21544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>
                <a:defRPr sz="1400" b="1">
                  <a:solidFill>
                    <a:srgbClr val="0632FB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 algn="ctr"/>
              <a:r>
                <a:rPr lang="en-US" i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</a:t>
              </a:r>
              <a:r>
                <a:rPr lang="en-US" baseline="-25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endParaRPr baseline="-25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54" name="Shape 2621"/>
            <p:cNvSpPr/>
            <p:nvPr/>
          </p:nvSpPr>
          <p:spPr>
            <a:xfrm>
              <a:off x="953368" y="4783208"/>
              <a:ext cx="177963" cy="21544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>
                <a:defRPr sz="1400" b="1">
                  <a:solidFill>
                    <a:srgbClr val="0632FB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 algn="ctr"/>
              <a:r>
                <a:rPr lang="en-US" i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</a:t>
              </a:r>
              <a:r>
                <a:rPr lang="en-US" baseline="-25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  <a:endParaRPr baseline="-25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55" name="Shape 2621"/>
            <p:cNvSpPr/>
            <p:nvPr/>
          </p:nvSpPr>
          <p:spPr>
            <a:xfrm>
              <a:off x="917836" y="5290426"/>
              <a:ext cx="212370" cy="21544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>
                <a:defRPr sz="1400" b="1">
                  <a:solidFill>
                    <a:srgbClr val="0632FB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 algn="ctr"/>
              <a:r>
                <a:rPr lang="en-US" i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</a:t>
              </a:r>
              <a:r>
                <a:rPr lang="en-US" baseline="-25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</a:t>
              </a:r>
              <a:endParaRPr sz="1200" baseline="-25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56" name="Shape 2621"/>
            <p:cNvSpPr/>
            <p:nvPr/>
          </p:nvSpPr>
          <p:spPr>
            <a:xfrm>
              <a:off x="953368" y="5545883"/>
              <a:ext cx="176837" cy="21544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>
                <a:defRPr sz="1400" b="1">
                  <a:solidFill>
                    <a:srgbClr val="0632FB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 algn="ctr"/>
              <a:r>
                <a:rPr lang="en-US" i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</a:t>
              </a:r>
              <a:r>
                <a:rPr lang="en-US" baseline="-25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</a:t>
              </a:r>
              <a:endParaRPr sz="984" baseline="-25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258" name="Straight Connector 257"/>
            <p:cNvCxnSpPr/>
            <p:nvPr/>
          </p:nvCxnSpPr>
          <p:spPr>
            <a:xfrm flipV="1">
              <a:off x="935713" y="3307012"/>
              <a:ext cx="365761" cy="36499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9" name="Shape 2621"/>
            <p:cNvSpPr/>
            <p:nvPr/>
          </p:nvSpPr>
          <p:spPr>
            <a:xfrm>
              <a:off x="946468" y="3281083"/>
              <a:ext cx="181001" cy="21544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>
                <a:defRPr sz="1400" b="1">
                  <a:solidFill>
                    <a:srgbClr val="0632FB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 algn="ctr"/>
              <a:r>
                <a:rPr lang="en-US" dirty="0">
                  <a:solidFill>
                    <a:schemeClr val="tx1"/>
                  </a:solidFill>
                  <a:latin typeface="+mn-lt"/>
                  <a:cs typeface="Times New Roman" panose="02020603050405020304" pitchFamily="18" charset="0"/>
                </a:rPr>
                <a:t>_</a:t>
              </a:r>
              <a:endParaRPr sz="1100" baseline="-25000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endParaRPr>
            </a:p>
          </p:txBody>
        </p:sp>
        <p:cxnSp>
          <p:nvCxnSpPr>
            <p:cNvPr id="260" name="Straight Connector 259"/>
            <p:cNvCxnSpPr/>
            <p:nvPr/>
          </p:nvCxnSpPr>
          <p:spPr>
            <a:xfrm>
              <a:off x="933606" y="5957419"/>
              <a:ext cx="365761" cy="36499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1" name="Shape 2621"/>
            <p:cNvSpPr/>
            <p:nvPr/>
          </p:nvSpPr>
          <p:spPr>
            <a:xfrm>
              <a:off x="931225" y="6053329"/>
              <a:ext cx="201533" cy="21544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>
                <a:defRPr sz="1400" b="1">
                  <a:solidFill>
                    <a:srgbClr val="0632FB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 algn="ctr"/>
              <a:r>
                <a:rPr lang="en-US" dirty="0">
                  <a:solidFill>
                    <a:schemeClr val="tx1"/>
                  </a:solidFill>
                  <a:latin typeface="+mn-lt"/>
                  <a:cs typeface="Times New Roman" panose="02020603050405020304" pitchFamily="18" charset="0"/>
                </a:rPr>
                <a:t>_</a:t>
              </a:r>
              <a:endParaRPr sz="1200" baseline="-25000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endParaRPr>
            </a:p>
          </p:txBody>
        </p:sp>
      </p:grpSp>
      <p:sp>
        <p:nvSpPr>
          <p:cNvPr id="262" name="Diamond 261"/>
          <p:cNvSpPr/>
          <p:nvPr/>
        </p:nvSpPr>
        <p:spPr>
          <a:xfrm>
            <a:off x="6720956" y="3767065"/>
            <a:ext cx="731522" cy="729980"/>
          </a:xfrm>
          <a:prstGeom prst="diamond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U2</a:t>
            </a:r>
          </a:p>
        </p:txBody>
      </p:sp>
      <p:sp>
        <p:nvSpPr>
          <p:cNvPr id="263" name="Diamond 262"/>
          <p:cNvSpPr/>
          <p:nvPr/>
        </p:nvSpPr>
        <p:spPr>
          <a:xfrm>
            <a:off x="6341740" y="4145142"/>
            <a:ext cx="731522" cy="729980"/>
          </a:xfrm>
          <a:prstGeom prst="diamond">
            <a:avLst/>
          </a:prstGeom>
          <a:noFill/>
          <a:ln w="19050">
            <a:solidFill>
              <a:srgbClr val="0032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rgbClr val="0032FF"/>
                </a:solidFill>
              </a:rPr>
              <a:t>U3</a:t>
            </a:r>
          </a:p>
        </p:txBody>
      </p:sp>
      <p:sp>
        <p:nvSpPr>
          <p:cNvPr id="264" name="Diamond 263"/>
          <p:cNvSpPr/>
          <p:nvPr/>
        </p:nvSpPr>
        <p:spPr>
          <a:xfrm>
            <a:off x="6720249" y="4523219"/>
            <a:ext cx="731522" cy="729980"/>
          </a:xfrm>
          <a:prstGeom prst="diamond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U4</a:t>
            </a:r>
          </a:p>
        </p:txBody>
      </p:sp>
      <p:sp>
        <p:nvSpPr>
          <p:cNvPr id="265" name="Diamond 264"/>
          <p:cNvSpPr/>
          <p:nvPr/>
        </p:nvSpPr>
        <p:spPr>
          <a:xfrm>
            <a:off x="6341033" y="4901296"/>
            <a:ext cx="731522" cy="729980"/>
          </a:xfrm>
          <a:prstGeom prst="diamond">
            <a:avLst/>
          </a:prstGeom>
          <a:noFill/>
          <a:ln w="19050">
            <a:solidFill>
              <a:srgbClr val="0032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rgbClr val="0032FF"/>
                </a:solidFill>
              </a:rPr>
              <a:t>U5</a:t>
            </a:r>
          </a:p>
        </p:txBody>
      </p:sp>
      <p:sp>
        <p:nvSpPr>
          <p:cNvPr id="266" name="Diamond 265"/>
          <p:cNvSpPr/>
          <p:nvPr/>
        </p:nvSpPr>
        <p:spPr>
          <a:xfrm>
            <a:off x="6720249" y="5279373"/>
            <a:ext cx="731522" cy="729980"/>
          </a:xfrm>
          <a:prstGeom prst="diamond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U6</a:t>
            </a:r>
          </a:p>
        </p:txBody>
      </p:sp>
      <p:grpSp>
        <p:nvGrpSpPr>
          <p:cNvPr id="267" name="Group 266"/>
          <p:cNvGrpSpPr/>
          <p:nvPr/>
        </p:nvGrpSpPr>
        <p:grpSpPr>
          <a:xfrm>
            <a:off x="6730296" y="6042745"/>
            <a:ext cx="707806" cy="351903"/>
            <a:chOff x="1578193" y="5591109"/>
            <a:chExt cx="707806" cy="351903"/>
          </a:xfrm>
        </p:grpSpPr>
        <p:sp>
          <p:nvSpPr>
            <p:cNvPr id="268" name="Isosceles Triangle 267"/>
            <p:cNvSpPr/>
            <p:nvPr/>
          </p:nvSpPr>
          <p:spPr>
            <a:xfrm>
              <a:off x="1578193" y="5591109"/>
              <a:ext cx="707806" cy="351903"/>
            </a:xfrm>
            <a:prstGeom prst="triangl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91440" rtlCol="0" anchor="ctr"/>
            <a:lstStyle/>
            <a:p>
              <a:pPr algn="ctr"/>
              <a:r>
                <a:rPr lang="en-US" sz="1200" dirty="0">
                  <a:solidFill>
                    <a:schemeClr val="tx1"/>
                  </a:solidFill>
                </a:rPr>
                <a:t>U_</a:t>
              </a:r>
            </a:p>
          </p:txBody>
        </p:sp>
        <p:cxnSp>
          <p:nvCxnSpPr>
            <p:cNvPr id="269" name="Straight Connector 268"/>
            <p:cNvCxnSpPr>
              <a:stCxn id="268" idx="2"/>
              <a:endCxn id="268" idx="4"/>
            </p:cNvCxnSpPr>
            <p:nvPr/>
          </p:nvCxnSpPr>
          <p:spPr>
            <a:xfrm>
              <a:off x="1578193" y="5943012"/>
              <a:ext cx="707806" cy="0"/>
            </a:xfrm>
            <a:prstGeom prst="line">
              <a:avLst/>
            </a:prstGeom>
            <a:ln w="19050">
              <a:solidFill>
                <a:schemeClr val="bg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0" name="Group 269"/>
          <p:cNvGrpSpPr/>
          <p:nvPr/>
        </p:nvGrpSpPr>
        <p:grpSpPr>
          <a:xfrm>
            <a:off x="6730393" y="3386016"/>
            <a:ext cx="710093" cy="352497"/>
            <a:chOff x="1578192" y="3690461"/>
            <a:chExt cx="710093" cy="352497"/>
          </a:xfrm>
        </p:grpSpPr>
        <p:sp>
          <p:nvSpPr>
            <p:cNvPr id="271" name="Isosceles Triangle 270"/>
            <p:cNvSpPr/>
            <p:nvPr/>
          </p:nvSpPr>
          <p:spPr>
            <a:xfrm flipH="1" flipV="1">
              <a:off x="1578192" y="3690461"/>
              <a:ext cx="710093" cy="352497"/>
            </a:xfrm>
            <a:prstGeom prst="triangl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91440" rtlCol="0" anchor="ctr">
              <a:scene3d>
                <a:camera prst="orthographicFront">
                  <a:rot lat="0" lon="0" rev="10800000"/>
                </a:camera>
                <a:lightRig rig="threePt" dir="t"/>
              </a:scene3d>
            </a:bodyPr>
            <a:lstStyle/>
            <a:p>
              <a:pPr algn="ctr"/>
              <a:r>
                <a:rPr lang="en-US" sz="1200" dirty="0">
                  <a:solidFill>
                    <a:schemeClr val="tx1"/>
                  </a:solidFill>
                </a:rPr>
                <a:t>U_</a:t>
              </a:r>
            </a:p>
          </p:txBody>
        </p:sp>
        <p:cxnSp>
          <p:nvCxnSpPr>
            <p:cNvPr id="272" name="Straight Connector 271"/>
            <p:cNvCxnSpPr>
              <a:stCxn id="271" idx="4"/>
              <a:endCxn id="271" idx="2"/>
            </p:cNvCxnSpPr>
            <p:nvPr/>
          </p:nvCxnSpPr>
          <p:spPr>
            <a:xfrm>
              <a:off x="1578192" y="3690461"/>
              <a:ext cx="710093" cy="0"/>
            </a:xfrm>
            <a:prstGeom prst="line">
              <a:avLst/>
            </a:prstGeom>
            <a:ln w="19050">
              <a:solidFill>
                <a:schemeClr val="bg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3" name="Diamond 272"/>
          <p:cNvSpPr/>
          <p:nvPr/>
        </p:nvSpPr>
        <p:spPr>
          <a:xfrm>
            <a:off x="6341740" y="3389635"/>
            <a:ext cx="731522" cy="729980"/>
          </a:xfrm>
          <a:prstGeom prst="diamond">
            <a:avLst/>
          </a:prstGeom>
          <a:noFill/>
          <a:ln w="19050">
            <a:solidFill>
              <a:srgbClr val="0032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rgbClr val="0032FF"/>
                </a:solidFill>
              </a:rPr>
              <a:t>U1</a:t>
            </a:r>
          </a:p>
        </p:txBody>
      </p:sp>
      <p:sp>
        <p:nvSpPr>
          <p:cNvPr id="274" name="Diamond 273"/>
          <p:cNvSpPr/>
          <p:nvPr/>
        </p:nvSpPr>
        <p:spPr>
          <a:xfrm>
            <a:off x="6341029" y="5659903"/>
            <a:ext cx="731522" cy="729980"/>
          </a:xfrm>
          <a:prstGeom prst="diamond">
            <a:avLst/>
          </a:prstGeom>
          <a:noFill/>
          <a:ln w="19050">
            <a:solidFill>
              <a:srgbClr val="0032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rgbClr val="0032FF"/>
                </a:solidFill>
              </a:rPr>
              <a:t>U7</a:t>
            </a:r>
          </a:p>
        </p:txBody>
      </p:sp>
      <p:sp>
        <p:nvSpPr>
          <p:cNvPr id="275" name="Diamond 274"/>
          <p:cNvSpPr/>
          <p:nvPr/>
        </p:nvSpPr>
        <p:spPr>
          <a:xfrm>
            <a:off x="7478510" y="3764684"/>
            <a:ext cx="731522" cy="729980"/>
          </a:xfrm>
          <a:prstGeom prst="diamond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U2</a:t>
            </a:r>
          </a:p>
        </p:txBody>
      </p:sp>
      <p:sp>
        <p:nvSpPr>
          <p:cNvPr id="276" name="Diamond 275"/>
          <p:cNvSpPr/>
          <p:nvPr/>
        </p:nvSpPr>
        <p:spPr>
          <a:xfrm>
            <a:off x="7099294" y="4142761"/>
            <a:ext cx="731522" cy="729980"/>
          </a:xfrm>
          <a:prstGeom prst="diamond">
            <a:avLst/>
          </a:prstGeom>
          <a:noFill/>
          <a:ln w="19050">
            <a:solidFill>
              <a:srgbClr val="0032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rgbClr val="0032FF"/>
                </a:solidFill>
              </a:rPr>
              <a:t>U3</a:t>
            </a:r>
          </a:p>
        </p:txBody>
      </p:sp>
      <p:sp>
        <p:nvSpPr>
          <p:cNvPr id="277" name="Diamond 276"/>
          <p:cNvSpPr/>
          <p:nvPr/>
        </p:nvSpPr>
        <p:spPr>
          <a:xfrm>
            <a:off x="7477803" y="4520838"/>
            <a:ext cx="731522" cy="729980"/>
          </a:xfrm>
          <a:prstGeom prst="diamond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U4</a:t>
            </a:r>
          </a:p>
        </p:txBody>
      </p:sp>
      <p:sp>
        <p:nvSpPr>
          <p:cNvPr id="278" name="Diamond 277"/>
          <p:cNvSpPr/>
          <p:nvPr/>
        </p:nvSpPr>
        <p:spPr>
          <a:xfrm>
            <a:off x="7098587" y="4898915"/>
            <a:ext cx="731522" cy="729980"/>
          </a:xfrm>
          <a:prstGeom prst="diamond">
            <a:avLst/>
          </a:prstGeom>
          <a:noFill/>
          <a:ln w="19050">
            <a:solidFill>
              <a:srgbClr val="0032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rgbClr val="0032FF"/>
                </a:solidFill>
              </a:rPr>
              <a:t>U5</a:t>
            </a:r>
          </a:p>
        </p:txBody>
      </p:sp>
      <p:sp>
        <p:nvSpPr>
          <p:cNvPr id="279" name="Diamond 278"/>
          <p:cNvSpPr/>
          <p:nvPr/>
        </p:nvSpPr>
        <p:spPr>
          <a:xfrm>
            <a:off x="7477803" y="5276992"/>
            <a:ext cx="731522" cy="729980"/>
          </a:xfrm>
          <a:prstGeom prst="diamond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U6</a:t>
            </a:r>
          </a:p>
        </p:txBody>
      </p:sp>
      <p:grpSp>
        <p:nvGrpSpPr>
          <p:cNvPr id="280" name="Group 279"/>
          <p:cNvGrpSpPr/>
          <p:nvPr/>
        </p:nvGrpSpPr>
        <p:grpSpPr>
          <a:xfrm>
            <a:off x="7487850" y="6040364"/>
            <a:ext cx="707806" cy="351903"/>
            <a:chOff x="1578193" y="5591109"/>
            <a:chExt cx="707806" cy="351903"/>
          </a:xfrm>
        </p:grpSpPr>
        <p:sp>
          <p:nvSpPr>
            <p:cNvPr id="281" name="Isosceles Triangle 280"/>
            <p:cNvSpPr/>
            <p:nvPr/>
          </p:nvSpPr>
          <p:spPr>
            <a:xfrm>
              <a:off x="1578193" y="5591109"/>
              <a:ext cx="707806" cy="351903"/>
            </a:xfrm>
            <a:prstGeom prst="triangl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91440" rtlCol="0" anchor="ctr"/>
            <a:lstStyle/>
            <a:p>
              <a:pPr algn="ctr"/>
              <a:r>
                <a:rPr lang="en-US" sz="1200" dirty="0">
                  <a:solidFill>
                    <a:schemeClr val="tx1"/>
                  </a:solidFill>
                </a:rPr>
                <a:t>U_</a:t>
              </a:r>
            </a:p>
          </p:txBody>
        </p:sp>
        <p:cxnSp>
          <p:nvCxnSpPr>
            <p:cNvPr id="282" name="Straight Connector 281"/>
            <p:cNvCxnSpPr>
              <a:stCxn id="281" idx="2"/>
              <a:endCxn id="281" idx="4"/>
            </p:cNvCxnSpPr>
            <p:nvPr/>
          </p:nvCxnSpPr>
          <p:spPr>
            <a:xfrm>
              <a:off x="1578193" y="5943012"/>
              <a:ext cx="707806" cy="0"/>
            </a:xfrm>
            <a:prstGeom prst="line">
              <a:avLst/>
            </a:prstGeom>
            <a:ln w="19050">
              <a:solidFill>
                <a:schemeClr val="bg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3" name="Group 282"/>
          <p:cNvGrpSpPr/>
          <p:nvPr/>
        </p:nvGrpSpPr>
        <p:grpSpPr>
          <a:xfrm>
            <a:off x="7487947" y="3383635"/>
            <a:ext cx="710093" cy="352497"/>
            <a:chOff x="1578192" y="3690461"/>
            <a:chExt cx="710093" cy="352497"/>
          </a:xfrm>
        </p:grpSpPr>
        <p:sp>
          <p:nvSpPr>
            <p:cNvPr id="284" name="Isosceles Triangle 283"/>
            <p:cNvSpPr/>
            <p:nvPr/>
          </p:nvSpPr>
          <p:spPr>
            <a:xfrm flipH="1" flipV="1">
              <a:off x="1578192" y="3690461"/>
              <a:ext cx="710093" cy="352497"/>
            </a:xfrm>
            <a:prstGeom prst="triangl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91440" rtlCol="0" anchor="ctr">
              <a:scene3d>
                <a:camera prst="orthographicFront">
                  <a:rot lat="0" lon="0" rev="10800000"/>
                </a:camera>
                <a:lightRig rig="threePt" dir="t"/>
              </a:scene3d>
            </a:bodyPr>
            <a:lstStyle/>
            <a:p>
              <a:pPr algn="ctr"/>
              <a:r>
                <a:rPr lang="en-US" sz="1200" dirty="0">
                  <a:solidFill>
                    <a:schemeClr val="tx1"/>
                  </a:solidFill>
                </a:rPr>
                <a:t>U_</a:t>
              </a:r>
            </a:p>
          </p:txBody>
        </p:sp>
        <p:cxnSp>
          <p:nvCxnSpPr>
            <p:cNvPr id="285" name="Straight Connector 284"/>
            <p:cNvCxnSpPr>
              <a:stCxn id="284" idx="4"/>
              <a:endCxn id="284" idx="2"/>
            </p:cNvCxnSpPr>
            <p:nvPr/>
          </p:nvCxnSpPr>
          <p:spPr>
            <a:xfrm>
              <a:off x="1578192" y="3690461"/>
              <a:ext cx="710093" cy="0"/>
            </a:xfrm>
            <a:prstGeom prst="line">
              <a:avLst/>
            </a:prstGeom>
            <a:ln w="19050">
              <a:solidFill>
                <a:schemeClr val="bg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6" name="Diamond 285"/>
          <p:cNvSpPr/>
          <p:nvPr/>
        </p:nvSpPr>
        <p:spPr>
          <a:xfrm>
            <a:off x="7099294" y="3387254"/>
            <a:ext cx="731522" cy="729980"/>
          </a:xfrm>
          <a:prstGeom prst="diamond">
            <a:avLst/>
          </a:prstGeom>
          <a:noFill/>
          <a:ln w="19050">
            <a:solidFill>
              <a:srgbClr val="0032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rgbClr val="0032FF"/>
                </a:solidFill>
              </a:rPr>
              <a:t>U1</a:t>
            </a:r>
          </a:p>
        </p:txBody>
      </p:sp>
      <p:sp>
        <p:nvSpPr>
          <p:cNvPr id="287" name="Diamond 286"/>
          <p:cNvSpPr/>
          <p:nvPr/>
        </p:nvSpPr>
        <p:spPr>
          <a:xfrm>
            <a:off x="7098583" y="5657522"/>
            <a:ext cx="731522" cy="729980"/>
          </a:xfrm>
          <a:prstGeom prst="diamond">
            <a:avLst/>
          </a:prstGeom>
          <a:noFill/>
          <a:ln w="19050">
            <a:solidFill>
              <a:srgbClr val="0032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rgbClr val="0032FF"/>
                </a:solidFill>
              </a:rPr>
              <a:t>U7</a:t>
            </a:r>
          </a:p>
        </p:txBody>
      </p:sp>
      <p:sp>
        <p:nvSpPr>
          <p:cNvPr id="214" name="Rectangle 213"/>
          <p:cNvSpPr/>
          <p:nvPr/>
        </p:nvSpPr>
        <p:spPr>
          <a:xfrm>
            <a:off x="9601135" y="4617003"/>
            <a:ext cx="15102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one mismatch</a:t>
            </a:r>
          </a:p>
        </p:txBody>
      </p:sp>
      <p:sp>
        <p:nvSpPr>
          <p:cNvPr id="219" name="Rectangle 218"/>
          <p:cNvSpPr/>
          <p:nvPr/>
        </p:nvSpPr>
        <p:spPr>
          <a:xfrm>
            <a:off x="8094755" y="5752572"/>
            <a:ext cx="17180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two mismatches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410049" y="4687793"/>
            <a:ext cx="28906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“data-free” tile wraps top to bottom to form a tube</a:t>
            </a:r>
          </a:p>
        </p:txBody>
      </p:sp>
      <p:sp>
        <p:nvSpPr>
          <p:cNvPr id="220" name="Diamond 219"/>
          <p:cNvSpPr/>
          <p:nvPr/>
        </p:nvSpPr>
        <p:spPr>
          <a:xfrm>
            <a:off x="2536278" y="5402229"/>
            <a:ext cx="731522" cy="729980"/>
          </a:xfrm>
          <a:prstGeom prst="diamond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U_</a:t>
            </a:r>
          </a:p>
        </p:txBody>
      </p:sp>
      <p:sp>
        <p:nvSpPr>
          <p:cNvPr id="209" name="Shape 2621"/>
          <p:cNvSpPr/>
          <p:nvPr/>
        </p:nvSpPr>
        <p:spPr>
          <a:xfrm>
            <a:off x="9035883" y="3769870"/>
            <a:ext cx="144221" cy="15145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numCol="1" anchor="ctr">
            <a:spAutoFit/>
          </a:bodyPr>
          <a:lstStyle>
            <a:lvl1pPr>
              <a:defRPr sz="1400" b="1">
                <a:solidFill>
                  <a:srgbClr val="0632FB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algn="ctr"/>
            <a:r>
              <a:rPr lang="en-US" sz="984" dirty="0">
                <a:solidFill>
                  <a:srgbClr val="C00000"/>
                </a:solidFill>
              </a:rPr>
              <a:t>1</a:t>
            </a:r>
            <a:r>
              <a:rPr lang="en-US" sz="984" baseline="-25000" dirty="0">
                <a:solidFill>
                  <a:srgbClr val="C00000"/>
                </a:solidFill>
              </a:rPr>
              <a:t>2</a:t>
            </a:r>
            <a:endParaRPr sz="984" baseline="-25000" dirty="0">
              <a:solidFill>
                <a:srgbClr val="C00000"/>
              </a:solidFill>
            </a:endParaRPr>
          </a:p>
        </p:txBody>
      </p:sp>
      <p:sp>
        <p:nvSpPr>
          <p:cNvPr id="210" name="Shape 2621"/>
          <p:cNvSpPr/>
          <p:nvPr/>
        </p:nvSpPr>
        <p:spPr>
          <a:xfrm>
            <a:off x="9035882" y="4009232"/>
            <a:ext cx="144221" cy="15145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numCol="1" anchor="ctr">
            <a:spAutoFit/>
          </a:bodyPr>
          <a:lstStyle>
            <a:lvl1pPr>
              <a:defRPr sz="1400" b="1">
                <a:solidFill>
                  <a:srgbClr val="0632FB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algn="ctr"/>
            <a:r>
              <a:rPr lang="en-US" sz="984" dirty="0">
                <a:solidFill>
                  <a:schemeClr val="tx1"/>
                </a:solidFill>
              </a:rPr>
              <a:t>0</a:t>
            </a:r>
            <a:r>
              <a:rPr lang="en-US" sz="984" baseline="-25000" dirty="0">
                <a:solidFill>
                  <a:schemeClr val="tx1"/>
                </a:solidFill>
              </a:rPr>
              <a:t>3</a:t>
            </a:r>
            <a:endParaRPr sz="984" baseline="-25000" dirty="0">
              <a:solidFill>
                <a:schemeClr val="tx1"/>
              </a:solidFill>
            </a:endParaRPr>
          </a:p>
        </p:txBody>
      </p:sp>
      <p:sp>
        <p:nvSpPr>
          <p:cNvPr id="212" name="Shape 2621"/>
          <p:cNvSpPr/>
          <p:nvPr/>
        </p:nvSpPr>
        <p:spPr>
          <a:xfrm>
            <a:off x="8667302" y="5383285"/>
            <a:ext cx="144221" cy="15145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numCol="1" anchor="ctr">
            <a:spAutoFit/>
          </a:bodyPr>
          <a:lstStyle>
            <a:lvl1pPr>
              <a:defRPr sz="1400" b="1">
                <a:solidFill>
                  <a:srgbClr val="0632FB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algn="ctr"/>
            <a:r>
              <a:rPr lang="en-US" sz="984" dirty="0">
                <a:solidFill>
                  <a:schemeClr val="tx1"/>
                </a:solidFill>
              </a:rPr>
              <a:t>0</a:t>
            </a:r>
            <a:r>
              <a:rPr lang="en-US" sz="984" baseline="-25000" dirty="0">
                <a:solidFill>
                  <a:schemeClr val="tx1"/>
                </a:solidFill>
              </a:rPr>
              <a:t>3</a:t>
            </a:r>
            <a:endParaRPr sz="984" baseline="-25000" dirty="0">
              <a:solidFill>
                <a:schemeClr val="tx1"/>
              </a:solidFill>
            </a:endParaRPr>
          </a:p>
        </p:txBody>
      </p:sp>
      <p:sp>
        <p:nvSpPr>
          <p:cNvPr id="221" name="Shape 2621"/>
          <p:cNvSpPr/>
          <p:nvPr/>
        </p:nvSpPr>
        <p:spPr>
          <a:xfrm>
            <a:off x="9388633" y="5133213"/>
            <a:ext cx="144221" cy="15145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numCol="1" anchor="ctr">
            <a:spAutoFit/>
          </a:bodyPr>
          <a:lstStyle>
            <a:lvl1pPr>
              <a:defRPr sz="1400" b="1">
                <a:solidFill>
                  <a:srgbClr val="0632FB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algn="ctr"/>
            <a:r>
              <a:rPr lang="en-US" sz="984" dirty="0">
                <a:solidFill>
                  <a:schemeClr val="tx1"/>
                </a:solidFill>
              </a:rPr>
              <a:t>0</a:t>
            </a:r>
            <a:r>
              <a:rPr lang="en-US" sz="984" baseline="-25000" dirty="0">
                <a:solidFill>
                  <a:schemeClr val="tx1"/>
                </a:solidFill>
              </a:rPr>
              <a:t>3</a:t>
            </a:r>
            <a:endParaRPr sz="984" baseline="-25000" dirty="0">
              <a:solidFill>
                <a:schemeClr val="tx1"/>
              </a:solidFill>
            </a:endParaRPr>
          </a:p>
        </p:txBody>
      </p:sp>
      <p:sp>
        <p:nvSpPr>
          <p:cNvPr id="222" name="Shape 2621"/>
          <p:cNvSpPr/>
          <p:nvPr/>
        </p:nvSpPr>
        <p:spPr>
          <a:xfrm>
            <a:off x="8669898" y="5141681"/>
            <a:ext cx="144221" cy="15145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numCol="1" anchor="ctr">
            <a:spAutoFit/>
          </a:bodyPr>
          <a:lstStyle>
            <a:lvl1pPr>
              <a:defRPr sz="1400" b="1">
                <a:solidFill>
                  <a:srgbClr val="0632FB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algn="ctr"/>
            <a:r>
              <a:rPr lang="en-US" sz="984" dirty="0">
                <a:solidFill>
                  <a:srgbClr val="C00000"/>
                </a:solidFill>
              </a:rPr>
              <a:t>1</a:t>
            </a:r>
            <a:r>
              <a:rPr lang="en-US" sz="984" baseline="-25000" dirty="0">
                <a:solidFill>
                  <a:srgbClr val="C00000"/>
                </a:solidFill>
              </a:rPr>
              <a:t>2</a:t>
            </a:r>
            <a:endParaRPr sz="984" baseline="-25000" dirty="0">
              <a:solidFill>
                <a:srgbClr val="C00000"/>
              </a:solidFill>
            </a:endParaRPr>
          </a:p>
        </p:txBody>
      </p:sp>
      <p:sp>
        <p:nvSpPr>
          <p:cNvPr id="224" name="Shape 2621"/>
          <p:cNvSpPr/>
          <p:nvPr/>
        </p:nvSpPr>
        <p:spPr>
          <a:xfrm>
            <a:off x="9699033" y="4200051"/>
            <a:ext cx="144221" cy="15145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numCol="1" anchor="ctr">
            <a:spAutoFit/>
          </a:bodyPr>
          <a:lstStyle>
            <a:lvl1pPr>
              <a:defRPr sz="1400" b="1">
                <a:solidFill>
                  <a:srgbClr val="0632FB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algn="ctr"/>
            <a:r>
              <a:rPr lang="en-US" sz="984" dirty="0">
                <a:solidFill>
                  <a:srgbClr val="C00000"/>
                </a:solidFill>
              </a:rPr>
              <a:t>1</a:t>
            </a:r>
            <a:r>
              <a:rPr lang="en-US" sz="984" baseline="-25000" dirty="0">
                <a:solidFill>
                  <a:srgbClr val="C00000"/>
                </a:solidFill>
              </a:rPr>
              <a:t>2</a:t>
            </a:r>
            <a:endParaRPr sz="984" baseline="-25000" dirty="0">
              <a:solidFill>
                <a:srgbClr val="C00000"/>
              </a:solidFill>
            </a:endParaRPr>
          </a:p>
        </p:txBody>
      </p:sp>
      <p:sp>
        <p:nvSpPr>
          <p:cNvPr id="226" name="Shape 2621"/>
          <p:cNvSpPr/>
          <p:nvPr/>
        </p:nvSpPr>
        <p:spPr>
          <a:xfrm>
            <a:off x="9687383" y="4441745"/>
            <a:ext cx="144221" cy="15145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numCol="1" anchor="ctr">
            <a:spAutoFit/>
          </a:bodyPr>
          <a:lstStyle>
            <a:lvl1pPr>
              <a:defRPr sz="1400" b="1">
                <a:solidFill>
                  <a:srgbClr val="0632FB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algn="ctr"/>
            <a:r>
              <a:rPr lang="en-US" sz="984" dirty="0">
                <a:solidFill>
                  <a:srgbClr val="C00000"/>
                </a:solidFill>
              </a:rPr>
              <a:t>1</a:t>
            </a:r>
            <a:r>
              <a:rPr lang="en-US" sz="984" baseline="-25000" dirty="0">
                <a:solidFill>
                  <a:srgbClr val="C00000"/>
                </a:solidFill>
              </a:rPr>
              <a:t>3</a:t>
            </a:r>
            <a:endParaRPr sz="984" baseline="-25000" dirty="0">
              <a:solidFill>
                <a:srgbClr val="C00000"/>
              </a:solidFill>
            </a:endParaRPr>
          </a:p>
        </p:txBody>
      </p:sp>
      <p:sp>
        <p:nvSpPr>
          <p:cNvPr id="228" name="Shape 2621"/>
          <p:cNvSpPr/>
          <p:nvPr/>
        </p:nvSpPr>
        <p:spPr>
          <a:xfrm>
            <a:off x="9383487" y="4890651"/>
            <a:ext cx="144221" cy="15145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numCol="1" anchor="ctr">
            <a:spAutoFit/>
          </a:bodyPr>
          <a:lstStyle>
            <a:lvl1pPr>
              <a:defRPr sz="1400" b="1">
                <a:solidFill>
                  <a:srgbClr val="0632FB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algn="ctr"/>
            <a:r>
              <a:rPr lang="en-US" sz="984" dirty="0">
                <a:solidFill>
                  <a:schemeClr val="tx1"/>
                </a:solidFill>
              </a:rPr>
              <a:t>0</a:t>
            </a:r>
            <a:r>
              <a:rPr lang="en-US" sz="984" baseline="-25000" dirty="0">
                <a:solidFill>
                  <a:schemeClr val="tx1"/>
                </a:solidFill>
              </a:rPr>
              <a:t>2</a:t>
            </a:r>
            <a:endParaRPr sz="984" baseline="-25000" dirty="0">
              <a:solidFill>
                <a:schemeClr val="tx1"/>
              </a:solidFill>
            </a:endParaRPr>
          </a:p>
        </p:txBody>
      </p:sp>
      <p:pic>
        <p:nvPicPr>
          <p:cNvPr id="2050" name="Picture 2" descr="Image result for chinese finger trap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18" t="-370" r="101" b="-278"/>
          <a:stretch/>
        </p:blipFill>
        <p:spPr bwMode="auto">
          <a:xfrm>
            <a:off x="7253469" y="614855"/>
            <a:ext cx="3923871" cy="2207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7999155" y="1280399"/>
            <a:ext cx="2423377" cy="611839"/>
            <a:chOff x="943778" y="1465197"/>
            <a:chExt cx="2423377" cy="611839"/>
          </a:xfrm>
        </p:grpSpPr>
        <p:sp>
          <p:nvSpPr>
            <p:cNvPr id="12" name="Rectangle 11"/>
            <p:cNvSpPr/>
            <p:nvPr/>
          </p:nvSpPr>
          <p:spPr>
            <a:xfrm>
              <a:off x="1055697" y="1613482"/>
              <a:ext cx="198378" cy="153888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US" sz="1000" dirty="0"/>
                <a:t>U_</a:t>
              </a:r>
            </a:p>
          </p:txBody>
        </p:sp>
        <p:sp>
          <p:nvSpPr>
            <p:cNvPr id="230" name="Rectangle 229"/>
            <p:cNvSpPr/>
            <p:nvPr/>
          </p:nvSpPr>
          <p:spPr>
            <a:xfrm>
              <a:off x="1307733" y="1599150"/>
              <a:ext cx="198378" cy="153888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US" sz="1000" dirty="0"/>
                <a:t>U_</a:t>
              </a:r>
            </a:p>
          </p:txBody>
        </p:sp>
        <p:sp>
          <p:nvSpPr>
            <p:cNvPr id="231" name="Rectangle 230"/>
            <p:cNvSpPr/>
            <p:nvPr/>
          </p:nvSpPr>
          <p:spPr>
            <a:xfrm>
              <a:off x="1542925" y="1562039"/>
              <a:ext cx="198378" cy="153888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US" sz="1000" dirty="0"/>
                <a:t>U_</a:t>
              </a:r>
            </a:p>
          </p:txBody>
        </p:sp>
        <p:sp>
          <p:nvSpPr>
            <p:cNvPr id="233" name="Rectangle 232"/>
            <p:cNvSpPr/>
            <p:nvPr/>
          </p:nvSpPr>
          <p:spPr>
            <a:xfrm>
              <a:off x="1801357" y="1546948"/>
              <a:ext cx="198378" cy="153888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US" sz="1000" dirty="0"/>
                <a:t>U_</a:t>
              </a:r>
            </a:p>
          </p:txBody>
        </p:sp>
        <p:sp>
          <p:nvSpPr>
            <p:cNvPr id="234" name="Rectangle 233"/>
            <p:cNvSpPr/>
            <p:nvPr/>
          </p:nvSpPr>
          <p:spPr>
            <a:xfrm>
              <a:off x="2047020" y="1546948"/>
              <a:ext cx="198378" cy="153888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US" sz="1000" dirty="0"/>
                <a:t>U_</a:t>
              </a:r>
            </a:p>
          </p:txBody>
        </p:sp>
        <p:sp>
          <p:nvSpPr>
            <p:cNvPr id="236" name="Rectangle 235"/>
            <p:cNvSpPr/>
            <p:nvPr/>
          </p:nvSpPr>
          <p:spPr>
            <a:xfrm>
              <a:off x="2292681" y="1562039"/>
              <a:ext cx="198378" cy="153888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US" sz="1000" dirty="0"/>
                <a:t>U_</a:t>
              </a:r>
            </a:p>
          </p:txBody>
        </p:sp>
        <p:sp>
          <p:nvSpPr>
            <p:cNvPr id="238" name="Rectangle 237"/>
            <p:cNvSpPr/>
            <p:nvPr/>
          </p:nvSpPr>
          <p:spPr>
            <a:xfrm>
              <a:off x="2539730" y="1582920"/>
              <a:ext cx="198378" cy="153888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US" sz="1000" dirty="0"/>
                <a:t>U_</a:t>
              </a:r>
            </a:p>
          </p:txBody>
        </p:sp>
        <p:sp>
          <p:nvSpPr>
            <p:cNvPr id="239" name="Rectangle 238"/>
            <p:cNvSpPr/>
            <p:nvPr/>
          </p:nvSpPr>
          <p:spPr>
            <a:xfrm>
              <a:off x="2791843" y="1622123"/>
              <a:ext cx="198378" cy="153888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US" sz="1000" dirty="0"/>
                <a:t>U_</a:t>
              </a:r>
            </a:p>
          </p:txBody>
        </p:sp>
        <p:sp>
          <p:nvSpPr>
            <p:cNvPr id="240" name="Rectangle 239"/>
            <p:cNvSpPr/>
            <p:nvPr/>
          </p:nvSpPr>
          <p:spPr>
            <a:xfrm>
              <a:off x="3025823" y="1667603"/>
              <a:ext cx="198378" cy="153888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US" sz="1000" dirty="0"/>
                <a:t>U_</a:t>
              </a:r>
            </a:p>
          </p:txBody>
        </p:sp>
        <p:sp>
          <p:nvSpPr>
            <p:cNvPr id="241" name="Rectangle 240"/>
            <p:cNvSpPr/>
            <p:nvPr/>
          </p:nvSpPr>
          <p:spPr>
            <a:xfrm>
              <a:off x="943778" y="1776172"/>
              <a:ext cx="198378" cy="153888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US" sz="1000" dirty="0">
                  <a:solidFill>
                    <a:schemeClr val="bg1"/>
                  </a:solidFill>
                </a:rPr>
                <a:t>U1</a:t>
              </a:r>
            </a:p>
          </p:txBody>
        </p:sp>
        <p:sp>
          <p:nvSpPr>
            <p:cNvPr id="243" name="Rectangle 242"/>
            <p:cNvSpPr/>
            <p:nvPr/>
          </p:nvSpPr>
          <p:spPr>
            <a:xfrm>
              <a:off x="1196288" y="1746705"/>
              <a:ext cx="198378" cy="153888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US" sz="1000" dirty="0">
                  <a:solidFill>
                    <a:schemeClr val="bg1"/>
                  </a:solidFill>
                </a:rPr>
                <a:t>U1</a:t>
              </a:r>
            </a:p>
          </p:txBody>
        </p:sp>
        <p:sp>
          <p:nvSpPr>
            <p:cNvPr id="244" name="Rectangle 243"/>
            <p:cNvSpPr/>
            <p:nvPr/>
          </p:nvSpPr>
          <p:spPr>
            <a:xfrm>
              <a:off x="1441616" y="1717751"/>
              <a:ext cx="198378" cy="153888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US" sz="1000" dirty="0">
                  <a:solidFill>
                    <a:schemeClr val="bg1"/>
                  </a:solidFill>
                </a:rPr>
                <a:t>U1</a:t>
              </a:r>
            </a:p>
          </p:txBody>
        </p:sp>
        <p:sp>
          <p:nvSpPr>
            <p:cNvPr id="245" name="Rectangle 244"/>
            <p:cNvSpPr/>
            <p:nvPr/>
          </p:nvSpPr>
          <p:spPr>
            <a:xfrm>
              <a:off x="1680736" y="1689208"/>
              <a:ext cx="198378" cy="153888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US" sz="1000" dirty="0">
                  <a:solidFill>
                    <a:schemeClr val="bg1"/>
                  </a:solidFill>
                </a:rPr>
                <a:t>U1</a:t>
              </a:r>
            </a:p>
          </p:txBody>
        </p:sp>
        <p:sp>
          <p:nvSpPr>
            <p:cNvPr id="250" name="Rectangle 249"/>
            <p:cNvSpPr/>
            <p:nvPr/>
          </p:nvSpPr>
          <p:spPr>
            <a:xfrm>
              <a:off x="1932772" y="1683839"/>
              <a:ext cx="198378" cy="153888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US" sz="1000" dirty="0">
                  <a:solidFill>
                    <a:schemeClr val="bg1"/>
                  </a:solidFill>
                </a:rPr>
                <a:t>U1</a:t>
              </a:r>
            </a:p>
          </p:txBody>
        </p:sp>
        <p:sp>
          <p:nvSpPr>
            <p:cNvPr id="257" name="Rectangle 256"/>
            <p:cNvSpPr/>
            <p:nvPr/>
          </p:nvSpPr>
          <p:spPr>
            <a:xfrm>
              <a:off x="2166768" y="1691483"/>
              <a:ext cx="198378" cy="153888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US" sz="1000" dirty="0">
                  <a:solidFill>
                    <a:schemeClr val="bg1"/>
                  </a:solidFill>
                </a:rPr>
                <a:t>U1</a:t>
              </a:r>
            </a:p>
          </p:txBody>
        </p:sp>
        <p:sp>
          <p:nvSpPr>
            <p:cNvPr id="288" name="Rectangle 287"/>
            <p:cNvSpPr/>
            <p:nvPr/>
          </p:nvSpPr>
          <p:spPr>
            <a:xfrm>
              <a:off x="2405944" y="1714510"/>
              <a:ext cx="198378" cy="153888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US" sz="1000" dirty="0">
                  <a:solidFill>
                    <a:schemeClr val="bg1"/>
                  </a:solidFill>
                </a:rPr>
                <a:t>U1</a:t>
              </a:r>
            </a:p>
          </p:txBody>
        </p:sp>
        <p:sp>
          <p:nvSpPr>
            <p:cNvPr id="289" name="Rectangle 288"/>
            <p:cNvSpPr/>
            <p:nvPr/>
          </p:nvSpPr>
          <p:spPr>
            <a:xfrm>
              <a:off x="2648131" y="1750663"/>
              <a:ext cx="198378" cy="153888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US" sz="1000" dirty="0">
                  <a:solidFill>
                    <a:schemeClr val="bg1"/>
                  </a:solidFill>
                </a:rPr>
                <a:t>U1</a:t>
              </a:r>
            </a:p>
          </p:txBody>
        </p:sp>
        <p:sp>
          <p:nvSpPr>
            <p:cNvPr id="290" name="Rectangle 289"/>
            <p:cNvSpPr/>
            <p:nvPr/>
          </p:nvSpPr>
          <p:spPr>
            <a:xfrm>
              <a:off x="2888519" y="1786096"/>
              <a:ext cx="198378" cy="153888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US" sz="1000" dirty="0">
                  <a:solidFill>
                    <a:schemeClr val="bg1"/>
                  </a:solidFill>
                </a:rPr>
                <a:t>U1</a:t>
              </a:r>
            </a:p>
          </p:txBody>
        </p:sp>
        <p:sp>
          <p:nvSpPr>
            <p:cNvPr id="291" name="Rectangle 290"/>
            <p:cNvSpPr/>
            <p:nvPr/>
          </p:nvSpPr>
          <p:spPr>
            <a:xfrm>
              <a:off x="3122910" y="1821552"/>
              <a:ext cx="198378" cy="153888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US" sz="1000" dirty="0">
                  <a:solidFill>
                    <a:schemeClr val="bg1"/>
                  </a:solidFill>
                </a:rPr>
                <a:t>U1</a:t>
              </a:r>
            </a:p>
          </p:txBody>
        </p:sp>
        <p:sp>
          <p:nvSpPr>
            <p:cNvPr id="292" name="Rectangle 291"/>
            <p:cNvSpPr/>
            <p:nvPr/>
          </p:nvSpPr>
          <p:spPr>
            <a:xfrm>
              <a:off x="1074210" y="1899176"/>
              <a:ext cx="198378" cy="153888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US" sz="1000" dirty="0">
                  <a:solidFill>
                    <a:schemeClr val="bg1"/>
                  </a:solidFill>
                </a:rPr>
                <a:t>U2</a:t>
              </a:r>
            </a:p>
          </p:txBody>
        </p:sp>
        <p:sp>
          <p:nvSpPr>
            <p:cNvPr id="293" name="Rectangle 292"/>
            <p:cNvSpPr/>
            <p:nvPr/>
          </p:nvSpPr>
          <p:spPr>
            <a:xfrm>
              <a:off x="2917423" y="1529288"/>
              <a:ext cx="198378" cy="153888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US" sz="1000" dirty="0">
                  <a:solidFill>
                    <a:schemeClr val="bg1"/>
                  </a:solidFill>
                </a:rPr>
                <a:t>U7</a:t>
              </a:r>
            </a:p>
          </p:txBody>
        </p:sp>
        <p:sp>
          <p:nvSpPr>
            <p:cNvPr id="294" name="Rectangle 293"/>
            <p:cNvSpPr/>
            <p:nvPr/>
          </p:nvSpPr>
          <p:spPr>
            <a:xfrm>
              <a:off x="1340891" y="1854438"/>
              <a:ext cx="198378" cy="153888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US" sz="1000" dirty="0">
                  <a:solidFill>
                    <a:schemeClr val="bg1"/>
                  </a:solidFill>
                </a:rPr>
                <a:t>U2</a:t>
              </a:r>
            </a:p>
          </p:txBody>
        </p:sp>
        <p:sp>
          <p:nvSpPr>
            <p:cNvPr id="295" name="Rectangle 294"/>
            <p:cNvSpPr/>
            <p:nvPr/>
          </p:nvSpPr>
          <p:spPr>
            <a:xfrm>
              <a:off x="2672715" y="1500679"/>
              <a:ext cx="198378" cy="153888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US" sz="1000" dirty="0">
                  <a:solidFill>
                    <a:schemeClr val="bg1"/>
                  </a:solidFill>
                </a:rPr>
                <a:t>U7</a:t>
              </a:r>
            </a:p>
          </p:txBody>
        </p:sp>
        <p:sp>
          <p:nvSpPr>
            <p:cNvPr id="296" name="Rectangle 295"/>
            <p:cNvSpPr/>
            <p:nvPr/>
          </p:nvSpPr>
          <p:spPr>
            <a:xfrm>
              <a:off x="3168777" y="1536287"/>
              <a:ext cx="198378" cy="153888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US" sz="1000" dirty="0">
                  <a:solidFill>
                    <a:schemeClr val="bg1"/>
                  </a:solidFill>
                </a:rPr>
                <a:t>U7</a:t>
              </a:r>
            </a:p>
          </p:txBody>
        </p:sp>
        <p:sp>
          <p:nvSpPr>
            <p:cNvPr id="297" name="Rectangle 296"/>
            <p:cNvSpPr/>
            <p:nvPr/>
          </p:nvSpPr>
          <p:spPr>
            <a:xfrm>
              <a:off x="1569149" y="1831468"/>
              <a:ext cx="198378" cy="153888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US" sz="1000" dirty="0">
                  <a:solidFill>
                    <a:schemeClr val="bg1"/>
                  </a:solidFill>
                </a:rPr>
                <a:t>U2</a:t>
              </a:r>
            </a:p>
          </p:txBody>
        </p:sp>
        <p:sp>
          <p:nvSpPr>
            <p:cNvPr id="298" name="Rectangle 297"/>
            <p:cNvSpPr/>
            <p:nvPr/>
          </p:nvSpPr>
          <p:spPr>
            <a:xfrm>
              <a:off x="1804214" y="1801862"/>
              <a:ext cx="198378" cy="153888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US" sz="1000" dirty="0">
                  <a:solidFill>
                    <a:schemeClr val="bg1"/>
                  </a:solidFill>
                </a:rPr>
                <a:t>U2</a:t>
              </a:r>
            </a:p>
          </p:txBody>
        </p:sp>
        <p:sp>
          <p:nvSpPr>
            <p:cNvPr id="299" name="Rectangle 298"/>
            <p:cNvSpPr/>
            <p:nvPr/>
          </p:nvSpPr>
          <p:spPr>
            <a:xfrm>
              <a:off x="2035191" y="1793185"/>
              <a:ext cx="198378" cy="153888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US" sz="1000" dirty="0">
                  <a:solidFill>
                    <a:schemeClr val="bg1"/>
                  </a:solidFill>
                </a:rPr>
                <a:t>U2</a:t>
              </a:r>
            </a:p>
          </p:txBody>
        </p:sp>
        <p:sp>
          <p:nvSpPr>
            <p:cNvPr id="300" name="Rectangle 299"/>
            <p:cNvSpPr/>
            <p:nvPr/>
          </p:nvSpPr>
          <p:spPr>
            <a:xfrm>
              <a:off x="2271153" y="1800970"/>
              <a:ext cx="198378" cy="153888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US" sz="1000" dirty="0">
                  <a:solidFill>
                    <a:schemeClr val="bg1"/>
                  </a:solidFill>
                </a:rPr>
                <a:t>U2</a:t>
              </a:r>
            </a:p>
          </p:txBody>
        </p:sp>
        <p:sp>
          <p:nvSpPr>
            <p:cNvPr id="301" name="Rectangle 300"/>
            <p:cNvSpPr/>
            <p:nvPr/>
          </p:nvSpPr>
          <p:spPr>
            <a:xfrm>
              <a:off x="2501425" y="1836822"/>
              <a:ext cx="198378" cy="153888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US" sz="1000" dirty="0">
                  <a:solidFill>
                    <a:schemeClr val="bg1"/>
                  </a:solidFill>
                </a:rPr>
                <a:t>U2</a:t>
              </a:r>
            </a:p>
          </p:txBody>
        </p:sp>
        <p:sp>
          <p:nvSpPr>
            <p:cNvPr id="302" name="Rectangle 301"/>
            <p:cNvSpPr/>
            <p:nvPr/>
          </p:nvSpPr>
          <p:spPr>
            <a:xfrm>
              <a:off x="2737232" y="1876149"/>
              <a:ext cx="198378" cy="153888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US" sz="1000" dirty="0">
                  <a:solidFill>
                    <a:schemeClr val="bg1"/>
                  </a:solidFill>
                </a:rPr>
                <a:t>U2</a:t>
              </a:r>
            </a:p>
          </p:txBody>
        </p:sp>
        <p:sp>
          <p:nvSpPr>
            <p:cNvPr id="303" name="Rectangle 302"/>
            <p:cNvSpPr/>
            <p:nvPr/>
          </p:nvSpPr>
          <p:spPr>
            <a:xfrm>
              <a:off x="2968453" y="1923148"/>
              <a:ext cx="198378" cy="153888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US" sz="1000" dirty="0">
                  <a:solidFill>
                    <a:schemeClr val="bg1"/>
                  </a:solidFill>
                </a:rPr>
                <a:t>U2</a:t>
              </a:r>
            </a:p>
          </p:txBody>
        </p:sp>
        <p:sp>
          <p:nvSpPr>
            <p:cNvPr id="304" name="Rectangle 303"/>
            <p:cNvSpPr/>
            <p:nvPr/>
          </p:nvSpPr>
          <p:spPr>
            <a:xfrm>
              <a:off x="2409729" y="1465197"/>
              <a:ext cx="198378" cy="153888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US" sz="1000" dirty="0">
                  <a:solidFill>
                    <a:schemeClr val="bg1"/>
                  </a:solidFill>
                </a:rPr>
                <a:t>U7</a:t>
              </a:r>
            </a:p>
          </p:txBody>
        </p:sp>
      </p:grpSp>
      <p:sp>
        <p:nvSpPr>
          <p:cNvPr id="13" name="Title 12">
            <a:extLst>
              <a:ext uri="{FF2B5EF4-FFF2-40B4-BE49-F238E27FC236}">
                <a16:creationId xmlns:a16="http://schemas.microsoft.com/office/drawing/2014/main" id="{F61A8699-3A96-433A-90C6-40FBB11781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How tiles compute while growing</a:t>
            </a:r>
            <a:br>
              <a:rPr lang="en-US" sz="3600" dirty="0"/>
            </a:br>
            <a:r>
              <a:rPr lang="en-US" sz="3600" dirty="0"/>
              <a:t>(algorithmic self-assembly)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73A5C3B1-D21D-481D-9E99-836EE578EC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3B66A-CE92-4F70-B5A2-EE913266E6CF}" type="slidenum">
              <a:rPr lang="en-US" smtClean="0"/>
              <a:pPr/>
              <a:t>22</a:t>
            </a:fld>
            <a:r>
              <a:rPr lang="en-US"/>
              <a:t>/49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0844467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6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2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6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22" presetClass="entr" presetSubtype="8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4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2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2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2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2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2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2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2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2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2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2" presetClass="entr" presetSubtype="2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2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2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200"/>
                            </p:stCondLst>
                            <p:childTnLst>
                              <p:par>
                                <p:cTn id="108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2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2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2" presetID="2" presetClass="entr" presetSubtype="2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6" presetID="2" presetClass="entr" presetSubtype="2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2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2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0" presetID="2" presetClass="entr" presetSubtype="2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2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2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4" presetID="2" presetClass="entr" presetSubtype="2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6" dur="500" fill="hold"/>
                                        <p:tgtEl>
                                          <p:spTgt spid="2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2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8" presetID="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0" dur="500" fill="hold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1" dur="500" fill="hold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2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20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20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4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6" dur="20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20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26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500"/>
                            </p:stCondLst>
                            <p:childTnLst>
                              <p:par>
                                <p:cTn id="1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26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1000"/>
                            </p:stCondLst>
                            <p:childTnLst>
                              <p:par>
                                <p:cTn id="16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26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1500"/>
                            </p:stCondLst>
                            <p:childTnLst>
                              <p:par>
                                <p:cTn id="17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26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4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9" dur="500"/>
                                        <p:tgtEl>
                                          <p:spTgt spid="26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2" dur="500"/>
                                        <p:tgtEl>
                                          <p:spTgt spid="26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8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5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500"/>
                            </p:stCondLst>
                            <p:childTnLst>
                              <p:par>
                                <p:cTn id="20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5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500"/>
                                        <p:tgtEl>
                                          <p:spTgt spid="26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>
                      <p:stCondLst>
                        <p:cond delay="indefinite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7" fill="hold">
                      <p:stCondLst>
                        <p:cond delay="indefinite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1" dur="5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4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7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0" dur="5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3" dur="5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6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9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2" dur="5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46" grpId="0" animBg="1"/>
      <p:bldP spid="2647" grpId="0" animBg="1"/>
      <p:bldP spid="2647" grpId="1" animBg="1"/>
      <p:bldP spid="2648" grpId="0" animBg="1"/>
      <p:bldP spid="2648" grpId="1" animBg="1"/>
      <p:bldP spid="2649" grpId="0" animBg="1"/>
      <p:bldP spid="2649" grpId="1" animBg="1"/>
      <p:bldP spid="2637" grpId="0" animBg="1"/>
      <p:bldP spid="161" grpId="0"/>
      <p:bldP spid="162" grpId="0"/>
      <p:bldP spid="4" grpId="0" animBg="1"/>
      <p:bldP spid="5" grpId="0"/>
      <p:bldP spid="3" grpId="0" animBg="1"/>
      <p:bldP spid="181" grpId="0" animBg="1"/>
      <p:bldP spid="182" grpId="0" animBg="1"/>
      <p:bldP spid="183" grpId="0" animBg="1"/>
      <p:bldP spid="184" grpId="0" animBg="1"/>
      <p:bldP spid="189" grpId="0" animBg="1"/>
      <p:bldP spid="190" grpId="0" animBg="1"/>
      <p:bldP spid="262" grpId="0" animBg="1"/>
      <p:bldP spid="263" grpId="0" animBg="1"/>
      <p:bldP spid="264" grpId="0" animBg="1"/>
      <p:bldP spid="265" grpId="0" animBg="1"/>
      <p:bldP spid="266" grpId="0" animBg="1"/>
      <p:bldP spid="273" grpId="0" animBg="1"/>
      <p:bldP spid="274" grpId="0" animBg="1"/>
      <p:bldP spid="275" grpId="0" animBg="1"/>
      <p:bldP spid="276" grpId="0" animBg="1"/>
      <p:bldP spid="277" grpId="0" animBg="1"/>
      <p:bldP spid="278" grpId="0" animBg="1"/>
      <p:bldP spid="279" grpId="0" animBg="1"/>
      <p:bldP spid="286" grpId="0" animBg="1"/>
      <p:bldP spid="287" grpId="0" animBg="1"/>
      <p:bldP spid="214" grpId="0"/>
      <p:bldP spid="219" grpId="0"/>
      <p:bldP spid="11" grpId="0"/>
      <p:bldP spid="220" grpId="0" animBg="1"/>
      <p:bldP spid="209" grpId="0"/>
      <p:bldP spid="210" grpId="0"/>
      <p:bldP spid="212" grpId="0"/>
      <p:bldP spid="221" grpId="0"/>
      <p:bldP spid="222" grpId="0"/>
      <p:bldP spid="224" grpId="0"/>
      <p:bldP spid="226" grpId="0"/>
      <p:bldP spid="22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Hierarchy of abstractions</a:t>
            </a:r>
            <a:endParaRPr lang="en-US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2778251" y="1825625"/>
            <a:ext cx="8051674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/>
              <a:t>   </a:t>
            </a:r>
            <a:r>
              <a:rPr lang="en-US">
                <a:solidFill>
                  <a:schemeClr val="bg2">
                    <a:lumMod val="50000"/>
                  </a:schemeClr>
                </a:solidFill>
              </a:rPr>
              <a:t>Bits:		Boolean circuits compute</a:t>
            </a:r>
            <a:endParaRPr lang="en-US" dirty="0">
              <a:solidFill>
                <a:schemeClr val="bg2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en-US">
                <a:solidFill>
                  <a:schemeClr val="bg2">
                    <a:lumMod val="50000"/>
                  </a:schemeClr>
                </a:solidFill>
              </a:rPr>
              <a:t>   Tiles:	Tile self-assembly implements circuits</a:t>
            </a:r>
            <a:endParaRPr lang="en-US" dirty="0">
              <a:solidFill>
                <a:schemeClr val="bg2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en-US">
                <a:solidFill>
                  <a:schemeClr val="bg2">
                    <a:lumMod val="50000"/>
                  </a:schemeClr>
                </a:solidFill>
              </a:rPr>
              <a:t>   </a:t>
            </a:r>
            <a:r>
              <a:rPr lang="en-US" b="1"/>
              <a:t>DNA:	DNA strands implement tiles</a:t>
            </a:r>
            <a:endParaRPr lang="en-US" b="1" dirty="0"/>
          </a:p>
        </p:txBody>
      </p:sp>
      <p:sp>
        <p:nvSpPr>
          <p:cNvPr id="6" name="Arrow: Right 5"/>
          <p:cNvSpPr/>
          <p:nvPr/>
        </p:nvSpPr>
        <p:spPr>
          <a:xfrm>
            <a:off x="2490216" y="2953512"/>
            <a:ext cx="576072" cy="237744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416DA44-45B3-4A7D-9731-39B722E824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3B66A-CE92-4F70-B5A2-EE913266E6CF}" type="slidenum">
              <a:rPr lang="en-US" smtClean="0"/>
              <a:pPr/>
              <a:t>23</a:t>
            </a:fld>
            <a:r>
              <a:rPr lang="en-US"/>
              <a:t>/49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895024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FB5D60CC-09FE-427D-BBB3-0AFD4A2785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22438"/>
            <a:ext cx="10515600" cy="2852737"/>
          </a:xfrm>
        </p:spPr>
        <p:txBody>
          <a:bodyPr/>
          <a:lstStyle/>
          <a:p>
            <a:r>
              <a:rPr lang="en-US" dirty="0"/>
              <a:t>Structural DNA nanotechnology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C6A52117-B535-4D62-AC4B-506C4F0223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4602163"/>
            <a:ext cx="10515600" cy="1500187"/>
          </a:xfrm>
        </p:spPr>
        <p:txBody>
          <a:bodyPr/>
          <a:lstStyle/>
          <a:p>
            <a:r>
              <a:rPr lang="en-US" i="1"/>
              <a:t>a.k.a.</a:t>
            </a:r>
            <a:r>
              <a:rPr lang="en-US"/>
              <a:t> DNA carpentry</a:t>
            </a:r>
          </a:p>
        </p:txBody>
      </p:sp>
      <p:pic>
        <p:nvPicPr>
          <p:cNvPr id="10" name="Picture 2" descr="http://www.sevacall.com/blog/wp-content/uploads/2013/08/Carpentry-Tools-List-sm.jpg">
            <a:extLst>
              <a:ext uri="{FF2B5EF4-FFF2-40B4-BE49-F238E27FC236}">
                <a16:creationId xmlns:a16="http://schemas.microsoft.com/office/drawing/2014/main" id="{935A7A12-5C3C-40E8-8368-283188EB60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0602" y="371475"/>
            <a:ext cx="4279104" cy="2852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http://dhmh.maryland.gov/laboratories/PublishingImages/dna.jpg">
            <a:extLst>
              <a:ext uri="{FF2B5EF4-FFF2-40B4-BE49-F238E27FC236}">
                <a16:creationId xmlns:a16="http://schemas.microsoft.com/office/drawing/2014/main" id="{279841C3-4D72-4AF2-8FFC-36EC4EF9EE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0602" y="2224507"/>
            <a:ext cx="1499558" cy="999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E8EDCD0-46AA-49B7-8F87-15D57EE93F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3B66A-CE92-4F70-B5A2-EE913266E6CF}" type="slidenum">
              <a:rPr lang="en-US" smtClean="0"/>
              <a:pPr/>
              <a:t>24</a:t>
            </a:fld>
            <a:r>
              <a:rPr lang="en-US"/>
              <a:t>/49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897022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8852E49-7DAB-4CD8-B9EC-5FC20121A9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DNA as a building material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286AF77-0B88-4DC9-88CE-0F33D7415C44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432580" y="1404284"/>
            <a:ext cx="4926805" cy="492680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82A43DBB-F4CD-4EAD-A80C-B1CCB182B527}"/>
              </a:ext>
            </a:extLst>
          </p:cNvPr>
          <p:cNvGrpSpPr/>
          <p:nvPr/>
        </p:nvGrpSpPr>
        <p:grpSpPr>
          <a:xfrm>
            <a:off x="5403581" y="1737968"/>
            <a:ext cx="6490111" cy="1171565"/>
            <a:chOff x="6604051" y="2029041"/>
            <a:chExt cx="5001378" cy="902828"/>
          </a:xfrm>
        </p:grpSpPr>
        <p:pic>
          <p:nvPicPr>
            <p:cNvPr id="10" name="pasted-image.pdf">
              <a:extLst>
                <a:ext uri="{FF2B5EF4-FFF2-40B4-BE49-F238E27FC236}">
                  <a16:creationId xmlns:a16="http://schemas.microsoft.com/office/drawing/2014/main" id="{A9813A82-2246-4C7D-B2DB-3904AEAD25A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604051" y="2101184"/>
              <a:ext cx="2019050" cy="70618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1" name="Shape 295">
              <a:extLst>
                <a:ext uri="{FF2B5EF4-FFF2-40B4-BE49-F238E27FC236}">
                  <a16:creationId xmlns:a16="http://schemas.microsoft.com/office/drawing/2014/main" id="{0FAC2439-7163-4B29-ACE3-90B8D9B90BD2}"/>
                </a:ext>
              </a:extLst>
            </p:cNvPr>
            <p:cNvSpPr/>
            <p:nvPr/>
          </p:nvSpPr>
          <p:spPr>
            <a:xfrm>
              <a:off x="9337865" y="2547037"/>
              <a:ext cx="1945564" cy="1"/>
            </a:xfrm>
            <a:prstGeom prst="line">
              <a:avLst/>
            </a:prstGeom>
            <a:noFill/>
            <a:ln w="101600" cap="flat">
              <a:solidFill>
                <a:srgbClr val="87E301"/>
              </a:solidFill>
              <a:prstDash val="solid"/>
              <a:miter lim="400000"/>
              <a:headEnd type="triangle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/>
            </a:p>
          </p:txBody>
        </p:sp>
        <p:sp>
          <p:nvSpPr>
            <p:cNvPr id="12" name="Shape 296">
              <a:extLst>
                <a:ext uri="{FF2B5EF4-FFF2-40B4-BE49-F238E27FC236}">
                  <a16:creationId xmlns:a16="http://schemas.microsoft.com/office/drawing/2014/main" id="{158D44A0-47C2-4EB7-9925-A617006F9568}"/>
                </a:ext>
              </a:extLst>
            </p:cNvPr>
            <p:cNvSpPr/>
            <p:nvPr/>
          </p:nvSpPr>
          <p:spPr>
            <a:xfrm>
              <a:off x="9337865" y="2363613"/>
              <a:ext cx="1945564" cy="0"/>
            </a:xfrm>
            <a:prstGeom prst="line">
              <a:avLst/>
            </a:prstGeom>
            <a:noFill/>
            <a:ln w="101600" cap="flat">
              <a:solidFill>
                <a:srgbClr val="FA6A00"/>
              </a:solidFill>
              <a:prstDash val="solid"/>
              <a:miter lim="400000"/>
              <a:tailEnd type="triangle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EB87EE4-D0FF-4693-A5BB-D38B007DE8F9}"/>
                </a:ext>
              </a:extLst>
            </p:cNvPr>
            <p:cNvSpPr txBox="1"/>
            <p:nvPr/>
          </p:nvSpPr>
          <p:spPr>
            <a:xfrm>
              <a:off x="8753000" y="2099430"/>
              <a:ext cx="812800" cy="6403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/>
                <a:t>=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B8106C8-1872-48B7-8D61-384771DDEC8A}"/>
                </a:ext>
              </a:extLst>
            </p:cNvPr>
            <p:cNvSpPr txBox="1"/>
            <p:nvPr/>
          </p:nvSpPr>
          <p:spPr>
            <a:xfrm>
              <a:off x="9275498" y="2029041"/>
              <a:ext cx="2329931" cy="308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>
                  <a:latin typeface="Consolas" panose="020B0609020204030204" pitchFamily="49" charset="0"/>
                </a:rPr>
                <a:t>TCGGAAATAAAATCGGAC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4D4D7BB-AA0D-460D-A6E8-E7D75834D831}"/>
                </a:ext>
              </a:extLst>
            </p:cNvPr>
            <p:cNvSpPr txBox="1"/>
            <p:nvPr/>
          </p:nvSpPr>
          <p:spPr>
            <a:xfrm>
              <a:off x="9275498" y="2623537"/>
              <a:ext cx="2329931" cy="308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>
                  <a:latin typeface="Consolas" panose="020B0609020204030204" pitchFamily="49" charset="0"/>
                </a:rPr>
                <a:t>AGCCTTTATTTTAGCCTG</a:t>
              </a: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E0BF4C2B-3EAE-43D3-994A-19622065DA85}"/>
              </a:ext>
            </a:extLst>
          </p:cNvPr>
          <p:cNvGrpSpPr/>
          <p:nvPr/>
        </p:nvGrpSpPr>
        <p:grpSpPr>
          <a:xfrm>
            <a:off x="4368320" y="3401337"/>
            <a:ext cx="6995932" cy="2972001"/>
            <a:chOff x="4368320" y="3401337"/>
            <a:chExt cx="6995932" cy="2972001"/>
          </a:xfrm>
        </p:grpSpPr>
        <p:grpSp>
          <p:nvGrpSpPr>
            <p:cNvPr id="34" name="Group 4468">
              <a:extLst>
                <a:ext uri="{FF2B5EF4-FFF2-40B4-BE49-F238E27FC236}">
                  <a16:creationId xmlns:a16="http://schemas.microsoft.com/office/drawing/2014/main" id="{3DA849BF-6F5D-41A9-8F41-DCB36A7AAD77}"/>
                </a:ext>
              </a:extLst>
            </p:cNvPr>
            <p:cNvGrpSpPr/>
            <p:nvPr/>
          </p:nvGrpSpPr>
          <p:grpSpPr>
            <a:xfrm>
              <a:off x="4368320" y="4336700"/>
              <a:ext cx="4300008" cy="2036638"/>
              <a:chOff x="0" y="-1"/>
              <a:chExt cx="7748632" cy="3670030"/>
            </a:xfrm>
          </p:grpSpPr>
          <p:grpSp>
            <p:nvGrpSpPr>
              <p:cNvPr id="35" name="Group 4463">
                <a:extLst>
                  <a:ext uri="{FF2B5EF4-FFF2-40B4-BE49-F238E27FC236}">
                    <a16:creationId xmlns:a16="http://schemas.microsoft.com/office/drawing/2014/main" id="{75EF6C91-4FA7-44F0-9395-18DE18CA6450}"/>
                  </a:ext>
                </a:extLst>
              </p:cNvPr>
              <p:cNvGrpSpPr/>
              <p:nvPr/>
            </p:nvGrpSpPr>
            <p:grpSpPr>
              <a:xfrm>
                <a:off x="1274203" y="1937493"/>
                <a:ext cx="6438947" cy="1732536"/>
                <a:chOff x="1350336" y="-181082"/>
                <a:chExt cx="6438945" cy="1732535"/>
              </a:xfrm>
            </p:grpSpPr>
            <p:sp>
              <p:nvSpPr>
                <p:cNvPr id="40" name="Shape 4457">
                  <a:extLst>
                    <a:ext uri="{FF2B5EF4-FFF2-40B4-BE49-F238E27FC236}">
                      <a16:creationId xmlns:a16="http://schemas.microsoft.com/office/drawing/2014/main" id="{0CA5EC85-9BC2-4062-A40B-89831D7DF415}"/>
                    </a:ext>
                  </a:extLst>
                </p:cNvPr>
                <p:cNvSpPr/>
                <p:nvPr/>
              </p:nvSpPr>
              <p:spPr>
                <a:xfrm>
                  <a:off x="2760669" y="598161"/>
                  <a:ext cx="1975814" cy="573102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a14="http://schemas.microsoft.com/office/mac/drawingml/2011/main" val="1"/>
                  </a:ext>
                </a:extLst>
              </p:spPr>
              <p:txBody>
                <a:bodyPr wrap="none" lIns="50800" tIns="50800" rIns="50800" bIns="50800" numCol="1" anchor="ctr">
                  <a:spAutoFit/>
                </a:bodyPr>
                <a:lstStyle>
                  <a:lvl1pPr>
                    <a:defRPr sz="2100" b="1">
                      <a:solidFill>
                        <a:srgbClr val="FF93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1pPr>
                </a:lstStyle>
                <a:p>
                  <a:r>
                    <a:rPr sz="1400">
                      <a:latin typeface="Consolas" panose="020B0609020204030204" pitchFamily="49" charset="0"/>
                    </a:rPr>
                    <a:t>TAGCGTAATT</a:t>
                  </a:r>
                </a:p>
              </p:txBody>
            </p:sp>
            <p:sp>
              <p:nvSpPr>
                <p:cNvPr id="41" name="Shape 4458">
                  <a:extLst>
                    <a:ext uri="{FF2B5EF4-FFF2-40B4-BE49-F238E27FC236}">
                      <a16:creationId xmlns:a16="http://schemas.microsoft.com/office/drawing/2014/main" id="{2D42B914-B4E6-400F-8A1F-E48AAB76C347}"/>
                    </a:ext>
                  </a:extLst>
                </p:cNvPr>
                <p:cNvSpPr/>
                <p:nvPr/>
              </p:nvSpPr>
              <p:spPr>
                <a:xfrm>
                  <a:off x="1350336" y="781087"/>
                  <a:ext cx="1385144" cy="21686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262" extrusionOk="0">
                      <a:moveTo>
                        <a:pt x="0" y="21262"/>
                      </a:moveTo>
                      <a:cubicBezTo>
                        <a:pt x="1541" y="7620"/>
                        <a:pt x="4057" y="-338"/>
                        <a:pt x="6717" y="11"/>
                      </a:cubicBezTo>
                      <a:cubicBezTo>
                        <a:pt x="9160" y="331"/>
                        <a:pt x="11387" y="7694"/>
                        <a:pt x="13724" y="11997"/>
                      </a:cubicBezTo>
                      <a:cubicBezTo>
                        <a:pt x="16280" y="16706"/>
                        <a:pt x="18969" y="17745"/>
                        <a:pt x="21600" y="15024"/>
                      </a:cubicBezTo>
                    </a:path>
                  </a:pathLst>
                </a:custGeom>
                <a:noFill/>
                <a:ln w="38100" cap="flat">
                  <a:solidFill>
                    <a:srgbClr val="FF9300"/>
                  </a:solidFill>
                  <a:prstDash val="solid"/>
                  <a:miter lim="400000"/>
                  <a:headEnd type="arrow" w="med" len="med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sz="400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  <a:endParaRPr/>
                </a:p>
              </p:txBody>
            </p:sp>
            <p:sp>
              <p:nvSpPr>
                <p:cNvPr id="42" name="Shape 4459">
                  <a:extLst>
                    <a:ext uri="{FF2B5EF4-FFF2-40B4-BE49-F238E27FC236}">
                      <a16:creationId xmlns:a16="http://schemas.microsoft.com/office/drawing/2014/main" id="{50B8FF55-1057-4A1A-AC8E-5C7FC7CCD2F3}"/>
                    </a:ext>
                  </a:extLst>
                </p:cNvPr>
                <p:cNvSpPr/>
                <p:nvPr/>
              </p:nvSpPr>
              <p:spPr>
                <a:xfrm>
                  <a:off x="4658360" y="713934"/>
                  <a:ext cx="3076093" cy="83751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17275" extrusionOk="0">
                      <a:moveTo>
                        <a:pt x="0" y="3736"/>
                      </a:moveTo>
                      <a:cubicBezTo>
                        <a:pt x="961" y="3608"/>
                        <a:pt x="1928" y="3695"/>
                        <a:pt x="2880" y="4099"/>
                      </a:cubicBezTo>
                      <a:cubicBezTo>
                        <a:pt x="3651" y="4426"/>
                        <a:pt x="4433" y="5028"/>
                        <a:pt x="5187" y="4425"/>
                      </a:cubicBezTo>
                      <a:cubicBezTo>
                        <a:pt x="6751" y="3176"/>
                        <a:pt x="8259" y="-2447"/>
                        <a:pt x="9506" y="1229"/>
                      </a:cubicBezTo>
                      <a:cubicBezTo>
                        <a:pt x="10181" y="3216"/>
                        <a:pt x="9835" y="7110"/>
                        <a:pt x="10716" y="8552"/>
                      </a:cubicBezTo>
                      <a:cubicBezTo>
                        <a:pt x="12268" y="11094"/>
                        <a:pt x="13156" y="2921"/>
                        <a:pt x="14643" y="3696"/>
                      </a:cubicBezTo>
                      <a:cubicBezTo>
                        <a:pt x="15834" y="4318"/>
                        <a:pt x="15848" y="8778"/>
                        <a:pt x="16346" y="11938"/>
                      </a:cubicBezTo>
                      <a:cubicBezTo>
                        <a:pt x="17314" y="18078"/>
                        <a:pt x="20130" y="19153"/>
                        <a:pt x="21600" y="13944"/>
                      </a:cubicBezTo>
                    </a:path>
                  </a:pathLst>
                </a:custGeom>
                <a:noFill/>
                <a:ln w="38100" cap="flat">
                  <a:solidFill>
                    <a:srgbClr val="FF9300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sz="400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  <a:endParaRPr/>
                </a:p>
              </p:txBody>
            </p:sp>
            <p:grpSp>
              <p:nvGrpSpPr>
                <p:cNvPr id="43" name="Group 4462">
                  <a:extLst>
                    <a:ext uri="{FF2B5EF4-FFF2-40B4-BE49-F238E27FC236}">
                      <a16:creationId xmlns:a16="http://schemas.microsoft.com/office/drawing/2014/main" id="{55019A1C-2AC9-4AFB-9D5F-9D116E0D3B3F}"/>
                    </a:ext>
                  </a:extLst>
                </p:cNvPr>
                <p:cNvGrpSpPr/>
                <p:nvPr/>
              </p:nvGrpSpPr>
              <p:grpSpPr>
                <a:xfrm>
                  <a:off x="2753246" y="-181082"/>
                  <a:ext cx="5036035" cy="1096616"/>
                  <a:chOff x="2753246" y="-181081"/>
                  <a:chExt cx="5036034" cy="1096614"/>
                </a:xfrm>
              </p:grpSpPr>
              <p:sp>
                <p:nvSpPr>
                  <p:cNvPr id="44" name="Shape 4460">
                    <a:extLst>
                      <a:ext uri="{FF2B5EF4-FFF2-40B4-BE49-F238E27FC236}">
                        <a16:creationId xmlns:a16="http://schemas.microsoft.com/office/drawing/2014/main" id="{F6157532-60DC-4AF0-9FC7-81578C149C0B}"/>
                      </a:ext>
                    </a:extLst>
                  </p:cNvPr>
                  <p:cNvSpPr/>
                  <p:nvPr/>
                </p:nvSpPr>
                <p:spPr>
                  <a:xfrm flipH="1">
                    <a:off x="4678494" y="-181081"/>
                    <a:ext cx="3110786" cy="80045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960" h="14272" extrusionOk="0">
                        <a:moveTo>
                          <a:pt x="280" y="9178"/>
                        </a:moveTo>
                        <a:cubicBezTo>
                          <a:pt x="-640" y="5537"/>
                          <a:pt x="877" y="1047"/>
                          <a:pt x="2347" y="3059"/>
                        </a:cubicBezTo>
                        <a:cubicBezTo>
                          <a:pt x="3571" y="4734"/>
                          <a:pt x="3144" y="10286"/>
                          <a:pt x="4482" y="11619"/>
                        </a:cubicBezTo>
                        <a:cubicBezTo>
                          <a:pt x="6675" y="13805"/>
                          <a:pt x="7574" y="-6458"/>
                          <a:pt x="10474" y="2135"/>
                        </a:cubicBezTo>
                        <a:cubicBezTo>
                          <a:pt x="11014" y="3737"/>
                          <a:pt x="10676" y="6493"/>
                          <a:pt x="11295" y="7947"/>
                        </a:cubicBezTo>
                        <a:cubicBezTo>
                          <a:pt x="12553" y="10906"/>
                          <a:pt x="14581" y="2706"/>
                          <a:pt x="15801" y="7226"/>
                        </a:cubicBezTo>
                        <a:cubicBezTo>
                          <a:pt x="16291" y="9042"/>
                          <a:pt x="15584" y="11895"/>
                          <a:pt x="16232" y="13525"/>
                        </a:cubicBezTo>
                        <a:cubicBezTo>
                          <a:pt x="16876" y="15142"/>
                          <a:pt x="17743" y="13221"/>
                          <a:pt x="18579" y="12435"/>
                        </a:cubicBezTo>
                        <a:cubicBezTo>
                          <a:pt x="19439" y="11626"/>
                          <a:pt x="20399" y="12366"/>
                          <a:pt x="20960" y="14272"/>
                        </a:cubicBezTo>
                      </a:path>
                    </a:pathLst>
                  </a:custGeom>
                  <a:noFill/>
                  <a:ln w="38100" cap="flat">
                    <a:solidFill>
                      <a:srgbClr val="C0216D"/>
                    </a:solidFill>
                    <a:prstDash val="solid"/>
                    <a:miter lim="400000"/>
                    <a:headEnd type="arrow" w="med" len="med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>
                      <a:defRPr sz="4000">
                        <a:solidFill>
                          <a:srgbClr val="FFFFFF"/>
                        </a:solidFill>
                        <a:effectLst>
                          <a:outerShdw blurRad="38100" dist="12700" dir="5400000" rotWithShape="0">
                            <a:srgbClr val="000000">
                              <a:alpha val="50000"/>
                            </a:srgbClr>
                          </a:outerShdw>
                        </a:effectLst>
                        <a:latin typeface="Gill Sans"/>
                        <a:ea typeface="Gill Sans"/>
                        <a:cs typeface="Gill Sans"/>
                        <a:sym typeface="Gill Sans"/>
                      </a:defRPr>
                    </a:pPr>
                    <a:endParaRPr dirty="0"/>
                  </a:p>
                </p:txBody>
              </p:sp>
              <p:sp>
                <p:nvSpPr>
                  <p:cNvPr id="45" name="Shape 4461">
                    <a:extLst>
                      <a:ext uri="{FF2B5EF4-FFF2-40B4-BE49-F238E27FC236}">
                        <a16:creationId xmlns:a16="http://schemas.microsoft.com/office/drawing/2014/main" id="{1C60973E-E99E-45B7-B93F-33D8DFDBEE69}"/>
                      </a:ext>
                    </a:extLst>
                  </p:cNvPr>
                  <p:cNvSpPr/>
                  <p:nvPr/>
                </p:nvSpPr>
                <p:spPr>
                  <a:xfrm>
                    <a:off x="2753246" y="342432"/>
                    <a:ext cx="1975814" cy="573101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="" xmlns:ma14="http://schemas.microsoft.com/office/mac/drawingml/2011/main" val="1"/>
                    </a:ext>
                  </a:extLst>
                </p:spPr>
                <p:txBody>
                  <a:bodyPr wrap="none" lIns="50800" tIns="50800" rIns="50800" bIns="50800" numCol="1" anchor="ctr">
                    <a:spAutoFit/>
                  </a:bodyPr>
                  <a:lstStyle>
                    <a:lvl1pPr>
                      <a:defRPr sz="2100" b="1">
                        <a:solidFill>
                          <a:srgbClr val="AB1942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1pPr>
                  </a:lstStyle>
                  <a:p>
                    <a:r>
                      <a:rPr sz="1400">
                        <a:latin typeface="Consolas" panose="020B0609020204030204" pitchFamily="49" charset="0"/>
                      </a:rPr>
                      <a:t>ATCGCATTAA</a:t>
                    </a:r>
                  </a:p>
                </p:txBody>
              </p:sp>
            </p:grpSp>
          </p:grpSp>
          <p:sp>
            <p:nvSpPr>
              <p:cNvPr id="36" name="Shape 4464">
                <a:extLst>
                  <a:ext uri="{FF2B5EF4-FFF2-40B4-BE49-F238E27FC236}">
                    <a16:creationId xmlns:a16="http://schemas.microsoft.com/office/drawing/2014/main" id="{67D44DCC-FB5E-4D5D-A393-6CA296D59E75}"/>
                  </a:ext>
                </a:extLst>
              </p:cNvPr>
              <p:cNvSpPr/>
              <p:nvPr/>
            </p:nvSpPr>
            <p:spPr>
              <a:xfrm>
                <a:off x="5145385" y="-1"/>
                <a:ext cx="2603247" cy="13940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148" h="17277" extrusionOk="0">
                    <a:moveTo>
                      <a:pt x="2107" y="3306"/>
                    </a:moveTo>
                    <a:cubicBezTo>
                      <a:pt x="1437" y="5665"/>
                      <a:pt x="840" y="8075"/>
                      <a:pt x="319" y="10529"/>
                    </a:cubicBezTo>
                    <a:cubicBezTo>
                      <a:pt x="-358" y="13713"/>
                      <a:pt x="24" y="17177"/>
                      <a:pt x="1656" y="17275"/>
                    </a:cubicBezTo>
                    <a:cubicBezTo>
                      <a:pt x="2412" y="17321"/>
                      <a:pt x="3006" y="16383"/>
                      <a:pt x="3344" y="15266"/>
                    </a:cubicBezTo>
                    <a:cubicBezTo>
                      <a:pt x="4521" y="11368"/>
                      <a:pt x="3641" y="2787"/>
                      <a:pt x="7070" y="3733"/>
                    </a:cubicBezTo>
                    <a:cubicBezTo>
                      <a:pt x="9507" y="4405"/>
                      <a:pt x="13112" y="15046"/>
                      <a:pt x="13901" y="7934"/>
                    </a:cubicBezTo>
                    <a:cubicBezTo>
                      <a:pt x="14129" y="5886"/>
                      <a:pt x="12050" y="4642"/>
                      <a:pt x="12545" y="2536"/>
                    </a:cubicBezTo>
                    <a:cubicBezTo>
                      <a:pt x="14145" y="-4279"/>
                      <a:pt x="16979" y="6834"/>
                      <a:pt x="18746" y="6121"/>
                    </a:cubicBezTo>
                    <a:cubicBezTo>
                      <a:pt x="21242" y="5115"/>
                      <a:pt x="20110" y="-1116"/>
                      <a:pt x="17666" y="175"/>
                    </a:cubicBezTo>
                  </a:path>
                </a:pathLst>
              </a:custGeom>
              <a:noFill/>
              <a:ln w="38100" cap="flat">
                <a:solidFill>
                  <a:srgbClr val="FF9300"/>
                </a:solidFill>
                <a:prstDash val="solid"/>
                <a:miter lim="400000"/>
                <a:headEnd type="arrow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7" name="Shape 4465">
                <a:extLst>
                  <a:ext uri="{FF2B5EF4-FFF2-40B4-BE49-F238E27FC236}">
                    <a16:creationId xmlns:a16="http://schemas.microsoft.com/office/drawing/2014/main" id="{BA3AA760-98A3-4D78-8BB0-37AC59D1541F}"/>
                  </a:ext>
                </a:extLst>
              </p:cNvPr>
              <p:cNvSpPr/>
              <p:nvPr/>
            </p:nvSpPr>
            <p:spPr>
              <a:xfrm flipH="1">
                <a:off x="0" y="188185"/>
                <a:ext cx="4574564" cy="16478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57" h="20524" extrusionOk="0">
                    <a:moveTo>
                      <a:pt x="1447" y="0"/>
                    </a:moveTo>
                    <a:cubicBezTo>
                      <a:pt x="-224" y="834"/>
                      <a:pt x="-543" y="6973"/>
                      <a:pt x="992" y="8951"/>
                    </a:cubicBezTo>
                    <a:cubicBezTo>
                      <a:pt x="2633" y="11065"/>
                      <a:pt x="5320" y="1783"/>
                      <a:pt x="6543" y="8305"/>
                    </a:cubicBezTo>
                    <a:cubicBezTo>
                      <a:pt x="6791" y="9625"/>
                      <a:pt x="6649" y="11450"/>
                      <a:pt x="7104" y="12365"/>
                    </a:cubicBezTo>
                    <a:cubicBezTo>
                      <a:pt x="7985" y="14135"/>
                      <a:pt x="9353" y="8625"/>
                      <a:pt x="10183" y="11861"/>
                    </a:cubicBezTo>
                    <a:cubicBezTo>
                      <a:pt x="10511" y="13139"/>
                      <a:pt x="10036" y="15124"/>
                      <a:pt x="10478" y="16261"/>
                    </a:cubicBezTo>
                    <a:cubicBezTo>
                      <a:pt x="10914" y="17385"/>
                      <a:pt x="11512" y="16107"/>
                      <a:pt x="12080" y="15500"/>
                    </a:cubicBezTo>
                    <a:cubicBezTo>
                      <a:pt x="13491" y="13995"/>
                      <a:pt x="14689" y="17627"/>
                      <a:pt x="16000" y="19350"/>
                    </a:cubicBezTo>
                    <a:cubicBezTo>
                      <a:pt x="17712" y="21600"/>
                      <a:pt x="19766" y="20550"/>
                      <a:pt x="21057" y="16765"/>
                    </a:cubicBezTo>
                  </a:path>
                </a:pathLst>
              </a:custGeom>
              <a:noFill/>
              <a:ln w="38100" cap="flat">
                <a:solidFill>
                  <a:srgbClr val="C0216D"/>
                </a:solidFill>
                <a:prstDash val="solid"/>
                <a:miter lim="400000"/>
                <a:headEnd type="arrow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8" name="Shape 4486">
                <a:extLst>
                  <a:ext uri="{FF2B5EF4-FFF2-40B4-BE49-F238E27FC236}">
                    <a16:creationId xmlns:a16="http://schemas.microsoft.com/office/drawing/2014/main" id="{8BCB7A0B-16FE-4DCA-A44A-6B6CE8604BC4}"/>
                  </a:ext>
                </a:extLst>
              </p:cNvPr>
              <p:cNvSpPr/>
              <p:nvPr/>
            </p:nvSpPr>
            <p:spPr>
              <a:xfrm>
                <a:off x="2788759" y="1528762"/>
                <a:ext cx="887173" cy="10147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737" h="21600" extrusionOk="0">
                    <a:moveTo>
                      <a:pt x="0" y="0"/>
                    </a:moveTo>
                    <a:cubicBezTo>
                      <a:pt x="15176" y="2364"/>
                      <a:pt x="21600" y="9564"/>
                      <a:pt x="19273" y="21600"/>
                    </a:cubicBezTo>
                  </a:path>
                </a:pathLst>
              </a:custGeom>
              <a:noFill/>
              <a:ln w="63500" cap="flat">
                <a:solidFill>
                  <a:srgbClr val="0632FB"/>
                </a:solidFill>
                <a:prstDash val="solid"/>
                <a:miter lim="400000"/>
                <a:tailEnd type="stealth" w="med" len="med"/>
              </a:ln>
              <a:effectLst/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39" name="Shape 4487">
                <a:extLst>
                  <a:ext uri="{FF2B5EF4-FFF2-40B4-BE49-F238E27FC236}">
                    <a16:creationId xmlns:a16="http://schemas.microsoft.com/office/drawing/2014/main" id="{1278A285-8451-44D8-AC87-789A2A9F5D6B}"/>
                  </a:ext>
                </a:extLst>
              </p:cNvPr>
              <p:cNvSpPr/>
              <p:nvPr/>
            </p:nvSpPr>
            <p:spPr>
              <a:xfrm>
                <a:off x="3662586" y="1528714"/>
                <a:ext cx="1135179" cy="88154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494" extrusionOk="0">
                    <a:moveTo>
                      <a:pt x="21600" y="1"/>
                    </a:moveTo>
                    <a:cubicBezTo>
                      <a:pt x="7849" y="-106"/>
                      <a:pt x="649" y="7058"/>
                      <a:pt x="0" y="21494"/>
                    </a:cubicBezTo>
                  </a:path>
                </a:pathLst>
              </a:custGeom>
              <a:noFill/>
              <a:ln w="63500" cap="flat">
                <a:solidFill>
                  <a:srgbClr val="0632FB"/>
                </a:solidFill>
                <a:prstDash val="solid"/>
                <a:miter lim="400000"/>
              </a:ln>
              <a:effectLst/>
            </p:spPr>
            <p:txBody>
              <a:bodyPr/>
              <a:lstStyle/>
              <a:p>
                <a:endParaRPr/>
              </a:p>
            </p:txBody>
          </p:sp>
        </p:grpSp>
        <p:grpSp>
          <p:nvGrpSpPr>
            <p:cNvPr id="47" name="Group 4483">
              <a:extLst>
                <a:ext uri="{FF2B5EF4-FFF2-40B4-BE49-F238E27FC236}">
                  <a16:creationId xmlns:a16="http://schemas.microsoft.com/office/drawing/2014/main" id="{3B4CD051-A7E9-4655-88B4-59474B08C9E9}"/>
                </a:ext>
              </a:extLst>
            </p:cNvPr>
            <p:cNvGrpSpPr/>
            <p:nvPr/>
          </p:nvGrpSpPr>
          <p:grpSpPr>
            <a:xfrm>
              <a:off x="9585375" y="4697550"/>
              <a:ext cx="1778877" cy="1211017"/>
              <a:chOff x="0" y="0"/>
              <a:chExt cx="1778874" cy="1211015"/>
            </a:xfrm>
          </p:grpSpPr>
          <p:pic>
            <p:nvPicPr>
              <p:cNvPr id="49" name="droppedImage.png">
                <a:extLst>
                  <a:ext uri="{FF2B5EF4-FFF2-40B4-BE49-F238E27FC236}">
                    <a16:creationId xmlns:a16="http://schemas.microsoft.com/office/drawing/2014/main" id="{001D6C10-2C3D-4D6C-8088-72E5A3FC808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rcRect l="38669" t="16046" r="28898" b="76373"/>
              <a:stretch>
                <a:fillRect/>
              </a:stretch>
            </p:blipFill>
            <p:spPr>
              <a:xfrm>
                <a:off x="0" y="596900"/>
                <a:ext cx="1213724" cy="61411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50" name="droppedImage.png">
                <a:extLst>
                  <a:ext uri="{FF2B5EF4-FFF2-40B4-BE49-F238E27FC236}">
                    <a16:creationId xmlns:a16="http://schemas.microsoft.com/office/drawing/2014/main" id="{B966917F-1544-442F-9648-BF2E5D67523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rcRect l="52583" t="6641" r="14985" b="85778"/>
              <a:stretch>
                <a:fillRect/>
              </a:stretch>
            </p:blipFill>
            <p:spPr>
              <a:xfrm>
                <a:off x="565150" y="0"/>
                <a:ext cx="1213725" cy="61411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0BBACF05-ECC8-4174-9826-A11E1E71697A}"/>
                </a:ext>
              </a:extLst>
            </p:cNvPr>
            <p:cNvSpPr txBox="1"/>
            <p:nvPr/>
          </p:nvSpPr>
          <p:spPr>
            <a:xfrm>
              <a:off x="8985098" y="4661388"/>
              <a:ext cx="1054742" cy="830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/>
                <a:t>=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76E51259-885B-4371-BD69-BBDFA7BEB637}"/>
                </a:ext>
              </a:extLst>
            </p:cNvPr>
            <p:cNvSpPr txBox="1"/>
            <p:nvPr/>
          </p:nvSpPr>
          <p:spPr>
            <a:xfrm>
              <a:off x="5524178" y="3401337"/>
              <a:ext cx="478447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DNA strands can bind even if only part of strands are complementary:</a:t>
              </a:r>
              <a:endParaRPr lang="en-US" sz="4400"/>
            </a:p>
          </p:txBody>
        </p:sp>
      </p:grp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E9DC988-43F7-411B-B18B-6764575DB7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3B66A-CE92-4F70-B5A2-EE913266E6CF}" type="slidenum">
              <a:rPr lang="en-US" smtClean="0"/>
              <a:pPr/>
              <a:t>25</a:t>
            </a:fld>
            <a:r>
              <a:rPr lang="en-US"/>
              <a:t>/49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5022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DNA-origami-animatio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73270" y="3337496"/>
            <a:ext cx="4610399" cy="345779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73989" y="1613748"/>
            <a:ext cx="1931248" cy="188048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50406" y="1713099"/>
            <a:ext cx="544182" cy="587841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3377068" y="1801705"/>
            <a:ext cx="2718933" cy="1632341"/>
            <a:chOff x="3130587" y="2640884"/>
            <a:chExt cx="2718933" cy="1632341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029177" y="2640884"/>
              <a:ext cx="1820343" cy="1632341"/>
            </a:xfrm>
            <a:prstGeom prst="rect">
              <a:avLst/>
            </a:prstGeom>
          </p:spPr>
        </p:pic>
        <p:sp>
          <p:nvSpPr>
            <p:cNvPr id="14" name="Right Arrow 13"/>
            <p:cNvSpPr/>
            <p:nvPr/>
          </p:nvSpPr>
          <p:spPr>
            <a:xfrm>
              <a:off x="3130587" y="3271652"/>
              <a:ext cx="728894" cy="280724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1673990" y="3935073"/>
            <a:ext cx="20262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scaffold</a:t>
            </a:r>
            <a:r>
              <a:rPr lang="en-US" dirty="0"/>
              <a:t> DNA strand</a:t>
            </a:r>
          </a:p>
        </p:txBody>
      </p:sp>
      <p:cxnSp>
        <p:nvCxnSpPr>
          <p:cNvPr id="19" name="Straight Arrow Connector 18"/>
          <p:cNvCxnSpPr/>
          <p:nvPr/>
        </p:nvCxnSpPr>
        <p:spPr>
          <a:xfrm flipV="1">
            <a:off x="2598049" y="3384428"/>
            <a:ext cx="0" cy="55064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37" name="Group 36"/>
          <p:cNvGrpSpPr/>
          <p:nvPr/>
        </p:nvGrpSpPr>
        <p:grpSpPr>
          <a:xfrm>
            <a:off x="3839212" y="1137691"/>
            <a:ext cx="3296826" cy="2217819"/>
            <a:chOff x="3839385" y="1954459"/>
            <a:chExt cx="3296826" cy="2217819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053437" y="2529867"/>
              <a:ext cx="1082774" cy="842335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217252" y="3339046"/>
              <a:ext cx="755143" cy="833232"/>
            </a:xfrm>
            <a:prstGeom prst="rect">
              <a:avLst/>
            </a:prstGeom>
          </p:spPr>
        </p:pic>
        <p:sp>
          <p:nvSpPr>
            <p:cNvPr id="20" name="TextBox 19"/>
            <p:cNvSpPr txBox="1"/>
            <p:nvPr/>
          </p:nvSpPr>
          <p:spPr>
            <a:xfrm>
              <a:off x="3899946" y="1954459"/>
              <a:ext cx="202607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i="1" dirty="0"/>
                <a:t>staple</a:t>
              </a:r>
              <a:r>
                <a:rPr lang="en-US" dirty="0"/>
                <a:t> DNA strands</a:t>
              </a:r>
            </a:p>
          </p:txBody>
        </p:sp>
        <p:cxnSp>
          <p:nvCxnSpPr>
            <p:cNvPr id="23" name="Straight Arrow Connector 22"/>
            <p:cNvCxnSpPr/>
            <p:nvPr/>
          </p:nvCxnSpPr>
          <p:spPr>
            <a:xfrm flipH="1">
              <a:off x="3839385" y="2277092"/>
              <a:ext cx="129409" cy="252774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5" name="Straight Arrow Connector 24"/>
            <p:cNvCxnSpPr/>
            <p:nvPr/>
          </p:nvCxnSpPr>
          <p:spPr>
            <a:xfrm>
              <a:off x="5773444" y="2277092"/>
              <a:ext cx="443808" cy="341381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8" name="Group 37"/>
          <p:cNvGrpSpPr/>
          <p:nvPr/>
        </p:nvGrpSpPr>
        <p:grpSpPr>
          <a:xfrm>
            <a:off x="7039097" y="1613748"/>
            <a:ext cx="3472740" cy="1625997"/>
            <a:chOff x="7383397" y="2428756"/>
            <a:chExt cx="3472740" cy="1625997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829886" y="2820389"/>
              <a:ext cx="2011916" cy="1234364"/>
            </a:xfrm>
            <a:prstGeom prst="rect">
              <a:avLst/>
            </a:prstGeom>
          </p:spPr>
        </p:pic>
        <p:sp>
          <p:nvSpPr>
            <p:cNvPr id="16" name="Right Arrow 15"/>
            <p:cNvSpPr/>
            <p:nvPr/>
          </p:nvSpPr>
          <p:spPr>
            <a:xfrm>
              <a:off x="7677339" y="3250407"/>
              <a:ext cx="728894" cy="280724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8829886" y="2428756"/>
              <a:ext cx="202625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folded DNA origami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7383397" y="2738768"/>
              <a:ext cx="14355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heat to 90C, cool to 20C over an hour</a:t>
              </a:r>
            </a:p>
          </p:txBody>
        </p:sp>
      </p:grpSp>
      <p:sp>
        <p:nvSpPr>
          <p:cNvPr id="40" name="TextBox 39"/>
          <p:cNvSpPr txBox="1"/>
          <p:nvPr/>
        </p:nvSpPr>
        <p:spPr>
          <a:xfrm>
            <a:off x="1630501" y="4252011"/>
            <a:ext cx="23381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(M13mp18 bacteriophage virus)</a:t>
            </a:r>
          </a:p>
        </p:txBody>
      </p:sp>
      <p:sp>
        <p:nvSpPr>
          <p:cNvPr id="26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DNA origami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673990" y="6374271"/>
            <a:ext cx="358764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© http://openwetware.org/wiki/Biomod/2014/Design</a:t>
            </a:r>
          </a:p>
        </p:txBody>
      </p:sp>
      <p:sp>
        <p:nvSpPr>
          <p:cNvPr id="32" name="Rectangle 31"/>
          <p:cNvSpPr/>
          <p:nvPr/>
        </p:nvSpPr>
        <p:spPr>
          <a:xfrm>
            <a:off x="9087545" y="6471059"/>
            <a:ext cx="129612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© Shawn Douglas</a:t>
            </a:r>
          </a:p>
        </p:txBody>
      </p:sp>
      <p:sp>
        <p:nvSpPr>
          <p:cNvPr id="28" name="Rectangle 27"/>
          <p:cNvSpPr/>
          <p:nvPr/>
        </p:nvSpPr>
        <p:spPr>
          <a:xfrm>
            <a:off x="1029155" y="4905188"/>
            <a:ext cx="4068614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Paul </a:t>
            </a:r>
            <a:r>
              <a:rPr lang="en-US" sz="1400" dirty="0" err="1"/>
              <a:t>Rothemund</a:t>
            </a:r>
            <a:endParaRPr lang="en-US" sz="1400" dirty="0"/>
          </a:p>
          <a:p>
            <a:r>
              <a:rPr lang="en-US" sz="1400" i="1" dirty="0"/>
              <a:t>Folding DNA to create </a:t>
            </a:r>
            <a:r>
              <a:rPr lang="en-US" sz="1400" i="1" dirty="0" err="1"/>
              <a:t>nanoscale</a:t>
            </a:r>
            <a:r>
              <a:rPr lang="en-US" sz="1400" i="1" dirty="0"/>
              <a:t> shapes and patterns</a:t>
            </a:r>
          </a:p>
          <a:p>
            <a:r>
              <a:rPr lang="en-US" sz="1400" u="sng" dirty="0"/>
              <a:t>Nature</a:t>
            </a:r>
            <a:r>
              <a:rPr lang="en-US" sz="1400" dirty="0"/>
              <a:t> 2006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4078242" y="1460094"/>
            <a:ext cx="16375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(+ water + salt)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9B7BA2-1A51-4B38-8BB7-808AF29F8C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3B66A-CE92-4F70-B5A2-EE913266E6CF}" type="slidenum">
              <a:rPr lang="en-US" smtClean="0"/>
              <a:pPr/>
              <a:t>26</a:t>
            </a:fld>
            <a:r>
              <a:rPr lang="en-US"/>
              <a:t>/49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7563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26500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52" fill="hold" display="0">
                  <p:stCondLst>
                    <p:cond delay="indefinite"/>
                  </p:stCondLst>
                </p:cTn>
                <p:tgtEl>
                  <p:spTgt spid="27"/>
                </p:tgtEl>
              </p:cMediaNode>
            </p:video>
          </p:childTnLst>
        </p:cTn>
      </p:par>
    </p:tnLst>
    <p:bldLst>
      <p:bldP spid="17" grpId="0"/>
      <p:bldP spid="40" grpId="0"/>
      <p:bldP spid="13" grpId="0"/>
      <p:bldP spid="32" grpId="0"/>
      <p:bldP spid="31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152650" y="365127"/>
            <a:ext cx="7886700" cy="1325563"/>
          </a:xfrm>
        </p:spPr>
        <p:txBody>
          <a:bodyPr/>
          <a:lstStyle/>
          <a:p>
            <a:r>
              <a:rPr lang="en-US" dirty="0"/>
              <a:t>DNA origami</a:t>
            </a:r>
          </a:p>
        </p:txBody>
      </p:sp>
      <p:sp>
        <p:nvSpPr>
          <p:cNvPr id="6" name="Rectangle 5"/>
          <p:cNvSpPr/>
          <p:nvPr/>
        </p:nvSpPr>
        <p:spPr>
          <a:xfrm>
            <a:off x="5906651" y="672691"/>
            <a:ext cx="462165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/>
              <a:t>Paul </a:t>
            </a:r>
            <a:r>
              <a:rPr lang="en-US" sz="1600" dirty="0" err="1"/>
              <a:t>Rothemund</a:t>
            </a:r>
            <a:endParaRPr lang="en-US" sz="1600" dirty="0"/>
          </a:p>
          <a:p>
            <a:r>
              <a:rPr lang="en-US" sz="1600" i="1" dirty="0"/>
              <a:t>Folding DNA to create </a:t>
            </a:r>
            <a:r>
              <a:rPr lang="en-US" sz="1600" i="1" dirty="0" err="1"/>
              <a:t>nanoscale</a:t>
            </a:r>
            <a:r>
              <a:rPr lang="en-US" sz="1600" i="1" dirty="0"/>
              <a:t> shapes and patterns</a:t>
            </a:r>
          </a:p>
          <a:p>
            <a:r>
              <a:rPr lang="en-US" sz="1600" u="sng" dirty="0"/>
              <a:t>Nature</a:t>
            </a:r>
            <a:r>
              <a:rPr lang="en-US" sz="1600" dirty="0"/>
              <a:t> 2006</a:t>
            </a:r>
          </a:p>
        </p:txBody>
      </p:sp>
      <p:sp>
        <p:nvSpPr>
          <p:cNvPr id="8" name="Rectangle 7"/>
          <p:cNvSpPr/>
          <p:nvPr/>
        </p:nvSpPr>
        <p:spPr>
          <a:xfrm>
            <a:off x="9130141" y="3029827"/>
            <a:ext cx="13981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Atomic force microscope images</a:t>
            </a:r>
          </a:p>
        </p:txBody>
      </p:sp>
      <p:sp>
        <p:nvSpPr>
          <p:cNvPr id="9" name="Right Brace 8"/>
          <p:cNvSpPr/>
          <p:nvPr/>
        </p:nvSpPr>
        <p:spPr>
          <a:xfrm>
            <a:off x="9180451" y="4074886"/>
            <a:ext cx="183515" cy="849086"/>
          </a:xfrm>
          <a:prstGeom prst="rightBrace">
            <a:avLst>
              <a:gd name="adj1" fmla="val 40948"/>
              <a:gd name="adj2" fmla="val 49301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9417960" y="4288642"/>
            <a:ext cx="12765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100 nm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4425" y="1748102"/>
            <a:ext cx="7115717" cy="4602769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E7FEE53-7968-4082-9493-2DC3E04C5C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3B66A-CE92-4F70-B5A2-EE913266E6CF}" type="slidenum">
              <a:rPr lang="en-US" smtClean="0"/>
              <a:pPr/>
              <a:t>27</a:t>
            </a:fld>
            <a:r>
              <a:rPr lang="en-US"/>
              <a:t>/49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794917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0254" y="341680"/>
            <a:ext cx="7886700" cy="925562"/>
          </a:xfrm>
        </p:spPr>
        <p:txBody>
          <a:bodyPr/>
          <a:lstStyle/>
          <a:p>
            <a:r>
              <a:rPr lang="en-US" dirty="0"/>
              <a:t>DNA nanotechnology applications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5300908" y="1722225"/>
            <a:ext cx="5871076" cy="3582992"/>
            <a:chOff x="1482911" y="893373"/>
            <a:chExt cx="6694808" cy="4453386"/>
          </a:xfrm>
        </p:grpSpPr>
        <p:sp>
          <p:nvSpPr>
            <p:cNvPr id="5" name="Rounded Rectangle 4"/>
            <p:cNvSpPr/>
            <p:nvPr/>
          </p:nvSpPr>
          <p:spPr>
            <a:xfrm>
              <a:off x="1482911" y="893373"/>
              <a:ext cx="6694808" cy="4453386"/>
            </a:xfrm>
            <a:prstGeom prst="roundRect">
              <a:avLst>
                <a:gd name="adj" fmla="val 8986"/>
              </a:avLst>
            </a:prstGeom>
            <a:solidFill>
              <a:schemeClr val="bg1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039121" y="1321810"/>
              <a:ext cx="3095152" cy="2785528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31878" y="1976828"/>
              <a:ext cx="2125096" cy="1902928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1619915" y="1008785"/>
              <a:ext cx="4964492" cy="8798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DNA origami opens to deliver antibody only in presence of two protein antigens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3583506" y="3754431"/>
              <a:ext cx="1904753" cy="4329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41t-specific latch</a:t>
              </a:r>
            </a:p>
          </p:txBody>
        </p:sp>
        <p:cxnSp>
          <p:nvCxnSpPr>
            <p:cNvPr id="10" name="Straight Arrow Connector 9"/>
            <p:cNvCxnSpPr/>
            <p:nvPr/>
          </p:nvCxnSpPr>
          <p:spPr>
            <a:xfrm flipV="1">
              <a:off x="4587638" y="3179302"/>
              <a:ext cx="588524" cy="613561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/>
            <p:nvPr/>
          </p:nvCxnSpPr>
          <p:spPr>
            <a:xfrm flipH="1" flipV="1">
              <a:off x="6703885" y="3811135"/>
              <a:ext cx="258209" cy="376248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/>
            <p:cNvSpPr txBox="1"/>
            <p:nvPr/>
          </p:nvSpPr>
          <p:spPr>
            <a:xfrm>
              <a:off x="6147306" y="4187383"/>
              <a:ext cx="2018767" cy="4207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TE17-specific latch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667792" y="4586244"/>
              <a:ext cx="6007081" cy="6503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Shawn Douglas, </a:t>
              </a:r>
              <a:r>
                <a:rPr lang="en-US" sz="1400" dirty="0" err="1"/>
                <a:t>Ido</a:t>
              </a:r>
              <a:r>
                <a:rPr lang="en-US" sz="1400" dirty="0"/>
                <a:t> Bachelet, George Church, </a:t>
              </a:r>
              <a:r>
                <a:rPr lang="en-US" sz="1400" i="1" dirty="0"/>
                <a:t>A logic-gated </a:t>
              </a:r>
              <a:r>
                <a:rPr lang="en-US" sz="1400" i="1" dirty="0" err="1"/>
                <a:t>nanorobot</a:t>
              </a:r>
              <a:r>
                <a:rPr lang="en-US" sz="1400" i="1" dirty="0"/>
                <a:t> for targeted transport of molecular payloads</a:t>
              </a:r>
              <a:r>
                <a:rPr lang="en-US" sz="1400" dirty="0"/>
                <a:t>, </a:t>
              </a:r>
              <a:r>
                <a:rPr lang="en-US" sz="1400" u="sng" dirty="0"/>
                <a:t>Science</a:t>
              </a:r>
              <a:r>
                <a:rPr lang="en-US" sz="1400" dirty="0"/>
                <a:t> 2012</a:t>
              </a:r>
            </a:p>
          </p:txBody>
        </p:sp>
        <p:sp>
          <p:nvSpPr>
            <p:cNvPr id="14" name="Right Arrow 13"/>
            <p:cNvSpPr/>
            <p:nvPr/>
          </p:nvSpPr>
          <p:spPr>
            <a:xfrm>
              <a:off x="3855714" y="2805519"/>
              <a:ext cx="955172" cy="682012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open</a:t>
              </a: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4245113" y="1864465"/>
              <a:ext cx="1730959" cy="80334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/>
                <a:t>antibody Fab’ fragments </a:t>
              </a:r>
            </a:p>
          </p:txBody>
        </p:sp>
        <p:cxnSp>
          <p:nvCxnSpPr>
            <p:cNvPr id="16" name="Straight Arrow Connector 15"/>
            <p:cNvCxnSpPr/>
            <p:nvPr/>
          </p:nvCxnSpPr>
          <p:spPr>
            <a:xfrm>
              <a:off x="5792631" y="2200742"/>
              <a:ext cx="1169462" cy="66914"/>
            </a:xfrm>
            <a:prstGeom prst="straightConnector1">
              <a:avLst/>
            </a:prstGeom>
            <a:ln w="28575">
              <a:solidFill>
                <a:schemeClr val="accent4"/>
              </a:solidFill>
              <a:headEnd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/>
            <p:nvPr/>
          </p:nvCxnSpPr>
          <p:spPr>
            <a:xfrm>
              <a:off x="5540189" y="2382484"/>
              <a:ext cx="826642" cy="423035"/>
            </a:xfrm>
            <a:prstGeom prst="straightConnector1">
              <a:avLst/>
            </a:prstGeom>
            <a:ln w="28575">
              <a:solidFill>
                <a:schemeClr val="accent4"/>
              </a:solidFill>
              <a:headEnd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TextBox 17"/>
          <p:cNvSpPr txBox="1"/>
          <p:nvPr/>
        </p:nvSpPr>
        <p:spPr>
          <a:xfrm>
            <a:off x="829245" y="1948426"/>
            <a:ext cx="444758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nanoscale resolution surface placement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X-ray crystallization scaffolding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molecular motors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super-resolution imaging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molecular circuits</a:t>
            </a:r>
          </a:p>
        </p:txBody>
      </p:sp>
      <p:sp>
        <p:nvSpPr>
          <p:cNvPr id="19" name="Rectangle 18"/>
          <p:cNvSpPr/>
          <p:nvPr/>
        </p:nvSpPr>
        <p:spPr>
          <a:xfrm>
            <a:off x="785094" y="4228320"/>
            <a:ext cx="342599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biological</a:t>
            </a:r>
            <a:r>
              <a:rPr lang="en-US" dirty="0"/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smart drugs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mRNA detection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cell surface marker detection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genetically encoded structures</a:t>
            </a:r>
          </a:p>
        </p:txBody>
      </p:sp>
      <p:sp>
        <p:nvSpPr>
          <p:cNvPr id="21" name="Rectangle 20"/>
          <p:cNvSpPr/>
          <p:nvPr/>
        </p:nvSpPr>
        <p:spPr>
          <a:xfrm>
            <a:off x="4307122" y="3558035"/>
            <a:ext cx="9938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>
                <a:solidFill>
                  <a:schemeClr val="accent1">
                    <a:lumMod val="75000"/>
                  </a:schemeClr>
                </a:solidFill>
              </a:rPr>
              <a:t>example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5351" y="2371023"/>
            <a:ext cx="4336364" cy="3429144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791144" y="1881101"/>
            <a:ext cx="90441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C00000"/>
                </a:solidFill>
              </a:rPr>
              <a:t>art</a:t>
            </a:r>
          </a:p>
        </p:txBody>
      </p:sp>
      <p:sp>
        <p:nvSpPr>
          <p:cNvPr id="23" name="Rectangle 22"/>
          <p:cNvSpPr/>
          <p:nvPr/>
        </p:nvSpPr>
        <p:spPr>
          <a:xfrm>
            <a:off x="500902" y="5894685"/>
            <a:ext cx="546311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Ashwin Gopinath, Evan Miyazono, Andrei </a:t>
            </a:r>
            <a:r>
              <a:rPr lang="en-US" sz="1200" dirty="0" err="1"/>
              <a:t>Faraon</a:t>
            </a:r>
            <a:r>
              <a:rPr lang="en-US" sz="1200" dirty="0"/>
              <a:t>, Paul </a:t>
            </a:r>
            <a:r>
              <a:rPr lang="en-US" sz="1200" dirty="0" err="1"/>
              <a:t>Rothemund</a:t>
            </a:r>
            <a:r>
              <a:rPr lang="en-US" sz="1200" dirty="0"/>
              <a:t>, </a:t>
            </a:r>
            <a:r>
              <a:rPr lang="en-US" sz="1200" i="1" dirty="0"/>
              <a:t>Engineering and mapping nanocavity emission via precision placement of DNA origami</a:t>
            </a:r>
            <a:r>
              <a:rPr lang="en-US" sz="1200" dirty="0"/>
              <a:t>, </a:t>
            </a:r>
            <a:r>
              <a:rPr lang="en-US" sz="1200" u="sng" dirty="0"/>
              <a:t>Nature</a:t>
            </a:r>
            <a:r>
              <a:rPr lang="en-US" sz="1200" dirty="0"/>
              <a:t> 2016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74C78FF0-6BCC-42A1-BFCB-9B8CBC96025A}"/>
              </a:ext>
            </a:extLst>
          </p:cNvPr>
          <p:cNvSpPr/>
          <p:nvPr/>
        </p:nvSpPr>
        <p:spPr>
          <a:xfrm>
            <a:off x="802419" y="1662438"/>
            <a:ext cx="15298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nonbiological</a:t>
            </a:r>
            <a:r>
              <a:rPr lang="en-US" dirty="0"/>
              <a:t>: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B7A18E2-3F3F-4DB2-8444-6AE29C373A1C}"/>
              </a:ext>
            </a:extLst>
          </p:cNvPr>
          <p:cNvSpPr/>
          <p:nvPr/>
        </p:nvSpPr>
        <p:spPr>
          <a:xfrm>
            <a:off x="6648787" y="5885896"/>
            <a:ext cx="487362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err="1"/>
              <a:t>Grigory</a:t>
            </a:r>
            <a:r>
              <a:rPr lang="en-US" sz="1200" dirty="0"/>
              <a:t> </a:t>
            </a:r>
            <a:r>
              <a:rPr lang="en-US" sz="1200" dirty="0" err="1"/>
              <a:t>Tikhomirov</a:t>
            </a:r>
            <a:r>
              <a:rPr lang="en-US" sz="1200" dirty="0"/>
              <a:t>, Philip Petersen, and Lulu Qian. </a:t>
            </a:r>
            <a:r>
              <a:rPr lang="en-US" sz="1200" i="1" dirty="0"/>
              <a:t>Fractal assembly of </a:t>
            </a:r>
            <a:r>
              <a:rPr lang="en-US" sz="1200" i="1" dirty="0" err="1"/>
              <a:t>micrometre</a:t>
            </a:r>
            <a:r>
              <a:rPr lang="en-US" sz="1200" i="1" dirty="0"/>
              <a:t>-scale DNA origami arrays with arbitrary patterns</a:t>
            </a:r>
            <a:r>
              <a:rPr lang="en-US" sz="1200" dirty="0"/>
              <a:t>. </a:t>
            </a:r>
            <a:r>
              <a:rPr lang="en-US" sz="1200" u="sng" dirty="0"/>
              <a:t>Nature</a:t>
            </a:r>
            <a:r>
              <a:rPr lang="en-US" sz="1200" dirty="0"/>
              <a:t> 2017. </a:t>
            </a:r>
            <a:endParaRPr lang="en-US" sz="1000" dirty="0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406B5470-332E-4047-8AE2-B03FE83B9C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74458" y="2294974"/>
            <a:ext cx="3647954" cy="3429144"/>
          </a:xfrm>
          <a:prstGeom prst="rect">
            <a:avLst/>
          </a:prstGeom>
        </p:spPr>
      </p:pic>
      <p:pic>
        <p:nvPicPr>
          <p:cNvPr id="1026" name="Picture 2" descr="A painting of a scene at night with 10 swirly stars, Venus, and a bright yellow crescent Moon. In the background there are hills, in the middle ground there is a moonlit town with a church that has an elongated steeple, and in the foreground there is the dark green silhouette of a cypress tree and houses.">
            <a:extLst>
              <a:ext uri="{FF2B5EF4-FFF2-40B4-BE49-F238E27FC236}">
                <a16:creationId xmlns:a16="http://schemas.microsoft.com/office/drawing/2014/main" id="{E4B10E02-F7D6-4D09-B918-B5F2C44F10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1791" y="1722225"/>
            <a:ext cx="2043856" cy="1619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See adjacent text.">
            <a:extLst>
              <a:ext uri="{FF2B5EF4-FFF2-40B4-BE49-F238E27FC236}">
                <a16:creationId xmlns:a16="http://schemas.microsoft.com/office/drawing/2014/main" id="{554A4CFF-3E90-47AC-A9F1-F0E055F96E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12" t="8565" r="21888" b="51310"/>
          <a:stretch/>
        </p:blipFill>
        <p:spPr bwMode="auto">
          <a:xfrm>
            <a:off x="6016065" y="3887537"/>
            <a:ext cx="1740048" cy="1881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Slide Number Placeholder 27">
            <a:extLst>
              <a:ext uri="{FF2B5EF4-FFF2-40B4-BE49-F238E27FC236}">
                <a16:creationId xmlns:a16="http://schemas.microsoft.com/office/drawing/2014/main" id="{ABE08838-07B8-49A8-8804-AE5263218D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3B66A-CE92-4F70-B5A2-EE913266E6CF}" type="slidenum">
              <a:rPr lang="en-US" smtClean="0"/>
              <a:pPr/>
              <a:t>28</a:t>
            </a:fld>
            <a:r>
              <a:rPr lang="en-US"/>
              <a:t>/49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8437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1" grpId="0"/>
      <p:bldP spid="21" grpId="1"/>
      <p:bldP spid="20" grpId="0"/>
      <p:bldP spid="23" grpId="0"/>
      <p:bldP spid="2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88DE56-072D-4E84-BED0-D09AC868DE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833100" cy="857283"/>
          </a:xfrm>
        </p:spPr>
        <p:txBody>
          <a:bodyPr>
            <a:normAutofit/>
          </a:bodyPr>
          <a:lstStyle/>
          <a:p>
            <a:r>
              <a:rPr lang="en-US"/>
              <a:t>Other applications of DNA nanotechnology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0531CAB-AD47-4AC3-BE15-C19522CD2F8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78" r="9003"/>
          <a:stretch/>
        </p:blipFill>
        <p:spPr>
          <a:xfrm>
            <a:off x="1202539" y="1637637"/>
            <a:ext cx="4893461" cy="4891770"/>
          </a:xfrm>
          <a:prstGeom prst="rect">
            <a:avLst/>
          </a:prstGeom>
        </p:spPr>
      </p:pic>
      <p:sp>
        <p:nvSpPr>
          <p:cNvPr id="6" name="Shape 2118">
            <a:extLst>
              <a:ext uri="{FF2B5EF4-FFF2-40B4-BE49-F238E27FC236}">
                <a16:creationId xmlns:a16="http://schemas.microsoft.com/office/drawing/2014/main" id="{66328F57-F8B2-496C-A32A-0F5069AEA1D0}"/>
              </a:ext>
            </a:extLst>
          </p:cNvPr>
          <p:cNvSpPr txBox="1">
            <a:spLocks/>
          </p:cNvSpPr>
          <p:nvPr/>
        </p:nvSpPr>
        <p:spPr>
          <a:xfrm>
            <a:off x="1202539" y="1250301"/>
            <a:ext cx="4704655" cy="4977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1" kern="1200">
                <a:solidFill>
                  <a:srgbClr val="FF26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b="0">
                <a:solidFill>
                  <a:schemeClr val="tx1"/>
                </a:solidFill>
              </a:rPr>
              <a:t>4 </a:t>
            </a:r>
            <a:r>
              <a:rPr lang="el-GR" sz="2000" b="0">
                <a:solidFill>
                  <a:schemeClr val="tx1"/>
                </a:solidFill>
              </a:rPr>
              <a:t>μ</a:t>
            </a:r>
            <a:r>
              <a:rPr lang="en-US" sz="2000" b="0">
                <a:solidFill>
                  <a:schemeClr val="tx1"/>
                </a:solidFill>
              </a:rPr>
              <a:t>m wide scan</a:t>
            </a:r>
            <a:endParaRPr lang="en-US" sz="2000" b="0" dirty="0">
              <a:solidFill>
                <a:schemeClr val="tx1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24D7279-BFA5-4743-A07A-BC9BF0843C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4211" y="2269122"/>
            <a:ext cx="4614751" cy="3628800"/>
          </a:xfrm>
          <a:prstGeom prst="rect">
            <a:avLst/>
          </a:prstGeom>
        </p:spPr>
      </p:pic>
      <p:sp>
        <p:nvSpPr>
          <p:cNvPr id="10" name="Shape 2118">
            <a:extLst>
              <a:ext uri="{FF2B5EF4-FFF2-40B4-BE49-F238E27FC236}">
                <a16:creationId xmlns:a16="http://schemas.microsoft.com/office/drawing/2014/main" id="{75FC343B-0630-4310-AC2E-A86FA2FC2498}"/>
              </a:ext>
            </a:extLst>
          </p:cNvPr>
          <p:cNvSpPr txBox="1">
            <a:spLocks/>
          </p:cNvSpPr>
          <p:nvPr/>
        </p:nvSpPr>
        <p:spPr>
          <a:xfrm>
            <a:off x="6894307" y="1670035"/>
            <a:ext cx="4704655" cy="4977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1" kern="1200">
                <a:solidFill>
                  <a:srgbClr val="FF26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b="0">
                <a:solidFill>
                  <a:schemeClr val="tx1"/>
                </a:solidFill>
              </a:rPr>
              <a:t>zoom in</a:t>
            </a:r>
            <a:endParaRPr lang="en-US" sz="2000" b="0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EBBF3F-DCAF-4C01-A151-2DB2A8F5FD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3B66A-CE92-4F70-B5A2-EE913266E6CF}" type="slidenum">
              <a:rPr lang="en-US" smtClean="0"/>
              <a:pPr/>
              <a:t>29</a:t>
            </a:fld>
            <a:r>
              <a:rPr lang="en-US"/>
              <a:t>/49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66479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Shape 157"/>
          <p:cNvSpPr>
            <a:spLocks noGrp="1"/>
          </p:cNvSpPr>
          <p:nvPr>
            <p:ph type="body" idx="4294967295"/>
          </p:nvPr>
        </p:nvSpPr>
        <p:spPr>
          <a:xfrm>
            <a:off x="756380" y="1626809"/>
            <a:ext cx="8805132" cy="982662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207391" indent="-207391"/>
            <a:endParaRPr sz="2400" dirty="0"/>
          </a:p>
          <a:p>
            <a:pPr marL="0" indent="0">
              <a:buNone/>
            </a:pPr>
            <a:r>
              <a:rPr b="1" dirty="0"/>
              <a:t>Building</a:t>
            </a:r>
            <a:r>
              <a:rPr dirty="0"/>
              <a:t> </a:t>
            </a:r>
            <a:r>
              <a:rPr lang="en-US" b="1" dirty="0"/>
              <a:t>things</a:t>
            </a:r>
            <a:r>
              <a:rPr b="1" dirty="0"/>
              <a:t> by</a:t>
            </a:r>
            <a:r>
              <a:rPr dirty="0"/>
              <a:t> </a:t>
            </a:r>
            <a:r>
              <a:rPr b="1" dirty="0"/>
              <a:t>hand</a:t>
            </a:r>
            <a:r>
              <a:rPr dirty="0"/>
              <a:t>: use tools! Great for scale of 10</a:t>
            </a:r>
            <a:r>
              <a:rPr lang="en-US" sz="3200" baseline="30000" dirty="0"/>
              <a:t>±</a:t>
            </a:r>
            <a:r>
              <a:rPr baseline="31999" dirty="0"/>
              <a:t>2</a:t>
            </a:r>
            <a:r>
              <a:rPr dirty="0"/>
              <a:t> </a:t>
            </a:r>
            <a:r>
              <a:rPr lang="en-US" sz="3200" dirty="0"/>
              <a:t>×</a:t>
            </a:r>
            <a:endParaRPr dirty="0"/>
          </a:p>
        </p:txBody>
      </p:sp>
      <p:sp>
        <p:nvSpPr>
          <p:cNvPr id="158" name="Shape 158"/>
          <p:cNvSpPr>
            <a:spLocks noGrp="1"/>
          </p:cNvSpPr>
          <p:nvPr>
            <p:ph type="body" idx="4294967295"/>
          </p:nvPr>
        </p:nvSpPr>
        <p:spPr>
          <a:xfrm>
            <a:off x="3557588" y="417513"/>
            <a:ext cx="4941887" cy="839787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sz="5400" dirty="0">
                <a:latin typeface="+mj-lt"/>
              </a:rPr>
              <a:t>Building </a:t>
            </a:r>
            <a:r>
              <a:rPr lang="en-US" sz="5400" dirty="0">
                <a:latin typeface="+mj-lt"/>
              </a:rPr>
              <a:t>things</a:t>
            </a:r>
            <a:endParaRPr sz="5400" dirty="0">
              <a:latin typeface="+mj-lt"/>
            </a:endParaRPr>
          </a:p>
        </p:txBody>
      </p:sp>
      <p:grpSp>
        <p:nvGrpSpPr>
          <p:cNvPr id="165" name="Group 165"/>
          <p:cNvGrpSpPr/>
          <p:nvPr/>
        </p:nvGrpSpPr>
        <p:grpSpPr>
          <a:xfrm>
            <a:off x="9511169" y="1921571"/>
            <a:ext cx="454061" cy="788975"/>
            <a:chOff x="0" y="0"/>
            <a:chExt cx="645794" cy="1122131"/>
          </a:xfrm>
        </p:grpSpPr>
        <p:pic>
          <p:nvPicPr>
            <p:cNvPr id="160" name="pasted-image.jpg"/>
            <p:cNvPicPr>
              <a:picLocks noChangeAspect="1"/>
            </p:cNvPicPr>
            <p:nvPr/>
          </p:nvPicPr>
          <p:blipFill>
            <a:blip r:embed="rId3"/>
            <a:srcRect l="29055" r="33804"/>
            <a:stretch>
              <a:fillRect/>
            </a:stretch>
          </p:blipFill>
          <p:spPr>
            <a:xfrm>
              <a:off x="200667" y="0"/>
              <a:ext cx="445128" cy="112213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164" name="Group 164"/>
            <p:cNvGrpSpPr/>
            <p:nvPr/>
          </p:nvGrpSpPr>
          <p:grpSpPr>
            <a:xfrm>
              <a:off x="0" y="86055"/>
              <a:ext cx="142575" cy="949855"/>
              <a:chOff x="0" y="0"/>
              <a:chExt cx="142574" cy="949854"/>
            </a:xfrm>
          </p:grpSpPr>
          <p:sp>
            <p:nvSpPr>
              <p:cNvPr id="161" name="Shape 161"/>
              <p:cNvSpPr/>
              <p:nvPr/>
            </p:nvSpPr>
            <p:spPr>
              <a:xfrm flipV="1">
                <a:off x="64510" y="-1"/>
                <a:ext cx="1" cy="949856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35718" tIns="35718" rIns="35718" bIns="35718" numCol="1" anchor="ctr">
                <a:noAutofit/>
              </a:bodyPr>
              <a:lstStyle/>
              <a:p>
                <a:pPr>
                  <a:defRPr sz="2400"/>
                </a:pPr>
                <a:endParaRPr sz="1687"/>
              </a:p>
            </p:txBody>
          </p:sp>
          <p:sp>
            <p:nvSpPr>
              <p:cNvPr id="162" name="Shape 162"/>
              <p:cNvSpPr/>
              <p:nvPr/>
            </p:nvSpPr>
            <p:spPr>
              <a:xfrm flipH="1" flipV="1">
                <a:off x="0" y="0"/>
                <a:ext cx="142575" cy="1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35718" tIns="35718" rIns="35718" bIns="35718" numCol="1" anchor="ctr">
                <a:noAutofit/>
              </a:bodyPr>
              <a:lstStyle/>
              <a:p>
                <a:pPr>
                  <a:defRPr sz="2400"/>
                </a:pPr>
                <a:endParaRPr sz="1687"/>
              </a:p>
            </p:txBody>
          </p:sp>
          <p:sp>
            <p:nvSpPr>
              <p:cNvPr id="163" name="Shape 163"/>
              <p:cNvSpPr/>
              <p:nvPr/>
            </p:nvSpPr>
            <p:spPr>
              <a:xfrm flipH="1">
                <a:off x="0" y="946158"/>
                <a:ext cx="142575" cy="1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35718" tIns="35718" rIns="35718" bIns="35718" numCol="1" anchor="ctr">
                <a:noAutofit/>
              </a:bodyPr>
              <a:lstStyle/>
              <a:p>
                <a:pPr>
                  <a:defRPr sz="2400"/>
                </a:pPr>
                <a:endParaRPr sz="1687"/>
              </a:p>
            </p:txBody>
          </p:sp>
        </p:grpSp>
      </p:grpSp>
      <p:grpSp>
        <p:nvGrpSpPr>
          <p:cNvPr id="168" name="Group 168"/>
          <p:cNvGrpSpPr/>
          <p:nvPr/>
        </p:nvGrpSpPr>
        <p:grpSpPr>
          <a:xfrm>
            <a:off x="456344" y="215167"/>
            <a:ext cx="2374528" cy="1682515"/>
            <a:chOff x="-14820" y="0"/>
            <a:chExt cx="3377208" cy="2392982"/>
          </a:xfrm>
        </p:grpSpPr>
        <p:pic>
          <p:nvPicPr>
            <p:cNvPr id="166" name="pasted-image.jpg"/>
            <p:cNvPicPr>
              <a:picLocks noChangeAspect="1"/>
            </p:cNvPicPr>
            <p:nvPr/>
          </p:nvPicPr>
          <p:blipFill>
            <a:blip r:embed="rId4"/>
            <a:srcRect l="10684" t="22438" r="10684" b="4064"/>
            <a:stretch>
              <a:fillRect/>
            </a:stretch>
          </p:blipFill>
          <p:spPr>
            <a:xfrm>
              <a:off x="0" y="0"/>
              <a:ext cx="3362389" cy="209524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67" name="Shape 167"/>
            <p:cNvSpPr/>
            <p:nvPr/>
          </p:nvSpPr>
          <p:spPr>
            <a:xfrm>
              <a:off x="-14821" y="2138338"/>
              <a:ext cx="3354793" cy="25464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r">
                <a:spcBef>
                  <a:spcPts val="1400"/>
                </a:spcBef>
                <a:buClr>
                  <a:srgbClr val="0224C3"/>
                </a:buClr>
                <a:defRPr sz="1400">
                  <a:solidFill>
                    <a:srgbClr val="0433FF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rPr sz="984"/>
                <a:t>Ljubljana Marshes Wheel. 5k years old</a:t>
              </a:r>
            </a:p>
          </p:txBody>
        </p:sp>
      </p:grpSp>
      <p:grpSp>
        <p:nvGrpSpPr>
          <p:cNvPr id="171" name="Group 171"/>
          <p:cNvGrpSpPr/>
          <p:nvPr/>
        </p:nvGrpSpPr>
        <p:grpSpPr>
          <a:xfrm>
            <a:off x="9356058" y="170428"/>
            <a:ext cx="2591676" cy="1662990"/>
            <a:chOff x="-465139" y="-21695"/>
            <a:chExt cx="3686050" cy="2365212"/>
          </a:xfrm>
        </p:grpSpPr>
        <p:pic>
          <p:nvPicPr>
            <p:cNvPr id="169" name="pasted-image.jpg"/>
            <p:cNvPicPr>
              <a:picLocks noChangeAspect="1"/>
            </p:cNvPicPr>
            <p:nvPr/>
          </p:nvPicPr>
          <p:blipFill>
            <a:blip r:embed="rId5"/>
            <a:srcRect l="7994" t="12687" r="17014" b="27200"/>
            <a:stretch>
              <a:fillRect/>
            </a:stretch>
          </p:blipFill>
          <p:spPr>
            <a:xfrm>
              <a:off x="-465140" y="-21696"/>
              <a:ext cx="3663156" cy="200844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70" name="Shape 170"/>
            <p:cNvSpPr/>
            <p:nvPr/>
          </p:nvSpPr>
          <p:spPr>
            <a:xfrm>
              <a:off x="20438" y="2060893"/>
              <a:ext cx="3200474" cy="28262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r">
                <a:spcBef>
                  <a:spcPts val="1400"/>
                </a:spcBef>
                <a:buClr>
                  <a:srgbClr val="0224C3"/>
                </a:buClr>
                <a:defRPr sz="1400">
                  <a:solidFill>
                    <a:srgbClr val="0433FF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rPr sz="984"/>
                <a:t>Newgrange, Ireland. 5.2k years old</a:t>
              </a:r>
            </a:p>
          </p:txBody>
        </p:sp>
      </p:grpSp>
      <p:grpSp>
        <p:nvGrpSpPr>
          <p:cNvPr id="178" name="Group 178"/>
          <p:cNvGrpSpPr/>
          <p:nvPr/>
        </p:nvGrpSpPr>
        <p:grpSpPr>
          <a:xfrm>
            <a:off x="858983" y="2620832"/>
            <a:ext cx="10820400" cy="2521013"/>
            <a:chOff x="-1297396" y="-411034"/>
            <a:chExt cx="15389480" cy="3585549"/>
          </a:xfrm>
        </p:grpSpPr>
        <p:pic>
          <p:nvPicPr>
            <p:cNvPr id="172" name="pasted-image.jpg"/>
            <p:cNvPicPr>
              <a:picLocks noChangeAspect="1"/>
            </p:cNvPicPr>
            <p:nvPr/>
          </p:nvPicPr>
          <p:blipFill>
            <a:blip r:embed="rId6"/>
            <a:srcRect t="29022" r="21482" b="7560"/>
            <a:stretch>
              <a:fillRect/>
            </a:stretch>
          </p:blipFill>
          <p:spPr>
            <a:xfrm>
              <a:off x="8603197" y="951471"/>
              <a:ext cx="3600933" cy="188823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3" name="pasted-image.jpg"/>
            <p:cNvPicPr>
              <a:picLocks noChangeAspect="1"/>
            </p:cNvPicPr>
            <p:nvPr/>
          </p:nvPicPr>
          <p:blipFill>
            <a:blip r:embed="rId7"/>
            <a:srcRect l="3139" t="112" b="7561"/>
            <a:stretch>
              <a:fillRect/>
            </a:stretch>
          </p:blipFill>
          <p:spPr>
            <a:xfrm>
              <a:off x="4286457" y="967424"/>
              <a:ext cx="2200533" cy="220709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4" name="pasted-image.png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04748" y="1246000"/>
              <a:ext cx="1385890" cy="164987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84" name="Shape 184"/>
            <p:cNvSpPr/>
            <p:nvPr/>
          </p:nvSpPr>
          <p:spPr>
            <a:xfrm>
              <a:off x="2129350" y="1895916"/>
              <a:ext cx="1996704" cy="3528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6311" extrusionOk="0">
                  <a:moveTo>
                    <a:pt x="0" y="4947"/>
                  </a:moveTo>
                  <a:cubicBezTo>
                    <a:pt x="6498" y="21600"/>
                    <a:pt x="13698" y="19951"/>
                    <a:pt x="21600" y="0"/>
                  </a:cubicBezTo>
                </a:path>
              </a:pathLst>
            </a:custGeom>
            <a:noFill/>
            <a:ln w="101600" cap="flat">
              <a:solidFill>
                <a:srgbClr val="0632FB"/>
              </a:solidFill>
              <a:prstDash val="solid"/>
              <a:miter lim="400000"/>
              <a:tailEnd type="arrow" w="med" len="med"/>
            </a:ln>
            <a:effectLst/>
          </p:spPr>
          <p:txBody>
            <a:bodyPr/>
            <a:lstStyle/>
            <a:p>
              <a:endParaRPr sz="1266"/>
            </a:p>
          </p:txBody>
        </p:sp>
        <p:sp>
          <p:nvSpPr>
            <p:cNvPr id="185" name="Shape 185"/>
            <p:cNvSpPr/>
            <p:nvPr/>
          </p:nvSpPr>
          <p:spPr>
            <a:xfrm>
              <a:off x="6320350" y="1895916"/>
              <a:ext cx="1996704" cy="3528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6311" extrusionOk="0">
                  <a:moveTo>
                    <a:pt x="0" y="11364"/>
                  </a:moveTo>
                  <a:cubicBezTo>
                    <a:pt x="6498" y="-5289"/>
                    <a:pt x="13698" y="-3640"/>
                    <a:pt x="21600" y="16311"/>
                  </a:cubicBezTo>
                </a:path>
              </a:pathLst>
            </a:custGeom>
            <a:noFill/>
            <a:ln w="101600" cap="flat">
              <a:solidFill>
                <a:srgbClr val="0632FB"/>
              </a:solidFill>
              <a:prstDash val="solid"/>
              <a:miter lim="400000"/>
              <a:tailEnd type="arrow" w="med" len="med"/>
            </a:ln>
            <a:effectLst/>
          </p:spPr>
          <p:txBody>
            <a:bodyPr/>
            <a:lstStyle/>
            <a:p>
              <a:endParaRPr sz="1266"/>
            </a:p>
          </p:txBody>
        </p:sp>
        <p:sp>
          <p:nvSpPr>
            <p:cNvPr id="177" name="Shape 177"/>
            <p:cNvSpPr/>
            <p:nvPr/>
          </p:nvSpPr>
          <p:spPr>
            <a:xfrm>
              <a:off x="-1297396" y="-411034"/>
              <a:ext cx="15389480" cy="120194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>
                <a:spcBef>
                  <a:spcPts val="984"/>
                </a:spcBef>
                <a:buClr>
                  <a:srgbClr val="0632FB"/>
                </a:buClr>
                <a:buSzPct val="125000"/>
                <a:defRPr sz="3000">
                  <a:latin typeface="Arial"/>
                  <a:ea typeface="Arial"/>
                  <a:cs typeface="Arial"/>
                  <a:sym typeface="Arial"/>
                </a:defRPr>
              </a:pPr>
              <a:r>
                <a:rPr sz="2400" b="1" dirty="0"/>
                <a:t>Building</a:t>
              </a:r>
              <a:r>
                <a:rPr sz="2400" dirty="0"/>
                <a:t> </a:t>
              </a:r>
              <a:r>
                <a:rPr sz="2400" b="1" dirty="0"/>
                <a:t>tools that build </a:t>
              </a:r>
              <a:r>
                <a:rPr lang="en-US" sz="2400" b="1" dirty="0"/>
                <a:t>things</a:t>
              </a:r>
              <a:r>
                <a:rPr sz="2400" dirty="0"/>
                <a:t>: specify target object with a computer program that then controls the manufacturing process</a:t>
              </a:r>
            </a:p>
          </p:txBody>
        </p:sp>
      </p:grpSp>
      <p:grpSp>
        <p:nvGrpSpPr>
          <p:cNvPr id="183" name="Group 183"/>
          <p:cNvGrpSpPr/>
          <p:nvPr/>
        </p:nvGrpSpPr>
        <p:grpSpPr>
          <a:xfrm>
            <a:off x="858983" y="4990670"/>
            <a:ext cx="9845471" cy="1841720"/>
            <a:chOff x="-1297394" y="152289"/>
            <a:chExt cx="14002875" cy="2619414"/>
          </a:xfrm>
        </p:grpSpPr>
        <p:grpSp>
          <p:nvGrpSpPr>
            <p:cNvPr id="181" name="Group 181"/>
            <p:cNvGrpSpPr/>
            <p:nvPr/>
          </p:nvGrpSpPr>
          <p:grpSpPr>
            <a:xfrm>
              <a:off x="9425521" y="152289"/>
              <a:ext cx="3279960" cy="2619414"/>
              <a:chOff x="550515" y="152289"/>
              <a:chExt cx="3279958" cy="2619413"/>
            </a:xfrm>
          </p:grpSpPr>
          <p:pic>
            <p:nvPicPr>
              <p:cNvPr id="179" name="droppedImage.png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023840" y="152289"/>
                <a:ext cx="2806633" cy="228394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180" name="Shape 180"/>
              <p:cNvSpPr/>
              <p:nvPr/>
            </p:nvSpPr>
            <p:spPr>
              <a:xfrm>
                <a:off x="550515" y="2414113"/>
                <a:ext cx="2756878" cy="35758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0" tIns="0" rIns="0" bIns="0" numCol="1" anchor="t">
                <a:noAutofit/>
              </a:bodyPr>
              <a:lstStyle>
                <a:lvl1pPr algn="r">
                  <a:spcBef>
                    <a:spcPts val="1400"/>
                  </a:spcBef>
                  <a:buClr>
                    <a:srgbClr val="0224C3"/>
                  </a:buClr>
                  <a:defRPr sz="1400">
                    <a:solidFill>
                      <a:srgbClr val="0433FF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</a:lstStyle>
              <a:p>
                <a:r>
                  <a:rPr sz="984">
                    <a:latin typeface="+mn-lt"/>
                  </a:rPr>
                  <a:t>Mariana Ruiz Villarreal</a:t>
                </a:r>
              </a:p>
            </p:txBody>
          </p:sp>
        </p:grpSp>
        <p:sp>
          <p:nvSpPr>
            <p:cNvPr id="182" name="Shape 182"/>
            <p:cNvSpPr/>
            <p:nvPr/>
          </p:nvSpPr>
          <p:spPr>
            <a:xfrm>
              <a:off x="-1297394" y="727698"/>
              <a:ext cx="10916481" cy="149662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>
                <a:spcBef>
                  <a:spcPts val="984"/>
                </a:spcBef>
                <a:buClr>
                  <a:srgbClr val="0632FB"/>
                </a:buClr>
                <a:buSzPct val="125000"/>
                <a:defRPr sz="3000">
                  <a:latin typeface="Arial"/>
                  <a:ea typeface="Arial"/>
                  <a:cs typeface="Arial"/>
                  <a:sym typeface="Arial"/>
                </a:defRPr>
              </a:pPr>
              <a:r>
                <a:rPr sz="2400" dirty="0"/>
                <a:t>Programming </a:t>
              </a:r>
              <a:r>
                <a:rPr lang="en-US" sz="2400" b="1" dirty="0"/>
                <a:t>things</a:t>
              </a:r>
              <a:r>
                <a:rPr sz="2400" b="1" dirty="0"/>
                <a:t> to build </a:t>
              </a:r>
              <a:r>
                <a:rPr lang="en-US" sz="2400" b="1" dirty="0"/>
                <a:t>themselves</a:t>
              </a:r>
              <a:r>
                <a:rPr sz="2400" dirty="0"/>
                <a:t>: for building in small wet places where our hands or tools can’t reach</a:t>
              </a:r>
            </a:p>
          </p:txBody>
        </p:sp>
      </p:grp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97EA084-6A02-40FB-AFBF-4803B3F93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3B66A-CE92-4F70-B5A2-EE913266E6CF}" type="slidenum">
              <a:rPr lang="en-US" smtClean="0"/>
              <a:pPr/>
              <a:t>3</a:t>
            </a:fld>
            <a:r>
              <a:rPr lang="en-US"/>
              <a:t>/49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6584155"/>
      </p:ext>
    </p:extLst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3" grpId="0" animBg="1" advAuto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9EF9054D-BE39-4E5C-B1F0-E1FD7998AED7}"/>
              </a:ext>
            </a:extLst>
          </p:cNvPr>
          <p:cNvSpPr/>
          <p:nvPr/>
        </p:nvSpPr>
        <p:spPr>
          <a:xfrm>
            <a:off x="8997305" y="3484764"/>
            <a:ext cx="2878666" cy="2967408"/>
          </a:xfrm>
          <a:prstGeom prst="roundRect">
            <a:avLst>
              <a:gd name="adj" fmla="val 9388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7B90255-DAB0-4699-9EC0-D0744DB309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1925"/>
            <a:ext cx="10515600" cy="1325563"/>
          </a:xfrm>
        </p:spPr>
        <p:txBody>
          <a:bodyPr/>
          <a:lstStyle/>
          <a:p>
            <a:r>
              <a:rPr lang="en-US"/>
              <a:t>Cherry-picked samples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531D0336-602B-40BB-B163-D99C4A61A7F3}"/>
              </a:ext>
            </a:extLst>
          </p:cNvPr>
          <p:cNvGrpSpPr/>
          <p:nvPr/>
        </p:nvGrpSpPr>
        <p:grpSpPr>
          <a:xfrm>
            <a:off x="382824" y="1576517"/>
            <a:ext cx="2713783" cy="3754308"/>
            <a:chOff x="9408840" y="2628900"/>
            <a:chExt cx="2598471" cy="3594784"/>
          </a:xfrm>
        </p:grpSpPr>
        <p:sp>
          <p:nvSpPr>
            <p:cNvPr id="15" name="Shape 2118">
              <a:extLst>
                <a:ext uri="{FF2B5EF4-FFF2-40B4-BE49-F238E27FC236}">
                  <a16:creationId xmlns:a16="http://schemas.microsoft.com/office/drawing/2014/main" id="{22EB2434-F778-49CB-9B09-10123186AF0B}"/>
                </a:ext>
              </a:extLst>
            </p:cNvPr>
            <p:cNvSpPr txBox="1">
              <a:spLocks/>
            </p:cNvSpPr>
            <p:nvPr/>
          </p:nvSpPr>
          <p:spPr>
            <a:xfrm>
              <a:off x="9408840" y="2628900"/>
              <a:ext cx="2598471" cy="3594784"/>
            </a:xfrm>
            <a:prstGeom prst="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b="1" kern="1200">
                  <a:solidFill>
                    <a:srgbClr val="FF2600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b="0">
                  <a:solidFill>
                    <a:schemeClr val="tx1"/>
                  </a:solidFill>
                </a:rPr>
                <a:t>Beth Yim </a:t>
              </a:r>
              <a:endParaRPr lang="en-US" b="0" dirty="0">
                <a:solidFill>
                  <a:schemeClr val="tx1"/>
                </a:solidFill>
              </a:endParaRP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77538B0D-58E1-4808-9E5E-53FF0A11AD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853"/>
            <a:stretch/>
          </p:blipFill>
          <p:spPr>
            <a:xfrm>
              <a:off x="9503598" y="3108416"/>
              <a:ext cx="2426594" cy="2949019"/>
            </a:xfrm>
            <a:prstGeom prst="rect">
              <a:avLst/>
            </a:prstGeom>
          </p:spPr>
        </p:pic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EB3FF74F-4C57-4468-A4A5-4B96BDF35A39}"/>
              </a:ext>
            </a:extLst>
          </p:cNvPr>
          <p:cNvSpPr txBox="1"/>
          <p:nvPr/>
        </p:nvSpPr>
        <p:spPr>
          <a:xfrm>
            <a:off x="9389580" y="656819"/>
            <a:ext cx="14349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100 nm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FD74322-278B-4870-B5A2-13D77D6D58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26074" y="1370907"/>
            <a:ext cx="2016892" cy="77482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F646D33-2886-40CD-9C0D-FF9288F6E03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27571" y="1370908"/>
            <a:ext cx="1987023" cy="77482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910D124-75DB-42A0-9246-77C70374C8C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93357" y="1370908"/>
            <a:ext cx="1960443" cy="77482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1E8ACD7-9F6E-4277-B522-C0FD3E1DCD9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38159" y="2346402"/>
            <a:ext cx="1904660" cy="77482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3B213E7-B172-42F5-8F21-B8212887881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02405" y="2346398"/>
            <a:ext cx="1860680" cy="77242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37D2BD4-BC83-4169-B611-881C6343A0F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389580" y="2346404"/>
            <a:ext cx="1964220" cy="774820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CD378AA-0C91-4A91-916C-C9C5C7486832}"/>
              </a:ext>
            </a:extLst>
          </p:cNvPr>
          <p:cNvCxnSpPr>
            <a:cxnSpLocks/>
          </p:cNvCxnSpPr>
          <p:nvPr/>
        </p:nvCxnSpPr>
        <p:spPr>
          <a:xfrm flipV="1">
            <a:off x="9643418" y="1118484"/>
            <a:ext cx="1181099" cy="1"/>
          </a:xfrm>
          <a:prstGeom prst="line">
            <a:avLst/>
          </a:prstGeom>
          <a:ln w="762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9" name="Picture 8" descr="Two people standing in a kitchen&#10;&#10;Description automatically generated">
            <a:extLst>
              <a:ext uri="{FF2B5EF4-FFF2-40B4-BE49-F238E27FC236}">
                <a16:creationId xmlns:a16="http://schemas.microsoft.com/office/drawing/2014/main" id="{02E6562E-640E-4D17-A84F-6162BFE2AFB6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18" t="21660" r="31786"/>
          <a:stretch/>
        </p:blipFill>
        <p:spPr>
          <a:xfrm>
            <a:off x="6419252" y="3484763"/>
            <a:ext cx="2343196" cy="296740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0D02B16-7833-4F6A-94E8-D55E9033D0A0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20520" t="37796" r="20906" b="39004"/>
          <a:stretch/>
        </p:blipFill>
        <p:spPr>
          <a:xfrm>
            <a:off x="9395286" y="5490079"/>
            <a:ext cx="2076403" cy="846124"/>
          </a:xfrm>
          <a:prstGeom prst="rect">
            <a:avLst/>
          </a:prstGeom>
        </p:spPr>
      </p:pic>
      <p:pic>
        <p:nvPicPr>
          <p:cNvPr id="22" name="Picture 21" descr="A person sitting at a desk&#10;&#10;Description automatically generated">
            <a:extLst>
              <a:ext uri="{FF2B5EF4-FFF2-40B4-BE49-F238E27FC236}">
                <a16:creationId xmlns:a16="http://schemas.microsoft.com/office/drawing/2014/main" id="{B1155EBA-70FC-4810-AA90-FFF50FB12DD1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28" t="7252" r="22717"/>
          <a:stretch/>
        </p:blipFill>
        <p:spPr>
          <a:xfrm>
            <a:off x="3376496" y="3484763"/>
            <a:ext cx="2801628" cy="2967408"/>
          </a:xfrm>
          <a:prstGeom prst="rect">
            <a:avLst/>
          </a:prstGeom>
        </p:spPr>
      </p:pic>
      <p:pic>
        <p:nvPicPr>
          <p:cNvPr id="27" name="Picture 26" descr="A picture containing outdoor, ground&#10;&#10;Description automatically generated">
            <a:extLst>
              <a:ext uri="{FF2B5EF4-FFF2-40B4-BE49-F238E27FC236}">
                <a16:creationId xmlns:a16="http://schemas.microsoft.com/office/drawing/2014/main" id="{45D56466-C21E-4296-8492-FFC81B53EA3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5189" y="3602356"/>
            <a:ext cx="1820285" cy="1781279"/>
          </a:xfrm>
          <a:prstGeom prst="rect">
            <a:avLst/>
          </a:prstGeom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C1E8B2C2-3E10-4685-95B1-CABE34067E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3B66A-CE92-4F70-B5A2-EE913266E6CF}" type="slidenum">
              <a:rPr lang="en-US" smtClean="0"/>
              <a:pPr/>
              <a:t>30</a:t>
            </a:fld>
            <a:r>
              <a:rPr lang="en-US"/>
              <a:t>/49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69609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DNA single-stranded tiles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1161" y="1690692"/>
            <a:ext cx="1885456" cy="148460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86656" y="3848826"/>
            <a:ext cx="1441145" cy="144114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80904" y="1690689"/>
            <a:ext cx="3021648" cy="215813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19576" y="4269055"/>
            <a:ext cx="2744309" cy="164674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52992" y="3848823"/>
            <a:ext cx="908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glue 4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650532" y="3848823"/>
            <a:ext cx="908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glue 3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635494" y="4808619"/>
            <a:ext cx="908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glue 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235031" y="4808619"/>
            <a:ext cx="908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glue 1</a:t>
            </a:r>
          </a:p>
        </p:txBody>
      </p:sp>
      <p:sp>
        <p:nvSpPr>
          <p:cNvPr id="12" name="Arrow: Right 11"/>
          <p:cNvSpPr/>
          <p:nvPr/>
        </p:nvSpPr>
        <p:spPr>
          <a:xfrm>
            <a:off x="4782765" y="3463050"/>
            <a:ext cx="1456114" cy="521963"/>
          </a:xfrm>
          <a:prstGeom prst="right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assembly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538371" y="5615491"/>
            <a:ext cx="41942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Yin, </a:t>
            </a:r>
            <a:r>
              <a:rPr lang="en-US" sz="1600" dirty="0" err="1"/>
              <a:t>Hariadi</a:t>
            </a:r>
            <a:r>
              <a:rPr lang="en-US" sz="1600" dirty="0"/>
              <a:t>, </a:t>
            </a:r>
            <a:r>
              <a:rPr lang="en-US" sz="1600" dirty="0" err="1"/>
              <a:t>Sahu</a:t>
            </a:r>
            <a:r>
              <a:rPr lang="en-US" sz="1600" dirty="0"/>
              <a:t>, Choi, Park, </a:t>
            </a:r>
            <a:r>
              <a:rPr lang="en-US" sz="1600" dirty="0" err="1"/>
              <a:t>LaBean</a:t>
            </a:r>
            <a:r>
              <a:rPr lang="en-US" sz="1600" dirty="0"/>
              <a:t>, </a:t>
            </a:r>
            <a:r>
              <a:rPr lang="en-US" sz="1600" dirty="0" err="1"/>
              <a:t>Reif</a:t>
            </a:r>
            <a:r>
              <a:rPr lang="en-US" sz="1600" dirty="0"/>
              <a:t> </a:t>
            </a:r>
          </a:p>
          <a:p>
            <a:r>
              <a:rPr lang="en-US" sz="1600" dirty="0"/>
              <a:t>Programming DNA tube circumferences</a:t>
            </a:r>
          </a:p>
          <a:p>
            <a:r>
              <a:rPr lang="en-US" sz="1600" i="1" dirty="0"/>
              <a:t>Science</a:t>
            </a:r>
            <a:r>
              <a:rPr lang="en-US" sz="1600" dirty="0"/>
              <a:t> 321, 824-826 (2008)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96B4CE3A-4D25-4B29-B2DE-FDD5FA5C7C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3B66A-CE92-4F70-B5A2-EE913266E6CF}" type="slidenum">
              <a:rPr lang="en-US" smtClean="0"/>
              <a:pPr/>
              <a:t>31</a:t>
            </a:fld>
            <a:r>
              <a:rPr lang="en-US"/>
              <a:t>/49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950411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0F2482-CC7C-4EAD-BAE2-FD60D8F2C1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Single-stranded tiles for making any shape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7CFB7E7-7C7F-4CB7-8F37-6C0184F3CC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51437" y="1690688"/>
            <a:ext cx="4602363" cy="45085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2C44AAB-245B-42B7-B6C7-36CF071CBC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424" y="1690688"/>
            <a:ext cx="5455576" cy="407607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62AFDE7-F067-4D92-BDAB-0927622E0F06}"/>
              </a:ext>
            </a:extLst>
          </p:cNvPr>
          <p:cNvSpPr/>
          <p:nvPr/>
        </p:nvSpPr>
        <p:spPr>
          <a:xfrm>
            <a:off x="533401" y="6033184"/>
            <a:ext cx="593407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Bryan Wei, </a:t>
            </a:r>
            <a:r>
              <a:rPr lang="en-US" sz="1600" dirty="0" err="1"/>
              <a:t>Mingjie</a:t>
            </a:r>
            <a:r>
              <a:rPr lang="en-US" sz="1600" dirty="0"/>
              <a:t> Dai, and Peng Yin. </a:t>
            </a:r>
            <a:r>
              <a:rPr lang="en-US" sz="1600" i="1" dirty="0"/>
              <a:t>Complex shapes self-assembled from single-stranded DNA tiles</a:t>
            </a:r>
            <a:r>
              <a:rPr lang="en-US" sz="1600" dirty="0"/>
              <a:t>. </a:t>
            </a:r>
            <a:r>
              <a:rPr lang="en-US" sz="1600" u="sng" dirty="0"/>
              <a:t>Nature</a:t>
            </a:r>
            <a:r>
              <a:rPr lang="en-US" sz="1600" dirty="0"/>
              <a:t> 2012.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78BDC8-8356-44D7-966F-87ADCFA341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3B66A-CE92-4F70-B5A2-EE913266E6CF}" type="slidenum">
              <a:rPr lang="en-US" smtClean="0"/>
              <a:pPr/>
              <a:t>32</a:t>
            </a:fld>
            <a:r>
              <a:rPr lang="en-US"/>
              <a:t>/49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448886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50C9B2-9EB4-4D00-8F9D-C1FD46785D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92175"/>
          </a:xfrm>
        </p:spPr>
        <p:txBody>
          <a:bodyPr>
            <a:noAutofit/>
          </a:bodyPr>
          <a:lstStyle/>
          <a:p>
            <a:r>
              <a:rPr lang="en-US" sz="3600" u="sng" dirty="0"/>
              <a:t>Uniquely addressed</a:t>
            </a:r>
            <a:r>
              <a:rPr lang="en-US" sz="3600" dirty="0"/>
              <a:t> self-assembly versus </a:t>
            </a:r>
            <a:r>
              <a:rPr lang="en-US" sz="3600" u="sng" dirty="0"/>
              <a:t>algorithmic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ACD4D96-7E1E-4118-850C-F344F35976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29865" y="2437800"/>
            <a:ext cx="3524250" cy="263310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3056F82-0122-4A19-B490-D0AA65A497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4833" y="2456493"/>
            <a:ext cx="2652554" cy="264143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7DAFE57-2B61-400F-9037-E79D85E9D1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0725" y="2386518"/>
            <a:ext cx="2586325" cy="158677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3079336-10CE-4700-AFF3-34AD8062A8E0}"/>
              </a:ext>
            </a:extLst>
          </p:cNvPr>
          <p:cNvSpPr txBox="1"/>
          <p:nvPr/>
        </p:nvSpPr>
        <p:spPr>
          <a:xfrm>
            <a:off x="673237" y="1912480"/>
            <a:ext cx="27459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single DNA origami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6EB5847-E0CA-4100-9D0E-40358A6ED2F7}"/>
              </a:ext>
            </a:extLst>
          </p:cNvPr>
          <p:cNvSpPr txBox="1"/>
          <p:nvPr/>
        </p:nvSpPr>
        <p:spPr>
          <a:xfrm>
            <a:off x="8313287" y="1912480"/>
            <a:ext cx="32932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uniquely-addressed tiles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E2A29F1-43B6-410D-A109-971E06DAFEBE}"/>
              </a:ext>
            </a:extLst>
          </p:cNvPr>
          <p:cNvSpPr txBox="1"/>
          <p:nvPr/>
        </p:nvSpPr>
        <p:spPr>
          <a:xfrm>
            <a:off x="320633" y="4693747"/>
            <a:ext cx="35274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staple strand for position (4,2)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E02DFCBE-2277-4D92-9CF9-2ACBA09061CA}"/>
              </a:ext>
            </a:extLst>
          </p:cNvPr>
          <p:cNvCxnSpPr>
            <a:cxnSpLocks/>
            <a:stCxn id="12" idx="0"/>
          </p:cNvCxnSpPr>
          <p:nvPr/>
        </p:nvCxnSpPr>
        <p:spPr>
          <a:xfrm flipV="1">
            <a:off x="2084345" y="3596176"/>
            <a:ext cx="258942" cy="1097571"/>
          </a:xfrm>
          <a:prstGeom prst="straightConnector1">
            <a:avLst/>
          </a:prstGeom>
          <a:ln w="57150">
            <a:solidFill>
              <a:srgbClr val="0032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5FB20F17-4CC8-4981-8920-509E9ACCCC4C}"/>
              </a:ext>
            </a:extLst>
          </p:cNvPr>
          <p:cNvSpPr txBox="1"/>
          <p:nvPr/>
        </p:nvSpPr>
        <p:spPr>
          <a:xfrm>
            <a:off x="8740546" y="5161112"/>
            <a:ext cx="30244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tile for position (4,2)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301D7E03-28BA-43B5-AE87-E7B94D852EAB}"/>
              </a:ext>
            </a:extLst>
          </p:cNvPr>
          <p:cNvCxnSpPr>
            <a:cxnSpLocks/>
          </p:cNvCxnSpPr>
          <p:nvPr/>
        </p:nvCxnSpPr>
        <p:spPr>
          <a:xfrm flipV="1">
            <a:off x="10140950" y="4967288"/>
            <a:ext cx="310356" cy="249164"/>
          </a:xfrm>
          <a:prstGeom prst="straightConnector1">
            <a:avLst/>
          </a:prstGeom>
          <a:ln w="57150">
            <a:solidFill>
              <a:srgbClr val="0032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0D9FC0D1-0910-4E52-A3CE-1FDB135CE5D3}"/>
              </a:ext>
            </a:extLst>
          </p:cNvPr>
          <p:cNvSpPr txBox="1"/>
          <p:nvPr/>
        </p:nvSpPr>
        <p:spPr>
          <a:xfrm>
            <a:off x="4500631" y="5216451"/>
            <a:ext cx="28852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origami for position (4,2)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C90DAA93-8B4B-43D8-99EC-DCD756C32A96}"/>
              </a:ext>
            </a:extLst>
          </p:cNvPr>
          <p:cNvCxnSpPr>
            <a:cxnSpLocks/>
            <a:stCxn id="26" idx="0"/>
          </p:cNvCxnSpPr>
          <p:nvPr/>
        </p:nvCxnSpPr>
        <p:spPr>
          <a:xfrm flipH="1" flipV="1">
            <a:off x="5702300" y="4578350"/>
            <a:ext cx="240958" cy="638101"/>
          </a:xfrm>
          <a:prstGeom prst="straightConnector1">
            <a:avLst/>
          </a:prstGeom>
          <a:ln w="57150">
            <a:solidFill>
              <a:srgbClr val="0032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5B9B5D44-D4C7-478A-9E71-89993DEA52AB}"/>
              </a:ext>
            </a:extLst>
          </p:cNvPr>
          <p:cNvSpPr txBox="1"/>
          <p:nvPr/>
        </p:nvSpPr>
        <p:spPr>
          <a:xfrm>
            <a:off x="838200" y="1253363"/>
            <a:ext cx="10566400" cy="46166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u="sng" dirty="0"/>
              <a:t>Unique addressing</a:t>
            </a:r>
            <a:r>
              <a:rPr lang="en-US" sz="2400" dirty="0"/>
              <a:t>: each DNA “monomer” appears </a:t>
            </a:r>
            <a:r>
              <a:rPr lang="en-US" sz="2400" b="1" dirty="0">
                <a:solidFill>
                  <a:schemeClr val="tx1"/>
                </a:solidFill>
              </a:rPr>
              <a:t>exactly once</a:t>
            </a:r>
            <a:r>
              <a:rPr lang="en-US" sz="2400" dirty="0"/>
              <a:t> in final structure: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60D778E-51A5-4C12-B27C-BA9B078C4861}"/>
              </a:ext>
            </a:extLst>
          </p:cNvPr>
          <p:cNvSpPr txBox="1"/>
          <p:nvPr/>
        </p:nvSpPr>
        <p:spPr>
          <a:xfrm>
            <a:off x="4106487" y="1912480"/>
            <a:ext cx="36991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array of many DNA origamis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1A42F3B-7A9F-4EAB-8609-AF2A93C9DFAD}"/>
              </a:ext>
            </a:extLst>
          </p:cNvPr>
          <p:cNvSpPr txBox="1"/>
          <p:nvPr/>
        </p:nvSpPr>
        <p:spPr>
          <a:xfrm>
            <a:off x="838200" y="5903405"/>
            <a:ext cx="10566400" cy="46166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u="sng" dirty="0"/>
              <a:t>Algorithmic</a:t>
            </a:r>
            <a:r>
              <a:rPr lang="en-US" sz="2400" dirty="0"/>
              <a:t>: DNA tiles are </a:t>
            </a:r>
            <a:r>
              <a:rPr lang="en-US" sz="2400" b="1" dirty="0">
                <a:solidFill>
                  <a:schemeClr val="tx1"/>
                </a:solidFill>
              </a:rPr>
              <a:t>reused</a:t>
            </a:r>
            <a:r>
              <a:rPr lang="en-US" sz="2400" dirty="0"/>
              <a:t> throughout the structure.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4E351B-3DCD-4265-859C-E6052C3764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3B66A-CE92-4F70-B5A2-EE913266E6CF}" type="slidenum">
              <a:rPr lang="en-US" smtClean="0"/>
              <a:pPr/>
              <a:t>33</a:t>
            </a:fld>
            <a:r>
              <a:rPr lang="en-US"/>
              <a:t>/49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129403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5986" y="3162252"/>
            <a:ext cx="3071004" cy="26401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Single-stranded tile tubes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2233825"/>
            <a:ext cx="2798519" cy="274358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43866" y="1230961"/>
            <a:ext cx="4379794" cy="457142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45361" y="6224353"/>
            <a:ext cx="77476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Yin, </a:t>
            </a:r>
            <a:r>
              <a:rPr lang="en-US" sz="1200" dirty="0" err="1"/>
              <a:t>Hariadi</a:t>
            </a:r>
            <a:r>
              <a:rPr lang="en-US" sz="1200" dirty="0"/>
              <a:t>, </a:t>
            </a:r>
            <a:r>
              <a:rPr lang="en-US" sz="1200" dirty="0" err="1"/>
              <a:t>Sahu</a:t>
            </a:r>
            <a:r>
              <a:rPr lang="en-US" sz="1200" dirty="0"/>
              <a:t>, Choi, Park, </a:t>
            </a:r>
            <a:r>
              <a:rPr lang="en-US" sz="1200" dirty="0" err="1"/>
              <a:t>LaBean</a:t>
            </a:r>
            <a:r>
              <a:rPr lang="en-US" sz="1200"/>
              <a:t>, Reif, Programming </a:t>
            </a:r>
            <a:r>
              <a:rPr lang="en-US" sz="1200" dirty="0"/>
              <a:t>DNA </a:t>
            </a:r>
            <a:r>
              <a:rPr lang="en-US" sz="1200"/>
              <a:t>tube circumferences, </a:t>
            </a:r>
            <a:r>
              <a:rPr lang="en-US" sz="1200" i="1"/>
              <a:t>Science</a:t>
            </a:r>
            <a:r>
              <a:rPr lang="en-US" sz="1200"/>
              <a:t> </a:t>
            </a:r>
            <a:r>
              <a:rPr lang="en-US" sz="1200" dirty="0"/>
              <a:t>321, 824-826 (2008)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176068" y="2817010"/>
            <a:ext cx="32508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DNA-level diagram of 20-helix tube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D8A620F-AF5F-4F45-9751-A9FDD063F0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3B66A-CE92-4F70-B5A2-EE913266E6CF}" type="slidenum">
              <a:rPr lang="en-US" smtClean="0"/>
              <a:pPr/>
              <a:t>34</a:t>
            </a:fld>
            <a:r>
              <a:rPr lang="en-US"/>
              <a:t>/49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932023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22307" y="365129"/>
            <a:ext cx="8725359" cy="1325563"/>
          </a:xfrm>
        </p:spPr>
        <p:txBody>
          <a:bodyPr>
            <a:normAutofit/>
          </a:bodyPr>
          <a:lstStyle/>
          <a:p>
            <a:r>
              <a:rPr lang="en-US" dirty="0"/>
              <a:t>Tubes and ribbons</a:t>
            </a:r>
          </a:p>
        </p:txBody>
      </p:sp>
      <p:grpSp>
        <p:nvGrpSpPr>
          <p:cNvPr id="80" name="Group 79"/>
          <p:cNvGrpSpPr>
            <a:grpSpLocks noChangeAspect="1"/>
          </p:cNvGrpSpPr>
          <p:nvPr/>
        </p:nvGrpSpPr>
        <p:grpSpPr>
          <a:xfrm>
            <a:off x="2401509" y="2878768"/>
            <a:ext cx="1069112" cy="1097280"/>
            <a:chOff x="2162347" y="3876997"/>
            <a:chExt cx="1110132" cy="1139380"/>
          </a:xfrm>
          <a:scene3d>
            <a:camera prst="perspectiveHeroicExtremeRightFacing">
              <a:rot lat="785495" lon="730655" rev="609040"/>
            </a:camera>
            <a:lightRig rig="balanced" dir="t">
              <a:rot lat="0" lon="0" rev="1200000"/>
            </a:lightRig>
          </a:scene3d>
        </p:grpSpPr>
        <p:sp>
          <p:nvSpPr>
            <p:cNvPr id="63" name="Oval 62"/>
            <p:cNvSpPr>
              <a:spLocks noChangeAspect="1"/>
            </p:cNvSpPr>
            <p:nvPr/>
          </p:nvSpPr>
          <p:spPr>
            <a:xfrm>
              <a:off x="2626310" y="4833497"/>
              <a:ext cx="182880" cy="182880"/>
            </a:xfrm>
            <a:prstGeom prst="ellipse">
              <a:avLst/>
            </a:prstGeom>
            <a:sp3d extrusionH="12700000"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Oval 63"/>
            <p:cNvSpPr>
              <a:spLocks noChangeAspect="1"/>
            </p:cNvSpPr>
            <p:nvPr/>
          </p:nvSpPr>
          <p:spPr>
            <a:xfrm>
              <a:off x="2162347" y="4360010"/>
              <a:ext cx="182880" cy="182880"/>
            </a:xfrm>
            <a:prstGeom prst="ellipse">
              <a:avLst/>
            </a:prstGeom>
            <a:sp3d extrusionH="12700000"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Oval 65"/>
            <p:cNvSpPr>
              <a:spLocks noChangeAspect="1"/>
            </p:cNvSpPr>
            <p:nvPr/>
          </p:nvSpPr>
          <p:spPr>
            <a:xfrm>
              <a:off x="2443798" y="4799682"/>
              <a:ext cx="182880" cy="182880"/>
            </a:xfrm>
            <a:prstGeom prst="ellipse">
              <a:avLst/>
            </a:prstGeom>
            <a:sp3d extrusionH="12700000"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Oval 66"/>
            <p:cNvSpPr>
              <a:spLocks noChangeAspect="1"/>
            </p:cNvSpPr>
            <p:nvPr/>
          </p:nvSpPr>
          <p:spPr>
            <a:xfrm>
              <a:off x="2285100" y="4707196"/>
              <a:ext cx="182880" cy="182880"/>
            </a:xfrm>
            <a:prstGeom prst="ellipse">
              <a:avLst/>
            </a:prstGeom>
            <a:sp3d extrusionH="12700000"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Oval 67"/>
            <p:cNvSpPr>
              <a:spLocks noChangeAspect="1"/>
            </p:cNvSpPr>
            <p:nvPr/>
          </p:nvSpPr>
          <p:spPr>
            <a:xfrm>
              <a:off x="2193850" y="4545868"/>
              <a:ext cx="182880" cy="182880"/>
            </a:xfrm>
            <a:prstGeom prst="ellipse">
              <a:avLst/>
            </a:prstGeom>
            <a:sp3d extrusionH="12700000"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Oval 68"/>
            <p:cNvSpPr>
              <a:spLocks noChangeAspect="1"/>
            </p:cNvSpPr>
            <p:nvPr/>
          </p:nvSpPr>
          <p:spPr>
            <a:xfrm>
              <a:off x="2440318" y="3908667"/>
              <a:ext cx="182880" cy="182880"/>
            </a:xfrm>
            <a:prstGeom prst="ellipse">
              <a:avLst/>
            </a:prstGeom>
            <a:sp3d extrusionH="12700000"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Oval 69"/>
            <p:cNvSpPr>
              <a:spLocks noChangeAspect="1"/>
            </p:cNvSpPr>
            <p:nvPr/>
          </p:nvSpPr>
          <p:spPr>
            <a:xfrm>
              <a:off x="2285290" y="4015107"/>
              <a:ext cx="182880" cy="182880"/>
            </a:xfrm>
            <a:prstGeom prst="ellipse">
              <a:avLst/>
            </a:prstGeom>
            <a:sp3d extrusionH="12700000"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Oval 70"/>
            <p:cNvSpPr>
              <a:spLocks noChangeAspect="1"/>
            </p:cNvSpPr>
            <p:nvPr/>
          </p:nvSpPr>
          <p:spPr>
            <a:xfrm>
              <a:off x="2184927" y="4172592"/>
              <a:ext cx="182880" cy="182880"/>
            </a:xfrm>
            <a:prstGeom prst="ellipse">
              <a:avLst/>
            </a:prstGeom>
            <a:sp3d extrusionH="12700000"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Oval 71"/>
            <p:cNvSpPr>
              <a:spLocks noChangeAspect="1"/>
            </p:cNvSpPr>
            <p:nvPr/>
          </p:nvSpPr>
          <p:spPr>
            <a:xfrm>
              <a:off x="2627177" y="3876997"/>
              <a:ext cx="182880" cy="182880"/>
            </a:xfrm>
            <a:prstGeom prst="ellipse">
              <a:avLst/>
            </a:prstGeom>
            <a:sp3d extrusionH="12700000"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3" name="Oval 72"/>
            <p:cNvSpPr>
              <a:spLocks noChangeAspect="1"/>
            </p:cNvSpPr>
            <p:nvPr/>
          </p:nvSpPr>
          <p:spPr>
            <a:xfrm>
              <a:off x="3089599" y="4360010"/>
              <a:ext cx="182880" cy="182880"/>
            </a:xfrm>
            <a:prstGeom prst="ellipse">
              <a:avLst/>
            </a:prstGeom>
            <a:sp3d extrusionH="12700000"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Oval 73"/>
            <p:cNvSpPr>
              <a:spLocks noChangeAspect="1"/>
            </p:cNvSpPr>
            <p:nvPr/>
          </p:nvSpPr>
          <p:spPr>
            <a:xfrm>
              <a:off x="2974205" y="4708242"/>
              <a:ext cx="182880" cy="182880"/>
            </a:xfrm>
            <a:prstGeom prst="ellipse">
              <a:avLst/>
            </a:prstGeom>
            <a:sp3d extrusionH="12700000"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Oval 74"/>
            <p:cNvSpPr>
              <a:spLocks noChangeAspect="1"/>
            </p:cNvSpPr>
            <p:nvPr/>
          </p:nvSpPr>
          <p:spPr>
            <a:xfrm>
              <a:off x="2974205" y="4010736"/>
              <a:ext cx="182880" cy="182880"/>
            </a:xfrm>
            <a:prstGeom prst="ellipse">
              <a:avLst/>
            </a:prstGeom>
            <a:sp3d extrusionH="12700000"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Oval 75"/>
            <p:cNvSpPr>
              <a:spLocks noChangeAspect="1"/>
            </p:cNvSpPr>
            <p:nvPr/>
          </p:nvSpPr>
          <p:spPr>
            <a:xfrm>
              <a:off x="2806809" y="4794477"/>
              <a:ext cx="182880" cy="182880"/>
            </a:xfrm>
            <a:prstGeom prst="ellipse">
              <a:avLst/>
            </a:prstGeom>
            <a:sp3d extrusionH="12700000"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Oval 76"/>
            <p:cNvSpPr>
              <a:spLocks noChangeAspect="1"/>
            </p:cNvSpPr>
            <p:nvPr/>
          </p:nvSpPr>
          <p:spPr>
            <a:xfrm>
              <a:off x="3064381" y="4545868"/>
              <a:ext cx="182880" cy="182880"/>
            </a:xfrm>
            <a:prstGeom prst="ellipse">
              <a:avLst/>
            </a:prstGeom>
            <a:sp3d extrusionH="12700000"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Oval 77"/>
            <p:cNvSpPr>
              <a:spLocks noChangeAspect="1"/>
            </p:cNvSpPr>
            <p:nvPr/>
          </p:nvSpPr>
          <p:spPr>
            <a:xfrm>
              <a:off x="3064381" y="4170964"/>
              <a:ext cx="182880" cy="182880"/>
            </a:xfrm>
            <a:prstGeom prst="ellipse">
              <a:avLst/>
            </a:prstGeom>
            <a:sp3d extrusionH="12700000"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Oval 78"/>
            <p:cNvSpPr>
              <a:spLocks noChangeAspect="1"/>
            </p:cNvSpPr>
            <p:nvPr/>
          </p:nvSpPr>
          <p:spPr>
            <a:xfrm>
              <a:off x="2810831" y="3919758"/>
              <a:ext cx="182880" cy="182880"/>
            </a:xfrm>
            <a:prstGeom prst="ellipse">
              <a:avLst/>
            </a:prstGeom>
            <a:sp3d extrusionH="12700000"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24" name="Group 123"/>
          <p:cNvGrpSpPr/>
          <p:nvPr/>
        </p:nvGrpSpPr>
        <p:grpSpPr>
          <a:xfrm>
            <a:off x="4166414" y="1759747"/>
            <a:ext cx="2284231" cy="2260009"/>
            <a:chOff x="2642411" y="1759744"/>
            <a:chExt cx="2284231" cy="2260009"/>
          </a:xfrm>
        </p:grpSpPr>
        <p:grpSp>
          <p:nvGrpSpPr>
            <p:cNvPr id="81" name="Group 80"/>
            <p:cNvGrpSpPr>
              <a:grpSpLocks noChangeAspect="1"/>
            </p:cNvGrpSpPr>
            <p:nvPr/>
          </p:nvGrpSpPr>
          <p:grpSpPr>
            <a:xfrm>
              <a:off x="3773763" y="2922476"/>
              <a:ext cx="1069109" cy="1097277"/>
              <a:chOff x="2162354" y="3876993"/>
              <a:chExt cx="1110132" cy="1139374"/>
            </a:xfrm>
            <a:scene3d>
              <a:camera prst="perspectiveHeroicExtremeRightFacing">
                <a:rot lat="785495" lon="730655" rev="609040"/>
              </a:camera>
              <a:lightRig rig="balanced" dir="t">
                <a:rot lat="0" lon="0" rev="1200000"/>
              </a:lightRig>
            </a:scene3d>
          </p:grpSpPr>
          <p:sp>
            <p:nvSpPr>
              <p:cNvPr id="82" name="Oval 81"/>
              <p:cNvSpPr>
                <a:spLocks noChangeAspect="1"/>
              </p:cNvSpPr>
              <p:nvPr/>
            </p:nvSpPr>
            <p:spPr>
              <a:xfrm>
                <a:off x="2626316" y="4833487"/>
                <a:ext cx="182880" cy="182880"/>
              </a:xfrm>
              <a:prstGeom prst="ellipse">
                <a:avLst/>
              </a:prstGeom>
              <a:sp3d extrusionH="12700000"/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3" name="Oval 82"/>
              <p:cNvSpPr>
                <a:spLocks noChangeAspect="1"/>
              </p:cNvSpPr>
              <p:nvPr/>
            </p:nvSpPr>
            <p:spPr>
              <a:xfrm>
                <a:off x="2162354" y="4360002"/>
                <a:ext cx="182880" cy="182880"/>
              </a:xfrm>
              <a:prstGeom prst="ellipse">
                <a:avLst/>
              </a:prstGeom>
              <a:sp3d extrusionH="12700000"/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4" name="Oval 83"/>
              <p:cNvSpPr>
                <a:spLocks noChangeAspect="1"/>
              </p:cNvSpPr>
              <p:nvPr/>
            </p:nvSpPr>
            <p:spPr>
              <a:xfrm>
                <a:off x="2443804" y="4799675"/>
                <a:ext cx="182880" cy="182880"/>
              </a:xfrm>
              <a:prstGeom prst="ellipse">
                <a:avLst/>
              </a:prstGeom>
              <a:sp3d extrusionH="12700000"/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5" name="Oval 84"/>
              <p:cNvSpPr>
                <a:spLocks noChangeAspect="1"/>
              </p:cNvSpPr>
              <p:nvPr/>
            </p:nvSpPr>
            <p:spPr>
              <a:xfrm>
                <a:off x="2285107" y="4707189"/>
                <a:ext cx="182880" cy="182880"/>
              </a:xfrm>
              <a:prstGeom prst="ellipse">
                <a:avLst/>
              </a:prstGeom>
              <a:sp3d extrusionH="12700000"/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6" name="Oval 85"/>
              <p:cNvSpPr>
                <a:spLocks noChangeAspect="1"/>
              </p:cNvSpPr>
              <p:nvPr/>
            </p:nvSpPr>
            <p:spPr>
              <a:xfrm>
                <a:off x="2193857" y="4545861"/>
                <a:ext cx="182880" cy="182880"/>
              </a:xfrm>
              <a:prstGeom prst="ellipse">
                <a:avLst/>
              </a:prstGeom>
              <a:sp3d extrusionH="12700000"/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7" name="Oval 86"/>
              <p:cNvSpPr>
                <a:spLocks noChangeAspect="1"/>
              </p:cNvSpPr>
              <p:nvPr/>
            </p:nvSpPr>
            <p:spPr>
              <a:xfrm>
                <a:off x="2440326" y="3908662"/>
                <a:ext cx="182880" cy="182880"/>
              </a:xfrm>
              <a:prstGeom prst="ellipse">
                <a:avLst/>
              </a:prstGeom>
              <a:sp3d extrusionH="12700000"/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8" name="Oval 87"/>
              <p:cNvSpPr>
                <a:spLocks noChangeAspect="1"/>
              </p:cNvSpPr>
              <p:nvPr/>
            </p:nvSpPr>
            <p:spPr>
              <a:xfrm>
                <a:off x="2285297" y="4015102"/>
                <a:ext cx="182880" cy="182880"/>
              </a:xfrm>
              <a:prstGeom prst="ellipse">
                <a:avLst/>
              </a:prstGeom>
              <a:sp3d extrusionH="12700000"/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9" name="Oval 88"/>
              <p:cNvSpPr>
                <a:spLocks noChangeAspect="1"/>
              </p:cNvSpPr>
              <p:nvPr/>
            </p:nvSpPr>
            <p:spPr>
              <a:xfrm>
                <a:off x="2184932" y="4172588"/>
                <a:ext cx="182880" cy="182880"/>
              </a:xfrm>
              <a:prstGeom prst="ellipse">
                <a:avLst/>
              </a:prstGeom>
              <a:sp3d extrusionH="12700000"/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0" name="Oval 89"/>
              <p:cNvSpPr>
                <a:spLocks noChangeAspect="1"/>
              </p:cNvSpPr>
              <p:nvPr/>
            </p:nvSpPr>
            <p:spPr>
              <a:xfrm>
                <a:off x="2627184" y="3876993"/>
                <a:ext cx="182880" cy="182880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  <a:sp3d extrusionH="12700000"/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1" name="Oval 90"/>
              <p:cNvSpPr>
                <a:spLocks noChangeAspect="1"/>
              </p:cNvSpPr>
              <p:nvPr/>
            </p:nvSpPr>
            <p:spPr>
              <a:xfrm>
                <a:off x="3089606" y="4360005"/>
                <a:ext cx="182880" cy="182880"/>
              </a:xfrm>
              <a:prstGeom prst="ellipse">
                <a:avLst/>
              </a:prstGeom>
              <a:sp3d extrusionH="12700000"/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2" name="Oval 91"/>
              <p:cNvSpPr>
                <a:spLocks noChangeAspect="1"/>
              </p:cNvSpPr>
              <p:nvPr/>
            </p:nvSpPr>
            <p:spPr>
              <a:xfrm>
                <a:off x="2974211" y="4708238"/>
                <a:ext cx="182880" cy="182880"/>
              </a:xfrm>
              <a:prstGeom prst="ellipse">
                <a:avLst/>
              </a:prstGeom>
              <a:sp3d extrusionH="12700000"/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3" name="Oval 92"/>
              <p:cNvSpPr>
                <a:spLocks noChangeAspect="1"/>
              </p:cNvSpPr>
              <p:nvPr/>
            </p:nvSpPr>
            <p:spPr>
              <a:xfrm>
                <a:off x="2974211" y="4010731"/>
                <a:ext cx="182880" cy="182880"/>
              </a:xfrm>
              <a:prstGeom prst="ellipse">
                <a:avLst/>
              </a:prstGeom>
              <a:sp3d extrusionH="12700000"/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4" name="Oval 93"/>
              <p:cNvSpPr>
                <a:spLocks noChangeAspect="1"/>
              </p:cNvSpPr>
              <p:nvPr/>
            </p:nvSpPr>
            <p:spPr>
              <a:xfrm>
                <a:off x="2806819" y="4794470"/>
                <a:ext cx="182880" cy="182880"/>
              </a:xfrm>
              <a:prstGeom prst="ellipse">
                <a:avLst/>
              </a:prstGeom>
              <a:sp3d extrusionH="12700000"/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5" name="Oval 94"/>
              <p:cNvSpPr>
                <a:spLocks noChangeAspect="1"/>
              </p:cNvSpPr>
              <p:nvPr/>
            </p:nvSpPr>
            <p:spPr>
              <a:xfrm>
                <a:off x="3064391" y="4545856"/>
                <a:ext cx="182880" cy="182880"/>
              </a:xfrm>
              <a:prstGeom prst="ellipse">
                <a:avLst/>
              </a:prstGeom>
              <a:sp3d extrusionH="12700000"/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6" name="Oval 95"/>
              <p:cNvSpPr>
                <a:spLocks noChangeAspect="1"/>
              </p:cNvSpPr>
              <p:nvPr/>
            </p:nvSpPr>
            <p:spPr>
              <a:xfrm>
                <a:off x="3064389" y="4170955"/>
                <a:ext cx="182880" cy="182880"/>
              </a:xfrm>
              <a:prstGeom prst="ellipse">
                <a:avLst/>
              </a:prstGeom>
              <a:sp3d extrusionH="12700000"/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7" name="Oval 96"/>
              <p:cNvSpPr>
                <a:spLocks noChangeAspect="1"/>
              </p:cNvSpPr>
              <p:nvPr/>
            </p:nvSpPr>
            <p:spPr>
              <a:xfrm>
                <a:off x="2810831" y="3919758"/>
                <a:ext cx="182880" cy="182880"/>
              </a:xfrm>
              <a:prstGeom prst="ellipse">
                <a:avLst/>
              </a:prstGeom>
              <a:sp3d extrusionH="12700000"/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116" name="TextBox 115"/>
            <p:cNvSpPr txBox="1"/>
            <p:nvPr/>
          </p:nvSpPr>
          <p:spPr>
            <a:xfrm>
              <a:off x="2681562" y="1759744"/>
              <a:ext cx="224508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7030A0"/>
                  </a:solidFill>
                </a:rPr>
                <a:t>remove “seam” by strand displacement</a:t>
              </a:r>
            </a:p>
          </p:txBody>
        </p:sp>
        <p:sp>
          <p:nvSpPr>
            <p:cNvPr id="117" name="Arrow: Right 116"/>
            <p:cNvSpPr/>
            <p:nvPr/>
          </p:nvSpPr>
          <p:spPr>
            <a:xfrm>
              <a:off x="2642411" y="2820744"/>
              <a:ext cx="826266" cy="420511"/>
            </a:xfrm>
            <a:prstGeom prst="rightArrow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20" name="Picture 1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85502" y="4510114"/>
            <a:ext cx="1304456" cy="1394419"/>
          </a:xfrm>
          <a:prstGeom prst="rect">
            <a:avLst/>
          </a:prstGeom>
        </p:spPr>
      </p:pic>
      <p:grpSp>
        <p:nvGrpSpPr>
          <p:cNvPr id="130" name="Group 129"/>
          <p:cNvGrpSpPr/>
          <p:nvPr/>
        </p:nvGrpSpPr>
        <p:grpSpPr>
          <a:xfrm>
            <a:off x="2704059" y="4373154"/>
            <a:ext cx="4060487" cy="1640649"/>
            <a:chOff x="1180058" y="4373151"/>
            <a:chExt cx="4060487" cy="1640649"/>
          </a:xfrm>
        </p:grpSpPr>
        <p:pic>
          <p:nvPicPr>
            <p:cNvPr id="119" name="Picture 11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108322" y="4373151"/>
              <a:ext cx="1130890" cy="1640649"/>
            </a:xfrm>
            <a:prstGeom prst="rect">
              <a:avLst/>
            </a:prstGeom>
          </p:spPr>
        </p:pic>
        <p:sp>
          <p:nvSpPr>
            <p:cNvPr id="121" name="Rectangle 120"/>
            <p:cNvSpPr/>
            <p:nvPr/>
          </p:nvSpPr>
          <p:spPr>
            <a:xfrm>
              <a:off x="4113313" y="4980064"/>
              <a:ext cx="1127232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dirty="0"/>
                <a:t>500 nm</a:t>
              </a:r>
            </a:p>
          </p:txBody>
        </p:sp>
        <p:cxnSp>
          <p:nvCxnSpPr>
            <p:cNvPr id="123" name="Straight Connector 122"/>
            <p:cNvCxnSpPr/>
            <p:nvPr/>
          </p:nvCxnSpPr>
          <p:spPr>
            <a:xfrm>
              <a:off x="4111641" y="5441729"/>
              <a:ext cx="1073605" cy="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6" name="Rectangle 125"/>
            <p:cNvSpPr/>
            <p:nvPr/>
          </p:nvSpPr>
          <p:spPr>
            <a:xfrm>
              <a:off x="1180058" y="4708136"/>
              <a:ext cx="817013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/>
                <a:t>AFM image</a:t>
              </a:r>
            </a:p>
          </p:txBody>
        </p:sp>
      </p:grpSp>
      <p:sp>
        <p:nvSpPr>
          <p:cNvPr id="127" name="Rectangle 126"/>
          <p:cNvSpPr/>
          <p:nvPr/>
        </p:nvSpPr>
        <p:spPr>
          <a:xfrm>
            <a:off x="2873029" y="1626945"/>
            <a:ext cx="6206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tube</a:t>
            </a:r>
          </a:p>
        </p:txBody>
      </p:sp>
      <p:grpSp>
        <p:nvGrpSpPr>
          <p:cNvPr id="129" name="Group 128"/>
          <p:cNvGrpSpPr/>
          <p:nvPr/>
        </p:nvGrpSpPr>
        <p:grpSpPr>
          <a:xfrm>
            <a:off x="6890091" y="1793307"/>
            <a:ext cx="3331343" cy="2198811"/>
            <a:chOff x="5366088" y="1793304"/>
            <a:chExt cx="3331343" cy="2198811"/>
          </a:xfrm>
        </p:grpSpPr>
        <p:grpSp>
          <p:nvGrpSpPr>
            <p:cNvPr id="45" name="Group 44"/>
            <p:cNvGrpSpPr>
              <a:grpSpLocks noChangeAspect="1"/>
            </p:cNvGrpSpPr>
            <p:nvPr/>
          </p:nvGrpSpPr>
          <p:grpSpPr>
            <a:xfrm>
              <a:off x="5834486" y="3813181"/>
              <a:ext cx="2862945" cy="178934"/>
              <a:chOff x="1454342" y="4405943"/>
              <a:chExt cx="5640640" cy="352540"/>
            </a:xfrm>
            <a:scene3d>
              <a:camera prst="perspectiveHeroicExtremeRightFacing">
                <a:rot lat="1164702" lon="541244" rev="150000"/>
              </a:camera>
              <a:lightRig rig="balanced" dir="t">
                <a:rot lat="0" lon="0" rev="18000000"/>
              </a:lightRig>
            </a:scene3d>
          </p:grpSpPr>
          <p:sp>
            <p:nvSpPr>
              <p:cNvPr id="46" name="Oval 45"/>
              <p:cNvSpPr/>
              <p:nvPr/>
            </p:nvSpPr>
            <p:spPr>
              <a:xfrm>
                <a:off x="1806882" y="4405943"/>
                <a:ext cx="352540" cy="352540"/>
              </a:xfrm>
              <a:prstGeom prst="ellipse">
                <a:avLst/>
              </a:prstGeom>
              <a:sp3d extrusionH="12700000"/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" name="Oval 46"/>
              <p:cNvSpPr/>
              <p:nvPr/>
            </p:nvSpPr>
            <p:spPr>
              <a:xfrm>
                <a:off x="1454342" y="4405943"/>
                <a:ext cx="352540" cy="352540"/>
              </a:xfrm>
              <a:prstGeom prst="ellipse">
                <a:avLst/>
              </a:prstGeom>
              <a:sp3d extrusionH="12700000"/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" name="Oval 47"/>
              <p:cNvSpPr/>
              <p:nvPr/>
            </p:nvSpPr>
            <p:spPr>
              <a:xfrm>
                <a:off x="2511962" y="4405943"/>
                <a:ext cx="352540" cy="352540"/>
              </a:xfrm>
              <a:prstGeom prst="ellipse">
                <a:avLst/>
              </a:prstGeom>
              <a:sp3d extrusionH="12700000"/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" name="Oval 48"/>
              <p:cNvSpPr/>
              <p:nvPr/>
            </p:nvSpPr>
            <p:spPr>
              <a:xfrm>
                <a:off x="2159422" y="4405943"/>
                <a:ext cx="352540" cy="352540"/>
              </a:xfrm>
              <a:prstGeom prst="ellipse">
                <a:avLst/>
              </a:prstGeom>
              <a:sp3d extrusionH="12700000"/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" name="Oval 49"/>
              <p:cNvSpPr/>
              <p:nvPr/>
            </p:nvSpPr>
            <p:spPr>
              <a:xfrm>
                <a:off x="3217042" y="4405943"/>
                <a:ext cx="352540" cy="352540"/>
              </a:xfrm>
              <a:prstGeom prst="ellipse">
                <a:avLst/>
              </a:prstGeom>
              <a:sp3d extrusionH="12700000"/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" name="Oval 50"/>
              <p:cNvSpPr/>
              <p:nvPr/>
            </p:nvSpPr>
            <p:spPr>
              <a:xfrm>
                <a:off x="2864502" y="4405943"/>
                <a:ext cx="352540" cy="352540"/>
              </a:xfrm>
              <a:prstGeom prst="ellipse">
                <a:avLst/>
              </a:prstGeom>
              <a:sp3d extrusionH="12700000"/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" name="Oval 51"/>
              <p:cNvSpPr/>
              <p:nvPr/>
            </p:nvSpPr>
            <p:spPr>
              <a:xfrm>
                <a:off x="3922122" y="4405943"/>
                <a:ext cx="352540" cy="352540"/>
              </a:xfrm>
              <a:prstGeom prst="ellipse">
                <a:avLst/>
              </a:prstGeom>
              <a:sp3d extrusionH="12700000"/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" name="Oval 52"/>
              <p:cNvSpPr/>
              <p:nvPr/>
            </p:nvSpPr>
            <p:spPr>
              <a:xfrm>
                <a:off x="3569582" y="4405943"/>
                <a:ext cx="352540" cy="352540"/>
              </a:xfrm>
              <a:prstGeom prst="ellipse">
                <a:avLst/>
              </a:prstGeom>
              <a:sp3d extrusionH="12700000"/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" name="Oval 53"/>
              <p:cNvSpPr/>
              <p:nvPr/>
            </p:nvSpPr>
            <p:spPr>
              <a:xfrm>
                <a:off x="4627202" y="4405943"/>
                <a:ext cx="352540" cy="352540"/>
              </a:xfrm>
              <a:prstGeom prst="ellipse">
                <a:avLst/>
              </a:prstGeom>
              <a:sp3d extrusionH="12700000"/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" name="Oval 54"/>
              <p:cNvSpPr/>
              <p:nvPr/>
            </p:nvSpPr>
            <p:spPr>
              <a:xfrm>
                <a:off x="4274662" y="4405943"/>
                <a:ext cx="352540" cy="352540"/>
              </a:xfrm>
              <a:prstGeom prst="ellipse">
                <a:avLst/>
              </a:prstGeom>
              <a:sp3d extrusionH="12700000"/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" name="Oval 55"/>
              <p:cNvSpPr/>
              <p:nvPr/>
            </p:nvSpPr>
            <p:spPr>
              <a:xfrm>
                <a:off x="5332282" y="4405943"/>
                <a:ext cx="352540" cy="352540"/>
              </a:xfrm>
              <a:prstGeom prst="ellipse">
                <a:avLst/>
              </a:prstGeom>
              <a:sp3d extrusionH="12700000"/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" name="Oval 56"/>
              <p:cNvSpPr/>
              <p:nvPr/>
            </p:nvSpPr>
            <p:spPr>
              <a:xfrm>
                <a:off x="4979742" y="4405943"/>
                <a:ext cx="352540" cy="352540"/>
              </a:xfrm>
              <a:prstGeom prst="ellipse">
                <a:avLst/>
              </a:prstGeom>
              <a:sp3d extrusionH="12700000"/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" name="Oval 57"/>
              <p:cNvSpPr/>
              <p:nvPr/>
            </p:nvSpPr>
            <p:spPr>
              <a:xfrm>
                <a:off x="6037362" y="4405943"/>
                <a:ext cx="352540" cy="352540"/>
              </a:xfrm>
              <a:prstGeom prst="ellipse">
                <a:avLst/>
              </a:prstGeom>
              <a:sp3d extrusionH="12700000"/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" name="Oval 58"/>
              <p:cNvSpPr/>
              <p:nvPr/>
            </p:nvSpPr>
            <p:spPr>
              <a:xfrm>
                <a:off x="5684822" y="4405943"/>
                <a:ext cx="352540" cy="352540"/>
              </a:xfrm>
              <a:prstGeom prst="ellipse">
                <a:avLst/>
              </a:prstGeom>
              <a:sp3d extrusionH="12700000"/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" name="Oval 59"/>
              <p:cNvSpPr/>
              <p:nvPr/>
            </p:nvSpPr>
            <p:spPr>
              <a:xfrm>
                <a:off x="6742442" y="4405943"/>
                <a:ext cx="352540" cy="352540"/>
              </a:xfrm>
              <a:prstGeom prst="ellipse">
                <a:avLst/>
              </a:prstGeom>
              <a:sp3d extrusionH="12700000"/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" name="Oval 60"/>
              <p:cNvSpPr/>
              <p:nvPr/>
            </p:nvSpPr>
            <p:spPr>
              <a:xfrm>
                <a:off x="6389902" y="4405943"/>
                <a:ext cx="352540" cy="352540"/>
              </a:xfrm>
              <a:prstGeom prst="ellipse">
                <a:avLst/>
              </a:prstGeom>
              <a:sp3d extrusionH="12700000"/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18" name="Arrow: Right 117"/>
            <p:cNvSpPr/>
            <p:nvPr/>
          </p:nvSpPr>
          <p:spPr>
            <a:xfrm>
              <a:off x="5366088" y="2804654"/>
              <a:ext cx="826266" cy="420511"/>
            </a:xfrm>
            <a:prstGeom prst="rightArrow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8" name="Rectangle 127"/>
            <p:cNvSpPr/>
            <p:nvPr/>
          </p:nvSpPr>
          <p:spPr>
            <a:xfrm>
              <a:off x="7224018" y="1793304"/>
              <a:ext cx="80502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/>
                <a:t>ribbon</a:t>
              </a:r>
            </a:p>
          </p:txBody>
        </p:sp>
      </p:grpSp>
      <p:grpSp>
        <p:nvGrpSpPr>
          <p:cNvPr id="99" name="Group 98"/>
          <p:cNvGrpSpPr>
            <a:grpSpLocks noChangeAspect="1"/>
          </p:cNvGrpSpPr>
          <p:nvPr/>
        </p:nvGrpSpPr>
        <p:grpSpPr>
          <a:xfrm>
            <a:off x="5300712" y="2949986"/>
            <a:ext cx="1069109" cy="1066778"/>
            <a:chOff x="2162354" y="3908662"/>
            <a:chExt cx="1110132" cy="1107705"/>
          </a:xfrm>
          <a:scene3d>
            <a:camera prst="perspectiveHeroicExtremeRightFacing">
              <a:rot lat="785495" lon="730655" rev="609040"/>
            </a:camera>
            <a:lightRig rig="balanced" dir="t">
              <a:rot lat="0" lon="0" rev="1200000"/>
            </a:lightRig>
          </a:scene3d>
        </p:grpSpPr>
        <p:sp>
          <p:nvSpPr>
            <p:cNvPr id="102" name="Oval 101"/>
            <p:cNvSpPr>
              <a:spLocks noChangeAspect="1"/>
            </p:cNvSpPr>
            <p:nvPr/>
          </p:nvSpPr>
          <p:spPr>
            <a:xfrm>
              <a:off x="2626316" y="4833487"/>
              <a:ext cx="182880" cy="182880"/>
            </a:xfrm>
            <a:prstGeom prst="ellipse">
              <a:avLst/>
            </a:prstGeom>
            <a:sp3d extrusionH="12700000"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Oval 102"/>
            <p:cNvSpPr>
              <a:spLocks noChangeAspect="1"/>
            </p:cNvSpPr>
            <p:nvPr/>
          </p:nvSpPr>
          <p:spPr>
            <a:xfrm>
              <a:off x="2162354" y="4360002"/>
              <a:ext cx="182880" cy="182880"/>
            </a:xfrm>
            <a:prstGeom prst="ellipse">
              <a:avLst/>
            </a:prstGeom>
            <a:sp3d extrusionH="12700000"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" name="Oval 103"/>
            <p:cNvSpPr>
              <a:spLocks noChangeAspect="1"/>
            </p:cNvSpPr>
            <p:nvPr/>
          </p:nvSpPr>
          <p:spPr>
            <a:xfrm>
              <a:off x="2443804" y="4799675"/>
              <a:ext cx="182880" cy="182880"/>
            </a:xfrm>
            <a:prstGeom prst="ellipse">
              <a:avLst/>
            </a:prstGeom>
            <a:sp3d extrusionH="12700000"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Oval 104"/>
            <p:cNvSpPr>
              <a:spLocks noChangeAspect="1"/>
            </p:cNvSpPr>
            <p:nvPr/>
          </p:nvSpPr>
          <p:spPr>
            <a:xfrm>
              <a:off x="2285107" y="4707189"/>
              <a:ext cx="182880" cy="182880"/>
            </a:xfrm>
            <a:prstGeom prst="ellipse">
              <a:avLst/>
            </a:prstGeom>
            <a:sp3d extrusionH="12700000"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Oval 105"/>
            <p:cNvSpPr>
              <a:spLocks noChangeAspect="1"/>
            </p:cNvSpPr>
            <p:nvPr/>
          </p:nvSpPr>
          <p:spPr>
            <a:xfrm>
              <a:off x="2193857" y="4545861"/>
              <a:ext cx="182880" cy="182880"/>
            </a:xfrm>
            <a:prstGeom prst="ellipse">
              <a:avLst/>
            </a:prstGeom>
            <a:sp3d extrusionH="12700000"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" name="Oval 106"/>
            <p:cNvSpPr>
              <a:spLocks noChangeAspect="1"/>
            </p:cNvSpPr>
            <p:nvPr/>
          </p:nvSpPr>
          <p:spPr>
            <a:xfrm>
              <a:off x="2440326" y="3908662"/>
              <a:ext cx="182880" cy="182880"/>
            </a:xfrm>
            <a:prstGeom prst="ellipse">
              <a:avLst/>
            </a:prstGeom>
            <a:sp3d extrusionH="12700000"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Oval 107"/>
            <p:cNvSpPr>
              <a:spLocks noChangeAspect="1"/>
            </p:cNvSpPr>
            <p:nvPr/>
          </p:nvSpPr>
          <p:spPr>
            <a:xfrm>
              <a:off x="2285297" y="4015102"/>
              <a:ext cx="182880" cy="182880"/>
            </a:xfrm>
            <a:prstGeom prst="ellipse">
              <a:avLst/>
            </a:prstGeom>
            <a:sp3d extrusionH="12700000"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" name="Oval 108"/>
            <p:cNvSpPr>
              <a:spLocks noChangeAspect="1"/>
            </p:cNvSpPr>
            <p:nvPr/>
          </p:nvSpPr>
          <p:spPr>
            <a:xfrm>
              <a:off x="2184932" y="4172588"/>
              <a:ext cx="182880" cy="182880"/>
            </a:xfrm>
            <a:prstGeom prst="ellipse">
              <a:avLst/>
            </a:prstGeom>
            <a:sp3d extrusionH="12700000"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" name="Oval 110"/>
            <p:cNvSpPr>
              <a:spLocks noChangeAspect="1"/>
            </p:cNvSpPr>
            <p:nvPr/>
          </p:nvSpPr>
          <p:spPr>
            <a:xfrm>
              <a:off x="3089606" y="4360005"/>
              <a:ext cx="182880" cy="182880"/>
            </a:xfrm>
            <a:prstGeom prst="ellipse">
              <a:avLst/>
            </a:prstGeom>
            <a:sp3d extrusionH="12700000"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" name="Oval 111"/>
            <p:cNvSpPr>
              <a:spLocks noChangeAspect="1"/>
            </p:cNvSpPr>
            <p:nvPr/>
          </p:nvSpPr>
          <p:spPr>
            <a:xfrm>
              <a:off x="2974211" y="4708238"/>
              <a:ext cx="182880" cy="182880"/>
            </a:xfrm>
            <a:prstGeom prst="ellipse">
              <a:avLst/>
            </a:prstGeom>
            <a:sp3d extrusionH="12700000"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" name="Oval 112"/>
            <p:cNvSpPr>
              <a:spLocks noChangeAspect="1"/>
            </p:cNvSpPr>
            <p:nvPr/>
          </p:nvSpPr>
          <p:spPr>
            <a:xfrm>
              <a:off x="2974211" y="4010731"/>
              <a:ext cx="182880" cy="182880"/>
            </a:xfrm>
            <a:prstGeom prst="ellipse">
              <a:avLst/>
            </a:prstGeom>
            <a:sp3d extrusionH="12700000"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" name="Oval 113"/>
            <p:cNvSpPr>
              <a:spLocks noChangeAspect="1"/>
            </p:cNvSpPr>
            <p:nvPr/>
          </p:nvSpPr>
          <p:spPr>
            <a:xfrm>
              <a:off x="2806819" y="4794470"/>
              <a:ext cx="182880" cy="182880"/>
            </a:xfrm>
            <a:prstGeom prst="ellipse">
              <a:avLst/>
            </a:prstGeom>
            <a:sp3d extrusionH="12700000"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" name="Oval 114"/>
            <p:cNvSpPr>
              <a:spLocks noChangeAspect="1"/>
            </p:cNvSpPr>
            <p:nvPr/>
          </p:nvSpPr>
          <p:spPr>
            <a:xfrm>
              <a:off x="3064391" y="4545856"/>
              <a:ext cx="182880" cy="182880"/>
            </a:xfrm>
            <a:prstGeom prst="ellipse">
              <a:avLst/>
            </a:prstGeom>
            <a:sp3d extrusionH="12700000"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Oval 121"/>
            <p:cNvSpPr>
              <a:spLocks noChangeAspect="1"/>
            </p:cNvSpPr>
            <p:nvPr/>
          </p:nvSpPr>
          <p:spPr>
            <a:xfrm>
              <a:off x="3064389" y="4170955"/>
              <a:ext cx="182880" cy="182880"/>
            </a:xfrm>
            <a:prstGeom prst="ellipse">
              <a:avLst/>
            </a:prstGeom>
            <a:sp3d extrusionH="12700000"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" name="Oval 124"/>
            <p:cNvSpPr>
              <a:spLocks noChangeAspect="1"/>
            </p:cNvSpPr>
            <p:nvPr/>
          </p:nvSpPr>
          <p:spPr>
            <a:xfrm>
              <a:off x="2810831" y="3919758"/>
              <a:ext cx="182880" cy="182880"/>
            </a:xfrm>
            <a:prstGeom prst="ellipse">
              <a:avLst/>
            </a:prstGeom>
            <a:sp3d extrusionH="12700000"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DECB2F-67EE-40C8-9B0A-795D19F2EF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3B66A-CE92-4F70-B5A2-EE913266E6CF}" type="slidenum">
              <a:rPr lang="en-US" smtClean="0"/>
              <a:pPr/>
              <a:t>35</a:t>
            </a:fld>
            <a:r>
              <a:rPr lang="en-US"/>
              <a:t>/49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1702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2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7861" y="458302"/>
            <a:ext cx="4294317" cy="701674"/>
          </a:xfrm>
        </p:spPr>
        <p:txBody>
          <a:bodyPr/>
          <a:lstStyle/>
          <a:p>
            <a:r>
              <a:rPr lang="en-US" dirty="0"/>
              <a:t>Seeded growth</a:t>
            </a:r>
          </a:p>
        </p:txBody>
      </p:sp>
      <p:sp>
        <p:nvSpPr>
          <p:cNvPr id="10" name="Rectangle 9"/>
          <p:cNvSpPr/>
          <p:nvPr/>
        </p:nvSpPr>
        <p:spPr>
          <a:xfrm>
            <a:off x="2080832" y="1281862"/>
            <a:ext cx="421497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DNA origami seed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972472" y="1416902"/>
            <a:ext cx="26734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single-stranded tiles implementing circuit gates</a:t>
            </a:r>
          </a:p>
        </p:txBody>
      </p:sp>
      <p:sp>
        <p:nvSpPr>
          <p:cNvPr id="12" name="Cross 11"/>
          <p:cNvSpPr/>
          <p:nvPr/>
        </p:nvSpPr>
        <p:spPr>
          <a:xfrm>
            <a:off x="6109022" y="2881229"/>
            <a:ext cx="609600" cy="609600"/>
          </a:xfrm>
          <a:prstGeom prst="plus">
            <a:avLst>
              <a:gd name="adj" fmla="val 39583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3" name="Group 42"/>
          <p:cNvGrpSpPr/>
          <p:nvPr/>
        </p:nvGrpSpPr>
        <p:grpSpPr>
          <a:xfrm>
            <a:off x="7271877" y="2366081"/>
            <a:ext cx="908050" cy="515148"/>
            <a:chOff x="6991350" y="2665014"/>
            <a:chExt cx="908050" cy="515148"/>
          </a:xfrm>
        </p:grpSpPr>
        <p:cxnSp>
          <p:nvCxnSpPr>
            <p:cNvPr id="4" name="Straight Connector 3"/>
            <p:cNvCxnSpPr/>
            <p:nvPr/>
          </p:nvCxnSpPr>
          <p:spPr>
            <a:xfrm flipH="1">
              <a:off x="6991350" y="2847975"/>
              <a:ext cx="454025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6991350" y="2847975"/>
              <a:ext cx="0" cy="149225"/>
            </a:xfrm>
            <a:prstGeom prst="line">
              <a:avLst/>
            </a:prstGeom>
            <a:ln w="3810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/>
            <p:nvPr/>
          </p:nvCxnSpPr>
          <p:spPr>
            <a:xfrm>
              <a:off x="7445375" y="2997200"/>
              <a:ext cx="454025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flipH="1">
              <a:off x="6991350" y="2997200"/>
              <a:ext cx="454025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flipH="1">
              <a:off x="7445375" y="2847975"/>
              <a:ext cx="417513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Rectangle 38"/>
            <p:cNvSpPr/>
            <p:nvPr/>
          </p:nvSpPr>
          <p:spPr>
            <a:xfrm>
              <a:off x="7122059" y="3026274"/>
              <a:ext cx="109004" cy="153888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r>
                <a:rPr lang="en-US" sz="1000" dirty="0"/>
                <a:t>1</a:t>
              </a:r>
              <a:r>
                <a:rPr lang="en-US" sz="1000" baseline="-25000" dirty="0"/>
                <a:t>5</a:t>
              </a:r>
            </a:p>
          </p:txBody>
        </p:sp>
        <p:sp>
          <p:nvSpPr>
            <p:cNvPr id="40" name="Rectangle 39"/>
            <p:cNvSpPr/>
            <p:nvPr/>
          </p:nvSpPr>
          <p:spPr>
            <a:xfrm>
              <a:off x="7122059" y="2665014"/>
              <a:ext cx="109004" cy="153888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r>
                <a:rPr lang="en-US" sz="1000" dirty="0"/>
                <a:t>0</a:t>
              </a:r>
              <a:r>
                <a:rPr lang="en-US" sz="1000" baseline="-25000" dirty="0"/>
                <a:t>4</a:t>
              </a:r>
            </a:p>
          </p:txBody>
        </p:sp>
        <p:sp>
          <p:nvSpPr>
            <p:cNvPr id="41" name="Rectangle 40"/>
            <p:cNvSpPr/>
            <p:nvPr/>
          </p:nvSpPr>
          <p:spPr>
            <a:xfrm>
              <a:off x="7563383" y="3026274"/>
              <a:ext cx="109004" cy="153888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r>
                <a:rPr lang="en-US" sz="1000" dirty="0"/>
                <a:t>1</a:t>
              </a:r>
              <a:r>
                <a:rPr lang="en-US" sz="1000" baseline="-25000" dirty="0"/>
                <a:t>5</a:t>
              </a:r>
            </a:p>
          </p:txBody>
        </p:sp>
        <p:sp>
          <p:nvSpPr>
            <p:cNvPr id="42" name="Rectangle 41"/>
            <p:cNvSpPr/>
            <p:nvPr/>
          </p:nvSpPr>
          <p:spPr>
            <a:xfrm>
              <a:off x="7563383" y="2665014"/>
              <a:ext cx="109004" cy="153888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r>
                <a:rPr lang="en-US" sz="1000" dirty="0"/>
                <a:t>1</a:t>
              </a:r>
              <a:r>
                <a:rPr lang="en-US" sz="1000" baseline="-25000" dirty="0"/>
                <a:t>4</a:t>
              </a:r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8413809" y="2830981"/>
            <a:ext cx="908050" cy="515148"/>
            <a:chOff x="6991350" y="2665014"/>
            <a:chExt cx="908050" cy="515148"/>
          </a:xfrm>
        </p:grpSpPr>
        <p:cxnSp>
          <p:nvCxnSpPr>
            <p:cNvPr id="45" name="Straight Connector 44"/>
            <p:cNvCxnSpPr/>
            <p:nvPr/>
          </p:nvCxnSpPr>
          <p:spPr>
            <a:xfrm flipH="1">
              <a:off x="6991350" y="2847975"/>
              <a:ext cx="454025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>
              <a:off x="6991350" y="2847975"/>
              <a:ext cx="0" cy="149225"/>
            </a:xfrm>
            <a:prstGeom prst="line">
              <a:avLst/>
            </a:prstGeom>
            <a:ln w="3810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Arrow Connector 46"/>
            <p:cNvCxnSpPr/>
            <p:nvPr/>
          </p:nvCxnSpPr>
          <p:spPr>
            <a:xfrm>
              <a:off x="7445375" y="2997200"/>
              <a:ext cx="454025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 flipH="1">
              <a:off x="6991350" y="2997200"/>
              <a:ext cx="454025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 flipH="1">
              <a:off x="7445375" y="2847975"/>
              <a:ext cx="417513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Rectangle 49"/>
            <p:cNvSpPr/>
            <p:nvPr/>
          </p:nvSpPr>
          <p:spPr>
            <a:xfrm>
              <a:off x="7122059" y="3026274"/>
              <a:ext cx="109004" cy="153888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r>
                <a:rPr lang="en-US" sz="1000" dirty="0"/>
                <a:t>1</a:t>
              </a:r>
              <a:r>
                <a:rPr lang="en-US" sz="1000" baseline="-25000" dirty="0"/>
                <a:t>3</a:t>
              </a:r>
            </a:p>
          </p:txBody>
        </p:sp>
        <p:sp>
          <p:nvSpPr>
            <p:cNvPr id="51" name="Rectangle 50"/>
            <p:cNvSpPr/>
            <p:nvPr/>
          </p:nvSpPr>
          <p:spPr>
            <a:xfrm>
              <a:off x="7122059" y="2665014"/>
              <a:ext cx="109004" cy="153888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r>
                <a:rPr lang="en-US" sz="1000" dirty="0"/>
                <a:t>0</a:t>
              </a:r>
              <a:r>
                <a:rPr lang="en-US" sz="1000" baseline="-25000" dirty="0"/>
                <a:t>2</a:t>
              </a:r>
            </a:p>
          </p:txBody>
        </p:sp>
        <p:sp>
          <p:nvSpPr>
            <p:cNvPr id="52" name="Rectangle 51"/>
            <p:cNvSpPr/>
            <p:nvPr/>
          </p:nvSpPr>
          <p:spPr>
            <a:xfrm>
              <a:off x="7563383" y="3026274"/>
              <a:ext cx="109004" cy="153888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r>
                <a:rPr lang="en-US" sz="1000" dirty="0"/>
                <a:t>0</a:t>
              </a:r>
              <a:r>
                <a:rPr lang="en-US" sz="1000" baseline="-25000" dirty="0"/>
                <a:t>3</a:t>
              </a:r>
            </a:p>
          </p:txBody>
        </p:sp>
        <p:sp>
          <p:nvSpPr>
            <p:cNvPr id="53" name="Rectangle 52"/>
            <p:cNvSpPr/>
            <p:nvPr/>
          </p:nvSpPr>
          <p:spPr>
            <a:xfrm>
              <a:off x="7563383" y="2665014"/>
              <a:ext cx="109004" cy="153888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r>
                <a:rPr lang="en-US" sz="1000" dirty="0"/>
                <a:t>0</a:t>
              </a:r>
              <a:r>
                <a:rPr lang="en-US" sz="1000" baseline="-25000" dirty="0"/>
                <a:t>2</a:t>
              </a:r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7437676" y="3233255"/>
            <a:ext cx="908050" cy="515148"/>
            <a:chOff x="6991350" y="2665014"/>
            <a:chExt cx="908050" cy="515148"/>
          </a:xfrm>
        </p:grpSpPr>
        <p:cxnSp>
          <p:nvCxnSpPr>
            <p:cNvPr id="55" name="Straight Connector 54"/>
            <p:cNvCxnSpPr/>
            <p:nvPr/>
          </p:nvCxnSpPr>
          <p:spPr>
            <a:xfrm flipH="1">
              <a:off x="6991350" y="2847975"/>
              <a:ext cx="454025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>
              <a:off x="6991350" y="2847975"/>
              <a:ext cx="0" cy="149225"/>
            </a:xfrm>
            <a:prstGeom prst="line">
              <a:avLst/>
            </a:prstGeom>
            <a:ln w="3810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Arrow Connector 56"/>
            <p:cNvCxnSpPr/>
            <p:nvPr/>
          </p:nvCxnSpPr>
          <p:spPr>
            <a:xfrm>
              <a:off x="7445375" y="2997200"/>
              <a:ext cx="454025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 flipH="1">
              <a:off x="6991350" y="2997200"/>
              <a:ext cx="454025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 flipH="1">
              <a:off x="7445375" y="2847975"/>
              <a:ext cx="417513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Rectangle 59"/>
            <p:cNvSpPr/>
            <p:nvPr/>
          </p:nvSpPr>
          <p:spPr>
            <a:xfrm>
              <a:off x="7122059" y="3026274"/>
              <a:ext cx="109004" cy="153888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r>
                <a:rPr lang="en-US" sz="1000" dirty="0"/>
                <a:t>1</a:t>
              </a:r>
              <a:r>
                <a:rPr lang="en-US" sz="1000" baseline="-25000" dirty="0"/>
                <a:t>3</a:t>
              </a:r>
            </a:p>
          </p:txBody>
        </p:sp>
        <p:sp>
          <p:nvSpPr>
            <p:cNvPr id="61" name="Rectangle 60"/>
            <p:cNvSpPr/>
            <p:nvPr/>
          </p:nvSpPr>
          <p:spPr>
            <a:xfrm>
              <a:off x="7122059" y="2665014"/>
              <a:ext cx="109004" cy="153888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r>
                <a:rPr lang="en-US" sz="1000" dirty="0"/>
                <a:t>1</a:t>
              </a:r>
              <a:r>
                <a:rPr lang="en-US" sz="1000" baseline="-25000" dirty="0"/>
                <a:t>2</a:t>
              </a:r>
            </a:p>
          </p:txBody>
        </p:sp>
        <p:sp>
          <p:nvSpPr>
            <p:cNvPr id="62" name="Rectangle 61"/>
            <p:cNvSpPr/>
            <p:nvPr/>
          </p:nvSpPr>
          <p:spPr>
            <a:xfrm>
              <a:off x="7563383" y="3026274"/>
              <a:ext cx="109004" cy="153888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r>
                <a:rPr lang="en-US" sz="1000" dirty="0"/>
                <a:t>0</a:t>
              </a:r>
              <a:r>
                <a:rPr lang="en-US" sz="1000" baseline="-25000" dirty="0"/>
                <a:t>3</a:t>
              </a:r>
            </a:p>
          </p:txBody>
        </p:sp>
        <p:sp>
          <p:nvSpPr>
            <p:cNvPr id="63" name="Rectangle 62"/>
            <p:cNvSpPr/>
            <p:nvPr/>
          </p:nvSpPr>
          <p:spPr>
            <a:xfrm>
              <a:off x="7563383" y="2665014"/>
              <a:ext cx="109004" cy="153888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r>
                <a:rPr lang="en-US" sz="1000" dirty="0"/>
                <a:t>1</a:t>
              </a:r>
              <a:r>
                <a:rPr lang="en-US" sz="1000" baseline="-25000" dirty="0"/>
                <a:t>2</a:t>
              </a:r>
            </a:p>
          </p:txBody>
        </p:sp>
      </p:grpSp>
      <p:grpSp>
        <p:nvGrpSpPr>
          <p:cNvPr id="64" name="Group 63"/>
          <p:cNvGrpSpPr/>
          <p:nvPr/>
        </p:nvGrpSpPr>
        <p:grpSpPr>
          <a:xfrm>
            <a:off x="8367549" y="2125830"/>
            <a:ext cx="908050" cy="515148"/>
            <a:chOff x="6991350" y="2665014"/>
            <a:chExt cx="908050" cy="515148"/>
          </a:xfrm>
        </p:grpSpPr>
        <p:cxnSp>
          <p:nvCxnSpPr>
            <p:cNvPr id="65" name="Straight Connector 64"/>
            <p:cNvCxnSpPr/>
            <p:nvPr/>
          </p:nvCxnSpPr>
          <p:spPr>
            <a:xfrm flipH="1">
              <a:off x="6991350" y="2847975"/>
              <a:ext cx="454025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>
              <a:off x="6991350" y="2847975"/>
              <a:ext cx="0" cy="149225"/>
            </a:xfrm>
            <a:prstGeom prst="line">
              <a:avLst/>
            </a:prstGeom>
            <a:ln w="3810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Arrow Connector 66"/>
            <p:cNvCxnSpPr/>
            <p:nvPr/>
          </p:nvCxnSpPr>
          <p:spPr>
            <a:xfrm>
              <a:off x="7445375" y="2997200"/>
              <a:ext cx="454025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 flipH="1">
              <a:off x="6991350" y="2997200"/>
              <a:ext cx="454025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 flipH="1">
              <a:off x="7445375" y="2847975"/>
              <a:ext cx="417513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0" name="Rectangle 69"/>
            <p:cNvSpPr/>
            <p:nvPr/>
          </p:nvSpPr>
          <p:spPr>
            <a:xfrm>
              <a:off x="7122059" y="3026274"/>
              <a:ext cx="109004" cy="153888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r>
                <a:rPr lang="en-US" sz="1000" dirty="0"/>
                <a:t>0</a:t>
              </a:r>
              <a:r>
                <a:rPr lang="en-US" sz="1000" baseline="-25000" dirty="0"/>
                <a:t>5</a:t>
              </a:r>
            </a:p>
          </p:txBody>
        </p:sp>
        <p:sp>
          <p:nvSpPr>
            <p:cNvPr id="71" name="Rectangle 70"/>
            <p:cNvSpPr/>
            <p:nvPr/>
          </p:nvSpPr>
          <p:spPr>
            <a:xfrm>
              <a:off x="7122059" y="2665014"/>
              <a:ext cx="109004" cy="153888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r>
                <a:rPr lang="en-US" sz="1000" dirty="0"/>
                <a:t>0</a:t>
              </a:r>
              <a:r>
                <a:rPr lang="en-US" sz="1000" baseline="-25000" dirty="0"/>
                <a:t>4</a:t>
              </a:r>
            </a:p>
          </p:txBody>
        </p:sp>
        <p:sp>
          <p:nvSpPr>
            <p:cNvPr id="72" name="Rectangle 71"/>
            <p:cNvSpPr/>
            <p:nvPr/>
          </p:nvSpPr>
          <p:spPr>
            <a:xfrm>
              <a:off x="7563383" y="3026274"/>
              <a:ext cx="109004" cy="153888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r>
                <a:rPr lang="en-US" sz="1000" dirty="0"/>
                <a:t>0</a:t>
              </a:r>
              <a:r>
                <a:rPr lang="en-US" sz="1000" baseline="-25000" dirty="0"/>
                <a:t>5</a:t>
              </a:r>
            </a:p>
          </p:txBody>
        </p:sp>
        <p:sp>
          <p:nvSpPr>
            <p:cNvPr id="73" name="Rectangle 72"/>
            <p:cNvSpPr/>
            <p:nvPr/>
          </p:nvSpPr>
          <p:spPr>
            <a:xfrm>
              <a:off x="7563383" y="2665014"/>
              <a:ext cx="109004" cy="153888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r>
                <a:rPr lang="en-US" sz="1000" dirty="0"/>
                <a:t>1</a:t>
              </a:r>
              <a:r>
                <a:rPr lang="en-US" sz="1000" baseline="-25000" dirty="0"/>
                <a:t>4</a:t>
              </a:r>
            </a:p>
          </p:txBody>
        </p:sp>
      </p:grpSp>
      <p:grpSp>
        <p:nvGrpSpPr>
          <p:cNvPr id="74" name="Group 73"/>
          <p:cNvGrpSpPr/>
          <p:nvPr/>
        </p:nvGrpSpPr>
        <p:grpSpPr>
          <a:xfrm>
            <a:off x="8417519" y="3651621"/>
            <a:ext cx="908050" cy="515148"/>
            <a:chOff x="6991350" y="2665014"/>
            <a:chExt cx="908050" cy="515148"/>
          </a:xfrm>
        </p:grpSpPr>
        <p:cxnSp>
          <p:nvCxnSpPr>
            <p:cNvPr id="75" name="Straight Connector 74"/>
            <p:cNvCxnSpPr/>
            <p:nvPr/>
          </p:nvCxnSpPr>
          <p:spPr>
            <a:xfrm flipH="1">
              <a:off x="6991350" y="2847975"/>
              <a:ext cx="454025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>
              <a:off x="6991350" y="2847975"/>
              <a:ext cx="0" cy="149225"/>
            </a:xfrm>
            <a:prstGeom prst="line">
              <a:avLst/>
            </a:prstGeom>
            <a:ln w="3810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Arrow Connector 76"/>
            <p:cNvCxnSpPr/>
            <p:nvPr/>
          </p:nvCxnSpPr>
          <p:spPr>
            <a:xfrm>
              <a:off x="7445375" y="2997200"/>
              <a:ext cx="454025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/>
            <p:nvPr/>
          </p:nvCxnSpPr>
          <p:spPr>
            <a:xfrm flipH="1">
              <a:off x="6991350" y="2997200"/>
              <a:ext cx="454025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/>
            <p:cNvCxnSpPr/>
            <p:nvPr/>
          </p:nvCxnSpPr>
          <p:spPr>
            <a:xfrm flipH="1">
              <a:off x="7445375" y="2847975"/>
              <a:ext cx="417513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0" name="Rectangle 79"/>
            <p:cNvSpPr/>
            <p:nvPr/>
          </p:nvSpPr>
          <p:spPr>
            <a:xfrm>
              <a:off x="7122059" y="3026274"/>
              <a:ext cx="109004" cy="153888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r>
                <a:rPr lang="en-US" sz="1000" dirty="0"/>
                <a:t>0</a:t>
              </a:r>
              <a:r>
                <a:rPr lang="en-US" sz="1000" baseline="-25000" dirty="0"/>
                <a:t>5</a:t>
              </a:r>
            </a:p>
          </p:txBody>
        </p:sp>
        <p:sp>
          <p:nvSpPr>
            <p:cNvPr id="81" name="Rectangle 80"/>
            <p:cNvSpPr/>
            <p:nvPr/>
          </p:nvSpPr>
          <p:spPr>
            <a:xfrm>
              <a:off x="7122059" y="2665014"/>
              <a:ext cx="109004" cy="153888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r>
                <a:rPr lang="en-US" sz="1000" dirty="0"/>
                <a:t>1</a:t>
              </a:r>
              <a:r>
                <a:rPr lang="en-US" sz="1000" baseline="-25000" dirty="0"/>
                <a:t>4</a:t>
              </a:r>
            </a:p>
          </p:txBody>
        </p:sp>
        <p:sp>
          <p:nvSpPr>
            <p:cNvPr id="82" name="Rectangle 81"/>
            <p:cNvSpPr/>
            <p:nvPr/>
          </p:nvSpPr>
          <p:spPr>
            <a:xfrm>
              <a:off x="7563383" y="3026274"/>
              <a:ext cx="109004" cy="153888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r>
                <a:rPr lang="en-US" sz="1000" dirty="0"/>
                <a:t>1</a:t>
              </a:r>
              <a:r>
                <a:rPr lang="en-US" sz="1000" baseline="-25000" dirty="0"/>
                <a:t>5</a:t>
              </a:r>
            </a:p>
          </p:txBody>
        </p:sp>
        <p:sp>
          <p:nvSpPr>
            <p:cNvPr id="83" name="Rectangle 82"/>
            <p:cNvSpPr/>
            <p:nvPr/>
          </p:nvSpPr>
          <p:spPr>
            <a:xfrm>
              <a:off x="7563383" y="2665014"/>
              <a:ext cx="109004" cy="153888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r>
                <a:rPr lang="en-US" sz="1000" dirty="0"/>
                <a:t>0</a:t>
              </a:r>
              <a:r>
                <a:rPr lang="en-US" sz="1000" baseline="-25000" dirty="0"/>
                <a:t>4</a:t>
              </a:r>
            </a:p>
          </p:txBody>
        </p:sp>
      </p:grpSp>
      <p:sp>
        <p:nvSpPr>
          <p:cNvPr id="3" name="Star: 10 Points 2"/>
          <p:cNvSpPr/>
          <p:nvPr/>
        </p:nvSpPr>
        <p:spPr>
          <a:xfrm>
            <a:off x="7987286" y="2393297"/>
            <a:ext cx="274320" cy="274320"/>
          </a:xfrm>
          <a:prstGeom prst="star10">
            <a:avLst>
              <a:gd name="adj" fmla="val 20976"/>
              <a:gd name="hf" fmla="val 105146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Star: 10 Points 83"/>
          <p:cNvSpPr/>
          <p:nvPr/>
        </p:nvSpPr>
        <p:spPr>
          <a:xfrm>
            <a:off x="9094327" y="2158445"/>
            <a:ext cx="274320" cy="274320"/>
          </a:xfrm>
          <a:prstGeom prst="star10">
            <a:avLst>
              <a:gd name="adj" fmla="val 20976"/>
              <a:gd name="hf" fmla="val 105146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Star: 10 Points 85"/>
          <p:cNvSpPr/>
          <p:nvPr/>
        </p:nvSpPr>
        <p:spPr>
          <a:xfrm>
            <a:off x="7987286" y="2582157"/>
            <a:ext cx="274320" cy="274320"/>
          </a:xfrm>
          <a:prstGeom prst="star10">
            <a:avLst>
              <a:gd name="adj" fmla="val 20976"/>
              <a:gd name="hf" fmla="val 105146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Star: 10 Points 86"/>
          <p:cNvSpPr/>
          <p:nvPr/>
        </p:nvSpPr>
        <p:spPr>
          <a:xfrm>
            <a:off x="8156728" y="3272407"/>
            <a:ext cx="274320" cy="274320"/>
          </a:xfrm>
          <a:prstGeom prst="star10">
            <a:avLst>
              <a:gd name="adj" fmla="val 20976"/>
              <a:gd name="hf" fmla="val 105146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Star: 10 Points 87"/>
          <p:cNvSpPr/>
          <p:nvPr/>
        </p:nvSpPr>
        <p:spPr>
          <a:xfrm>
            <a:off x="9111519" y="3842334"/>
            <a:ext cx="274320" cy="274320"/>
          </a:xfrm>
          <a:prstGeom prst="star10">
            <a:avLst>
              <a:gd name="adj" fmla="val 20976"/>
              <a:gd name="hf" fmla="val 105146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: Rounded Corners 6"/>
          <p:cNvSpPr/>
          <p:nvPr/>
        </p:nvSpPr>
        <p:spPr>
          <a:xfrm>
            <a:off x="9717597" y="2640978"/>
            <a:ext cx="1374789" cy="78057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accent4"/>
                </a:solidFill>
              </a:rPr>
              <a:t>biotins if output = 1</a:t>
            </a:r>
          </a:p>
        </p:txBody>
      </p:sp>
      <p:sp>
        <p:nvSpPr>
          <p:cNvPr id="89" name="Rectangle 88"/>
          <p:cNvSpPr/>
          <p:nvPr/>
        </p:nvSpPr>
        <p:spPr>
          <a:xfrm>
            <a:off x="1462555" y="4965075"/>
            <a:ext cx="280464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barrier to </a:t>
            </a:r>
            <a:r>
              <a:rPr lang="en-US" i="1" dirty="0"/>
              <a:t>nucleation</a:t>
            </a:r>
            <a:r>
              <a:rPr lang="en-US" dirty="0"/>
              <a:t> (tile growth without seed) at [tile]=100 </a:t>
            </a:r>
            <a:r>
              <a:rPr lang="en-US" dirty="0" err="1"/>
              <a:t>nM</a:t>
            </a:r>
            <a:r>
              <a:rPr lang="en-US" dirty="0"/>
              <a:t> and </a:t>
            </a:r>
          </a:p>
          <a:p>
            <a:r>
              <a:rPr lang="en-US" dirty="0"/>
              <a:t>temperature=50.9° C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081263" y="1684337"/>
            <a:ext cx="33601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single-stranded “input-adapter</a:t>
            </a:r>
            <a:r>
              <a:rPr lang="en-US" dirty="0"/>
              <a:t>” extensions encoding 6 input bits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92654" y="2156741"/>
            <a:ext cx="2409524" cy="211764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21712" y="2266590"/>
            <a:ext cx="1727466" cy="2140026"/>
          </a:xfrm>
          <a:prstGeom prst="rect">
            <a:avLst/>
          </a:prstGeom>
        </p:spPr>
      </p:pic>
      <p:sp>
        <p:nvSpPr>
          <p:cNvPr id="90" name="Rectangle 89">
            <a:extLst>
              <a:ext uri="{FF2B5EF4-FFF2-40B4-BE49-F238E27FC236}">
                <a16:creationId xmlns:a16="http://schemas.microsoft.com/office/drawing/2014/main" id="{B1464C8C-A2AD-4A6B-A027-BB966F4B0547}"/>
              </a:ext>
            </a:extLst>
          </p:cNvPr>
          <p:cNvSpPr/>
          <p:nvPr/>
        </p:nvSpPr>
        <p:spPr>
          <a:xfrm>
            <a:off x="7652505" y="589948"/>
            <a:ext cx="3956615" cy="64633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dirty="0"/>
              <a:t>can later add streptavidin to bind biotins and visualize where the 1’s are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EDD46C2B-75B9-4DCE-8DFB-4FC62E602EDD}"/>
              </a:ext>
            </a:extLst>
          </p:cNvPr>
          <p:cNvCxnSpPr>
            <a:endCxn id="7" idx="0"/>
          </p:cNvCxnSpPr>
          <p:nvPr/>
        </p:nvCxnSpPr>
        <p:spPr>
          <a:xfrm>
            <a:off x="10256944" y="1236279"/>
            <a:ext cx="148048" cy="1404699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Group 14">
            <a:extLst>
              <a:ext uri="{FF2B5EF4-FFF2-40B4-BE49-F238E27FC236}">
                <a16:creationId xmlns:a16="http://schemas.microsoft.com/office/drawing/2014/main" id="{A84863FA-0FAB-4EAB-9328-A361346AB362}"/>
              </a:ext>
            </a:extLst>
          </p:cNvPr>
          <p:cNvGrpSpPr/>
          <p:nvPr/>
        </p:nvGrpSpPr>
        <p:grpSpPr>
          <a:xfrm>
            <a:off x="4269808" y="4398249"/>
            <a:ext cx="7532638" cy="2339853"/>
            <a:chOff x="4269808" y="4398249"/>
            <a:chExt cx="7532638" cy="2339853"/>
          </a:xfrm>
        </p:grpSpPr>
        <p:sp>
          <p:nvSpPr>
            <p:cNvPr id="14" name="Arrow: Right 13"/>
            <p:cNvSpPr/>
            <p:nvPr/>
          </p:nvSpPr>
          <p:spPr>
            <a:xfrm>
              <a:off x="4343046" y="5065497"/>
              <a:ext cx="1433587" cy="550592"/>
            </a:xfrm>
            <a:prstGeom prst="rightArrow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4269808" y="4788192"/>
              <a:ext cx="166186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/>
                <a:t>hold 8-48 hours</a:t>
              </a:r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6551E15B-81EC-42A8-9F08-BC61D5D78E2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280867" y="4398249"/>
              <a:ext cx="5521579" cy="1557071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19DE30DB-2945-4294-8CDF-637FF7426BFB}"/>
                </a:ext>
              </a:extLst>
            </p:cNvPr>
            <p:cNvSpPr/>
            <p:nvPr/>
          </p:nvSpPr>
          <p:spPr>
            <a:xfrm>
              <a:off x="7050294" y="6045605"/>
              <a:ext cx="62709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/>
                <a:t>seed</a:t>
              </a:r>
            </a:p>
          </p:txBody>
        </p:sp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6CAE6E83-9035-4559-9471-54528219F0E7}"/>
                </a:ext>
              </a:extLst>
            </p:cNvPr>
            <p:cNvSpPr/>
            <p:nvPr/>
          </p:nvSpPr>
          <p:spPr>
            <a:xfrm>
              <a:off x="8171830" y="6091771"/>
              <a:ext cx="1047881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/>
                <a:t>input-adapters</a:t>
              </a:r>
            </a:p>
          </p:txBody>
        </p:sp>
        <p:sp>
          <p:nvSpPr>
            <p:cNvPr id="91" name="Rectangle 90">
              <a:extLst>
                <a:ext uri="{FF2B5EF4-FFF2-40B4-BE49-F238E27FC236}">
                  <a16:creationId xmlns:a16="http://schemas.microsoft.com/office/drawing/2014/main" id="{FB7D0449-1F75-4D87-AB28-CB61C559CF5B}"/>
                </a:ext>
              </a:extLst>
            </p:cNvPr>
            <p:cNvSpPr/>
            <p:nvPr/>
          </p:nvSpPr>
          <p:spPr>
            <a:xfrm>
              <a:off x="9441204" y="6074335"/>
              <a:ext cx="1001804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/>
                <a:t>growing tiles</a:t>
              </a:r>
            </a:p>
          </p:txBody>
        </p:sp>
        <p:sp>
          <p:nvSpPr>
            <p:cNvPr id="6" name="Left Brace 5">
              <a:extLst>
                <a:ext uri="{FF2B5EF4-FFF2-40B4-BE49-F238E27FC236}">
                  <a16:creationId xmlns:a16="http://schemas.microsoft.com/office/drawing/2014/main" id="{F481773B-2C7D-4B9D-82DE-B4F795E9AD54}"/>
                </a:ext>
              </a:extLst>
            </p:cNvPr>
            <p:cNvSpPr/>
            <p:nvPr/>
          </p:nvSpPr>
          <p:spPr>
            <a:xfrm rot="16200000">
              <a:off x="7269240" y="5003225"/>
              <a:ext cx="109912" cy="1970040"/>
            </a:xfrm>
            <a:prstGeom prst="leftBrace">
              <a:avLst>
                <a:gd name="adj1" fmla="val 73677"/>
                <a:gd name="adj2" fmla="val 50000"/>
              </a:avLst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Left Brace 91">
              <a:extLst>
                <a:ext uri="{FF2B5EF4-FFF2-40B4-BE49-F238E27FC236}">
                  <a16:creationId xmlns:a16="http://schemas.microsoft.com/office/drawing/2014/main" id="{E81FFE3D-0563-4E4F-93DA-2DB1E81B665E}"/>
                </a:ext>
              </a:extLst>
            </p:cNvPr>
            <p:cNvSpPr/>
            <p:nvPr/>
          </p:nvSpPr>
          <p:spPr>
            <a:xfrm rot="16200000">
              <a:off x="8505470" y="5764658"/>
              <a:ext cx="116524" cy="453784"/>
            </a:xfrm>
            <a:prstGeom prst="leftBrace">
              <a:avLst>
                <a:gd name="adj1" fmla="val 73677"/>
                <a:gd name="adj2" fmla="val 50993"/>
              </a:avLst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Left Brace 92">
              <a:extLst>
                <a:ext uri="{FF2B5EF4-FFF2-40B4-BE49-F238E27FC236}">
                  <a16:creationId xmlns:a16="http://schemas.microsoft.com/office/drawing/2014/main" id="{48816755-F603-45C2-B7AC-91B0A2DB4F2A}"/>
                </a:ext>
              </a:extLst>
            </p:cNvPr>
            <p:cNvSpPr/>
            <p:nvPr/>
          </p:nvSpPr>
          <p:spPr>
            <a:xfrm rot="16200000">
              <a:off x="9797595" y="4925404"/>
              <a:ext cx="117437" cy="2131378"/>
            </a:xfrm>
            <a:prstGeom prst="leftBrace">
              <a:avLst>
                <a:gd name="adj1" fmla="val 73677"/>
                <a:gd name="adj2" fmla="val 50000"/>
              </a:avLst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09BC2F6B-EED5-4DC0-BAC2-839B458CB0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3B66A-CE92-4F70-B5A2-EE913266E6CF}" type="slidenum">
              <a:rPr lang="en-US" smtClean="0"/>
              <a:pPr/>
              <a:t>36</a:t>
            </a:fld>
            <a:r>
              <a:rPr lang="en-US"/>
              <a:t>/49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14158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 animBg="1"/>
      <p:bldP spid="3" grpId="0" animBg="1"/>
      <p:bldP spid="84" grpId="0" animBg="1"/>
      <p:bldP spid="86" grpId="0" animBg="1"/>
      <p:bldP spid="87" grpId="0" animBg="1"/>
      <p:bldP spid="88" grpId="0" animBg="1"/>
      <p:bldP spid="7" grpId="0" animBg="1"/>
      <p:bldP spid="13" grpId="0"/>
      <p:bldP spid="90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04" name="Group 3104"/>
          <p:cNvGrpSpPr/>
          <p:nvPr/>
        </p:nvGrpSpPr>
        <p:grpSpPr>
          <a:xfrm>
            <a:off x="8286542" y="4380590"/>
            <a:ext cx="2383988" cy="1004895"/>
            <a:chOff x="-50800" y="-79614"/>
            <a:chExt cx="3390662" cy="1429227"/>
          </a:xfrm>
        </p:grpSpPr>
        <p:grpSp>
          <p:nvGrpSpPr>
            <p:cNvPr id="3095" name="Group 3095"/>
            <p:cNvGrpSpPr/>
            <p:nvPr/>
          </p:nvGrpSpPr>
          <p:grpSpPr>
            <a:xfrm flipH="1">
              <a:off x="290669" y="170817"/>
              <a:ext cx="688788" cy="1052322"/>
              <a:chOff x="0" y="0"/>
              <a:chExt cx="688786" cy="1052321"/>
            </a:xfrm>
          </p:grpSpPr>
          <p:sp>
            <p:nvSpPr>
              <p:cNvPr id="3093" name="Shape 3093"/>
              <p:cNvSpPr/>
              <p:nvPr/>
            </p:nvSpPr>
            <p:spPr>
              <a:xfrm rot="20417234">
                <a:off x="154566" y="204510"/>
                <a:ext cx="116086" cy="462230"/>
              </a:xfrm>
              <a:prstGeom prst="rect">
                <a:avLst/>
              </a:prstGeom>
              <a:blipFill rotWithShape="1">
                <a:blip r:embed="rId2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35718" tIns="35718" rIns="35718" bIns="35718" numCol="1" anchor="ctr">
                <a:noAutofit/>
              </a:bodyPr>
              <a:lstStyle/>
              <a:p>
                <a:pPr>
                  <a:defRPr sz="2400">
                    <a:solidFill>
                      <a:srgbClr val="FFFFFF"/>
                    </a:solidFill>
                  </a:defRPr>
                </a:pPr>
                <a:endParaRPr sz="1687"/>
              </a:p>
            </p:txBody>
          </p:sp>
          <p:sp>
            <p:nvSpPr>
              <p:cNvPr id="3094" name="Shape 3094"/>
              <p:cNvSpPr/>
              <p:nvPr/>
            </p:nvSpPr>
            <p:spPr>
              <a:xfrm>
                <a:off x="0" y="-1"/>
                <a:ext cx="688787" cy="10523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82" h="20821" extrusionOk="0">
                    <a:moveTo>
                      <a:pt x="0" y="1957"/>
                    </a:moveTo>
                    <a:cubicBezTo>
                      <a:pt x="3173" y="4877"/>
                      <a:pt x="3972" y="6321"/>
                      <a:pt x="4964" y="8308"/>
                    </a:cubicBezTo>
                    <a:cubicBezTo>
                      <a:pt x="5957" y="10296"/>
                      <a:pt x="7143" y="12827"/>
                      <a:pt x="7143" y="12827"/>
                    </a:cubicBezTo>
                    <a:cubicBezTo>
                      <a:pt x="6295" y="14299"/>
                      <a:pt x="2865" y="14275"/>
                      <a:pt x="3814" y="16925"/>
                    </a:cubicBezTo>
                    <a:cubicBezTo>
                      <a:pt x="4708" y="19098"/>
                      <a:pt x="5308" y="19961"/>
                      <a:pt x="7986" y="20621"/>
                    </a:cubicBezTo>
                    <a:cubicBezTo>
                      <a:pt x="10665" y="21281"/>
                      <a:pt x="14993" y="20093"/>
                      <a:pt x="14993" y="20093"/>
                    </a:cubicBezTo>
                    <a:cubicBezTo>
                      <a:pt x="21600" y="18099"/>
                      <a:pt x="20531" y="14864"/>
                      <a:pt x="18624" y="13917"/>
                    </a:cubicBezTo>
                    <a:cubicBezTo>
                      <a:pt x="16256" y="12660"/>
                      <a:pt x="14320" y="13372"/>
                      <a:pt x="10704" y="12555"/>
                    </a:cubicBezTo>
                    <a:cubicBezTo>
                      <a:pt x="9696" y="10685"/>
                      <a:pt x="8688" y="8815"/>
                      <a:pt x="7680" y="6945"/>
                    </a:cubicBezTo>
                    <a:lnTo>
                      <a:pt x="5248" y="3942"/>
                    </a:lnTo>
                    <a:cubicBezTo>
                      <a:pt x="6327" y="2840"/>
                      <a:pt x="5080" y="1544"/>
                      <a:pt x="8485" y="636"/>
                    </a:cubicBezTo>
                    <a:cubicBezTo>
                      <a:pt x="13323" y="-319"/>
                      <a:pt x="12745" y="-88"/>
                      <a:pt x="16152" y="599"/>
                    </a:cubicBezTo>
                    <a:cubicBezTo>
                      <a:pt x="18264" y="924"/>
                      <a:pt x="20024" y="2253"/>
                      <a:pt x="21282" y="2896"/>
                    </a:cubicBezTo>
                  </a:path>
                </a:pathLst>
              </a:custGeom>
              <a:noFill/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35718" tIns="35718" rIns="35718" bIns="35718" numCol="1" anchor="ctr">
                <a:noAutofit/>
              </a:bodyPr>
              <a:lstStyle/>
              <a:p>
                <a:pPr>
                  <a:defRPr sz="2400"/>
                </a:pPr>
                <a:endParaRPr sz="1687"/>
              </a:p>
            </p:txBody>
          </p:sp>
        </p:grpSp>
        <p:pic>
          <p:nvPicPr>
            <p:cNvPr id="3096" name="pasted-image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0" cy="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097" name="Picture 3096"/>
            <p:cNvPicPr>
              <a:picLocks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50800" y="-50800"/>
              <a:ext cx="1371600" cy="1371600"/>
            </a:xfrm>
            <a:prstGeom prst="rect">
              <a:avLst/>
            </a:prstGeom>
            <a:effectLst/>
          </p:spPr>
        </p:pic>
        <p:pic>
          <p:nvPicPr>
            <p:cNvPr id="3099" name="Picture 3098"/>
            <p:cNvPicPr>
              <a:picLocks/>
            </p:cNvPicPr>
            <p:nvPr/>
          </p:nvPicPr>
          <p:blipFill>
            <a:blip r:embed="rId5"/>
            <a:stretch>
              <a:fillRect/>
            </a:stretch>
          </p:blipFill>
          <p:spPr>
            <a:xfrm rot="2700000">
              <a:off x="-56082" y="584199"/>
              <a:ext cx="1429227" cy="101601"/>
            </a:xfrm>
            <a:prstGeom prst="rect">
              <a:avLst/>
            </a:prstGeom>
            <a:effectLst/>
          </p:spPr>
        </p:pic>
        <p:grpSp>
          <p:nvGrpSpPr>
            <p:cNvPr id="3103" name="Group 3103"/>
            <p:cNvGrpSpPr/>
            <p:nvPr/>
          </p:nvGrpSpPr>
          <p:grpSpPr>
            <a:xfrm>
              <a:off x="1818913" y="170815"/>
              <a:ext cx="1520949" cy="1030779"/>
              <a:chOff x="395006" y="-10774"/>
              <a:chExt cx="1520946" cy="1030778"/>
            </a:xfrm>
          </p:grpSpPr>
          <p:sp>
            <p:nvSpPr>
              <p:cNvPr id="3101" name="Shape 3101"/>
              <p:cNvSpPr/>
              <p:nvPr/>
            </p:nvSpPr>
            <p:spPr>
              <a:xfrm>
                <a:off x="395006" y="-10774"/>
                <a:ext cx="1114398" cy="103077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03" h="20395" extrusionOk="0">
                    <a:moveTo>
                      <a:pt x="0" y="7167"/>
                    </a:moveTo>
                    <a:cubicBezTo>
                      <a:pt x="1972" y="10088"/>
                      <a:pt x="9955" y="13849"/>
                      <a:pt x="10545" y="16499"/>
                    </a:cubicBezTo>
                    <a:cubicBezTo>
                      <a:pt x="11101" y="18672"/>
                      <a:pt x="11473" y="19535"/>
                      <a:pt x="13138" y="20195"/>
                    </a:cubicBezTo>
                    <a:cubicBezTo>
                      <a:pt x="14803" y="20855"/>
                      <a:pt x="17493" y="19667"/>
                      <a:pt x="17493" y="19667"/>
                    </a:cubicBezTo>
                    <a:cubicBezTo>
                      <a:pt x="21600" y="17673"/>
                      <a:pt x="20935" y="14438"/>
                      <a:pt x="19750" y="13491"/>
                    </a:cubicBezTo>
                    <a:cubicBezTo>
                      <a:pt x="18278" y="12234"/>
                      <a:pt x="13574" y="8389"/>
                      <a:pt x="12948" y="6519"/>
                    </a:cubicBezTo>
                    <a:cubicBezTo>
                      <a:pt x="12948" y="6519"/>
                      <a:pt x="11332" y="1118"/>
                      <a:pt x="13448" y="210"/>
                    </a:cubicBezTo>
                    <a:cubicBezTo>
                      <a:pt x="16455" y="-745"/>
                      <a:pt x="20621" y="1827"/>
                      <a:pt x="21403" y="2470"/>
                    </a:cubicBezTo>
                  </a:path>
                </a:pathLst>
              </a:custGeom>
              <a:noFill/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35718" tIns="35718" rIns="35718" bIns="35718" numCol="1" anchor="ctr">
                <a:noAutofit/>
              </a:bodyPr>
              <a:lstStyle/>
              <a:p>
                <a:pPr>
                  <a:defRPr sz="2400"/>
                </a:pPr>
                <a:endParaRPr sz="1687"/>
              </a:p>
            </p:txBody>
          </p:sp>
          <p:sp>
            <p:nvSpPr>
              <p:cNvPr id="3102" name="Shape 3102"/>
              <p:cNvSpPr/>
              <p:nvPr/>
            </p:nvSpPr>
            <p:spPr>
              <a:xfrm>
                <a:off x="1439160" y="92354"/>
                <a:ext cx="476792" cy="71542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35718" tIns="35718" rIns="35718" bIns="35718" numCol="1" anchor="ctr">
                <a:spAutoFit/>
              </a:bodyPr>
              <a:lstStyle>
                <a:lvl1pPr>
                  <a:defRPr>
                    <a:solidFill>
                      <a:srgbClr val="FF2600"/>
                    </a:solidFill>
                  </a:defRPr>
                </a:lvl1pPr>
              </a:lstStyle>
              <a:p>
                <a:r>
                  <a:rPr sz="2800" dirty="0">
                    <a:solidFill>
                      <a:srgbClr val="00B050"/>
                    </a:solidFill>
                  </a:rPr>
                  <a:t>✓</a:t>
                </a:r>
                <a:endParaRPr sz="1600" dirty="0">
                  <a:solidFill>
                    <a:srgbClr val="00B050"/>
                  </a:solidFill>
                </a:endParaRPr>
              </a:p>
            </p:txBody>
          </p:sp>
        </p:grpSp>
      </p:grpSp>
      <p:pic>
        <p:nvPicPr>
          <p:cNvPr id="3107" name="random seqs - match and single mismatch.pdf"/>
          <p:cNvPicPr>
            <a:picLocks noChangeAspect="1"/>
          </p:cNvPicPr>
          <p:nvPr/>
        </p:nvPicPr>
        <p:blipFill>
          <a:blip r:embed="rId6"/>
          <a:srcRect l="2289" t="7728" r="7286"/>
          <a:stretch>
            <a:fillRect/>
          </a:stretch>
        </p:blipFill>
        <p:spPr>
          <a:xfrm>
            <a:off x="1767154" y="1495975"/>
            <a:ext cx="3503630" cy="2681411"/>
          </a:xfrm>
          <a:prstGeom prst="rect">
            <a:avLst/>
          </a:prstGeom>
          <a:ln w="12700">
            <a:miter lim="400000"/>
          </a:ln>
        </p:spPr>
      </p:pic>
      <p:pic>
        <p:nvPicPr>
          <p:cNvPr id="3108" name="designed seqs - match and single mismatch.pdf"/>
          <p:cNvPicPr>
            <a:picLocks noChangeAspect="1"/>
          </p:cNvPicPr>
          <p:nvPr/>
        </p:nvPicPr>
        <p:blipFill>
          <a:blip r:embed="rId7"/>
          <a:srcRect t="5866" r="7678"/>
          <a:stretch>
            <a:fillRect/>
          </a:stretch>
        </p:blipFill>
        <p:spPr>
          <a:xfrm>
            <a:off x="6514391" y="1472536"/>
            <a:ext cx="3567469" cy="2728110"/>
          </a:xfrm>
          <a:prstGeom prst="rect">
            <a:avLst/>
          </a:prstGeom>
          <a:ln w="12700">
            <a:miter lim="400000"/>
          </a:ln>
        </p:spPr>
      </p:pic>
      <p:sp>
        <p:nvSpPr>
          <p:cNvPr id="3109" name="Shape 3109"/>
          <p:cNvSpPr/>
          <p:nvPr/>
        </p:nvSpPr>
        <p:spPr>
          <a:xfrm>
            <a:off x="1845599" y="985859"/>
            <a:ext cx="8500803" cy="4291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8" tIns="35718" rIns="35718" bIns="35718" anchor="ctr">
            <a:spAutoFit/>
          </a:bodyPr>
          <a:lstStyle>
            <a:lvl1pPr>
              <a:defRPr sz="33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sz="2320" dirty="0"/>
              <a:t>Random sequences              vs              designed sequences</a:t>
            </a:r>
          </a:p>
        </p:txBody>
      </p:sp>
      <p:sp>
        <p:nvSpPr>
          <p:cNvPr id="3110" name="Shape 3110"/>
          <p:cNvSpPr/>
          <p:nvPr/>
        </p:nvSpPr>
        <p:spPr>
          <a:xfrm>
            <a:off x="3508982" y="1575044"/>
            <a:ext cx="1634572" cy="253695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35718" tIns="35718" rIns="35718" bIns="35718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 sz="1687"/>
          </a:p>
        </p:txBody>
      </p:sp>
      <p:sp>
        <p:nvSpPr>
          <p:cNvPr id="3111" name="Shape 3111"/>
          <p:cNvSpPr/>
          <p:nvPr/>
        </p:nvSpPr>
        <p:spPr>
          <a:xfrm>
            <a:off x="8345153" y="1600047"/>
            <a:ext cx="1634572" cy="253695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35718" tIns="35718" rIns="35718" bIns="35718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 sz="1687"/>
          </a:p>
        </p:txBody>
      </p:sp>
      <p:grpSp>
        <p:nvGrpSpPr>
          <p:cNvPr id="3122" name="Group 3122"/>
          <p:cNvGrpSpPr/>
          <p:nvPr/>
        </p:nvGrpSpPr>
        <p:grpSpPr>
          <a:xfrm>
            <a:off x="6880729" y="3862693"/>
            <a:ext cx="3765639" cy="415405"/>
            <a:chOff x="269577" y="-12448"/>
            <a:chExt cx="5355738" cy="590814"/>
          </a:xfrm>
        </p:grpSpPr>
        <p:sp>
          <p:nvSpPr>
            <p:cNvPr id="3112" name="Shape 3112"/>
            <p:cNvSpPr/>
            <p:nvPr/>
          </p:nvSpPr>
          <p:spPr>
            <a:xfrm>
              <a:off x="269577" y="84835"/>
              <a:ext cx="4613144" cy="447229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35718" tIns="35718" rIns="35718" bIns="35718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  <a:endParaRPr sz="1687"/>
            </a:p>
          </p:txBody>
        </p:sp>
        <p:sp>
          <p:nvSpPr>
            <p:cNvPr id="3113" name="Shape 3113"/>
            <p:cNvSpPr/>
            <p:nvPr/>
          </p:nvSpPr>
          <p:spPr>
            <a:xfrm>
              <a:off x="3941426" y="244866"/>
              <a:ext cx="1683889" cy="3335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5718" tIns="35718" rIns="35718" bIns="35718" numCol="1" anchor="ctr">
              <a:spAutoFit/>
            </a:bodyPr>
            <a:lstStyle>
              <a:lvl1pPr>
                <a:defRPr sz="150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rPr sz="1055" dirty="0"/>
                <a:t>energy (-kcal/mol)</a:t>
              </a:r>
            </a:p>
          </p:txBody>
        </p:sp>
        <p:sp>
          <p:nvSpPr>
            <p:cNvPr id="3114" name="Shape 3114"/>
            <p:cNvSpPr/>
            <p:nvPr/>
          </p:nvSpPr>
          <p:spPr>
            <a:xfrm>
              <a:off x="321230" y="-11415"/>
              <a:ext cx="244642" cy="41028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5718" tIns="35718" rIns="35718" bIns="35718" numCol="1" anchor="ctr">
              <a:spAutoFit/>
            </a:bodyPr>
            <a:lstStyle>
              <a:lvl1pPr algn="l">
                <a:defRPr sz="200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rPr sz="1406"/>
                <a:t>4</a:t>
              </a:r>
            </a:p>
          </p:txBody>
        </p:sp>
        <p:sp>
          <p:nvSpPr>
            <p:cNvPr id="3115" name="Shape 3115"/>
            <p:cNvSpPr/>
            <p:nvPr/>
          </p:nvSpPr>
          <p:spPr>
            <a:xfrm>
              <a:off x="925711" y="-11415"/>
              <a:ext cx="244642" cy="41028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5718" tIns="35718" rIns="35718" bIns="35718" numCol="1" anchor="ctr">
              <a:spAutoFit/>
            </a:bodyPr>
            <a:lstStyle>
              <a:lvl1pPr algn="l">
                <a:defRPr sz="200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rPr sz="1406"/>
                <a:t>6</a:t>
              </a:r>
            </a:p>
          </p:txBody>
        </p:sp>
        <p:sp>
          <p:nvSpPr>
            <p:cNvPr id="3116" name="Shape 3116"/>
            <p:cNvSpPr/>
            <p:nvPr/>
          </p:nvSpPr>
          <p:spPr>
            <a:xfrm>
              <a:off x="1530194" y="-11415"/>
              <a:ext cx="244641" cy="41028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5718" tIns="35718" rIns="35718" bIns="35718" numCol="1" anchor="ctr">
              <a:spAutoFit/>
            </a:bodyPr>
            <a:lstStyle>
              <a:lvl1pPr algn="l">
                <a:defRPr sz="200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rPr sz="1406"/>
                <a:t>8</a:t>
              </a:r>
            </a:p>
          </p:txBody>
        </p:sp>
        <p:sp>
          <p:nvSpPr>
            <p:cNvPr id="3117" name="Shape 3117"/>
            <p:cNvSpPr/>
            <p:nvPr/>
          </p:nvSpPr>
          <p:spPr>
            <a:xfrm>
              <a:off x="2040952" y="-11415"/>
              <a:ext cx="432086" cy="41028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5718" tIns="35718" rIns="35718" bIns="35718" numCol="1" anchor="ctr">
              <a:spAutoFit/>
            </a:bodyPr>
            <a:lstStyle>
              <a:lvl1pPr algn="l">
                <a:defRPr sz="200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rPr sz="1406"/>
                <a:t>10</a:t>
              </a:r>
            </a:p>
          </p:txBody>
        </p:sp>
        <p:sp>
          <p:nvSpPr>
            <p:cNvPr id="3118" name="Shape 3118"/>
            <p:cNvSpPr/>
            <p:nvPr/>
          </p:nvSpPr>
          <p:spPr>
            <a:xfrm>
              <a:off x="2645433" y="-11415"/>
              <a:ext cx="432087" cy="41028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5718" tIns="35718" rIns="35718" bIns="35718" numCol="1" anchor="ctr">
              <a:spAutoFit/>
            </a:bodyPr>
            <a:lstStyle>
              <a:lvl1pPr algn="l">
                <a:defRPr sz="200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rPr sz="1406"/>
                <a:t>12</a:t>
              </a:r>
            </a:p>
          </p:txBody>
        </p:sp>
        <p:sp>
          <p:nvSpPr>
            <p:cNvPr id="3119" name="Shape 3119"/>
            <p:cNvSpPr/>
            <p:nvPr/>
          </p:nvSpPr>
          <p:spPr>
            <a:xfrm>
              <a:off x="3249914" y="-11415"/>
              <a:ext cx="432087" cy="41028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5718" tIns="35718" rIns="35718" bIns="35718" numCol="1" anchor="ctr">
              <a:spAutoFit/>
            </a:bodyPr>
            <a:lstStyle>
              <a:lvl1pPr algn="l">
                <a:defRPr sz="200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rPr sz="1406"/>
                <a:t>14</a:t>
              </a:r>
            </a:p>
          </p:txBody>
        </p:sp>
        <p:sp>
          <p:nvSpPr>
            <p:cNvPr id="3120" name="Shape 3120"/>
            <p:cNvSpPr/>
            <p:nvPr/>
          </p:nvSpPr>
          <p:spPr>
            <a:xfrm>
              <a:off x="3854397" y="-12448"/>
              <a:ext cx="432086" cy="41028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5718" tIns="35718" rIns="35718" bIns="35718" numCol="1" anchor="ctr">
              <a:spAutoFit/>
            </a:bodyPr>
            <a:lstStyle>
              <a:lvl1pPr algn="l">
                <a:defRPr sz="200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rPr sz="1406"/>
                <a:t>16</a:t>
              </a:r>
            </a:p>
          </p:txBody>
        </p:sp>
        <p:sp>
          <p:nvSpPr>
            <p:cNvPr id="3121" name="Shape 3121"/>
            <p:cNvSpPr/>
            <p:nvPr/>
          </p:nvSpPr>
          <p:spPr>
            <a:xfrm>
              <a:off x="4458878" y="-12448"/>
              <a:ext cx="432086" cy="41028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5718" tIns="35718" rIns="35718" bIns="35718" numCol="1" anchor="ctr">
              <a:spAutoFit/>
            </a:bodyPr>
            <a:lstStyle>
              <a:lvl1pPr algn="l">
                <a:defRPr sz="200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rPr sz="1406"/>
                <a:t>18</a:t>
              </a:r>
            </a:p>
          </p:txBody>
        </p:sp>
      </p:grpSp>
      <p:grpSp>
        <p:nvGrpSpPr>
          <p:cNvPr id="3133" name="Group 3133"/>
          <p:cNvGrpSpPr/>
          <p:nvPr/>
        </p:nvGrpSpPr>
        <p:grpSpPr>
          <a:xfrm>
            <a:off x="2069926" y="3835905"/>
            <a:ext cx="3942516" cy="427825"/>
            <a:chOff x="269577" y="-12448"/>
            <a:chExt cx="5607304" cy="608479"/>
          </a:xfrm>
        </p:grpSpPr>
        <p:sp>
          <p:nvSpPr>
            <p:cNvPr id="3123" name="Shape 3123"/>
            <p:cNvSpPr/>
            <p:nvPr/>
          </p:nvSpPr>
          <p:spPr>
            <a:xfrm>
              <a:off x="269577" y="84835"/>
              <a:ext cx="4613144" cy="447229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35718" tIns="35718" rIns="35718" bIns="35718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  <a:endParaRPr sz="1687"/>
            </a:p>
          </p:txBody>
        </p:sp>
        <p:sp>
          <p:nvSpPr>
            <p:cNvPr id="3124" name="Shape 3124"/>
            <p:cNvSpPr/>
            <p:nvPr/>
          </p:nvSpPr>
          <p:spPr>
            <a:xfrm>
              <a:off x="4036468" y="262531"/>
              <a:ext cx="1840413" cy="3335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5718" tIns="35718" rIns="35718" bIns="35718" numCol="1" anchor="ctr">
              <a:spAutoFit/>
            </a:bodyPr>
            <a:lstStyle>
              <a:lvl1pPr>
                <a:defRPr sz="150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rPr sz="1055" dirty="0"/>
                <a:t>energy (-kcal/mol)</a:t>
              </a:r>
            </a:p>
          </p:txBody>
        </p:sp>
        <p:sp>
          <p:nvSpPr>
            <p:cNvPr id="3125" name="Shape 3125"/>
            <p:cNvSpPr/>
            <p:nvPr/>
          </p:nvSpPr>
          <p:spPr>
            <a:xfrm>
              <a:off x="321230" y="-11415"/>
              <a:ext cx="244642" cy="41028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5718" tIns="35718" rIns="35718" bIns="35718" numCol="1" anchor="ctr">
              <a:spAutoFit/>
            </a:bodyPr>
            <a:lstStyle>
              <a:lvl1pPr algn="l">
                <a:defRPr sz="200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rPr sz="1406"/>
                <a:t>4</a:t>
              </a:r>
            </a:p>
          </p:txBody>
        </p:sp>
        <p:sp>
          <p:nvSpPr>
            <p:cNvPr id="3126" name="Shape 3126"/>
            <p:cNvSpPr/>
            <p:nvPr/>
          </p:nvSpPr>
          <p:spPr>
            <a:xfrm>
              <a:off x="925711" y="-11415"/>
              <a:ext cx="244642" cy="41028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5718" tIns="35718" rIns="35718" bIns="35718" numCol="1" anchor="ctr">
              <a:spAutoFit/>
            </a:bodyPr>
            <a:lstStyle>
              <a:lvl1pPr algn="l">
                <a:defRPr sz="200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rPr sz="1406"/>
                <a:t>6</a:t>
              </a:r>
            </a:p>
          </p:txBody>
        </p:sp>
        <p:sp>
          <p:nvSpPr>
            <p:cNvPr id="3127" name="Shape 3127"/>
            <p:cNvSpPr/>
            <p:nvPr/>
          </p:nvSpPr>
          <p:spPr>
            <a:xfrm>
              <a:off x="1530194" y="-11415"/>
              <a:ext cx="244641" cy="41028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5718" tIns="35718" rIns="35718" bIns="35718" numCol="1" anchor="ctr">
              <a:spAutoFit/>
            </a:bodyPr>
            <a:lstStyle>
              <a:lvl1pPr algn="l">
                <a:defRPr sz="200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rPr sz="1406"/>
                <a:t>8</a:t>
              </a:r>
            </a:p>
          </p:txBody>
        </p:sp>
        <p:sp>
          <p:nvSpPr>
            <p:cNvPr id="3128" name="Shape 3128"/>
            <p:cNvSpPr/>
            <p:nvPr/>
          </p:nvSpPr>
          <p:spPr>
            <a:xfrm>
              <a:off x="2040952" y="-11415"/>
              <a:ext cx="432086" cy="41028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5718" tIns="35718" rIns="35718" bIns="35718" numCol="1" anchor="ctr">
              <a:spAutoFit/>
            </a:bodyPr>
            <a:lstStyle>
              <a:lvl1pPr algn="l">
                <a:defRPr sz="200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rPr sz="1406"/>
                <a:t>10</a:t>
              </a:r>
            </a:p>
          </p:txBody>
        </p:sp>
        <p:sp>
          <p:nvSpPr>
            <p:cNvPr id="3129" name="Shape 3129"/>
            <p:cNvSpPr/>
            <p:nvPr/>
          </p:nvSpPr>
          <p:spPr>
            <a:xfrm>
              <a:off x="2645433" y="-11415"/>
              <a:ext cx="432087" cy="41028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5718" tIns="35718" rIns="35718" bIns="35718" numCol="1" anchor="ctr">
              <a:spAutoFit/>
            </a:bodyPr>
            <a:lstStyle>
              <a:lvl1pPr algn="l">
                <a:defRPr sz="200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rPr sz="1406"/>
                <a:t>12</a:t>
              </a:r>
            </a:p>
          </p:txBody>
        </p:sp>
        <p:sp>
          <p:nvSpPr>
            <p:cNvPr id="3130" name="Shape 3130"/>
            <p:cNvSpPr/>
            <p:nvPr/>
          </p:nvSpPr>
          <p:spPr>
            <a:xfrm>
              <a:off x="3249914" y="-11415"/>
              <a:ext cx="432087" cy="41028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5718" tIns="35718" rIns="35718" bIns="35718" numCol="1" anchor="ctr">
              <a:spAutoFit/>
            </a:bodyPr>
            <a:lstStyle>
              <a:lvl1pPr algn="l">
                <a:defRPr sz="200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rPr sz="1406"/>
                <a:t>14</a:t>
              </a:r>
            </a:p>
          </p:txBody>
        </p:sp>
        <p:sp>
          <p:nvSpPr>
            <p:cNvPr id="3131" name="Shape 3131"/>
            <p:cNvSpPr/>
            <p:nvPr/>
          </p:nvSpPr>
          <p:spPr>
            <a:xfrm>
              <a:off x="3854397" y="-12448"/>
              <a:ext cx="432086" cy="41028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5718" tIns="35718" rIns="35718" bIns="35718" numCol="1" anchor="ctr">
              <a:spAutoFit/>
            </a:bodyPr>
            <a:lstStyle>
              <a:lvl1pPr algn="l">
                <a:defRPr sz="200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rPr sz="1406"/>
                <a:t>16</a:t>
              </a:r>
            </a:p>
          </p:txBody>
        </p:sp>
        <p:sp>
          <p:nvSpPr>
            <p:cNvPr id="3132" name="Shape 3132"/>
            <p:cNvSpPr/>
            <p:nvPr/>
          </p:nvSpPr>
          <p:spPr>
            <a:xfrm>
              <a:off x="4458878" y="-12448"/>
              <a:ext cx="432086" cy="41028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5718" tIns="35718" rIns="35718" bIns="35718" numCol="1" anchor="ctr">
              <a:spAutoFit/>
            </a:bodyPr>
            <a:lstStyle>
              <a:lvl1pPr algn="l">
                <a:defRPr sz="200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rPr sz="1406"/>
                <a:t>18</a:t>
              </a:r>
            </a:p>
          </p:txBody>
        </p:sp>
      </p:grpSp>
      <p:grpSp>
        <p:nvGrpSpPr>
          <p:cNvPr id="3139" name="Group 3139"/>
          <p:cNvGrpSpPr/>
          <p:nvPr/>
        </p:nvGrpSpPr>
        <p:grpSpPr>
          <a:xfrm>
            <a:off x="6437750" y="1393600"/>
            <a:ext cx="591361" cy="2641809"/>
            <a:chOff x="-36516" y="0"/>
            <a:chExt cx="841070" cy="3757353"/>
          </a:xfrm>
        </p:grpSpPr>
        <p:sp>
          <p:nvSpPr>
            <p:cNvPr id="3134" name="Shape 3134"/>
            <p:cNvSpPr/>
            <p:nvPr/>
          </p:nvSpPr>
          <p:spPr>
            <a:xfrm rot="16200000">
              <a:off x="-1307013" y="1595396"/>
              <a:ext cx="3638022" cy="447229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35718" tIns="35718" rIns="35718" bIns="35718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  <a:endParaRPr sz="1687"/>
            </a:p>
          </p:txBody>
        </p:sp>
        <p:sp>
          <p:nvSpPr>
            <p:cNvPr id="3135" name="Shape 3135"/>
            <p:cNvSpPr/>
            <p:nvPr/>
          </p:nvSpPr>
          <p:spPr>
            <a:xfrm>
              <a:off x="303932" y="93264"/>
              <a:ext cx="499269" cy="41028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5718" tIns="35718" rIns="35718" bIns="35718" numCol="1" anchor="ctr">
              <a:spAutoFit/>
            </a:bodyPr>
            <a:lstStyle>
              <a:lvl1pPr algn="l">
                <a:defRPr sz="200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rPr sz="1406"/>
                <a:t>0.9</a:t>
              </a:r>
            </a:p>
          </p:txBody>
        </p:sp>
        <p:sp>
          <p:nvSpPr>
            <p:cNvPr id="3136" name="Shape 3136"/>
            <p:cNvSpPr/>
            <p:nvPr/>
          </p:nvSpPr>
          <p:spPr>
            <a:xfrm>
              <a:off x="305283" y="1527938"/>
              <a:ext cx="499271" cy="41028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5718" tIns="35718" rIns="35718" bIns="35718" numCol="1" anchor="ctr">
              <a:spAutoFit/>
            </a:bodyPr>
            <a:lstStyle>
              <a:lvl1pPr algn="l">
                <a:defRPr sz="200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rPr sz="1406"/>
                <a:t>0.5</a:t>
              </a:r>
            </a:p>
          </p:txBody>
        </p:sp>
        <p:sp>
          <p:nvSpPr>
            <p:cNvPr id="3137" name="Shape 3137"/>
            <p:cNvSpPr/>
            <p:nvPr/>
          </p:nvSpPr>
          <p:spPr>
            <a:xfrm>
              <a:off x="305283" y="3347065"/>
              <a:ext cx="499271" cy="41028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5718" tIns="35718" rIns="35718" bIns="35718" numCol="1" anchor="ctr">
              <a:spAutoFit/>
            </a:bodyPr>
            <a:lstStyle>
              <a:lvl1pPr algn="l">
                <a:defRPr sz="200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rPr sz="1406"/>
                <a:t>0.0</a:t>
              </a:r>
            </a:p>
          </p:txBody>
        </p:sp>
        <p:sp>
          <p:nvSpPr>
            <p:cNvPr id="3138" name="Shape 3138"/>
            <p:cNvSpPr/>
            <p:nvPr/>
          </p:nvSpPr>
          <p:spPr>
            <a:xfrm rot="16200000">
              <a:off x="-867335" y="1483537"/>
              <a:ext cx="1995138" cy="3335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5718" tIns="35718" rIns="35718" bIns="35718" numCol="1" anchor="ctr">
              <a:spAutoFit/>
            </a:bodyPr>
            <a:lstStyle>
              <a:lvl1pPr>
                <a:defRPr sz="150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rPr sz="1055" dirty="0"/>
                <a:t>normali</a:t>
              </a:r>
              <a:r>
                <a:rPr lang="en-US" sz="1055" dirty="0"/>
                <a:t>z</a:t>
              </a:r>
              <a:r>
                <a:rPr sz="1055" dirty="0"/>
                <a:t>ed count</a:t>
              </a:r>
            </a:p>
          </p:txBody>
        </p:sp>
      </p:grpSp>
      <p:grpSp>
        <p:nvGrpSpPr>
          <p:cNvPr id="3145" name="Group 3145"/>
          <p:cNvGrpSpPr/>
          <p:nvPr/>
        </p:nvGrpSpPr>
        <p:grpSpPr>
          <a:xfrm>
            <a:off x="1618220" y="1374518"/>
            <a:ext cx="573502" cy="2641809"/>
            <a:chOff x="-11116" y="0"/>
            <a:chExt cx="815670" cy="3757353"/>
          </a:xfrm>
        </p:grpSpPr>
        <p:sp>
          <p:nvSpPr>
            <p:cNvPr id="3140" name="Shape 3140"/>
            <p:cNvSpPr/>
            <p:nvPr/>
          </p:nvSpPr>
          <p:spPr>
            <a:xfrm rot="16200000">
              <a:off x="-1307013" y="1595396"/>
              <a:ext cx="3638022" cy="447229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35718" tIns="35718" rIns="35718" bIns="35718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  <a:endParaRPr sz="1687"/>
            </a:p>
          </p:txBody>
        </p:sp>
        <p:sp>
          <p:nvSpPr>
            <p:cNvPr id="3141" name="Shape 3141"/>
            <p:cNvSpPr/>
            <p:nvPr/>
          </p:nvSpPr>
          <p:spPr>
            <a:xfrm>
              <a:off x="303932" y="93264"/>
              <a:ext cx="499269" cy="41028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5718" tIns="35718" rIns="35718" bIns="35718" numCol="1" anchor="ctr">
              <a:spAutoFit/>
            </a:bodyPr>
            <a:lstStyle>
              <a:lvl1pPr algn="l">
                <a:defRPr sz="200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rPr sz="1406"/>
                <a:t>0.9</a:t>
              </a:r>
            </a:p>
          </p:txBody>
        </p:sp>
        <p:sp>
          <p:nvSpPr>
            <p:cNvPr id="3142" name="Shape 3142"/>
            <p:cNvSpPr/>
            <p:nvPr/>
          </p:nvSpPr>
          <p:spPr>
            <a:xfrm>
              <a:off x="305285" y="1718437"/>
              <a:ext cx="499269" cy="41028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5718" tIns="35718" rIns="35718" bIns="35718" numCol="1" anchor="ctr">
              <a:spAutoFit/>
            </a:bodyPr>
            <a:lstStyle>
              <a:lvl1pPr algn="l">
                <a:defRPr sz="200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rPr sz="1406"/>
                <a:t>0.5</a:t>
              </a:r>
            </a:p>
          </p:txBody>
        </p:sp>
        <p:sp>
          <p:nvSpPr>
            <p:cNvPr id="3143" name="Shape 3143"/>
            <p:cNvSpPr/>
            <p:nvPr/>
          </p:nvSpPr>
          <p:spPr>
            <a:xfrm>
              <a:off x="305285" y="3347065"/>
              <a:ext cx="499269" cy="41028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5718" tIns="35718" rIns="35718" bIns="35718" numCol="1" anchor="ctr">
              <a:spAutoFit/>
            </a:bodyPr>
            <a:lstStyle>
              <a:lvl1pPr algn="l">
                <a:defRPr sz="200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rPr sz="1406"/>
                <a:t>0.0</a:t>
              </a:r>
            </a:p>
          </p:txBody>
        </p:sp>
        <p:sp>
          <p:nvSpPr>
            <p:cNvPr id="3144" name="Shape 3144"/>
            <p:cNvSpPr/>
            <p:nvPr/>
          </p:nvSpPr>
          <p:spPr>
            <a:xfrm rot="16200000">
              <a:off x="-841935" y="1674036"/>
              <a:ext cx="1995138" cy="3335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5718" tIns="35718" rIns="35718" bIns="35718" numCol="1" anchor="ctr">
              <a:spAutoFit/>
            </a:bodyPr>
            <a:lstStyle>
              <a:lvl1pPr>
                <a:defRPr sz="150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rPr sz="1055" dirty="0"/>
                <a:t>normali</a:t>
              </a:r>
              <a:r>
                <a:rPr lang="en-US" sz="1055" dirty="0"/>
                <a:t>z</a:t>
              </a:r>
              <a:r>
                <a:rPr sz="1055" dirty="0"/>
                <a:t>ed count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D37BD508-174D-476F-A47D-28FCAD803287}"/>
              </a:ext>
            </a:extLst>
          </p:cNvPr>
          <p:cNvGrpSpPr/>
          <p:nvPr/>
        </p:nvGrpSpPr>
        <p:grpSpPr>
          <a:xfrm>
            <a:off x="2377016" y="1716075"/>
            <a:ext cx="5226531" cy="2144252"/>
            <a:chOff x="2377016" y="1716075"/>
            <a:chExt cx="5226531" cy="2144252"/>
          </a:xfrm>
        </p:grpSpPr>
        <p:grpSp>
          <p:nvGrpSpPr>
            <p:cNvPr id="3182" name="Group 3182"/>
            <p:cNvGrpSpPr/>
            <p:nvPr/>
          </p:nvGrpSpPr>
          <p:grpSpPr>
            <a:xfrm>
              <a:off x="4955790" y="1716075"/>
              <a:ext cx="1743208" cy="1756282"/>
              <a:chOff x="0" y="0"/>
              <a:chExt cx="2479303" cy="2497898"/>
            </a:xfrm>
          </p:grpSpPr>
          <p:grpSp>
            <p:nvGrpSpPr>
              <p:cNvPr id="3180" name="Group 3180"/>
              <p:cNvGrpSpPr/>
              <p:nvPr/>
            </p:nvGrpSpPr>
            <p:grpSpPr>
              <a:xfrm>
                <a:off x="0" y="-1"/>
                <a:ext cx="2479304" cy="2497900"/>
                <a:chOff x="0" y="0"/>
                <a:chExt cx="2479303" cy="2497898"/>
              </a:xfrm>
            </p:grpSpPr>
            <p:sp>
              <p:nvSpPr>
                <p:cNvPr id="3165" name="Shape 3165"/>
                <p:cNvSpPr/>
                <p:nvPr/>
              </p:nvSpPr>
              <p:spPr>
                <a:xfrm rot="18900000">
                  <a:off x="804711" y="182387"/>
                  <a:ext cx="880648" cy="880648"/>
                </a:xfrm>
                <a:prstGeom prst="rect">
                  <a:avLst/>
                </a:prstGeom>
                <a:solidFill>
                  <a:srgbClr val="FFFFFF"/>
                </a:solidFill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>
                  <a:outerShdw blurRad="38100" dist="127770" dir="4485485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35718" tIns="35718" rIns="35718" bIns="35718" numCol="1" anchor="ctr">
                  <a:noAutofit/>
                </a:bodyPr>
                <a:lstStyle/>
                <a:p>
                  <a:pPr>
                    <a:defRPr sz="2400">
                      <a:solidFill>
                        <a:srgbClr val="FFFFFF"/>
                      </a:solidFill>
                    </a:defRPr>
                  </a:pPr>
                  <a:endParaRPr sz="1687"/>
                </a:p>
              </p:txBody>
            </p:sp>
            <p:sp>
              <p:nvSpPr>
                <p:cNvPr id="3166" name="Shape 3166"/>
                <p:cNvSpPr/>
                <p:nvPr/>
              </p:nvSpPr>
              <p:spPr>
                <a:xfrm rot="18900000">
                  <a:off x="804711" y="1434863"/>
                  <a:ext cx="880648" cy="880648"/>
                </a:xfrm>
                <a:prstGeom prst="rect">
                  <a:avLst/>
                </a:prstGeom>
                <a:solidFill>
                  <a:srgbClr val="FFFFFF"/>
                </a:solidFill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>
                  <a:outerShdw blurRad="38100" dist="88614" dir="1980000" rotWithShape="0">
                    <a:srgbClr val="000000">
                      <a:alpha val="39398"/>
                    </a:srgbClr>
                  </a:outerShdw>
                </a:effectLst>
              </p:spPr>
              <p:txBody>
                <a:bodyPr wrap="square" lIns="35718" tIns="35718" rIns="35718" bIns="35718" numCol="1" anchor="ctr">
                  <a:noAutofit/>
                </a:bodyPr>
                <a:lstStyle/>
                <a:p>
                  <a:pPr>
                    <a:defRPr sz="2400">
                      <a:solidFill>
                        <a:srgbClr val="FFFFFF"/>
                      </a:solidFill>
                    </a:defRPr>
                  </a:pPr>
                  <a:endParaRPr sz="1687"/>
                </a:p>
              </p:txBody>
            </p:sp>
            <p:sp>
              <p:nvSpPr>
                <p:cNvPr id="3167" name="Shape 3167"/>
                <p:cNvSpPr/>
                <p:nvPr/>
              </p:nvSpPr>
              <p:spPr>
                <a:xfrm rot="18900000">
                  <a:off x="182387" y="804711"/>
                  <a:ext cx="880648" cy="880648"/>
                </a:xfrm>
                <a:prstGeom prst="rect">
                  <a:avLst/>
                </a:prstGeom>
                <a:solidFill>
                  <a:srgbClr val="FFFFFF"/>
                </a:solidFill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35718" tIns="35718" rIns="35718" bIns="35718" numCol="1" anchor="ctr">
                  <a:noAutofit/>
                </a:bodyPr>
                <a:lstStyle/>
                <a:p>
                  <a:pPr>
                    <a:defRPr sz="2400">
                      <a:solidFill>
                        <a:srgbClr val="FFFFFF"/>
                      </a:solidFill>
                    </a:defRPr>
                  </a:pPr>
                  <a:endParaRPr sz="1687"/>
                </a:p>
              </p:txBody>
            </p:sp>
            <p:sp>
              <p:nvSpPr>
                <p:cNvPr id="3168" name="Shape 3168"/>
                <p:cNvSpPr/>
                <p:nvPr/>
              </p:nvSpPr>
              <p:spPr>
                <a:xfrm rot="2700000">
                  <a:off x="1423619" y="658042"/>
                  <a:ext cx="162284" cy="426918"/>
                </a:xfrm>
                <a:prstGeom prst="rect">
                  <a:avLst/>
                </a:prstGeom>
                <a:solidFill>
                  <a:srgbClr val="BE7300"/>
                </a:solidFill>
                <a:ln w="635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35718" tIns="35718" rIns="35718" bIns="35718" numCol="1" anchor="ctr">
                  <a:noAutofit/>
                </a:bodyPr>
                <a:lstStyle/>
                <a:p>
                  <a:pPr>
                    <a:defRPr sz="2400">
                      <a:solidFill>
                        <a:srgbClr val="FFFFFF"/>
                      </a:solidFill>
                    </a:defRPr>
                  </a:pPr>
                  <a:endParaRPr sz="1687"/>
                </a:p>
              </p:txBody>
            </p:sp>
            <p:sp>
              <p:nvSpPr>
                <p:cNvPr id="3169" name="Shape 3169"/>
                <p:cNvSpPr/>
                <p:nvPr/>
              </p:nvSpPr>
              <p:spPr>
                <a:xfrm rot="18900000">
                  <a:off x="1417122" y="1389615"/>
                  <a:ext cx="162284" cy="426919"/>
                </a:xfrm>
                <a:prstGeom prst="rect">
                  <a:avLst/>
                </a:prstGeom>
                <a:solidFill>
                  <a:srgbClr val="F2F380"/>
                </a:solidFill>
                <a:ln w="635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35718" tIns="35718" rIns="35718" bIns="35718" numCol="1" anchor="ctr">
                  <a:noAutofit/>
                </a:bodyPr>
                <a:lstStyle/>
                <a:p>
                  <a:pPr>
                    <a:defRPr sz="2400">
                      <a:solidFill>
                        <a:srgbClr val="FFFFFF"/>
                      </a:solidFill>
                    </a:defRPr>
                  </a:pPr>
                  <a:endParaRPr sz="1687"/>
                </a:p>
              </p:txBody>
            </p:sp>
            <p:grpSp>
              <p:nvGrpSpPr>
                <p:cNvPr id="3179" name="Group 3179"/>
                <p:cNvGrpSpPr/>
                <p:nvPr/>
              </p:nvGrpSpPr>
              <p:grpSpPr>
                <a:xfrm>
                  <a:off x="1261053" y="635909"/>
                  <a:ext cx="1218251" cy="1218251"/>
                  <a:chOff x="0" y="0"/>
                  <a:chExt cx="1218249" cy="1218249"/>
                </a:xfrm>
              </p:grpSpPr>
              <p:sp>
                <p:nvSpPr>
                  <p:cNvPr id="3170" name="Shape 3170"/>
                  <p:cNvSpPr/>
                  <p:nvPr/>
                </p:nvSpPr>
                <p:spPr>
                  <a:xfrm rot="13500000">
                    <a:off x="178408" y="178408"/>
                    <a:ext cx="861434" cy="861434"/>
                  </a:xfrm>
                  <a:prstGeom prst="rect">
                    <a:avLst/>
                  </a:prstGeom>
                  <a:solidFill>
                    <a:srgbClr val="FFFFFF"/>
                  </a:solidFill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>
                    <a:outerShdw blurRad="38100" dist="88900" dir="1980000" rotWithShape="0">
                      <a:srgbClr val="000000">
                        <a:alpha val="39000"/>
                      </a:srgbClr>
                    </a:outerShdw>
                  </a:effectLst>
                </p:spPr>
                <p:txBody>
                  <a:bodyPr wrap="square" lIns="35718" tIns="35718" rIns="35718" bIns="35718" numCol="1" anchor="ctr">
                    <a:noAutofit/>
                  </a:bodyPr>
                  <a:lstStyle/>
                  <a:p>
                    <a:pPr>
                      <a:defRPr sz="2400">
                        <a:solidFill>
                          <a:srgbClr val="FFFFFF"/>
                        </a:solidFill>
                      </a:defRPr>
                    </a:pPr>
                    <a:endParaRPr sz="1687"/>
                  </a:p>
                </p:txBody>
              </p:sp>
              <p:sp>
                <p:nvSpPr>
                  <p:cNvPr id="3171" name="Shape 3171"/>
                  <p:cNvSpPr/>
                  <p:nvPr/>
                </p:nvSpPr>
                <p:spPr>
                  <a:xfrm rot="13500000">
                    <a:off x="286382" y="150502"/>
                    <a:ext cx="158744" cy="417604"/>
                  </a:xfrm>
                  <a:prstGeom prst="rect">
                    <a:avLst/>
                  </a:prstGeom>
                  <a:solidFill>
                    <a:srgbClr val="BE7300"/>
                  </a:solidFill>
                  <a:ln w="635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35718" tIns="35718" rIns="35718" bIns="35718" numCol="1" anchor="ctr">
                    <a:noAutofit/>
                  </a:bodyPr>
                  <a:lstStyle/>
                  <a:p>
                    <a:pPr>
                      <a:defRPr sz="2400">
                        <a:solidFill>
                          <a:srgbClr val="FFFFFF"/>
                        </a:solidFill>
                      </a:defRPr>
                    </a:pPr>
                    <a:endParaRPr sz="1687"/>
                  </a:p>
                </p:txBody>
              </p:sp>
              <p:sp>
                <p:nvSpPr>
                  <p:cNvPr id="3172" name="Shape 3172"/>
                  <p:cNvSpPr/>
                  <p:nvPr/>
                </p:nvSpPr>
                <p:spPr>
                  <a:xfrm rot="18900000">
                    <a:off x="280027" y="651455"/>
                    <a:ext cx="158744" cy="417604"/>
                  </a:xfrm>
                  <a:prstGeom prst="rect">
                    <a:avLst/>
                  </a:prstGeom>
                  <a:solidFill>
                    <a:srgbClr val="BE7300"/>
                  </a:solidFill>
                  <a:ln w="635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35718" tIns="35718" rIns="35718" bIns="35718" numCol="1" anchor="ctr">
                    <a:noAutofit/>
                  </a:bodyPr>
                  <a:lstStyle/>
                  <a:p>
                    <a:pPr>
                      <a:defRPr sz="2400">
                        <a:solidFill>
                          <a:srgbClr val="FFFFFF"/>
                        </a:solidFill>
                      </a:defRPr>
                    </a:pPr>
                    <a:endParaRPr sz="1687"/>
                  </a:p>
                </p:txBody>
              </p:sp>
              <p:sp>
                <p:nvSpPr>
                  <p:cNvPr id="3173" name="Shape 3173"/>
                  <p:cNvSpPr/>
                  <p:nvPr/>
                </p:nvSpPr>
                <p:spPr>
                  <a:xfrm rot="18900000">
                    <a:off x="775719" y="149409"/>
                    <a:ext cx="158743" cy="417604"/>
                  </a:xfrm>
                  <a:prstGeom prst="rect">
                    <a:avLst/>
                  </a:prstGeom>
                  <a:solidFill>
                    <a:srgbClr val="BE7300"/>
                  </a:solidFill>
                  <a:ln w="635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35718" tIns="35718" rIns="35718" bIns="35718" numCol="1" anchor="ctr">
                    <a:noAutofit/>
                  </a:bodyPr>
                  <a:lstStyle/>
                  <a:p>
                    <a:pPr>
                      <a:defRPr sz="2400">
                        <a:solidFill>
                          <a:srgbClr val="FFFFFF"/>
                        </a:solidFill>
                      </a:defRPr>
                    </a:pPr>
                    <a:endParaRPr sz="1687"/>
                  </a:p>
                </p:txBody>
              </p:sp>
              <p:sp>
                <p:nvSpPr>
                  <p:cNvPr id="3174" name="Shape 3174"/>
                  <p:cNvSpPr/>
                  <p:nvPr/>
                </p:nvSpPr>
                <p:spPr>
                  <a:xfrm rot="13500000">
                    <a:off x="779955" y="645100"/>
                    <a:ext cx="158744" cy="417604"/>
                  </a:xfrm>
                  <a:prstGeom prst="rect">
                    <a:avLst/>
                  </a:prstGeom>
                  <a:solidFill>
                    <a:srgbClr val="BE7300"/>
                  </a:solidFill>
                  <a:ln w="635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35718" tIns="35718" rIns="35718" bIns="35718" numCol="1" anchor="ctr">
                    <a:noAutofit/>
                  </a:bodyPr>
                  <a:lstStyle/>
                  <a:p>
                    <a:pPr>
                      <a:defRPr sz="2400">
                        <a:solidFill>
                          <a:srgbClr val="FFFFFF"/>
                        </a:solidFill>
                      </a:defRPr>
                    </a:pPr>
                    <a:endParaRPr sz="1687"/>
                  </a:p>
                </p:txBody>
              </p:sp>
              <p:sp>
                <p:nvSpPr>
                  <p:cNvPr id="3175" name="Shape 3175"/>
                  <p:cNvSpPr/>
                  <p:nvPr/>
                </p:nvSpPr>
                <p:spPr>
                  <a:xfrm>
                    <a:off x="296403" y="258199"/>
                    <a:ext cx="132237" cy="184056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xmlns="" val="1"/>
                    </a:ext>
                  </a:extLst>
                </p:spPr>
                <p:txBody>
                  <a:bodyPr wrap="square" lIns="35718" tIns="35718" rIns="35718" bIns="35718" numCol="1" anchor="ctr">
                    <a:noAutofit/>
                  </a:bodyPr>
                  <a:lstStyle>
                    <a:lvl1pPr>
                      <a:defRPr sz="1400">
                        <a:latin typeface="Arial"/>
                        <a:ea typeface="Arial"/>
                        <a:cs typeface="Arial"/>
                        <a:sym typeface="Arial"/>
                      </a:defRPr>
                    </a:lvl1pPr>
                  </a:lstStyle>
                  <a:p>
                    <a:r>
                      <a:rPr sz="984"/>
                      <a:t>0</a:t>
                    </a:r>
                  </a:p>
                </p:txBody>
              </p:sp>
              <p:sp>
                <p:nvSpPr>
                  <p:cNvPr id="3176" name="Shape 3176"/>
                  <p:cNvSpPr/>
                  <p:nvPr/>
                </p:nvSpPr>
                <p:spPr>
                  <a:xfrm>
                    <a:off x="296403" y="744035"/>
                    <a:ext cx="136711" cy="180757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xmlns="" val="1"/>
                    </a:ext>
                  </a:extLst>
                </p:spPr>
                <p:txBody>
                  <a:bodyPr wrap="square" lIns="35718" tIns="35718" rIns="35718" bIns="35718" numCol="1" anchor="ctr">
                    <a:noAutofit/>
                  </a:bodyPr>
                  <a:lstStyle>
                    <a:lvl1pPr>
                      <a:defRPr sz="1400">
                        <a:latin typeface="Arial"/>
                        <a:ea typeface="Arial"/>
                        <a:cs typeface="Arial"/>
                        <a:sym typeface="Arial"/>
                      </a:defRPr>
                    </a:lvl1pPr>
                  </a:lstStyle>
                  <a:p>
                    <a:r>
                      <a:rPr sz="984"/>
                      <a:t>0</a:t>
                    </a:r>
                  </a:p>
                </p:txBody>
              </p:sp>
              <p:sp>
                <p:nvSpPr>
                  <p:cNvPr id="3177" name="Shape 3177"/>
                  <p:cNvSpPr/>
                  <p:nvPr/>
                </p:nvSpPr>
                <p:spPr>
                  <a:xfrm>
                    <a:off x="808661" y="258199"/>
                    <a:ext cx="129001" cy="184056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xmlns="" val="1"/>
                    </a:ext>
                  </a:extLst>
                </p:spPr>
                <p:txBody>
                  <a:bodyPr wrap="square" lIns="35718" tIns="35718" rIns="35718" bIns="35718" numCol="1" anchor="ctr">
                    <a:noAutofit/>
                  </a:bodyPr>
                  <a:lstStyle>
                    <a:lvl1pPr>
                      <a:defRPr sz="1400">
                        <a:latin typeface="Arial"/>
                        <a:ea typeface="Arial"/>
                        <a:cs typeface="Arial"/>
                        <a:sym typeface="Arial"/>
                      </a:defRPr>
                    </a:lvl1pPr>
                  </a:lstStyle>
                  <a:p>
                    <a:r>
                      <a:rPr sz="984"/>
                      <a:t>0</a:t>
                    </a:r>
                  </a:p>
                </p:txBody>
              </p:sp>
              <p:sp>
                <p:nvSpPr>
                  <p:cNvPr id="3178" name="Shape 3178"/>
                  <p:cNvSpPr/>
                  <p:nvPr/>
                </p:nvSpPr>
                <p:spPr>
                  <a:xfrm>
                    <a:off x="808661" y="745499"/>
                    <a:ext cx="129001" cy="184056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xmlns="" val="1"/>
                    </a:ext>
                  </a:extLst>
                </p:spPr>
                <p:txBody>
                  <a:bodyPr wrap="square" lIns="35718" tIns="35718" rIns="35718" bIns="35718" numCol="1" anchor="ctr">
                    <a:noAutofit/>
                  </a:bodyPr>
                  <a:lstStyle>
                    <a:lvl1pPr>
                      <a:defRPr sz="1400">
                        <a:latin typeface="Arial"/>
                        <a:ea typeface="Arial"/>
                        <a:cs typeface="Arial"/>
                        <a:sym typeface="Arial"/>
                      </a:defRPr>
                    </a:lvl1pPr>
                  </a:lstStyle>
                  <a:p>
                    <a:r>
                      <a:rPr sz="984"/>
                      <a:t>0</a:t>
                    </a:r>
                  </a:p>
                </p:txBody>
              </p:sp>
            </p:grpSp>
          </p:grpSp>
          <p:sp>
            <p:nvSpPr>
              <p:cNvPr id="3181" name="Shape 3181"/>
              <p:cNvSpPr/>
              <p:nvPr/>
            </p:nvSpPr>
            <p:spPr>
              <a:xfrm>
                <a:off x="1232885" y="495733"/>
                <a:ext cx="764189" cy="1506432"/>
              </a:xfrm>
              <a:prstGeom prst="ellipse">
                <a:avLst/>
              </a:prstGeom>
              <a:noFill/>
              <a:ln w="63500" cap="flat">
                <a:solidFill>
                  <a:schemeClr val="tx1"/>
                </a:solidFill>
                <a:prstDash val="solid"/>
                <a:miter lim="400000"/>
              </a:ln>
              <a:effectLst/>
            </p:spPr>
            <p:txBody>
              <a:bodyPr wrap="square" lIns="35718" tIns="35718" rIns="35718" bIns="35718" numCol="1" anchor="ctr">
                <a:noAutofit/>
              </a:bodyPr>
              <a:lstStyle/>
              <a:p>
                <a:pPr>
                  <a:defRPr sz="2400"/>
                </a:pPr>
                <a:endParaRPr sz="1687"/>
              </a:p>
            </p:txBody>
          </p:sp>
        </p:grpSp>
        <p:sp>
          <p:nvSpPr>
            <p:cNvPr id="3183" name="Shape 3183"/>
            <p:cNvSpPr/>
            <p:nvPr/>
          </p:nvSpPr>
          <p:spPr>
            <a:xfrm>
              <a:off x="6365728" y="2754474"/>
              <a:ext cx="1237819" cy="566025"/>
            </a:xfrm>
            <a:prstGeom prst="line">
              <a:avLst/>
            </a:prstGeom>
            <a:ln w="63500">
              <a:solidFill>
                <a:schemeClr val="tx1"/>
              </a:solidFill>
              <a:miter lim="400000"/>
            </a:ln>
          </p:spPr>
          <p:txBody>
            <a:bodyPr lIns="35718" tIns="35718" rIns="35718" bIns="35718" anchor="ctr"/>
            <a:lstStyle/>
            <a:p>
              <a:pPr>
                <a:defRPr sz="2400"/>
              </a:pPr>
              <a:endParaRPr sz="1687"/>
            </a:p>
          </p:txBody>
        </p:sp>
        <p:sp>
          <p:nvSpPr>
            <p:cNvPr id="3184" name="Shape 3184"/>
            <p:cNvSpPr/>
            <p:nvPr/>
          </p:nvSpPr>
          <p:spPr>
            <a:xfrm flipH="1">
              <a:off x="2377016" y="2445684"/>
              <a:ext cx="3428450" cy="757158"/>
            </a:xfrm>
            <a:prstGeom prst="line">
              <a:avLst/>
            </a:prstGeom>
            <a:ln w="63500">
              <a:solidFill>
                <a:schemeClr val="tx1"/>
              </a:solidFill>
              <a:miter lim="400000"/>
            </a:ln>
          </p:spPr>
          <p:txBody>
            <a:bodyPr lIns="35718" tIns="35718" rIns="35718" bIns="35718" anchor="ctr"/>
            <a:lstStyle/>
            <a:p>
              <a:pPr>
                <a:defRPr sz="2400"/>
              </a:pPr>
              <a:endParaRPr sz="1687"/>
            </a:p>
          </p:txBody>
        </p:sp>
        <p:sp>
          <p:nvSpPr>
            <p:cNvPr id="3187" name="Shape 3187"/>
            <p:cNvSpPr/>
            <p:nvPr/>
          </p:nvSpPr>
          <p:spPr>
            <a:xfrm>
              <a:off x="5220194" y="3571852"/>
              <a:ext cx="1803740" cy="28847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5718" tIns="35718" rIns="35718" bIns="35718" anchor="ctr">
              <a:spAutoFit/>
            </a:bodyPr>
            <a:lstStyle>
              <a:lvl1pPr>
                <a:defRPr sz="2000" b="1">
                  <a:solidFill>
                    <a:srgbClr val="0433FF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rPr sz="1406" dirty="0">
                  <a:solidFill>
                    <a:schemeClr val="tx1"/>
                  </a:solidFill>
                </a:rPr>
                <a:t>incorrect binding </a:t>
              </a:r>
            </a:p>
          </p:txBody>
        </p:sp>
      </p:grpSp>
      <p:sp>
        <p:nvSpPr>
          <p:cNvPr id="3189" name="Shape 3189"/>
          <p:cNvSpPr/>
          <p:nvPr/>
        </p:nvSpPr>
        <p:spPr>
          <a:xfrm>
            <a:off x="2585383" y="4007747"/>
            <a:ext cx="2087320" cy="2452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8" tIns="35718" rIns="35718" bIns="35718" anchor="ctr">
            <a:spAutoFit/>
          </a:bodyPr>
          <a:lstStyle>
            <a:lvl1pPr>
              <a:defRPr sz="16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sz="1125" dirty="0"/>
              <a:t>more favorable</a:t>
            </a:r>
          </a:p>
        </p:txBody>
      </p:sp>
      <p:sp>
        <p:nvSpPr>
          <p:cNvPr id="3190" name="Shape 3190"/>
          <p:cNvSpPr/>
          <p:nvPr/>
        </p:nvSpPr>
        <p:spPr>
          <a:xfrm>
            <a:off x="8443028" y="1520783"/>
            <a:ext cx="1108535" cy="3859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5718" tIns="35718" rIns="35718" bIns="35718" anchor="ctr">
            <a:spAutoFit/>
          </a:bodyPr>
          <a:lstStyle>
            <a:lvl1pPr>
              <a:defRPr sz="29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sz="2039" dirty="0">
                <a:solidFill>
                  <a:srgbClr val="FF0000"/>
                </a:solidFill>
              </a:rPr>
              <a:t>2</a:t>
            </a:r>
            <a:r>
              <a:rPr lang="en-US" sz="2039" dirty="0">
                <a:solidFill>
                  <a:srgbClr val="FF0000"/>
                </a:solidFill>
              </a:rPr>
              <a:t> bonds</a:t>
            </a:r>
            <a:endParaRPr sz="2039" dirty="0">
              <a:solidFill>
                <a:srgbClr val="FF0000"/>
              </a:solidFill>
            </a:endParaRPr>
          </a:p>
        </p:txBody>
      </p:sp>
      <p:sp>
        <p:nvSpPr>
          <p:cNvPr id="3191" name="Shape 3191"/>
          <p:cNvSpPr/>
          <p:nvPr/>
        </p:nvSpPr>
        <p:spPr>
          <a:xfrm>
            <a:off x="7148351" y="1522044"/>
            <a:ext cx="921932" cy="3859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5718" tIns="35718" rIns="35718" bIns="35718" anchor="ctr">
            <a:spAutoFit/>
          </a:bodyPr>
          <a:lstStyle>
            <a:lvl1pPr>
              <a:defRPr sz="29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sz="2039" dirty="0">
                <a:solidFill>
                  <a:schemeClr val="accent1"/>
                </a:solidFill>
              </a:rPr>
              <a:t>1</a:t>
            </a:r>
            <a:r>
              <a:rPr lang="en-US" sz="2039" dirty="0">
                <a:solidFill>
                  <a:schemeClr val="accent1"/>
                </a:solidFill>
              </a:rPr>
              <a:t> bond</a:t>
            </a:r>
            <a:endParaRPr sz="2039" dirty="0">
              <a:solidFill>
                <a:schemeClr val="accent1"/>
              </a:solidFill>
            </a:endParaRPr>
          </a:p>
        </p:txBody>
      </p:sp>
      <p:pic>
        <p:nvPicPr>
          <p:cNvPr id="3197" name="seq design lattice.pdf"/>
          <p:cNvPicPr>
            <a:picLocks noChangeAspect="1"/>
          </p:cNvPicPr>
          <p:nvPr/>
        </p:nvPicPr>
        <p:blipFill>
          <a:blip r:embed="rId8"/>
          <a:srcRect t="27536" r="47678"/>
          <a:stretch>
            <a:fillRect/>
          </a:stretch>
        </p:blipFill>
        <p:spPr>
          <a:xfrm>
            <a:off x="1267577" y="4530903"/>
            <a:ext cx="3260134" cy="2006736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1A93F2C-E4A7-41B9-B5FB-88EA15530644}"/>
              </a:ext>
            </a:extLst>
          </p:cNvPr>
          <p:cNvSpPr txBox="1"/>
          <p:nvPr/>
        </p:nvSpPr>
        <p:spPr>
          <a:xfrm>
            <a:off x="8210550" y="5417344"/>
            <a:ext cx="356473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Other goals: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low strand secondary structure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low interaction between strands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8E5FBEB-A328-4291-9F11-CC75D8A14E41}"/>
              </a:ext>
            </a:extLst>
          </p:cNvPr>
          <p:cNvGrpSpPr/>
          <p:nvPr/>
        </p:nvGrpSpPr>
        <p:grpSpPr>
          <a:xfrm>
            <a:off x="3694535" y="3670851"/>
            <a:ext cx="4976533" cy="2669470"/>
            <a:chOff x="3694535" y="3670851"/>
            <a:chExt cx="4976533" cy="2669470"/>
          </a:xfrm>
        </p:grpSpPr>
        <p:grpSp>
          <p:nvGrpSpPr>
            <p:cNvPr id="3163" name="Group 3163"/>
            <p:cNvGrpSpPr/>
            <p:nvPr/>
          </p:nvGrpSpPr>
          <p:grpSpPr>
            <a:xfrm>
              <a:off x="5059965" y="4282742"/>
              <a:ext cx="1723940" cy="1738767"/>
              <a:chOff x="0" y="0"/>
              <a:chExt cx="2451898" cy="2472988"/>
            </a:xfrm>
          </p:grpSpPr>
          <p:grpSp>
            <p:nvGrpSpPr>
              <p:cNvPr id="3161" name="Group 3161"/>
              <p:cNvGrpSpPr/>
              <p:nvPr/>
            </p:nvGrpSpPr>
            <p:grpSpPr>
              <a:xfrm>
                <a:off x="0" y="-1"/>
                <a:ext cx="2451899" cy="2472989"/>
                <a:chOff x="0" y="0"/>
                <a:chExt cx="2451898" cy="2472987"/>
              </a:xfrm>
            </p:grpSpPr>
            <p:sp>
              <p:nvSpPr>
                <p:cNvPr id="3146" name="Shape 3146"/>
                <p:cNvSpPr/>
                <p:nvPr/>
              </p:nvSpPr>
              <p:spPr>
                <a:xfrm rot="18900000">
                  <a:off x="796686" y="180568"/>
                  <a:ext cx="871866" cy="871866"/>
                </a:xfrm>
                <a:prstGeom prst="rect">
                  <a:avLst/>
                </a:prstGeom>
                <a:solidFill>
                  <a:srgbClr val="FFFFFF"/>
                </a:solidFill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>
                  <a:outerShdw blurRad="38100" dist="127770" dir="4485485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35718" tIns="35718" rIns="35718" bIns="35718" numCol="1" anchor="ctr">
                  <a:noAutofit/>
                </a:bodyPr>
                <a:lstStyle/>
                <a:p>
                  <a:pPr>
                    <a:defRPr sz="2400">
                      <a:solidFill>
                        <a:srgbClr val="FFFFFF"/>
                      </a:solidFill>
                    </a:defRPr>
                  </a:pPr>
                  <a:endParaRPr sz="1687"/>
                </a:p>
              </p:txBody>
            </p:sp>
            <p:sp>
              <p:nvSpPr>
                <p:cNvPr id="3147" name="Shape 3147"/>
                <p:cNvSpPr/>
                <p:nvPr/>
              </p:nvSpPr>
              <p:spPr>
                <a:xfrm rot="18900000">
                  <a:off x="796686" y="1420554"/>
                  <a:ext cx="871866" cy="871865"/>
                </a:xfrm>
                <a:prstGeom prst="rect">
                  <a:avLst/>
                </a:prstGeom>
                <a:solidFill>
                  <a:srgbClr val="FFFFFF"/>
                </a:solidFill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>
                  <a:outerShdw blurRad="38100" dist="88614" dir="1980000" rotWithShape="0">
                    <a:srgbClr val="000000">
                      <a:alpha val="39398"/>
                    </a:srgbClr>
                  </a:outerShdw>
                </a:effectLst>
              </p:spPr>
              <p:txBody>
                <a:bodyPr wrap="square" lIns="35718" tIns="35718" rIns="35718" bIns="35718" numCol="1" anchor="ctr">
                  <a:noAutofit/>
                </a:bodyPr>
                <a:lstStyle/>
                <a:p>
                  <a:pPr>
                    <a:defRPr sz="2400">
                      <a:solidFill>
                        <a:srgbClr val="FFFFFF"/>
                      </a:solidFill>
                    </a:defRPr>
                  </a:pPr>
                  <a:endParaRPr sz="1687"/>
                </a:p>
              </p:txBody>
            </p:sp>
            <p:sp>
              <p:nvSpPr>
                <p:cNvPr id="3148" name="Shape 3148"/>
                <p:cNvSpPr/>
                <p:nvPr/>
              </p:nvSpPr>
              <p:spPr>
                <a:xfrm rot="18900000">
                  <a:off x="180569" y="796686"/>
                  <a:ext cx="871865" cy="871866"/>
                </a:xfrm>
                <a:prstGeom prst="rect">
                  <a:avLst/>
                </a:prstGeom>
                <a:solidFill>
                  <a:srgbClr val="FFFFFF"/>
                </a:solidFill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35718" tIns="35718" rIns="35718" bIns="35718" numCol="1" anchor="ctr">
                  <a:noAutofit/>
                </a:bodyPr>
                <a:lstStyle/>
                <a:p>
                  <a:pPr>
                    <a:defRPr sz="2400">
                      <a:solidFill>
                        <a:srgbClr val="FFFFFF"/>
                      </a:solidFill>
                    </a:defRPr>
                  </a:pPr>
                  <a:endParaRPr sz="1687"/>
                </a:p>
              </p:txBody>
            </p:sp>
            <p:sp>
              <p:nvSpPr>
                <p:cNvPr id="3149" name="Shape 3149"/>
                <p:cNvSpPr/>
                <p:nvPr/>
              </p:nvSpPr>
              <p:spPr>
                <a:xfrm rot="2700000">
                  <a:off x="1409422" y="651480"/>
                  <a:ext cx="160666" cy="422661"/>
                </a:xfrm>
                <a:prstGeom prst="rect">
                  <a:avLst/>
                </a:prstGeom>
                <a:solidFill>
                  <a:srgbClr val="BE7300"/>
                </a:solidFill>
                <a:ln w="635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35718" tIns="35718" rIns="35718" bIns="35718" numCol="1" anchor="ctr">
                  <a:noAutofit/>
                </a:bodyPr>
                <a:lstStyle/>
                <a:p>
                  <a:pPr>
                    <a:defRPr sz="2400">
                      <a:solidFill>
                        <a:srgbClr val="FFFFFF"/>
                      </a:solidFill>
                    </a:defRPr>
                  </a:pPr>
                  <a:endParaRPr sz="1687"/>
                </a:p>
              </p:txBody>
            </p:sp>
            <p:sp>
              <p:nvSpPr>
                <p:cNvPr id="3150" name="Shape 3150"/>
                <p:cNvSpPr/>
                <p:nvPr/>
              </p:nvSpPr>
              <p:spPr>
                <a:xfrm rot="18900000">
                  <a:off x="1402990" y="1375758"/>
                  <a:ext cx="160666" cy="422660"/>
                </a:xfrm>
                <a:prstGeom prst="rect">
                  <a:avLst/>
                </a:prstGeom>
                <a:solidFill>
                  <a:srgbClr val="F2F380"/>
                </a:solidFill>
                <a:ln w="635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35718" tIns="35718" rIns="35718" bIns="35718" numCol="1" anchor="ctr">
                  <a:noAutofit/>
                </a:bodyPr>
                <a:lstStyle/>
                <a:p>
                  <a:pPr>
                    <a:defRPr sz="2400">
                      <a:solidFill>
                        <a:srgbClr val="FFFFFF"/>
                      </a:solidFill>
                    </a:defRPr>
                  </a:pPr>
                  <a:endParaRPr sz="1687"/>
                </a:p>
              </p:txBody>
            </p:sp>
            <p:grpSp>
              <p:nvGrpSpPr>
                <p:cNvPr id="3160" name="Group 3160"/>
                <p:cNvGrpSpPr/>
                <p:nvPr/>
              </p:nvGrpSpPr>
              <p:grpSpPr>
                <a:xfrm>
                  <a:off x="1245798" y="627942"/>
                  <a:ext cx="1206101" cy="1206102"/>
                  <a:chOff x="0" y="0"/>
                  <a:chExt cx="1206100" cy="1206100"/>
                </a:xfrm>
              </p:grpSpPr>
              <p:sp>
                <p:nvSpPr>
                  <p:cNvPr id="3151" name="Shape 3151"/>
                  <p:cNvSpPr/>
                  <p:nvPr/>
                </p:nvSpPr>
                <p:spPr>
                  <a:xfrm rot="13500000">
                    <a:off x="176629" y="176629"/>
                    <a:ext cx="852843" cy="852843"/>
                  </a:xfrm>
                  <a:prstGeom prst="rect">
                    <a:avLst/>
                  </a:prstGeom>
                  <a:solidFill>
                    <a:srgbClr val="FFFFFF"/>
                  </a:solidFill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>
                    <a:outerShdw blurRad="38100" dist="88900" dir="1980000" rotWithShape="0">
                      <a:srgbClr val="000000">
                        <a:alpha val="39000"/>
                      </a:srgbClr>
                    </a:outerShdw>
                  </a:effectLst>
                </p:spPr>
                <p:txBody>
                  <a:bodyPr wrap="square" lIns="35718" tIns="35718" rIns="35718" bIns="35718" numCol="1" anchor="ctr">
                    <a:noAutofit/>
                  </a:bodyPr>
                  <a:lstStyle/>
                  <a:p>
                    <a:pPr>
                      <a:defRPr sz="2400">
                        <a:solidFill>
                          <a:srgbClr val="FFFFFF"/>
                        </a:solidFill>
                      </a:defRPr>
                    </a:pPr>
                    <a:endParaRPr sz="1687"/>
                  </a:p>
                </p:txBody>
              </p:sp>
              <p:sp>
                <p:nvSpPr>
                  <p:cNvPr id="3152" name="Shape 3152"/>
                  <p:cNvSpPr/>
                  <p:nvPr/>
                </p:nvSpPr>
                <p:spPr>
                  <a:xfrm rot="13500000">
                    <a:off x="283526" y="149001"/>
                    <a:ext cx="157161" cy="413440"/>
                  </a:xfrm>
                  <a:prstGeom prst="rect">
                    <a:avLst/>
                  </a:prstGeom>
                  <a:solidFill>
                    <a:srgbClr val="BE7300"/>
                  </a:solidFill>
                  <a:ln w="635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35718" tIns="35718" rIns="35718" bIns="35718" numCol="1" anchor="ctr">
                    <a:noAutofit/>
                  </a:bodyPr>
                  <a:lstStyle/>
                  <a:p>
                    <a:pPr>
                      <a:defRPr sz="2400">
                        <a:solidFill>
                          <a:srgbClr val="FFFFFF"/>
                        </a:solidFill>
                      </a:defRPr>
                    </a:pPr>
                    <a:endParaRPr sz="1687"/>
                  </a:p>
                </p:txBody>
              </p:sp>
              <p:sp>
                <p:nvSpPr>
                  <p:cNvPr id="3153" name="Shape 3153"/>
                  <p:cNvSpPr/>
                  <p:nvPr/>
                </p:nvSpPr>
                <p:spPr>
                  <a:xfrm rot="18900000">
                    <a:off x="277235" y="644959"/>
                    <a:ext cx="157160" cy="413439"/>
                  </a:xfrm>
                  <a:prstGeom prst="rect">
                    <a:avLst/>
                  </a:prstGeom>
                  <a:solidFill>
                    <a:srgbClr val="F2F380"/>
                  </a:solidFill>
                  <a:ln w="635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35718" tIns="35718" rIns="35718" bIns="35718" numCol="1" anchor="ctr">
                    <a:noAutofit/>
                  </a:bodyPr>
                  <a:lstStyle/>
                  <a:p>
                    <a:pPr>
                      <a:defRPr sz="2400">
                        <a:solidFill>
                          <a:srgbClr val="FFFFFF"/>
                        </a:solidFill>
                      </a:defRPr>
                    </a:pPr>
                    <a:endParaRPr sz="1687"/>
                  </a:p>
                </p:txBody>
              </p:sp>
              <p:sp>
                <p:nvSpPr>
                  <p:cNvPr id="3154" name="Shape 3154"/>
                  <p:cNvSpPr/>
                  <p:nvPr/>
                </p:nvSpPr>
                <p:spPr>
                  <a:xfrm rot="18900000">
                    <a:off x="767982" y="147919"/>
                    <a:ext cx="157161" cy="413439"/>
                  </a:xfrm>
                  <a:prstGeom prst="rect">
                    <a:avLst/>
                  </a:prstGeom>
                  <a:solidFill>
                    <a:srgbClr val="F2F380"/>
                  </a:solidFill>
                  <a:ln w="635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35718" tIns="35718" rIns="35718" bIns="35718" numCol="1" anchor="ctr">
                    <a:noAutofit/>
                  </a:bodyPr>
                  <a:lstStyle/>
                  <a:p>
                    <a:pPr>
                      <a:defRPr sz="2400">
                        <a:solidFill>
                          <a:srgbClr val="FFFFFF"/>
                        </a:solidFill>
                      </a:defRPr>
                    </a:pPr>
                    <a:endParaRPr sz="1687"/>
                  </a:p>
                </p:txBody>
              </p:sp>
              <p:sp>
                <p:nvSpPr>
                  <p:cNvPr id="3155" name="Shape 3155"/>
                  <p:cNvSpPr/>
                  <p:nvPr/>
                </p:nvSpPr>
                <p:spPr>
                  <a:xfrm rot="13500000">
                    <a:off x="772177" y="638667"/>
                    <a:ext cx="157160" cy="413439"/>
                  </a:xfrm>
                  <a:prstGeom prst="rect">
                    <a:avLst/>
                  </a:prstGeom>
                  <a:solidFill>
                    <a:srgbClr val="BE7300"/>
                  </a:solidFill>
                  <a:ln w="635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35718" tIns="35718" rIns="35718" bIns="35718" numCol="1" anchor="ctr">
                    <a:noAutofit/>
                  </a:bodyPr>
                  <a:lstStyle/>
                  <a:p>
                    <a:pPr>
                      <a:defRPr sz="2400">
                        <a:solidFill>
                          <a:srgbClr val="FFFFFF"/>
                        </a:solidFill>
                      </a:defRPr>
                    </a:pPr>
                    <a:endParaRPr sz="1687"/>
                  </a:p>
                </p:txBody>
              </p:sp>
              <p:sp>
                <p:nvSpPr>
                  <p:cNvPr id="3156" name="Shape 3156"/>
                  <p:cNvSpPr/>
                  <p:nvPr/>
                </p:nvSpPr>
                <p:spPr>
                  <a:xfrm>
                    <a:off x="293447" y="253602"/>
                    <a:ext cx="122764" cy="171111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xmlns="" val="1"/>
                    </a:ext>
                  </a:extLst>
                </p:spPr>
                <p:txBody>
                  <a:bodyPr wrap="square" lIns="35718" tIns="35718" rIns="35718" bIns="35718" numCol="1" anchor="ctr">
                    <a:noAutofit/>
                  </a:bodyPr>
                  <a:lstStyle>
                    <a:lvl1pPr>
                      <a:defRPr sz="1400">
                        <a:latin typeface="Arial"/>
                        <a:ea typeface="Arial"/>
                        <a:cs typeface="Arial"/>
                        <a:sym typeface="Arial"/>
                      </a:defRPr>
                    </a:lvl1pPr>
                  </a:lstStyle>
                  <a:p>
                    <a:r>
                      <a:rPr sz="984"/>
                      <a:t>0</a:t>
                    </a:r>
                  </a:p>
                </p:txBody>
              </p:sp>
              <p:sp>
                <p:nvSpPr>
                  <p:cNvPr id="3157" name="Shape 3157"/>
                  <p:cNvSpPr/>
                  <p:nvPr/>
                </p:nvSpPr>
                <p:spPr>
                  <a:xfrm>
                    <a:off x="293447" y="744458"/>
                    <a:ext cx="118335" cy="171111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xmlns="" val="1"/>
                    </a:ext>
                  </a:extLst>
                </p:spPr>
                <p:txBody>
                  <a:bodyPr wrap="square" lIns="35718" tIns="35718" rIns="35718" bIns="35718" numCol="1" anchor="ctr">
                    <a:noAutofit/>
                  </a:bodyPr>
                  <a:lstStyle>
                    <a:lvl1pPr>
                      <a:defRPr sz="1400">
                        <a:latin typeface="Arial"/>
                        <a:ea typeface="Arial"/>
                        <a:cs typeface="Arial"/>
                        <a:sym typeface="Arial"/>
                      </a:defRPr>
                    </a:lvl1pPr>
                  </a:lstStyle>
                  <a:p>
                    <a:r>
                      <a:rPr sz="984"/>
                      <a:t>1</a:t>
                    </a:r>
                  </a:p>
                </p:txBody>
              </p:sp>
              <p:sp>
                <p:nvSpPr>
                  <p:cNvPr id="3158" name="Shape 3158"/>
                  <p:cNvSpPr/>
                  <p:nvPr/>
                </p:nvSpPr>
                <p:spPr>
                  <a:xfrm>
                    <a:off x="805286" y="254022"/>
                    <a:ext cx="118335" cy="183823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xmlns="" val="1"/>
                    </a:ext>
                  </a:extLst>
                </p:spPr>
                <p:txBody>
                  <a:bodyPr wrap="square" lIns="35718" tIns="35718" rIns="35718" bIns="35718" numCol="1" anchor="ctr">
                    <a:noAutofit/>
                  </a:bodyPr>
                  <a:lstStyle>
                    <a:lvl1pPr>
                      <a:defRPr sz="1400">
                        <a:latin typeface="Arial"/>
                        <a:ea typeface="Arial"/>
                        <a:cs typeface="Arial"/>
                        <a:sym typeface="Arial"/>
                      </a:defRPr>
                    </a:lvl1pPr>
                  </a:lstStyle>
                  <a:p>
                    <a:r>
                      <a:rPr sz="984"/>
                      <a:t>1</a:t>
                    </a:r>
                  </a:p>
                </p:txBody>
              </p:sp>
              <p:sp>
                <p:nvSpPr>
                  <p:cNvPr id="3159" name="Shape 3159"/>
                  <p:cNvSpPr/>
                  <p:nvPr/>
                </p:nvSpPr>
                <p:spPr>
                  <a:xfrm>
                    <a:off x="800596" y="728985"/>
                    <a:ext cx="127715" cy="182221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xmlns="" val="1"/>
                    </a:ext>
                  </a:extLst>
                </p:spPr>
                <p:txBody>
                  <a:bodyPr wrap="square" lIns="35718" tIns="35718" rIns="35718" bIns="35718" numCol="1" anchor="ctr">
                    <a:noAutofit/>
                  </a:bodyPr>
                  <a:lstStyle>
                    <a:lvl1pPr>
                      <a:defRPr sz="1400">
                        <a:latin typeface="Arial"/>
                        <a:ea typeface="Arial"/>
                        <a:cs typeface="Arial"/>
                        <a:sym typeface="Arial"/>
                      </a:defRPr>
                    </a:lvl1pPr>
                  </a:lstStyle>
                  <a:p>
                    <a:r>
                      <a:rPr sz="984"/>
                      <a:t>0</a:t>
                    </a:r>
                  </a:p>
                </p:txBody>
              </p:sp>
            </p:grpSp>
          </p:grpSp>
          <p:sp>
            <p:nvSpPr>
              <p:cNvPr id="3162" name="Shape 3162"/>
              <p:cNvSpPr/>
              <p:nvPr/>
            </p:nvSpPr>
            <p:spPr>
              <a:xfrm>
                <a:off x="1233992" y="535234"/>
                <a:ext cx="618829" cy="1402519"/>
              </a:xfrm>
              <a:prstGeom prst="ellipse">
                <a:avLst/>
              </a:prstGeom>
              <a:noFill/>
              <a:ln w="63500" cap="flat">
                <a:solidFill>
                  <a:schemeClr val="tx1"/>
                </a:solidFill>
                <a:prstDash val="solid"/>
                <a:miter lim="400000"/>
              </a:ln>
              <a:effectLst/>
            </p:spPr>
            <p:txBody>
              <a:bodyPr wrap="square" lIns="35718" tIns="35718" rIns="35718" bIns="35718" numCol="1" anchor="ctr">
                <a:noAutofit/>
              </a:bodyPr>
              <a:lstStyle/>
              <a:p>
                <a:pPr>
                  <a:defRPr sz="2400"/>
                </a:pPr>
                <a:endParaRPr sz="1687"/>
              </a:p>
            </p:txBody>
          </p:sp>
        </p:grpSp>
        <p:sp>
          <p:nvSpPr>
            <p:cNvPr id="3164" name="Shape 3164"/>
            <p:cNvSpPr/>
            <p:nvPr/>
          </p:nvSpPr>
          <p:spPr>
            <a:xfrm flipH="1" flipV="1">
              <a:off x="3694535" y="3748984"/>
              <a:ext cx="2263849" cy="1084237"/>
            </a:xfrm>
            <a:prstGeom prst="line">
              <a:avLst/>
            </a:prstGeom>
            <a:ln w="63500">
              <a:solidFill>
                <a:schemeClr val="tx1"/>
              </a:solidFill>
              <a:miter lim="400000"/>
            </a:ln>
          </p:spPr>
          <p:txBody>
            <a:bodyPr lIns="35718" tIns="35718" rIns="35718" bIns="35718" anchor="ctr"/>
            <a:lstStyle/>
            <a:p>
              <a:pPr>
                <a:defRPr sz="2400"/>
              </a:pPr>
              <a:endParaRPr sz="1687"/>
            </a:p>
          </p:txBody>
        </p:sp>
        <p:sp>
          <p:nvSpPr>
            <p:cNvPr id="3185" name="Shape 3185"/>
            <p:cNvSpPr/>
            <p:nvPr/>
          </p:nvSpPr>
          <p:spPr>
            <a:xfrm flipV="1">
              <a:off x="6299795" y="3670851"/>
              <a:ext cx="2371273" cy="1138929"/>
            </a:xfrm>
            <a:prstGeom prst="line">
              <a:avLst/>
            </a:prstGeom>
            <a:ln w="63500">
              <a:solidFill>
                <a:schemeClr val="tx1"/>
              </a:solidFill>
              <a:miter lim="400000"/>
            </a:ln>
          </p:spPr>
          <p:txBody>
            <a:bodyPr lIns="35718" tIns="35718" rIns="35718" bIns="35718" anchor="ctr"/>
            <a:lstStyle/>
            <a:p>
              <a:pPr>
                <a:defRPr sz="2400"/>
              </a:pPr>
              <a:endParaRPr sz="1687"/>
            </a:p>
          </p:txBody>
        </p:sp>
        <p:sp>
          <p:nvSpPr>
            <p:cNvPr id="3188" name="Shape 3188"/>
            <p:cNvSpPr/>
            <p:nvPr/>
          </p:nvSpPr>
          <p:spPr>
            <a:xfrm>
              <a:off x="5295168" y="6051846"/>
              <a:ext cx="1527875" cy="28847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5718" tIns="35718" rIns="35718" bIns="35718" anchor="ctr">
              <a:spAutoFit/>
            </a:bodyPr>
            <a:lstStyle>
              <a:lvl1pPr>
                <a:defRPr sz="2000" b="1">
                  <a:solidFill>
                    <a:srgbClr val="FF26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rPr sz="1406" dirty="0">
                  <a:solidFill>
                    <a:schemeClr val="tx1"/>
                  </a:solidFill>
                </a:rPr>
                <a:t>correct binding </a:t>
              </a:r>
            </a:p>
          </p:txBody>
        </p:sp>
        <p:sp>
          <p:nvSpPr>
            <p:cNvPr id="110" name="Shape 3102">
              <a:extLst>
                <a:ext uri="{FF2B5EF4-FFF2-40B4-BE49-F238E27FC236}">
                  <a16:creationId xmlns:a16="http://schemas.microsoft.com/office/drawing/2014/main" id="{C0820A97-D500-4076-8426-5D667AC9E469}"/>
                </a:ext>
              </a:extLst>
            </p:cNvPr>
            <p:cNvSpPr/>
            <p:nvPr/>
          </p:nvSpPr>
          <p:spPr>
            <a:xfrm>
              <a:off x="6191037" y="4108166"/>
              <a:ext cx="418382" cy="6261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35718" tIns="35718" rIns="35718" bIns="35718" numCol="1" anchor="ctr">
              <a:spAutoFit/>
            </a:bodyPr>
            <a:lstStyle>
              <a:lvl1pPr>
                <a:defRPr>
                  <a:solidFill>
                    <a:srgbClr val="FF2600"/>
                  </a:solidFill>
                </a:defRPr>
              </a:lvl1pPr>
            </a:lstStyle>
            <a:p>
              <a:r>
                <a:rPr sz="3600" b="1" dirty="0">
                  <a:solidFill>
                    <a:srgbClr val="00B050"/>
                  </a:solidFill>
                </a:rPr>
                <a:t>✓</a:t>
              </a:r>
            </a:p>
          </p:txBody>
        </p:sp>
      </p:grpSp>
      <p:sp>
        <p:nvSpPr>
          <p:cNvPr id="4" name="Arrow: Right 3">
            <a:extLst>
              <a:ext uri="{FF2B5EF4-FFF2-40B4-BE49-F238E27FC236}">
                <a16:creationId xmlns:a16="http://schemas.microsoft.com/office/drawing/2014/main" id="{8690D141-DD39-42AC-87B6-82F7E7ED6507}"/>
              </a:ext>
            </a:extLst>
          </p:cNvPr>
          <p:cNvSpPr/>
          <p:nvPr/>
        </p:nvSpPr>
        <p:spPr>
          <a:xfrm>
            <a:off x="3610862" y="4099632"/>
            <a:ext cx="308430" cy="84325"/>
          </a:xfrm>
          <a:prstGeom prst="right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Shape 3190">
            <a:extLst>
              <a:ext uri="{FF2B5EF4-FFF2-40B4-BE49-F238E27FC236}">
                <a16:creationId xmlns:a16="http://schemas.microsoft.com/office/drawing/2014/main" id="{5C7EA9EC-101F-4E49-A72B-302C0C67B2DC}"/>
              </a:ext>
            </a:extLst>
          </p:cNvPr>
          <p:cNvSpPr/>
          <p:nvPr/>
        </p:nvSpPr>
        <p:spPr>
          <a:xfrm>
            <a:off x="3181824" y="1688621"/>
            <a:ext cx="1108535" cy="3859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5718" tIns="35718" rIns="35718" bIns="35718" anchor="ctr">
            <a:spAutoFit/>
          </a:bodyPr>
          <a:lstStyle>
            <a:lvl1pPr>
              <a:defRPr sz="29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sz="2039" dirty="0">
                <a:solidFill>
                  <a:srgbClr val="FF0000"/>
                </a:solidFill>
              </a:rPr>
              <a:t>2</a:t>
            </a:r>
            <a:r>
              <a:rPr lang="en-US" sz="2039" dirty="0">
                <a:solidFill>
                  <a:srgbClr val="FF0000"/>
                </a:solidFill>
              </a:rPr>
              <a:t> bonds</a:t>
            </a:r>
            <a:endParaRPr sz="2039" dirty="0">
              <a:solidFill>
                <a:srgbClr val="FF0000"/>
              </a:solidFill>
            </a:endParaRPr>
          </a:p>
        </p:txBody>
      </p:sp>
      <p:sp>
        <p:nvSpPr>
          <p:cNvPr id="105" name="Shape 3191">
            <a:extLst>
              <a:ext uri="{FF2B5EF4-FFF2-40B4-BE49-F238E27FC236}">
                <a16:creationId xmlns:a16="http://schemas.microsoft.com/office/drawing/2014/main" id="{A10BAB36-26AF-4EF0-8394-8B9BB8AD1335}"/>
              </a:ext>
            </a:extLst>
          </p:cNvPr>
          <p:cNvSpPr/>
          <p:nvPr/>
        </p:nvSpPr>
        <p:spPr>
          <a:xfrm>
            <a:off x="2139701" y="1455868"/>
            <a:ext cx="921932" cy="3859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5718" tIns="35718" rIns="35718" bIns="35718" anchor="ctr">
            <a:spAutoFit/>
          </a:bodyPr>
          <a:lstStyle>
            <a:lvl1pPr>
              <a:defRPr sz="29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sz="2039" dirty="0">
                <a:solidFill>
                  <a:schemeClr val="accent1"/>
                </a:solidFill>
              </a:rPr>
              <a:t>1</a:t>
            </a:r>
            <a:r>
              <a:rPr lang="en-US" sz="2039" dirty="0">
                <a:solidFill>
                  <a:schemeClr val="accent1"/>
                </a:solidFill>
              </a:rPr>
              <a:t> bond</a:t>
            </a:r>
            <a:endParaRPr sz="2039" dirty="0">
              <a:solidFill>
                <a:schemeClr val="accent1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90F1642-DB91-4E1E-A621-3CD26997A8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4264" y="150728"/>
            <a:ext cx="10515600" cy="998930"/>
          </a:xfrm>
        </p:spPr>
        <p:txBody>
          <a:bodyPr/>
          <a:lstStyle/>
          <a:p>
            <a:r>
              <a:rPr lang="en-US" dirty="0"/>
              <a:t>DNA sequence design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D6D6CB4-D502-4C3A-A825-02988D8C13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3B66A-CE92-4F70-B5A2-EE913266E6CF}" type="slidenum">
              <a:rPr lang="en-US" smtClean="0"/>
              <a:pPr/>
              <a:t>37</a:t>
            </a:fld>
            <a:r>
              <a:rPr lang="en-US"/>
              <a:t>/49</a:t>
            </a:r>
            <a:endParaRPr lang="en-US" dirty="0"/>
          </a:p>
        </p:txBody>
      </p:sp>
    </p:spTree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57829" y="365127"/>
            <a:ext cx="8577942" cy="1033828"/>
          </a:xfrm>
        </p:spPr>
        <p:txBody>
          <a:bodyPr>
            <a:normAutofit fontScale="90000"/>
          </a:bodyPr>
          <a:lstStyle/>
          <a:p>
            <a:r>
              <a:rPr lang="en-US" dirty="0"/>
              <a:t>Bar-coding origami seed for imaging multiple samples at once</a:t>
            </a:r>
          </a:p>
        </p:txBody>
      </p:sp>
      <p:pic>
        <p:nvPicPr>
          <p:cNvPr id="5" name="Paul origami design - plate map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37250" y="3494296"/>
            <a:ext cx="2075541" cy="1236585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Picture 5"/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6340368" y="4975908"/>
            <a:ext cx="1344845" cy="1147881"/>
          </a:xfrm>
          <a:prstGeom prst="rect">
            <a:avLst/>
          </a:prstGeom>
        </p:spPr>
      </p:pic>
      <p:sp>
        <p:nvSpPr>
          <p:cNvPr id="7" name="Shape 2126"/>
          <p:cNvSpPr/>
          <p:nvPr/>
        </p:nvSpPr>
        <p:spPr>
          <a:xfrm>
            <a:off x="5082097" y="5610318"/>
            <a:ext cx="2600336" cy="6873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1900">
                <a:solidFill>
                  <a:srgbClr val="0433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n-US" sz="1900" dirty="0"/>
              <a:t>label with </a:t>
            </a:r>
          </a:p>
          <a:p>
            <a:pPr algn="l">
              <a:defRPr sz="1900">
                <a:solidFill>
                  <a:srgbClr val="0433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n-US" sz="1900" dirty="0"/>
              <a:t>streptavidin</a:t>
            </a:r>
            <a:endParaRPr sz="1900" dirty="0"/>
          </a:p>
        </p:txBody>
      </p:sp>
      <p:grpSp>
        <p:nvGrpSpPr>
          <p:cNvPr id="8" name="Group 2129"/>
          <p:cNvGrpSpPr/>
          <p:nvPr/>
        </p:nvGrpSpPr>
        <p:grpSpPr>
          <a:xfrm>
            <a:off x="2351070" y="3261238"/>
            <a:ext cx="2586181" cy="1318027"/>
            <a:chOff x="0" y="-88921"/>
            <a:chExt cx="2586180" cy="1318025"/>
          </a:xfrm>
        </p:grpSpPr>
        <p:pic>
          <p:nvPicPr>
            <p:cNvPr id="9" name="Picture 8"/>
            <p:cNvPicPr>
              <a:picLocks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41335" y="-88921"/>
              <a:ext cx="1344845" cy="1147880"/>
            </a:xfrm>
            <a:prstGeom prst="rect">
              <a:avLst/>
            </a:prstGeom>
            <a:effectLst/>
          </p:spPr>
        </p:pic>
        <p:sp>
          <p:nvSpPr>
            <p:cNvPr id="10" name="Shape 2128"/>
            <p:cNvSpPr/>
            <p:nvPr/>
          </p:nvSpPr>
          <p:spPr>
            <a:xfrm>
              <a:off x="0" y="541737"/>
              <a:ext cx="1618997" cy="6873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algn="l">
                <a:defRPr sz="1900">
                  <a:solidFill>
                    <a:srgbClr val="0433FF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Generate plate map</a:t>
              </a:r>
            </a:p>
          </p:txBody>
        </p:sp>
      </p:grpSp>
      <p:pic>
        <p:nvPicPr>
          <p:cNvPr id="11" name="dw160324algo4-50d5-st013-sp2.052.png"/>
          <p:cNvPicPr>
            <a:picLocks noChangeAspect="1"/>
          </p:cNvPicPr>
          <p:nvPr/>
        </p:nvPicPr>
        <p:blipFill>
          <a:blip r:embed="rId6"/>
          <a:srcRect l="66400" t="43464" r="4298" b="24006"/>
          <a:stretch>
            <a:fillRect/>
          </a:stretch>
        </p:blipFill>
        <p:spPr>
          <a:xfrm rot="3203427">
            <a:off x="7755660" y="4532826"/>
            <a:ext cx="2370089" cy="26311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3431" y="0"/>
                </a:moveTo>
                <a:lnTo>
                  <a:pt x="0" y="16055"/>
                </a:lnTo>
                <a:lnTo>
                  <a:pt x="8169" y="21600"/>
                </a:lnTo>
                <a:lnTo>
                  <a:pt x="21600" y="5545"/>
                </a:lnTo>
                <a:lnTo>
                  <a:pt x="13431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12" name="origami 013.pdf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67165" y="2040813"/>
            <a:ext cx="2770082" cy="1368421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Shape 2118"/>
          <p:cNvSpPr txBox="1">
            <a:spLocks/>
          </p:cNvSpPr>
          <p:nvPr/>
        </p:nvSpPr>
        <p:spPr>
          <a:xfrm>
            <a:off x="5082100" y="2087087"/>
            <a:ext cx="3684239" cy="62936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1" kern="1200">
                <a:solidFill>
                  <a:srgbClr val="FF26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b="0" dirty="0">
                <a:solidFill>
                  <a:schemeClr val="tx1"/>
                </a:solidFill>
              </a:rPr>
              <a:t>some staples of origami seed have version with a biotin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 flipH="1">
            <a:off x="8926289" y="4409117"/>
            <a:ext cx="87085" cy="728940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7077752" y="3404576"/>
            <a:ext cx="352548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represents some combination of circuit and input, e.g., </a:t>
            </a:r>
          </a:p>
          <a:p>
            <a:r>
              <a:rPr lang="en-US" dirty="0"/>
              <a:t>013 = </a:t>
            </a:r>
            <a:r>
              <a:rPr lang="en-US" i="1" dirty="0"/>
              <a:t>“parity circuit, input=011010”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8036FD-487E-42E4-A028-467D45F2FC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3B66A-CE92-4F70-B5A2-EE913266E6CF}" type="slidenum">
              <a:rPr lang="en-US" smtClean="0"/>
              <a:pPr/>
              <a:t>38</a:t>
            </a:fld>
            <a:r>
              <a:rPr lang="en-US"/>
              <a:t>/49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17820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6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6F35F5CE-0D7F-4B98-9785-68724E396B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179"/>
            <a:ext cx="10515600" cy="888791"/>
          </a:xfrm>
        </p:spPr>
        <p:txBody>
          <a:bodyPr/>
          <a:lstStyle/>
          <a:p>
            <a:r>
              <a:rPr lang="en-US" dirty="0"/>
              <a:t>Experimental protocol</a:t>
            </a:r>
          </a:p>
        </p:txBody>
      </p:sp>
      <p:pic>
        <p:nvPicPr>
          <p:cNvPr id="3668" name="2016-05-15 00.16.33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74202" y="3040374"/>
            <a:ext cx="2523037" cy="3364051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extBox 1"/>
          <p:cNvSpPr txBox="1"/>
          <p:nvPr/>
        </p:nvSpPr>
        <p:spPr>
          <a:xfrm>
            <a:off x="2006911" y="3181295"/>
            <a:ext cx="64282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Mix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1932483" y="2811963"/>
                <a:ext cx="6191952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dirty="0"/>
                  <a:t>To execute circuit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𝛾</m:t>
                    </m:r>
                  </m:oMath>
                </a14:m>
                <a:r>
                  <a:rPr lang="en-US" dirty="0"/>
                  <a:t> on input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0,1</m:t>
                            </m:r>
                          </m:e>
                        </m:d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US" dirty="0"/>
                  <a:t>:</a:t>
                </a: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32483" y="2811963"/>
                <a:ext cx="6191952" cy="369332"/>
              </a:xfrm>
              <a:prstGeom prst="rect">
                <a:avLst/>
              </a:prstGeom>
              <a:blipFill>
                <a:blip r:embed="rId7"/>
                <a:stretch>
                  <a:fillRect l="-787" t="-8197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83779" y="2957827"/>
            <a:ext cx="1418651" cy="1246804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3260726" y="4479306"/>
            <a:ext cx="4699295" cy="956809"/>
            <a:chOff x="1736725" y="4532470"/>
            <a:chExt cx="4699295" cy="956809"/>
          </a:xfrm>
        </p:grpSpPr>
        <p:grpSp>
          <p:nvGrpSpPr>
            <p:cNvPr id="15" name="Group 14"/>
            <p:cNvGrpSpPr/>
            <p:nvPr/>
          </p:nvGrpSpPr>
          <p:grpSpPr>
            <a:xfrm>
              <a:off x="3062287" y="4970674"/>
              <a:ext cx="908050" cy="515148"/>
              <a:chOff x="6991350" y="2665014"/>
              <a:chExt cx="908050" cy="515148"/>
            </a:xfrm>
          </p:grpSpPr>
          <p:cxnSp>
            <p:nvCxnSpPr>
              <p:cNvPr id="56" name="Straight Connector 55"/>
              <p:cNvCxnSpPr/>
              <p:nvPr/>
            </p:nvCxnSpPr>
            <p:spPr>
              <a:xfrm flipH="1">
                <a:off x="6991350" y="2847975"/>
                <a:ext cx="454025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/>
              <p:cNvCxnSpPr/>
              <p:nvPr/>
            </p:nvCxnSpPr>
            <p:spPr>
              <a:xfrm>
                <a:off x="6991350" y="2847975"/>
                <a:ext cx="0" cy="149225"/>
              </a:xfrm>
              <a:prstGeom prst="line">
                <a:avLst/>
              </a:prstGeom>
              <a:ln w="3810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Arrow Connector 57"/>
              <p:cNvCxnSpPr/>
              <p:nvPr/>
            </p:nvCxnSpPr>
            <p:spPr>
              <a:xfrm>
                <a:off x="7445375" y="2997200"/>
                <a:ext cx="454025" cy="0"/>
              </a:xfrm>
              <a:prstGeom prst="straightConnector1">
                <a:avLst/>
              </a:prstGeom>
              <a:ln w="381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/>
              <p:cNvCxnSpPr/>
              <p:nvPr/>
            </p:nvCxnSpPr>
            <p:spPr>
              <a:xfrm flipH="1">
                <a:off x="6991350" y="2997200"/>
                <a:ext cx="454025" cy="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/>
              <p:cNvCxnSpPr/>
              <p:nvPr/>
            </p:nvCxnSpPr>
            <p:spPr>
              <a:xfrm flipH="1">
                <a:off x="7445375" y="2847975"/>
                <a:ext cx="417513" cy="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1" name="Rectangle 60"/>
              <p:cNvSpPr/>
              <p:nvPr/>
            </p:nvSpPr>
            <p:spPr>
              <a:xfrm>
                <a:off x="7122059" y="3026274"/>
                <a:ext cx="109004" cy="153888"/>
              </a:xfrm>
              <a:prstGeom prst="rect">
                <a:avLst/>
              </a:prstGeom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000" dirty="0"/>
                  <a:t>1</a:t>
                </a:r>
                <a:r>
                  <a:rPr lang="en-US" sz="1000" baseline="-25000" dirty="0"/>
                  <a:t>5</a:t>
                </a:r>
              </a:p>
            </p:txBody>
          </p:sp>
          <p:sp>
            <p:nvSpPr>
              <p:cNvPr id="62" name="Rectangle 61"/>
              <p:cNvSpPr/>
              <p:nvPr/>
            </p:nvSpPr>
            <p:spPr>
              <a:xfrm>
                <a:off x="7122059" y="2665014"/>
                <a:ext cx="109004" cy="153888"/>
              </a:xfrm>
              <a:prstGeom prst="rect">
                <a:avLst/>
              </a:prstGeom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000" dirty="0"/>
                  <a:t>0</a:t>
                </a:r>
                <a:r>
                  <a:rPr lang="en-US" sz="1000" baseline="-25000" dirty="0"/>
                  <a:t>4</a:t>
                </a:r>
              </a:p>
            </p:txBody>
          </p:sp>
          <p:sp>
            <p:nvSpPr>
              <p:cNvPr id="63" name="Rectangle 62"/>
              <p:cNvSpPr/>
              <p:nvPr/>
            </p:nvSpPr>
            <p:spPr>
              <a:xfrm>
                <a:off x="7563383" y="3026274"/>
                <a:ext cx="109004" cy="153888"/>
              </a:xfrm>
              <a:prstGeom prst="rect">
                <a:avLst/>
              </a:prstGeom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000" dirty="0"/>
                  <a:t>1</a:t>
                </a:r>
                <a:r>
                  <a:rPr lang="en-US" sz="1000" baseline="-25000" dirty="0"/>
                  <a:t>5</a:t>
                </a:r>
              </a:p>
            </p:txBody>
          </p:sp>
          <p:sp>
            <p:nvSpPr>
              <p:cNvPr id="64" name="Rectangle 63"/>
              <p:cNvSpPr/>
              <p:nvPr/>
            </p:nvSpPr>
            <p:spPr>
              <a:xfrm>
                <a:off x="7563383" y="2665014"/>
                <a:ext cx="109004" cy="153888"/>
              </a:xfrm>
              <a:prstGeom prst="rect">
                <a:avLst/>
              </a:prstGeom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000" dirty="0"/>
                  <a:t>1</a:t>
                </a:r>
                <a:r>
                  <a:rPr lang="en-US" sz="1000" baseline="-25000" dirty="0"/>
                  <a:t>4</a:t>
                </a:r>
              </a:p>
            </p:txBody>
          </p:sp>
        </p:grpSp>
        <p:grpSp>
          <p:nvGrpSpPr>
            <p:cNvPr id="16" name="Group 15"/>
            <p:cNvGrpSpPr/>
            <p:nvPr/>
          </p:nvGrpSpPr>
          <p:grpSpPr>
            <a:xfrm>
              <a:off x="5527970" y="4969589"/>
              <a:ext cx="908050" cy="515148"/>
              <a:chOff x="6810375" y="3017439"/>
              <a:chExt cx="908050" cy="515148"/>
            </a:xfrm>
          </p:grpSpPr>
          <p:cxnSp>
            <p:nvCxnSpPr>
              <p:cNvPr id="47" name="Straight Connector 46"/>
              <p:cNvCxnSpPr/>
              <p:nvPr/>
            </p:nvCxnSpPr>
            <p:spPr>
              <a:xfrm flipH="1">
                <a:off x="6810375" y="3200400"/>
                <a:ext cx="454025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/>
              <p:cNvCxnSpPr/>
              <p:nvPr/>
            </p:nvCxnSpPr>
            <p:spPr>
              <a:xfrm>
                <a:off x="6810375" y="3200400"/>
                <a:ext cx="0" cy="149225"/>
              </a:xfrm>
              <a:prstGeom prst="line">
                <a:avLst/>
              </a:prstGeom>
              <a:ln w="3810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Arrow Connector 48"/>
              <p:cNvCxnSpPr/>
              <p:nvPr/>
            </p:nvCxnSpPr>
            <p:spPr>
              <a:xfrm>
                <a:off x="7264400" y="3349625"/>
                <a:ext cx="454025" cy="0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/>
              <p:cNvCxnSpPr/>
              <p:nvPr/>
            </p:nvCxnSpPr>
            <p:spPr>
              <a:xfrm flipH="1">
                <a:off x="6810375" y="3349625"/>
                <a:ext cx="454025" cy="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/>
              <p:cNvCxnSpPr/>
              <p:nvPr/>
            </p:nvCxnSpPr>
            <p:spPr>
              <a:xfrm flipH="1">
                <a:off x="7264400" y="3200400"/>
                <a:ext cx="417513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2" name="Rectangle 51"/>
              <p:cNvSpPr/>
              <p:nvPr/>
            </p:nvSpPr>
            <p:spPr>
              <a:xfrm>
                <a:off x="6941084" y="3378699"/>
                <a:ext cx="109004" cy="153888"/>
              </a:xfrm>
              <a:prstGeom prst="rect">
                <a:avLst/>
              </a:prstGeom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000" dirty="0"/>
                  <a:t>1</a:t>
                </a:r>
                <a:r>
                  <a:rPr lang="en-US" sz="1000" baseline="-25000" dirty="0"/>
                  <a:t>3</a:t>
                </a:r>
              </a:p>
            </p:txBody>
          </p:sp>
          <p:sp>
            <p:nvSpPr>
              <p:cNvPr id="53" name="Rectangle 52"/>
              <p:cNvSpPr/>
              <p:nvPr/>
            </p:nvSpPr>
            <p:spPr>
              <a:xfrm>
                <a:off x="6931559" y="3017439"/>
                <a:ext cx="109004" cy="153888"/>
              </a:xfrm>
              <a:prstGeom prst="rect">
                <a:avLst/>
              </a:prstGeom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000" dirty="0"/>
                  <a:t>0</a:t>
                </a:r>
                <a:r>
                  <a:rPr lang="en-US" sz="1000" baseline="-25000" dirty="0"/>
                  <a:t>2</a:t>
                </a:r>
              </a:p>
            </p:txBody>
          </p:sp>
          <p:sp>
            <p:nvSpPr>
              <p:cNvPr id="54" name="Rectangle 53"/>
              <p:cNvSpPr/>
              <p:nvPr/>
            </p:nvSpPr>
            <p:spPr>
              <a:xfrm>
                <a:off x="7382408" y="3378699"/>
                <a:ext cx="109004" cy="153888"/>
              </a:xfrm>
              <a:prstGeom prst="rect">
                <a:avLst/>
              </a:prstGeom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000" dirty="0"/>
                  <a:t>0</a:t>
                </a:r>
                <a:r>
                  <a:rPr lang="en-US" sz="1000" baseline="-25000" dirty="0"/>
                  <a:t>3</a:t>
                </a:r>
              </a:p>
            </p:txBody>
          </p:sp>
          <p:sp>
            <p:nvSpPr>
              <p:cNvPr id="55" name="Rectangle 54"/>
              <p:cNvSpPr/>
              <p:nvPr/>
            </p:nvSpPr>
            <p:spPr>
              <a:xfrm>
                <a:off x="7372883" y="3017439"/>
                <a:ext cx="109004" cy="153888"/>
              </a:xfrm>
              <a:prstGeom prst="rect">
                <a:avLst/>
              </a:prstGeom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000" dirty="0"/>
                  <a:t>0</a:t>
                </a:r>
                <a:r>
                  <a:rPr lang="en-US" sz="1000" baseline="-25000" dirty="0"/>
                  <a:t>2</a:t>
                </a:r>
              </a:p>
            </p:txBody>
          </p:sp>
        </p:grpSp>
        <p:grpSp>
          <p:nvGrpSpPr>
            <p:cNvPr id="17" name="Group 16"/>
            <p:cNvGrpSpPr/>
            <p:nvPr/>
          </p:nvGrpSpPr>
          <p:grpSpPr>
            <a:xfrm>
              <a:off x="3243012" y="4532470"/>
              <a:ext cx="908050" cy="515148"/>
              <a:chOff x="6991350" y="2665014"/>
              <a:chExt cx="908050" cy="515148"/>
            </a:xfrm>
          </p:grpSpPr>
          <p:cxnSp>
            <p:nvCxnSpPr>
              <p:cNvPr id="38" name="Straight Connector 37"/>
              <p:cNvCxnSpPr/>
              <p:nvPr/>
            </p:nvCxnSpPr>
            <p:spPr>
              <a:xfrm flipH="1">
                <a:off x="6991350" y="2847975"/>
                <a:ext cx="454025" cy="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/>
              <p:cNvCxnSpPr/>
              <p:nvPr/>
            </p:nvCxnSpPr>
            <p:spPr>
              <a:xfrm>
                <a:off x="6991350" y="2847975"/>
                <a:ext cx="0" cy="149225"/>
              </a:xfrm>
              <a:prstGeom prst="line">
                <a:avLst/>
              </a:prstGeom>
              <a:ln w="3810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Arrow Connector 39"/>
              <p:cNvCxnSpPr/>
              <p:nvPr/>
            </p:nvCxnSpPr>
            <p:spPr>
              <a:xfrm>
                <a:off x="7445375" y="2997200"/>
                <a:ext cx="454025" cy="0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/>
              <p:cNvCxnSpPr/>
              <p:nvPr/>
            </p:nvCxnSpPr>
            <p:spPr>
              <a:xfrm flipH="1">
                <a:off x="6991350" y="2997200"/>
                <a:ext cx="454025" cy="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/>
              <p:cNvCxnSpPr/>
              <p:nvPr/>
            </p:nvCxnSpPr>
            <p:spPr>
              <a:xfrm flipH="1">
                <a:off x="7445375" y="2847975"/>
                <a:ext cx="417513" cy="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3" name="Rectangle 42"/>
              <p:cNvSpPr/>
              <p:nvPr/>
            </p:nvSpPr>
            <p:spPr>
              <a:xfrm>
                <a:off x="7122059" y="3026274"/>
                <a:ext cx="109004" cy="153888"/>
              </a:xfrm>
              <a:prstGeom prst="rect">
                <a:avLst/>
              </a:prstGeom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000" dirty="0"/>
                  <a:t>1</a:t>
                </a:r>
                <a:r>
                  <a:rPr lang="en-US" sz="1000" baseline="-25000" dirty="0"/>
                  <a:t>3</a:t>
                </a:r>
              </a:p>
            </p:txBody>
          </p:sp>
          <p:sp>
            <p:nvSpPr>
              <p:cNvPr id="44" name="Rectangle 43"/>
              <p:cNvSpPr/>
              <p:nvPr/>
            </p:nvSpPr>
            <p:spPr>
              <a:xfrm>
                <a:off x="7122059" y="2665014"/>
                <a:ext cx="109004" cy="153888"/>
              </a:xfrm>
              <a:prstGeom prst="rect">
                <a:avLst/>
              </a:prstGeom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000" dirty="0"/>
                  <a:t>1</a:t>
                </a:r>
                <a:r>
                  <a:rPr lang="en-US" sz="1000" baseline="-25000" dirty="0"/>
                  <a:t>2</a:t>
                </a:r>
              </a:p>
            </p:txBody>
          </p:sp>
          <p:sp>
            <p:nvSpPr>
              <p:cNvPr id="45" name="Rectangle 44"/>
              <p:cNvSpPr/>
              <p:nvPr/>
            </p:nvSpPr>
            <p:spPr>
              <a:xfrm>
                <a:off x="7563383" y="3026274"/>
                <a:ext cx="109004" cy="153888"/>
              </a:xfrm>
              <a:prstGeom prst="rect">
                <a:avLst/>
              </a:prstGeom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000" dirty="0"/>
                  <a:t>0</a:t>
                </a:r>
                <a:r>
                  <a:rPr lang="en-US" sz="1000" baseline="-25000" dirty="0"/>
                  <a:t>3</a:t>
                </a:r>
              </a:p>
            </p:txBody>
          </p:sp>
          <p:sp>
            <p:nvSpPr>
              <p:cNvPr id="46" name="Rectangle 45"/>
              <p:cNvSpPr/>
              <p:nvPr/>
            </p:nvSpPr>
            <p:spPr>
              <a:xfrm>
                <a:off x="7563383" y="2665014"/>
                <a:ext cx="109004" cy="153888"/>
              </a:xfrm>
              <a:prstGeom prst="rect">
                <a:avLst/>
              </a:prstGeom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000" dirty="0"/>
                  <a:t>1</a:t>
                </a:r>
                <a:r>
                  <a:rPr lang="en-US" sz="1000" baseline="-25000" dirty="0"/>
                  <a:t>2</a:t>
                </a:r>
              </a:p>
            </p:txBody>
          </p:sp>
        </p:grpSp>
        <p:grpSp>
          <p:nvGrpSpPr>
            <p:cNvPr id="18" name="Group 17"/>
            <p:cNvGrpSpPr/>
            <p:nvPr/>
          </p:nvGrpSpPr>
          <p:grpSpPr>
            <a:xfrm>
              <a:off x="4267014" y="4974131"/>
              <a:ext cx="908050" cy="515148"/>
              <a:chOff x="6715125" y="2845989"/>
              <a:chExt cx="908050" cy="515148"/>
            </a:xfrm>
          </p:grpSpPr>
          <p:cxnSp>
            <p:nvCxnSpPr>
              <p:cNvPr id="29" name="Straight Connector 28"/>
              <p:cNvCxnSpPr/>
              <p:nvPr/>
            </p:nvCxnSpPr>
            <p:spPr>
              <a:xfrm flipH="1">
                <a:off x="6715125" y="3028950"/>
                <a:ext cx="454025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/>
              <p:cNvCxnSpPr/>
              <p:nvPr/>
            </p:nvCxnSpPr>
            <p:spPr>
              <a:xfrm>
                <a:off x="6715125" y="3028950"/>
                <a:ext cx="0" cy="149225"/>
              </a:xfrm>
              <a:prstGeom prst="line">
                <a:avLst/>
              </a:prstGeom>
              <a:ln w="3810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Arrow Connector 30"/>
              <p:cNvCxnSpPr/>
              <p:nvPr/>
            </p:nvCxnSpPr>
            <p:spPr>
              <a:xfrm>
                <a:off x="7169150" y="3178175"/>
                <a:ext cx="454025" cy="0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/>
              <p:cNvCxnSpPr/>
              <p:nvPr/>
            </p:nvCxnSpPr>
            <p:spPr>
              <a:xfrm flipH="1">
                <a:off x="6715125" y="3178175"/>
                <a:ext cx="454025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/>
              <p:cNvCxnSpPr/>
              <p:nvPr/>
            </p:nvCxnSpPr>
            <p:spPr>
              <a:xfrm flipH="1">
                <a:off x="7169150" y="3028950"/>
                <a:ext cx="417513" cy="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4" name="Rectangle 33"/>
              <p:cNvSpPr/>
              <p:nvPr/>
            </p:nvSpPr>
            <p:spPr>
              <a:xfrm>
                <a:off x="6845834" y="3207249"/>
                <a:ext cx="109004" cy="153888"/>
              </a:xfrm>
              <a:prstGeom prst="rect">
                <a:avLst/>
              </a:prstGeom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000" dirty="0"/>
                  <a:t>0</a:t>
                </a:r>
                <a:r>
                  <a:rPr lang="en-US" sz="1000" baseline="-25000" dirty="0"/>
                  <a:t>5</a:t>
                </a:r>
              </a:p>
            </p:txBody>
          </p:sp>
          <p:sp>
            <p:nvSpPr>
              <p:cNvPr id="35" name="Rectangle 34"/>
              <p:cNvSpPr/>
              <p:nvPr/>
            </p:nvSpPr>
            <p:spPr>
              <a:xfrm>
                <a:off x="6855359" y="2845989"/>
                <a:ext cx="109004" cy="153888"/>
              </a:xfrm>
              <a:prstGeom prst="rect">
                <a:avLst/>
              </a:prstGeom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000" dirty="0"/>
                  <a:t>0</a:t>
                </a:r>
                <a:r>
                  <a:rPr lang="en-US" sz="1000" baseline="-25000" dirty="0"/>
                  <a:t>4</a:t>
                </a:r>
              </a:p>
            </p:txBody>
          </p:sp>
          <p:sp>
            <p:nvSpPr>
              <p:cNvPr id="36" name="Rectangle 35"/>
              <p:cNvSpPr/>
              <p:nvPr/>
            </p:nvSpPr>
            <p:spPr>
              <a:xfrm>
                <a:off x="7287158" y="3207249"/>
                <a:ext cx="109004" cy="153888"/>
              </a:xfrm>
              <a:prstGeom prst="rect">
                <a:avLst/>
              </a:prstGeom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000" dirty="0"/>
                  <a:t>0</a:t>
                </a:r>
                <a:r>
                  <a:rPr lang="en-US" sz="1000" baseline="-25000" dirty="0"/>
                  <a:t>5</a:t>
                </a:r>
              </a:p>
            </p:txBody>
          </p:sp>
          <p:sp>
            <p:nvSpPr>
              <p:cNvPr id="37" name="Rectangle 36"/>
              <p:cNvSpPr/>
              <p:nvPr/>
            </p:nvSpPr>
            <p:spPr>
              <a:xfrm>
                <a:off x="7296683" y="2845989"/>
                <a:ext cx="109004" cy="153888"/>
              </a:xfrm>
              <a:prstGeom prst="rect">
                <a:avLst/>
              </a:prstGeom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000" dirty="0"/>
                  <a:t>1</a:t>
                </a:r>
                <a:r>
                  <a:rPr lang="en-US" sz="1000" baseline="-25000" dirty="0"/>
                  <a:t>4</a:t>
                </a:r>
              </a:p>
            </p:txBody>
          </p:sp>
        </p:grpSp>
        <p:grpSp>
          <p:nvGrpSpPr>
            <p:cNvPr id="19" name="Group 18"/>
            <p:cNvGrpSpPr/>
            <p:nvPr/>
          </p:nvGrpSpPr>
          <p:grpSpPr>
            <a:xfrm>
              <a:off x="1736725" y="4901201"/>
              <a:ext cx="908050" cy="515148"/>
              <a:chOff x="6991350" y="2665014"/>
              <a:chExt cx="908050" cy="515148"/>
            </a:xfrm>
          </p:grpSpPr>
          <p:cxnSp>
            <p:nvCxnSpPr>
              <p:cNvPr id="20" name="Straight Connector 19"/>
              <p:cNvCxnSpPr/>
              <p:nvPr/>
            </p:nvCxnSpPr>
            <p:spPr>
              <a:xfrm flipH="1">
                <a:off x="6991350" y="2847975"/>
                <a:ext cx="454025" cy="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/>
              <p:cNvCxnSpPr/>
              <p:nvPr/>
            </p:nvCxnSpPr>
            <p:spPr>
              <a:xfrm>
                <a:off x="6991350" y="2847975"/>
                <a:ext cx="0" cy="149225"/>
              </a:xfrm>
              <a:prstGeom prst="line">
                <a:avLst/>
              </a:prstGeom>
              <a:ln w="3810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Arrow Connector 21"/>
              <p:cNvCxnSpPr/>
              <p:nvPr/>
            </p:nvCxnSpPr>
            <p:spPr>
              <a:xfrm>
                <a:off x="7445375" y="2997200"/>
                <a:ext cx="454025" cy="0"/>
              </a:xfrm>
              <a:prstGeom prst="straightConnector1">
                <a:avLst/>
              </a:prstGeom>
              <a:ln w="381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/>
              <p:cNvCxnSpPr/>
              <p:nvPr/>
            </p:nvCxnSpPr>
            <p:spPr>
              <a:xfrm flipH="1">
                <a:off x="6991350" y="2997200"/>
                <a:ext cx="454025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/>
              <p:cNvCxnSpPr/>
              <p:nvPr/>
            </p:nvCxnSpPr>
            <p:spPr>
              <a:xfrm flipH="1">
                <a:off x="7445375" y="2847975"/>
                <a:ext cx="417513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" name="Rectangle 24"/>
              <p:cNvSpPr/>
              <p:nvPr/>
            </p:nvSpPr>
            <p:spPr>
              <a:xfrm>
                <a:off x="7122059" y="3026274"/>
                <a:ext cx="109004" cy="153888"/>
              </a:xfrm>
              <a:prstGeom prst="rect">
                <a:avLst/>
              </a:prstGeom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000" dirty="0"/>
                  <a:t>0</a:t>
                </a:r>
                <a:r>
                  <a:rPr lang="en-US" sz="1000" baseline="-25000" dirty="0"/>
                  <a:t>5</a:t>
                </a:r>
              </a:p>
            </p:txBody>
          </p:sp>
          <p:sp>
            <p:nvSpPr>
              <p:cNvPr id="26" name="Rectangle 25"/>
              <p:cNvSpPr/>
              <p:nvPr/>
            </p:nvSpPr>
            <p:spPr>
              <a:xfrm>
                <a:off x="7122059" y="2665014"/>
                <a:ext cx="109004" cy="153888"/>
              </a:xfrm>
              <a:prstGeom prst="rect">
                <a:avLst/>
              </a:prstGeom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000" dirty="0"/>
                  <a:t>1</a:t>
                </a:r>
                <a:r>
                  <a:rPr lang="en-US" sz="1000" baseline="-25000" dirty="0"/>
                  <a:t>4</a:t>
                </a:r>
              </a:p>
            </p:txBody>
          </p:sp>
          <p:sp>
            <p:nvSpPr>
              <p:cNvPr id="27" name="Rectangle 26"/>
              <p:cNvSpPr/>
              <p:nvPr/>
            </p:nvSpPr>
            <p:spPr>
              <a:xfrm>
                <a:off x="7563383" y="3026274"/>
                <a:ext cx="109004" cy="153888"/>
              </a:xfrm>
              <a:prstGeom prst="rect">
                <a:avLst/>
              </a:prstGeom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000" dirty="0"/>
                  <a:t>1</a:t>
                </a:r>
                <a:r>
                  <a:rPr lang="en-US" sz="1000" baseline="-25000" dirty="0"/>
                  <a:t>5</a:t>
                </a:r>
              </a:p>
            </p:txBody>
          </p:sp>
          <p:sp>
            <p:nvSpPr>
              <p:cNvPr id="28" name="Rectangle 27"/>
              <p:cNvSpPr/>
              <p:nvPr/>
            </p:nvSpPr>
            <p:spPr>
              <a:xfrm>
                <a:off x="7563383" y="2665014"/>
                <a:ext cx="109004" cy="153888"/>
              </a:xfrm>
              <a:prstGeom prst="rect">
                <a:avLst/>
              </a:prstGeom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000" dirty="0"/>
                  <a:t>0</a:t>
                </a:r>
                <a:r>
                  <a:rPr lang="en-US" sz="1000" baseline="-25000" dirty="0"/>
                  <a:t>4</a:t>
                </a:r>
              </a:p>
            </p:txBody>
          </p:sp>
        </p:grp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705817" y="3748369"/>
            <a:ext cx="1467337" cy="11884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F501F8F-8CC9-44B6-89A4-D477C83249F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00953" y="866145"/>
            <a:ext cx="7641542" cy="199926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DB7C096D-F71D-4FD5-A825-5E94EB5C6BB1}"/>
                  </a:ext>
                </a:extLst>
              </p:cNvPr>
              <p:cNvSpPr/>
              <p:nvPr/>
            </p:nvSpPr>
            <p:spPr>
              <a:xfrm>
                <a:off x="1998486" y="3453223"/>
                <a:ext cx="5080814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origami (bar-coded to identify both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𝛾</m:t>
                    </m:r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dirty="0"/>
                  <a:t>)</a:t>
                </a:r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DB7C096D-F71D-4FD5-A825-5E94EB5C6BB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98486" y="3453223"/>
                <a:ext cx="5080814" cy="369332"/>
              </a:xfrm>
              <a:prstGeom prst="rect">
                <a:avLst/>
              </a:prstGeom>
              <a:blipFill>
                <a:blip r:embed="rId11"/>
                <a:stretch>
                  <a:fillRect t="-8197" r="-120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3DC71F76-7991-4F1D-A6DD-D59FC0828884}"/>
                  </a:ext>
                </a:extLst>
              </p:cNvPr>
              <p:cNvSpPr/>
              <p:nvPr/>
            </p:nvSpPr>
            <p:spPr>
              <a:xfrm>
                <a:off x="2006919" y="4005662"/>
                <a:ext cx="3698898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“adapter” strands encoding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3DC71F76-7991-4F1D-A6DD-D59FC082888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06919" y="4005662"/>
                <a:ext cx="3698898" cy="369332"/>
              </a:xfrm>
              <a:prstGeom prst="rect">
                <a:avLst/>
              </a:prstGeom>
              <a:blipFill>
                <a:blip r:embed="rId12"/>
                <a:stretch>
                  <a:fillRect t="-8197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64CB800A-C686-4AF3-A498-0244172FB1BD}"/>
                  </a:ext>
                </a:extLst>
              </p:cNvPr>
              <p:cNvSpPr/>
              <p:nvPr/>
            </p:nvSpPr>
            <p:spPr>
              <a:xfrm>
                <a:off x="2004112" y="4554474"/>
                <a:ext cx="2563009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tiles computing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𝛾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64CB800A-C686-4AF3-A498-0244172FB1B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04112" y="4554474"/>
                <a:ext cx="2563009" cy="369332"/>
              </a:xfrm>
              <a:prstGeom prst="rect">
                <a:avLst/>
              </a:prstGeom>
              <a:blipFill>
                <a:blip r:embed="rId13"/>
                <a:stretch>
                  <a:fillRect t="-8197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Rectangle 10">
            <a:extLst>
              <a:ext uri="{FF2B5EF4-FFF2-40B4-BE49-F238E27FC236}">
                <a16:creationId xmlns:a16="http://schemas.microsoft.com/office/drawing/2014/main" id="{F76FF801-7DA8-4401-B74F-0766A22E6726}"/>
              </a:ext>
            </a:extLst>
          </p:cNvPr>
          <p:cNvSpPr/>
          <p:nvPr/>
        </p:nvSpPr>
        <p:spPr>
          <a:xfrm>
            <a:off x="1998486" y="5380602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Anneal 90° C to 50.9° C in 1 hour (</a:t>
            </a:r>
            <a:r>
              <a:rPr lang="en-US" i="1" dirty="0"/>
              <a:t>origami seeds form</a:t>
            </a:r>
            <a:r>
              <a:rPr lang="en-US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Hold at 50.9° C for 1-2 days (</a:t>
            </a:r>
            <a:r>
              <a:rPr lang="en-US" i="1" dirty="0"/>
              <a:t>tiles grow tubes from seed</a:t>
            </a:r>
            <a:r>
              <a:rPr lang="en-US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Add “unzipper” strands (remove seam to convert tube to ribbon)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Add “guard” strands (complements of output sticky ends, to deactivate tiles)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Deposit on mica, buffer wash, add streptavidin, AFM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9E449CCE-1D59-44EE-AE84-FA620B7418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3B66A-CE92-4F70-B5A2-EE913266E6CF}" type="slidenum">
              <a:rPr lang="en-US" smtClean="0"/>
              <a:pPr/>
              <a:t>39</a:t>
            </a:fld>
            <a:r>
              <a:rPr lang="en-US"/>
              <a:t>/49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5360811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6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0" grpId="0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1F6BDA-7249-4688-87BB-202CA16F1E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14284" y="438355"/>
            <a:ext cx="8720465" cy="888704"/>
          </a:xfrm>
        </p:spPr>
        <p:txBody>
          <a:bodyPr/>
          <a:lstStyle/>
          <a:p>
            <a:r>
              <a:rPr lang="en-US" dirty="0"/>
              <a:t>Things that build themselves</a:t>
            </a:r>
          </a:p>
        </p:txBody>
      </p:sp>
      <p:sp>
        <p:nvSpPr>
          <p:cNvPr id="189" name="Shape 189"/>
          <p:cNvSpPr>
            <a:spLocks noGrp="1"/>
          </p:cNvSpPr>
          <p:nvPr>
            <p:ph type="body" idx="4294967295"/>
          </p:nvPr>
        </p:nvSpPr>
        <p:spPr>
          <a:xfrm>
            <a:off x="1463675" y="6035675"/>
            <a:ext cx="10728325" cy="373063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>
              <a:spcBef>
                <a:spcPts val="1400"/>
              </a:spcBef>
              <a:buClr>
                <a:srgbClr val="0433FF"/>
              </a:buClr>
              <a:defRPr sz="2800"/>
            </a:lvl1pPr>
          </a:lstStyle>
          <a:p>
            <a:pPr marL="0" indent="0">
              <a:buNone/>
            </a:pPr>
            <a:r>
              <a:rPr lang="en-US" sz="2400" dirty="0"/>
              <a:t>Our topic:</a:t>
            </a:r>
            <a:r>
              <a:rPr sz="2400" dirty="0"/>
              <a:t> self-assembling molecules that compute as they build themselves</a:t>
            </a:r>
          </a:p>
        </p:txBody>
      </p:sp>
      <p:pic>
        <p:nvPicPr>
          <p:cNvPr id="192" name="pasted-im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8209" y="2964862"/>
            <a:ext cx="2031284" cy="1604731"/>
          </a:xfrm>
          <a:prstGeom prst="rect">
            <a:avLst/>
          </a:prstGeom>
          <a:ln w="12700">
            <a:miter lim="400000"/>
          </a:ln>
          <a:effectLst>
            <a:outerShdw blurRad="266700" dist="12700" dir="1759079" rotWithShape="0">
              <a:srgbClr val="000000">
                <a:alpha val="50000"/>
              </a:srgbClr>
            </a:outerShdw>
          </a:effectLst>
        </p:spPr>
      </p:pic>
      <p:grpSp>
        <p:nvGrpSpPr>
          <p:cNvPr id="195" name="Group 195"/>
          <p:cNvGrpSpPr/>
          <p:nvPr/>
        </p:nvGrpSpPr>
        <p:grpSpPr>
          <a:xfrm>
            <a:off x="2614285" y="1301131"/>
            <a:ext cx="2179988" cy="1665478"/>
            <a:chOff x="0" y="0"/>
            <a:chExt cx="3100520" cy="2368750"/>
          </a:xfrm>
        </p:grpSpPr>
        <p:sp>
          <p:nvSpPr>
            <p:cNvPr id="193" name="Shape 193"/>
            <p:cNvSpPr/>
            <p:nvPr/>
          </p:nvSpPr>
          <p:spPr>
            <a:xfrm flipH="1">
              <a:off x="0" y="0"/>
              <a:ext cx="3100520" cy="2368750"/>
            </a:xfrm>
            <a:prstGeom prst="wedgeEllipseCallout">
              <a:avLst>
                <a:gd name="adj1" fmla="val 22222"/>
                <a:gd name="adj2" fmla="val 92113"/>
              </a:avLst>
            </a:prstGeom>
            <a:solidFill>
              <a:srgbClr val="FFFFFF"/>
            </a:solidFill>
            <a:ln w="38100" cap="flat">
              <a:solidFill>
                <a:srgbClr val="000000"/>
              </a:solidFill>
              <a:prstDash val="solid"/>
              <a:miter lim="400000"/>
            </a:ln>
            <a:effectLst>
              <a:outerShdw blurRad="50800" dist="12700" rotWithShape="0">
                <a:srgbClr val="000000">
                  <a:alpha val="50000"/>
                </a:srgbClr>
              </a:outerShdw>
            </a:effectLst>
          </p:spPr>
          <p:txBody>
            <a:bodyPr wrap="square" lIns="35718" tIns="35718" rIns="35718" bIns="35718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  <a:endParaRPr sz="1687"/>
            </a:p>
          </p:txBody>
        </p:sp>
        <p:sp>
          <p:nvSpPr>
            <p:cNvPr id="194" name="Shape 194"/>
            <p:cNvSpPr/>
            <p:nvPr/>
          </p:nvSpPr>
          <p:spPr>
            <a:xfrm>
              <a:off x="277637" y="425901"/>
              <a:ext cx="2597484" cy="15748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5718" tIns="35718" rIns="35718" bIns="35718" numCol="1" anchor="ctr">
              <a:noAutofit/>
            </a:bodyPr>
            <a:lstStyle>
              <a:lvl1pPr>
                <a:defRPr sz="2700">
                  <a:latin typeface="Marker Felt"/>
                  <a:ea typeface="Marker Felt"/>
                  <a:cs typeface="Marker Felt"/>
                  <a:sym typeface="Marker Felt"/>
                </a:defRPr>
              </a:lvl1pPr>
            </a:lstStyle>
            <a:p>
              <a:r>
                <a:rPr sz="1600" dirty="0">
                  <a:latin typeface="+mn-lt"/>
                </a:rPr>
                <a:t>I want to stick below blue &amp; yellow and above blue &amp; green</a:t>
              </a:r>
            </a:p>
          </p:txBody>
        </p:sp>
      </p:grpSp>
      <p:pic>
        <p:nvPicPr>
          <p:cNvPr id="202" name="2015-03-21 18.25.12.jpg"/>
          <p:cNvPicPr>
            <a:picLocks noChangeAspect="1"/>
          </p:cNvPicPr>
          <p:nvPr/>
        </p:nvPicPr>
        <p:blipFill>
          <a:blip r:embed="rId3"/>
          <a:srcRect l="26385" t="13583" r="28921" b="26796"/>
          <a:stretch>
            <a:fillRect/>
          </a:stretch>
        </p:blipFill>
        <p:spPr>
          <a:xfrm>
            <a:off x="9855847" y="439506"/>
            <a:ext cx="1132093" cy="1052739"/>
          </a:xfrm>
          <a:prstGeom prst="rect">
            <a:avLst/>
          </a:prstGeom>
          <a:ln w="12700">
            <a:miter lim="400000"/>
          </a:ln>
        </p:spPr>
      </p:pic>
      <p:sp>
        <p:nvSpPr>
          <p:cNvPr id="204" name="Shape 204"/>
          <p:cNvSpPr/>
          <p:nvPr/>
        </p:nvSpPr>
        <p:spPr>
          <a:xfrm>
            <a:off x="10858593" y="1699582"/>
            <a:ext cx="826460" cy="521744"/>
          </a:xfrm>
          <a:prstGeom prst="ellipse">
            <a:avLst/>
          </a:prstGeom>
          <a:ln w="38100">
            <a:solidFill>
              <a:srgbClr val="0000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35718" tIns="35718" rIns="35718" bIns="35718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 sz="1687"/>
          </a:p>
        </p:txBody>
      </p:sp>
      <p:sp>
        <p:nvSpPr>
          <p:cNvPr id="205" name="Shape 205"/>
          <p:cNvSpPr/>
          <p:nvPr/>
        </p:nvSpPr>
        <p:spPr>
          <a:xfrm>
            <a:off x="10723746" y="2290163"/>
            <a:ext cx="422008" cy="265216"/>
          </a:xfrm>
          <a:prstGeom prst="ellipse">
            <a:avLst/>
          </a:prstGeom>
          <a:ln w="38100">
            <a:solidFill>
              <a:srgbClr val="0000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35718" tIns="35718" rIns="35718" bIns="35718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 sz="1687"/>
          </a:p>
        </p:txBody>
      </p:sp>
      <p:pic>
        <p:nvPicPr>
          <p:cNvPr id="206" name="pasted-imag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80212" y="1929312"/>
            <a:ext cx="1522213" cy="1912869"/>
          </a:xfrm>
          <a:prstGeom prst="rect">
            <a:avLst/>
          </a:prstGeom>
          <a:ln w="12700">
            <a:miter lim="400000"/>
          </a:ln>
        </p:spPr>
      </p:pic>
      <p:sp>
        <p:nvSpPr>
          <p:cNvPr id="207" name="Shape 207"/>
          <p:cNvSpPr/>
          <p:nvPr/>
        </p:nvSpPr>
        <p:spPr>
          <a:xfrm rot="6023558">
            <a:off x="10269787" y="804992"/>
            <a:ext cx="424658" cy="4447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647" h="21262" extrusionOk="0">
                <a:moveTo>
                  <a:pt x="0" y="10172"/>
                </a:moveTo>
                <a:cubicBezTo>
                  <a:pt x="402" y="5992"/>
                  <a:pt x="3133" y="2384"/>
                  <a:pt x="7090" y="805"/>
                </a:cubicBezTo>
                <a:cubicBezTo>
                  <a:pt x="9954" y="-338"/>
                  <a:pt x="13074" y="-304"/>
                  <a:pt x="15596" y="1165"/>
                </a:cubicBezTo>
                <a:cubicBezTo>
                  <a:pt x="17720" y="2402"/>
                  <a:pt x="19193" y="4560"/>
                  <a:pt x="19983" y="7020"/>
                </a:cubicBezTo>
                <a:cubicBezTo>
                  <a:pt x="21600" y="12057"/>
                  <a:pt x="20211" y="17554"/>
                  <a:pt x="16386" y="21262"/>
                </a:cubicBezTo>
              </a:path>
            </a:pathLst>
          </a:custGeom>
          <a:ln w="76200">
            <a:solidFill>
              <a:srgbClr val="0632FB"/>
            </a:solidFill>
            <a:miter lim="400000"/>
            <a:tailEnd type="arrow"/>
          </a:ln>
          <a:effectLst>
            <a:outerShdw blurRad="38100" dist="114300" dir="3563935" rotWithShape="0">
              <a:srgbClr val="000000">
                <a:alpha val="50000"/>
              </a:srgbClr>
            </a:outerShdw>
          </a:effectLst>
        </p:spPr>
        <p:txBody>
          <a:bodyPr lIns="35718" tIns="35718" rIns="35718" bIns="35718" anchor="ctr"/>
          <a:lstStyle/>
          <a:p>
            <a:pPr>
              <a:defRPr sz="2400"/>
            </a:pPr>
            <a:endParaRPr sz="1687"/>
          </a:p>
        </p:txBody>
      </p:sp>
      <p:sp>
        <p:nvSpPr>
          <p:cNvPr id="208" name="Shape 208"/>
          <p:cNvSpPr/>
          <p:nvPr/>
        </p:nvSpPr>
        <p:spPr>
          <a:xfrm>
            <a:off x="11033048" y="793789"/>
            <a:ext cx="509754" cy="3859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8" tIns="35718" rIns="35718" bIns="35718" anchor="ctr">
            <a:spAutoFit/>
          </a:bodyPr>
          <a:lstStyle>
            <a:lvl1pPr>
              <a:defRPr sz="2900" b="1">
                <a:solidFill>
                  <a:srgbClr val="0632FB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sz="2039"/>
              <a:t>x10</a:t>
            </a:r>
          </a:p>
        </p:txBody>
      </p:sp>
      <p:pic>
        <p:nvPicPr>
          <p:cNvPr id="209" name="pasted-image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85180" y="1177736"/>
            <a:ext cx="7127270" cy="474687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14" name="Group 214"/>
          <p:cNvGrpSpPr/>
          <p:nvPr/>
        </p:nvGrpSpPr>
        <p:grpSpPr>
          <a:xfrm>
            <a:off x="2063491" y="3128527"/>
            <a:ext cx="8463510" cy="2836910"/>
            <a:chOff x="0" y="0"/>
            <a:chExt cx="12037359" cy="4034838"/>
          </a:xfrm>
        </p:grpSpPr>
        <p:grpSp>
          <p:nvGrpSpPr>
            <p:cNvPr id="212" name="Group 212"/>
            <p:cNvGrpSpPr/>
            <p:nvPr/>
          </p:nvGrpSpPr>
          <p:grpSpPr>
            <a:xfrm>
              <a:off x="0" y="0"/>
              <a:ext cx="12037359" cy="3818651"/>
              <a:chOff x="0" y="0"/>
              <a:chExt cx="12037358" cy="3818650"/>
            </a:xfrm>
          </p:grpSpPr>
          <p:pic>
            <p:nvPicPr>
              <p:cNvPr id="210" name="pasted-image.jpg"/>
              <p:cNvPicPr>
                <a:picLocks noChangeAspect="1"/>
              </p:cNvPicPr>
              <p:nvPr/>
            </p:nvPicPr>
            <p:blipFill>
              <a:blip r:embed="rId6"/>
              <a:srcRect l="7426" t="18686" r="10797" b="14752"/>
              <a:stretch>
                <a:fillRect/>
              </a:stretch>
            </p:blipFill>
            <p:spPr>
              <a:xfrm>
                <a:off x="7980474" y="516581"/>
                <a:ext cx="4056885" cy="330207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11" name="pasted-image.jpg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0" y="0"/>
                <a:ext cx="6249027" cy="3745708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pic>
          <p:nvPicPr>
            <p:cNvPr id="213" name="pasted-image.gif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832717" y="1039330"/>
              <a:ext cx="2527461" cy="299550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01" name="Group 201"/>
          <p:cNvGrpSpPr/>
          <p:nvPr/>
        </p:nvGrpSpPr>
        <p:grpSpPr>
          <a:xfrm>
            <a:off x="400588" y="373054"/>
            <a:ext cx="2037581" cy="2468586"/>
            <a:chOff x="0" y="0"/>
            <a:chExt cx="2897981" cy="3510984"/>
          </a:xfrm>
        </p:grpSpPr>
        <p:grpSp>
          <p:nvGrpSpPr>
            <p:cNvPr id="198" name="Group 198"/>
            <p:cNvGrpSpPr/>
            <p:nvPr/>
          </p:nvGrpSpPr>
          <p:grpSpPr>
            <a:xfrm>
              <a:off x="0" y="0"/>
              <a:ext cx="2897982" cy="2082800"/>
              <a:chOff x="0" y="0"/>
              <a:chExt cx="2897981" cy="2082800"/>
            </a:xfrm>
          </p:grpSpPr>
          <p:sp>
            <p:nvSpPr>
              <p:cNvPr id="196" name="Shape 196"/>
              <p:cNvSpPr/>
              <p:nvPr/>
            </p:nvSpPr>
            <p:spPr>
              <a:xfrm>
                <a:off x="0" y="0"/>
                <a:ext cx="2897982" cy="2082800"/>
              </a:xfrm>
              <a:prstGeom prst="ellipse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35718" tIns="35718" rIns="35718" bIns="35718" numCol="1" anchor="ctr">
                <a:noAutofit/>
              </a:bodyPr>
              <a:lstStyle/>
              <a:p>
                <a:pPr>
                  <a:defRPr sz="2400">
                    <a:solidFill>
                      <a:srgbClr val="FFFFFF"/>
                    </a:solidFill>
                  </a:defRPr>
                </a:pPr>
                <a:endParaRPr sz="1687"/>
              </a:p>
            </p:txBody>
          </p:sp>
          <p:pic>
            <p:nvPicPr>
              <p:cNvPr id="197" name="pasted-image.jpg"/>
              <p:cNvPicPr>
                <a:picLocks noChangeAspect="1"/>
              </p:cNvPicPr>
              <p:nvPr/>
            </p:nvPicPr>
            <p:blipFill>
              <a:blip r:embed="rId9"/>
              <a:srcRect l="24485" t="60108" r="42774" b="241"/>
              <a:stretch>
                <a:fillRect/>
              </a:stretch>
            </p:blipFill>
            <p:spPr>
              <a:xfrm>
                <a:off x="529034" y="414734"/>
                <a:ext cx="1839805" cy="125333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199" name="Shape 199"/>
            <p:cNvSpPr/>
            <p:nvPr/>
          </p:nvSpPr>
          <p:spPr>
            <a:xfrm>
              <a:off x="266700" y="2237260"/>
              <a:ext cx="1175445" cy="742058"/>
            </a:xfrm>
            <a:prstGeom prst="ellips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35718" tIns="35718" rIns="35718" bIns="35718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  <a:endParaRPr sz="1687"/>
            </a:p>
          </p:txBody>
        </p:sp>
        <p:sp>
          <p:nvSpPr>
            <p:cNvPr id="200" name="Shape 200"/>
            <p:cNvSpPr/>
            <p:nvPr/>
          </p:nvSpPr>
          <p:spPr>
            <a:xfrm>
              <a:off x="1141712" y="3133778"/>
              <a:ext cx="600208" cy="377207"/>
            </a:xfrm>
            <a:prstGeom prst="ellips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35718" tIns="35718" rIns="35718" bIns="35718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  <a:endParaRPr sz="1687"/>
            </a:p>
          </p:txBody>
        </p:sp>
      </p:grpSp>
      <p:sp>
        <p:nvSpPr>
          <p:cNvPr id="203" name="Shape 203"/>
          <p:cNvSpPr/>
          <p:nvPr/>
        </p:nvSpPr>
        <p:spPr>
          <a:xfrm>
            <a:off x="9295805" y="181149"/>
            <a:ext cx="2179987" cy="1566772"/>
          </a:xfrm>
          <a:prstGeom prst="ellipse">
            <a:avLst/>
          </a:prstGeom>
          <a:ln w="38100">
            <a:solidFill>
              <a:srgbClr val="0000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35718" tIns="35718" rIns="35718" bIns="35718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 sz="1687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14E1167-3A3F-4D3C-BB1A-B621C6DBB6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3B66A-CE92-4F70-B5A2-EE913266E6CF}" type="slidenum">
              <a:rPr lang="en-US" smtClean="0"/>
              <a:pPr/>
              <a:t>4</a:t>
            </a:fld>
            <a:r>
              <a:rPr lang="en-US"/>
              <a:t>/49</a:t>
            </a:r>
            <a:endParaRPr lang="en-US" dirty="0"/>
          </a:p>
        </p:txBody>
      </p:sp>
    </p:spTree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9" grpId="0" animBg="1" advAuto="0"/>
      <p:bldP spid="214" grpId="0" animBg="1" advAuto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B3C3BC95-4F4F-4656-838C-1CE015D23AFA}"/>
              </a:ext>
            </a:extLst>
          </p:cNvPr>
          <p:cNvGrpSpPr/>
          <p:nvPr/>
        </p:nvGrpSpPr>
        <p:grpSpPr>
          <a:xfrm>
            <a:off x="4858539" y="3136106"/>
            <a:ext cx="5872163" cy="1754326"/>
            <a:chOff x="4693039" y="1050019"/>
            <a:chExt cx="5872163" cy="1754326"/>
          </a:xfrm>
        </p:grpSpPr>
        <p:sp>
          <p:nvSpPr>
            <p:cNvPr id="6" name="TextBox 5"/>
            <p:cNvSpPr txBox="1"/>
            <p:nvPr/>
          </p:nvSpPr>
          <p:spPr>
            <a:xfrm>
              <a:off x="4693039" y="1050019"/>
              <a:ext cx="5872163" cy="1754326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  <a:latin typeface="Consolas" panose="020B0609020204030204" pitchFamily="49" charset="0"/>
                </a:rPr>
                <a:t>def</a:t>
              </a:r>
              <a:r>
                <a:rPr lang="en-US" dirty="0">
                  <a:solidFill>
                    <a:schemeClr val="bg1"/>
                  </a:solidFill>
                  <a:latin typeface="Consolas" panose="020B0609020204030204" pitchFamily="49" charset="0"/>
                </a:rPr>
                <a:t> </a:t>
              </a:r>
              <a:r>
                <a:rPr lang="en-US" dirty="0" err="1">
                  <a:solidFill>
                    <a:schemeClr val="bg1"/>
                  </a:solidFill>
                  <a:latin typeface="Consolas" panose="020B0609020204030204" pitchFamily="49" charset="0"/>
                </a:rPr>
                <a:t>test_parity</a:t>
              </a:r>
              <a:r>
                <a:rPr lang="en-US" dirty="0">
                  <a:solidFill>
                    <a:schemeClr val="bg1"/>
                  </a:solidFill>
                  <a:latin typeface="Consolas" panose="020B0609020204030204" pitchFamily="49" charset="0"/>
                </a:rPr>
                <a:t>():</a:t>
              </a:r>
            </a:p>
            <a:p>
              <a:r>
                <a:rPr lang="en-US" dirty="0">
                  <a:solidFill>
                    <a:schemeClr val="bg1"/>
                  </a:solidFill>
                  <a:latin typeface="Consolas" panose="020B0609020204030204" pitchFamily="49" charset="0"/>
                </a:rPr>
                <a:t>    actual = parity('100101')</a:t>
              </a:r>
            </a:p>
            <a:p>
              <a:endParaRPr lang="en-US" dirty="0">
                <a:solidFill>
                  <a:schemeClr val="bg1"/>
                </a:solidFill>
                <a:latin typeface="Consolas" panose="020B0609020204030204" pitchFamily="49" charset="0"/>
              </a:endParaRPr>
            </a:p>
            <a:p>
              <a:r>
                <a:rPr lang="en-US" dirty="0">
                  <a:solidFill>
                    <a:schemeClr val="bg1"/>
                  </a:solidFill>
                  <a:latin typeface="Consolas" panose="020B0609020204030204" pitchFamily="49" charset="0"/>
                </a:rPr>
                <a:t>    expected = </a:t>
              </a:r>
            </a:p>
            <a:p>
              <a:endParaRPr lang="en-US" dirty="0">
                <a:solidFill>
                  <a:schemeClr val="bg1"/>
                </a:solidFill>
                <a:latin typeface="Consolas" panose="020B0609020204030204" pitchFamily="49" charset="0"/>
              </a:endParaRPr>
            </a:p>
            <a:p>
              <a:r>
                <a:rPr lang="en-US" dirty="0">
                  <a:solidFill>
                    <a:schemeClr val="bg1"/>
                  </a:solidFill>
                  <a:latin typeface="Consolas" panose="020B0609020204030204" pitchFamily="49" charset="0"/>
                </a:rPr>
                <a:t>    </a:t>
              </a:r>
              <a:r>
                <a:rPr lang="en-US" dirty="0" err="1">
                  <a:solidFill>
                    <a:schemeClr val="bg1"/>
                  </a:solidFill>
                  <a:latin typeface="Consolas" panose="020B0609020204030204" pitchFamily="49" charset="0"/>
                </a:rPr>
                <a:t>assertEquals</a:t>
              </a:r>
              <a:r>
                <a:rPr lang="en-US" dirty="0">
                  <a:solidFill>
                    <a:schemeClr val="bg1"/>
                  </a:solidFill>
                  <a:latin typeface="Consolas" panose="020B0609020204030204" pitchFamily="49" charset="0"/>
                </a:rPr>
                <a:t>(expected, actual)</a:t>
              </a:r>
            </a:p>
          </p:txBody>
        </p: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FE88898D-A62D-4AEB-9660-2375859A22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8364"/>
            <a:stretch/>
          </p:blipFill>
          <p:spPr>
            <a:xfrm>
              <a:off x="6633003" y="1744808"/>
              <a:ext cx="3857131" cy="631449"/>
            </a:xfrm>
            <a:prstGeom prst="rect">
              <a:avLst/>
            </a:prstGeom>
          </p:spPr>
        </p:pic>
      </p:grp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FD3B251-5A16-4296-92C6-1AEC4C0C49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3B66A-CE92-4F70-B5A2-EE913266E6CF}" type="slidenum">
              <a:rPr lang="en-US" smtClean="0"/>
              <a:pPr/>
              <a:t>40</a:t>
            </a:fld>
            <a:r>
              <a:rPr lang="en-US"/>
              <a:t>/49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238591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34411" y="3402351"/>
            <a:ext cx="10558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100 nm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524F63C-A23C-4CCD-A150-B261A09E4D75}"/>
              </a:ext>
            </a:extLst>
          </p:cNvPr>
          <p:cNvSpPr txBox="1"/>
          <p:nvPr/>
        </p:nvSpPr>
        <p:spPr>
          <a:xfrm>
            <a:off x="361073" y="142951"/>
            <a:ext cx="1331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cap="small" dirty="0"/>
              <a:t>Sorting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2958CD1F-0F0E-410F-A8E6-0FD29F047E03}"/>
              </a:ext>
            </a:extLst>
          </p:cNvPr>
          <p:cNvSpPr txBox="1"/>
          <p:nvPr/>
        </p:nvSpPr>
        <p:spPr>
          <a:xfrm>
            <a:off x="2727158" y="142951"/>
            <a:ext cx="23471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cap="small" dirty="0"/>
              <a:t>Parity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97528B72-22D2-4247-A8A4-4FB01C7A50BF}"/>
              </a:ext>
            </a:extLst>
          </p:cNvPr>
          <p:cNvSpPr txBox="1"/>
          <p:nvPr/>
        </p:nvSpPr>
        <p:spPr>
          <a:xfrm>
            <a:off x="5851917" y="142951"/>
            <a:ext cx="23471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cap="small" dirty="0"/>
              <a:t>MultipleOf3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53E25FB-4A2D-4535-883A-DD35035C148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66746"/>
          <a:stretch/>
        </p:blipFill>
        <p:spPr>
          <a:xfrm>
            <a:off x="361073" y="568156"/>
            <a:ext cx="2109960" cy="973413"/>
          </a:xfrm>
          <a:prstGeom prst="rect">
            <a:avLst/>
          </a:prstGeom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id="{9373B12B-765C-4A26-B86B-E2A3887970E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3173" r="33574"/>
          <a:stretch/>
        </p:blipFill>
        <p:spPr>
          <a:xfrm>
            <a:off x="361073" y="1541569"/>
            <a:ext cx="2109961" cy="973413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E4AA3DA7-105C-4066-8BB3-11FADDBDF6A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6510"/>
          <a:stretch/>
        </p:blipFill>
        <p:spPr>
          <a:xfrm>
            <a:off x="361073" y="2514982"/>
            <a:ext cx="2109961" cy="96652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9C0DD2A-9672-45A1-B371-2E4E59E419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31670" y="512283"/>
            <a:ext cx="2933834" cy="448375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F974531-6002-4BF8-9AE1-3C41A4140C9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51917" y="497583"/>
            <a:ext cx="2895368" cy="306138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3B20591-29D3-481E-95C9-C67BF57F997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68642" y="497583"/>
            <a:ext cx="2875979" cy="3038502"/>
          </a:xfrm>
          <a:prstGeom prst="rect">
            <a:avLst/>
          </a:prstGeom>
        </p:spPr>
      </p:pic>
      <p:sp>
        <p:nvSpPr>
          <p:cNvPr id="77" name="TextBox 76">
            <a:extLst>
              <a:ext uri="{FF2B5EF4-FFF2-40B4-BE49-F238E27FC236}">
                <a16:creationId xmlns:a16="http://schemas.microsoft.com/office/drawing/2014/main" id="{D5EFA64B-064E-4F15-9598-9852895CD549}"/>
              </a:ext>
            </a:extLst>
          </p:cNvPr>
          <p:cNvSpPr txBox="1"/>
          <p:nvPr/>
        </p:nvSpPr>
        <p:spPr>
          <a:xfrm>
            <a:off x="8935958" y="142951"/>
            <a:ext cx="23471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cap="small" dirty="0"/>
              <a:t>Palindrome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388DC84-7323-43ED-8838-3B924B0D89A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51917" y="4127474"/>
            <a:ext cx="2883612" cy="2344242"/>
          </a:xfrm>
          <a:prstGeom prst="rect">
            <a:avLst/>
          </a:prstGeom>
        </p:spPr>
      </p:pic>
      <p:sp>
        <p:nvSpPr>
          <p:cNvPr id="79" name="TextBox 78">
            <a:extLst>
              <a:ext uri="{FF2B5EF4-FFF2-40B4-BE49-F238E27FC236}">
                <a16:creationId xmlns:a16="http://schemas.microsoft.com/office/drawing/2014/main" id="{1EE90D44-3250-472A-8B8F-378B5F982336}"/>
              </a:ext>
            </a:extLst>
          </p:cNvPr>
          <p:cNvSpPr txBox="1"/>
          <p:nvPr/>
        </p:nvSpPr>
        <p:spPr>
          <a:xfrm>
            <a:off x="5854179" y="3766581"/>
            <a:ext cx="23471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cap="small" dirty="0"/>
              <a:t>Recognise21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59A84AE-E68F-4F5F-8D7B-177FD3552C0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935958" y="4096653"/>
            <a:ext cx="2721311" cy="2348921"/>
          </a:xfrm>
          <a:prstGeom prst="rect">
            <a:avLst/>
          </a:prstGeom>
        </p:spPr>
      </p:pic>
      <p:sp>
        <p:nvSpPr>
          <p:cNvPr id="81" name="TextBox 80">
            <a:extLst>
              <a:ext uri="{FF2B5EF4-FFF2-40B4-BE49-F238E27FC236}">
                <a16:creationId xmlns:a16="http://schemas.microsoft.com/office/drawing/2014/main" id="{253D83A8-4664-4CC9-ADFF-FD25F2D14797}"/>
              </a:ext>
            </a:extLst>
          </p:cNvPr>
          <p:cNvSpPr txBox="1"/>
          <p:nvPr/>
        </p:nvSpPr>
        <p:spPr>
          <a:xfrm>
            <a:off x="8935958" y="3793086"/>
            <a:ext cx="23471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cap="small" dirty="0"/>
              <a:t>Zig-Zag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2C0653E-83E2-4C5D-8A05-EE0768B87C0F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858" t="29887" r="21402" b="1134"/>
          <a:stretch/>
        </p:blipFill>
        <p:spPr>
          <a:xfrm>
            <a:off x="361073" y="4184992"/>
            <a:ext cx="2109960" cy="2149450"/>
          </a:xfrm>
          <a:prstGeom prst="rect">
            <a:avLst/>
          </a:prstGeom>
        </p:spPr>
      </p:pic>
      <p:sp>
        <p:nvSpPr>
          <p:cNvPr id="83" name="TextBox 82">
            <a:extLst>
              <a:ext uri="{FF2B5EF4-FFF2-40B4-BE49-F238E27FC236}">
                <a16:creationId xmlns:a16="http://schemas.microsoft.com/office/drawing/2014/main" id="{C1BEC071-470F-4D8C-ACF8-A574E1B679AA}"/>
              </a:ext>
            </a:extLst>
          </p:cNvPr>
          <p:cNvSpPr txBox="1"/>
          <p:nvPr/>
        </p:nvSpPr>
        <p:spPr>
          <a:xfrm>
            <a:off x="361073" y="3813691"/>
            <a:ext cx="1331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cap="small" dirty="0"/>
              <a:t>Copy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A8EF11-8BE7-4815-A03B-A16F22730C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3B66A-CE92-4F70-B5A2-EE913266E6CF}" type="slidenum">
              <a:rPr lang="en-US" smtClean="0"/>
              <a:pPr/>
              <a:t>41</a:t>
            </a:fld>
            <a:r>
              <a:rPr lang="en-US"/>
              <a:t>/49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25206970"/>
      </p:ext>
    </p:extLst>
  </p:cSld>
  <p:clrMapOvr>
    <a:masterClrMapping/>
  </p:clrMapOvr>
  <p:transition spd="slow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TextBox 45">
            <a:extLst>
              <a:ext uri="{FF2B5EF4-FFF2-40B4-BE49-F238E27FC236}">
                <a16:creationId xmlns:a16="http://schemas.microsoft.com/office/drawing/2014/main" id="{0438DCC2-E8E0-43B8-9EA1-CD46BE32BF26}"/>
              </a:ext>
            </a:extLst>
          </p:cNvPr>
          <p:cNvSpPr txBox="1"/>
          <p:nvPr/>
        </p:nvSpPr>
        <p:spPr>
          <a:xfrm>
            <a:off x="8410212" y="166825"/>
            <a:ext cx="23471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cap="small" dirty="0" err="1"/>
              <a:t>RandomWalkingBit</a:t>
            </a:r>
            <a:endParaRPr lang="en-US" cap="small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0895E97-5CFD-4B03-823F-94E228F60C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55574" y="536157"/>
            <a:ext cx="2868745" cy="231915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D91E96D-02EF-4FEA-B758-EFC34B23F0A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23511"/>
          <a:stretch/>
        </p:blipFill>
        <p:spPr>
          <a:xfrm>
            <a:off x="8460429" y="3429000"/>
            <a:ext cx="2868744" cy="2497381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9A70A23E-545A-421B-8EB7-7986EE46EFCA}"/>
              </a:ext>
            </a:extLst>
          </p:cNvPr>
          <p:cNvGrpSpPr/>
          <p:nvPr/>
        </p:nvGrpSpPr>
        <p:grpSpPr>
          <a:xfrm>
            <a:off x="357951" y="140905"/>
            <a:ext cx="3073472" cy="6193873"/>
            <a:chOff x="4271816" y="340267"/>
            <a:chExt cx="3073472" cy="6193873"/>
          </a:xfrm>
        </p:grpSpPr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BDB7FDDB-EAEB-4A54-B6EE-34B5C6B653A5}"/>
                </a:ext>
              </a:extLst>
            </p:cNvPr>
            <p:cNvSpPr txBox="1"/>
            <p:nvPr/>
          </p:nvSpPr>
          <p:spPr>
            <a:xfrm>
              <a:off x="4271816" y="340267"/>
              <a:ext cx="234715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cap="small" dirty="0" err="1"/>
                <a:t>LazyParity</a:t>
              </a:r>
              <a:endParaRPr lang="en-US" cap="small" dirty="0"/>
            </a:p>
          </p:txBody>
        </p: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3520E41C-A712-47E8-BC20-7EEEF00E559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271816" y="718932"/>
              <a:ext cx="3073472" cy="3044572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D576EC51-D690-4ED7-A899-4569CB9B912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271816" y="4188985"/>
              <a:ext cx="2868744" cy="2345155"/>
            </a:xfrm>
            <a:prstGeom prst="rect">
              <a:avLst/>
            </a:prstGeom>
          </p:spPr>
        </p:pic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260DBA36-3EFD-49E9-915D-BBB01D77F8D8}"/>
                </a:ext>
              </a:extLst>
            </p:cNvPr>
            <p:cNvSpPr txBox="1"/>
            <p:nvPr/>
          </p:nvSpPr>
          <p:spPr>
            <a:xfrm>
              <a:off x="4271816" y="3861159"/>
              <a:ext cx="234715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cap="small" dirty="0" err="1"/>
                <a:t>LeaderElection</a:t>
              </a:r>
              <a:endParaRPr lang="en-US" cap="small" dirty="0"/>
            </a:p>
          </p:txBody>
        </p:sp>
      </p:grpSp>
      <p:sp>
        <p:nvSpPr>
          <p:cNvPr id="50" name="TextBox 49">
            <a:extLst>
              <a:ext uri="{FF2B5EF4-FFF2-40B4-BE49-F238E27FC236}">
                <a16:creationId xmlns:a16="http://schemas.microsoft.com/office/drawing/2014/main" id="{9AEFB831-5520-4AE1-BAE3-C0C77F6FD7AA}"/>
              </a:ext>
            </a:extLst>
          </p:cNvPr>
          <p:cNvSpPr txBox="1"/>
          <p:nvPr/>
        </p:nvSpPr>
        <p:spPr>
          <a:xfrm>
            <a:off x="8410212" y="3087588"/>
            <a:ext cx="33200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cap="small" dirty="0" err="1"/>
              <a:t>AbsorbingRandomWalkingBit</a:t>
            </a:r>
            <a:endParaRPr lang="en-US" cap="small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678FA57-AA44-4091-A420-E9F085D3C6F8}"/>
              </a:ext>
            </a:extLst>
          </p:cNvPr>
          <p:cNvGrpSpPr/>
          <p:nvPr/>
        </p:nvGrpSpPr>
        <p:grpSpPr>
          <a:xfrm>
            <a:off x="4397993" y="138664"/>
            <a:ext cx="2786210" cy="6174839"/>
            <a:chOff x="453054" y="359301"/>
            <a:chExt cx="2786210" cy="6174839"/>
          </a:xfrm>
        </p:grpSpPr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E32E7EEF-A46B-4937-BFB2-4FD5B1AA61EE}"/>
                </a:ext>
              </a:extLst>
            </p:cNvPr>
            <p:cNvSpPr txBox="1"/>
            <p:nvPr/>
          </p:nvSpPr>
          <p:spPr>
            <a:xfrm>
              <a:off x="453054" y="359301"/>
              <a:ext cx="133120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cap="small" dirty="0" err="1"/>
                <a:t>LazySorting</a:t>
              </a:r>
              <a:endParaRPr lang="en-US" cap="small" dirty="0"/>
            </a:p>
          </p:txBody>
        </p:sp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62D8F64A-84ED-45C7-8687-A170C2F376E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53054" y="728633"/>
              <a:ext cx="2786210" cy="2297200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306948A4-8CF4-46E5-893A-E7F55B9D3A5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53054" y="3489567"/>
              <a:ext cx="2753552" cy="3044573"/>
            </a:xfrm>
            <a:prstGeom prst="rect">
              <a:avLst/>
            </a:prstGeom>
          </p:spPr>
        </p:pic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AC03C475-70E9-4B7F-BA92-1AC1309D34BD}"/>
                </a:ext>
              </a:extLst>
            </p:cNvPr>
            <p:cNvSpPr txBox="1"/>
            <p:nvPr/>
          </p:nvSpPr>
          <p:spPr>
            <a:xfrm>
              <a:off x="453054" y="3120235"/>
              <a:ext cx="133120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cap="small" dirty="0"/>
                <a:t>Waves</a:t>
              </a:r>
            </a:p>
          </p:txBody>
        </p:sp>
      </p:grpSp>
      <p:pic>
        <p:nvPicPr>
          <p:cNvPr id="55" name="pasted-image.tif">
            <a:extLst>
              <a:ext uri="{FF2B5EF4-FFF2-40B4-BE49-F238E27FC236}">
                <a16:creationId xmlns:a16="http://schemas.microsoft.com/office/drawing/2014/main" id="{011064B2-73D3-4F21-A82A-F67067D7409F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 rot="7320000">
            <a:off x="5643356" y="3124284"/>
            <a:ext cx="4542303" cy="68197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82"/>
                </a:moveTo>
                <a:lnTo>
                  <a:pt x="0" y="582"/>
                </a:lnTo>
                <a:lnTo>
                  <a:pt x="19717" y="21600"/>
                </a:lnTo>
                <a:lnTo>
                  <a:pt x="20335" y="21600"/>
                </a:lnTo>
                <a:lnTo>
                  <a:pt x="21600" y="21073"/>
                </a:lnTo>
                <a:lnTo>
                  <a:pt x="21600" y="20545"/>
                </a:lnTo>
                <a:lnTo>
                  <a:pt x="2326" y="0"/>
                </a:lnTo>
                <a:lnTo>
                  <a:pt x="437" y="0"/>
                </a:lnTo>
                <a:lnTo>
                  <a:pt x="0" y="182"/>
                </a:lnTo>
                <a:close/>
              </a:path>
            </a:pathLst>
          </a:custGeom>
          <a:ln w="12700" cap="flat">
            <a:noFill/>
            <a:miter lim="400000"/>
          </a:ln>
          <a:effectLst/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5BEE68-20BE-42CF-9C0B-AB523CC470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3B66A-CE92-4F70-B5A2-EE913266E6CF}" type="slidenum">
              <a:rPr lang="en-US" smtClean="0"/>
              <a:pPr/>
              <a:t>42</a:t>
            </a:fld>
            <a:r>
              <a:rPr lang="en-US"/>
              <a:t>/49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7383215"/>
      </p:ext>
    </p:extLst>
  </p:cSld>
  <p:clrMapOvr>
    <a:masterClrMapping/>
  </p:clrMapOvr>
  <p:transition spd="slow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FCE8C25-6A86-4BAB-B374-A7923669BA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15265" y="963057"/>
            <a:ext cx="4538535" cy="215660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DD0D277-669C-4BE5-B6C1-EB4904C8D271}"/>
              </a:ext>
            </a:extLst>
          </p:cNvPr>
          <p:cNvSpPr txBox="1"/>
          <p:nvPr/>
        </p:nvSpPr>
        <p:spPr>
          <a:xfrm>
            <a:off x="6815265" y="593725"/>
            <a:ext cx="23471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cap="small" dirty="0"/>
              <a:t>Rule110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4E9EC51-4BD4-4416-A1E6-0F051E969F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831" y="1028699"/>
            <a:ext cx="3288964" cy="496252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5EA78CA-5F83-482B-842A-6DBA2904FDE3}"/>
              </a:ext>
            </a:extLst>
          </p:cNvPr>
          <p:cNvSpPr txBox="1"/>
          <p:nvPr/>
        </p:nvSpPr>
        <p:spPr>
          <a:xfrm>
            <a:off x="477831" y="659367"/>
            <a:ext cx="23471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cap="small" dirty="0" err="1"/>
              <a:t>FairCoin</a:t>
            </a:r>
            <a:endParaRPr lang="en-US" cap="small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15957AA-28EF-4221-9D2A-85CBEB590F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54986" y="3509961"/>
            <a:ext cx="2534384" cy="2949575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ABD637A-3198-43C7-BAB6-B3DDA47A1E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3B66A-CE92-4F70-B5A2-EE913266E6CF}" type="slidenum">
              <a:rPr lang="en-US" smtClean="0"/>
              <a:pPr/>
              <a:t>43</a:t>
            </a:fld>
            <a:r>
              <a:rPr lang="en-US"/>
              <a:t>/49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550386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6" name="Shape 3916"/>
          <p:cNvSpPr/>
          <p:nvPr/>
        </p:nvSpPr>
        <p:spPr>
          <a:xfrm>
            <a:off x="1287976" y="3963278"/>
            <a:ext cx="3738312" cy="5030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5718" tIns="35718" rIns="35718" bIns="35718" anchor="ctr">
            <a:spAutoFit/>
          </a:bodyPr>
          <a:lstStyle>
            <a:lvl1pPr>
              <a:defRPr sz="48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sz="2800" dirty="0">
                <a:latin typeface="+mn-lt"/>
              </a:rPr>
              <a:t>Is there a 64-counter?</a:t>
            </a:r>
          </a:p>
        </p:txBody>
      </p:sp>
      <p:pic>
        <p:nvPicPr>
          <p:cNvPr id="3918" name="tristan_sterin_clipped.jpg"/>
          <p:cNvPicPr>
            <a:picLocks noChangeAspect="1"/>
          </p:cNvPicPr>
          <p:nvPr/>
        </p:nvPicPr>
        <p:blipFill>
          <a:blip r:embed="rId2"/>
          <a:srcRect l="25118" r="10053" b="16698"/>
          <a:stretch>
            <a:fillRect/>
          </a:stretch>
        </p:blipFill>
        <p:spPr>
          <a:xfrm>
            <a:off x="8326308" y="4387241"/>
            <a:ext cx="1387698" cy="1819212"/>
          </a:xfrm>
          <a:prstGeom prst="rect">
            <a:avLst/>
          </a:prstGeom>
          <a:ln w="12700">
            <a:miter lim="400000"/>
          </a:ln>
        </p:spPr>
      </p:pic>
      <p:sp>
        <p:nvSpPr>
          <p:cNvPr id="3921" name="Shape 3921"/>
          <p:cNvSpPr/>
          <p:nvPr/>
        </p:nvSpPr>
        <p:spPr>
          <a:xfrm flipH="1">
            <a:off x="2009766" y="2132141"/>
            <a:ext cx="4989" cy="253529"/>
          </a:xfrm>
          <a:prstGeom prst="line">
            <a:avLst/>
          </a:prstGeom>
          <a:ln w="25400">
            <a:solidFill>
              <a:srgbClr val="0433FF"/>
            </a:solidFill>
            <a:miter lim="400000"/>
            <a:tailEnd type="stealth"/>
          </a:ln>
        </p:spPr>
        <p:txBody>
          <a:bodyPr lIns="27020" tIns="27020" rIns="27020" bIns="27020" anchor="ctr"/>
          <a:lstStyle/>
          <a:p>
            <a:pPr defTabSz="443910">
              <a:defRPr sz="1600"/>
            </a:pPr>
            <a:endParaRPr sz="1125"/>
          </a:p>
        </p:txBody>
      </p:sp>
      <p:sp>
        <p:nvSpPr>
          <p:cNvPr id="3923" name="Shape 3923"/>
          <p:cNvSpPr/>
          <p:nvPr/>
        </p:nvSpPr>
        <p:spPr>
          <a:xfrm>
            <a:off x="1925282" y="1845722"/>
            <a:ext cx="637994" cy="2669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18" tIns="35718" rIns="35718" bIns="35718" anchor="ctr">
            <a:spAutoFit/>
          </a:bodyPr>
          <a:lstStyle>
            <a:lvl1pPr algn="l"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sz="1266" dirty="0"/>
              <a:t>1 2 3 …</a:t>
            </a:r>
          </a:p>
        </p:txBody>
      </p:sp>
      <p:sp>
        <p:nvSpPr>
          <p:cNvPr id="3924" name="Shape 3924"/>
          <p:cNvSpPr/>
          <p:nvPr/>
        </p:nvSpPr>
        <p:spPr>
          <a:xfrm>
            <a:off x="9228957" y="1872227"/>
            <a:ext cx="1248738" cy="2669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18" tIns="35718" rIns="35718" bIns="35718" anchor="ctr">
            <a:spAutoFit/>
          </a:bodyPr>
          <a:lstStyle>
            <a:lvl1pPr algn="l"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sz="1266" dirty="0"/>
              <a:t>…62 63 1 2 </a:t>
            </a:r>
            <a:r>
              <a:rPr lang="en-US" sz="1266" dirty="0"/>
              <a:t>3 </a:t>
            </a:r>
            <a:r>
              <a:rPr sz="1266" dirty="0"/>
              <a:t>…</a:t>
            </a:r>
          </a:p>
        </p:txBody>
      </p:sp>
      <p:sp>
        <p:nvSpPr>
          <p:cNvPr id="3925" name="Shape 3925"/>
          <p:cNvSpPr/>
          <p:nvPr/>
        </p:nvSpPr>
        <p:spPr>
          <a:xfrm flipH="1">
            <a:off x="2146425" y="2219159"/>
            <a:ext cx="1219" cy="166511"/>
          </a:xfrm>
          <a:prstGeom prst="line">
            <a:avLst/>
          </a:prstGeom>
          <a:ln w="25400">
            <a:solidFill>
              <a:srgbClr val="0433FF"/>
            </a:solidFill>
            <a:miter lim="400000"/>
            <a:tailEnd type="stealth"/>
          </a:ln>
        </p:spPr>
        <p:txBody>
          <a:bodyPr lIns="27020" tIns="27020" rIns="27020" bIns="27020" anchor="ctr"/>
          <a:lstStyle/>
          <a:p>
            <a:pPr defTabSz="443910">
              <a:defRPr sz="1600"/>
            </a:pPr>
            <a:endParaRPr sz="1125"/>
          </a:p>
        </p:txBody>
      </p:sp>
      <p:sp>
        <p:nvSpPr>
          <p:cNvPr id="3926" name="Shape 3926"/>
          <p:cNvSpPr/>
          <p:nvPr/>
        </p:nvSpPr>
        <p:spPr>
          <a:xfrm flipH="1">
            <a:off x="2288522" y="2219159"/>
            <a:ext cx="1219" cy="166511"/>
          </a:xfrm>
          <a:prstGeom prst="line">
            <a:avLst/>
          </a:prstGeom>
          <a:ln w="25400">
            <a:solidFill>
              <a:srgbClr val="0433FF"/>
            </a:solidFill>
            <a:miter lim="400000"/>
            <a:tailEnd type="stealth"/>
          </a:ln>
        </p:spPr>
        <p:txBody>
          <a:bodyPr lIns="27020" tIns="27020" rIns="27020" bIns="27020" anchor="ctr"/>
          <a:lstStyle/>
          <a:p>
            <a:pPr defTabSz="443910">
              <a:defRPr sz="1600"/>
            </a:pPr>
            <a:endParaRPr sz="1125"/>
          </a:p>
        </p:txBody>
      </p:sp>
      <p:sp>
        <p:nvSpPr>
          <p:cNvPr id="3927" name="Shape 3927"/>
          <p:cNvSpPr/>
          <p:nvPr/>
        </p:nvSpPr>
        <p:spPr>
          <a:xfrm flipH="1">
            <a:off x="9919884" y="2128657"/>
            <a:ext cx="4989" cy="253529"/>
          </a:xfrm>
          <a:prstGeom prst="line">
            <a:avLst/>
          </a:prstGeom>
          <a:ln w="25400">
            <a:solidFill>
              <a:srgbClr val="0433FF"/>
            </a:solidFill>
            <a:miter lim="400000"/>
            <a:tailEnd type="stealth"/>
          </a:ln>
        </p:spPr>
        <p:txBody>
          <a:bodyPr lIns="27020" tIns="27020" rIns="27020" bIns="27020" anchor="ctr"/>
          <a:lstStyle/>
          <a:p>
            <a:pPr defTabSz="443910">
              <a:defRPr sz="1600"/>
            </a:pPr>
            <a:endParaRPr sz="1125"/>
          </a:p>
        </p:txBody>
      </p:sp>
      <p:sp>
        <p:nvSpPr>
          <p:cNvPr id="3928" name="Shape 3928"/>
          <p:cNvSpPr/>
          <p:nvPr/>
        </p:nvSpPr>
        <p:spPr>
          <a:xfrm>
            <a:off x="3422133" y="1499164"/>
            <a:ext cx="5500567" cy="4400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5718" tIns="35718" rIns="35718" bIns="35718" anchor="ctr">
            <a:spAutoFit/>
          </a:bodyPr>
          <a:lstStyle>
            <a:lvl1pPr>
              <a:defRPr sz="3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sz="2391" dirty="0"/>
              <a:t>Circuit with 63 distinct strings</a:t>
            </a:r>
          </a:p>
        </p:txBody>
      </p:sp>
      <p:sp>
        <p:nvSpPr>
          <p:cNvPr id="3930" name="Shape 3930"/>
          <p:cNvSpPr/>
          <p:nvPr/>
        </p:nvSpPr>
        <p:spPr>
          <a:xfrm>
            <a:off x="7965433" y="2044792"/>
            <a:ext cx="251670" cy="2669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18" tIns="35718" rIns="35718" bIns="35718" anchor="ctr">
            <a:spAutoFit/>
          </a:bodyPr>
          <a:lstStyle>
            <a:lvl1pPr algn="l">
              <a:defRPr b="1">
                <a:solidFill>
                  <a:srgbClr val="FF26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sz="1266" dirty="0"/>
              <a:t>42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41AAD1C-A5C6-4A82-BF3B-108DFE53A2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029" y="2402605"/>
            <a:ext cx="10895186" cy="1273401"/>
          </a:xfrm>
          <a:prstGeom prst="rect">
            <a:avLst/>
          </a:prstGeom>
        </p:spPr>
      </p:pic>
      <p:sp>
        <p:nvSpPr>
          <p:cNvPr id="21" name="Shape 3929">
            <a:extLst>
              <a:ext uri="{FF2B5EF4-FFF2-40B4-BE49-F238E27FC236}">
                <a16:creationId xmlns:a16="http://schemas.microsoft.com/office/drawing/2014/main" id="{19C9BAE1-1D39-4E4C-AEE5-37C24E213110}"/>
              </a:ext>
            </a:extLst>
          </p:cNvPr>
          <p:cNvSpPr/>
          <p:nvPr/>
        </p:nvSpPr>
        <p:spPr>
          <a:xfrm>
            <a:off x="8031149" y="2415591"/>
            <a:ext cx="117488" cy="1211127"/>
          </a:xfrm>
          <a:prstGeom prst="rect">
            <a:avLst/>
          </a:prstGeom>
          <a:ln w="50800">
            <a:solidFill>
              <a:srgbClr val="FF2600"/>
            </a:solidFill>
            <a:miter lim="400000"/>
          </a:ln>
        </p:spPr>
        <p:txBody>
          <a:bodyPr lIns="35718" tIns="35718" rIns="35718" bIns="35718" anchor="ctr"/>
          <a:lstStyle/>
          <a:p>
            <a:pPr>
              <a:defRPr sz="2400"/>
            </a:pPr>
            <a:endParaRPr sz="1687"/>
          </a:p>
        </p:txBody>
      </p:sp>
      <p:sp>
        <p:nvSpPr>
          <p:cNvPr id="22" name="Shape 3925">
            <a:extLst>
              <a:ext uri="{FF2B5EF4-FFF2-40B4-BE49-F238E27FC236}">
                <a16:creationId xmlns:a16="http://schemas.microsoft.com/office/drawing/2014/main" id="{FE719168-D883-482A-959D-48D260DE5421}"/>
              </a:ext>
            </a:extLst>
          </p:cNvPr>
          <p:cNvSpPr/>
          <p:nvPr/>
        </p:nvSpPr>
        <p:spPr>
          <a:xfrm flipH="1">
            <a:off x="10059540" y="2210282"/>
            <a:ext cx="1219" cy="166511"/>
          </a:xfrm>
          <a:prstGeom prst="line">
            <a:avLst/>
          </a:prstGeom>
          <a:ln w="25400">
            <a:solidFill>
              <a:srgbClr val="0433FF"/>
            </a:solidFill>
            <a:miter lim="400000"/>
            <a:tailEnd type="stealth"/>
          </a:ln>
        </p:spPr>
        <p:txBody>
          <a:bodyPr lIns="27020" tIns="27020" rIns="27020" bIns="27020" anchor="ctr"/>
          <a:lstStyle/>
          <a:p>
            <a:pPr defTabSz="443910">
              <a:defRPr sz="1600"/>
            </a:pPr>
            <a:endParaRPr sz="1125"/>
          </a:p>
        </p:txBody>
      </p:sp>
      <p:sp>
        <p:nvSpPr>
          <p:cNvPr id="23" name="Shape 3926">
            <a:extLst>
              <a:ext uri="{FF2B5EF4-FFF2-40B4-BE49-F238E27FC236}">
                <a16:creationId xmlns:a16="http://schemas.microsoft.com/office/drawing/2014/main" id="{E1ACD66D-7806-48BA-8A9B-7CF0E9EBD26A}"/>
              </a:ext>
            </a:extLst>
          </p:cNvPr>
          <p:cNvSpPr/>
          <p:nvPr/>
        </p:nvSpPr>
        <p:spPr>
          <a:xfrm flipH="1">
            <a:off x="10189989" y="2210282"/>
            <a:ext cx="1219" cy="166511"/>
          </a:xfrm>
          <a:prstGeom prst="line">
            <a:avLst/>
          </a:prstGeom>
          <a:ln w="25400">
            <a:solidFill>
              <a:srgbClr val="0433FF"/>
            </a:solidFill>
            <a:miter lim="400000"/>
            <a:tailEnd type="stealth"/>
          </a:ln>
        </p:spPr>
        <p:txBody>
          <a:bodyPr lIns="27020" tIns="27020" rIns="27020" bIns="27020" anchor="ctr"/>
          <a:lstStyle/>
          <a:p>
            <a:pPr defTabSz="443910">
              <a:defRPr sz="1600"/>
            </a:pPr>
            <a:endParaRPr sz="1125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B12A92D1-C3AE-428B-A068-E084E0C6B69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243" t="3209" r="86159" b="60238"/>
          <a:stretch/>
        </p:blipFill>
        <p:spPr>
          <a:xfrm>
            <a:off x="9884795" y="2443579"/>
            <a:ext cx="64061" cy="45678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4DF734B-41AB-428C-9964-7B28C1A136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46085"/>
          </a:xfrm>
        </p:spPr>
        <p:txBody>
          <a:bodyPr/>
          <a:lstStyle/>
          <a:p>
            <a:r>
              <a:rPr lang="en-US" dirty="0"/>
              <a:t>Counting to 63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903C7F3-8CF7-408B-89BE-3D032CE52213}"/>
              </a:ext>
            </a:extLst>
          </p:cNvPr>
          <p:cNvSpPr txBox="1"/>
          <p:nvPr/>
        </p:nvSpPr>
        <p:spPr>
          <a:xfrm>
            <a:off x="1287976" y="4620172"/>
            <a:ext cx="581085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No!</a:t>
            </a:r>
          </a:p>
          <a:p>
            <a:r>
              <a:rPr lang="en-US" dirty="0"/>
              <a:t>Proof by Tristan </a:t>
            </a:r>
            <a:r>
              <a:rPr lang="en-US" dirty="0" err="1"/>
              <a:t>Stérin</a:t>
            </a:r>
            <a:r>
              <a:rPr lang="en-US" dirty="0"/>
              <a:t>, ENS Lyon &amp; </a:t>
            </a:r>
            <a:r>
              <a:rPr lang="en-US" dirty="0" err="1"/>
              <a:t>Inria</a:t>
            </a:r>
            <a:endParaRPr lang="en-US" dirty="0"/>
          </a:p>
          <a:p>
            <a:r>
              <a:rPr lang="en-US" dirty="0"/>
              <a:t>(Consequence of following theorem: </a:t>
            </a:r>
            <a:r>
              <a:rPr lang="en-US" i="1" dirty="0"/>
              <a:t>Any bijective Boolean circuit having one output bit that does not depend on all of its input bits cannot compute odd bijections</a:t>
            </a:r>
            <a:r>
              <a:rPr lang="en-US" dirty="0"/>
              <a:t>.)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8BCBBF9-FEB8-4ADE-AA58-1AD1396C6C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3B66A-CE92-4F70-B5A2-EE913266E6CF}" type="slidenum">
              <a:rPr lang="en-US" smtClean="0"/>
              <a:pPr/>
              <a:t>44</a:t>
            </a:fld>
            <a:r>
              <a:rPr lang="en-US"/>
              <a:t>/49</a:t>
            </a:r>
            <a:endParaRPr lang="en-US" dirty="0"/>
          </a:p>
        </p:txBody>
      </p:sp>
    </p:spTree>
  </p:cSld>
  <p:clrMapOvr>
    <a:masterClrMapping/>
  </p:clrMapOvr>
  <p:transition spd="slow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60903" y="212705"/>
            <a:ext cx="7886700" cy="796315"/>
          </a:xfrm>
        </p:spPr>
        <p:txBody>
          <a:bodyPr/>
          <a:lstStyle/>
          <a:p>
            <a:r>
              <a:rPr lang="en-US" dirty="0"/>
              <a:t>Parity tested on all inputs</a:t>
            </a:r>
          </a:p>
        </p:txBody>
      </p:sp>
      <p:pic>
        <p:nvPicPr>
          <p:cNvPr id="8" name="par-figure-one-of-each-bigger-margin.pdf"/>
          <p:cNvPicPr>
            <a:picLocks noChangeAspect="1"/>
          </p:cNvPicPr>
          <p:nvPr/>
        </p:nvPicPr>
        <p:blipFill>
          <a:blip r:embed="rId4"/>
          <a:srcRect l="50593" t="14" b="50498"/>
          <a:stretch>
            <a:fillRect/>
          </a:stretch>
        </p:blipFill>
        <p:spPr>
          <a:xfrm>
            <a:off x="6167330" y="1689394"/>
            <a:ext cx="2584630" cy="4387824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9" name="par-figure-one-of-each-bigger-margin.pdf"/>
          <p:cNvPicPr>
            <a:picLocks noChangeAspect="1"/>
          </p:cNvPicPr>
          <p:nvPr/>
        </p:nvPicPr>
        <p:blipFill>
          <a:blip r:embed="rId4"/>
          <a:srcRect l="50146" t="50024"/>
          <a:stretch>
            <a:fillRect/>
          </a:stretch>
        </p:blipFill>
        <p:spPr>
          <a:xfrm>
            <a:off x="8344442" y="1688100"/>
            <a:ext cx="2212008" cy="4384353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10" name="TextBox 9"/>
          <p:cNvSpPr txBox="1"/>
          <p:nvPr/>
        </p:nvSpPr>
        <p:spPr>
          <a:xfrm>
            <a:off x="1615132" y="6210454"/>
            <a:ext cx="5676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i="1" dirty="0"/>
              <a:t>σ</a:t>
            </a:r>
            <a:r>
              <a:rPr lang="en-US" dirty="0"/>
              <a:t>(6-bit input) = 3-digit barcode representing that input </a:t>
            </a:r>
          </a:p>
        </p:txBody>
      </p:sp>
      <p:pic>
        <p:nvPicPr>
          <p:cNvPr id="5" name="par-figure-one-of-each-bigger-margin.pdf"/>
          <p:cNvPicPr>
            <a:picLocks noChangeAspect="1"/>
          </p:cNvPicPr>
          <p:nvPr/>
        </p:nvPicPr>
        <p:blipFill>
          <a:blip r:embed="rId4"/>
          <a:srcRect r="50902" b="48466"/>
          <a:stretch>
            <a:fillRect/>
          </a:stretch>
        </p:blipFill>
        <p:spPr>
          <a:xfrm>
            <a:off x="1615133" y="1746239"/>
            <a:ext cx="2251950" cy="4326215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6" name="par-figure-one-of-each-bigger-margin.pdf"/>
          <p:cNvPicPr>
            <a:picLocks noChangeAspect="1"/>
          </p:cNvPicPr>
          <p:nvPr/>
        </p:nvPicPr>
        <p:blipFill>
          <a:blip r:embed="rId4"/>
          <a:srcRect t="51143" r="49253"/>
          <a:stretch>
            <a:fillRect/>
          </a:stretch>
        </p:blipFill>
        <p:spPr>
          <a:xfrm>
            <a:off x="3513470" y="1714640"/>
            <a:ext cx="2490787" cy="4389121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3" name="Rounded Rectangle 2"/>
          <p:cNvSpPr/>
          <p:nvPr/>
        </p:nvSpPr>
        <p:spPr>
          <a:xfrm>
            <a:off x="1615135" y="1419650"/>
            <a:ext cx="4389121" cy="4740902"/>
          </a:xfrm>
          <a:prstGeom prst="roundRect">
            <a:avLst>
              <a:gd name="adj" fmla="val 7246"/>
            </a:avLst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1870019" y="1369748"/>
            <a:ext cx="38835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32 inputs with even # of 1’s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6132716" y="1419650"/>
            <a:ext cx="4423737" cy="4740902"/>
          </a:xfrm>
          <a:prstGeom prst="roundRect">
            <a:avLst>
              <a:gd name="adj" fmla="val 7246"/>
            </a:avLst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6402686" y="1369748"/>
            <a:ext cx="38835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32 inputs with odd # of 1’s</a:t>
            </a:r>
          </a:p>
        </p:txBody>
      </p:sp>
      <p:sp>
        <p:nvSpPr>
          <p:cNvPr id="19" name="Rectangle 18"/>
          <p:cNvSpPr/>
          <p:nvPr/>
        </p:nvSpPr>
        <p:spPr>
          <a:xfrm>
            <a:off x="4823055" y="1025367"/>
            <a:ext cx="25458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2</a:t>
            </a:r>
            <a:r>
              <a:rPr lang="en-US" baseline="30000" dirty="0"/>
              <a:t>6</a:t>
            </a:r>
            <a:r>
              <a:rPr lang="en-US" dirty="0"/>
              <a:t> = 64 inputs with 6 bits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488407" y="6185503"/>
            <a:ext cx="9888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150 nm</a:t>
            </a:r>
          </a:p>
        </p:txBody>
      </p:sp>
      <p:cxnSp>
        <p:nvCxnSpPr>
          <p:cNvPr id="16" name="Straight Connector 15"/>
          <p:cNvCxnSpPr/>
          <p:nvPr/>
        </p:nvCxnSpPr>
        <p:spPr>
          <a:xfrm>
            <a:off x="8701795" y="6533501"/>
            <a:ext cx="411480" cy="1992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: Rounded Corners 30"/>
          <p:cNvSpPr/>
          <p:nvPr/>
        </p:nvSpPr>
        <p:spPr>
          <a:xfrm>
            <a:off x="2182138" y="2828281"/>
            <a:ext cx="7913371" cy="1898690"/>
          </a:xfrm>
          <a:prstGeom prst="roundRect">
            <a:avLst>
              <a:gd name="adj" fmla="val 8133"/>
            </a:avLst>
          </a:prstGeom>
          <a:ln w="38100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We used </a:t>
            </a:r>
            <a:r>
              <a:rPr lang="en-US" b="1" dirty="0">
                <a:solidFill>
                  <a:schemeClr val="tx1"/>
                </a:solidFill>
              </a:rPr>
              <a:t>all 355 tiles</a:t>
            </a:r>
            <a:r>
              <a:rPr lang="en-US" dirty="0">
                <a:solidFill>
                  <a:schemeClr val="tx1"/>
                </a:solidFill>
              </a:rPr>
              <a:t> in some experiment, so we’ve verified “all tiles work”.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For 14 circuits, </a:t>
            </a:r>
            <a:r>
              <a:rPr lang="en-US" b="1" dirty="0">
                <a:solidFill>
                  <a:schemeClr val="tx1"/>
                </a:solidFill>
              </a:rPr>
              <a:t>every tile for that circuit was used</a:t>
            </a:r>
            <a:r>
              <a:rPr lang="en-US" dirty="0">
                <a:solidFill>
                  <a:schemeClr val="tx1"/>
                </a:solidFill>
              </a:rPr>
              <a:t> for some input, verifying all gate tiles work “together”.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D2F7F2-9D73-45AB-84C8-014DA3B79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3B66A-CE92-4F70-B5A2-EE913266E6CF}" type="slidenum">
              <a:rPr lang="en-US" smtClean="0"/>
              <a:pPr/>
              <a:t>45</a:t>
            </a:fld>
            <a:r>
              <a:rPr lang="en-US"/>
              <a:t>/49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78027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1" r="1014"/>
          <a:stretch/>
        </p:blipFill>
        <p:spPr>
          <a:xfrm>
            <a:off x="3852678" y="0"/>
            <a:ext cx="6815322" cy="6858000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1615440" y="105156"/>
            <a:ext cx="9052560" cy="6647688"/>
            <a:chOff x="100584" y="100584"/>
            <a:chExt cx="9052560" cy="6647688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9728" y="1319689"/>
              <a:ext cx="6641100" cy="5428583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7452360" y="100584"/>
              <a:ext cx="1691640" cy="1399032"/>
            </a:xfrm>
            <a:prstGeom prst="rect">
              <a:avLst/>
            </a:prstGeom>
            <a:noFill/>
            <a:ln w="571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" name="Straight Connector 7"/>
            <p:cNvCxnSpPr/>
            <p:nvPr/>
          </p:nvCxnSpPr>
          <p:spPr>
            <a:xfrm flipV="1">
              <a:off x="109728" y="109729"/>
              <a:ext cx="7333488" cy="1209959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V="1">
              <a:off x="6750828" y="1499616"/>
              <a:ext cx="2402316" cy="5248655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11"/>
            <p:cNvSpPr/>
            <p:nvPr/>
          </p:nvSpPr>
          <p:spPr>
            <a:xfrm>
              <a:off x="100584" y="1319688"/>
              <a:ext cx="6650244" cy="5428583"/>
            </a:xfrm>
            <a:prstGeom prst="rect">
              <a:avLst/>
            </a:prstGeom>
            <a:noFill/>
            <a:ln w="571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Oval 16"/>
          <p:cNvSpPr/>
          <p:nvPr/>
        </p:nvSpPr>
        <p:spPr>
          <a:xfrm>
            <a:off x="6686550" y="1902286"/>
            <a:ext cx="400050" cy="821864"/>
          </a:xfrm>
          <a:prstGeom prst="ellipse">
            <a:avLst/>
          </a:prstGeom>
          <a:noFill/>
          <a:ln w="571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 rot="19519471">
            <a:off x="5931274" y="1544635"/>
            <a:ext cx="636786" cy="34188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 rot="3620099">
            <a:off x="6897156" y="1544521"/>
            <a:ext cx="631350" cy="342109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7762768" y="1660431"/>
            <a:ext cx="341893" cy="57115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7564152" y="4417003"/>
            <a:ext cx="631350" cy="521186"/>
          </a:xfrm>
          <a:prstGeom prst="ellipse">
            <a:avLst/>
          </a:prstGeom>
          <a:noFill/>
          <a:ln w="571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2326659" y="5216067"/>
            <a:ext cx="445119" cy="565608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3407559" y="5896814"/>
            <a:ext cx="564366" cy="62781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 rot="19567681">
            <a:off x="3870670" y="5497028"/>
            <a:ext cx="564366" cy="32744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4078421" y="3340416"/>
            <a:ext cx="564366" cy="441847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1791039" y="1707320"/>
            <a:ext cx="602292" cy="98705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6725286" y="6131625"/>
            <a:ext cx="666633" cy="41414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 rot="18604020">
            <a:off x="6207616" y="5833019"/>
            <a:ext cx="400050" cy="1037591"/>
          </a:xfrm>
          <a:prstGeom prst="ellipse">
            <a:avLst/>
          </a:prstGeom>
          <a:noFill/>
          <a:ln w="571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 rot="19596232">
            <a:off x="3269934" y="5076370"/>
            <a:ext cx="615249" cy="377269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 rot="19596232">
            <a:off x="2489808" y="3291757"/>
            <a:ext cx="615249" cy="377269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 rot="19504549">
            <a:off x="5223089" y="5739585"/>
            <a:ext cx="564366" cy="36026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 rot="19477030">
            <a:off x="4362275" y="5726034"/>
            <a:ext cx="564366" cy="31590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 rot="20165976">
            <a:off x="5314632" y="5289439"/>
            <a:ext cx="564366" cy="36026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/>
          <p:cNvSpPr txBox="1"/>
          <p:nvPr/>
        </p:nvSpPr>
        <p:spPr>
          <a:xfrm>
            <a:off x="1779803" y="6277042"/>
            <a:ext cx="9888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500 nm</a:t>
            </a:r>
          </a:p>
        </p:txBody>
      </p:sp>
      <p:cxnSp>
        <p:nvCxnSpPr>
          <p:cNvPr id="36" name="Straight Connector 35"/>
          <p:cNvCxnSpPr/>
          <p:nvPr/>
        </p:nvCxnSpPr>
        <p:spPr>
          <a:xfrm>
            <a:off x="1689589" y="6646374"/>
            <a:ext cx="1042416" cy="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1624585" y="207939"/>
            <a:ext cx="23136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12 </a:t>
            </a:r>
            <a:r>
              <a:rPr lang="el-GR" sz="1600" dirty="0"/>
              <a:t>μ</a:t>
            </a:r>
            <a:r>
              <a:rPr lang="en-US" sz="1600" dirty="0"/>
              <a:t>m AFM image of parity ribbons for several inputs whose output is 1</a:t>
            </a:r>
          </a:p>
        </p:txBody>
      </p:sp>
      <p:sp>
        <p:nvSpPr>
          <p:cNvPr id="37" name="Oval 36"/>
          <p:cNvSpPr/>
          <p:nvPr/>
        </p:nvSpPr>
        <p:spPr>
          <a:xfrm rot="20270632">
            <a:off x="4430787" y="3824785"/>
            <a:ext cx="564366" cy="36349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/>
          <p:cNvSpPr/>
          <p:nvPr/>
        </p:nvSpPr>
        <p:spPr>
          <a:xfrm rot="20270632">
            <a:off x="5345052" y="4316652"/>
            <a:ext cx="564366" cy="36349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/>
          <p:cNvSpPr/>
          <p:nvPr/>
        </p:nvSpPr>
        <p:spPr>
          <a:xfrm rot="15592023">
            <a:off x="5580832" y="3876007"/>
            <a:ext cx="564366" cy="36349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/>
          <p:cNvSpPr/>
          <p:nvPr/>
        </p:nvSpPr>
        <p:spPr>
          <a:xfrm rot="14849059">
            <a:off x="3716119" y="1892786"/>
            <a:ext cx="564366" cy="36349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72863" y="4752781"/>
            <a:ext cx="217031" cy="126974"/>
          </a:xfrm>
          <a:prstGeom prst="rect">
            <a:avLst/>
          </a:prstGeom>
        </p:spPr>
      </p:pic>
      <p:grpSp>
        <p:nvGrpSpPr>
          <p:cNvPr id="52" name="Group 51">
            <a:extLst>
              <a:ext uri="{FF2B5EF4-FFF2-40B4-BE49-F238E27FC236}">
                <a16:creationId xmlns:a16="http://schemas.microsoft.com/office/drawing/2014/main" id="{04C81824-98A9-4DF8-AF04-61854BE472CC}"/>
              </a:ext>
            </a:extLst>
          </p:cNvPr>
          <p:cNvGrpSpPr/>
          <p:nvPr/>
        </p:nvGrpSpPr>
        <p:grpSpPr>
          <a:xfrm>
            <a:off x="4551669" y="3671180"/>
            <a:ext cx="2563438" cy="2682084"/>
            <a:chOff x="4551669" y="3671180"/>
            <a:chExt cx="2563438" cy="2682084"/>
          </a:xfrm>
        </p:grpSpPr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272A8E51-086C-45FC-B2F3-D7BB1CAFE9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76778" t="70342" r="18175" b="13720"/>
            <a:stretch/>
          </p:blipFill>
          <p:spPr>
            <a:xfrm>
              <a:off x="4551669" y="3693705"/>
              <a:ext cx="1018015" cy="2628038"/>
            </a:xfrm>
            <a:prstGeom prst="rect">
              <a:avLst/>
            </a:prstGeom>
          </p:spPr>
        </p:pic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8364FDE1-8B33-4800-8BDB-5338B72FA651}"/>
                </a:ext>
              </a:extLst>
            </p:cNvPr>
            <p:cNvSpPr/>
            <p:nvPr/>
          </p:nvSpPr>
          <p:spPr>
            <a:xfrm>
              <a:off x="6671979" y="5117305"/>
              <a:ext cx="435724" cy="909163"/>
            </a:xfrm>
            <a:prstGeom prst="rect">
              <a:avLst/>
            </a:prstGeom>
            <a:noFill/>
            <a:ln w="571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19D48347-937D-412B-A59F-6AF91EF97E40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544133" y="3671180"/>
              <a:ext cx="1570974" cy="1441140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EF1C7F56-389A-45A6-AE01-F483B91472C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552329" y="6026468"/>
              <a:ext cx="1555374" cy="325766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8B7541F6-7674-40D4-BA58-FA368071A2F5}"/>
                </a:ext>
              </a:extLst>
            </p:cNvPr>
            <p:cNvSpPr/>
            <p:nvPr/>
          </p:nvSpPr>
          <p:spPr>
            <a:xfrm>
              <a:off x="4558271" y="3678659"/>
              <a:ext cx="979260" cy="2674605"/>
            </a:xfrm>
            <a:prstGeom prst="rect">
              <a:avLst/>
            </a:prstGeom>
            <a:noFill/>
            <a:ln w="571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" name="Straight Arrow Connector 12"/>
            <p:cNvCxnSpPr>
              <a:cxnSpLocks/>
            </p:cNvCxnSpPr>
            <p:nvPr/>
          </p:nvCxnSpPr>
          <p:spPr>
            <a:xfrm>
              <a:off x="4642787" y="5738713"/>
              <a:ext cx="482585" cy="0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" name="Rectangle: Rounded Corners 30"/>
          <p:cNvSpPr/>
          <p:nvPr/>
        </p:nvSpPr>
        <p:spPr>
          <a:xfrm>
            <a:off x="2481378" y="2254463"/>
            <a:ext cx="7579342" cy="2384711"/>
          </a:xfrm>
          <a:prstGeom prst="roundRect">
            <a:avLst>
              <a:gd name="adj" fmla="val 8133"/>
            </a:avLst>
          </a:prstGeom>
          <a:ln w="38100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error statistics: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r>
              <a:rPr lang="en-US" b="1" dirty="0">
                <a:solidFill>
                  <a:schemeClr val="tx1"/>
                </a:solidFill>
              </a:rPr>
              <a:t>seeding fraction</a:t>
            </a:r>
            <a:r>
              <a:rPr lang="en-US" dirty="0">
                <a:solidFill>
                  <a:schemeClr val="tx1"/>
                </a:solidFill>
              </a:rPr>
              <a:t>: 61% of origami seeds have tile growth into a tube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r>
              <a:rPr lang="en-US" b="1" dirty="0">
                <a:solidFill>
                  <a:schemeClr val="tx1"/>
                </a:solidFill>
              </a:rPr>
              <a:t>error rate</a:t>
            </a:r>
            <a:r>
              <a:rPr lang="en-US" dirty="0">
                <a:solidFill>
                  <a:schemeClr val="tx1"/>
                </a:solidFill>
              </a:rPr>
              <a:t>: 0.03% </a:t>
            </a:r>
            <a:r>
              <a:rPr lang="en-US" dirty="0"/>
              <a:t>± 0.0008 per tile attachment </a:t>
            </a:r>
          </a:p>
          <a:p>
            <a:r>
              <a:rPr lang="en-US" dirty="0"/>
              <a:t>(1,419 observed errors out of an estimated 4,600,351 tile attachments, </a:t>
            </a:r>
            <a:r>
              <a:rPr lang="en-US" dirty="0">
                <a:solidFill>
                  <a:schemeClr val="tx1"/>
                </a:solidFill>
              </a:rPr>
              <a:t>comparable to best previous algorithmic self-assembly experiments)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731395C-F439-449D-978A-C1117CE037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3B66A-CE92-4F70-B5A2-EE913266E6CF}" type="slidenum">
              <a:rPr lang="en-US" smtClean="0"/>
              <a:pPr/>
              <a:t>46</a:t>
            </a:fld>
            <a:r>
              <a:rPr lang="en-US"/>
              <a:t>/49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95958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2" grpId="0" animBg="1"/>
      <p:bldP spid="33" grpId="0" animBg="1"/>
      <p:bldP spid="34" grpId="0" animBg="1"/>
      <p:bldP spid="35" grpId="0"/>
      <p:bldP spid="37" grpId="0" animBg="1"/>
      <p:bldP spid="38" grpId="0" animBg="1"/>
      <p:bldP spid="39" grpId="0" animBg="1"/>
      <p:bldP spid="40" grpId="0" animBg="1"/>
      <p:bldP spid="31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7037" y="365129"/>
            <a:ext cx="10704887" cy="780003"/>
          </a:xfrm>
        </p:spPr>
        <p:txBody>
          <a:bodyPr/>
          <a:lstStyle/>
          <a:p>
            <a:r>
              <a:rPr lang="en-US" dirty="0"/>
              <a:t>What did we learn?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54181" y="1610890"/>
            <a:ext cx="10233126" cy="86459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A </a:t>
            </a:r>
            <a:r>
              <a:rPr lang="en-US" sz="2400" u="sng" dirty="0"/>
              <a:t>small</a:t>
            </a:r>
            <a:r>
              <a:rPr lang="en-US" sz="2400" dirty="0"/>
              <a:t>(</a:t>
            </a:r>
            <a:r>
              <a:rPr lang="en-US" sz="2400" dirty="0" err="1"/>
              <a:t>ish</a:t>
            </a:r>
            <a:r>
              <a:rPr lang="en-US" sz="2400" dirty="0"/>
              <a:t>) library of molecules can be </a:t>
            </a:r>
            <a:r>
              <a:rPr lang="en-US" sz="2400" u="sng" dirty="0"/>
              <a:t>reprogrammed</a:t>
            </a:r>
            <a:r>
              <a:rPr lang="en-US" sz="2400" dirty="0"/>
              <a:t> to self-assemble </a:t>
            </a:r>
            <a:r>
              <a:rPr lang="en-US" sz="2400" u="sng" dirty="0"/>
              <a:t>reliably</a:t>
            </a:r>
            <a:r>
              <a:rPr lang="en-US" sz="2400" dirty="0"/>
              <a:t> into many complex patterns, by </a:t>
            </a:r>
            <a:r>
              <a:rPr lang="en-US" sz="2400" u="sng" dirty="0"/>
              <a:t>processing information</a:t>
            </a:r>
            <a:r>
              <a:rPr lang="en-US" sz="2400" dirty="0"/>
              <a:t> as they grow. </a:t>
            </a:r>
          </a:p>
        </p:txBody>
      </p:sp>
      <p:grpSp>
        <p:nvGrpSpPr>
          <p:cNvPr id="24" name="Group 23"/>
          <p:cNvGrpSpPr/>
          <p:nvPr/>
        </p:nvGrpSpPr>
        <p:grpSpPr>
          <a:xfrm>
            <a:off x="1011050" y="3181638"/>
            <a:ext cx="2750479" cy="2941332"/>
            <a:chOff x="3114432" y="3489948"/>
            <a:chExt cx="2750479" cy="2941332"/>
          </a:xfrm>
        </p:grpSpPr>
        <p:sp>
          <p:nvSpPr>
            <p:cNvPr id="12" name="TextBox 11"/>
            <p:cNvSpPr txBox="1"/>
            <p:nvPr/>
          </p:nvSpPr>
          <p:spPr>
            <a:xfrm>
              <a:off x="3140961" y="3489948"/>
              <a:ext cx="269234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u="sng" dirty="0"/>
                <a:t>more algorithmic control</a:t>
              </a:r>
            </a:p>
            <a:p>
              <a:pPr algn="ctr"/>
              <a:r>
                <a:rPr lang="en-US" sz="1600" dirty="0"/>
                <a:t>than </a:t>
              </a:r>
              <a:r>
                <a:rPr lang="en-US" sz="1600" b="1" dirty="0"/>
                <a:t>periodic </a:t>
              </a:r>
              <a:r>
                <a:rPr lang="en-US" sz="1600" dirty="0"/>
                <a:t>self-assembly</a:t>
              </a:r>
            </a:p>
          </p:txBody>
        </p:sp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4"/>
            <a:srcRect t="25807"/>
            <a:stretch/>
          </p:blipFill>
          <p:spPr>
            <a:xfrm>
              <a:off x="4633457" y="4493811"/>
              <a:ext cx="1118184" cy="1164821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4609750" y="5749938"/>
              <a:ext cx="1255161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/>
                <a:t>single-stranded tile tubes (Yin et al., </a:t>
              </a:r>
              <a:r>
                <a:rPr lang="en-US" sz="1100" i="1" dirty="0"/>
                <a:t>Science</a:t>
              </a:r>
              <a:r>
                <a:rPr lang="en-US" sz="1100" dirty="0"/>
                <a:t> 2008)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3189164" y="5749938"/>
              <a:ext cx="1365651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/>
                <a:t>double-crossover tile lattices (</a:t>
              </a:r>
              <a:r>
                <a:rPr lang="en-US" sz="1100" dirty="0" err="1"/>
                <a:t>Winfree</a:t>
              </a:r>
              <a:r>
                <a:rPr lang="en-US" sz="1100" dirty="0"/>
                <a:t> et al., </a:t>
              </a:r>
              <a:r>
                <a:rPr lang="en-US" sz="1100" i="1" dirty="0"/>
                <a:t>Nature</a:t>
              </a:r>
              <a:r>
                <a:rPr lang="en-US" sz="1100" dirty="0"/>
                <a:t> 1998)</a:t>
              </a: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220255" y="4505551"/>
              <a:ext cx="1159843" cy="1169841"/>
            </a:xfrm>
            <a:prstGeom prst="rect">
              <a:avLst/>
            </a:prstGeom>
          </p:spPr>
        </p:pic>
        <p:sp>
          <p:nvSpPr>
            <p:cNvPr id="20" name="Rounded Rectangle 19"/>
            <p:cNvSpPr/>
            <p:nvPr/>
          </p:nvSpPr>
          <p:spPr>
            <a:xfrm>
              <a:off x="3114432" y="3501688"/>
              <a:ext cx="2718872" cy="2929592"/>
            </a:xfrm>
            <a:prstGeom prst="roundRect">
              <a:avLst>
                <a:gd name="adj" fmla="val 14066"/>
              </a:avLst>
            </a:prstGeom>
            <a:noFill/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8490450" y="3181434"/>
            <a:ext cx="3073874" cy="2929592"/>
            <a:chOff x="5977091" y="3501688"/>
            <a:chExt cx="3073874" cy="2929592"/>
          </a:xfrm>
        </p:grpSpPr>
        <p:sp>
          <p:nvSpPr>
            <p:cNvPr id="21" name="Rounded Rectangle 20"/>
            <p:cNvSpPr/>
            <p:nvPr/>
          </p:nvSpPr>
          <p:spPr>
            <a:xfrm>
              <a:off x="5977091" y="3501688"/>
              <a:ext cx="3073874" cy="2929592"/>
            </a:xfrm>
            <a:prstGeom prst="roundRect">
              <a:avLst>
                <a:gd name="adj" fmla="val 14066"/>
              </a:avLst>
            </a:prstGeom>
            <a:noFill/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6065520" y="3513681"/>
              <a:ext cx="292608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/>
                <a:t>order of magnitude </a:t>
              </a:r>
              <a:r>
                <a:rPr lang="en-US" sz="1600" u="sng" dirty="0"/>
                <a:t>more tile types available</a:t>
              </a:r>
              <a:r>
                <a:rPr lang="en-US" sz="1600" dirty="0"/>
                <a:t> than previous</a:t>
              </a:r>
            </a:p>
            <a:p>
              <a:pPr algn="ctr"/>
              <a:r>
                <a:rPr lang="en-US" sz="1600" b="1" dirty="0"/>
                <a:t>algorithmic </a:t>
              </a:r>
              <a:r>
                <a:rPr lang="en-US" sz="1600" dirty="0"/>
                <a:t>self-assembly</a:t>
              </a:r>
            </a:p>
          </p:txBody>
        </p:sp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085970" y="4762230"/>
              <a:ext cx="1260636" cy="344165"/>
            </a:xfrm>
            <a:prstGeom prst="rect">
              <a:avLst/>
            </a:prstGeom>
          </p:spPr>
        </p:pic>
        <p:sp>
          <p:nvSpPr>
            <p:cNvPr id="26" name="TextBox 25"/>
            <p:cNvSpPr txBox="1"/>
            <p:nvPr/>
          </p:nvSpPr>
          <p:spPr>
            <a:xfrm>
              <a:off x="6065520" y="5074146"/>
              <a:ext cx="1365651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dirty="0"/>
                <a:t>(</a:t>
              </a:r>
              <a:r>
                <a:rPr lang="en-US" sz="1050" dirty="0" err="1"/>
                <a:t>Rothemund</a:t>
              </a:r>
              <a:r>
                <a:rPr lang="en-US" sz="1050" dirty="0"/>
                <a:t> et al., </a:t>
              </a:r>
              <a:r>
                <a:rPr lang="en-US" sz="1050" i="1" dirty="0" err="1"/>
                <a:t>PLoS</a:t>
              </a:r>
              <a:r>
                <a:rPr lang="en-US" sz="1050" i="1" dirty="0"/>
                <a:t> Bio</a:t>
              </a:r>
              <a:r>
                <a:rPr lang="en-US" sz="1050" dirty="0"/>
                <a:t> 2004)</a:t>
              </a:r>
            </a:p>
          </p:txBody>
        </p:sp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626085" y="4715293"/>
              <a:ext cx="1265666" cy="416702"/>
            </a:xfrm>
            <a:prstGeom prst="rect">
              <a:avLst/>
            </a:prstGeom>
          </p:spPr>
        </p:pic>
        <p:sp>
          <p:nvSpPr>
            <p:cNvPr id="28" name="Rectangle 27"/>
            <p:cNvSpPr/>
            <p:nvPr/>
          </p:nvSpPr>
          <p:spPr>
            <a:xfrm>
              <a:off x="6629384" y="4414286"/>
              <a:ext cx="1861407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100" u="sng" dirty="0"/>
                <a:t>double-crossover tile lattices 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7626085" y="5093995"/>
              <a:ext cx="1365651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dirty="0"/>
                <a:t>(Fujibayashi et al., </a:t>
              </a:r>
              <a:r>
                <a:rPr lang="en-US" sz="1050" i="1" dirty="0"/>
                <a:t>Nano Letters</a:t>
              </a:r>
              <a:r>
                <a:rPr lang="en-US" sz="1050" dirty="0"/>
                <a:t> 2008)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6065520" y="5933190"/>
              <a:ext cx="1365651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dirty="0"/>
                <a:t>(</a:t>
              </a:r>
              <a:r>
                <a:rPr lang="en-US" sz="1050" dirty="0" err="1"/>
                <a:t>Barish</a:t>
              </a:r>
              <a:r>
                <a:rPr lang="en-US" sz="1050" dirty="0"/>
                <a:t> et al., </a:t>
              </a:r>
              <a:r>
                <a:rPr lang="en-US" sz="1050" i="1" dirty="0"/>
                <a:t>PNAS </a:t>
              </a:r>
              <a:r>
                <a:rPr lang="en-US" sz="1050" dirty="0"/>
                <a:t>2009)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7586994" y="5947561"/>
              <a:ext cx="1365651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dirty="0"/>
                <a:t>(Evans, </a:t>
              </a:r>
              <a:r>
                <a:rPr lang="en-US" sz="1050" i="1" dirty="0"/>
                <a:t>Ph.D. thesis </a:t>
              </a:r>
              <a:r>
                <a:rPr lang="en-US" sz="1050" dirty="0"/>
                <a:t>2014)</a:t>
              </a:r>
            </a:p>
          </p:txBody>
        </p:sp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096641" y="5568115"/>
              <a:ext cx="1260636" cy="334400"/>
            </a:xfrm>
            <a:prstGeom prst="rect">
              <a:avLst/>
            </a:prstGeom>
          </p:spPr>
        </p:pic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75669" y="5658632"/>
              <a:ext cx="1529183" cy="145903"/>
            </a:xfrm>
            <a:prstGeom prst="rect">
              <a:avLst/>
            </a:prstGeom>
          </p:spPr>
        </p:pic>
      </p:grpSp>
      <p:grpSp>
        <p:nvGrpSpPr>
          <p:cNvPr id="41" name="Group 40"/>
          <p:cNvGrpSpPr/>
          <p:nvPr/>
        </p:nvGrpSpPr>
        <p:grpSpPr>
          <a:xfrm>
            <a:off x="4606439" y="3193378"/>
            <a:ext cx="2884001" cy="2929592"/>
            <a:chOff x="113173" y="3501688"/>
            <a:chExt cx="2884001" cy="2929592"/>
          </a:xfrm>
        </p:grpSpPr>
        <p:sp>
          <p:nvSpPr>
            <p:cNvPr id="7" name="TextBox 6"/>
            <p:cNvSpPr txBox="1"/>
            <p:nvPr/>
          </p:nvSpPr>
          <p:spPr>
            <a:xfrm>
              <a:off x="113173" y="3501688"/>
              <a:ext cx="282028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u="sng" dirty="0"/>
                <a:t>fewer types of DNA strands</a:t>
              </a:r>
              <a:r>
                <a:rPr lang="en-US" sz="1600" dirty="0"/>
                <a:t> required than </a:t>
              </a:r>
              <a:r>
                <a:rPr lang="en-US" sz="1600" b="1" dirty="0"/>
                <a:t>uniquely-addressed</a:t>
              </a:r>
              <a:r>
                <a:rPr lang="en-US" sz="1600" dirty="0"/>
                <a:t> self-assembly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434049" y="5785171"/>
              <a:ext cx="1002030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/>
                <a:t>DNA origami (</a:t>
              </a:r>
              <a:r>
                <a:rPr lang="en-US" sz="1100" dirty="0" err="1"/>
                <a:t>Rothemund</a:t>
              </a:r>
              <a:r>
                <a:rPr lang="en-US" sz="1100" dirty="0"/>
                <a:t>, </a:t>
              </a:r>
              <a:r>
                <a:rPr lang="en-US" sz="1100" i="1" dirty="0"/>
                <a:t>Nature</a:t>
              </a:r>
              <a:r>
                <a:rPr lang="en-US" sz="1100" dirty="0"/>
                <a:t> 2006)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742013" y="5785171"/>
              <a:ext cx="1255161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/>
                <a:t>single-stranded tile lattice (Wei et al., </a:t>
              </a:r>
              <a:r>
                <a:rPr lang="en-US" sz="1100" i="1" dirty="0"/>
                <a:t>Nature</a:t>
              </a:r>
              <a:r>
                <a:rPr lang="en-US" sz="1100" dirty="0"/>
                <a:t> 2012)</a:t>
              </a: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493611" y="4386501"/>
              <a:ext cx="1439843" cy="1439788"/>
            </a:xfrm>
            <a:prstGeom prst="rect">
              <a:avLst/>
            </a:prstGeom>
          </p:spPr>
        </p:pic>
        <p:sp>
          <p:nvSpPr>
            <p:cNvPr id="19" name="Rounded Rectangle 18"/>
            <p:cNvSpPr/>
            <p:nvPr/>
          </p:nvSpPr>
          <p:spPr>
            <a:xfrm>
              <a:off x="144780" y="3501688"/>
              <a:ext cx="2852394" cy="2929592"/>
            </a:xfrm>
            <a:prstGeom prst="roundRect">
              <a:avLst>
                <a:gd name="adj" fmla="val 14066"/>
              </a:avLst>
            </a:prstGeom>
            <a:noFill/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9" name="Picture 38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27785" y="5416598"/>
              <a:ext cx="1120836" cy="405874"/>
            </a:xfrm>
            <a:prstGeom prst="rect">
              <a:avLst/>
            </a:prstGeom>
          </p:spPr>
        </p:pic>
        <p:pic>
          <p:nvPicPr>
            <p:cNvPr id="40" name="Picture 39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434049" y="4405461"/>
              <a:ext cx="780083" cy="938360"/>
            </a:xfrm>
            <a:prstGeom prst="rect">
              <a:avLst/>
            </a:prstGeom>
          </p:spPr>
        </p:pic>
      </p:grpSp>
      <p:sp>
        <p:nvSpPr>
          <p:cNvPr id="43" name="Rectangle 42"/>
          <p:cNvSpPr/>
          <p:nvPr/>
        </p:nvSpPr>
        <p:spPr>
          <a:xfrm>
            <a:off x="3336206" y="2593626"/>
            <a:ext cx="553440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Contrasting with other self-assembly work: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110D296-083E-4AF7-97C0-4840D60B53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3B66A-CE92-4F70-B5A2-EE913266E6CF}" type="slidenum">
              <a:rPr lang="en-US" smtClean="0"/>
              <a:pPr/>
              <a:t>47</a:t>
            </a:fld>
            <a:r>
              <a:rPr lang="en-US"/>
              <a:t>/49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04101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74D1CA-49A0-477F-886A-2C2EF30268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94752"/>
          </a:xfrm>
        </p:spPr>
        <p:txBody>
          <a:bodyPr>
            <a:normAutofit/>
          </a:bodyPr>
          <a:lstStyle/>
          <a:p>
            <a:r>
              <a:rPr lang="en-US" sz="4000" dirty="0"/>
              <a:t>Next big challenge: </a:t>
            </a:r>
            <a:r>
              <a:rPr lang="en-US" sz="4000" u="sng" dirty="0"/>
              <a:t>Algorithmically control shape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A1AD0B-EEE2-48F8-8274-F952A59A85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3966" y="1472834"/>
            <a:ext cx="10515600" cy="586182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We “drew” interesting patterns on a boring shape (infinite rectangle)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09DAAAE-4301-496C-B704-6E29F3DB49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0959"/>
          <a:stretch/>
        </p:blipFill>
        <p:spPr>
          <a:xfrm>
            <a:off x="552441" y="1988400"/>
            <a:ext cx="10895186" cy="751831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8254EF5-C795-42BF-B91D-B4FB7B4C4C5D}"/>
              </a:ext>
            </a:extLst>
          </p:cNvPr>
          <p:cNvSpPr txBox="1">
            <a:spLocks/>
          </p:cNvSpPr>
          <p:nvPr/>
        </p:nvSpPr>
        <p:spPr>
          <a:xfrm>
            <a:off x="484978" y="2855394"/>
            <a:ext cx="5104329" cy="4844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Can we grow interesting shapes?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4B0DB0C-5B74-40DA-95CF-9F386081D910}"/>
              </a:ext>
            </a:extLst>
          </p:cNvPr>
          <p:cNvGrpSpPr/>
          <p:nvPr/>
        </p:nvGrpSpPr>
        <p:grpSpPr>
          <a:xfrm flipH="1">
            <a:off x="5461664" y="2904607"/>
            <a:ext cx="2407342" cy="1280458"/>
            <a:chOff x="638523" y="3227079"/>
            <a:chExt cx="2407342" cy="1280458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D363EF39-FB4A-4A4B-839E-7ADA7680E58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10619" y="3227079"/>
              <a:ext cx="1335246" cy="1280458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BF47E2B0-0AD0-44EF-ABA2-7939280DB5F5}"/>
                </a:ext>
              </a:extLst>
            </p:cNvPr>
            <p:cNvSpPr/>
            <p:nvPr/>
          </p:nvSpPr>
          <p:spPr>
            <a:xfrm>
              <a:off x="638523" y="3377097"/>
              <a:ext cx="1327095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l-GR" sz="2400" i="1" dirty="0"/>
                <a:t>σ</a:t>
              </a:r>
              <a:r>
                <a:rPr lang="en-US" sz="2400" baseline="-25000" dirty="0" err="1"/>
                <a:t>smiley_face</a:t>
              </a:r>
              <a:endParaRPr lang="en-US" sz="2400" dirty="0"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98F47FA9-0764-4651-8A6B-C13CB3C60821}"/>
              </a:ext>
            </a:extLst>
          </p:cNvPr>
          <p:cNvGrpSpPr/>
          <p:nvPr/>
        </p:nvGrpSpPr>
        <p:grpSpPr>
          <a:xfrm>
            <a:off x="7909762" y="2922918"/>
            <a:ext cx="1622595" cy="1280458"/>
            <a:chOff x="6391239" y="3262194"/>
            <a:chExt cx="1622595" cy="1280458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7FB3710C-89FB-47E1-B4C6-FAD67BBD9E3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6391239" y="3262194"/>
              <a:ext cx="1335246" cy="1280458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90D4E15E-8FB8-45EC-9D26-C8CE4A22926D}"/>
                </a:ext>
              </a:extLst>
            </p:cNvPr>
            <p:cNvSpPr/>
            <p:nvPr/>
          </p:nvSpPr>
          <p:spPr>
            <a:xfrm>
              <a:off x="7034079" y="3364240"/>
              <a:ext cx="979755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l-GR" sz="2400" i="1" dirty="0"/>
                <a:t>σ</a:t>
              </a:r>
              <a:r>
                <a:rPr lang="en-US" sz="2400" baseline="-25000" dirty="0"/>
                <a:t>dolphin</a:t>
              </a:r>
              <a:endParaRPr lang="en-US" sz="2400" dirty="0"/>
            </a:p>
          </p:txBody>
        </p:sp>
      </p:grp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6C78A10E-12F4-49F7-B46B-DAC0F2B857B2}"/>
              </a:ext>
            </a:extLst>
          </p:cNvPr>
          <p:cNvSpPr txBox="1">
            <a:spLocks/>
          </p:cNvSpPr>
          <p:nvPr/>
        </p:nvSpPr>
        <p:spPr>
          <a:xfrm>
            <a:off x="397398" y="3730748"/>
            <a:ext cx="4120010" cy="13187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000" b="1" dirty="0"/>
              <a:t>Theorem</a:t>
            </a:r>
            <a:r>
              <a:rPr lang="en-US" sz="2000" dirty="0"/>
              <a:t>: There is a </a:t>
            </a:r>
            <a:r>
              <a:rPr lang="en-US" sz="2000" u="sng" dirty="0"/>
              <a:t>single</a:t>
            </a:r>
            <a:r>
              <a:rPr lang="en-US" sz="2000" dirty="0"/>
              <a:t> set </a:t>
            </a:r>
            <a:r>
              <a:rPr lang="en-US" sz="2000" i="1" dirty="0"/>
              <a:t>T</a:t>
            </a:r>
            <a:r>
              <a:rPr lang="en-US" sz="2000" dirty="0"/>
              <a:t> of tile types, so that, for any finite shape </a:t>
            </a:r>
            <a:r>
              <a:rPr lang="en-US" sz="2000" i="1" dirty="0"/>
              <a:t>S</a:t>
            </a:r>
            <a:r>
              <a:rPr lang="en-US" sz="2000" dirty="0"/>
              <a:t>, from an appropriately chosen seed </a:t>
            </a:r>
            <a:r>
              <a:rPr lang="el-GR" sz="2000" i="1" dirty="0"/>
              <a:t>σ</a:t>
            </a:r>
            <a:r>
              <a:rPr lang="en-US" sz="2000" i="1" baseline="-25000" dirty="0"/>
              <a:t>S</a:t>
            </a:r>
            <a:r>
              <a:rPr lang="en-US" sz="2000" dirty="0"/>
              <a:t> “encoding” </a:t>
            </a:r>
            <a:r>
              <a:rPr lang="en-US" sz="2000" i="1" dirty="0"/>
              <a:t>S</a:t>
            </a:r>
            <a:r>
              <a:rPr lang="en-US" sz="2000" dirty="0"/>
              <a:t>, </a:t>
            </a:r>
            <a:r>
              <a:rPr lang="en-US" sz="2000" i="1" dirty="0"/>
              <a:t>T</a:t>
            </a:r>
            <a:r>
              <a:rPr lang="en-US" sz="2000" dirty="0"/>
              <a:t> self-assembles </a:t>
            </a:r>
            <a:r>
              <a:rPr lang="en-US" sz="2000" i="1" dirty="0"/>
              <a:t>S</a:t>
            </a:r>
            <a:r>
              <a:rPr lang="en-US" sz="2000" dirty="0"/>
              <a:t>.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476C6E1-DD55-4B79-8B41-DCAC4048010B}"/>
              </a:ext>
            </a:extLst>
          </p:cNvPr>
          <p:cNvSpPr/>
          <p:nvPr/>
        </p:nvSpPr>
        <p:spPr>
          <a:xfrm>
            <a:off x="601287" y="6231135"/>
            <a:ext cx="1041861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[</a:t>
            </a:r>
            <a:r>
              <a:rPr lang="en-US" sz="2000" i="1" dirty="0"/>
              <a:t>Complexity of Self-Assembled Shapes</a:t>
            </a:r>
            <a:r>
              <a:rPr lang="en-US" sz="2000" dirty="0"/>
              <a:t>. </a:t>
            </a:r>
            <a:r>
              <a:rPr lang="en-US" sz="2000" dirty="0" err="1"/>
              <a:t>Soloveichik</a:t>
            </a:r>
            <a:r>
              <a:rPr lang="en-US" sz="2000" dirty="0"/>
              <a:t> and </a:t>
            </a:r>
            <a:r>
              <a:rPr lang="en-US" sz="2000" dirty="0" err="1"/>
              <a:t>Winfree</a:t>
            </a:r>
            <a:r>
              <a:rPr lang="en-US" sz="2000" dirty="0"/>
              <a:t>, </a:t>
            </a:r>
            <a:r>
              <a:rPr lang="en-US" sz="2000" u="sng" dirty="0"/>
              <a:t>SIAM Journal on Computing</a:t>
            </a:r>
            <a:r>
              <a:rPr lang="en-US" sz="2000" dirty="0"/>
              <a:t> 2007]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07E12FD-6469-4D03-B68C-2012C6433464}"/>
              </a:ext>
            </a:extLst>
          </p:cNvPr>
          <p:cNvGrpSpPr/>
          <p:nvPr/>
        </p:nvGrpSpPr>
        <p:grpSpPr>
          <a:xfrm>
            <a:off x="4719757" y="3558818"/>
            <a:ext cx="1694435" cy="1857098"/>
            <a:chOff x="2108567" y="3948964"/>
            <a:chExt cx="1694435" cy="1857098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30DA7AE2-3455-4EAF-B2CA-A16BFE7724F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108567" y="3948964"/>
              <a:ext cx="1694435" cy="1857098"/>
            </a:xfrm>
            <a:prstGeom prst="rect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3D4F3FE6-F04F-4D1D-A4AD-8981A1BF437D}"/>
                </a:ext>
              </a:extLst>
            </p:cNvPr>
            <p:cNvSpPr/>
            <p:nvPr/>
          </p:nvSpPr>
          <p:spPr>
            <a:xfrm>
              <a:off x="2802005" y="5504069"/>
              <a:ext cx="165100" cy="165100"/>
            </a:xfrm>
            <a:prstGeom prst="rect">
              <a:avLst/>
            </a:prstGeom>
            <a:solidFill>
              <a:srgbClr val="F7E60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55F9E183-82DA-4926-8FF1-7A999DA1BD9E}"/>
                </a:ext>
              </a:extLst>
            </p:cNvPr>
            <p:cNvSpPr/>
            <p:nvPr/>
          </p:nvSpPr>
          <p:spPr>
            <a:xfrm>
              <a:off x="2460792" y="5522275"/>
              <a:ext cx="165100" cy="1651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1E447784-F57A-45D6-878B-9222693C65CD}"/>
                </a:ext>
              </a:extLst>
            </p:cNvPr>
            <p:cNvSpPr/>
            <p:nvPr/>
          </p:nvSpPr>
          <p:spPr>
            <a:xfrm>
              <a:off x="2813017" y="5262663"/>
              <a:ext cx="165100" cy="1651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5918F00D-22A8-4154-8E25-F73851485D4F}"/>
                </a:ext>
              </a:extLst>
            </p:cNvPr>
            <p:cNvSpPr/>
            <p:nvPr/>
          </p:nvSpPr>
          <p:spPr>
            <a:xfrm>
              <a:off x="2389280" y="5233226"/>
              <a:ext cx="165100" cy="1651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FE205365-0A22-47C1-9319-E58FC3D17B37}"/>
                </a:ext>
              </a:extLst>
            </p:cNvPr>
            <p:cNvSpPr/>
            <p:nvPr/>
          </p:nvSpPr>
          <p:spPr>
            <a:xfrm>
              <a:off x="3120576" y="5549601"/>
              <a:ext cx="165100" cy="16510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1F49D2C4-8FBF-495F-A005-08D2772CAF6F}"/>
              </a:ext>
            </a:extLst>
          </p:cNvPr>
          <p:cNvGrpSpPr/>
          <p:nvPr/>
        </p:nvGrpSpPr>
        <p:grpSpPr>
          <a:xfrm>
            <a:off x="8375458" y="3570700"/>
            <a:ext cx="1694435" cy="1857098"/>
            <a:chOff x="6856935" y="3909976"/>
            <a:chExt cx="1694435" cy="1857098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06FC95EB-25CE-4B4C-AFC9-869F5060DD7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856935" y="3909976"/>
              <a:ext cx="1694435" cy="1857098"/>
            </a:xfrm>
            <a:prstGeom prst="rect">
              <a:avLst/>
            </a:prstGeom>
          </p:spPr>
        </p:pic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641B9497-CA7C-409F-8F4D-1319C145D734}"/>
                </a:ext>
              </a:extLst>
            </p:cNvPr>
            <p:cNvSpPr/>
            <p:nvPr/>
          </p:nvSpPr>
          <p:spPr>
            <a:xfrm>
              <a:off x="7548833" y="5488460"/>
              <a:ext cx="165100" cy="165100"/>
            </a:xfrm>
            <a:prstGeom prst="rect">
              <a:avLst/>
            </a:prstGeom>
            <a:solidFill>
              <a:srgbClr val="F7E60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6588D596-D861-4F97-9A88-11E33B2235C4}"/>
                </a:ext>
              </a:extLst>
            </p:cNvPr>
            <p:cNvSpPr/>
            <p:nvPr/>
          </p:nvSpPr>
          <p:spPr>
            <a:xfrm>
              <a:off x="7209160" y="5483287"/>
              <a:ext cx="165100" cy="1651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82DB82C3-EFC6-4F1B-ABB7-7C137110B803}"/>
                </a:ext>
              </a:extLst>
            </p:cNvPr>
            <p:cNvSpPr/>
            <p:nvPr/>
          </p:nvSpPr>
          <p:spPr>
            <a:xfrm>
              <a:off x="7561385" y="5223675"/>
              <a:ext cx="165100" cy="1651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7C7F3A18-EA03-4317-A60C-A8212E8E7E2A}"/>
                </a:ext>
              </a:extLst>
            </p:cNvPr>
            <p:cNvSpPr/>
            <p:nvPr/>
          </p:nvSpPr>
          <p:spPr>
            <a:xfrm>
              <a:off x="7139458" y="5193948"/>
              <a:ext cx="165100" cy="1651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224133A5-A6DB-47A5-9FC8-351CF658E917}"/>
                </a:ext>
              </a:extLst>
            </p:cNvPr>
            <p:cNvSpPr/>
            <p:nvPr/>
          </p:nvSpPr>
          <p:spPr>
            <a:xfrm>
              <a:off x="7868944" y="5510613"/>
              <a:ext cx="165100" cy="16510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6C45DCC7-1E12-4B59-B548-8085115A01F4}"/>
              </a:ext>
            </a:extLst>
          </p:cNvPr>
          <p:cNvSpPr/>
          <p:nvPr/>
        </p:nvSpPr>
        <p:spPr>
          <a:xfrm>
            <a:off x="1896178" y="5617971"/>
            <a:ext cx="8306602" cy="510092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These tiles are </a:t>
            </a:r>
            <a:r>
              <a:rPr lang="en-US" sz="2400" dirty="0">
                <a:solidFill>
                  <a:srgbClr val="C00000"/>
                </a:solidFill>
              </a:rPr>
              <a:t>universally programmable</a:t>
            </a:r>
            <a:r>
              <a:rPr lang="en-US" sz="2400" dirty="0"/>
              <a:t> for building any shape.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94AD2617-2A78-4224-A28A-9ED64876F900}"/>
              </a:ext>
            </a:extLst>
          </p:cNvPr>
          <p:cNvGrpSpPr/>
          <p:nvPr/>
        </p:nvGrpSpPr>
        <p:grpSpPr>
          <a:xfrm>
            <a:off x="6271682" y="4329086"/>
            <a:ext cx="1802450" cy="836314"/>
            <a:chOff x="6271682" y="4329086"/>
            <a:chExt cx="1802450" cy="836314"/>
          </a:xfrm>
        </p:grpSpPr>
        <p:sp>
          <p:nvSpPr>
            <p:cNvPr id="24" name="Arrow: Right 23">
              <a:extLst>
                <a:ext uri="{FF2B5EF4-FFF2-40B4-BE49-F238E27FC236}">
                  <a16:creationId xmlns:a16="http://schemas.microsoft.com/office/drawing/2014/main" id="{82CE91DA-B464-4857-A162-0F6DBCF5FC4B}"/>
                </a:ext>
              </a:extLst>
            </p:cNvPr>
            <p:cNvSpPr/>
            <p:nvPr/>
          </p:nvSpPr>
          <p:spPr>
            <a:xfrm>
              <a:off x="6271682" y="4671759"/>
              <a:ext cx="540458" cy="307134"/>
            </a:xfrm>
            <a:prstGeom prst="rightArrow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122" name="Picture 2" descr="https://media.npr.org/programs/atc/features/2006/mar/dna/yellow200-f776da2c38a5fd466764992a3626d1b73f696688-s300-c85.jpg">
              <a:extLst>
                <a:ext uri="{FF2B5EF4-FFF2-40B4-BE49-F238E27FC236}">
                  <a16:creationId xmlns:a16="http://schemas.microsoft.com/office/drawing/2014/main" id="{DD01397F-98C1-4D61-9D9D-37E45B62643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59047" y="4329086"/>
              <a:ext cx="1115085" cy="8363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53CED9F3-D0C2-4725-AC29-FA293FD6366A}"/>
              </a:ext>
            </a:extLst>
          </p:cNvPr>
          <p:cNvGrpSpPr/>
          <p:nvPr/>
        </p:nvGrpSpPr>
        <p:grpSpPr>
          <a:xfrm>
            <a:off x="9927383" y="4447792"/>
            <a:ext cx="2081773" cy="751831"/>
            <a:chOff x="9927383" y="4447792"/>
            <a:chExt cx="2081773" cy="751831"/>
          </a:xfrm>
        </p:grpSpPr>
        <p:sp>
          <p:nvSpPr>
            <p:cNvPr id="34" name="Arrow: Right 33">
              <a:extLst>
                <a:ext uri="{FF2B5EF4-FFF2-40B4-BE49-F238E27FC236}">
                  <a16:creationId xmlns:a16="http://schemas.microsoft.com/office/drawing/2014/main" id="{692A6218-D799-41C0-8A58-EB07A6F78FA2}"/>
                </a:ext>
              </a:extLst>
            </p:cNvPr>
            <p:cNvSpPr/>
            <p:nvPr/>
          </p:nvSpPr>
          <p:spPr>
            <a:xfrm>
              <a:off x="9927383" y="4683641"/>
              <a:ext cx="540458" cy="307134"/>
            </a:xfrm>
            <a:prstGeom prst="rightArrow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126" name="Picture 6" descr="https://pubs.acs.org/appl/literatum/publisher/achs/journals/content/ancac3/2008/ancac3.2008.2.issue-6/nn800215j/production/images/large/nn-2008-00215j_0006.jpeg">
              <a:extLst>
                <a:ext uri="{FF2B5EF4-FFF2-40B4-BE49-F238E27FC236}">
                  <a16:creationId xmlns:a16="http://schemas.microsoft.com/office/drawing/2014/main" id="{9E8B9427-795D-46BF-B8B5-AAA1117CA4A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107" t="54559" r="38389" b="13790"/>
            <a:stretch/>
          </p:blipFill>
          <p:spPr bwMode="auto">
            <a:xfrm>
              <a:off x="10564576" y="4447792"/>
              <a:ext cx="1444580" cy="7518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90AD683B-1FB3-47D6-8748-3B18D58FE583}"/>
              </a:ext>
            </a:extLst>
          </p:cNvPr>
          <p:cNvSpPr/>
          <p:nvPr/>
        </p:nvSpPr>
        <p:spPr>
          <a:xfrm>
            <a:off x="7289099" y="3506128"/>
            <a:ext cx="47000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/>
              <a:t>?</a:t>
            </a:r>
            <a:endParaRPr lang="en-US" sz="4000" dirty="0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F146195E-5DF6-49F6-95C3-147821165C4F}"/>
              </a:ext>
            </a:extLst>
          </p:cNvPr>
          <p:cNvSpPr/>
          <p:nvPr/>
        </p:nvSpPr>
        <p:spPr>
          <a:xfrm>
            <a:off x="11051866" y="3559126"/>
            <a:ext cx="47000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/>
              <a:t>?</a:t>
            </a:r>
            <a:endParaRPr lang="en-US" sz="4000" dirty="0"/>
          </a:p>
        </p:txBody>
      </p:sp>
      <p:sp>
        <p:nvSpPr>
          <p:cNvPr id="23" name="Slide Number Placeholder 22">
            <a:extLst>
              <a:ext uri="{FF2B5EF4-FFF2-40B4-BE49-F238E27FC236}">
                <a16:creationId xmlns:a16="http://schemas.microsoft.com/office/drawing/2014/main" id="{1CDFA4EC-9B65-4071-886C-F72E5FEAD4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3B66A-CE92-4F70-B5A2-EE913266E6CF}" type="slidenum">
              <a:rPr lang="en-US" smtClean="0"/>
              <a:pPr/>
              <a:t>48</a:t>
            </a:fld>
            <a:r>
              <a:rPr lang="en-US"/>
              <a:t>/49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6740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p"/>
      <p:bldP spid="14" grpId="0"/>
      <p:bldP spid="35" grpId="0" animBg="1"/>
      <p:bldP spid="22" grpId="0"/>
      <p:bldP spid="38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you!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12FDEA5-DC1F-4F5F-83D0-6F6BCD0861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3B66A-CE92-4F70-B5A2-EE913266E6CF}" type="slidenum">
              <a:rPr lang="en-US" smtClean="0"/>
              <a:pPr/>
              <a:t>49</a:t>
            </a:fld>
            <a:r>
              <a:rPr lang="en-US"/>
              <a:t>/49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82847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Hierarchy of abstractions</a:t>
            </a:r>
            <a:endParaRPr lang="en-US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2778251" y="1825625"/>
            <a:ext cx="7518273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/>
              <a:t>   </a:t>
            </a:r>
            <a:r>
              <a:rPr lang="en-US" b="1"/>
              <a:t>Bits:		Boolean circuits compute</a:t>
            </a:r>
            <a:endParaRPr lang="en-US" b="1" dirty="0"/>
          </a:p>
          <a:p>
            <a:pPr marL="0" indent="0">
              <a:buNone/>
            </a:pPr>
            <a:r>
              <a:rPr lang="en-US">
                <a:solidFill>
                  <a:schemeClr val="bg2">
                    <a:lumMod val="50000"/>
                  </a:schemeClr>
                </a:solidFill>
              </a:rPr>
              <a:t>   Tiles:	Tile self-assembly implements circuits</a:t>
            </a:r>
            <a:endParaRPr lang="en-US" dirty="0">
              <a:solidFill>
                <a:schemeClr val="bg2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en-US">
                <a:solidFill>
                  <a:schemeClr val="bg2">
                    <a:lumMod val="50000"/>
                  </a:schemeClr>
                </a:solidFill>
              </a:rPr>
              <a:t>   DNA:	DNA strands implement tiles</a:t>
            </a:r>
            <a:endParaRPr lang="en-US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6" name="Arrow: Right 5"/>
          <p:cNvSpPr/>
          <p:nvPr/>
        </p:nvSpPr>
        <p:spPr>
          <a:xfrm>
            <a:off x="2490216" y="1942130"/>
            <a:ext cx="576072" cy="237744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7C16BA8-511E-4E45-82FE-1D2EE57104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3B66A-CE92-4F70-B5A2-EE913266E6CF}" type="slidenum">
              <a:rPr lang="en-US" smtClean="0"/>
              <a:pPr/>
              <a:t>5</a:t>
            </a:fld>
            <a:r>
              <a:rPr lang="en-US"/>
              <a:t>/49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3346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810" y="365127"/>
            <a:ext cx="9273540" cy="881438"/>
          </a:xfrm>
        </p:spPr>
        <p:txBody>
          <a:bodyPr/>
          <a:lstStyle/>
          <a:p>
            <a:r>
              <a:rPr lang="en-US" dirty="0"/>
              <a:t>Harmonious arrangement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873942" y="1702309"/>
            <a:ext cx="279400" cy="461665"/>
          </a:xfrm>
          <a:prstGeom prst="rect">
            <a:avLst/>
          </a:prstGeom>
          <a:noFill/>
        </p:spPr>
        <p:txBody>
          <a:bodyPr wrap="square" lIns="45720" rIns="45720" rtlCol="0">
            <a:spAutoFit/>
          </a:bodyPr>
          <a:lstStyle/>
          <a:p>
            <a:pPr algn="ctr"/>
            <a:r>
              <a:rPr lang="en-US" sz="2400" b="1" dirty="0"/>
              <a:t>0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873942" y="2463525"/>
            <a:ext cx="279400" cy="461665"/>
          </a:xfrm>
          <a:prstGeom prst="rect">
            <a:avLst/>
          </a:prstGeom>
          <a:noFill/>
          <a:ln w="38100">
            <a:noFill/>
          </a:ln>
        </p:spPr>
        <p:txBody>
          <a:bodyPr wrap="square" lIns="45720" rIns="45720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873942" y="3267316"/>
            <a:ext cx="279400" cy="461665"/>
          </a:xfrm>
          <a:prstGeom prst="rect">
            <a:avLst/>
          </a:prstGeom>
          <a:noFill/>
          <a:ln w="38100">
            <a:noFill/>
          </a:ln>
        </p:spPr>
        <p:txBody>
          <a:bodyPr wrap="square" lIns="45720" rIns="45720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873942" y="4071107"/>
            <a:ext cx="279400" cy="461665"/>
          </a:xfrm>
          <a:prstGeom prst="rect">
            <a:avLst/>
          </a:prstGeom>
          <a:noFill/>
        </p:spPr>
        <p:txBody>
          <a:bodyPr wrap="square" lIns="45720" rIns="45720" rtlCol="0">
            <a:spAutoFit/>
          </a:bodyPr>
          <a:lstStyle/>
          <a:p>
            <a:pPr algn="ctr"/>
            <a:r>
              <a:rPr lang="en-US" sz="2400" b="1" dirty="0"/>
              <a:t>0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873942" y="4874898"/>
            <a:ext cx="279400" cy="461665"/>
          </a:xfrm>
          <a:prstGeom prst="rect">
            <a:avLst/>
          </a:prstGeom>
          <a:noFill/>
          <a:ln w="38100">
            <a:noFill/>
          </a:ln>
        </p:spPr>
        <p:txBody>
          <a:bodyPr wrap="square" lIns="45720" rIns="45720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873942" y="5631064"/>
            <a:ext cx="279400" cy="461665"/>
          </a:xfrm>
          <a:prstGeom prst="rect">
            <a:avLst/>
          </a:prstGeom>
          <a:noFill/>
          <a:ln w="38100">
            <a:noFill/>
          </a:ln>
        </p:spPr>
        <p:txBody>
          <a:bodyPr wrap="square" lIns="45720" rIns="45720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251346" y="1716033"/>
            <a:ext cx="279400" cy="461665"/>
          </a:xfrm>
          <a:prstGeom prst="rect">
            <a:avLst/>
          </a:prstGeom>
          <a:noFill/>
          <a:ln w="38100">
            <a:noFill/>
          </a:ln>
        </p:spPr>
        <p:txBody>
          <a:bodyPr wrap="square" lIns="45720" rIns="45720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251346" y="2459493"/>
            <a:ext cx="279400" cy="461665"/>
          </a:xfrm>
          <a:prstGeom prst="rect">
            <a:avLst/>
          </a:prstGeom>
          <a:noFill/>
          <a:ln w="38100">
            <a:noFill/>
          </a:ln>
        </p:spPr>
        <p:txBody>
          <a:bodyPr wrap="square" lIns="45720" rIns="45720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251346" y="3263284"/>
            <a:ext cx="279400" cy="461665"/>
          </a:xfrm>
          <a:prstGeom prst="rect">
            <a:avLst/>
          </a:prstGeom>
          <a:noFill/>
          <a:ln w="38100">
            <a:noFill/>
          </a:ln>
        </p:spPr>
        <p:txBody>
          <a:bodyPr wrap="square" lIns="45720" rIns="45720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251346" y="4058302"/>
            <a:ext cx="279400" cy="461665"/>
          </a:xfrm>
          <a:prstGeom prst="rect">
            <a:avLst/>
          </a:prstGeom>
          <a:noFill/>
          <a:ln w="38100">
            <a:noFill/>
          </a:ln>
        </p:spPr>
        <p:txBody>
          <a:bodyPr wrap="square" lIns="45720" rIns="45720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251346" y="4870866"/>
            <a:ext cx="279400" cy="461665"/>
          </a:xfrm>
          <a:prstGeom prst="rect">
            <a:avLst/>
          </a:prstGeom>
          <a:noFill/>
        </p:spPr>
        <p:txBody>
          <a:bodyPr wrap="square" lIns="45720" rIns="45720" rtlCol="0">
            <a:spAutoFit/>
          </a:bodyPr>
          <a:lstStyle/>
          <a:p>
            <a:pPr algn="ctr"/>
            <a:r>
              <a:rPr lang="en-US" sz="2400" b="1" dirty="0"/>
              <a:t>0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232520" y="5612141"/>
            <a:ext cx="279400" cy="461665"/>
          </a:xfrm>
          <a:prstGeom prst="rect">
            <a:avLst/>
          </a:prstGeom>
          <a:noFill/>
        </p:spPr>
        <p:txBody>
          <a:bodyPr wrap="square" lIns="45720" rIns="45720" rtlCol="0">
            <a:spAutoFit/>
          </a:bodyPr>
          <a:lstStyle/>
          <a:p>
            <a:pPr algn="ctr"/>
            <a:r>
              <a:rPr lang="en-US" sz="2400" b="1" dirty="0"/>
              <a:t>0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4104710" y="1975762"/>
            <a:ext cx="750739" cy="661917"/>
            <a:chOff x="1273645" y="2149279"/>
            <a:chExt cx="750739" cy="661917"/>
          </a:xfrm>
        </p:grpSpPr>
        <p:sp>
          <p:nvSpPr>
            <p:cNvPr id="16" name="Shape 108"/>
            <p:cNvSpPr>
              <a:spLocks noChangeAspect="1"/>
            </p:cNvSpPr>
            <p:nvPr/>
          </p:nvSpPr>
          <p:spPr>
            <a:xfrm>
              <a:off x="1849706" y="2636519"/>
              <a:ext cx="174677" cy="174677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 b="1"/>
            </a:p>
          </p:txBody>
        </p:sp>
        <p:sp>
          <p:nvSpPr>
            <p:cNvPr id="17" name="Shape 109"/>
            <p:cNvSpPr>
              <a:spLocks noChangeAspect="1"/>
            </p:cNvSpPr>
            <p:nvPr/>
          </p:nvSpPr>
          <p:spPr>
            <a:xfrm flipV="1">
              <a:off x="1849707" y="2149279"/>
              <a:ext cx="174677" cy="174677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 b="1"/>
            </a:p>
          </p:txBody>
        </p:sp>
        <p:sp>
          <p:nvSpPr>
            <p:cNvPr id="18" name="Shape 110"/>
            <p:cNvSpPr>
              <a:spLocks noChangeAspect="1"/>
            </p:cNvSpPr>
            <p:nvPr/>
          </p:nvSpPr>
          <p:spPr>
            <a:xfrm>
              <a:off x="1416911" y="2245369"/>
              <a:ext cx="469256" cy="469256"/>
            </a:xfrm>
            <a:prstGeom prst="ellips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2600"/>
                  </a:solidFill>
                </a:defRPr>
              </a:pPr>
              <a:endParaRPr sz="2400" b="1"/>
            </a:p>
          </p:txBody>
        </p:sp>
        <p:sp>
          <p:nvSpPr>
            <p:cNvPr id="19" name="Shape 111"/>
            <p:cNvSpPr>
              <a:spLocks noChangeAspect="1"/>
            </p:cNvSpPr>
            <p:nvPr/>
          </p:nvSpPr>
          <p:spPr>
            <a:xfrm flipV="1">
              <a:off x="1277315" y="2635451"/>
              <a:ext cx="174677" cy="174677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 b="1"/>
            </a:p>
          </p:txBody>
        </p:sp>
        <p:sp>
          <p:nvSpPr>
            <p:cNvPr id="20" name="Shape 116"/>
            <p:cNvSpPr>
              <a:spLocks noChangeAspect="1"/>
            </p:cNvSpPr>
            <p:nvPr/>
          </p:nvSpPr>
          <p:spPr>
            <a:xfrm>
              <a:off x="1273645" y="2158726"/>
              <a:ext cx="174677" cy="174677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 b="1"/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4104709" y="3569086"/>
            <a:ext cx="750739" cy="661917"/>
            <a:chOff x="1273645" y="2149279"/>
            <a:chExt cx="750739" cy="661917"/>
          </a:xfrm>
        </p:grpSpPr>
        <p:sp>
          <p:nvSpPr>
            <p:cNvPr id="23" name="Shape 108"/>
            <p:cNvSpPr>
              <a:spLocks noChangeAspect="1"/>
            </p:cNvSpPr>
            <p:nvPr/>
          </p:nvSpPr>
          <p:spPr>
            <a:xfrm>
              <a:off x="1849706" y="2636519"/>
              <a:ext cx="174677" cy="174677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 b="1"/>
            </a:p>
          </p:txBody>
        </p:sp>
        <p:sp>
          <p:nvSpPr>
            <p:cNvPr id="24" name="Shape 109"/>
            <p:cNvSpPr>
              <a:spLocks noChangeAspect="1"/>
            </p:cNvSpPr>
            <p:nvPr/>
          </p:nvSpPr>
          <p:spPr>
            <a:xfrm flipV="1">
              <a:off x="1849707" y="2149279"/>
              <a:ext cx="174677" cy="174677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 b="1"/>
            </a:p>
          </p:txBody>
        </p:sp>
        <p:sp>
          <p:nvSpPr>
            <p:cNvPr id="25" name="Shape 110"/>
            <p:cNvSpPr>
              <a:spLocks noChangeAspect="1"/>
            </p:cNvSpPr>
            <p:nvPr/>
          </p:nvSpPr>
          <p:spPr>
            <a:xfrm>
              <a:off x="1416911" y="2245369"/>
              <a:ext cx="469256" cy="469256"/>
            </a:xfrm>
            <a:prstGeom prst="ellips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2600"/>
                  </a:solidFill>
                </a:defRPr>
              </a:pPr>
              <a:endParaRPr sz="2400" b="1"/>
            </a:p>
          </p:txBody>
        </p:sp>
        <p:sp>
          <p:nvSpPr>
            <p:cNvPr id="26" name="Shape 111"/>
            <p:cNvSpPr>
              <a:spLocks noChangeAspect="1"/>
            </p:cNvSpPr>
            <p:nvPr/>
          </p:nvSpPr>
          <p:spPr>
            <a:xfrm flipV="1">
              <a:off x="1277315" y="2635451"/>
              <a:ext cx="174677" cy="174677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 b="1"/>
            </a:p>
          </p:txBody>
        </p:sp>
        <p:sp>
          <p:nvSpPr>
            <p:cNvPr id="27" name="Shape 116"/>
            <p:cNvSpPr>
              <a:spLocks noChangeAspect="1"/>
            </p:cNvSpPr>
            <p:nvPr/>
          </p:nvSpPr>
          <p:spPr>
            <a:xfrm>
              <a:off x="1273645" y="2158726"/>
              <a:ext cx="174677" cy="174677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 b="1"/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4107233" y="5147364"/>
            <a:ext cx="750739" cy="661917"/>
            <a:chOff x="1273645" y="2149279"/>
            <a:chExt cx="750739" cy="661917"/>
          </a:xfrm>
        </p:grpSpPr>
        <p:sp>
          <p:nvSpPr>
            <p:cNvPr id="29" name="Shape 108"/>
            <p:cNvSpPr>
              <a:spLocks noChangeAspect="1"/>
            </p:cNvSpPr>
            <p:nvPr/>
          </p:nvSpPr>
          <p:spPr>
            <a:xfrm>
              <a:off x="1849706" y="2636519"/>
              <a:ext cx="174677" cy="174677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 b="1"/>
            </a:p>
          </p:txBody>
        </p:sp>
        <p:sp>
          <p:nvSpPr>
            <p:cNvPr id="30" name="Shape 109"/>
            <p:cNvSpPr>
              <a:spLocks noChangeAspect="1"/>
            </p:cNvSpPr>
            <p:nvPr/>
          </p:nvSpPr>
          <p:spPr>
            <a:xfrm flipV="1">
              <a:off x="1849707" y="2149279"/>
              <a:ext cx="174677" cy="174677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 b="1"/>
            </a:p>
          </p:txBody>
        </p:sp>
        <p:sp>
          <p:nvSpPr>
            <p:cNvPr id="31" name="Shape 110"/>
            <p:cNvSpPr>
              <a:spLocks noChangeAspect="1"/>
            </p:cNvSpPr>
            <p:nvPr/>
          </p:nvSpPr>
          <p:spPr>
            <a:xfrm>
              <a:off x="1416911" y="2245369"/>
              <a:ext cx="469256" cy="469256"/>
            </a:xfrm>
            <a:prstGeom prst="ellips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2600"/>
                  </a:solidFill>
                </a:defRPr>
              </a:pPr>
              <a:endParaRPr sz="2400" b="1"/>
            </a:p>
          </p:txBody>
        </p:sp>
        <p:sp>
          <p:nvSpPr>
            <p:cNvPr id="32" name="Shape 111"/>
            <p:cNvSpPr>
              <a:spLocks noChangeAspect="1"/>
            </p:cNvSpPr>
            <p:nvPr/>
          </p:nvSpPr>
          <p:spPr>
            <a:xfrm flipV="1">
              <a:off x="1277315" y="2635451"/>
              <a:ext cx="174677" cy="174677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 b="1"/>
            </a:p>
          </p:txBody>
        </p:sp>
        <p:sp>
          <p:nvSpPr>
            <p:cNvPr id="33" name="Shape 116"/>
            <p:cNvSpPr>
              <a:spLocks noChangeAspect="1"/>
            </p:cNvSpPr>
            <p:nvPr/>
          </p:nvSpPr>
          <p:spPr>
            <a:xfrm>
              <a:off x="1273645" y="2158726"/>
              <a:ext cx="174677" cy="174677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 b="1"/>
            </a:p>
          </p:txBody>
        </p:sp>
      </p:grpSp>
      <p:sp>
        <p:nvSpPr>
          <p:cNvPr id="34" name="TextBox 33"/>
          <p:cNvSpPr txBox="1"/>
          <p:nvPr/>
        </p:nvSpPr>
        <p:spPr>
          <a:xfrm>
            <a:off x="4836394" y="1702309"/>
            <a:ext cx="279400" cy="461665"/>
          </a:xfrm>
          <a:prstGeom prst="rect">
            <a:avLst/>
          </a:prstGeom>
          <a:noFill/>
          <a:ln w="38100">
            <a:noFill/>
          </a:ln>
        </p:spPr>
        <p:txBody>
          <a:bodyPr wrap="square" lIns="45720" rIns="45720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4836394" y="2463525"/>
            <a:ext cx="279400" cy="461665"/>
          </a:xfrm>
          <a:prstGeom prst="rect">
            <a:avLst/>
          </a:prstGeom>
          <a:noFill/>
        </p:spPr>
        <p:txBody>
          <a:bodyPr wrap="square" lIns="45720" rIns="45720" rtlCol="0">
            <a:spAutoFit/>
          </a:bodyPr>
          <a:lstStyle/>
          <a:p>
            <a:pPr algn="ctr"/>
            <a:r>
              <a:rPr lang="en-US" sz="2400" b="1" dirty="0"/>
              <a:t>0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4836394" y="3267316"/>
            <a:ext cx="279400" cy="461665"/>
          </a:xfrm>
          <a:prstGeom prst="rect">
            <a:avLst/>
          </a:prstGeom>
          <a:noFill/>
          <a:ln w="38100">
            <a:noFill/>
          </a:ln>
        </p:spPr>
        <p:txBody>
          <a:bodyPr wrap="square" lIns="45720" rIns="45720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4836394" y="4071107"/>
            <a:ext cx="279400" cy="461665"/>
          </a:xfrm>
          <a:prstGeom prst="rect">
            <a:avLst/>
          </a:prstGeom>
          <a:noFill/>
        </p:spPr>
        <p:txBody>
          <a:bodyPr wrap="square" lIns="45720" rIns="45720" rtlCol="0">
            <a:spAutoFit/>
          </a:bodyPr>
          <a:lstStyle/>
          <a:p>
            <a:pPr algn="ctr"/>
            <a:r>
              <a:rPr lang="en-US" sz="2400" b="1" dirty="0"/>
              <a:t>0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4836394" y="4874898"/>
            <a:ext cx="279400" cy="461665"/>
          </a:xfrm>
          <a:prstGeom prst="rect">
            <a:avLst/>
          </a:prstGeom>
          <a:noFill/>
          <a:ln w="38100">
            <a:noFill/>
          </a:ln>
        </p:spPr>
        <p:txBody>
          <a:bodyPr wrap="square" lIns="45720" rIns="45720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4836394" y="5631064"/>
            <a:ext cx="279400" cy="461665"/>
          </a:xfrm>
          <a:prstGeom prst="rect">
            <a:avLst/>
          </a:prstGeom>
          <a:noFill/>
          <a:ln w="38100">
            <a:noFill/>
          </a:ln>
        </p:spPr>
        <p:txBody>
          <a:bodyPr wrap="square" lIns="45720" rIns="45720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1</a:t>
            </a:r>
          </a:p>
        </p:txBody>
      </p:sp>
      <p:grpSp>
        <p:nvGrpSpPr>
          <p:cNvPr id="40" name="Group 39"/>
          <p:cNvGrpSpPr/>
          <p:nvPr/>
        </p:nvGrpSpPr>
        <p:grpSpPr>
          <a:xfrm>
            <a:off x="5078288" y="1952989"/>
            <a:ext cx="750739" cy="661917"/>
            <a:chOff x="1273645" y="2149279"/>
            <a:chExt cx="750739" cy="661917"/>
          </a:xfrm>
        </p:grpSpPr>
        <p:sp>
          <p:nvSpPr>
            <p:cNvPr id="41" name="Shape 108"/>
            <p:cNvSpPr>
              <a:spLocks noChangeAspect="1"/>
            </p:cNvSpPr>
            <p:nvPr/>
          </p:nvSpPr>
          <p:spPr>
            <a:xfrm>
              <a:off x="1849706" y="2636519"/>
              <a:ext cx="174677" cy="174677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 b="1"/>
            </a:p>
          </p:txBody>
        </p:sp>
        <p:sp>
          <p:nvSpPr>
            <p:cNvPr id="42" name="Shape 109"/>
            <p:cNvSpPr>
              <a:spLocks noChangeAspect="1"/>
            </p:cNvSpPr>
            <p:nvPr/>
          </p:nvSpPr>
          <p:spPr>
            <a:xfrm flipV="1">
              <a:off x="1849707" y="2149279"/>
              <a:ext cx="174677" cy="174677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 b="1"/>
            </a:p>
          </p:txBody>
        </p:sp>
        <p:sp>
          <p:nvSpPr>
            <p:cNvPr id="43" name="Shape 110"/>
            <p:cNvSpPr>
              <a:spLocks noChangeAspect="1"/>
            </p:cNvSpPr>
            <p:nvPr/>
          </p:nvSpPr>
          <p:spPr>
            <a:xfrm>
              <a:off x="1416911" y="2245369"/>
              <a:ext cx="469256" cy="469256"/>
            </a:xfrm>
            <a:prstGeom prst="ellips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2600"/>
                  </a:solidFill>
                </a:defRPr>
              </a:pPr>
              <a:endParaRPr sz="2400" b="1"/>
            </a:p>
          </p:txBody>
        </p:sp>
        <p:sp>
          <p:nvSpPr>
            <p:cNvPr id="44" name="Shape 111"/>
            <p:cNvSpPr>
              <a:spLocks noChangeAspect="1"/>
            </p:cNvSpPr>
            <p:nvPr/>
          </p:nvSpPr>
          <p:spPr>
            <a:xfrm flipV="1">
              <a:off x="1277315" y="2635451"/>
              <a:ext cx="174677" cy="174677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 b="1"/>
            </a:p>
          </p:txBody>
        </p:sp>
        <p:sp>
          <p:nvSpPr>
            <p:cNvPr id="45" name="Shape 116"/>
            <p:cNvSpPr>
              <a:spLocks noChangeAspect="1"/>
            </p:cNvSpPr>
            <p:nvPr/>
          </p:nvSpPr>
          <p:spPr>
            <a:xfrm>
              <a:off x="1273645" y="2158726"/>
              <a:ext cx="174677" cy="174677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 b="1"/>
            </a:p>
          </p:txBody>
        </p:sp>
      </p:grpSp>
      <p:sp>
        <p:nvSpPr>
          <p:cNvPr id="46" name="TextBox 45"/>
          <p:cNvSpPr txBox="1"/>
          <p:nvPr/>
        </p:nvSpPr>
        <p:spPr>
          <a:xfrm>
            <a:off x="5798935" y="2463525"/>
            <a:ext cx="279400" cy="461665"/>
          </a:xfrm>
          <a:prstGeom prst="rect">
            <a:avLst/>
          </a:prstGeom>
          <a:noFill/>
          <a:ln w="38100">
            <a:noFill/>
          </a:ln>
        </p:spPr>
        <p:txBody>
          <a:bodyPr wrap="square" lIns="45720" rIns="45720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5798935" y="3267316"/>
            <a:ext cx="279400" cy="461665"/>
          </a:xfrm>
          <a:prstGeom prst="rect">
            <a:avLst/>
          </a:prstGeom>
          <a:noFill/>
        </p:spPr>
        <p:txBody>
          <a:bodyPr wrap="square" lIns="45720" rIns="45720" rtlCol="0">
            <a:spAutoFit/>
          </a:bodyPr>
          <a:lstStyle/>
          <a:p>
            <a:pPr algn="ctr"/>
            <a:r>
              <a:rPr lang="en-US" sz="2400" b="1" dirty="0"/>
              <a:t>0</a:t>
            </a:r>
          </a:p>
        </p:txBody>
      </p:sp>
      <p:grpSp>
        <p:nvGrpSpPr>
          <p:cNvPr id="48" name="Group 47"/>
          <p:cNvGrpSpPr/>
          <p:nvPr/>
        </p:nvGrpSpPr>
        <p:grpSpPr>
          <a:xfrm>
            <a:off x="5078288" y="3567129"/>
            <a:ext cx="750739" cy="661917"/>
            <a:chOff x="1273645" y="2149279"/>
            <a:chExt cx="750739" cy="661917"/>
          </a:xfrm>
        </p:grpSpPr>
        <p:sp>
          <p:nvSpPr>
            <p:cNvPr id="49" name="Shape 108"/>
            <p:cNvSpPr>
              <a:spLocks noChangeAspect="1"/>
            </p:cNvSpPr>
            <p:nvPr/>
          </p:nvSpPr>
          <p:spPr>
            <a:xfrm>
              <a:off x="1849706" y="2636519"/>
              <a:ext cx="174677" cy="174677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 b="1"/>
            </a:p>
          </p:txBody>
        </p:sp>
        <p:sp>
          <p:nvSpPr>
            <p:cNvPr id="50" name="Shape 109"/>
            <p:cNvSpPr>
              <a:spLocks noChangeAspect="1"/>
            </p:cNvSpPr>
            <p:nvPr/>
          </p:nvSpPr>
          <p:spPr>
            <a:xfrm flipV="1">
              <a:off x="1849707" y="2149279"/>
              <a:ext cx="174677" cy="174677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 b="1"/>
            </a:p>
          </p:txBody>
        </p:sp>
        <p:sp>
          <p:nvSpPr>
            <p:cNvPr id="51" name="Shape 110"/>
            <p:cNvSpPr>
              <a:spLocks noChangeAspect="1"/>
            </p:cNvSpPr>
            <p:nvPr/>
          </p:nvSpPr>
          <p:spPr>
            <a:xfrm>
              <a:off x="1416911" y="2245369"/>
              <a:ext cx="469256" cy="469256"/>
            </a:xfrm>
            <a:prstGeom prst="ellips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2600"/>
                  </a:solidFill>
                </a:defRPr>
              </a:pPr>
              <a:endParaRPr sz="2400" b="1"/>
            </a:p>
          </p:txBody>
        </p:sp>
        <p:sp>
          <p:nvSpPr>
            <p:cNvPr id="52" name="Shape 111"/>
            <p:cNvSpPr>
              <a:spLocks noChangeAspect="1"/>
            </p:cNvSpPr>
            <p:nvPr/>
          </p:nvSpPr>
          <p:spPr>
            <a:xfrm flipV="1">
              <a:off x="1277315" y="2635451"/>
              <a:ext cx="174677" cy="174677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 b="1"/>
            </a:p>
          </p:txBody>
        </p:sp>
        <p:sp>
          <p:nvSpPr>
            <p:cNvPr id="53" name="Shape 116"/>
            <p:cNvSpPr>
              <a:spLocks noChangeAspect="1"/>
            </p:cNvSpPr>
            <p:nvPr/>
          </p:nvSpPr>
          <p:spPr>
            <a:xfrm>
              <a:off x="1273645" y="2158726"/>
              <a:ext cx="174677" cy="174677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 b="1"/>
            </a:p>
          </p:txBody>
        </p:sp>
      </p:grpSp>
      <p:sp>
        <p:nvSpPr>
          <p:cNvPr id="54" name="TextBox 53"/>
          <p:cNvSpPr txBox="1"/>
          <p:nvPr/>
        </p:nvSpPr>
        <p:spPr>
          <a:xfrm>
            <a:off x="5798935" y="4077665"/>
            <a:ext cx="279400" cy="461665"/>
          </a:xfrm>
          <a:prstGeom prst="rect">
            <a:avLst/>
          </a:prstGeom>
          <a:noFill/>
          <a:ln w="38100">
            <a:noFill/>
          </a:ln>
        </p:spPr>
        <p:txBody>
          <a:bodyPr wrap="square" lIns="45720" rIns="45720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5798935" y="4881456"/>
            <a:ext cx="279400" cy="461665"/>
          </a:xfrm>
          <a:prstGeom prst="rect">
            <a:avLst/>
          </a:prstGeom>
          <a:noFill/>
        </p:spPr>
        <p:txBody>
          <a:bodyPr wrap="square" lIns="45720" rIns="45720" rtlCol="0">
            <a:spAutoFit/>
          </a:bodyPr>
          <a:lstStyle/>
          <a:p>
            <a:pPr algn="ctr"/>
            <a:r>
              <a:rPr lang="en-US" sz="2400" b="1" dirty="0"/>
              <a:t>0</a:t>
            </a:r>
          </a:p>
        </p:txBody>
      </p:sp>
      <p:grpSp>
        <p:nvGrpSpPr>
          <p:cNvPr id="84" name="Group 83"/>
          <p:cNvGrpSpPr/>
          <p:nvPr/>
        </p:nvGrpSpPr>
        <p:grpSpPr>
          <a:xfrm>
            <a:off x="5086605" y="1468365"/>
            <a:ext cx="699907" cy="384405"/>
            <a:chOff x="3083671" y="2451148"/>
            <a:chExt cx="699907" cy="384405"/>
          </a:xfrm>
        </p:grpSpPr>
        <p:sp>
          <p:nvSpPr>
            <p:cNvPr id="80" name="Shape 202"/>
            <p:cNvSpPr/>
            <p:nvPr/>
          </p:nvSpPr>
          <p:spPr>
            <a:xfrm>
              <a:off x="3189106" y="2451148"/>
              <a:ext cx="477062" cy="2634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053" extrusionOk="0">
                  <a:moveTo>
                    <a:pt x="0" y="371"/>
                  </a:moveTo>
                  <a:cubicBezTo>
                    <a:pt x="754" y="18262"/>
                    <a:pt x="7854" y="20368"/>
                    <a:pt x="10541" y="20984"/>
                  </a:cubicBezTo>
                  <a:cubicBezTo>
                    <a:pt x="13227" y="21600"/>
                    <a:pt x="21130" y="18347"/>
                    <a:pt x="21600" y="0"/>
                  </a:cubicBezTo>
                </a:path>
              </a:pathLst>
            </a:cu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 b="1"/>
            </a:p>
          </p:txBody>
        </p:sp>
        <p:sp>
          <p:nvSpPr>
            <p:cNvPr id="81" name="Shape 203"/>
            <p:cNvSpPr/>
            <p:nvPr/>
          </p:nvSpPr>
          <p:spPr>
            <a:xfrm>
              <a:off x="3171010" y="2464452"/>
              <a:ext cx="511969" cy="0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 b="1"/>
            </a:p>
          </p:txBody>
        </p:sp>
        <p:sp>
          <p:nvSpPr>
            <p:cNvPr id="82" name="Shape 111"/>
            <p:cNvSpPr>
              <a:spLocks noChangeAspect="1"/>
            </p:cNvSpPr>
            <p:nvPr/>
          </p:nvSpPr>
          <p:spPr>
            <a:xfrm flipV="1">
              <a:off x="3083671" y="2660876"/>
              <a:ext cx="174677" cy="174677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 b="1"/>
            </a:p>
          </p:txBody>
        </p:sp>
        <p:sp>
          <p:nvSpPr>
            <p:cNvPr id="83" name="Shape 108"/>
            <p:cNvSpPr>
              <a:spLocks noChangeAspect="1"/>
            </p:cNvSpPr>
            <p:nvPr/>
          </p:nvSpPr>
          <p:spPr>
            <a:xfrm>
              <a:off x="3608901" y="2652561"/>
              <a:ext cx="174677" cy="174677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 b="1"/>
            </a:p>
          </p:txBody>
        </p:sp>
      </p:grpSp>
      <p:grpSp>
        <p:nvGrpSpPr>
          <p:cNvPr id="85" name="Group 84"/>
          <p:cNvGrpSpPr/>
          <p:nvPr/>
        </p:nvGrpSpPr>
        <p:grpSpPr>
          <a:xfrm flipV="1">
            <a:off x="5064588" y="5995959"/>
            <a:ext cx="720832" cy="360395"/>
            <a:chOff x="3067221" y="2451148"/>
            <a:chExt cx="720832" cy="360395"/>
          </a:xfrm>
        </p:grpSpPr>
        <p:sp>
          <p:nvSpPr>
            <p:cNvPr id="86" name="Shape 202"/>
            <p:cNvSpPr/>
            <p:nvPr/>
          </p:nvSpPr>
          <p:spPr>
            <a:xfrm>
              <a:off x="3189106" y="2451148"/>
              <a:ext cx="477062" cy="2634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053" extrusionOk="0">
                  <a:moveTo>
                    <a:pt x="0" y="371"/>
                  </a:moveTo>
                  <a:cubicBezTo>
                    <a:pt x="754" y="18262"/>
                    <a:pt x="7854" y="20368"/>
                    <a:pt x="10541" y="20984"/>
                  </a:cubicBezTo>
                  <a:cubicBezTo>
                    <a:pt x="13227" y="21600"/>
                    <a:pt x="21130" y="18347"/>
                    <a:pt x="21600" y="0"/>
                  </a:cubicBezTo>
                </a:path>
              </a:pathLst>
            </a:cu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 b="1"/>
            </a:p>
          </p:txBody>
        </p:sp>
        <p:sp>
          <p:nvSpPr>
            <p:cNvPr id="87" name="Shape 203"/>
            <p:cNvSpPr/>
            <p:nvPr/>
          </p:nvSpPr>
          <p:spPr>
            <a:xfrm>
              <a:off x="3171010" y="2464452"/>
              <a:ext cx="511969" cy="0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 b="1"/>
            </a:p>
          </p:txBody>
        </p:sp>
        <p:sp>
          <p:nvSpPr>
            <p:cNvPr id="88" name="Shape 111"/>
            <p:cNvSpPr>
              <a:spLocks noChangeAspect="1"/>
            </p:cNvSpPr>
            <p:nvPr/>
          </p:nvSpPr>
          <p:spPr>
            <a:xfrm flipV="1">
              <a:off x="3067221" y="2631956"/>
              <a:ext cx="174677" cy="174677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 b="1"/>
            </a:p>
          </p:txBody>
        </p:sp>
        <p:sp>
          <p:nvSpPr>
            <p:cNvPr id="89" name="Shape 108"/>
            <p:cNvSpPr>
              <a:spLocks noChangeAspect="1"/>
            </p:cNvSpPr>
            <p:nvPr/>
          </p:nvSpPr>
          <p:spPr>
            <a:xfrm>
              <a:off x="3613376" y="2636866"/>
              <a:ext cx="174677" cy="174677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 b="1"/>
            </a:p>
          </p:txBody>
        </p:sp>
      </p:grpSp>
      <p:sp>
        <p:nvSpPr>
          <p:cNvPr id="90" name="TextBox 89"/>
          <p:cNvSpPr txBox="1"/>
          <p:nvPr/>
        </p:nvSpPr>
        <p:spPr>
          <a:xfrm>
            <a:off x="5798846" y="1693266"/>
            <a:ext cx="279400" cy="461665"/>
          </a:xfrm>
          <a:prstGeom prst="rect">
            <a:avLst/>
          </a:prstGeom>
          <a:noFill/>
          <a:ln w="38100">
            <a:noFill/>
          </a:ln>
        </p:spPr>
        <p:txBody>
          <a:bodyPr wrap="square" lIns="45720" rIns="45720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91" name="TextBox 90"/>
          <p:cNvSpPr txBox="1"/>
          <p:nvPr/>
        </p:nvSpPr>
        <p:spPr>
          <a:xfrm>
            <a:off x="5798846" y="5631064"/>
            <a:ext cx="279400" cy="461665"/>
          </a:xfrm>
          <a:prstGeom prst="rect">
            <a:avLst/>
          </a:prstGeom>
          <a:noFill/>
          <a:ln w="38100">
            <a:noFill/>
          </a:ln>
        </p:spPr>
        <p:txBody>
          <a:bodyPr wrap="square" lIns="45720" rIns="45720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1</a:t>
            </a:r>
          </a:p>
        </p:txBody>
      </p:sp>
      <p:grpSp>
        <p:nvGrpSpPr>
          <p:cNvPr id="92" name="Group 91"/>
          <p:cNvGrpSpPr/>
          <p:nvPr/>
        </p:nvGrpSpPr>
        <p:grpSpPr>
          <a:xfrm>
            <a:off x="6034270" y="1956840"/>
            <a:ext cx="750739" cy="661917"/>
            <a:chOff x="1273645" y="2149279"/>
            <a:chExt cx="750739" cy="661917"/>
          </a:xfrm>
        </p:grpSpPr>
        <p:sp>
          <p:nvSpPr>
            <p:cNvPr id="93" name="Shape 108"/>
            <p:cNvSpPr>
              <a:spLocks noChangeAspect="1"/>
            </p:cNvSpPr>
            <p:nvPr/>
          </p:nvSpPr>
          <p:spPr>
            <a:xfrm>
              <a:off x="1849706" y="2636519"/>
              <a:ext cx="174677" cy="174677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 b="1"/>
            </a:p>
          </p:txBody>
        </p:sp>
        <p:sp>
          <p:nvSpPr>
            <p:cNvPr id="94" name="Shape 109"/>
            <p:cNvSpPr>
              <a:spLocks noChangeAspect="1"/>
            </p:cNvSpPr>
            <p:nvPr/>
          </p:nvSpPr>
          <p:spPr>
            <a:xfrm flipV="1">
              <a:off x="1849707" y="2149279"/>
              <a:ext cx="174677" cy="174677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 b="1"/>
            </a:p>
          </p:txBody>
        </p:sp>
        <p:sp>
          <p:nvSpPr>
            <p:cNvPr id="95" name="Shape 110"/>
            <p:cNvSpPr>
              <a:spLocks noChangeAspect="1"/>
            </p:cNvSpPr>
            <p:nvPr/>
          </p:nvSpPr>
          <p:spPr>
            <a:xfrm>
              <a:off x="1416911" y="2245369"/>
              <a:ext cx="469256" cy="469256"/>
            </a:xfrm>
            <a:prstGeom prst="ellips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2600"/>
                  </a:solidFill>
                </a:defRPr>
              </a:pPr>
              <a:endParaRPr sz="2400" b="1"/>
            </a:p>
          </p:txBody>
        </p:sp>
        <p:sp>
          <p:nvSpPr>
            <p:cNvPr id="96" name="Shape 111"/>
            <p:cNvSpPr>
              <a:spLocks noChangeAspect="1"/>
            </p:cNvSpPr>
            <p:nvPr/>
          </p:nvSpPr>
          <p:spPr>
            <a:xfrm flipV="1">
              <a:off x="1277315" y="2635451"/>
              <a:ext cx="174677" cy="174677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 b="1"/>
            </a:p>
          </p:txBody>
        </p:sp>
        <p:sp>
          <p:nvSpPr>
            <p:cNvPr id="97" name="Shape 116"/>
            <p:cNvSpPr>
              <a:spLocks noChangeAspect="1"/>
            </p:cNvSpPr>
            <p:nvPr/>
          </p:nvSpPr>
          <p:spPr>
            <a:xfrm>
              <a:off x="1273645" y="2158726"/>
              <a:ext cx="174677" cy="174677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 b="1"/>
            </a:p>
          </p:txBody>
        </p:sp>
      </p:grpSp>
      <p:grpSp>
        <p:nvGrpSpPr>
          <p:cNvPr id="98" name="Group 97"/>
          <p:cNvGrpSpPr/>
          <p:nvPr/>
        </p:nvGrpSpPr>
        <p:grpSpPr>
          <a:xfrm>
            <a:off x="6034269" y="3550164"/>
            <a:ext cx="750739" cy="661917"/>
            <a:chOff x="1273645" y="2149279"/>
            <a:chExt cx="750739" cy="661917"/>
          </a:xfrm>
        </p:grpSpPr>
        <p:sp>
          <p:nvSpPr>
            <p:cNvPr id="99" name="Shape 108"/>
            <p:cNvSpPr>
              <a:spLocks noChangeAspect="1"/>
            </p:cNvSpPr>
            <p:nvPr/>
          </p:nvSpPr>
          <p:spPr>
            <a:xfrm>
              <a:off x="1849706" y="2636519"/>
              <a:ext cx="174677" cy="174677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 b="1"/>
            </a:p>
          </p:txBody>
        </p:sp>
        <p:sp>
          <p:nvSpPr>
            <p:cNvPr id="100" name="Shape 109"/>
            <p:cNvSpPr>
              <a:spLocks noChangeAspect="1"/>
            </p:cNvSpPr>
            <p:nvPr/>
          </p:nvSpPr>
          <p:spPr>
            <a:xfrm flipV="1">
              <a:off x="1849707" y="2149279"/>
              <a:ext cx="174677" cy="174677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 b="1"/>
            </a:p>
          </p:txBody>
        </p:sp>
        <p:sp>
          <p:nvSpPr>
            <p:cNvPr id="101" name="Shape 110"/>
            <p:cNvSpPr>
              <a:spLocks noChangeAspect="1"/>
            </p:cNvSpPr>
            <p:nvPr/>
          </p:nvSpPr>
          <p:spPr>
            <a:xfrm>
              <a:off x="1416911" y="2245369"/>
              <a:ext cx="469256" cy="469256"/>
            </a:xfrm>
            <a:prstGeom prst="ellips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2600"/>
                  </a:solidFill>
                </a:defRPr>
              </a:pPr>
              <a:endParaRPr sz="2400" b="1"/>
            </a:p>
          </p:txBody>
        </p:sp>
        <p:sp>
          <p:nvSpPr>
            <p:cNvPr id="102" name="Shape 111"/>
            <p:cNvSpPr>
              <a:spLocks noChangeAspect="1"/>
            </p:cNvSpPr>
            <p:nvPr/>
          </p:nvSpPr>
          <p:spPr>
            <a:xfrm flipV="1">
              <a:off x="1277315" y="2635451"/>
              <a:ext cx="174677" cy="174677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 b="1"/>
            </a:p>
          </p:txBody>
        </p:sp>
        <p:sp>
          <p:nvSpPr>
            <p:cNvPr id="103" name="Shape 116"/>
            <p:cNvSpPr>
              <a:spLocks noChangeAspect="1"/>
            </p:cNvSpPr>
            <p:nvPr/>
          </p:nvSpPr>
          <p:spPr>
            <a:xfrm>
              <a:off x="1273645" y="2158726"/>
              <a:ext cx="174677" cy="174677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 b="1"/>
            </a:p>
          </p:txBody>
        </p:sp>
      </p:grpSp>
      <p:grpSp>
        <p:nvGrpSpPr>
          <p:cNvPr id="104" name="Group 103"/>
          <p:cNvGrpSpPr/>
          <p:nvPr/>
        </p:nvGrpSpPr>
        <p:grpSpPr>
          <a:xfrm>
            <a:off x="6036793" y="5128442"/>
            <a:ext cx="750739" cy="661917"/>
            <a:chOff x="1273645" y="2149279"/>
            <a:chExt cx="750739" cy="661917"/>
          </a:xfrm>
        </p:grpSpPr>
        <p:sp>
          <p:nvSpPr>
            <p:cNvPr id="105" name="Shape 108"/>
            <p:cNvSpPr>
              <a:spLocks noChangeAspect="1"/>
            </p:cNvSpPr>
            <p:nvPr/>
          </p:nvSpPr>
          <p:spPr>
            <a:xfrm>
              <a:off x="1849706" y="2636519"/>
              <a:ext cx="174677" cy="174677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 b="1"/>
            </a:p>
          </p:txBody>
        </p:sp>
        <p:sp>
          <p:nvSpPr>
            <p:cNvPr id="106" name="Shape 109"/>
            <p:cNvSpPr>
              <a:spLocks noChangeAspect="1"/>
            </p:cNvSpPr>
            <p:nvPr/>
          </p:nvSpPr>
          <p:spPr>
            <a:xfrm flipV="1">
              <a:off x="1849707" y="2149279"/>
              <a:ext cx="174677" cy="174677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 b="1"/>
            </a:p>
          </p:txBody>
        </p:sp>
        <p:sp>
          <p:nvSpPr>
            <p:cNvPr id="107" name="Shape 110"/>
            <p:cNvSpPr>
              <a:spLocks noChangeAspect="1"/>
            </p:cNvSpPr>
            <p:nvPr/>
          </p:nvSpPr>
          <p:spPr>
            <a:xfrm>
              <a:off x="1416911" y="2245369"/>
              <a:ext cx="469256" cy="469256"/>
            </a:xfrm>
            <a:prstGeom prst="ellips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2600"/>
                  </a:solidFill>
                </a:defRPr>
              </a:pPr>
              <a:endParaRPr sz="2400" b="1"/>
            </a:p>
          </p:txBody>
        </p:sp>
        <p:sp>
          <p:nvSpPr>
            <p:cNvPr id="108" name="Shape 111"/>
            <p:cNvSpPr>
              <a:spLocks noChangeAspect="1"/>
            </p:cNvSpPr>
            <p:nvPr/>
          </p:nvSpPr>
          <p:spPr>
            <a:xfrm flipV="1">
              <a:off x="1277315" y="2635451"/>
              <a:ext cx="174677" cy="174677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 b="1"/>
            </a:p>
          </p:txBody>
        </p:sp>
        <p:sp>
          <p:nvSpPr>
            <p:cNvPr id="109" name="Shape 116"/>
            <p:cNvSpPr>
              <a:spLocks noChangeAspect="1"/>
            </p:cNvSpPr>
            <p:nvPr/>
          </p:nvSpPr>
          <p:spPr>
            <a:xfrm>
              <a:off x="1273645" y="2158726"/>
              <a:ext cx="174677" cy="174677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 b="1"/>
            </a:p>
          </p:txBody>
        </p:sp>
      </p:grpSp>
      <p:sp>
        <p:nvSpPr>
          <p:cNvPr id="110" name="TextBox 109"/>
          <p:cNvSpPr txBox="1"/>
          <p:nvPr/>
        </p:nvSpPr>
        <p:spPr>
          <a:xfrm>
            <a:off x="6765954" y="1683387"/>
            <a:ext cx="279400" cy="461665"/>
          </a:xfrm>
          <a:prstGeom prst="rect">
            <a:avLst/>
          </a:prstGeom>
          <a:noFill/>
          <a:ln w="38100">
            <a:noFill/>
          </a:ln>
        </p:spPr>
        <p:txBody>
          <a:bodyPr wrap="square" lIns="45720" rIns="45720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11" name="TextBox 110"/>
          <p:cNvSpPr txBox="1"/>
          <p:nvPr/>
        </p:nvSpPr>
        <p:spPr>
          <a:xfrm>
            <a:off x="6765954" y="2444603"/>
            <a:ext cx="279400" cy="461665"/>
          </a:xfrm>
          <a:prstGeom prst="rect">
            <a:avLst/>
          </a:prstGeom>
          <a:noFill/>
          <a:ln w="38100">
            <a:noFill/>
          </a:ln>
        </p:spPr>
        <p:txBody>
          <a:bodyPr wrap="square" lIns="45720" rIns="45720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12" name="TextBox 111"/>
          <p:cNvSpPr txBox="1"/>
          <p:nvPr/>
        </p:nvSpPr>
        <p:spPr>
          <a:xfrm>
            <a:off x="6765954" y="3248394"/>
            <a:ext cx="279400" cy="461665"/>
          </a:xfrm>
          <a:prstGeom prst="rect">
            <a:avLst/>
          </a:prstGeom>
          <a:noFill/>
          <a:ln w="38100">
            <a:noFill/>
          </a:ln>
        </p:spPr>
        <p:txBody>
          <a:bodyPr wrap="square" lIns="45720" rIns="45720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13" name="TextBox 112"/>
          <p:cNvSpPr txBox="1"/>
          <p:nvPr/>
        </p:nvSpPr>
        <p:spPr>
          <a:xfrm>
            <a:off x="6765954" y="4052185"/>
            <a:ext cx="279400" cy="461665"/>
          </a:xfrm>
          <a:prstGeom prst="rect">
            <a:avLst/>
          </a:prstGeom>
          <a:noFill/>
        </p:spPr>
        <p:txBody>
          <a:bodyPr wrap="square" lIns="45720" rIns="45720" rtlCol="0">
            <a:spAutoFit/>
          </a:bodyPr>
          <a:lstStyle/>
          <a:p>
            <a:pPr algn="ctr"/>
            <a:r>
              <a:rPr lang="en-US" sz="2400" b="1" dirty="0"/>
              <a:t>0</a:t>
            </a:r>
          </a:p>
        </p:txBody>
      </p:sp>
      <p:sp>
        <p:nvSpPr>
          <p:cNvPr id="114" name="TextBox 113"/>
          <p:cNvSpPr txBox="1"/>
          <p:nvPr/>
        </p:nvSpPr>
        <p:spPr>
          <a:xfrm>
            <a:off x="6765954" y="4855976"/>
            <a:ext cx="279400" cy="461665"/>
          </a:xfrm>
          <a:prstGeom prst="rect">
            <a:avLst/>
          </a:prstGeom>
          <a:noFill/>
          <a:ln w="38100">
            <a:noFill/>
          </a:ln>
        </p:spPr>
        <p:txBody>
          <a:bodyPr wrap="square" lIns="45720" rIns="45720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15" name="TextBox 114"/>
          <p:cNvSpPr txBox="1"/>
          <p:nvPr/>
        </p:nvSpPr>
        <p:spPr>
          <a:xfrm>
            <a:off x="6765954" y="5612142"/>
            <a:ext cx="279400" cy="461665"/>
          </a:xfrm>
          <a:prstGeom prst="rect">
            <a:avLst/>
          </a:prstGeom>
          <a:noFill/>
        </p:spPr>
        <p:txBody>
          <a:bodyPr wrap="square" lIns="45720" rIns="45720" rtlCol="0">
            <a:spAutoFit/>
          </a:bodyPr>
          <a:lstStyle/>
          <a:p>
            <a:pPr algn="ctr"/>
            <a:r>
              <a:rPr lang="en-US" sz="2400" b="1" dirty="0"/>
              <a:t>0</a:t>
            </a:r>
          </a:p>
        </p:txBody>
      </p:sp>
      <p:grpSp>
        <p:nvGrpSpPr>
          <p:cNvPr id="116" name="Group 115"/>
          <p:cNvGrpSpPr/>
          <p:nvPr/>
        </p:nvGrpSpPr>
        <p:grpSpPr>
          <a:xfrm>
            <a:off x="6987590" y="2746373"/>
            <a:ext cx="750739" cy="661917"/>
            <a:chOff x="1273645" y="2149279"/>
            <a:chExt cx="750739" cy="661917"/>
          </a:xfrm>
        </p:grpSpPr>
        <p:sp>
          <p:nvSpPr>
            <p:cNvPr id="117" name="Shape 108"/>
            <p:cNvSpPr>
              <a:spLocks noChangeAspect="1"/>
            </p:cNvSpPr>
            <p:nvPr/>
          </p:nvSpPr>
          <p:spPr>
            <a:xfrm>
              <a:off x="1849706" y="2636519"/>
              <a:ext cx="174677" cy="174677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 b="1"/>
            </a:p>
          </p:txBody>
        </p:sp>
        <p:sp>
          <p:nvSpPr>
            <p:cNvPr id="118" name="Shape 109"/>
            <p:cNvSpPr>
              <a:spLocks noChangeAspect="1"/>
            </p:cNvSpPr>
            <p:nvPr/>
          </p:nvSpPr>
          <p:spPr>
            <a:xfrm flipV="1">
              <a:off x="1849707" y="2149279"/>
              <a:ext cx="174677" cy="174677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 b="1"/>
            </a:p>
          </p:txBody>
        </p:sp>
        <p:sp>
          <p:nvSpPr>
            <p:cNvPr id="119" name="Shape 110"/>
            <p:cNvSpPr>
              <a:spLocks noChangeAspect="1"/>
            </p:cNvSpPr>
            <p:nvPr/>
          </p:nvSpPr>
          <p:spPr>
            <a:xfrm>
              <a:off x="1416911" y="2245369"/>
              <a:ext cx="469256" cy="469256"/>
            </a:xfrm>
            <a:prstGeom prst="ellips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2600"/>
                  </a:solidFill>
                </a:defRPr>
              </a:pPr>
              <a:endParaRPr sz="2400" b="1"/>
            </a:p>
          </p:txBody>
        </p:sp>
        <p:sp>
          <p:nvSpPr>
            <p:cNvPr id="120" name="Shape 111"/>
            <p:cNvSpPr>
              <a:spLocks noChangeAspect="1"/>
            </p:cNvSpPr>
            <p:nvPr/>
          </p:nvSpPr>
          <p:spPr>
            <a:xfrm flipV="1">
              <a:off x="1277315" y="2635451"/>
              <a:ext cx="174677" cy="174677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 b="1"/>
            </a:p>
          </p:txBody>
        </p:sp>
        <p:sp>
          <p:nvSpPr>
            <p:cNvPr id="121" name="Shape 116"/>
            <p:cNvSpPr>
              <a:spLocks noChangeAspect="1"/>
            </p:cNvSpPr>
            <p:nvPr/>
          </p:nvSpPr>
          <p:spPr>
            <a:xfrm>
              <a:off x="1273645" y="2158726"/>
              <a:ext cx="174677" cy="174677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 b="1"/>
            </a:p>
          </p:txBody>
        </p:sp>
      </p:grpSp>
      <p:grpSp>
        <p:nvGrpSpPr>
          <p:cNvPr id="124" name="Group 123"/>
          <p:cNvGrpSpPr/>
          <p:nvPr/>
        </p:nvGrpSpPr>
        <p:grpSpPr>
          <a:xfrm>
            <a:off x="6987590" y="4360513"/>
            <a:ext cx="750739" cy="661917"/>
            <a:chOff x="1273645" y="2149279"/>
            <a:chExt cx="750739" cy="661917"/>
          </a:xfrm>
        </p:grpSpPr>
        <p:sp>
          <p:nvSpPr>
            <p:cNvPr id="125" name="Shape 108"/>
            <p:cNvSpPr>
              <a:spLocks noChangeAspect="1"/>
            </p:cNvSpPr>
            <p:nvPr/>
          </p:nvSpPr>
          <p:spPr>
            <a:xfrm>
              <a:off x="1849706" y="2636519"/>
              <a:ext cx="174677" cy="174677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 b="1"/>
            </a:p>
          </p:txBody>
        </p:sp>
        <p:sp>
          <p:nvSpPr>
            <p:cNvPr id="126" name="Shape 109"/>
            <p:cNvSpPr>
              <a:spLocks noChangeAspect="1"/>
            </p:cNvSpPr>
            <p:nvPr/>
          </p:nvSpPr>
          <p:spPr>
            <a:xfrm flipV="1">
              <a:off x="1849707" y="2149279"/>
              <a:ext cx="174677" cy="174677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 b="1"/>
            </a:p>
          </p:txBody>
        </p:sp>
        <p:sp>
          <p:nvSpPr>
            <p:cNvPr id="127" name="Shape 110"/>
            <p:cNvSpPr>
              <a:spLocks noChangeAspect="1"/>
            </p:cNvSpPr>
            <p:nvPr/>
          </p:nvSpPr>
          <p:spPr>
            <a:xfrm>
              <a:off x="1416911" y="2245369"/>
              <a:ext cx="469256" cy="469256"/>
            </a:xfrm>
            <a:prstGeom prst="ellips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2600"/>
                  </a:solidFill>
                </a:defRPr>
              </a:pPr>
              <a:endParaRPr sz="2400" b="1"/>
            </a:p>
          </p:txBody>
        </p:sp>
        <p:sp>
          <p:nvSpPr>
            <p:cNvPr id="128" name="Shape 111"/>
            <p:cNvSpPr>
              <a:spLocks noChangeAspect="1"/>
            </p:cNvSpPr>
            <p:nvPr/>
          </p:nvSpPr>
          <p:spPr>
            <a:xfrm flipV="1">
              <a:off x="1277315" y="2635451"/>
              <a:ext cx="174677" cy="174677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 b="1"/>
            </a:p>
          </p:txBody>
        </p:sp>
        <p:sp>
          <p:nvSpPr>
            <p:cNvPr id="129" name="Shape 116"/>
            <p:cNvSpPr>
              <a:spLocks noChangeAspect="1"/>
            </p:cNvSpPr>
            <p:nvPr/>
          </p:nvSpPr>
          <p:spPr>
            <a:xfrm>
              <a:off x="1273645" y="2158726"/>
              <a:ext cx="174677" cy="174677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 b="1"/>
            </a:p>
          </p:txBody>
        </p:sp>
      </p:grpSp>
      <p:grpSp>
        <p:nvGrpSpPr>
          <p:cNvPr id="132" name="Group 131"/>
          <p:cNvGrpSpPr/>
          <p:nvPr/>
        </p:nvGrpSpPr>
        <p:grpSpPr>
          <a:xfrm>
            <a:off x="7016165" y="1449443"/>
            <a:ext cx="699907" cy="384405"/>
            <a:chOff x="3083671" y="2451148"/>
            <a:chExt cx="699907" cy="384405"/>
          </a:xfrm>
        </p:grpSpPr>
        <p:sp>
          <p:nvSpPr>
            <p:cNvPr id="133" name="Shape 202"/>
            <p:cNvSpPr/>
            <p:nvPr/>
          </p:nvSpPr>
          <p:spPr>
            <a:xfrm>
              <a:off x="3189106" y="2451148"/>
              <a:ext cx="477062" cy="2634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053" extrusionOk="0">
                  <a:moveTo>
                    <a:pt x="0" y="371"/>
                  </a:moveTo>
                  <a:cubicBezTo>
                    <a:pt x="754" y="18262"/>
                    <a:pt x="7854" y="20368"/>
                    <a:pt x="10541" y="20984"/>
                  </a:cubicBezTo>
                  <a:cubicBezTo>
                    <a:pt x="13227" y="21600"/>
                    <a:pt x="21130" y="18347"/>
                    <a:pt x="21600" y="0"/>
                  </a:cubicBezTo>
                </a:path>
              </a:pathLst>
            </a:cu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 b="1"/>
            </a:p>
          </p:txBody>
        </p:sp>
        <p:sp>
          <p:nvSpPr>
            <p:cNvPr id="134" name="Shape 203"/>
            <p:cNvSpPr/>
            <p:nvPr/>
          </p:nvSpPr>
          <p:spPr>
            <a:xfrm>
              <a:off x="3171010" y="2464452"/>
              <a:ext cx="511969" cy="0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 b="1"/>
            </a:p>
          </p:txBody>
        </p:sp>
        <p:sp>
          <p:nvSpPr>
            <p:cNvPr id="135" name="Shape 111"/>
            <p:cNvSpPr>
              <a:spLocks noChangeAspect="1"/>
            </p:cNvSpPr>
            <p:nvPr/>
          </p:nvSpPr>
          <p:spPr>
            <a:xfrm flipV="1">
              <a:off x="3083671" y="2660876"/>
              <a:ext cx="174677" cy="174677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 b="1"/>
            </a:p>
          </p:txBody>
        </p:sp>
        <p:sp>
          <p:nvSpPr>
            <p:cNvPr id="136" name="Shape 108"/>
            <p:cNvSpPr>
              <a:spLocks noChangeAspect="1"/>
            </p:cNvSpPr>
            <p:nvPr/>
          </p:nvSpPr>
          <p:spPr>
            <a:xfrm>
              <a:off x="3608901" y="2652561"/>
              <a:ext cx="174677" cy="174677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 b="1"/>
            </a:p>
          </p:txBody>
        </p:sp>
      </p:grpSp>
      <p:grpSp>
        <p:nvGrpSpPr>
          <p:cNvPr id="137" name="Group 136"/>
          <p:cNvGrpSpPr/>
          <p:nvPr/>
        </p:nvGrpSpPr>
        <p:grpSpPr>
          <a:xfrm flipV="1">
            <a:off x="7016165" y="5953225"/>
            <a:ext cx="699907" cy="384405"/>
            <a:chOff x="3083671" y="2451148"/>
            <a:chExt cx="699907" cy="384405"/>
          </a:xfrm>
        </p:grpSpPr>
        <p:sp>
          <p:nvSpPr>
            <p:cNvPr id="138" name="Shape 202"/>
            <p:cNvSpPr/>
            <p:nvPr/>
          </p:nvSpPr>
          <p:spPr>
            <a:xfrm>
              <a:off x="3189106" y="2451148"/>
              <a:ext cx="477062" cy="2634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053" extrusionOk="0">
                  <a:moveTo>
                    <a:pt x="0" y="371"/>
                  </a:moveTo>
                  <a:cubicBezTo>
                    <a:pt x="754" y="18262"/>
                    <a:pt x="7854" y="20368"/>
                    <a:pt x="10541" y="20984"/>
                  </a:cubicBezTo>
                  <a:cubicBezTo>
                    <a:pt x="13227" y="21600"/>
                    <a:pt x="21130" y="18347"/>
                    <a:pt x="21600" y="0"/>
                  </a:cubicBezTo>
                </a:path>
              </a:pathLst>
            </a:cu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 b="1"/>
            </a:p>
          </p:txBody>
        </p:sp>
        <p:sp>
          <p:nvSpPr>
            <p:cNvPr id="139" name="Shape 203"/>
            <p:cNvSpPr/>
            <p:nvPr/>
          </p:nvSpPr>
          <p:spPr>
            <a:xfrm>
              <a:off x="3171010" y="2464452"/>
              <a:ext cx="511969" cy="0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 b="1"/>
            </a:p>
          </p:txBody>
        </p:sp>
        <p:sp>
          <p:nvSpPr>
            <p:cNvPr id="140" name="Shape 111"/>
            <p:cNvSpPr>
              <a:spLocks noChangeAspect="1"/>
            </p:cNvSpPr>
            <p:nvPr/>
          </p:nvSpPr>
          <p:spPr>
            <a:xfrm flipV="1">
              <a:off x="3083671" y="2660876"/>
              <a:ext cx="174677" cy="174677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 b="1"/>
            </a:p>
          </p:txBody>
        </p:sp>
        <p:sp>
          <p:nvSpPr>
            <p:cNvPr id="141" name="Shape 108"/>
            <p:cNvSpPr>
              <a:spLocks noChangeAspect="1"/>
            </p:cNvSpPr>
            <p:nvPr/>
          </p:nvSpPr>
          <p:spPr>
            <a:xfrm>
              <a:off x="3608901" y="2652561"/>
              <a:ext cx="174677" cy="174677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 b="1"/>
            </a:p>
          </p:txBody>
        </p:sp>
      </p:grpSp>
      <p:sp>
        <p:nvSpPr>
          <p:cNvPr id="144" name="TextBox 143"/>
          <p:cNvSpPr txBox="1"/>
          <p:nvPr/>
        </p:nvSpPr>
        <p:spPr>
          <a:xfrm>
            <a:off x="7755849" y="1720065"/>
            <a:ext cx="258810" cy="461665"/>
          </a:xfrm>
          <a:prstGeom prst="rect">
            <a:avLst/>
          </a:prstGeom>
          <a:noFill/>
          <a:ln w="38100">
            <a:noFill/>
          </a:ln>
        </p:spPr>
        <p:txBody>
          <a:bodyPr wrap="square" lIns="45720" rIns="45720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45" name="TextBox 144"/>
          <p:cNvSpPr txBox="1"/>
          <p:nvPr/>
        </p:nvSpPr>
        <p:spPr>
          <a:xfrm>
            <a:off x="7755849" y="2463525"/>
            <a:ext cx="258810" cy="461665"/>
          </a:xfrm>
          <a:prstGeom prst="rect">
            <a:avLst/>
          </a:prstGeom>
          <a:noFill/>
          <a:ln w="38100">
            <a:noFill/>
          </a:ln>
        </p:spPr>
        <p:txBody>
          <a:bodyPr wrap="square" lIns="45720" rIns="45720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46" name="TextBox 145"/>
          <p:cNvSpPr txBox="1"/>
          <p:nvPr/>
        </p:nvSpPr>
        <p:spPr>
          <a:xfrm>
            <a:off x="7755849" y="3267316"/>
            <a:ext cx="258810" cy="461665"/>
          </a:xfrm>
          <a:prstGeom prst="rect">
            <a:avLst/>
          </a:prstGeom>
          <a:noFill/>
          <a:ln w="38100">
            <a:noFill/>
          </a:ln>
        </p:spPr>
        <p:txBody>
          <a:bodyPr wrap="square" lIns="45720" rIns="45720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47" name="TextBox 146"/>
          <p:cNvSpPr txBox="1"/>
          <p:nvPr/>
        </p:nvSpPr>
        <p:spPr>
          <a:xfrm>
            <a:off x="7755849" y="4062334"/>
            <a:ext cx="258810" cy="461665"/>
          </a:xfrm>
          <a:prstGeom prst="rect">
            <a:avLst/>
          </a:prstGeom>
          <a:noFill/>
          <a:ln w="38100">
            <a:noFill/>
          </a:ln>
        </p:spPr>
        <p:txBody>
          <a:bodyPr wrap="square" lIns="45720" rIns="45720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48" name="TextBox 147"/>
          <p:cNvSpPr txBox="1"/>
          <p:nvPr/>
        </p:nvSpPr>
        <p:spPr>
          <a:xfrm>
            <a:off x="7755849" y="4874898"/>
            <a:ext cx="258810" cy="461665"/>
          </a:xfrm>
          <a:prstGeom prst="rect">
            <a:avLst/>
          </a:prstGeom>
          <a:noFill/>
        </p:spPr>
        <p:txBody>
          <a:bodyPr wrap="square" lIns="45720" rIns="45720" rtlCol="0">
            <a:spAutoFit/>
          </a:bodyPr>
          <a:lstStyle/>
          <a:p>
            <a:pPr algn="ctr"/>
            <a:r>
              <a:rPr lang="en-US" sz="2400" b="1" dirty="0"/>
              <a:t>0</a:t>
            </a:r>
          </a:p>
        </p:txBody>
      </p:sp>
      <p:sp>
        <p:nvSpPr>
          <p:cNvPr id="149" name="TextBox 148"/>
          <p:cNvSpPr txBox="1"/>
          <p:nvPr/>
        </p:nvSpPr>
        <p:spPr>
          <a:xfrm>
            <a:off x="7737023" y="5616173"/>
            <a:ext cx="277636" cy="461665"/>
          </a:xfrm>
          <a:prstGeom prst="rect">
            <a:avLst/>
          </a:prstGeom>
          <a:noFill/>
        </p:spPr>
        <p:txBody>
          <a:bodyPr wrap="square" lIns="45720" rIns="45720" rtlCol="0">
            <a:spAutoFit/>
          </a:bodyPr>
          <a:lstStyle/>
          <a:p>
            <a:pPr algn="ctr"/>
            <a:r>
              <a:rPr lang="en-US" sz="2400" b="1" dirty="0"/>
              <a:t>0</a:t>
            </a:r>
          </a:p>
        </p:txBody>
      </p:sp>
      <p:sp>
        <p:nvSpPr>
          <p:cNvPr id="3" name="Rectangle 2"/>
          <p:cNvSpPr/>
          <p:nvPr/>
        </p:nvSpPr>
        <p:spPr>
          <a:xfrm>
            <a:off x="8778930" y="1502367"/>
            <a:ext cx="285585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/>
              <a:t>a.k.a. sorting</a:t>
            </a:r>
          </a:p>
        </p:txBody>
      </p:sp>
      <p:sp>
        <p:nvSpPr>
          <p:cNvPr id="56" name="Rectangle 55"/>
          <p:cNvSpPr/>
          <p:nvPr/>
        </p:nvSpPr>
        <p:spPr>
          <a:xfrm>
            <a:off x="7945724" y="1692035"/>
            <a:ext cx="3642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/>
              <a:t>=</a:t>
            </a:r>
            <a:endParaRPr lang="en-US" sz="2800" dirty="0"/>
          </a:p>
        </p:txBody>
      </p:sp>
      <p:sp>
        <p:nvSpPr>
          <p:cNvPr id="122" name="Rectangle 121"/>
          <p:cNvSpPr/>
          <p:nvPr/>
        </p:nvSpPr>
        <p:spPr>
          <a:xfrm>
            <a:off x="7963826" y="2418353"/>
            <a:ext cx="3642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/>
              <a:t>=</a:t>
            </a:r>
            <a:endParaRPr lang="en-US" sz="2800" dirty="0"/>
          </a:p>
        </p:txBody>
      </p:sp>
      <p:sp>
        <p:nvSpPr>
          <p:cNvPr id="123" name="Rectangle 122"/>
          <p:cNvSpPr/>
          <p:nvPr/>
        </p:nvSpPr>
        <p:spPr>
          <a:xfrm>
            <a:off x="7953938" y="3235606"/>
            <a:ext cx="3642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/>
              <a:t>=</a:t>
            </a:r>
            <a:endParaRPr lang="en-US" sz="2800" dirty="0"/>
          </a:p>
        </p:txBody>
      </p:sp>
      <p:sp>
        <p:nvSpPr>
          <p:cNvPr id="130" name="Rectangle 129"/>
          <p:cNvSpPr/>
          <p:nvPr/>
        </p:nvSpPr>
        <p:spPr>
          <a:xfrm>
            <a:off x="7945724" y="4035354"/>
            <a:ext cx="3642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/>
              <a:t>=</a:t>
            </a:r>
            <a:endParaRPr lang="en-US" sz="2800" dirty="0"/>
          </a:p>
        </p:txBody>
      </p:sp>
      <p:sp>
        <p:nvSpPr>
          <p:cNvPr id="131" name="Rectangle 130"/>
          <p:cNvSpPr/>
          <p:nvPr/>
        </p:nvSpPr>
        <p:spPr>
          <a:xfrm>
            <a:off x="7954850" y="4819301"/>
            <a:ext cx="3642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/>
              <a:t>=</a:t>
            </a:r>
            <a:endParaRPr lang="en-US" sz="2800" dirty="0"/>
          </a:p>
        </p:txBody>
      </p:sp>
      <p:sp>
        <p:nvSpPr>
          <p:cNvPr id="142" name="Rectangle 141"/>
          <p:cNvSpPr/>
          <p:nvPr/>
        </p:nvSpPr>
        <p:spPr>
          <a:xfrm>
            <a:off x="7945724" y="5581360"/>
            <a:ext cx="3642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/>
              <a:t>=</a:t>
            </a:r>
            <a:endParaRPr lang="en-US" sz="2800" dirty="0"/>
          </a:p>
        </p:txBody>
      </p:sp>
      <p:grpSp>
        <p:nvGrpSpPr>
          <p:cNvPr id="161" name="Group 160"/>
          <p:cNvGrpSpPr/>
          <p:nvPr/>
        </p:nvGrpSpPr>
        <p:grpSpPr>
          <a:xfrm>
            <a:off x="5080812" y="5142688"/>
            <a:ext cx="750739" cy="661917"/>
            <a:chOff x="1273645" y="2149279"/>
            <a:chExt cx="750739" cy="661917"/>
          </a:xfrm>
        </p:grpSpPr>
        <p:sp>
          <p:nvSpPr>
            <p:cNvPr id="162" name="Shape 108"/>
            <p:cNvSpPr>
              <a:spLocks noChangeAspect="1"/>
            </p:cNvSpPr>
            <p:nvPr/>
          </p:nvSpPr>
          <p:spPr>
            <a:xfrm>
              <a:off x="1849706" y="2636519"/>
              <a:ext cx="174677" cy="174677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 b="1"/>
            </a:p>
          </p:txBody>
        </p:sp>
        <p:sp>
          <p:nvSpPr>
            <p:cNvPr id="163" name="Shape 109"/>
            <p:cNvSpPr>
              <a:spLocks noChangeAspect="1"/>
            </p:cNvSpPr>
            <p:nvPr/>
          </p:nvSpPr>
          <p:spPr>
            <a:xfrm flipV="1">
              <a:off x="1849707" y="2149279"/>
              <a:ext cx="174677" cy="174677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 b="1"/>
            </a:p>
          </p:txBody>
        </p:sp>
        <p:sp>
          <p:nvSpPr>
            <p:cNvPr id="164" name="Shape 110"/>
            <p:cNvSpPr>
              <a:spLocks noChangeAspect="1"/>
            </p:cNvSpPr>
            <p:nvPr/>
          </p:nvSpPr>
          <p:spPr>
            <a:xfrm>
              <a:off x="1416911" y="2245369"/>
              <a:ext cx="469256" cy="469256"/>
            </a:xfrm>
            <a:prstGeom prst="ellips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2600"/>
                  </a:solidFill>
                </a:defRPr>
              </a:pPr>
              <a:endParaRPr sz="2400" b="1"/>
            </a:p>
          </p:txBody>
        </p:sp>
        <p:sp>
          <p:nvSpPr>
            <p:cNvPr id="165" name="Shape 111"/>
            <p:cNvSpPr>
              <a:spLocks noChangeAspect="1"/>
            </p:cNvSpPr>
            <p:nvPr/>
          </p:nvSpPr>
          <p:spPr>
            <a:xfrm flipV="1">
              <a:off x="1277315" y="2635451"/>
              <a:ext cx="174677" cy="174677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 b="1"/>
            </a:p>
          </p:txBody>
        </p:sp>
        <p:sp>
          <p:nvSpPr>
            <p:cNvPr id="166" name="Shape 116"/>
            <p:cNvSpPr>
              <a:spLocks noChangeAspect="1"/>
            </p:cNvSpPr>
            <p:nvPr/>
          </p:nvSpPr>
          <p:spPr>
            <a:xfrm>
              <a:off x="1273645" y="2158726"/>
              <a:ext cx="174677" cy="174677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 b="1"/>
            </a:p>
          </p:txBody>
        </p:sp>
      </p:grpSp>
      <p:pic>
        <p:nvPicPr>
          <p:cNvPr id="4098" name="Picture 2" descr="http://www.clipartbest.com/cliparts/eTM/dER/eTMdERBrc.jpe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11"/>
          <a:stretch/>
        </p:blipFill>
        <p:spPr bwMode="auto">
          <a:xfrm>
            <a:off x="1741802" y="2904777"/>
            <a:ext cx="1767413" cy="1914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" name="Picture 2" descr="http://www.clipartbest.com/cliparts/eTM/dER/eTMdERBrc.jpe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42"/>
          <a:stretch/>
        </p:blipFill>
        <p:spPr bwMode="auto">
          <a:xfrm>
            <a:off x="8778930" y="2904776"/>
            <a:ext cx="1798694" cy="1914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0" name="Rounded Rectangle 146">
            <a:extLst>
              <a:ext uri="{FF2B5EF4-FFF2-40B4-BE49-F238E27FC236}">
                <a16:creationId xmlns:a16="http://schemas.microsoft.com/office/drawing/2014/main" id="{F4E25A54-1E02-43ED-BEF8-012F9F32D93E}"/>
              </a:ext>
            </a:extLst>
          </p:cNvPr>
          <p:cNvSpPr/>
          <p:nvPr/>
        </p:nvSpPr>
        <p:spPr>
          <a:xfrm rot="5400000">
            <a:off x="1773971" y="3712093"/>
            <a:ext cx="4474686" cy="373563"/>
          </a:xfrm>
          <a:prstGeom prst="roundRect">
            <a:avLst/>
          </a:prstGeom>
          <a:noFill/>
          <a:ln w="28575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1" name="Rounded Rectangle 146">
            <a:extLst>
              <a:ext uri="{FF2B5EF4-FFF2-40B4-BE49-F238E27FC236}">
                <a16:creationId xmlns:a16="http://schemas.microsoft.com/office/drawing/2014/main" id="{7465551B-8A5C-4E5B-A3E2-A7FE51F62844}"/>
              </a:ext>
            </a:extLst>
          </p:cNvPr>
          <p:cNvSpPr/>
          <p:nvPr/>
        </p:nvSpPr>
        <p:spPr>
          <a:xfrm rot="5400000">
            <a:off x="6150477" y="3684230"/>
            <a:ext cx="4474686" cy="373563"/>
          </a:xfrm>
          <a:prstGeom prst="roundRect">
            <a:avLst/>
          </a:prstGeom>
          <a:noFill/>
          <a:ln w="28575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8" name="Slide Number Placeholder 57">
            <a:extLst>
              <a:ext uri="{FF2B5EF4-FFF2-40B4-BE49-F238E27FC236}">
                <a16:creationId xmlns:a16="http://schemas.microsoft.com/office/drawing/2014/main" id="{D5A6A64A-1290-40B9-8F6A-C41B53A8E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3B66A-CE92-4F70-B5A2-EE913266E6CF}" type="slidenum">
              <a:rPr lang="en-US" smtClean="0"/>
              <a:pPr/>
              <a:t>6</a:t>
            </a:fld>
            <a:r>
              <a:rPr lang="en-US"/>
              <a:t>/49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71159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3.7037E-7 L 0.00069 0.11644 " pathEditMode="relative" rAng="0" ptsTypes="AA">
                                      <p:cBhvr>
                                        <p:cTn id="8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" y="5810"/>
                                    </p:animMotion>
                                  </p:childTnLst>
                                </p:cTn>
                              </p:par>
                              <p:par>
                                <p:cTn id="8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2.96296E-6 L 0.00087 0.11944 " pathEditMode="relative" rAng="0" ptsTypes="AA">
                                      <p:cBhvr>
                                        <p:cTn id="82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" y="5972"/>
                                    </p:animMotion>
                                  </p:childTnLst>
                                </p:cTn>
                              </p:par>
                              <p:par>
                                <p:cTn id="8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3.33333E-6 L -0.00312 0.1243 " pathEditMode="relative" rAng="0" ptsTypes="AA">
                                      <p:cBhvr>
                                        <p:cTn id="84" dur="10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" y="6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000"/>
                            </p:stCondLst>
                            <p:childTnLst>
                              <p:par>
                                <p:cTn id="8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500"/>
                            </p:stCondLst>
                            <p:childTnLst>
                              <p:par>
                                <p:cTn id="1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4" grpId="0"/>
      <p:bldP spid="15" grpId="0"/>
      <p:bldP spid="34" grpId="0"/>
      <p:bldP spid="35" grpId="0"/>
      <p:bldP spid="36" grpId="0"/>
      <p:bldP spid="37" grpId="0"/>
      <p:bldP spid="38" grpId="0"/>
      <p:bldP spid="39" grpId="0"/>
      <p:bldP spid="46" grpId="0"/>
      <p:bldP spid="47" grpId="0"/>
      <p:bldP spid="54" grpId="0"/>
      <p:bldP spid="55" grpId="0"/>
      <p:bldP spid="90" grpId="0"/>
      <p:bldP spid="91" grpId="0"/>
      <p:bldP spid="110" grpId="0"/>
      <p:bldP spid="111" grpId="0"/>
      <p:bldP spid="112" grpId="0"/>
      <p:bldP spid="113" grpId="0"/>
      <p:bldP spid="114" grpId="0"/>
      <p:bldP spid="115" grpId="0"/>
      <p:bldP spid="144" grpId="0"/>
      <p:bldP spid="145" grpId="0"/>
      <p:bldP spid="146" grpId="0"/>
      <p:bldP spid="147" grpId="0"/>
      <p:bldP spid="148" grpId="0"/>
      <p:bldP spid="149" grpId="0"/>
      <p:bldP spid="3" grpId="0"/>
      <p:bldP spid="56" grpId="0"/>
      <p:bldP spid="122" grpId="0"/>
      <p:bldP spid="123" grpId="0"/>
      <p:bldP spid="130" grpId="0"/>
      <p:bldP spid="131" grpId="0"/>
      <p:bldP spid="142" grpId="0"/>
      <p:bldP spid="150" grpId="0" animBg="1"/>
      <p:bldP spid="15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4" name="Group 143"/>
          <p:cNvGrpSpPr/>
          <p:nvPr/>
        </p:nvGrpSpPr>
        <p:grpSpPr>
          <a:xfrm>
            <a:off x="1574191" y="3973683"/>
            <a:ext cx="9204067" cy="646331"/>
            <a:chOff x="801486" y="3985328"/>
            <a:chExt cx="9204067" cy="646331"/>
          </a:xfrm>
        </p:grpSpPr>
        <p:cxnSp>
          <p:nvCxnSpPr>
            <p:cNvPr id="145" name="Straight Arrow Connector 144"/>
            <p:cNvCxnSpPr/>
            <p:nvPr/>
          </p:nvCxnSpPr>
          <p:spPr>
            <a:xfrm>
              <a:off x="1822973" y="4286614"/>
              <a:ext cx="314507" cy="0"/>
            </a:xfrm>
            <a:prstGeom prst="straightConnector1">
              <a:avLst/>
            </a:prstGeom>
            <a:ln w="28575">
              <a:solidFill>
                <a:schemeClr val="accent1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6" name="Rectangle 145"/>
            <p:cNvSpPr/>
            <p:nvPr/>
          </p:nvSpPr>
          <p:spPr>
            <a:xfrm>
              <a:off x="801486" y="3985328"/>
              <a:ext cx="1049389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/>
                <a:t>move 1’s to here</a:t>
              </a:r>
            </a:p>
          </p:txBody>
        </p:sp>
        <p:sp>
          <p:nvSpPr>
            <p:cNvPr id="147" name="Rounded Rectangle 146"/>
            <p:cNvSpPr/>
            <p:nvPr/>
          </p:nvSpPr>
          <p:spPr>
            <a:xfrm>
              <a:off x="2160344" y="4118130"/>
              <a:ext cx="7845209" cy="373563"/>
            </a:xfrm>
            <a:prstGeom prst="roundRect">
              <a:avLst/>
            </a:prstGeom>
            <a:noFill/>
            <a:ln w="28575"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47" name="Shape 110">
            <a:extLst>
              <a:ext uri="{FF2B5EF4-FFF2-40B4-BE49-F238E27FC236}">
                <a16:creationId xmlns:a16="http://schemas.microsoft.com/office/drawing/2014/main" id="{ED8A2557-AA0F-44D1-9492-C4A85CAF10E3}"/>
              </a:ext>
            </a:extLst>
          </p:cNvPr>
          <p:cNvSpPr>
            <a:spLocks noChangeAspect="1"/>
          </p:cNvSpPr>
          <p:nvPr/>
        </p:nvSpPr>
        <p:spPr>
          <a:xfrm>
            <a:off x="5424249" y="2049061"/>
            <a:ext cx="469256" cy="469256"/>
          </a:xfrm>
          <a:prstGeom prst="ellipse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50800" tIns="50800" rIns="50800" bIns="50800" numCol="1" anchor="ctr">
            <a:noAutofit/>
          </a:bodyPr>
          <a:lstStyle/>
          <a:p>
            <a:pPr>
              <a:defRPr sz="2400">
                <a:solidFill>
                  <a:srgbClr val="FF2600"/>
                </a:solidFill>
              </a:defRPr>
            </a:pPr>
            <a:endParaRPr sz="2400" b="1"/>
          </a:p>
        </p:txBody>
      </p:sp>
      <p:sp>
        <p:nvSpPr>
          <p:cNvPr id="246" name="Shape 110">
            <a:extLst>
              <a:ext uri="{FF2B5EF4-FFF2-40B4-BE49-F238E27FC236}">
                <a16:creationId xmlns:a16="http://schemas.microsoft.com/office/drawing/2014/main" id="{216E997E-2B28-4191-81DB-CFD30EE0838B}"/>
              </a:ext>
            </a:extLst>
          </p:cNvPr>
          <p:cNvSpPr>
            <a:spLocks noChangeAspect="1"/>
          </p:cNvSpPr>
          <p:nvPr/>
        </p:nvSpPr>
        <p:spPr>
          <a:xfrm>
            <a:off x="5428618" y="5222148"/>
            <a:ext cx="469256" cy="469256"/>
          </a:xfrm>
          <a:prstGeom prst="ellipse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50800" tIns="50800" rIns="50800" bIns="50800" numCol="1" anchor="ctr">
            <a:noAutofit/>
          </a:bodyPr>
          <a:lstStyle/>
          <a:p>
            <a:pPr>
              <a:defRPr sz="2400">
                <a:solidFill>
                  <a:srgbClr val="FF2600"/>
                </a:solidFill>
              </a:defRPr>
            </a:pPr>
            <a:endParaRPr sz="2400" b="1"/>
          </a:p>
        </p:txBody>
      </p:sp>
      <p:sp>
        <p:nvSpPr>
          <p:cNvPr id="248" name="Shape 110">
            <a:extLst>
              <a:ext uri="{FF2B5EF4-FFF2-40B4-BE49-F238E27FC236}">
                <a16:creationId xmlns:a16="http://schemas.microsoft.com/office/drawing/2014/main" id="{9594C035-6461-4D52-B5C2-C295F3376722}"/>
              </a:ext>
            </a:extLst>
          </p:cNvPr>
          <p:cNvSpPr>
            <a:spLocks noChangeAspect="1"/>
          </p:cNvSpPr>
          <p:nvPr/>
        </p:nvSpPr>
        <p:spPr>
          <a:xfrm>
            <a:off x="5426826" y="3644333"/>
            <a:ext cx="469256" cy="469256"/>
          </a:xfrm>
          <a:prstGeom prst="ellipse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lIns="50800" tIns="50800" rIns="50800" bIns="50800" numCol="1" anchor="ctr">
            <a:noAutofit/>
          </a:bodyPr>
          <a:lstStyle/>
          <a:p>
            <a:pPr>
              <a:defRPr sz="2400">
                <a:solidFill>
                  <a:srgbClr val="FF2600"/>
                </a:solidFill>
              </a:defRPr>
            </a:pPr>
            <a:endParaRPr sz="2400" b="1"/>
          </a:p>
        </p:txBody>
      </p:sp>
      <p:sp>
        <p:nvSpPr>
          <p:cNvPr id="251" name="Shape 110">
            <a:extLst>
              <a:ext uri="{FF2B5EF4-FFF2-40B4-BE49-F238E27FC236}">
                <a16:creationId xmlns:a16="http://schemas.microsoft.com/office/drawing/2014/main" id="{28BCE235-D2D3-4235-8EF2-AC807A2A1DA7}"/>
              </a:ext>
            </a:extLst>
          </p:cNvPr>
          <p:cNvSpPr>
            <a:spLocks noChangeAspect="1"/>
          </p:cNvSpPr>
          <p:nvPr/>
        </p:nvSpPr>
        <p:spPr>
          <a:xfrm>
            <a:off x="4449385" y="2859204"/>
            <a:ext cx="469256" cy="469256"/>
          </a:xfrm>
          <a:prstGeom prst="ellipse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50800" tIns="50800" rIns="50800" bIns="50800" numCol="1" anchor="ctr">
            <a:noAutofit/>
          </a:bodyPr>
          <a:lstStyle/>
          <a:p>
            <a:pPr>
              <a:defRPr sz="2400">
                <a:solidFill>
                  <a:srgbClr val="FF2600"/>
                </a:solidFill>
              </a:defRPr>
            </a:pPr>
            <a:endParaRPr sz="2400" b="1"/>
          </a:p>
        </p:txBody>
      </p:sp>
      <p:sp>
        <p:nvSpPr>
          <p:cNvPr id="249" name="Shape 110">
            <a:extLst>
              <a:ext uri="{FF2B5EF4-FFF2-40B4-BE49-F238E27FC236}">
                <a16:creationId xmlns:a16="http://schemas.microsoft.com/office/drawing/2014/main" id="{E3CEA6EE-0033-43DA-A758-BA559BAA2D2D}"/>
              </a:ext>
            </a:extLst>
          </p:cNvPr>
          <p:cNvSpPr>
            <a:spLocks noChangeAspect="1"/>
          </p:cNvSpPr>
          <p:nvPr/>
        </p:nvSpPr>
        <p:spPr>
          <a:xfrm>
            <a:off x="4449385" y="4473144"/>
            <a:ext cx="469256" cy="469256"/>
          </a:xfrm>
          <a:prstGeom prst="ellipse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50800" tIns="50800" rIns="50800" bIns="50800" numCol="1" anchor="ctr">
            <a:noAutofit/>
          </a:bodyPr>
          <a:lstStyle/>
          <a:p>
            <a:pPr>
              <a:defRPr sz="2400">
                <a:solidFill>
                  <a:srgbClr val="FF2600"/>
                </a:solidFill>
              </a:defRPr>
            </a:pPr>
            <a:endParaRPr sz="2400" b="1"/>
          </a:p>
        </p:txBody>
      </p:sp>
      <p:sp>
        <p:nvSpPr>
          <p:cNvPr id="252" name="Freeform: Shape 251">
            <a:extLst>
              <a:ext uri="{FF2B5EF4-FFF2-40B4-BE49-F238E27FC236}">
                <a16:creationId xmlns:a16="http://schemas.microsoft.com/office/drawing/2014/main" id="{4842B2BC-9BBE-4FD0-BA5C-4581E0864930}"/>
              </a:ext>
            </a:extLst>
          </p:cNvPr>
          <p:cNvSpPr/>
          <p:nvPr/>
        </p:nvSpPr>
        <p:spPr>
          <a:xfrm>
            <a:off x="4445111" y="6101339"/>
            <a:ext cx="469256" cy="242179"/>
          </a:xfrm>
          <a:custGeom>
            <a:avLst/>
            <a:gdLst>
              <a:gd name="connsiteX0" fmla="*/ 234628 w 469256"/>
              <a:gd name="connsiteY0" fmla="*/ 0 h 242179"/>
              <a:gd name="connsiteX1" fmla="*/ 469256 w 469256"/>
              <a:gd name="connsiteY1" fmla="*/ 234628 h 242179"/>
              <a:gd name="connsiteX2" fmla="*/ 468495 w 469256"/>
              <a:gd name="connsiteY2" fmla="*/ 242179 h 242179"/>
              <a:gd name="connsiteX3" fmla="*/ 761 w 469256"/>
              <a:gd name="connsiteY3" fmla="*/ 242179 h 242179"/>
              <a:gd name="connsiteX4" fmla="*/ 0 w 469256"/>
              <a:gd name="connsiteY4" fmla="*/ 234628 h 242179"/>
              <a:gd name="connsiteX5" fmla="*/ 234628 w 469256"/>
              <a:gd name="connsiteY5" fmla="*/ 0 h 2421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9256" h="242179">
                <a:moveTo>
                  <a:pt x="234628" y="0"/>
                </a:moveTo>
                <a:cubicBezTo>
                  <a:pt x="364209" y="0"/>
                  <a:pt x="469256" y="105047"/>
                  <a:pt x="469256" y="234628"/>
                </a:cubicBezTo>
                <a:lnTo>
                  <a:pt x="468495" y="242179"/>
                </a:lnTo>
                <a:lnTo>
                  <a:pt x="761" y="242179"/>
                </a:lnTo>
                <a:lnTo>
                  <a:pt x="0" y="234628"/>
                </a:lnTo>
                <a:cubicBezTo>
                  <a:pt x="0" y="105047"/>
                  <a:pt x="105047" y="0"/>
                  <a:pt x="234628" y="0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2" name="Shape 110">
            <a:extLst>
              <a:ext uri="{FF2B5EF4-FFF2-40B4-BE49-F238E27FC236}">
                <a16:creationId xmlns:a16="http://schemas.microsoft.com/office/drawing/2014/main" id="{D944C07F-FF68-4F81-80DC-855454795B9D}"/>
              </a:ext>
            </a:extLst>
          </p:cNvPr>
          <p:cNvSpPr>
            <a:spLocks noChangeAspect="1"/>
          </p:cNvSpPr>
          <p:nvPr/>
        </p:nvSpPr>
        <p:spPr>
          <a:xfrm>
            <a:off x="3499471" y="5240761"/>
            <a:ext cx="469256" cy="469256"/>
          </a:xfrm>
          <a:prstGeom prst="ellipse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50800" tIns="50800" rIns="50800" bIns="50800" numCol="1" anchor="ctr">
            <a:noAutofit/>
          </a:bodyPr>
          <a:lstStyle/>
          <a:p>
            <a:pPr>
              <a:defRPr sz="2400">
                <a:solidFill>
                  <a:srgbClr val="FF2600"/>
                </a:solidFill>
              </a:defRPr>
            </a:pPr>
            <a:endParaRPr sz="2400" b="1"/>
          </a:p>
        </p:txBody>
      </p:sp>
      <p:sp>
        <p:nvSpPr>
          <p:cNvPr id="244" name="Shape 110">
            <a:extLst>
              <a:ext uri="{FF2B5EF4-FFF2-40B4-BE49-F238E27FC236}">
                <a16:creationId xmlns:a16="http://schemas.microsoft.com/office/drawing/2014/main" id="{96888061-2CAD-4B10-853D-48A7E5A18D13}"/>
              </a:ext>
            </a:extLst>
          </p:cNvPr>
          <p:cNvSpPr>
            <a:spLocks noChangeAspect="1"/>
          </p:cNvSpPr>
          <p:nvPr/>
        </p:nvSpPr>
        <p:spPr>
          <a:xfrm>
            <a:off x="3494439" y="2068630"/>
            <a:ext cx="469256" cy="469256"/>
          </a:xfrm>
          <a:prstGeom prst="ellipse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50800" tIns="50800" rIns="50800" bIns="50800" numCol="1" anchor="ctr">
            <a:noAutofit/>
          </a:bodyPr>
          <a:lstStyle/>
          <a:p>
            <a:pPr>
              <a:defRPr sz="2400">
                <a:solidFill>
                  <a:srgbClr val="FF2600"/>
                </a:solidFill>
              </a:defRPr>
            </a:pPr>
            <a:endParaRPr sz="2400" b="1"/>
          </a:p>
        </p:txBody>
      </p:sp>
      <p:sp>
        <p:nvSpPr>
          <p:cNvPr id="245" name="Shape 110">
            <a:extLst>
              <a:ext uri="{FF2B5EF4-FFF2-40B4-BE49-F238E27FC236}">
                <a16:creationId xmlns:a16="http://schemas.microsoft.com/office/drawing/2014/main" id="{CB0EBDD6-FA93-432D-947D-7A17D2A7FAE5}"/>
              </a:ext>
            </a:extLst>
          </p:cNvPr>
          <p:cNvSpPr>
            <a:spLocks noChangeAspect="1"/>
          </p:cNvSpPr>
          <p:nvPr/>
        </p:nvSpPr>
        <p:spPr>
          <a:xfrm>
            <a:off x="3496087" y="3661104"/>
            <a:ext cx="469256" cy="469256"/>
          </a:xfrm>
          <a:prstGeom prst="ellipse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lIns="50800" tIns="50800" rIns="50800" bIns="50800" numCol="1" anchor="ctr">
            <a:noAutofit/>
          </a:bodyPr>
          <a:lstStyle/>
          <a:p>
            <a:pPr>
              <a:defRPr sz="2400">
                <a:solidFill>
                  <a:srgbClr val="FF2600"/>
                </a:solidFill>
              </a:defRPr>
            </a:pPr>
            <a:endParaRPr sz="2400" b="1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1540" y="365127"/>
            <a:ext cx="9147810" cy="881438"/>
          </a:xfrm>
        </p:spPr>
        <p:txBody>
          <a:bodyPr/>
          <a:lstStyle/>
          <a:p>
            <a:r>
              <a:rPr lang="en-US" dirty="0"/>
              <a:t>Odd bits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122644" y="1702309"/>
            <a:ext cx="279400" cy="461665"/>
          </a:xfrm>
          <a:prstGeom prst="rect">
            <a:avLst/>
          </a:prstGeom>
          <a:noFill/>
        </p:spPr>
        <p:txBody>
          <a:bodyPr wrap="square" lIns="45720" rIns="45720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122644" y="2463525"/>
            <a:ext cx="279400" cy="461665"/>
          </a:xfrm>
          <a:prstGeom prst="rect">
            <a:avLst/>
          </a:prstGeom>
          <a:noFill/>
        </p:spPr>
        <p:txBody>
          <a:bodyPr wrap="square" lIns="45720" rIns="45720" rtlCol="0">
            <a:spAutoFit/>
          </a:bodyPr>
          <a:lstStyle/>
          <a:p>
            <a:r>
              <a:rPr lang="en-US" sz="2400" b="1" dirty="0"/>
              <a:t>0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122644" y="3267316"/>
            <a:ext cx="279400" cy="461665"/>
          </a:xfrm>
          <a:prstGeom prst="rect">
            <a:avLst/>
          </a:prstGeom>
          <a:noFill/>
        </p:spPr>
        <p:txBody>
          <a:bodyPr wrap="square" lIns="45720" rIns="45720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122644" y="4071107"/>
            <a:ext cx="279400" cy="461665"/>
          </a:xfrm>
          <a:prstGeom prst="rect">
            <a:avLst/>
          </a:prstGeom>
          <a:noFill/>
        </p:spPr>
        <p:txBody>
          <a:bodyPr wrap="square" lIns="45720" rIns="45720" rtlCol="0">
            <a:spAutoFit/>
          </a:bodyPr>
          <a:lstStyle/>
          <a:p>
            <a:r>
              <a:rPr lang="en-US" sz="2400" b="1" dirty="0"/>
              <a:t>0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122644" y="4874898"/>
            <a:ext cx="279400" cy="461665"/>
          </a:xfrm>
          <a:prstGeom prst="rect">
            <a:avLst/>
          </a:prstGeom>
          <a:noFill/>
        </p:spPr>
        <p:txBody>
          <a:bodyPr wrap="square" lIns="45720" rIns="45720" rtlCol="0">
            <a:spAutoFit/>
          </a:bodyPr>
          <a:lstStyle/>
          <a:p>
            <a:r>
              <a:rPr lang="en-US" sz="2400" b="1" dirty="0"/>
              <a:t>0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122644" y="5631064"/>
            <a:ext cx="279400" cy="461665"/>
          </a:xfrm>
          <a:prstGeom prst="rect">
            <a:avLst/>
          </a:prstGeom>
          <a:noFill/>
        </p:spPr>
        <p:txBody>
          <a:bodyPr wrap="square" lIns="45720" rIns="45720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1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3353412" y="1975762"/>
            <a:ext cx="750739" cy="661917"/>
            <a:chOff x="1273645" y="2149279"/>
            <a:chExt cx="750739" cy="661917"/>
          </a:xfrm>
        </p:grpSpPr>
        <p:sp>
          <p:nvSpPr>
            <p:cNvPr id="16" name="Shape 108"/>
            <p:cNvSpPr>
              <a:spLocks noChangeAspect="1"/>
            </p:cNvSpPr>
            <p:nvPr/>
          </p:nvSpPr>
          <p:spPr>
            <a:xfrm>
              <a:off x="1849706" y="2636519"/>
              <a:ext cx="174677" cy="174677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 b="1"/>
            </a:p>
          </p:txBody>
        </p:sp>
        <p:sp>
          <p:nvSpPr>
            <p:cNvPr id="17" name="Shape 109"/>
            <p:cNvSpPr>
              <a:spLocks noChangeAspect="1"/>
            </p:cNvSpPr>
            <p:nvPr/>
          </p:nvSpPr>
          <p:spPr>
            <a:xfrm flipV="1">
              <a:off x="1849707" y="2149279"/>
              <a:ext cx="174677" cy="174677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 b="1"/>
            </a:p>
          </p:txBody>
        </p:sp>
        <p:sp>
          <p:nvSpPr>
            <p:cNvPr id="18" name="Shape 110"/>
            <p:cNvSpPr>
              <a:spLocks noChangeAspect="1"/>
            </p:cNvSpPr>
            <p:nvPr/>
          </p:nvSpPr>
          <p:spPr>
            <a:xfrm>
              <a:off x="1416911" y="2245369"/>
              <a:ext cx="469256" cy="469256"/>
            </a:xfrm>
            <a:prstGeom prst="ellips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2600"/>
                  </a:solidFill>
                </a:defRPr>
              </a:pPr>
              <a:endParaRPr sz="2400" b="1"/>
            </a:p>
          </p:txBody>
        </p:sp>
        <p:sp>
          <p:nvSpPr>
            <p:cNvPr id="19" name="Shape 111"/>
            <p:cNvSpPr>
              <a:spLocks noChangeAspect="1"/>
            </p:cNvSpPr>
            <p:nvPr/>
          </p:nvSpPr>
          <p:spPr>
            <a:xfrm flipV="1">
              <a:off x="1277315" y="2635451"/>
              <a:ext cx="174677" cy="174677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 b="1"/>
            </a:p>
          </p:txBody>
        </p:sp>
        <p:sp>
          <p:nvSpPr>
            <p:cNvPr id="20" name="Shape 116"/>
            <p:cNvSpPr>
              <a:spLocks noChangeAspect="1"/>
            </p:cNvSpPr>
            <p:nvPr/>
          </p:nvSpPr>
          <p:spPr>
            <a:xfrm>
              <a:off x="1273645" y="2158726"/>
              <a:ext cx="174677" cy="174677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 b="1"/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3353411" y="3569086"/>
            <a:ext cx="750739" cy="661917"/>
            <a:chOff x="1273645" y="2149279"/>
            <a:chExt cx="750739" cy="661917"/>
          </a:xfrm>
        </p:grpSpPr>
        <p:sp>
          <p:nvSpPr>
            <p:cNvPr id="23" name="Shape 108"/>
            <p:cNvSpPr>
              <a:spLocks noChangeAspect="1"/>
            </p:cNvSpPr>
            <p:nvPr/>
          </p:nvSpPr>
          <p:spPr>
            <a:xfrm>
              <a:off x="1849706" y="2636519"/>
              <a:ext cx="174677" cy="174677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 b="1"/>
            </a:p>
          </p:txBody>
        </p:sp>
        <p:sp>
          <p:nvSpPr>
            <p:cNvPr id="24" name="Shape 109"/>
            <p:cNvSpPr>
              <a:spLocks noChangeAspect="1"/>
            </p:cNvSpPr>
            <p:nvPr/>
          </p:nvSpPr>
          <p:spPr>
            <a:xfrm flipV="1">
              <a:off x="1849707" y="2149279"/>
              <a:ext cx="174677" cy="174677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 b="1"/>
            </a:p>
          </p:txBody>
        </p:sp>
        <p:sp>
          <p:nvSpPr>
            <p:cNvPr id="25" name="Shape 110"/>
            <p:cNvSpPr>
              <a:spLocks noChangeAspect="1"/>
            </p:cNvSpPr>
            <p:nvPr/>
          </p:nvSpPr>
          <p:spPr>
            <a:xfrm>
              <a:off x="1416911" y="2245369"/>
              <a:ext cx="469256" cy="469256"/>
            </a:xfrm>
            <a:prstGeom prst="ellips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2600"/>
                  </a:solidFill>
                </a:defRPr>
              </a:pPr>
              <a:endParaRPr sz="2400" b="1"/>
            </a:p>
          </p:txBody>
        </p:sp>
        <p:sp>
          <p:nvSpPr>
            <p:cNvPr id="26" name="Shape 111"/>
            <p:cNvSpPr>
              <a:spLocks noChangeAspect="1"/>
            </p:cNvSpPr>
            <p:nvPr/>
          </p:nvSpPr>
          <p:spPr>
            <a:xfrm flipV="1">
              <a:off x="1277315" y="2635451"/>
              <a:ext cx="174677" cy="174677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 b="1"/>
            </a:p>
          </p:txBody>
        </p:sp>
        <p:sp>
          <p:nvSpPr>
            <p:cNvPr id="27" name="Shape 116"/>
            <p:cNvSpPr>
              <a:spLocks noChangeAspect="1"/>
            </p:cNvSpPr>
            <p:nvPr/>
          </p:nvSpPr>
          <p:spPr>
            <a:xfrm>
              <a:off x="1273645" y="2158726"/>
              <a:ext cx="174677" cy="174677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 b="1"/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3355935" y="5147364"/>
            <a:ext cx="750739" cy="661917"/>
            <a:chOff x="1273645" y="2149279"/>
            <a:chExt cx="750739" cy="661917"/>
          </a:xfrm>
        </p:grpSpPr>
        <p:sp>
          <p:nvSpPr>
            <p:cNvPr id="29" name="Shape 108"/>
            <p:cNvSpPr>
              <a:spLocks noChangeAspect="1"/>
            </p:cNvSpPr>
            <p:nvPr/>
          </p:nvSpPr>
          <p:spPr>
            <a:xfrm>
              <a:off x="1849706" y="2636519"/>
              <a:ext cx="174677" cy="174677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 b="1"/>
            </a:p>
          </p:txBody>
        </p:sp>
        <p:sp>
          <p:nvSpPr>
            <p:cNvPr id="30" name="Shape 109"/>
            <p:cNvSpPr>
              <a:spLocks noChangeAspect="1"/>
            </p:cNvSpPr>
            <p:nvPr/>
          </p:nvSpPr>
          <p:spPr>
            <a:xfrm flipV="1">
              <a:off x="1849707" y="2149279"/>
              <a:ext cx="174677" cy="174677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 b="1"/>
            </a:p>
          </p:txBody>
        </p:sp>
        <p:sp>
          <p:nvSpPr>
            <p:cNvPr id="31" name="Shape 110"/>
            <p:cNvSpPr>
              <a:spLocks noChangeAspect="1"/>
            </p:cNvSpPr>
            <p:nvPr/>
          </p:nvSpPr>
          <p:spPr>
            <a:xfrm>
              <a:off x="1416911" y="2245369"/>
              <a:ext cx="469256" cy="469256"/>
            </a:xfrm>
            <a:prstGeom prst="ellips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2600"/>
                  </a:solidFill>
                </a:defRPr>
              </a:pPr>
              <a:endParaRPr sz="2400" b="1"/>
            </a:p>
          </p:txBody>
        </p:sp>
        <p:sp>
          <p:nvSpPr>
            <p:cNvPr id="32" name="Shape 111"/>
            <p:cNvSpPr>
              <a:spLocks noChangeAspect="1"/>
            </p:cNvSpPr>
            <p:nvPr/>
          </p:nvSpPr>
          <p:spPr>
            <a:xfrm flipV="1">
              <a:off x="1277315" y="2635451"/>
              <a:ext cx="174677" cy="174677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 b="1"/>
            </a:p>
          </p:txBody>
        </p:sp>
        <p:sp>
          <p:nvSpPr>
            <p:cNvPr id="33" name="Shape 116"/>
            <p:cNvSpPr>
              <a:spLocks noChangeAspect="1"/>
            </p:cNvSpPr>
            <p:nvPr/>
          </p:nvSpPr>
          <p:spPr>
            <a:xfrm>
              <a:off x="1273645" y="2158726"/>
              <a:ext cx="174677" cy="174677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 b="1"/>
            </a:p>
          </p:txBody>
        </p:sp>
      </p:grpSp>
      <p:sp>
        <p:nvSpPr>
          <p:cNvPr id="34" name="TextBox 33"/>
          <p:cNvSpPr txBox="1"/>
          <p:nvPr/>
        </p:nvSpPr>
        <p:spPr>
          <a:xfrm>
            <a:off x="4085096" y="1702309"/>
            <a:ext cx="279400" cy="461665"/>
          </a:xfrm>
          <a:prstGeom prst="rect">
            <a:avLst/>
          </a:prstGeom>
          <a:noFill/>
        </p:spPr>
        <p:txBody>
          <a:bodyPr wrap="square" lIns="45720" rIns="45720" rtlCol="0">
            <a:spAutoFit/>
          </a:bodyPr>
          <a:lstStyle/>
          <a:p>
            <a:r>
              <a:rPr lang="en-US" sz="2400" b="1" dirty="0"/>
              <a:t>0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4085096" y="2463525"/>
            <a:ext cx="279400" cy="461665"/>
          </a:xfrm>
          <a:prstGeom prst="rect">
            <a:avLst/>
          </a:prstGeom>
          <a:noFill/>
        </p:spPr>
        <p:txBody>
          <a:bodyPr wrap="square" lIns="45720" rIns="45720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4085096" y="3267316"/>
            <a:ext cx="279400" cy="461665"/>
          </a:xfrm>
          <a:prstGeom prst="rect">
            <a:avLst/>
          </a:prstGeom>
          <a:noFill/>
        </p:spPr>
        <p:txBody>
          <a:bodyPr wrap="square" lIns="45720" rIns="45720" rtlCol="0">
            <a:spAutoFit/>
          </a:bodyPr>
          <a:lstStyle/>
          <a:p>
            <a:r>
              <a:rPr lang="en-US" sz="2400" b="1" dirty="0"/>
              <a:t>0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4085096" y="4071107"/>
            <a:ext cx="279400" cy="461665"/>
          </a:xfrm>
          <a:prstGeom prst="rect">
            <a:avLst/>
          </a:prstGeom>
          <a:noFill/>
        </p:spPr>
        <p:txBody>
          <a:bodyPr wrap="square" lIns="45720" rIns="45720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4085096" y="4874898"/>
            <a:ext cx="279400" cy="461665"/>
          </a:xfrm>
          <a:prstGeom prst="rect">
            <a:avLst/>
          </a:prstGeom>
          <a:noFill/>
        </p:spPr>
        <p:txBody>
          <a:bodyPr wrap="square" lIns="45720" rIns="45720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4085096" y="5631064"/>
            <a:ext cx="279400" cy="461665"/>
          </a:xfrm>
          <a:prstGeom prst="rect">
            <a:avLst/>
          </a:prstGeom>
          <a:noFill/>
        </p:spPr>
        <p:txBody>
          <a:bodyPr wrap="square" lIns="45720" rIns="45720" rtlCol="0">
            <a:spAutoFit/>
          </a:bodyPr>
          <a:lstStyle/>
          <a:p>
            <a:r>
              <a:rPr lang="en-US" sz="2400" b="1" dirty="0"/>
              <a:t>0</a:t>
            </a:r>
          </a:p>
        </p:txBody>
      </p:sp>
      <p:grpSp>
        <p:nvGrpSpPr>
          <p:cNvPr id="40" name="Group 39"/>
          <p:cNvGrpSpPr/>
          <p:nvPr/>
        </p:nvGrpSpPr>
        <p:grpSpPr>
          <a:xfrm>
            <a:off x="4306732" y="2765295"/>
            <a:ext cx="750739" cy="661917"/>
            <a:chOff x="1273645" y="2149279"/>
            <a:chExt cx="750739" cy="661917"/>
          </a:xfrm>
        </p:grpSpPr>
        <p:sp>
          <p:nvSpPr>
            <p:cNvPr id="41" name="Shape 108"/>
            <p:cNvSpPr>
              <a:spLocks noChangeAspect="1"/>
            </p:cNvSpPr>
            <p:nvPr/>
          </p:nvSpPr>
          <p:spPr>
            <a:xfrm>
              <a:off x="1849706" y="2636519"/>
              <a:ext cx="174677" cy="174677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 b="1"/>
            </a:p>
          </p:txBody>
        </p:sp>
        <p:sp>
          <p:nvSpPr>
            <p:cNvPr id="42" name="Shape 109"/>
            <p:cNvSpPr>
              <a:spLocks noChangeAspect="1"/>
            </p:cNvSpPr>
            <p:nvPr/>
          </p:nvSpPr>
          <p:spPr>
            <a:xfrm flipV="1">
              <a:off x="1849707" y="2149279"/>
              <a:ext cx="174677" cy="174677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 b="1"/>
            </a:p>
          </p:txBody>
        </p:sp>
        <p:sp>
          <p:nvSpPr>
            <p:cNvPr id="43" name="Shape 110"/>
            <p:cNvSpPr>
              <a:spLocks noChangeAspect="1"/>
            </p:cNvSpPr>
            <p:nvPr/>
          </p:nvSpPr>
          <p:spPr>
            <a:xfrm>
              <a:off x="1416911" y="2245369"/>
              <a:ext cx="469256" cy="469256"/>
            </a:xfrm>
            <a:prstGeom prst="ellips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2600"/>
                  </a:solidFill>
                </a:defRPr>
              </a:pPr>
              <a:endParaRPr sz="2400" b="1"/>
            </a:p>
          </p:txBody>
        </p:sp>
        <p:sp>
          <p:nvSpPr>
            <p:cNvPr id="44" name="Shape 111"/>
            <p:cNvSpPr>
              <a:spLocks noChangeAspect="1"/>
            </p:cNvSpPr>
            <p:nvPr/>
          </p:nvSpPr>
          <p:spPr>
            <a:xfrm flipV="1">
              <a:off x="1277315" y="2635451"/>
              <a:ext cx="174677" cy="174677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 b="1"/>
            </a:p>
          </p:txBody>
        </p:sp>
        <p:sp>
          <p:nvSpPr>
            <p:cNvPr id="45" name="Shape 116"/>
            <p:cNvSpPr>
              <a:spLocks noChangeAspect="1"/>
            </p:cNvSpPr>
            <p:nvPr/>
          </p:nvSpPr>
          <p:spPr>
            <a:xfrm>
              <a:off x="1273645" y="2158726"/>
              <a:ext cx="174677" cy="174677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 b="1"/>
            </a:p>
          </p:txBody>
        </p:sp>
      </p:grpSp>
      <p:sp>
        <p:nvSpPr>
          <p:cNvPr id="46" name="TextBox 45"/>
          <p:cNvSpPr txBox="1"/>
          <p:nvPr/>
        </p:nvSpPr>
        <p:spPr>
          <a:xfrm>
            <a:off x="5047637" y="2463525"/>
            <a:ext cx="279400" cy="461665"/>
          </a:xfrm>
          <a:prstGeom prst="rect">
            <a:avLst/>
          </a:prstGeom>
          <a:noFill/>
        </p:spPr>
        <p:txBody>
          <a:bodyPr wrap="square" lIns="45720" rIns="45720" rtlCol="0">
            <a:spAutoFit/>
          </a:bodyPr>
          <a:lstStyle/>
          <a:p>
            <a:r>
              <a:rPr lang="en-US" sz="2400" b="1" dirty="0"/>
              <a:t>0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5047637" y="3267316"/>
            <a:ext cx="279400" cy="461665"/>
          </a:xfrm>
          <a:prstGeom prst="rect">
            <a:avLst/>
          </a:prstGeom>
          <a:noFill/>
        </p:spPr>
        <p:txBody>
          <a:bodyPr wrap="square" lIns="45720" rIns="45720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1</a:t>
            </a:r>
          </a:p>
        </p:txBody>
      </p:sp>
      <p:grpSp>
        <p:nvGrpSpPr>
          <p:cNvPr id="48" name="Group 47"/>
          <p:cNvGrpSpPr/>
          <p:nvPr/>
        </p:nvGrpSpPr>
        <p:grpSpPr>
          <a:xfrm>
            <a:off x="4306732" y="4379435"/>
            <a:ext cx="750739" cy="661917"/>
            <a:chOff x="1273645" y="2149279"/>
            <a:chExt cx="750739" cy="661917"/>
          </a:xfrm>
        </p:grpSpPr>
        <p:sp>
          <p:nvSpPr>
            <p:cNvPr id="49" name="Shape 108"/>
            <p:cNvSpPr>
              <a:spLocks noChangeAspect="1"/>
            </p:cNvSpPr>
            <p:nvPr/>
          </p:nvSpPr>
          <p:spPr>
            <a:xfrm>
              <a:off x="1849706" y="2636519"/>
              <a:ext cx="174677" cy="174677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 b="1"/>
            </a:p>
          </p:txBody>
        </p:sp>
        <p:sp>
          <p:nvSpPr>
            <p:cNvPr id="50" name="Shape 109"/>
            <p:cNvSpPr>
              <a:spLocks noChangeAspect="1"/>
            </p:cNvSpPr>
            <p:nvPr/>
          </p:nvSpPr>
          <p:spPr>
            <a:xfrm flipV="1">
              <a:off x="1849707" y="2149279"/>
              <a:ext cx="174677" cy="174677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 b="1"/>
            </a:p>
          </p:txBody>
        </p:sp>
        <p:sp>
          <p:nvSpPr>
            <p:cNvPr id="51" name="Shape 110"/>
            <p:cNvSpPr>
              <a:spLocks noChangeAspect="1"/>
            </p:cNvSpPr>
            <p:nvPr/>
          </p:nvSpPr>
          <p:spPr>
            <a:xfrm>
              <a:off x="1416911" y="2245369"/>
              <a:ext cx="469256" cy="469256"/>
            </a:xfrm>
            <a:prstGeom prst="ellips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2600"/>
                  </a:solidFill>
                </a:defRPr>
              </a:pPr>
              <a:endParaRPr sz="2400" b="1"/>
            </a:p>
          </p:txBody>
        </p:sp>
        <p:sp>
          <p:nvSpPr>
            <p:cNvPr id="52" name="Shape 111"/>
            <p:cNvSpPr>
              <a:spLocks noChangeAspect="1"/>
            </p:cNvSpPr>
            <p:nvPr/>
          </p:nvSpPr>
          <p:spPr>
            <a:xfrm flipV="1">
              <a:off x="1277315" y="2635451"/>
              <a:ext cx="174677" cy="174677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 b="1"/>
            </a:p>
          </p:txBody>
        </p:sp>
        <p:sp>
          <p:nvSpPr>
            <p:cNvPr id="53" name="Shape 116"/>
            <p:cNvSpPr>
              <a:spLocks noChangeAspect="1"/>
            </p:cNvSpPr>
            <p:nvPr/>
          </p:nvSpPr>
          <p:spPr>
            <a:xfrm>
              <a:off x="1273645" y="2158726"/>
              <a:ext cx="174677" cy="174677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 b="1"/>
            </a:p>
          </p:txBody>
        </p:sp>
      </p:grpSp>
      <p:sp>
        <p:nvSpPr>
          <p:cNvPr id="54" name="TextBox 53"/>
          <p:cNvSpPr txBox="1"/>
          <p:nvPr/>
        </p:nvSpPr>
        <p:spPr>
          <a:xfrm>
            <a:off x="5047637" y="4077665"/>
            <a:ext cx="279400" cy="461665"/>
          </a:xfrm>
          <a:prstGeom prst="rect">
            <a:avLst/>
          </a:prstGeom>
          <a:noFill/>
        </p:spPr>
        <p:txBody>
          <a:bodyPr wrap="square" lIns="45720" rIns="45720" rtlCol="0">
            <a:spAutoFit/>
          </a:bodyPr>
          <a:lstStyle/>
          <a:p>
            <a:r>
              <a:rPr lang="en-US" sz="2400" b="1" dirty="0"/>
              <a:t>0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5047637" y="4881456"/>
            <a:ext cx="279400" cy="461665"/>
          </a:xfrm>
          <a:prstGeom prst="rect">
            <a:avLst/>
          </a:prstGeom>
          <a:noFill/>
        </p:spPr>
        <p:txBody>
          <a:bodyPr wrap="square" lIns="45720" rIns="45720" rtlCol="0">
            <a:spAutoFit/>
          </a:bodyPr>
          <a:lstStyle/>
          <a:p>
            <a:r>
              <a:rPr lang="en-US" sz="2400" b="1" dirty="0"/>
              <a:t>0</a:t>
            </a:r>
          </a:p>
        </p:txBody>
      </p:sp>
      <p:grpSp>
        <p:nvGrpSpPr>
          <p:cNvPr id="84" name="Group 83"/>
          <p:cNvGrpSpPr/>
          <p:nvPr/>
        </p:nvGrpSpPr>
        <p:grpSpPr>
          <a:xfrm>
            <a:off x="4335307" y="1468365"/>
            <a:ext cx="699907" cy="384405"/>
            <a:chOff x="3083671" y="2451148"/>
            <a:chExt cx="699907" cy="384405"/>
          </a:xfrm>
        </p:grpSpPr>
        <p:sp>
          <p:nvSpPr>
            <p:cNvPr id="80" name="Shape 202"/>
            <p:cNvSpPr/>
            <p:nvPr/>
          </p:nvSpPr>
          <p:spPr>
            <a:xfrm>
              <a:off x="3189106" y="2451148"/>
              <a:ext cx="477062" cy="2634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053" extrusionOk="0">
                  <a:moveTo>
                    <a:pt x="0" y="371"/>
                  </a:moveTo>
                  <a:cubicBezTo>
                    <a:pt x="754" y="18262"/>
                    <a:pt x="7854" y="20368"/>
                    <a:pt x="10541" y="20984"/>
                  </a:cubicBezTo>
                  <a:cubicBezTo>
                    <a:pt x="13227" y="21600"/>
                    <a:pt x="21130" y="18347"/>
                    <a:pt x="21600" y="0"/>
                  </a:cubicBezTo>
                </a:path>
              </a:pathLst>
            </a:cu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 b="1"/>
            </a:p>
          </p:txBody>
        </p:sp>
        <p:sp>
          <p:nvSpPr>
            <p:cNvPr id="81" name="Shape 203"/>
            <p:cNvSpPr/>
            <p:nvPr/>
          </p:nvSpPr>
          <p:spPr>
            <a:xfrm>
              <a:off x="3171010" y="2464452"/>
              <a:ext cx="511969" cy="0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 b="1"/>
            </a:p>
          </p:txBody>
        </p:sp>
        <p:sp>
          <p:nvSpPr>
            <p:cNvPr id="82" name="Shape 111"/>
            <p:cNvSpPr>
              <a:spLocks noChangeAspect="1"/>
            </p:cNvSpPr>
            <p:nvPr/>
          </p:nvSpPr>
          <p:spPr>
            <a:xfrm flipV="1">
              <a:off x="3083671" y="2660876"/>
              <a:ext cx="174677" cy="174677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 b="1"/>
            </a:p>
          </p:txBody>
        </p:sp>
        <p:sp>
          <p:nvSpPr>
            <p:cNvPr id="83" name="Shape 108"/>
            <p:cNvSpPr>
              <a:spLocks noChangeAspect="1"/>
            </p:cNvSpPr>
            <p:nvPr/>
          </p:nvSpPr>
          <p:spPr>
            <a:xfrm>
              <a:off x="3608901" y="2652561"/>
              <a:ext cx="174677" cy="174677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 b="1"/>
            </a:p>
          </p:txBody>
        </p:sp>
      </p:grpSp>
      <p:grpSp>
        <p:nvGrpSpPr>
          <p:cNvPr id="85" name="Group 84"/>
          <p:cNvGrpSpPr/>
          <p:nvPr/>
        </p:nvGrpSpPr>
        <p:grpSpPr>
          <a:xfrm flipV="1">
            <a:off x="4335307" y="5972147"/>
            <a:ext cx="699907" cy="384405"/>
            <a:chOff x="3083671" y="2451148"/>
            <a:chExt cx="699907" cy="384405"/>
          </a:xfrm>
        </p:grpSpPr>
        <p:sp>
          <p:nvSpPr>
            <p:cNvPr id="86" name="Shape 202"/>
            <p:cNvSpPr/>
            <p:nvPr/>
          </p:nvSpPr>
          <p:spPr>
            <a:xfrm>
              <a:off x="3189106" y="2451148"/>
              <a:ext cx="477062" cy="2634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053" extrusionOk="0">
                  <a:moveTo>
                    <a:pt x="0" y="371"/>
                  </a:moveTo>
                  <a:cubicBezTo>
                    <a:pt x="754" y="18262"/>
                    <a:pt x="7854" y="20368"/>
                    <a:pt x="10541" y="20984"/>
                  </a:cubicBezTo>
                  <a:cubicBezTo>
                    <a:pt x="13227" y="21600"/>
                    <a:pt x="21130" y="18347"/>
                    <a:pt x="21600" y="0"/>
                  </a:cubicBezTo>
                </a:path>
              </a:pathLst>
            </a:cu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 b="1"/>
            </a:p>
          </p:txBody>
        </p:sp>
        <p:sp>
          <p:nvSpPr>
            <p:cNvPr id="87" name="Shape 203"/>
            <p:cNvSpPr/>
            <p:nvPr/>
          </p:nvSpPr>
          <p:spPr>
            <a:xfrm>
              <a:off x="3171010" y="2464452"/>
              <a:ext cx="511969" cy="0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 b="1"/>
            </a:p>
          </p:txBody>
        </p:sp>
        <p:sp>
          <p:nvSpPr>
            <p:cNvPr id="88" name="Shape 111"/>
            <p:cNvSpPr>
              <a:spLocks noChangeAspect="1"/>
            </p:cNvSpPr>
            <p:nvPr/>
          </p:nvSpPr>
          <p:spPr>
            <a:xfrm flipV="1">
              <a:off x="3083671" y="2660876"/>
              <a:ext cx="174677" cy="174677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 b="1"/>
            </a:p>
          </p:txBody>
        </p:sp>
        <p:sp>
          <p:nvSpPr>
            <p:cNvPr id="89" name="Shape 108"/>
            <p:cNvSpPr>
              <a:spLocks noChangeAspect="1"/>
            </p:cNvSpPr>
            <p:nvPr/>
          </p:nvSpPr>
          <p:spPr>
            <a:xfrm>
              <a:off x="3608901" y="2652561"/>
              <a:ext cx="174677" cy="174677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 b="1"/>
            </a:p>
          </p:txBody>
        </p:sp>
      </p:grpSp>
      <p:sp>
        <p:nvSpPr>
          <p:cNvPr id="90" name="TextBox 89"/>
          <p:cNvSpPr txBox="1"/>
          <p:nvPr/>
        </p:nvSpPr>
        <p:spPr>
          <a:xfrm>
            <a:off x="5047548" y="1693266"/>
            <a:ext cx="279400" cy="461665"/>
          </a:xfrm>
          <a:prstGeom prst="rect">
            <a:avLst/>
          </a:prstGeom>
          <a:noFill/>
        </p:spPr>
        <p:txBody>
          <a:bodyPr wrap="square" lIns="45720" rIns="45720" rtlCol="0">
            <a:spAutoFit/>
          </a:bodyPr>
          <a:lstStyle/>
          <a:p>
            <a:r>
              <a:rPr lang="en-US" sz="2400" b="1" dirty="0"/>
              <a:t>0</a:t>
            </a:r>
          </a:p>
        </p:txBody>
      </p:sp>
      <p:sp>
        <p:nvSpPr>
          <p:cNvPr id="91" name="TextBox 90"/>
          <p:cNvSpPr txBox="1"/>
          <p:nvPr/>
        </p:nvSpPr>
        <p:spPr>
          <a:xfrm>
            <a:off x="5047548" y="5631064"/>
            <a:ext cx="279400" cy="461665"/>
          </a:xfrm>
          <a:prstGeom prst="rect">
            <a:avLst/>
          </a:prstGeom>
          <a:noFill/>
        </p:spPr>
        <p:txBody>
          <a:bodyPr wrap="square" lIns="45720" rIns="45720" rtlCol="0">
            <a:spAutoFit/>
          </a:bodyPr>
          <a:lstStyle/>
          <a:p>
            <a:r>
              <a:rPr lang="en-US" sz="2400" b="1" dirty="0"/>
              <a:t>0</a:t>
            </a:r>
          </a:p>
        </p:txBody>
      </p:sp>
      <p:grpSp>
        <p:nvGrpSpPr>
          <p:cNvPr id="92" name="Group 91"/>
          <p:cNvGrpSpPr/>
          <p:nvPr/>
        </p:nvGrpSpPr>
        <p:grpSpPr>
          <a:xfrm>
            <a:off x="5282972" y="1956840"/>
            <a:ext cx="750739" cy="661917"/>
            <a:chOff x="1273645" y="2149279"/>
            <a:chExt cx="750739" cy="661917"/>
          </a:xfrm>
        </p:grpSpPr>
        <p:sp>
          <p:nvSpPr>
            <p:cNvPr id="93" name="Shape 108"/>
            <p:cNvSpPr>
              <a:spLocks noChangeAspect="1"/>
            </p:cNvSpPr>
            <p:nvPr/>
          </p:nvSpPr>
          <p:spPr>
            <a:xfrm>
              <a:off x="1849706" y="2636519"/>
              <a:ext cx="174677" cy="174677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 b="1"/>
            </a:p>
          </p:txBody>
        </p:sp>
        <p:sp>
          <p:nvSpPr>
            <p:cNvPr id="94" name="Shape 109"/>
            <p:cNvSpPr>
              <a:spLocks noChangeAspect="1"/>
            </p:cNvSpPr>
            <p:nvPr/>
          </p:nvSpPr>
          <p:spPr>
            <a:xfrm flipV="1">
              <a:off x="1849707" y="2149279"/>
              <a:ext cx="174677" cy="174677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 b="1"/>
            </a:p>
          </p:txBody>
        </p:sp>
        <p:sp>
          <p:nvSpPr>
            <p:cNvPr id="95" name="Shape 110"/>
            <p:cNvSpPr>
              <a:spLocks noChangeAspect="1"/>
            </p:cNvSpPr>
            <p:nvPr/>
          </p:nvSpPr>
          <p:spPr>
            <a:xfrm>
              <a:off x="1416911" y="2245369"/>
              <a:ext cx="469256" cy="469256"/>
            </a:xfrm>
            <a:prstGeom prst="ellips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2600"/>
                  </a:solidFill>
                </a:defRPr>
              </a:pPr>
              <a:endParaRPr sz="2400" b="1"/>
            </a:p>
          </p:txBody>
        </p:sp>
        <p:sp>
          <p:nvSpPr>
            <p:cNvPr id="96" name="Shape 111"/>
            <p:cNvSpPr>
              <a:spLocks noChangeAspect="1"/>
            </p:cNvSpPr>
            <p:nvPr/>
          </p:nvSpPr>
          <p:spPr>
            <a:xfrm flipV="1">
              <a:off x="1277315" y="2635451"/>
              <a:ext cx="174677" cy="174677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 b="1"/>
            </a:p>
          </p:txBody>
        </p:sp>
        <p:sp>
          <p:nvSpPr>
            <p:cNvPr id="97" name="Shape 116"/>
            <p:cNvSpPr>
              <a:spLocks noChangeAspect="1"/>
            </p:cNvSpPr>
            <p:nvPr/>
          </p:nvSpPr>
          <p:spPr>
            <a:xfrm>
              <a:off x="1273645" y="2158726"/>
              <a:ext cx="174677" cy="174677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 b="1"/>
            </a:p>
          </p:txBody>
        </p:sp>
      </p:grpSp>
      <p:grpSp>
        <p:nvGrpSpPr>
          <p:cNvPr id="98" name="Group 97"/>
          <p:cNvGrpSpPr/>
          <p:nvPr/>
        </p:nvGrpSpPr>
        <p:grpSpPr>
          <a:xfrm>
            <a:off x="5282971" y="3550164"/>
            <a:ext cx="750739" cy="661917"/>
            <a:chOff x="1273645" y="2149279"/>
            <a:chExt cx="750739" cy="661917"/>
          </a:xfrm>
        </p:grpSpPr>
        <p:sp>
          <p:nvSpPr>
            <p:cNvPr id="99" name="Shape 108"/>
            <p:cNvSpPr>
              <a:spLocks noChangeAspect="1"/>
            </p:cNvSpPr>
            <p:nvPr/>
          </p:nvSpPr>
          <p:spPr>
            <a:xfrm>
              <a:off x="1849706" y="2636519"/>
              <a:ext cx="174677" cy="174677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 b="1"/>
            </a:p>
          </p:txBody>
        </p:sp>
        <p:sp>
          <p:nvSpPr>
            <p:cNvPr id="100" name="Shape 109"/>
            <p:cNvSpPr>
              <a:spLocks noChangeAspect="1"/>
            </p:cNvSpPr>
            <p:nvPr/>
          </p:nvSpPr>
          <p:spPr>
            <a:xfrm flipV="1">
              <a:off x="1849707" y="2149279"/>
              <a:ext cx="174677" cy="174677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 b="1"/>
            </a:p>
          </p:txBody>
        </p:sp>
        <p:sp>
          <p:nvSpPr>
            <p:cNvPr id="101" name="Shape 110"/>
            <p:cNvSpPr>
              <a:spLocks noChangeAspect="1"/>
            </p:cNvSpPr>
            <p:nvPr/>
          </p:nvSpPr>
          <p:spPr>
            <a:xfrm>
              <a:off x="1416911" y="2245369"/>
              <a:ext cx="469256" cy="469256"/>
            </a:xfrm>
            <a:prstGeom prst="ellips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2600"/>
                  </a:solidFill>
                </a:defRPr>
              </a:pPr>
              <a:endParaRPr sz="2400" b="1"/>
            </a:p>
          </p:txBody>
        </p:sp>
        <p:sp>
          <p:nvSpPr>
            <p:cNvPr id="102" name="Shape 111"/>
            <p:cNvSpPr>
              <a:spLocks noChangeAspect="1"/>
            </p:cNvSpPr>
            <p:nvPr/>
          </p:nvSpPr>
          <p:spPr>
            <a:xfrm flipV="1">
              <a:off x="1277315" y="2635451"/>
              <a:ext cx="174677" cy="174677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 b="1"/>
            </a:p>
          </p:txBody>
        </p:sp>
        <p:sp>
          <p:nvSpPr>
            <p:cNvPr id="103" name="Shape 116"/>
            <p:cNvSpPr>
              <a:spLocks noChangeAspect="1"/>
            </p:cNvSpPr>
            <p:nvPr/>
          </p:nvSpPr>
          <p:spPr>
            <a:xfrm>
              <a:off x="1273645" y="2158726"/>
              <a:ext cx="174677" cy="174677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 b="1"/>
            </a:p>
          </p:txBody>
        </p:sp>
      </p:grpSp>
      <p:grpSp>
        <p:nvGrpSpPr>
          <p:cNvPr id="104" name="Group 103"/>
          <p:cNvGrpSpPr/>
          <p:nvPr/>
        </p:nvGrpSpPr>
        <p:grpSpPr>
          <a:xfrm>
            <a:off x="5285495" y="5128442"/>
            <a:ext cx="750739" cy="661917"/>
            <a:chOff x="1273645" y="2149279"/>
            <a:chExt cx="750739" cy="661917"/>
          </a:xfrm>
        </p:grpSpPr>
        <p:sp>
          <p:nvSpPr>
            <p:cNvPr id="105" name="Shape 108"/>
            <p:cNvSpPr>
              <a:spLocks noChangeAspect="1"/>
            </p:cNvSpPr>
            <p:nvPr/>
          </p:nvSpPr>
          <p:spPr>
            <a:xfrm>
              <a:off x="1849706" y="2636519"/>
              <a:ext cx="174677" cy="174677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 b="1"/>
            </a:p>
          </p:txBody>
        </p:sp>
        <p:sp>
          <p:nvSpPr>
            <p:cNvPr id="106" name="Shape 109"/>
            <p:cNvSpPr>
              <a:spLocks noChangeAspect="1"/>
            </p:cNvSpPr>
            <p:nvPr/>
          </p:nvSpPr>
          <p:spPr>
            <a:xfrm flipV="1">
              <a:off x="1849707" y="2149279"/>
              <a:ext cx="174677" cy="174677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 b="1"/>
            </a:p>
          </p:txBody>
        </p:sp>
        <p:sp>
          <p:nvSpPr>
            <p:cNvPr id="107" name="Shape 110"/>
            <p:cNvSpPr>
              <a:spLocks noChangeAspect="1"/>
            </p:cNvSpPr>
            <p:nvPr/>
          </p:nvSpPr>
          <p:spPr>
            <a:xfrm>
              <a:off x="1416911" y="2245369"/>
              <a:ext cx="469256" cy="469256"/>
            </a:xfrm>
            <a:prstGeom prst="ellips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2600"/>
                  </a:solidFill>
                </a:defRPr>
              </a:pPr>
              <a:endParaRPr sz="2400" b="1"/>
            </a:p>
          </p:txBody>
        </p:sp>
        <p:sp>
          <p:nvSpPr>
            <p:cNvPr id="108" name="Shape 111"/>
            <p:cNvSpPr>
              <a:spLocks noChangeAspect="1"/>
            </p:cNvSpPr>
            <p:nvPr/>
          </p:nvSpPr>
          <p:spPr>
            <a:xfrm flipV="1">
              <a:off x="1277315" y="2635451"/>
              <a:ext cx="174677" cy="174677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 b="1"/>
            </a:p>
          </p:txBody>
        </p:sp>
        <p:sp>
          <p:nvSpPr>
            <p:cNvPr id="109" name="Shape 116"/>
            <p:cNvSpPr>
              <a:spLocks noChangeAspect="1"/>
            </p:cNvSpPr>
            <p:nvPr/>
          </p:nvSpPr>
          <p:spPr>
            <a:xfrm>
              <a:off x="1273645" y="2158726"/>
              <a:ext cx="174677" cy="174677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 b="1"/>
            </a:p>
          </p:txBody>
        </p:sp>
      </p:grpSp>
      <p:sp>
        <p:nvSpPr>
          <p:cNvPr id="110" name="TextBox 109"/>
          <p:cNvSpPr txBox="1"/>
          <p:nvPr/>
        </p:nvSpPr>
        <p:spPr>
          <a:xfrm>
            <a:off x="6014656" y="1683387"/>
            <a:ext cx="279400" cy="461665"/>
          </a:xfrm>
          <a:prstGeom prst="rect">
            <a:avLst/>
          </a:prstGeom>
          <a:noFill/>
        </p:spPr>
        <p:txBody>
          <a:bodyPr wrap="square" lIns="45720" rIns="45720" rtlCol="0">
            <a:spAutoFit/>
          </a:bodyPr>
          <a:lstStyle/>
          <a:p>
            <a:r>
              <a:rPr lang="en-US" sz="2400" b="1" dirty="0"/>
              <a:t>0</a:t>
            </a:r>
          </a:p>
        </p:txBody>
      </p:sp>
      <p:sp>
        <p:nvSpPr>
          <p:cNvPr id="111" name="TextBox 110"/>
          <p:cNvSpPr txBox="1"/>
          <p:nvPr/>
        </p:nvSpPr>
        <p:spPr>
          <a:xfrm>
            <a:off x="6014656" y="2444603"/>
            <a:ext cx="279400" cy="461665"/>
          </a:xfrm>
          <a:prstGeom prst="rect">
            <a:avLst/>
          </a:prstGeom>
          <a:noFill/>
        </p:spPr>
        <p:txBody>
          <a:bodyPr wrap="square" lIns="45720" rIns="45720" rtlCol="0">
            <a:spAutoFit/>
          </a:bodyPr>
          <a:lstStyle/>
          <a:p>
            <a:r>
              <a:rPr lang="en-US" sz="2400" b="1" dirty="0"/>
              <a:t>0</a:t>
            </a:r>
          </a:p>
        </p:txBody>
      </p:sp>
      <p:sp>
        <p:nvSpPr>
          <p:cNvPr id="112" name="TextBox 111"/>
          <p:cNvSpPr txBox="1"/>
          <p:nvPr/>
        </p:nvSpPr>
        <p:spPr>
          <a:xfrm>
            <a:off x="6014656" y="3248394"/>
            <a:ext cx="279400" cy="461665"/>
          </a:xfrm>
          <a:prstGeom prst="rect">
            <a:avLst/>
          </a:prstGeom>
          <a:noFill/>
        </p:spPr>
        <p:txBody>
          <a:bodyPr wrap="square" lIns="45720" rIns="45720" rtlCol="0">
            <a:spAutoFit/>
          </a:bodyPr>
          <a:lstStyle/>
          <a:p>
            <a:r>
              <a:rPr lang="en-US" sz="2400" b="1" dirty="0"/>
              <a:t>0</a:t>
            </a:r>
          </a:p>
        </p:txBody>
      </p:sp>
      <p:sp>
        <p:nvSpPr>
          <p:cNvPr id="113" name="TextBox 112"/>
          <p:cNvSpPr txBox="1"/>
          <p:nvPr/>
        </p:nvSpPr>
        <p:spPr>
          <a:xfrm>
            <a:off x="6014656" y="4052185"/>
            <a:ext cx="279400" cy="461665"/>
          </a:xfrm>
          <a:prstGeom prst="rect">
            <a:avLst/>
          </a:prstGeom>
          <a:noFill/>
        </p:spPr>
        <p:txBody>
          <a:bodyPr wrap="square" lIns="45720" rIns="45720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14" name="TextBox 113"/>
          <p:cNvSpPr txBox="1"/>
          <p:nvPr/>
        </p:nvSpPr>
        <p:spPr>
          <a:xfrm>
            <a:off x="6014656" y="4855976"/>
            <a:ext cx="279400" cy="461665"/>
          </a:xfrm>
          <a:prstGeom prst="rect">
            <a:avLst/>
          </a:prstGeom>
          <a:noFill/>
        </p:spPr>
        <p:txBody>
          <a:bodyPr wrap="square" lIns="45720" rIns="45720" rtlCol="0">
            <a:spAutoFit/>
          </a:bodyPr>
          <a:lstStyle/>
          <a:p>
            <a:r>
              <a:rPr lang="en-US" sz="2400" b="1" dirty="0"/>
              <a:t>0</a:t>
            </a:r>
          </a:p>
        </p:txBody>
      </p:sp>
      <p:sp>
        <p:nvSpPr>
          <p:cNvPr id="115" name="TextBox 114"/>
          <p:cNvSpPr txBox="1"/>
          <p:nvPr/>
        </p:nvSpPr>
        <p:spPr>
          <a:xfrm>
            <a:off x="6014656" y="5612142"/>
            <a:ext cx="279400" cy="461665"/>
          </a:xfrm>
          <a:prstGeom prst="rect">
            <a:avLst/>
          </a:prstGeom>
          <a:noFill/>
        </p:spPr>
        <p:txBody>
          <a:bodyPr wrap="square" lIns="45720" rIns="45720" rtlCol="0">
            <a:spAutoFit/>
          </a:bodyPr>
          <a:lstStyle/>
          <a:p>
            <a:r>
              <a:rPr lang="en-US" sz="2400" b="1" dirty="0"/>
              <a:t>0</a:t>
            </a:r>
          </a:p>
        </p:txBody>
      </p:sp>
      <p:sp>
        <p:nvSpPr>
          <p:cNvPr id="58" name="Rectangle 57"/>
          <p:cNvSpPr/>
          <p:nvPr/>
        </p:nvSpPr>
        <p:spPr>
          <a:xfrm>
            <a:off x="3576100" y="2121811"/>
            <a:ext cx="3016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1</a:t>
            </a:r>
          </a:p>
        </p:txBody>
      </p:sp>
      <p:sp>
        <p:nvSpPr>
          <p:cNvPr id="148" name="Rectangle 147"/>
          <p:cNvSpPr/>
          <p:nvPr/>
        </p:nvSpPr>
        <p:spPr>
          <a:xfrm>
            <a:off x="3576100" y="3714606"/>
            <a:ext cx="3016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2</a:t>
            </a:r>
          </a:p>
        </p:txBody>
      </p:sp>
      <p:sp>
        <p:nvSpPr>
          <p:cNvPr id="149" name="Rectangle 148"/>
          <p:cNvSpPr/>
          <p:nvPr/>
        </p:nvSpPr>
        <p:spPr>
          <a:xfrm>
            <a:off x="3577287" y="5284992"/>
            <a:ext cx="3016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3</a:t>
            </a:r>
          </a:p>
        </p:txBody>
      </p:sp>
      <p:sp>
        <p:nvSpPr>
          <p:cNvPr id="168" name="Rectangle 167"/>
          <p:cNvSpPr/>
          <p:nvPr/>
        </p:nvSpPr>
        <p:spPr>
          <a:xfrm>
            <a:off x="4533780" y="4522033"/>
            <a:ext cx="3016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6</a:t>
            </a:r>
          </a:p>
        </p:txBody>
      </p:sp>
      <p:sp>
        <p:nvSpPr>
          <p:cNvPr id="169" name="Rectangle 168"/>
          <p:cNvSpPr/>
          <p:nvPr/>
        </p:nvSpPr>
        <p:spPr>
          <a:xfrm>
            <a:off x="4529057" y="6040144"/>
            <a:ext cx="3016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7</a:t>
            </a:r>
          </a:p>
        </p:txBody>
      </p:sp>
      <p:sp>
        <p:nvSpPr>
          <p:cNvPr id="170" name="Rectangle 169"/>
          <p:cNvSpPr/>
          <p:nvPr/>
        </p:nvSpPr>
        <p:spPr>
          <a:xfrm>
            <a:off x="4529057" y="2911170"/>
            <a:ext cx="3016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5</a:t>
            </a:r>
          </a:p>
        </p:txBody>
      </p:sp>
      <p:sp>
        <p:nvSpPr>
          <p:cNvPr id="171" name="Rectangle 170"/>
          <p:cNvSpPr/>
          <p:nvPr/>
        </p:nvSpPr>
        <p:spPr>
          <a:xfrm>
            <a:off x="4528077" y="1405104"/>
            <a:ext cx="3016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4</a:t>
            </a:r>
          </a:p>
        </p:txBody>
      </p:sp>
      <p:sp>
        <p:nvSpPr>
          <p:cNvPr id="172" name="Rectangle 171"/>
          <p:cNvSpPr/>
          <p:nvPr/>
        </p:nvSpPr>
        <p:spPr>
          <a:xfrm>
            <a:off x="5511768" y="2094297"/>
            <a:ext cx="3016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1</a:t>
            </a:r>
          </a:p>
        </p:txBody>
      </p:sp>
      <p:sp>
        <p:nvSpPr>
          <p:cNvPr id="173" name="Rectangle 172"/>
          <p:cNvSpPr/>
          <p:nvPr/>
        </p:nvSpPr>
        <p:spPr>
          <a:xfrm>
            <a:off x="5511768" y="3687092"/>
            <a:ext cx="3016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2</a:t>
            </a:r>
          </a:p>
        </p:txBody>
      </p:sp>
      <p:sp>
        <p:nvSpPr>
          <p:cNvPr id="174" name="Rectangle 173"/>
          <p:cNvSpPr/>
          <p:nvPr/>
        </p:nvSpPr>
        <p:spPr>
          <a:xfrm>
            <a:off x="5512955" y="5257478"/>
            <a:ext cx="3016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3</a:t>
            </a:r>
          </a:p>
        </p:txBody>
      </p:sp>
      <p:grpSp>
        <p:nvGrpSpPr>
          <p:cNvPr id="57" name="Group 56">
            <a:extLst>
              <a:ext uri="{FF2B5EF4-FFF2-40B4-BE49-F238E27FC236}">
                <a16:creationId xmlns:a16="http://schemas.microsoft.com/office/drawing/2014/main" id="{73E920D5-D68E-4F5F-93C6-5ED1436BA25D}"/>
              </a:ext>
            </a:extLst>
          </p:cNvPr>
          <p:cNvGrpSpPr/>
          <p:nvPr/>
        </p:nvGrpSpPr>
        <p:grpSpPr>
          <a:xfrm>
            <a:off x="6242456" y="1407012"/>
            <a:ext cx="4661096" cy="5004372"/>
            <a:chOff x="6572656" y="1394312"/>
            <a:chExt cx="4661096" cy="5004372"/>
          </a:xfrm>
        </p:grpSpPr>
        <p:sp>
          <p:nvSpPr>
            <p:cNvPr id="253" name="Shape 110">
              <a:extLst>
                <a:ext uri="{FF2B5EF4-FFF2-40B4-BE49-F238E27FC236}">
                  <a16:creationId xmlns:a16="http://schemas.microsoft.com/office/drawing/2014/main" id="{B8152273-D740-4C59-9253-3D3590049D2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680496" y="5211755"/>
              <a:ext cx="469256" cy="469256"/>
            </a:xfrm>
            <a:prstGeom prst="ellipse">
              <a:avLst/>
            </a:pr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2600"/>
                  </a:solidFill>
                </a:defRPr>
              </a:pPr>
              <a:endParaRPr sz="2400" b="1"/>
            </a:p>
          </p:txBody>
        </p:sp>
        <p:sp>
          <p:nvSpPr>
            <p:cNvPr id="254" name="Shape 110">
              <a:extLst>
                <a:ext uri="{FF2B5EF4-FFF2-40B4-BE49-F238E27FC236}">
                  <a16:creationId xmlns:a16="http://schemas.microsoft.com/office/drawing/2014/main" id="{0CDF33A7-6CA5-46E7-91BA-6B24C38129D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677332" y="2043589"/>
              <a:ext cx="469256" cy="469256"/>
            </a:xfrm>
            <a:prstGeom prst="ellipse">
              <a:avLst/>
            </a:pr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2600"/>
                  </a:solidFill>
                </a:defRPr>
              </a:pPr>
              <a:endParaRPr sz="2400" b="1"/>
            </a:p>
          </p:txBody>
        </p:sp>
        <p:sp>
          <p:nvSpPr>
            <p:cNvPr id="255" name="Shape 110">
              <a:extLst>
                <a:ext uri="{FF2B5EF4-FFF2-40B4-BE49-F238E27FC236}">
                  <a16:creationId xmlns:a16="http://schemas.microsoft.com/office/drawing/2014/main" id="{BE3EE482-D450-4025-A847-73D169EEEA4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676856" y="3635862"/>
              <a:ext cx="469256" cy="469256"/>
            </a:xfrm>
            <a:prstGeom prst="ellipse">
              <a:avLst/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2600"/>
                  </a:solidFill>
                </a:defRPr>
              </a:pPr>
              <a:endParaRPr sz="2400" b="1"/>
            </a:p>
          </p:txBody>
        </p:sp>
        <p:sp>
          <p:nvSpPr>
            <p:cNvPr id="256" name="Freeform: Shape 255">
              <a:extLst>
                <a:ext uri="{FF2B5EF4-FFF2-40B4-BE49-F238E27FC236}">
                  <a16:creationId xmlns:a16="http://schemas.microsoft.com/office/drawing/2014/main" id="{2559F19E-3C5B-49D2-8EEF-8C27BE0A72B9}"/>
                </a:ext>
              </a:extLst>
            </p:cNvPr>
            <p:cNvSpPr/>
            <p:nvPr/>
          </p:nvSpPr>
          <p:spPr>
            <a:xfrm>
              <a:off x="6713484" y="6071340"/>
              <a:ext cx="469256" cy="242179"/>
            </a:xfrm>
            <a:custGeom>
              <a:avLst/>
              <a:gdLst>
                <a:gd name="connsiteX0" fmla="*/ 234628 w 469256"/>
                <a:gd name="connsiteY0" fmla="*/ 0 h 242179"/>
                <a:gd name="connsiteX1" fmla="*/ 469256 w 469256"/>
                <a:gd name="connsiteY1" fmla="*/ 234628 h 242179"/>
                <a:gd name="connsiteX2" fmla="*/ 468495 w 469256"/>
                <a:gd name="connsiteY2" fmla="*/ 242179 h 242179"/>
                <a:gd name="connsiteX3" fmla="*/ 761 w 469256"/>
                <a:gd name="connsiteY3" fmla="*/ 242179 h 242179"/>
                <a:gd name="connsiteX4" fmla="*/ 0 w 469256"/>
                <a:gd name="connsiteY4" fmla="*/ 234628 h 242179"/>
                <a:gd name="connsiteX5" fmla="*/ 234628 w 469256"/>
                <a:gd name="connsiteY5" fmla="*/ 0 h 242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69256" h="242179">
                  <a:moveTo>
                    <a:pt x="234628" y="0"/>
                  </a:moveTo>
                  <a:cubicBezTo>
                    <a:pt x="364209" y="0"/>
                    <a:pt x="469256" y="105047"/>
                    <a:pt x="469256" y="234628"/>
                  </a:cubicBezTo>
                  <a:lnTo>
                    <a:pt x="468495" y="242179"/>
                  </a:lnTo>
                  <a:lnTo>
                    <a:pt x="761" y="242179"/>
                  </a:lnTo>
                  <a:lnTo>
                    <a:pt x="0" y="234628"/>
                  </a:lnTo>
                  <a:cubicBezTo>
                    <a:pt x="0" y="105047"/>
                    <a:pt x="105047" y="0"/>
                    <a:pt x="234628" y="0"/>
                  </a:cubicBezTo>
                  <a:close/>
                </a:path>
              </a:pathLst>
            </a:cu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7" name="Shape 110">
              <a:extLst>
                <a:ext uri="{FF2B5EF4-FFF2-40B4-BE49-F238E27FC236}">
                  <a16:creationId xmlns:a16="http://schemas.microsoft.com/office/drawing/2014/main" id="{ABF29BA9-7CEC-4F4E-BEED-EC20D307843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715778" y="4446082"/>
              <a:ext cx="469256" cy="469256"/>
            </a:xfrm>
            <a:prstGeom prst="ellipse">
              <a:avLst/>
            </a:pr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2600"/>
                  </a:solidFill>
                </a:defRPr>
              </a:pPr>
              <a:endParaRPr sz="2400" b="1"/>
            </a:p>
          </p:txBody>
        </p:sp>
        <p:sp>
          <p:nvSpPr>
            <p:cNvPr id="258" name="Shape 110">
              <a:extLst>
                <a:ext uri="{FF2B5EF4-FFF2-40B4-BE49-F238E27FC236}">
                  <a16:creationId xmlns:a16="http://schemas.microsoft.com/office/drawing/2014/main" id="{081A3F1D-968F-44C6-8688-412C8DCADBA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712028" y="2831668"/>
              <a:ext cx="469256" cy="469256"/>
            </a:xfrm>
            <a:prstGeom prst="ellipse">
              <a:avLst/>
            </a:pr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2600"/>
                  </a:solidFill>
                </a:defRPr>
              </a:pPr>
              <a:endParaRPr sz="2400" b="1"/>
            </a:p>
          </p:txBody>
        </p:sp>
        <p:sp>
          <p:nvSpPr>
            <p:cNvPr id="259" name="Shape 110">
              <a:extLst>
                <a:ext uri="{FF2B5EF4-FFF2-40B4-BE49-F238E27FC236}">
                  <a16:creationId xmlns:a16="http://schemas.microsoft.com/office/drawing/2014/main" id="{3E177485-F0C9-4D17-ADFE-A783644DA98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571902" y="5211755"/>
              <a:ext cx="469256" cy="469256"/>
            </a:xfrm>
            <a:prstGeom prst="ellipse">
              <a:avLst/>
            </a:pr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2600"/>
                  </a:solidFill>
                </a:defRPr>
              </a:pPr>
              <a:endParaRPr sz="2400" b="1"/>
            </a:p>
          </p:txBody>
        </p:sp>
        <p:sp>
          <p:nvSpPr>
            <p:cNvPr id="260" name="Shape 110">
              <a:extLst>
                <a:ext uri="{FF2B5EF4-FFF2-40B4-BE49-F238E27FC236}">
                  <a16:creationId xmlns:a16="http://schemas.microsoft.com/office/drawing/2014/main" id="{F5F30AAE-9BA1-4164-908D-5ED4D6B5382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568738" y="2043589"/>
              <a:ext cx="469256" cy="469256"/>
            </a:xfrm>
            <a:prstGeom prst="ellipse">
              <a:avLst/>
            </a:pr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2600"/>
                  </a:solidFill>
                </a:defRPr>
              </a:pPr>
              <a:endParaRPr sz="2400" b="1"/>
            </a:p>
          </p:txBody>
        </p:sp>
        <p:sp>
          <p:nvSpPr>
            <p:cNvPr id="261" name="Shape 110">
              <a:extLst>
                <a:ext uri="{FF2B5EF4-FFF2-40B4-BE49-F238E27FC236}">
                  <a16:creationId xmlns:a16="http://schemas.microsoft.com/office/drawing/2014/main" id="{4DFF8E8C-82EB-402E-BAD1-25D70C2DE7E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568262" y="3635862"/>
              <a:ext cx="469256" cy="469256"/>
            </a:xfrm>
            <a:prstGeom prst="ellipse">
              <a:avLst/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2600"/>
                  </a:solidFill>
                </a:defRPr>
              </a:pPr>
              <a:endParaRPr sz="2400" b="1"/>
            </a:p>
          </p:txBody>
        </p:sp>
        <p:sp>
          <p:nvSpPr>
            <p:cNvPr id="262" name="Freeform: Shape 261">
              <a:extLst>
                <a:ext uri="{FF2B5EF4-FFF2-40B4-BE49-F238E27FC236}">
                  <a16:creationId xmlns:a16="http://schemas.microsoft.com/office/drawing/2014/main" id="{62173FE3-9E5C-4C12-BC56-D8CD8ACC6A5C}"/>
                </a:ext>
              </a:extLst>
            </p:cNvPr>
            <p:cNvSpPr/>
            <p:nvPr/>
          </p:nvSpPr>
          <p:spPr>
            <a:xfrm>
              <a:off x="8602509" y="6071340"/>
              <a:ext cx="469256" cy="242179"/>
            </a:xfrm>
            <a:custGeom>
              <a:avLst/>
              <a:gdLst>
                <a:gd name="connsiteX0" fmla="*/ 234628 w 469256"/>
                <a:gd name="connsiteY0" fmla="*/ 0 h 242179"/>
                <a:gd name="connsiteX1" fmla="*/ 469256 w 469256"/>
                <a:gd name="connsiteY1" fmla="*/ 234628 h 242179"/>
                <a:gd name="connsiteX2" fmla="*/ 468495 w 469256"/>
                <a:gd name="connsiteY2" fmla="*/ 242179 h 242179"/>
                <a:gd name="connsiteX3" fmla="*/ 761 w 469256"/>
                <a:gd name="connsiteY3" fmla="*/ 242179 h 242179"/>
                <a:gd name="connsiteX4" fmla="*/ 0 w 469256"/>
                <a:gd name="connsiteY4" fmla="*/ 234628 h 242179"/>
                <a:gd name="connsiteX5" fmla="*/ 234628 w 469256"/>
                <a:gd name="connsiteY5" fmla="*/ 0 h 242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69256" h="242179">
                  <a:moveTo>
                    <a:pt x="234628" y="0"/>
                  </a:moveTo>
                  <a:cubicBezTo>
                    <a:pt x="364209" y="0"/>
                    <a:pt x="469256" y="105047"/>
                    <a:pt x="469256" y="234628"/>
                  </a:cubicBezTo>
                  <a:lnTo>
                    <a:pt x="468495" y="242179"/>
                  </a:lnTo>
                  <a:lnTo>
                    <a:pt x="761" y="242179"/>
                  </a:lnTo>
                  <a:lnTo>
                    <a:pt x="0" y="234628"/>
                  </a:lnTo>
                  <a:cubicBezTo>
                    <a:pt x="0" y="105047"/>
                    <a:pt x="105047" y="0"/>
                    <a:pt x="234628" y="0"/>
                  </a:cubicBezTo>
                  <a:close/>
                </a:path>
              </a:pathLst>
            </a:cu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3" name="Shape 110">
              <a:extLst>
                <a:ext uri="{FF2B5EF4-FFF2-40B4-BE49-F238E27FC236}">
                  <a16:creationId xmlns:a16="http://schemas.microsoft.com/office/drawing/2014/main" id="{AC9D2489-F811-41FA-B121-978AE5E6DAC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07184" y="4446082"/>
              <a:ext cx="469256" cy="469256"/>
            </a:xfrm>
            <a:prstGeom prst="ellipse">
              <a:avLst/>
            </a:pr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2600"/>
                  </a:solidFill>
                </a:defRPr>
              </a:pPr>
              <a:endParaRPr sz="2400" b="1"/>
            </a:p>
          </p:txBody>
        </p:sp>
        <p:sp>
          <p:nvSpPr>
            <p:cNvPr id="264" name="Shape 110">
              <a:extLst>
                <a:ext uri="{FF2B5EF4-FFF2-40B4-BE49-F238E27FC236}">
                  <a16:creationId xmlns:a16="http://schemas.microsoft.com/office/drawing/2014/main" id="{57A04609-E1F7-40E2-9B65-BFDD0A03D1C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03434" y="2831668"/>
              <a:ext cx="469256" cy="469256"/>
            </a:xfrm>
            <a:prstGeom prst="ellipse">
              <a:avLst/>
            </a:pr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2600"/>
                  </a:solidFill>
                </a:defRPr>
              </a:pPr>
              <a:endParaRPr sz="2400" b="1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7301138" y="1693266"/>
              <a:ext cx="279400" cy="461665"/>
            </a:xfrm>
            <a:prstGeom prst="rect">
              <a:avLst/>
            </a:prstGeom>
            <a:noFill/>
          </p:spPr>
          <p:txBody>
            <a:bodyPr wrap="square" lIns="45720" rIns="45720" rtlCol="0">
              <a:spAutoFit/>
            </a:bodyPr>
            <a:lstStyle/>
            <a:p>
              <a:r>
                <a:rPr lang="en-US" sz="2400" b="1" dirty="0"/>
                <a:t>0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301138" y="2436726"/>
              <a:ext cx="279400" cy="461665"/>
            </a:xfrm>
            <a:prstGeom prst="rect">
              <a:avLst/>
            </a:prstGeom>
            <a:noFill/>
          </p:spPr>
          <p:txBody>
            <a:bodyPr wrap="square" lIns="45720" rIns="45720" rtlCol="0">
              <a:spAutoFit/>
            </a:bodyPr>
            <a:lstStyle/>
            <a:p>
              <a:r>
                <a:rPr lang="en-US" sz="2400" b="1" dirty="0"/>
                <a:t>0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7301138" y="3240517"/>
              <a:ext cx="279400" cy="461665"/>
            </a:xfrm>
            <a:prstGeom prst="rect">
              <a:avLst/>
            </a:prstGeom>
            <a:noFill/>
          </p:spPr>
          <p:txBody>
            <a:bodyPr wrap="square" lIns="45720" rIns="45720" rtlCol="0">
              <a:spAutoFit/>
            </a:bodyPr>
            <a:lstStyle/>
            <a:p>
              <a:r>
                <a:rPr lang="en-US" sz="2400" b="1" dirty="0"/>
                <a:t>0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7301138" y="4035535"/>
              <a:ext cx="279400" cy="461665"/>
            </a:xfrm>
            <a:prstGeom prst="rect">
              <a:avLst/>
            </a:prstGeom>
            <a:noFill/>
          </p:spPr>
          <p:txBody>
            <a:bodyPr wrap="square" lIns="45720" rIns="45720" rtlCol="0">
              <a:spAutoFit/>
            </a:bodyPr>
            <a:lstStyle/>
            <a:p>
              <a:r>
                <a:rPr lang="en-US" sz="2400" b="1" dirty="0">
                  <a:solidFill>
                    <a:srgbClr val="FF0000"/>
                  </a:solidFill>
                </a:rPr>
                <a:t>1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7301138" y="4848099"/>
              <a:ext cx="279400" cy="461665"/>
            </a:xfrm>
            <a:prstGeom prst="rect">
              <a:avLst/>
            </a:prstGeom>
            <a:noFill/>
          </p:spPr>
          <p:txBody>
            <a:bodyPr wrap="square" lIns="45720" rIns="45720" rtlCol="0">
              <a:spAutoFit/>
            </a:bodyPr>
            <a:lstStyle/>
            <a:p>
              <a:r>
                <a:rPr lang="en-US" sz="2400" b="1" dirty="0"/>
                <a:t>0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7282312" y="5589374"/>
              <a:ext cx="279400" cy="461665"/>
            </a:xfrm>
            <a:prstGeom prst="rect">
              <a:avLst/>
            </a:prstGeom>
            <a:noFill/>
          </p:spPr>
          <p:txBody>
            <a:bodyPr wrap="square" lIns="45720" rIns="45720" rtlCol="0">
              <a:spAutoFit/>
            </a:bodyPr>
            <a:lstStyle/>
            <a:p>
              <a:r>
                <a:rPr lang="en-US" sz="2400" b="1" dirty="0"/>
                <a:t>0</a:t>
              </a:r>
            </a:p>
          </p:txBody>
        </p:sp>
        <p:grpSp>
          <p:nvGrpSpPr>
            <p:cNvPr id="116" name="Group 115"/>
            <p:cNvGrpSpPr/>
            <p:nvPr/>
          </p:nvGrpSpPr>
          <p:grpSpPr>
            <a:xfrm>
              <a:off x="6572656" y="2735578"/>
              <a:ext cx="750739" cy="661917"/>
              <a:chOff x="1273645" y="2149279"/>
              <a:chExt cx="750739" cy="661917"/>
            </a:xfrm>
          </p:grpSpPr>
          <p:sp>
            <p:nvSpPr>
              <p:cNvPr id="117" name="Shape 108"/>
              <p:cNvSpPr>
                <a:spLocks noChangeAspect="1"/>
              </p:cNvSpPr>
              <p:nvPr/>
            </p:nvSpPr>
            <p:spPr>
              <a:xfrm>
                <a:off x="1849706" y="2636519"/>
                <a:ext cx="174677" cy="174677"/>
              </a:xfrm>
              <a:prstGeom prst="line">
                <a:avLst/>
              </a:pr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 sz="2400" b="1"/>
              </a:p>
            </p:txBody>
          </p:sp>
          <p:sp>
            <p:nvSpPr>
              <p:cNvPr id="118" name="Shape 109"/>
              <p:cNvSpPr>
                <a:spLocks noChangeAspect="1"/>
              </p:cNvSpPr>
              <p:nvPr/>
            </p:nvSpPr>
            <p:spPr>
              <a:xfrm flipV="1">
                <a:off x="1849707" y="2149279"/>
                <a:ext cx="174677" cy="174677"/>
              </a:xfrm>
              <a:prstGeom prst="line">
                <a:avLst/>
              </a:pr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 sz="2400" b="1"/>
              </a:p>
            </p:txBody>
          </p:sp>
          <p:sp>
            <p:nvSpPr>
              <p:cNvPr id="119" name="Shape 110"/>
              <p:cNvSpPr>
                <a:spLocks noChangeAspect="1"/>
              </p:cNvSpPr>
              <p:nvPr/>
            </p:nvSpPr>
            <p:spPr>
              <a:xfrm>
                <a:off x="1416911" y="2245369"/>
                <a:ext cx="469256" cy="469256"/>
              </a:xfrm>
              <a:prstGeom prst="ellipse">
                <a:avLst/>
              </a:pr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>
                    <a:solidFill>
                      <a:srgbClr val="FF2600"/>
                    </a:solidFill>
                  </a:defRPr>
                </a:pPr>
                <a:endParaRPr sz="2400" b="1"/>
              </a:p>
            </p:txBody>
          </p:sp>
          <p:sp>
            <p:nvSpPr>
              <p:cNvPr id="120" name="Shape 111"/>
              <p:cNvSpPr>
                <a:spLocks noChangeAspect="1"/>
              </p:cNvSpPr>
              <p:nvPr/>
            </p:nvSpPr>
            <p:spPr>
              <a:xfrm flipV="1">
                <a:off x="1277315" y="2635451"/>
                <a:ext cx="174677" cy="174677"/>
              </a:xfrm>
              <a:prstGeom prst="line">
                <a:avLst/>
              </a:pr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 sz="2400" b="1"/>
              </a:p>
            </p:txBody>
          </p:sp>
          <p:sp>
            <p:nvSpPr>
              <p:cNvPr id="121" name="Shape 116"/>
              <p:cNvSpPr>
                <a:spLocks noChangeAspect="1"/>
              </p:cNvSpPr>
              <p:nvPr/>
            </p:nvSpPr>
            <p:spPr>
              <a:xfrm>
                <a:off x="1273645" y="2158726"/>
                <a:ext cx="174677" cy="174677"/>
              </a:xfrm>
              <a:prstGeom prst="line">
                <a:avLst/>
              </a:pr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 sz="2400" b="1"/>
              </a:p>
            </p:txBody>
          </p:sp>
        </p:grpSp>
        <p:grpSp>
          <p:nvGrpSpPr>
            <p:cNvPr id="124" name="Group 123"/>
            <p:cNvGrpSpPr/>
            <p:nvPr/>
          </p:nvGrpSpPr>
          <p:grpSpPr>
            <a:xfrm>
              <a:off x="6572656" y="4349718"/>
              <a:ext cx="750739" cy="661917"/>
              <a:chOff x="1273645" y="2149279"/>
              <a:chExt cx="750739" cy="661917"/>
            </a:xfrm>
          </p:grpSpPr>
          <p:sp>
            <p:nvSpPr>
              <p:cNvPr id="125" name="Shape 108"/>
              <p:cNvSpPr>
                <a:spLocks noChangeAspect="1"/>
              </p:cNvSpPr>
              <p:nvPr/>
            </p:nvSpPr>
            <p:spPr>
              <a:xfrm>
                <a:off x="1849706" y="2636519"/>
                <a:ext cx="174677" cy="174677"/>
              </a:xfrm>
              <a:prstGeom prst="line">
                <a:avLst/>
              </a:pr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 sz="2400" b="1"/>
              </a:p>
            </p:txBody>
          </p:sp>
          <p:sp>
            <p:nvSpPr>
              <p:cNvPr id="126" name="Shape 109"/>
              <p:cNvSpPr>
                <a:spLocks noChangeAspect="1"/>
              </p:cNvSpPr>
              <p:nvPr/>
            </p:nvSpPr>
            <p:spPr>
              <a:xfrm flipV="1">
                <a:off x="1849707" y="2149279"/>
                <a:ext cx="174677" cy="174677"/>
              </a:xfrm>
              <a:prstGeom prst="line">
                <a:avLst/>
              </a:pr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 sz="2400" b="1"/>
              </a:p>
            </p:txBody>
          </p:sp>
          <p:sp>
            <p:nvSpPr>
              <p:cNvPr id="127" name="Shape 110"/>
              <p:cNvSpPr>
                <a:spLocks noChangeAspect="1"/>
              </p:cNvSpPr>
              <p:nvPr/>
            </p:nvSpPr>
            <p:spPr>
              <a:xfrm>
                <a:off x="1416911" y="2245369"/>
                <a:ext cx="469256" cy="469256"/>
              </a:xfrm>
              <a:prstGeom prst="ellipse">
                <a:avLst/>
              </a:pr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>
                    <a:solidFill>
                      <a:srgbClr val="FF2600"/>
                    </a:solidFill>
                  </a:defRPr>
                </a:pPr>
                <a:endParaRPr sz="2400" b="1"/>
              </a:p>
            </p:txBody>
          </p:sp>
          <p:sp>
            <p:nvSpPr>
              <p:cNvPr id="128" name="Shape 111"/>
              <p:cNvSpPr>
                <a:spLocks noChangeAspect="1"/>
              </p:cNvSpPr>
              <p:nvPr/>
            </p:nvSpPr>
            <p:spPr>
              <a:xfrm flipV="1">
                <a:off x="1277315" y="2635451"/>
                <a:ext cx="174677" cy="174677"/>
              </a:xfrm>
              <a:prstGeom prst="line">
                <a:avLst/>
              </a:pr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 sz="2400" b="1"/>
              </a:p>
            </p:txBody>
          </p:sp>
          <p:sp>
            <p:nvSpPr>
              <p:cNvPr id="129" name="Shape 116"/>
              <p:cNvSpPr>
                <a:spLocks noChangeAspect="1"/>
              </p:cNvSpPr>
              <p:nvPr/>
            </p:nvSpPr>
            <p:spPr>
              <a:xfrm>
                <a:off x="1273645" y="2158726"/>
                <a:ext cx="174677" cy="174677"/>
              </a:xfrm>
              <a:prstGeom prst="line">
                <a:avLst/>
              </a:pr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 sz="2400" b="1"/>
              </a:p>
            </p:txBody>
          </p:sp>
        </p:grpSp>
        <p:grpSp>
          <p:nvGrpSpPr>
            <p:cNvPr id="132" name="Group 131"/>
            <p:cNvGrpSpPr/>
            <p:nvPr/>
          </p:nvGrpSpPr>
          <p:grpSpPr>
            <a:xfrm>
              <a:off x="6601231" y="1438648"/>
              <a:ext cx="699907" cy="384405"/>
              <a:chOff x="3083671" y="2451148"/>
              <a:chExt cx="699907" cy="384405"/>
            </a:xfrm>
          </p:grpSpPr>
          <p:sp>
            <p:nvSpPr>
              <p:cNvPr id="133" name="Shape 202"/>
              <p:cNvSpPr/>
              <p:nvPr/>
            </p:nvSpPr>
            <p:spPr>
              <a:xfrm>
                <a:off x="3189106" y="2451148"/>
                <a:ext cx="477062" cy="2634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053" extrusionOk="0">
                    <a:moveTo>
                      <a:pt x="0" y="371"/>
                    </a:moveTo>
                    <a:cubicBezTo>
                      <a:pt x="754" y="18262"/>
                      <a:pt x="7854" y="20368"/>
                      <a:pt x="10541" y="20984"/>
                    </a:cubicBezTo>
                    <a:cubicBezTo>
                      <a:pt x="13227" y="21600"/>
                      <a:pt x="21130" y="18347"/>
                      <a:pt x="21600" y="0"/>
                    </a:cubicBezTo>
                  </a:path>
                </a:pathLst>
              </a:cu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 sz="2400" b="1"/>
              </a:p>
            </p:txBody>
          </p:sp>
          <p:sp>
            <p:nvSpPr>
              <p:cNvPr id="134" name="Shape 203"/>
              <p:cNvSpPr/>
              <p:nvPr/>
            </p:nvSpPr>
            <p:spPr>
              <a:xfrm>
                <a:off x="3171010" y="2464452"/>
                <a:ext cx="511969" cy="0"/>
              </a:xfrm>
              <a:prstGeom prst="line">
                <a:avLst/>
              </a:pr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 sz="2400" b="1"/>
              </a:p>
            </p:txBody>
          </p:sp>
          <p:sp>
            <p:nvSpPr>
              <p:cNvPr id="135" name="Shape 111"/>
              <p:cNvSpPr>
                <a:spLocks noChangeAspect="1"/>
              </p:cNvSpPr>
              <p:nvPr/>
            </p:nvSpPr>
            <p:spPr>
              <a:xfrm flipV="1">
                <a:off x="3083671" y="2660876"/>
                <a:ext cx="174677" cy="174677"/>
              </a:xfrm>
              <a:prstGeom prst="line">
                <a:avLst/>
              </a:pr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 sz="2400" b="1"/>
              </a:p>
            </p:txBody>
          </p:sp>
          <p:sp>
            <p:nvSpPr>
              <p:cNvPr id="136" name="Shape 108"/>
              <p:cNvSpPr>
                <a:spLocks noChangeAspect="1"/>
              </p:cNvSpPr>
              <p:nvPr/>
            </p:nvSpPr>
            <p:spPr>
              <a:xfrm>
                <a:off x="3608901" y="2652561"/>
                <a:ext cx="174677" cy="174677"/>
              </a:xfrm>
              <a:prstGeom prst="line">
                <a:avLst/>
              </a:pr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 sz="2400" b="1"/>
              </a:p>
            </p:txBody>
          </p:sp>
        </p:grpSp>
        <p:grpSp>
          <p:nvGrpSpPr>
            <p:cNvPr id="137" name="Group 136"/>
            <p:cNvGrpSpPr/>
            <p:nvPr/>
          </p:nvGrpSpPr>
          <p:grpSpPr>
            <a:xfrm flipV="1">
              <a:off x="6601231" y="5942430"/>
              <a:ext cx="699907" cy="384405"/>
              <a:chOff x="3083671" y="2451148"/>
              <a:chExt cx="699907" cy="384405"/>
            </a:xfrm>
          </p:grpSpPr>
          <p:sp>
            <p:nvSpPr>
              <p:cNvPr id="138" name="Shape 202"/>
              <p:cNvSpPr/>
              <p:nvPr/>
            </p:nvSpPr>
            <p:spPr>
              <a:xfrm>
                <a:off x="3189106" y="2451148"/>
                <a:ext cx="477062" cy="2634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053" extrusionOk="0">
                    <a:moveTo>
                      <a:pt x="0" y="371"/>
                    </a:moveTo>
                    <a:cubicBezTo>
                      <a:pt x="754" y="18262"/>
                      <a:pt x="7854" y="20368"/>
                      <a:pt x="10541" y="20984"/>
                    </a:cubicBezTo>
                    <a:cubicBezTo>
                      <a:pt x="13227" y="21600"/>
                      <a:pt x="21130" y="18347"/>
                      <a:pt x="21600" y="0"/>
                    </a:cubicBezTo>
                  </a:path>
                </a:pathLst>
              </a:cu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 sz="2400" b="1"/>
              </a:p>
            </p:txBody>
          </p:sp>
          <p:sp>
            <p:nvSpPr>
              <p:cNvPr id="139" name="Shape 203"/>
              <p:cNvSpPr/>
              <p:nvPr/>
            </p:nvSpPr>
            <p:spPr>
              <a:xfrm>
                <a:off x="3171010" y="2464452"/>
                <a:ext cx="511969" cy="0"/>
              </a:xfrm>
              <a:prstGeom prst="line">
                <a:avLst/>
              </a:pr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 sz="2400" b="1"/>
              </a:p>
            </p:txBody>
          </p:sp>
          <p:sp>
            <p:nvSpPr>
              <p:cNvPr id="140" name="Shape 111"/>
              <p:cNvSpPr>
                <a:spLocks noChangeAspect="1"/>
              </p:cNvSpPr>
              <p:nvPr/>
            </p:nvSpPr>
            <p:spPr>
              <a:xfrm flipV="1">
                <a:off x="3083671" y="2660876"/>
                <a:ext cx="174677" cy="174677"/>
              </a:xfrm>
              <a:prstGeom prst="line">
                <a:avLst/>
              </a:pr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 sz="2400" b="1"/>
              </a:p>
            </p:txBody>
          </p:sp>
          <p:sp>
            <p:nvSpPr>
              <p:cNvPr id="141" name="Shape 108"/>
              <p:cNvSpPr>
                <a:spLocks noChangeAspect="1"/>
              </p:cNvSpPr>
              <p:nvPr/>
            </p:nvSpPr>
            <p:spPr>
              <a:xfrm>
                <a:off x="3608901" y="2652561"/>
                <a:ext cx="174677" cy="174677"/>
              </a:xfrm>
              <a:prstGeom prst="line">
                <a:avLst/>
              </a:pr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 sz="2400" b="1"/>
              </a:p>
            </p:txBody>
          </p:sp>
        </p:grpSp>
        <p:grpSp>
          <p:nvGrpSpPr>
            <p:cNvPr id="122" name="Group 121"/>
            <p:cNvGrpSpPr/>
            <p:nvPr/>
          </p:nvGrpSpPr>
          <p:grpSpPr>
            <a:xfrm>
              <a:off x="7534281" y="1946045"/>
              <a:ext cx="750739" cy="661917"/>
              <a:chOff x="1273645" y="2149279"/>
              <a:chExt cx="750739" cy="661917"/>
            </a:xfrm>
          </p:grpSpPr>
          <p:sp>
            <p:nvSpPr>
              <p:cNvPr id="123" name="Shape 108"/>
              <p:cNvSpPr>
                <a:spLocks noChangeAspect="1"/>
              </p:cNvSpPr>
              <p:nvPr/>
            </p:nvSpPr>
            <p:spPr>
              <a:xfrm>
                <a:off x="1849706" y="2636519"/>
                <a:ext cx="174677" cy="174677"/>
              </a:xfrm>
              <a:prstGeom prst="line">
                <a:avLst/>
              </a:pr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 sz="2400" b="1"/>
              </a:p>
            </p:txBody>
          </p:sp>
          <p:sp>
            <p:nvSpPr>
              <p:cNvPr id="130" name="Shape 109"/>
              <p:cNvSpPr>
                <a:spLocks noChangeAspect="1"/>
              </p:cNvSpPr>
              <p:nvPr/>
            </p:nvSpPr>
            <p:spPr>
              <a:xfrm flipV="1">
                <a:off x="1849707" y="2149279"/>
                <a:ext cx="174677" cy="174677"/>
              </a:xfrm>
              <a:prstGeom prst="line">
                <a:avLst/>
              </a:pr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 sz="2400" b="1"/>
              </a:p>
            </p:txBody>
          </p:sp>
          <p:sp>
            <p:nvSpPr>
              <p:cNvPr id="131" name="Shape 110"/>
              <p:cNvSpPr>
                <a:spLocks noChangeAspect="1"/>
              </p:cNvSpPr>
              <p:nvPr/>
            </p:nvSpPr>
            <p:spPr>
              <a:xfrm>
                <a:off x="1416911" y="2245369"/>
                <a:ext cx="469256" cy="469256"/>
              </a:xfrm>
              <a:prstGeom prst="ellipse">
                <a:avLst/>
              </a:pr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>
                    <a:solidFill>
                      <a:srgbClr val="FF2600"/>
                    </a:solidFill>
                  </a:defRPr>
                </a:pPr>
                <a:endParaRPr sz="2400" b="1"/>
              </a:p>
            </p:txBody>
          </p:sp>
          <p:sp>
            <p:nvSpPr>
              <p:cNvPr id="142" name="Shape 111"/>
              <p:cNvSpPr>
                <a:spLocks noChangeAspect="1"/>
              </p:cNvSpPr>
              <p:nvPr/>
            </p:nvSpPr>
            <p:spPr>
              <a:xfrm flipV="1">
                <a:off x="1277315" y="2635451"/>
                <a:ext cx="174677" cy="174677"/>
              </a:xfrm>
              <a:prstGeom prst="line">
                <a:avLst/>
              </a:pr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 sz="2400" b="1"/>
              </a:p>
            </p:txBody>
          </p:sp>
          <p:sp>
            <p:nvSpPr>
              <p:cNvPr id="143" name="Shape 116"/>
              <p:cNvSpPr>
                <a:spLocks noChangeAspect="1"/>
              </p:cNvSpPr>
              <p:nvPr/>
            </p:nvSpPr>
            <p:spPr>
              <a:xfrm>
                <a:off x="1273645" y="2158726"/>
                <a:ext cx="174677" cy="174677"/>
              </a:xfrm>
              <a:prstGeom prst="line">
                <a:avLst/>
              </a:pr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 sz="2400" b="1"/>
              </a:p>
            </p:txBody>
          </p:sp>
        </p:grpSp>
        <p:grpSp>
          <p:nvGrpSpPr>
            <p:cNvPr id="150" name="Group 149"/>
            <p:cNvGrpSpPr/>
            <p:nvPr/>
          </p:nvGrpSpPr>
          <p:grpSpPr>
            <a:xfrm>
              <a:off x="7534280" y="3539369"/>
              <a:ext cx="750739" cy="661917"/>
              <a:chOff x="1273645" y="2149279"/>
              <a:chExt cx="750739" cy="661917"/>
            </a:xfrm>
          </p:grpSpPr>
          <p:sp>
            <p:nvSpPr>
              <p:cNvPr id="151" name="Shape 108"/>
              <p:cNvSpPr>
                <a:spLocks noChangeAspect="1"/>
              </p:cNvSpPr>
              <p:nvPr/>
            </p:nvSpPr>
            <p:spPr>
              <a:xfrm>
                <a:off x="1849706" y="2636519"/>
                <a:ext cx="174677" cy="174677"/>
              </a:xfrm>
              <a:prstGeom prst="line">
                <a:avLst/>
              </a:pr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 sz="2400" b="1"/>
              </a:p>
            </p:txBody>
          </p:sp>
          <p:sp>
            <p:nvSpPr>
              <p:cNvPr id="152" name="Shape 109"/>
              <p:cNvSpPr>
                <a:spLocks noChangeAspect="1"/>
              </p:cNvSpPr>
              <p:nvPr/>
            </p:nvSpPr>
            <p:spPr>
              <a:xfrm flipV="1">
                <a:off x="1849707" y="2149279"/>
                <a:ext cx="174677" cy="174677"/>
              </a:xfrm>
              <a:prstGeom prst="line">
                <a:avLst/>
              </a:pr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 sz="2400" b="1"/>
              </a:p>
            </p:txBody>
          </p:sp>
          <p:sp>
            <p:nvSpPr>
              <p:cNvPr id="153" name="Shape 110"/>
              <p:cNvSpPr>
                <a:spLocks noChangeAspect="1"/>
              </p:cNvSpPr>
              <p:nvPr/>
            </p:nvSpPr>
            <p:spPr>
              <a:xfrm>
                <a:off x="1416911" y="2245369"/>
                <a:ext cx="469256" cy="469256"/>
              </a:xfrm>
              <a:prstGeom prst="ellipse">
                <a:avLst/>
              </a:pr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>
                    <a:solidFill>
                      <a:srgbClr val="FF2600"/>
                    </a:solidFill>
                  </a:defRPr>
                </a:pPr>
                <a:endParaRPr sz="2400" b="1"/>
              </a:p>
            </p:txBody>
          </p:sp>
          <p:sp>
            <p:nvSpPr>
              <p:cNvPr id="154" name="Shape 111"/>
              <p:cNvSpPr>
                <a:spLocks noChangeAspect="1"/>
              </p:cNvSpPr>
              <p:nvPr/>
            </p:nvSpPr>
            <p:spPr>
              <a:xfrm flipV="1">
                <a:off x="1277315" y="2635451"/>
                <a:ext cx="174677" cy="174677"/>
              </a:xfrm>
              <a:prstGeom prst="line">
                <a:avLst/>
              </a:pr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 sz="2400" b="1"/>
              </a:p>
            </p:txBody>
          </p:sp>
          <p:sp>
            <p:nvSpPr>
              <p:cNvPr id="155" name="Shape 116"/>
              <p:cNvSpPr>
                <a:spLocks noChangeAspect="1"/>
              </p:cNvSpPr>
              <p:nvPr/>
            </p:nvSpPr>
            <p:spPr>
              <a:xfrm>
                <a:off x="1273645" y="2158726"/>
                <a:ext cx="174677" cy="174677"/>
              </a:xfrm>
              <a:prstGeom prst="line">
                <a:avLst/>
              </a:pr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 sz="2400" b="1"/>
              </a:p>
            </p:txBody>
          </p:sp>
        </p:grpSp>
        <p:grpSp>
          <p:nvGrpSpPr>
            <p:cNvPr id="156" name="Group 155"/>
            <p:cNvGrpSpPr/>
            <p:nvPr/>
          </p:nvGrpSpPr>
          <p:grpSpPr>
            <a:xfrm>
              <a:off x="7536804" y="5117647"/>
              <a:ext cx="750739" cy="661917"/>
              <a:chOff x="1273645" y="2149279"/>
              <a:chExt cx="750739" cy="661917"/>
            </a:xfrm>
          </p:grpSpPr>
          <p:sp>
            <p:nvSpPr>
              <p:cNvPr id="157" name="Shape 108"/>
              <p:cNvSpPr>
                <a:spLocks noChangeAspect="1"/>
              </p:cNvSpPr>
              <p:nvPr/>
            </p:nvSpPr>
            <p:spPr>
              <a:xfrm>
                <a:off x="1849706" y="2636519"/>
                <a:ext cx="174677" cy="174677"/>
              </a:xfrm>
              <a:prstGeom prst="line">
                <a:avLst/>
              </a:pr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 sz="2400" b="1"/>
              </a:p>
            </p:txBody>
          </p:sp>
          <p:sp>
            <p:nvSpPr>
              <p:cNvPr id="158" name="Shape 109"/>
              <p:cNvSpPr>
                <a:spLocks noChangeAspect="1"/>
              </p:cNvSpPr>
              <p:nvPr/>
            </p:nvSpPr>
            <p:spPr>
              <a:xfrm flipV="1">
                <a:off x="1849707" y="2149279"/>
                <a:ext cx="174677" cy="174677"/>
              </a:xfrm>
              <a:prstGeom prst="line">
                <a:avLst/>
              </a:pr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 sz="2400" b="1"/>
              </a:p>
            </p:txBody>
          </p:sp>
          <p:sp>
            <p:nvSpPr>
              <p:cNvPr id="159" name="Shape 110"/>
              <p:cNvSpPr>
                <a:spLocks noChangeAspect="1"/>
              </p:cNvSpPr>
              <p:nvPr/>
            </p:nvSpPr>
            <p:spPr>
              <a:xfrm>
                <a:off x="1416911" y="2245369"/>
                <a:ext cx="469256" cy="469256"/>
              </a:xfrm>
              <a:prstGeom prst="ellipse">
                <a:avLst/>
              </a:pr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>
                    <a:solidFill>
                      <a:srgbClr val="FF2600"/>
                    </a:solidFill>
                  </a:defRPr>
                </a:pPr>
                <a:endParaRPr sz="2400" b="1"/>
              </a:p>
            </p:txBody>
          </p:sp>
          <p:sp>
            <p:nvSpPr>
              <p:cNvPr id="160" name="Shape 111"/>
              <p:cNvSpPr>
                <a:spLocks noChangeAspect="1"/>
              </p:cNvSpPr>
              <p:nvPr/>
            </p:nvSpPr>
            <p:spPr>
              <a:xfrm flipV="1">
                <a:off x="1277315" y="2635451"/>
                <a:ext cx="174677" cy="174677"/>
              </a:xfrm>
              <a:prstGeom prst="line">
                <a:avLst/>
              </a:pr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 sz="2400" b="1"/>
              </a:p>
            </p:txBody>
          </p:sp>
          <p:sp>
            <p:nvSpPr>
              <p:cNvPr id="161" name="Shape 116"/>
              <p:cNvSpPr>
                <a:spLocks noChangeAspect="1"/>
              </p:cNvSpPr>
              <p:nvPr/>
            </p:nvSpPr>
            <p:spPr>
              <a:xfrm>
                <a:off x="1273645" y="2158726"/>
                <a:ext cx="174677" cy="174677"/>
              </a:xfrm>
              <a:prstGeom prst="line">
                <a:avLst/>
              </a:pr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 sz="2400" b="1"/>
              </a:p>
            </p:txBody>
          </p:sp>
        </p:grpSp>
        <p:sp>
          <p:nvSpPr>
            <p:cNvPr id="162" name="TextBox 161"/>
            <p:cNvSpPr txBox="1"/>
            <p:nvPr/>
          </p:nvSpPr>
          <p:spPr>
            <a:xfrm>
              <a:off x="8265968" y="1672592"/>
              <a:ext cx="279400" cy="461665"/>
            </a:xfrm>
            <a:prstGeom prst="rect">
              <a:avLst/>
            </a:prstGeom>
            <a:noFill/>
          </p:spPr>
          <p:txBody>
            <a:bodyPr wrap="square" lIns="45720" rIns="45720" rtlCol="0">
              <a:spAutoFit/>
            </a:bodyPr>
            <a:lstStyle/>
            <a:p>
              <a:r>
                <a:rPr lang="en-US" sz="2400" b="1" dirty="0"/>
                <a:t>0</a:t>
              </a:r>
            </a:p>
          </p:txBody>
        </p:sp>
        <p:sp>
          <p:nvSpPr>
            <p:cNvPr id="163" name="TextBox 162"/>
            <p:cNvSpPr txBox="1"/>
            <p:nvPr/>
          </p:nvSpPr>
          <p:spPr>
            <a:xfrm>
              <a:off x="8265968" y="2433808"/>
              <a:ext cx="279400" cy="461665"/>
            </a:xfrm>
            <a:prstGeom prst="rect">
              <a:avLst/>
            </a:prstGeom>
            <a:noFill/>
          </p:spPr>
          <p:txBody>
            <a:bodyPr wrap="square" lIns="45720" rIns="45720" rtlCol="0">
              <a:spAutoFit/>
            </a:bodyPr>
            <a:lstStyle/>
            <a:p>
              <a:r>
                <a:rPr lang="en-US" sz="2400" b="1" dirty="0"/>
                <a:t>0</a:t>
              </a:r>
            </a:p>
          </p:txBody>
        </p:sp>
        <p:sp>
          <p:nvSpPr>
            <p:cNvPr id="164" name="TextBox 163"/>
            <p:cNvSpPr txBox="1"/>
            <p:nvPr/>
          </p:nvSpPr>
          <p:spPr>
            <a:xfrm>
              <a:off x="8265968" y="3237599"/>
              <a:ext cx="279400" cy="461665"/>
            </a:xfrm>
            <a:prstGeom prst="rect">
              <a:avLst/>
            </a:prstGeom>
            <a:noFill/>
          </p:spPr>
          <p:txBody>
            <a:bodyPr wrap="square" lIns="45720" rIns="45720" rtlCol="0">
              <a:spAutoFit/>
            </a:bodyPr>
            <a:lstStyle/>
            <a:p>
              <a:r>
                <a:rPr lang="en-US" sz="2400" b="1" dirty="0"/>
                <a:t>0</a:t>
              </a:r>
            </a:p>
          </p:txBody>
        </p:sp>
        <p:sp>
          <p:nvSpPr>
            <p:cNvPr id="165" name="TextBox 164"/>
            <p:cNvSpPr txBox="1"/>
            <p:nvPr/>
          </p:nvSpPr>
          <p:spPr>
            <a:xfrm>
              <a:off x="8265968" y="4041390"/>
              <a:ext cx="279400" cy="461665"/>
            </a:xfrm>
            <a:prstGeom prst="rect">
              <a:avLst/>
            </a:prstGeom>
            <a:noFill/>
          </p:spPr>
          <p:txBody>
            <a:bodyPr wrap="square" lIns="45720" rIns="45720" rtlCol="0">
              <a:spAutoFit/>
            </a:bodyPr>
            <a:lstStyle/>
            <a:p>
              <a:r>
                <a:rPr lang="en-US" sz="2400" b="1" dirty="0">
                  <a:solidFill>
                    <a:srgbClr val="FF0000"/>
                  </a:solidFill>
                </a:rPr>
                <a:t>1</a:t>
              </a:r>
            </a:p>
          </p:txBody>
        </p:sp>
        <p:sp>
          <p:nvSpPr>
            <p:cNvPr id="166" name="TextBox 165"/>
            <p:cNvSpPr txBox="1"/>
            <p:nvPr/>
          </p:nvSpPr>
          <p:spPr>
            <a:xfrm>
              <a:off x="8265968" y="4845181"/>
              <a:ext cx="279400" cy="461665"/>
            </a:xfrm>
            <a:prstGeom prst="rect">
              <a:avLst/>
            </a:prstGeom>
            <a:noFill/>
          </p:spPr>
          <p:txBody>
            <a:bodyPr wrap="square" lIns="45720" rIns="45720" rtlCol="0">
              <a:spAutoFit/>
            </a:bodyPr>
            <a:lstStyle/>
            <a:p>
              <a:r>
                <a:rPr lang="en-US" sz="2400" b="1" dirty="0"/>
                <a:t>0</a:t>
              </a:r>
            </a:p>
          </p:txBody>
        </p:sp>
        <p:sp>
          <p:nvSpPr>
            <p:cNvPr id="167" name="TextBox 166"/>
            <p:cNvSpPr txBox="1"/>
            <p:nvPr/>
          </p:nvSpPr>
          <p:spPr>
            <a:xfrm>
              <a:off x="8265968" y="5601347"/>
              <a:ext cx="279400" cy="461665"/>
            </a:xfrm>
            <a:prstGeom prst="rect">
              <a:avLst/>
            </a:prstGeom>
            <a:noFill/>
          </p:spPr>
          <p:txBody>
            <a:bodyPr wrap="square" lIns="45720" rIns="45720" rtlCol="0">
              <a:spAutoFit/>
            </a:bodyPr>
            <a:lstStyle/>
            <a:p>
              <a:r>
                <a:rPr lang="en-US" sz="2400" b="1" dirty="0"/>
                <a:t>0</a:t>
              </a: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10430012" y="3317372"/>
              <a:ext cx="80374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/>
                <a:t>…</a:t>
              </a:r>
            </a:p>
          </p:txBody>
        </p:sp>
        <p:sp>
          <p:nvSpPr>
            <p:cNvPr id="175" name="Rectangle 174"/>
            <p:cNvSpPr/>
            <p:nvPr/>
          </p:nvSpPr>
          <p:spPr>
            <a:xfrm>
              <a:off x="6792941" y="4511241"/>
              <a:ext cx="30168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/>
                <a:t>6</a:t>
              </a:r>
            </a:p>
          </p:txBody>
        </p:sp>
        <p:sp>
          <p:nvSpPr>
            <p:cNvPr id="176" name="Rectangle 175"/>
            <p:cNvSpPr/>
            <p:nvPr/>
          </p:nvSpPr>
          <p:spPr>
            <a:xfrm>
              <a:off x="6788218" y="6029352"/>
              <a:ext cx="30168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/>
                <a:t>7</a:t>
              </a:r>
            </a:p>
          </p:txBody>
        </p:sp>
        <p:sp>
          <p:nvSpPr>
            <p:cNvPr id="177" name="Rectangle 176"/>
            <p:cNvSpPr/>
            <p:nvPr/>
          </p:nvSpPr>
          <p:spPr>
            <a:xfrm>
              <a:off x="6788218" y="2900378"/>
              <a:ext cx="30168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/>
                <a:t>5</a:t>
              </a:r>
            </a:p>
          </p:txBody>
        </p:sp>
        <p:sp>
          <p:nvSpPr>
            <p:cNvPr id="178" name="Rectangle 177"/>
            <p:cNvSpPr/>
            <p:nvPr/>
          </p:nvSpPr>
          <p:spPr>
            <a:xfrm>
              <a:off x="6787238" y="1394312"/>
              <a:ext cx="30168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/>
                <a:t>4</a:t>
              </a:r>
            </a:p>
          </p:txBody>
        </p:sp>
        <p:sp>
          <p:nvSpPr>
            <p:cNvPr id="179" name="Rectangle 178"/>
            <p:cNvSpPr/>
            <p:nvPr/>
          </p:nvSpPr>
          <p:spPr>
            <a:xfrm>
              <a:off x="7770929" y="2083505"/>
              <a:ext cx="30168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/>
                <a:t>1</a:t>
              </a:r>
            </a:p>
          </p:txBody>
        </p:sp>
        <p:sp>
          <p:nvSpPr>
            <p:cNvPr id="180" name="Rectangle 179"/>
            <p:cNvSpPr/>
            <p:nvPr/>
          </p:nvSpPr>
          <p:spPr>
            <a:xfrm>
              <a:off x="7770929" y="3676300"/>
              <a:ext cx="30168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/>
                <a:t>2</a:t>
              </a:r>
            </a:p>
          </p:txBody>
        </p:sp>
        <p:sp>
          <p:nvSpPr>
            <p:cNvPr id="181" name="Rectangle 180"/>
            <p:cNvSpPr/>
            <p:nvPr/>
          </p:nvSpPr>
          <p:spPr>
            <a:xfrm>
              <a:off x="7772116" y="5246686"/>
              <a:ext cx="30168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/>
                <a:t>3</a:t>
              </a:r>
            </a:p>
          </p:txBody>
        </p:sp>
        <p:sp>
          <p:nvSpPr>
            <p:cNvPr id="182" name="TextBox 181"/>
            <p:cNvSpPr txBox="1"/>
            <p:nvPr/>
          </p:nvSpPr>
          <p:spPr>
            <a:xfrm>
              <a:off x="9193926" y="1693266"/>
              <a:ext cx="279400" cy="461665"/>
            </a:xfrm>
            <a:prstGeom prst="rect">
              <a:avLst/>
            </a:prstGeom>
            <a:noFill/>
          </p:spPr>
          <p:txBody>
            <a:bodyPr wrap="square" lIns="45720" rIns="45720" rtlCol="0">
              <a:spAutoFit/>
            </a:bodyPr>
            <a:lstStyle/>
            <a:p>
              <a:r>
                <a:rPr lang="en-US" sz="2400" b="1" dirty="0"/>
                <a:t>0</a:t>
              </a:r>
            </a:p>
          </p:txBody>
        </p:sp>
        <p:sp>
          <p:nvSpPr>
            <p:cNvPr id="183" name="TextBox 182"/>
            <p:cNvSpPr txBox="1"/>
            <p:nvPr/>
          </p:nvSpPr>
          <p:spPr>
            <a:xfrm>
              <a:off x="9193926" y="2436726"/>
              <a:ext cx="279400" cy="461665"/>
            </a:xfrm>
            <a:prstGeom prst="rect">
              <a:avLst/>
            </a:prstGeom>
            <a:noFill/>
          </p:spPr>
          <p:txBody>
            <a:bodyPr wrap="square" lIns="45720" rIns="45720" rtlCol="0">
              <a:spAutoFit/>
            </a:bodyPr>
            <a:lstStyle/>
            <a:p>
              <a:r>
                <a:rPr lang="en-US" sz="2400" b="1" dirty="0"/>
                <a:t>0</a:t>
              </a:r>
            </a:p>
          </p:txBody>
        </p:sp>
        <p:sp>
          <p:nvSpPr>
            <p:cNvPr id="184" name="TextBox 183"/>
            <p:cNvSpPr txBox="1"/>
            <p:nvPr/>
          </p:nvSpPr>
          <p:spPr>
            <a:xfrm>
              <a:off x="9193926" y="3240517"/>
              <a:ext cx="279400" cy="461665"/>
            </a:xfrm>
            <a:prstGeom prst="rect">
              <a:avLst/>
            </a:prstGeom>
            <a:noFill/>
          </p:spPr>
          <p:txBody>
            <a:bodyPr wrap="square" lIns="45720" rIns="45720" rtlCol="0">
              <a:spAutoFit/>
            </a:bodyPr>
            <a:lstStyle/>
            <a:p>
              <a:r>
                <a:rPr lang="en-US" sz="2400" b="1" dirty="0"/>
                <a:t>0</a:t>
              </a:r>
            </a:p>
          </p:txBody>
        </p:sp>
        <p:sp>
          <p:nvSpPr>
            <p:cNvPr id="185" name="TextBox 184"/>
            <p:cNvSpPr txBox="1"/>
            <p:nvPr/>
          </p:nvSpPr>
          <p:spPr>
            <a:xfrm>
              <a:off x="9193926" y="4035535"/>
              <a:ext cx="279400" cy="461665"/>
            </a:xfrm>
            <a:prstGeom prst="rect">
              <a:avLst/>
            </a:prstGeom>
            <a:noFill/>
          </p:spPr>
          <p:txBody>
            <a:bodyPr wrap="square" lIns="45720" rIns="45720" rtlCol="0">
              <a:spAutoFit/>
            </a:bodyPr>
            <a:lstStyle/>
            <a:p>
              <a:r>
                <a:rPr lang="en-US" sz="2400" b="1" dirty="0">
                  <a:solidFill>
                    <a:srgbClr val="FF0000"/>
                  </a:solidFill>
                </a:rPr>
                <a:t>1</a:t>
              </a:r>
            </a:p>
          </p:txBody>
        </p:sp>
        <p:sp>
          <p:nvSpPr>
            <p:cNvPr id="186" name="TextBox 185"/>
            <p:cNvSpPr txBox="1"/>
            <p:nvPr/>
          </p:nvSpPr>
          <p:spPr>
            <a:xfrm>
              <a:off x="9193926" y="4848099"/>
              <a:ext cx="279400" cy="461665"/>
            </a:xfrm>
            <a:prstGeom prst="rect">
              <a:avLst/>
            </a:prstGeom>
            <a:noFill/>
          </p:spPr>
          <p:txBody>
            <a:bodyPr wrap="square" lIns="45720" rIns="45720" rtlCol="0">
              <a:spAutoFit/>
            </a:bodyPr>
            <a:lstStyle/>
            <a:p>
              <a:r>
                <a:rPr lang="en-US" sz="2400" b="1" dirty="0"/>
                <a:t>0</a:t>
              </a:r>
            </a:p>
          </p:txBody>
        </p:sp>
        <p:sp>
          <p:nvSpPr>
            <p:cNvPr id="187" name="TextBox 186"/>
            <p:cNvSpPr txBox="1"/>
            <p:nvPr/>
          </p:nvSpPr>
          <p:spPr>
            <a:xfrm>
              <a:off x="9175100" y="5589374"/>
              <a:ext cx="279400" cy="461665"/>
            </a:xfrm>
            <a:prstGeom prst="rect">
              <a:avLst/>
            </a:prstGeom>
            <a:noFill/>
          </p:spPr>
          <p:txBody>
            <a:bodyPr wrap="square" lIns="45720" rIns="45720" rtlCol="0">
              <a:spAutoFit/>
            </a:bodyPr>
            <a:lstStyle/>
            <a:p>
              <a:r>
                <a:rPr lang="en-US" sz="2400" b="1" dirty="0"/>
                <a:t>0</a:t>
              </a:r>
            </a:p>
          </p:txBody>
        </p:sp>
        <p:grpSp>
          <p:nvGrpSpPr>
            <p:cNvPr id="188" name="Group 187"/>
            <p:cNvGrpSpPr/>
            <p:nvPr/>
          </p:nvGrpSpPr>
          <p:grpSpPr>
            <a:xfrm>
              <a:off x="8465444" y="2735578"/>
              <a:ext cx="750739" cy="661917"/>
              <a:chOff x="1273645" y="2149279"/>
              <a:chExt cx="750739" cy="661917"/>
            </a:xfrm>
          </p:grpSpPr>
          <p:sp>
            <p:nvSpPr>
              <p:cNvPr id="189" name="Shape 108"/>
              <p:cNvSpPr>
                <a:spLocks noChangeAspect="1"/>
              </p:cNvSpPr>
              <p:nvPr/>
            </p:nvSpPr>
            <p:spPr>
              <a:xfrm>
                <a:off x="1849706" y="2636519"/>
                <a:ext cx="174677" cy="174677"/>
              </a:xfrm>
              <a:prstGeom prst="line">
                <a:avLst/>
              </a:pr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 sz="2400" b="1"/>
              </a:p>
            </p:txBody>
          </p:sp>
          <p:sp>
            <p:nvSpPr>
              <p:cNvPr id="190" name="Shape 109"/>
              <p:cNvSpPr>
                <a:spLocks noChangeAspect="1"/>
              </p:cNvSpPr>
              <p:nvPr/>
            </p:nvSpPr>
            <p:spPr>
              <a:xfrm flipV="1">
                <a:off x="1849707" y="2149279"/>
                <a:ext cx="174677" cy="174677"/>
              </a:xfrm>
              <a:prstGeom prst="line">
                <a:avLst/>
              </a:pr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 sz="2400" b="1"/>
              </a:p>
            </p:txBody>
          </p:sp>
          <p:sp>
            <p:nvSpPr>
              <p:cNvPr id="191" name="Shape 110"/>
              <p:cNvSpPr>
                <a:spLocks noChangeAspect="1"/>
              </p:cNvSpPr>
              <p:nvPr/>
            </p:nvSpPr>
            <p:spPr>
              <a:xfrm>
                <a:off x="1416911" y="2245369"/>
                <a:ext cx="469256" cy="469256"/>
              </a:xfrm>
              <a:prstGeom prst="ellipse">
                <a:avLst/>
              </a:pr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>
                    <a:solidFill>
                      <a:srgbClr val="FF2600"/>
                    </a:solidFill>
                  </a:defRPr>
                </a:pPr>
                <a:endParaRPr sz="2400" b="1"/>
              </a:p>
            </p:txBody>
          </p:sp>
          <p:sp>
            <p:nvSpPr>
              <p:cNvPr id="192" name="Shape 111"/>
              <p:cNvSpPr>
                <a:spLocks noChangeAspect="1"/>
              </p:cNvSpPr>
              <p:nvPr/>
            </p:nvSpPr>
            <p:spPr>
              <a:xfrm flipV="1">
                <a:off x="1277315" y="2635451"/>
                <a:ext cx="174677" cy="174677"/>
              </a:xfrm>
              <a:prstGeom prst="line">
                <a:avLst/>
              </a:pr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 sz="2400" b="1"/>
              </a:p>
            </p:txBody>
          </p:sp>
          <p:sp>
            <p:nvSpPr>
              <p:cNvPr id="193" name="Shape 116"/>
              <p:cNvSpPr>
                <a:spLocks noChangeAspect="1"/>
              </p:cNvSpPr>
              <p:nvPr/>
            </p:nvSpPr>
            <p:spPr>
              <a:xfrm>
                <a:off x="1273645" y="2158726"/>
                <a:ext cx="174677" cy="174677"/>
              </a:xfrm>
              <a:prstGeom prst="line">
                <a:avLst/>
              </a:pr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 sz="2400" b="1"/>
              </a:p>
            </p:txBody>
          </p:sp>
        </p:grpSp>
        <p:grpSp>
          <p:nvGrpSpPr>
            <p:cNvPr id="194" name="Group 193"/>
            <p:cNvGrpSpPr/>
            <p:nvPr/>
          </p:nvGrpSpPr>
          <p:grpSpPr>
            <a:xfrm>
              <a:off x="8465444" y="4349718"/>
              <a:ext cx="750739" cy="661917"/>
              <a:chOff x="1273645" y="2149279"/>
              <a:chExt cx="750739" cy="661917"/>
            </a:xfrm>
          </p:grpSpPr>
          <p:sp>
            <p:nvSpPr>
              <p:cNvPr id="195" name="Shape 108"/>
              <p:cNvSpPr>
                <a:spLocks noChangeAspect="1"/>
              </p:cNvSpPr>
              <p:nvPr/>
            </p:nvSpPr>
            <p:spPr>
              <a:xfrm>
                <a:off x="1849706" y="2636519"/>
                <a:ext cx="174677" cy="174677"/>
              </a:xfrm>
              <a:prstGeom prst="line">
                <a:avLst/>
              </a:pr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 sz="2400" b="1"/>
              </a:p>
            </p:txBody>
          </p:sp>
          <p:sp>
            <p:nvSpPr>
              <p:cNvPr id="196" name="Shape 109"/>
              <p:cNvSpPr>
                <a:spLocks noChangeAspect="1"/>
              </p:cNvSpPr>
              <p:nvPr/>
            </p:nvSpPr>
            <p:spPr>
              <a:xfrm flipV="1">
                <a:off x="1849707" y="2149279"/>
                <a:ext cx="174677" cy="174677"/>
              </a:xfrm>
              <a:prstGeom prst="line">
                <a:avLst/>
              </a:pr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 sz="2400" b="1"/>
              </a:p>
            </p:txBody>
          </p:sp>
          <p:sp>
            <p:nvSpPr>
              <p:cNvPr id="197" name="Shape 110"/>
              <p:cNvSpPr>
                <a:spLocks noChangeAspect="1"/>
              </p:cNvSpPr>
              <p:nvPr/>
            </p:nvSpPr>
            <p:spPr>
              <a:xfrm>
                <a:off x="1416911" y="2245369"/>
                <a:ext cx="469256" cy="469256"/>
              </a:xfrm>
              <a:prstGeom prst="ellipse">
                <a:avLst/>
              </a:pr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>
                    <a:solidFill>
                      <a:srgbClr val="FF2600"/>
                    </a:solidFill>
                  </a:defRPr>
                </a:pPr>
                <a:endParaRPr sz="2400" b="1"/>
              </a:p>
            </p:txBody>
          </p:sp>
          <p:sp>
            <p:nvSpPr>
              <p:cNvPr id="198" name="Shape 111"/>
              <p:cNvSpPr>
                <a:spLocks noChangeAspect="1"/>
              </p:cNvSpPr>
              <p:nvPr/>
            </p:nvSpPr>
            <p:spPr>
              <a:xfrm flipV="1">
                <a:off x="1277315" y="2635451"/>
                <a:ext cx="174677" cy="174677"/>
              </a:xfrm>
              <a:prstGeom prst="line">
                <a:avLst/>
              </a:pr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 sz="2400" b="1"/>
              </a:p>
            </p:txBody>
          </p:sp>
          <p:sp>
            <p:nvSpPr>
              <p:cNvPr id="199" name="Shape 116"/>
              <p:cNvSpPr>
                <a:spLocks noChangeAspect="1"/>
              </p:cNvSpPr>
              <p:nvPr/>
            </p:nvSpPr>
            <p:spPr>
              <a:xfrm>
                <a:off x="1273645" y="2158726"/>
                <a:ext cx="174677" cy="174677"/>
              </a:xfrm>
              <a:prstGeom prst="line">
                <a:avLst/>
              </a:pr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 sz="2400" b="1"/>
              </a:p>
            </p:txBody>
          </p:sp>
        </p:grpSp>
        <p:grpSp>
          <p:nvGrpSpPr>
            <p:cNvPr id="200" name="Group 199"/>
            <p:cNvGrpSpPr/>
            <p:nvPr/>
          </p:nvGrpSpPr>
          <p:grpSpPr>
            <a:xfrm>
              <a:off x="8494019" y="1438648"/>
              <a:ext cx="699907" cy="384405"/>
              <a:chOff x="3083671" y="2451148"/>
              <a:chExt cx="699907" cy="384405"/>
            </a:xfrm>
          </p:grpSpPr>
          <p:sp>
            <p:nvSpPr>
              <p:cNvPr id="201" name="Shape 202"/>
              <p:cNvSpPr/>
              <p:nvPr/>
            </p:nvSpPr>
            <p:spPr>
              <a:xfrm>
                <a:off x="3189106" y="2451148"/>
                <a:ext cx="477062" cy="2634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053" extrusionOk="0">
                    <a:moveTo>
                      <a:pt x="0" y="371"/>
                    </a:moveTo>
                    <a:cubicBezTo>
                      <a:pt x="754" y="18262"/>
                      <a:pt x="7854" y="20368"/>
                      <a:pt x="10541" y="20984"/>
                    </a:cubicBezTo>
                    <a:cubicBezTo>
                      <a:pt x="13227" y="21600"/>
                      <a:pt x="21130" y="18347"/>
                      <a:pt x="21600" y="0"/>
                    </a:cubicBezTo>
                  </a:path>
                </a:pathLst>
              </a:cu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 sz="2400" b="1"/>
              </a:p>
            </p:txBody>
          </p:sp>
          <p:sp>
            <p:nvSpPr>
              <p:cNvPr id="202" name="Shape 203"/>
              <p:cNvSpPr/>
              <p:nvPr/>
            </p:nvSpPr>
            <p:spPr>
              <a:xfrm>
                <a:off x="3171010" y="2464452"/>
                <a:ext cx="511969" cy="0"/>
              </a:xfrm>
              <a:prstGeom prst="line">
                <a:avLst/>
              </a:pr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 sz="2400" b="1"/>
              </a:p>
            </p:txBody>
          </p:sp>
          <p:sp>
            <p:nvSpPr>
              <p:cNvPr id="203" name="Shape 111"/>
              <p:cNvSpPr>
                <a:spLocks noChangeAspect="1"/>
              </p:cNvSpPr>
              <p:nvPr/>
            </p:nvSpPr>
            <p:spPr>
              <a:xfrm flipV="1">
                <a:off x="3083671" y="2660876"/>
                <a:ext cx="174677" cy="174677"/>
              </a:xfrm>
              <a:prstGeom prst="line">
                <a:avLst/>
              </a:pr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 sz="2400" b="1"/>
              </a:p>
            </p:txBody>
          </p:sp>
          <p:sp>
            <p:nvSpPr>
              <p:cNvPr id="204" name="Shape 108"/>
              <p:cNvSpPr>
                <a:spLocks noChangeAspect="1"/>
              </p:cNvSpPr>
              <p:nvPr/>
            </p:nvSpPr>
            <p:spPr>
              <a:xfrm>
                <a:off x="3608901" y="2652561"/>
                <a:ext cx="174677" cy="174677"/>
              </a:xfrm>
              <a:prstGeom prst="line">
                <a:avLst/>
              </a:pr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 sz="2400" b="1"/>
              </a:p>
            </p:txBody>
          </p:sp>
        </p:grpSp>
        <p:grpSp>
          <p:nvGrpSpPr>
            <p:cNvPr id="205" name="Group 204"/>
            <p:cNvGrpSpPr/>
            <p:nvPr/>
          </p:nvGrpSpPr>
          <p:grpSpPr>
            <a:xfrm flipV="1">
              <a:off x="8494019" y="5942430"/>
              <a:ext cx="699907" cy="384405"/>
              <a:chOff x="3083671" y="2451148"/>
              <a:chExt cx="699907" cy="384405"/>
            </a:xfrm>
          </p:grpSpPr>
          <p:sp>
            <p:nvSpPr>
              <p:cNvPr id="206" name="Shape 202"/>
              <p:cNvSpPr/>
              <p:nvPr/>
            </p:nvSpPr>
            <p:spPr>
              <a:xfrm>
                <a:off x="3189106" y="2451148"/>
                <a:ext cx="477062" cy="2634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053" extrusionOk="0">
                    <a:moveTo>
                      <a:pt x="0" y="371"/>
                    </a:moveTo>
                    <a:cubicBezTo>
                      <a:pt x="754" y="18262"/>
                      <a:pt x="7854" y="20368"/>
                      <a:pt x="10541" y="20984"/>
                    </a:cubicBezTo>
                    <a:cubicBezTo>
                      <a:pt x="13227" y="21600"/>
                      <a:pt x="21130" y="18347"/>
                      <a:pt x="21600" y="0"/>
                    </a:cubicBezTo>
                  </a:path>
                </a:pathLst>
              </a:cu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 sz="2400" b="1"/>
              </a:p>
            </p:txBody>
          </p:sp>
          <p:sp>
            <p:nvSpPr>
              <p:cNvPr id="207" name="Shape 203"/>
              <p:cNvSpPr/>
              <p:nvPr/>
            </p:nvSpPr>
            <p:spPr>
              <a:xfrm>
                <a:off x="3171010" y="2464452"/>
                <a:ext cx="511969" cy="0"/>
              </a:xfrm>
              <a:prstGeom prst="line">
                <a:avLst/>
              </a:pr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 sz="2400" b="1"/>
              </a:p>
            </p:txBody>
          </p:sp>
          <p:sp>
            <p:nvSpPr>
              <p:cNvPr id="208" name="Shape 111"/>
              <p:cNvSpPr>
                <a:spLocks noChangeAspect="1"/>
              </p:cNvSpPr>
              <p:nvPr/>
            </p:nvSpPr>
            <p:spPr>
              <a:xfrm flipV="1">
                <a:off x="3083671" y="2660876"/>
                <a:ext cx="174677" cy="174677"/>
              </a:xfrm>
              <a:prstGeom prst="line">
                <a:avLst/>
              </a:pr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 sz="2400" b="1"/>
              </a:p>
            </p:txBody>
          </p:sp>
          <p:sp>
            <p:nvSpPr>
              <p:cNvPr id="209" name="Shape 108"/>
              <p:cNvSpPr>
                <a:spLocks noChangeAspect="1"/>
              </p:cNvSpPr>
              <p:nvPr/>
            </p:nvSpPr>
            <p:spPr>
              <a:xfrm>
                <a:off x="3608901" y="2652561"/>
                <a:ext cx="174677" cy="174677"/>
              </a:xfrm>
              <a:prstGeom prst="line">
                <a:avLst/>
              </a:pr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 sz="2400" b="1"/>
              </a:p>
            </p:txBody>
          </p:sp>
        </p:grpSp>
        <p:grpSp>
          <p:nvGrpSpPr>
            <p:cNvPr id="210" name="Group 209"/>
            <p:cNvGrpSpPr/>
            <p:nvPr/>
          </p:nvGrpSpPr>
          <p:grpSpPr>
            <a:xfrm>
              <a:off x="9427069" y="1946045"/>
              <a:ext cx="750739" cy="661917"/>
              <a:chOff x="1273645" y="2149279"/>
              <a:chExt cx="750739" cy="661917"/>
            </a:xfrm>
          </p:grpSpPr>
          <p:sp>
            <p:nvSpPr>
              <p:cNvPr id="211" name="Shape 108"/>
              <p:cNvSpPr>
                <a:spLocks noChangeAspect="1"/>
              </p:cNvSpPr>
              <p:nvPr/>
            </p:nvSpPr>
            <p:spPr>
              <a:xfrm>
                <a:off x="1849706" y="2636519"/>
                <a:ext cx="174677" cy="174677"/>
              </a:xfrm>
              <a:prstGeom prst="line">
                <a:avLst/>
              </a:pr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 sz="2400" b="1"/>
              </a:p>
            </p:txBody>
          </p:sp>
          <p:sp>
            <p:nvSpPr>
              <p:cNvPr id="212" name="Shape 109"/>
              <p:cNvSpPr>
                <a:spLocks noChangeAspect="1"/>
              </p:cNvSpPr>
              <p:nvPr/>
            </p:nvSpPr>
            <p:spPr>
              <a:xfrm flipV="1">
                <a:off x="1849707" y="2149279"/>
                <a:ext cx="174677" cy="174677"/>
              </a:xfrm>
              <a:prstGeom prst="line">
                <a:avLst/>
              </a:pr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 sz="2400" b="1"/>
              </a:p>
            </p:txBody>
          </p:sp>
          <p:sp>
            <p:nvSpPr>
              <p:cNvPr id="213" name="Shape 110"/>
              <p:cNvSpPr>
                <a:spLocks noChangeAspect="1"/>
              </p:cNvSpPr>
              <p:nvPr/>
            </p:nvSpPr>
            <p:spPr>
              <a:xfrm>
                <a:off x="1416911" y="2245369"/>
                <a:ext cx="469256" cy="469256"/>
              </a:xfrm>
              <a:prstGeom prst="ellipse">
                <a:avLst/>
              </a:pr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>
                    <a:solidFill>
                      <a:srgbClr val="FF2600"/>
                    </a:solidFill>
                  </a:defRPr>
                </a:pPr>
                <a:endParaRPr sz="2400" b="1"/>
              </a:p>
            </p:txBody>
          </p:sp>
          <p:sp>
            <p:nvSpPr>
              <p:cNvPr id="214" name="Shape 111"/>
              <p:cNvSpPr>
                <a:spLocks noChangeAspect="1"/>
              </p:cNvSpPr>
              <p:nvPr/>
            </p:nvSpPr>
            <p:spPr>
              <a:xfrm flipV="1">
                <a:off x="1277315" y="2635451"/>
                <a:ext cx="174677" cy="174677"/>
              </a:xfrm>
              <a:prstGeom prst="line">
                <a:avLst/>
              </a:pr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 sz="2400" b="1"/>
              </a:p>
            </p:txBody>
          </p:sp>
          <p:sp>
            <p:nvSpPr>
              <p:cNvPr id="215" name="Shape 116"/>
              <p:cNvSpPr>
                <a:spLocks noChangeAspect="1"/>
              </p:cNvSpPr>
              <p:nvPr/>
            </p:nvSpPr>
            <p:spPr>
              <a:xfrm>
                <a:off x="1273645" y="2158726"/>
                <a:ext cx="174677" cy="174677"/>
              </a:xfrm>
              <a:prstGeom prst="line">
                <a:avLst/>
              </a:pr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 sz="2400" b="1"/>
              </a:p>
            </p:txBody>
          </p:sp>
        </p:grpSp>
        <p:grpSp>
          <p:nvGrpSpPr>
            <p:cNvPr id="216" name="Group 215"/>
            <p:cNvGrpSpPr/>
            <p:nvPr/>
          </p:nvGrpSpPr>
          <p:grpSpPr>
            <a:xfrm>
              <a:off x="9427068" y="3539369"/>
              <a:ext cx="750739" cy="661917"/>
              <a:chOff x="1273645" y="2149279"/>
              <a:chExt cx="750739" cy="661917"/>
            </a:xfrm>
          </p:grpSpPr>
          <p:sp>
            <p:nvSpPr>
              <p:cNvPr id="217" name="Shape 108"/>
              <p:cNvSpPr>
                <a:spLocks noChangeAspect="1"/>
              </p:cNvSpPr>
              <p:nvPr/>
            </p:nvSpPr>
            <p:spPr>
              <a:xfrm>
                <a:off x="1849706" y="2636519"/>
                <a:ext cx="174677" cy="174677"/>
              </a:xfrm>
              <a:prstGeom prst="line">
                <a:avLst/>
              </a:pr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 sz="2400" b="1"/>
              </a:p>
            </p:txBody>
          </p:sp>
          <p:sp>
            <p:nvSpPr>
              <p:cNvPr id="218" name="Shape 109"/>
              <p:cNvSpPr>
                <a:spLocks noChangeAspect="1"/>
              </p:cNvSpPr>
              <p:nvPr/>
            </p:nvSpPr>
            <p:spPr>
              <a:xfrm flipV="1">
                <a:off x="1849707" y="2149279"/>
                <a:ext cx="174677" cy="174677"/>
              </a:xfrm>
              <a:prstGeom prst="line">
                <a:avLst/>
              </a:pr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 sz="2400" b="1"/>
              </a:p>
            </p:txBody>
          </p:sp>
          <p:sp>
            <p:nvSpPr>
              <p:cNvPr id="219" name="Shape 110"/>
              <p:cNvSpPr>
                <a:spLocks noChangeAspect="1"/>
              </p:cNvSpPr>
              <p:nvPr/>
            </p:nvSpPr>
            <p:spPr>
              <a:xfrm>
                <a:off x="1416911" y="2245369"/>
                <a:ext cx="469256" cy="469256"/>
              </a:xfrm>
              <a:prstGeom prst="ellipse">
                <a:avLst/>
              </a:pr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>
                    <a:solidFill>
                      <a:srgbClr val="FF2600"/>
                    </a:solidFill>
                  </a:defRPr>
                </a:pPr>
                <a:endParaRPr sz="2400" b="1"/>
              </a:p>
            </p:txBody>
          </p:sp>
          <p:sp>
            <p:nvSpPr>
              <p:cNvPr id="220" name="Shape 111"/>
              <p:cNvSpPr>
                <a:spLocks noChangeAspect="1"/>
              </p:cNvSpPr>
              <p:nvPr/>
            </p:nvSpPr>
            <p:spPr>
              <a:xfrm flipV="1">
                <a:off x="1277315" y="2635451"/>
                <a:ext cx="174677" cy="174677"/>
              </a:xfrm>
              <a:prstGeom prst="line">
                <a:avLst/>
              </a:pr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 sz="2400" b="1"/>
              </a:p>
            </p:txBody>
          </p:sp>
          <p:sp>
            <p:nvSpPr>
              <p:cNvPr id="221" name="Shape 116"/>
              <p:cNvSpPr>
                <a:spLocks noChangeAspect="1"/>
              </p:cNvSpPr>
              <p:nvPr/>
            </p:nvSpPr>
            <p:spPr>
              <a:xfrm>
                <a:off x="1273645" y="2158726"/>
                <a:ext cx="174677" cy="174677"/>
              </a:xfrm>
              <a:prstGeom prst="line">
                <a:avLst/>
              </a:pr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 sz="2400" b="1"/>
              </a:p>
            </p:txBody>
          </p:sp>
        </p:grpSp>
        <p:grpSp>
          <p:nvGrpSpPr>
            <p:cNvPr id="222" name="Group 221"/>
            <p:cNvGrpSpPr/>
            <p:nvPr/>
          </p:nvGrpSpPr>
          <p:grpSpPr>
            <a:xfrm>
              <a:off x="9429592" y="5117647"/>
              <a:ext cx="750739" cy="661917"/>
              <a:chOff x="1273645" y="2149279"/>
              <a:chExt cx="750739" cy="661917"/>
            </a:xfrm>
          </p:grpSpPr>
          <p:sp>
            <p:nvSpPr>
              <p:cNvPr id="223" name="Shape 108"/>
              <p:cNvSpPr>
                <a:spLocks noChangeAspect="1"/>
              </p:cNvSpPr>
              <p:nvPr/>
            </p:nvSpPr>
            <p:spPr>
              <a:xfrm>
                <a:off x="1849706" y="2636519"/>
                <a:ext cx="174677" cy="174677"/>
              </a:xfrm>
              <a:prstGeom prst="line">
                <a:avLst/>
              </a:pr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 sz="2400" b="1"/>
              </a:p>
            </p:txBody>
          </p:sp>
          <p:sp>
            <p:nvSpPr>
              <p:cNvPr id="224" name="Shape 109"/>
              <p:cNvSpPr>
                <a:spLocks noChangeAspect="1"/>
              </p:cNvSpPr>
              <p:nvPr/>
            </p:nvSpPr>
            <p:spPr>
              <a:xfrm flipV="1">
                <a:off x="1849707" y="2149279"/>
                <a:ext cx="174677" cy="174677"/>
              </a:xfrm>
              <a:prstGeom prst="line">
                <a:avLst/>
              </a:pr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 sz="2400" b="1"/>
              </a:p>
            </p:txBody>
          </p:sp>
          <p:sp>
            <p:nvSpPr>
              <p:cNvPr id="225" name="Shape 110"/>
              <p:cNvSpPr>
                <a:spLocks noChangeAspect="1"/>
              </p:cNvSpPr>
              <p:nvPr/>
            </p:nvSpPr>
            <p:spPr>
              <a:xfrm>
                <a:off x="1416911" y="2245369"/>
                <a:ext cx="469256" cy="469256"/>
              </a:xfrm>
              <a:prstGeom prst="ellipse">
                <a:avLst/>
              </a:pr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>
                    <a:solidFill>
                      <a:srgbClr val="FF2600"/>
                    </a:solidFill>
                  </a:defRPr>
                </a:pPr>
                <a:endParaRPr sz="2400" b="1"/>
              </a:p>
            </p:txBody>
          </p:sp>
          <p:sp>
            <p:nvSpPr>
              <p:cNvPr id="226" name="Shape 111"/>
              <p:cNvSpPr>
                <a:spLocks noChangeAspect="1"/>
              </p:cNvSpPr>
              <p:nvPr/>
            </p:nvSpPr>
            <p:spPr>
              <a:xfrm flipV="1">
                <a:off x="1277315" y="2635451"/>
                <a:ext cx="174677" cy="174677"/>
              </a:xfrm>
              <a:prstGeom prst="line">
                <a:avLst/>
              </a:pr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 sz="2400" b="1"/>
              </a:p>
            </p:txBody>
          </p:sp>
          <p:sp>
            <p:nvSpPr>
              <p:cNvPr id="227" name="Shape 116"/>
              <p:cNvSpPr>
                <a:spLocks noChangeAspect="1"/>
              </p:cNvSpPr>
              <p:nvPr/>
            </p:nvSpPr>
            <p:spPr>
              <a:xfrm>
                <a:off x="1273645" y="2158726"/>
                <a:ext cx="174677" cy="174677"/>
              </a:xfrm>
              <a:prstGeom prst="line">
                <a:avLst/>
              </a:pr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 sz="2400" b="1"/>
              </a:p>
            </p:txBody>
          </p:sp>
        </p:grpSp>
        <p:sp>
          <p:nvSpPr>
            <p:cNvPr id="228" name="TextBox 227"/>
            <p:cNvSpPr txBox="1"/>
            <p:nvPr/>
          </p:nvSpPr>
          <p:spPr>
            <a:xfrm>
              <a:off x="10158756" y="1672592"/>
              <a:ext cx="279400" cy="461665"/>
            </a:xfrm>
            <a:prstGeom prst="rect">
              <a:avLst/>
            </a:prstGeom>
            <a:noFill/>
          </p:spPr>
          <p:txBody>
            <a:bodyPr wrap="square" lIns="45720" rIns="45720" rtlCol="0">
              <a:spAutoFit/>
            </a:bodyPr>
            <a:lstStyle/>
            <a:p>
              <a:r>
                <a:rPr lang="en-US" sz="2400" b="1" dirty="0"/>
                <a:t>0</a:t>
              </a:r>
            </a:p>
          </p:txBody>
        </p:sp>
        <p:sp>
          <p:nvSpPr>
            <p:cNvPr id="229" name="TextBox 228"/>
            <p:cNvSpPr txBox="1"/>
            <p:nvPr/>
          </p:nvSpPr>
          <p:spPr>
            <a:xfrm>
              <a:off x="10158756" y="2433808"/>
              <a:ext cx="279400" cy="461665"/>
            </a:xfrm>
            <a:prstGeom prst="rect">
              <a:avLst/>
            </a:prstGeom>
            <a:noFill/>
          </p:spPr>
          <p:txBody>
            <a:bodyPr wrap="square" lIns="45720" rIns="45720" rtlCol="0">
              <a:spAutoFit/>
            </a:bodyPr>
            <a:lstStyle/>
            <a:p>
              <a:r>
                <a:rPr lang="en-US" sz="2400" b="1" dirty="0"/>
                <a:t>0</a:t>
              </a:r>
            </a:p>
          </p:txBody>
        </p:sp>
        <p:sp>
          <p:nvSpPr>
            <p:cNvPr id="230" name="TextBox 229"/>
            <p:cNvSpPr txBox="1"/>
            <p:nvPr/>
          </p:nvSpPr>
          <p:spPr>
            <a:xfrm>
              <a:off x="10158756" y="3237599"/>
              <a:ext cx="279400" cy="461665"/>
            </a:xfrm>
            <a:prstGeom prst="rect">
              <a:avLst/>
            </a:prstGeom>
            <a:noFill/>
          </p:spPr>
          <p:txBody>
            <a:bodyPr wrap="square" lIns="45720" rIns="45720" rtlCol="0">
              <a:spAutoFit/>
            </a:bodyPr>
            <a:lstStyle/>
            <a:p>
              <a:r>
                <a:rPr lang="en-US" sz="2400" b="1" dirty="0"/>
                <a:t>0</a:t>
              </a:r>
            </a:p>
          </p:txBody>
        </p:sp>
        <p:sp>
          <p:nvSpPr>
            <p:cNvPr id="231" name="TextBox 230"/>
            <p:cNvSpPr txBox="1"/>
            <p:nvPr/>
          </p:nvSpPr>
          <p:spPr>
            <a:xfrm>
              <a:off x="10158756" y="4041390"/>
              <a:ext cx="279400" cy="461665"/>
            </a:xfrm>
            <a:prstGeom prst="rect">
              <a:avLst/>
            </a:prstGeom>
            <a:noFill/>
          </p:spPr>
          <p:txBody>
            <a:bodyPr wrap="square" lIns="45720" rIns="45720" rtlCol="0">
              <a:spAutoFit/>
            </a:bodyPr>
            <a:lstStyle/>
            <a:p>
              <a:r>
                <a:rPr lang="en-US" sz="2400" b="1" dirty="0">
                  <a:solidFill>
                    <a:srgbClr val="FF0000"/>
                  </a:solidFill>
                </a:rPr>
                <a:t>1</a:t>
              </a:r>
            </a:p>
          </p:txBody>
        </p:sp>
        <p:sp>
          <p:nvSpPr>
            <p:cNvPr id="232" name="TextBox 231"/>
            <p:cNvSpPr txBox="1"/>
            <p:nvPr/>
          </p:nvSpPr>
          <p:spPr>
            <a:xfrm>
              <a:off x="10158756" y="4845181"/>
              <a:ext cx="279400" cy="461665"/>
            </a:xfrm>
            <a:prstGeom prst="rect">
              <a:avLst/>
            </a:prstGeom>
            <a:noFill/>
          </p:spPr>
          <p:txBody>
            <a:bodyPr wrap="square" lIns="45720" rIns="45720" rtlCol="0">
              <a:spAutoFit/>
            </a:bodyPr>
            <a:lstStyle/>
            <a:p>
              <a:r>
                <a:rPr lang="en-US" sz="2400" b="1" dirty="0"/>
                <a:t>0</a:t>
              </a:r>
            </a:p>
          </p:txBody>
        </p:sp>
        <p:sp>
          <p:nvSpPr>
            <p:cNvPr id="233" name="TextBox 232"/>
            <p:cNvSpPr txBox="1"/>
            <p:nvPr/>
          </p:nvSpPr>
          <p:spPr>
            <a:xfrm>
              <a:off x="10158756" y="5601347"/>
              <a:ext cx="279400" cy="461665"/>
            </a:xfrm>
            <a:prstGeom prst="rect">
              <a:avLst/>
            </a:prstGeom>
            <a:noFill/>
          </p:spPr>
          <p:txBody>
            <a:bodyPr wrap="square" lIns="45720" rIns="45720" rtlCol="0">
              <a:spAutoFit/>
            </a:bodyPr>
            <a:lstStyle/>
            <a:p>
              <a:r>
                <a:rPr lang="en-US" sz="2400" b="1" dirty="0"/>
                <a:t>0</a:t>
              </a:r>
            </a:p>
          </p:txBody>
        </p:sp>
        <p:sp>
          <p:nvSpPr>
            <p:cNvPr id="234" name="Rectangle 233"/>
            <p:cNvSpPr/>
            <p:nvPr/>
          </p:nvSpPr>
          <p:spPr>
            <a:xfrm>
              <a:off x="8685729" y="4511241"/>
              <a:ext cx="30168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/>
                <a:t>6</a:t>
              </a:r>
            </a:p>
          </p:txBody>
        </p:sp>
        <p:sp>
          <p:nvSpPr>
            <p:cNvPr id="235" name="Rectangle 234"/>
            <p:cNvSpPr/>
            <p:nvPr/>
          </p:nvSpPr>
          <p:spPr>
            <a:xfrm>
              <a:off x="8681006" y="6029352"/>
              <a:ext cx="30168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/>
                <a:t>7</a:t>
              </a:r>
            </a:p>
          </p:txBody>
        </p:sp>
        <p:sp>
          <p:nvSpPr>
            <p:cNvPr id="236" name="Rectangle 235"/>
            <p:cNvSpPr/>
            <p:nvPr/>
          </p:nvSpPr>
          <p:spPr>
            <a:xfrm>
              <a:off x="8681006" y="2900378"/>
              <a:ext cx="30168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/>
                <a:t>5</a:t>
              </a:r>
            </a:p>
          </p:txBody>
        </p:sp>
        <p:sp>
          <p:nvSpPr>
            <p:cNvPr id="237" name="Rectangle 236"/>
            <p:cNvSpPr/>
            <p:nvPr/>
          </p:nvSpPr>
          <p:spPr>
            <a:xfrm>
              <a:off x="8680026" y="1394312"/>
              <a:ext cx="30168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/>
                <a:t>4</a:t>
              </a:r>
            </a:p>
          </p:txBody>
        </p:sp>
        <p:sp>
          <p:nvSpPr>
            <p:cNvPr id="238" name="Rectangle 237"/>
            <p:cNvSpPr/>
            <p:nvPr/>
          </p:nvSpPr>
          <p:spPr>
            <a:xfrm>
              <a:off x="9663717" y="2083505"/>
              <a:ext cx="30168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/>
                <a:t>1</a:t>
              </a:r>
            </a:p>
          </p:txBody>
        </p:sp>
        <p:sp>
          <p:nvSpPr>
            <p:cNvPr id="239" name="Rectangle 238"/>
            <p:cNvSpPr/>
            <p:nvPr/>
          </p:nvSpPr>
          <p:spPr>
            <a:xfrm>
              <a:off x="9663717" y="3676300"/>
              <a:ext cx="30168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/>
                <a:t>2</a:t>
              </a:r>
            </a:p>
          </p:txBody>
        </p:sp>
        <p:sp>
          <p:nvSpPr>
            <p:cNvPr id="240" name="Rectangle 239"/>
            <p:cNvSpPr/>
            <p:nvPr/>
          </p:nvSpPr>
          <p:spPr>
            <a:xfrm>
              <a:off x="9664904" y="5246686"/>
              <a:ext cx="30168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/>
                <a:t>3</a:t>
              </a:r>
            </a:p>
          </p:txBody>
        </p:sp>
      </p:grpSp>
      <p:sp>
        <p:nvSpPr>
          <p:cNvPr id="241" name="Rectangle 240"/>
          <p:cNvSpPr/>
          <p:nvPr/>
        </p:nvSpPr>
        <p:spPr>
          <a:xfrm>
            <a:off x="6646788" y="464813"/>
            <a:ext cx="238398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/>
              <a:t>a.k.a. parity</a:t>
            </a:r>
          </a:p>
        </p:txBody>
      </p:sp>
      <p:sp>
        <p:nvSpPr>
          <p:cNvPr id="59" name="Slide Number Placeholder 58">
            <a:extLst>
              <a:ext uri="{FF2B5EF4-FFF2-40B4-BE49-F238E27FC236}">
                <a16:creationId xmlns:a16="http://schemas.microsoft.com/office/drawing/2014/main" id="{4743570D-0F6B-4525-ABFB-AB8C272D48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3B66A-CE92-4F70-B5A2-EE913266E6CF}" type="slidenum">
              <a:rPr lang="en-US" smtClean="0"/>
              <a:pPr/>
              <a:t>7</a:t>
            </a:fld>
            <a:r>
              <a:rPr lang="en-US"/>
              <a:t>/49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69313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500"/>
                            </p:stCondLst>
                            <p:childTnLst>
                              <p:par>
                                <p:cTn id="16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9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7" grpId="0" animBg="1"/>
      <p:bldP spid="246" grpId="0" animBg="1"/>
      <p:bldP spid="248" grpId="0" animBg="1"/>
      <p:bldP spid="251" grpId="0" animBg="1"/>
      <p:bldP spid="249" grpId="0" animBg="1"/>
      <p:bldP spid="252" grpId="0" animBg="1"/>
      <p:bldP spid="242" grpId="0" animBg="1"/>
      <p:bldP spid="244" grpId="0" animBg="1"/>
      <p:bldP spid="245" grpId="0" animBg="1"/>
      <p:bldP spid="34" grpId="0"/>
      <p:bldP spid="35" grpId="0"/>
      <p:bldP spid="36" grpId="0"/>
      <p:bldP spid="37" grpId="0"/>
      <p:bldP spid="38" grpId="0"/>
      <p:bldP spid="39" grpId="0"/>
      <p:bldP spid="46" grpId="0"/>
      <p:bldP spid="47" grpId="0"/>
      <p:bldP spid="54" grpId="0"/>
      <p:bldP spid="55" grpId="0"/>
      <p:bldP spid="90" grpId="0"/>
      <p:bldP spid="91" grpId="0"/>
      <p:bldP spid="110" grpId="0"/>
      <p:bldP spid="111" grpId="0"/>
      <p:bldP spid="112" grpId="0"/>
      <p:bldP spid="113" grpId="0"/>
      <p:bldP spid="114" grpId="0"/>
      <p:bldP spid="115" grpId="0"/>
      <p:bldP spid="58" grpId="0"/>
      <p:bldP spid="148" grpId="0"/>
      <p:bldP spid="149" grpId="0"/>
      <p:bldP spid="168" grpId="0"/>
      <p:bldP spid="169" grpId="0"/>
      <p:bldP spid="170" grpId="0"/>
      <p:bldP spid="171" grpId="0"/>
      <p:bldP spid="172" grpId="0"/>
      <p:bldP spid="173" grpId="0"/>
      <p:bldP spid="174" grpId="0"/>
      <p:bldP spid="24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Rounded Rectangle 146">
            <a:extLst>
              <a:ext uri="{FF2B5EF4-FFF2-40B4-BE49-F238E27FC236}">
                <a16:creationId xmlns:a16="http://schemas.microsoft.com/office/drawing/2014/main" id="{98CAB04F-3B51-4131-A7B2-FB916B9119BF}"/>
              </a:ext>
            </a:extLst>
          </p:cNvPr>
          <p:cNvSpPr/>
          <p:nvPr/>
        </p:nvSpPr>
        <p:spPr>
          <a:xfrm>
            <a:off x="3052179" y="4122784"/>
            <a:ext cx="7845209" cy="373563"/>
          </a:xfrm>
          <a:prstGeom prst="roundRect">
            <a:avLst/>
          </a:prstGeom>
          <a:noFill/>
          <a:ln w="28575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8690" y="365127"/>
            <a:ext cx="9090660" cy="881438"/>
          </a:xfrm>
        </p:spPr>
        <p:txBody>
          <a:bodyPr/>
          <a:lstStyle/>
          <a:p>
            <a:r>
              <a:rPr lang="en-US" dirty="0"/>
              <a:t>Parity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119341" y="1702309"/>
            <a:ext cx="279400" cy="461665"/>
          </a:xfrm>
          <a:prstGeom prst="rect">
            <a:avLst/>
          </a:prstGeom>
          <a:noFill/>
        </p:spPr>
        <p:txBody>
          <a:bodyPr wrap="square" lIns="45720" rIns="45720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119341" y="2463525"/>
            <a:ext cx="279400" cy="461665"/>
          </a:xfrm>
          <a:prstGeom prst="rect">
            <a:avLst/>
          </a:prstGeom>
          <a:noFill/>
        </p:spPr>
        <p:txBody>
          <a:bodyPr wrap="square" lIns="45720" rIns="45720" rtlCol="0">
            <a:spAutoFit/>
          </a:bodyPr>
          <a:lstStyle/>
          <a:p>
            <a:r>
              <a:rPr lang="en-US" sz="2400" b="1" dirty="0"/>
              <a:t>0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119341" y="3267316"/>
            <a:ext cx="279400" cy="461665"/>
          </a:xfrm>
          <a:prstGeom prst="rect">
            <a:avLst/>
          </a:prstGeom>
          <a:noFill/>
        </p:spPr>
        <p:txBody>
          <a:bodyPr wrap="square" lIns="45720" rIns="45720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119341" y="4071107"/>
            <a:ext cx="279400" cy="461665"/>
          </a:xfrm>
          <a:prstGeom prst="rect">
            <a:avLst/>
          </a:prstGeom>
          <a:noFill/>
        </p:spPr>
        <p:txBody>
          <a:bodyPr wrap="square" lIns="45720" rIns="45720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119341" y="4874898"/>
            <a:ext cx="279400" cy="461665"/>
          </a:xfrm>
          <a:prstGeom prst="rect">
            <a:avLst/>
          </a:prstGeom>
          <a:noFill/>
        </p:spPr>
        <p:txBody>
          <a:bodyPr wrap="square" lIns="45720" rIns="45720" rtlCol="0">
            <a:spAutoFit/>
          </a:bodyPr>
          <a:lstStyle/>
          <a:p>
            <a:r>
              <a:rPr lang="en-US" sz="2400" b="1" dirty="0"/>
              <a:t>0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119341" y="5631064"/>
            <a:ext cx="279400" cy="461665"/>
          </a:xfrm>
          <a:prstGeom prst="rect">
            <a:avLst/>
          </a:prstGeom>
          <a:noFill/>
        </p:spPr>
        <p:txBody>
          <a:bodyPr wrap="square" lIns="45720" rIns="45720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1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3350109" y="1975762"/>
            <a:ext cx="750739" cy="661917"/>
            <a:chOff x="1273645" y="2149279"/>
            <a:chExt cx="750739" cy="661917"/>
          </a:xfrm>
        </p:grpSpPr>
        <p:sp>
          <p:nvSpPr>
            <p:cNvPr id="16" name="Shape 108"/>
            <p:cNvSpPr>
              <a:spLocks noChangeAspect="1"/>
            </p:cNvSpPr>
            <p:nvPr/>
          </p:nvSpPr>
          <p:spPr>
            <a:xfrm>
              <a:off x="1849706" y="2636519"/>
              <a:ext cx="174677" cy="174677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 b="1"/>
            </a:p>
          </p:txBody>
        </p:sp>
        <p:sp>
          <p:nvSpPr>
            <p:cNvPr id="17" name="Shape 109"/>
            <p:cNvSpPr>
              <a:spLocks noChangeAspect="1"/>
            </p:cNvSpPr>
            <p:nvPr/>
          </p:nvSpPr>
          <p:spPr>
            <a:xfrm flipV="1">
              <a:off x="1849707" y="2149279"/>
              <a:ext cx="174677" cy="174677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 b="1"/>
            </a:p>
          </p:txBody>
        </p:sp>
        <p:sp>
          <p:nvSpPr>
            <p:cNvPr id="18" name="Shape 110"/>
            <p:cNvSpPr>
              <a:spLocks noChangeAspect="1"/>
            </p:cNvSpPr>
            <p:nvPr/>
          </p:nvSpPr>
          <p:spPr>
            <a:xfrm>
              <a:off x="1416911" y="2245369"/>
              <a:ext cx="469256" cy="469256"/>
            </a:xfrm>
            <a:prstGeom prst="ellips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 sz="2400">
                  <a:solidFill>
                    <a:srgbClr val="FF2600"/>
                  </a:solidFill>
                </a:defRPr>
              </a:pPr>
              <a:endParaRPr sz="2400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19" name="Shape 111"/>
            <p:cNvSpPr>
              <a:spLocks noChangeAspect="1"/>
            </p:cNvSpPr>
            <p:nvPr/>
          </p:nvSpPr>
          <p:spPr>
            <a:xfrm flipV="1">
              <a:off x="1277315" y="2635451"/>
              <a:ext cx="174677" cy="174677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 b="1"/>
            </a:p>
          </p:txBody>
        </p:sp>
        <p:sp>
          <p:nvSpPr>
            <p:cNvPr id="20" name="Shape 116"/>
            <p:cNvSpPr>
              <a:spLocks noChangeAspect="1"/>
            </p:cNvSpPr>
            <p:nvPr/>
          </p:nvSpPr>
          <p:spPr>
            <a:xfrm>
              <a:off x="1273645" y="2158726"/>
              <a:ext cx="174677" cy="174677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 b="1"/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3350108" y="3569086"/>
            <a:ext cx="750739" cy="661917"/>
            <a:chOff x="1273645" y="2149279"/>
            <a:chExt cx="750739" cy="661917"/>
          </a:xfrm>
        </p:grpSpPr>
        <p:sp>
          <p:nvSpPr>
            <p:cNvPr id="23" name="Shape 108"/>
            <p:cNvSpPr>
              <a:spLocks noChangeAspect="1"/>
            </p:cNvSpPr>
            <p:nvPr/>
          </p:nvSpPr>
          <p:spPr>
            <a:xfrm>
              <a:off x="1849706" y="2636519"/>
              <a:ext cx="174677" cy="174677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 b="1"/>
            </a:p>
          </p:txBody>
        </p:sp>
        <p:sp>
          <p:nvSpPr>
            <p:cNvPr id="24" name="Shape 109"/>
            <p:cNvSpPr>
              <a:spLocks noChangeAspect="1"/>
            </p:cNvSpPr>
            <p:nvPr/>
          </p:nvSpPr>
          <p:spPr>
            <a:xfrm flipV="1">
              <a:off x="1849707" y="2149279"/>
              <a:ext cx="174677" cy="174677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 b="1"/>
            </a:p>
          </p:txBody>
        </p:sp>
        <p:sp>
          <p:nvSpPr>
            <p:cNvPr id="25" name="Shape 110"/>
            <p:cNvSpPr>
              <a:spLocks noChangeAspect="1"/>
            </p:cNvSpPr>
            <p:nvPr/>
          </p:nvSpPr>
          <p:spPr>
            <a:xfrm>
              <a:off x="1416911" y="2245369"/>
              <a:ext cx="469256" cy="469256"/>
            </a:xfrm>
            <a:prstGeom prst="ellips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 sz="2400">
                  <a:solidFill>
                    <a:srgbClr val="FF2600"/>
                  </a:solidFill>
                </a:defRPr>
              </a:pPr>
              <a:endParaRPr lang="en-US" sz="2400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26" name="Shape 111"/>
            <p:cNvSpPr>
              <a:spLocks noChangeAspect="1"/>
            </p:cNvSpPr>
            <p:nvPr/>
          </p:nvSpPr>
          <p:spPr>
            <a:xfrm flipV="1">
              <a:off x="1277315" y="2635451"/>
              <a:ext cx="174677" cy="174677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 b="1"/>
            </a:p>
          </p:txBody>
        </p:sp>
        <p:sp>
          <p:nvSpPr>
            <p:cNvPr id="27" name="Shape 116"/>
            <p:cNvSpPr>
              <a:spLocks noChangeAspect="1"/>
            </p:cNvSpPr>
            <p:nvPr/>
          </p:nvSpPr>
          <p:spPr>
            <a:xfrm>
              <a:off x="1273645" y="2158726"/>
              <a:ext cx="174677" cy="174677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 b="1"/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3352632" y="5147364"/>
            <a:ext cx="750739" cy="661917"/>
            <a:chOff x="1273645" y="2149279"/>
            <a:chExt cx="750739" cy="661917"/>
          </a:xfrm>
        </p:grpSpPr>
        <p:sp>
          <p:nvSpPr>
            <p:cNvPr id="29" name="Shape 108"/>
            <p:cNvSpPr>
              <a:spLocks noChangeAspect="1"/>
            </p:cNvSpPr>
            <p:nvPr/>
          </p:nvSpPr>
          <p:spPr>
            <a:xfrm>
              <a:off x="1849706" y="2636519"/>
              <a:ext cx="174677" cy="174677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 b="1"/>
            </a:p>
          </p:txBody>
        </p:sp>
        <p:sp>
          <p:nvSpPr>
            <p:cNvPr id="30" name="Shape 109"/>
            <p:cNvSpPr>
              <a:spLocks noChangeAspect="1"/>
            </p:cNvSpPr>
            <p:nvPr/>
          </p:nvSpPr>
          <p:spPr>
            <a:xfrm flipV="1">
              <a:off x="1849707" y="2149279"/>
              <a:ext cx="174677" cy="174677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 b="1"/>
            </a:p>
          </p:txBody>
        </p:sp>
        <p:sp>
          <p:nvSpPr>
            <p:cNvPr id="31" name="Shape 110"/>
            <p:cNvSpPr>
              <a:spLocks noChangeAspect="1"/>
            </p:cNvSpPr>
            <p:nvPr/>
          </p:nvSpPr>
          <p:spPr>
            <a:xfrm>
              <a:off x="1416911" y="2245369"/>
              <a:ext cx="469256" cy="469256"/>
            </a:xfrm>
            <a:prstGeom prst="ellips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 sz="2400">
                  <a:solidFill>
                    <a:srgbClr val="FF2600"/>
                  </a:solidFill>
                </a:defRPr>
              </a:pPr>
              <a:endParaRPr sz="2400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32" name="Shape 111"/>
            <p:cNvSpPr>
              <a:spLocks noChangeAspect="1"/>
            </p:cNvSpPr>
            <p:nvPr/>
          </p:nvSpPr>
          <p:spPr>
            <a:xfrm flipV="1">
              <a:off x="1277315" y="2635451"/>
              <a:ext cx="174677" cy="174677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 b="1"/>
            </a:p>
          </p:txBody>
        </p:sp>
        <p:sp>
          <p:nvSpPr>
            <p:cNvPr id="33" name="Shape 116"/>
            <p:cNvSpPr>
              <a:spLocks noChangeAspect="1"/>
            </p:cNvSpPr>
            <p:nvPr/>
          </p:nvSpPr>
          <p:spPr>
            <a:xfrm>
              <a:off x="1273645" y="2158726"/>
              <a:ext cx="174677" cy="174677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 b="1"/>
            </a:p>
          </p:txBody>
        </p:sp>
      </p:grpSp>
      <p:sp>
        <p:nvSpPr>
          <p:cNvPr id="34" name="TextBox 33"/>
          <p:cNvSpPr txBox="1"/>
          <p:nvPr/>
        </p:nvSpPr>
        <p:spPr>
          <a:xfrm>
            <a:off x="4081793" y="1702309"/>
            <a:ext cx="279400" cy="461665"/>
          </a:xfrm>
          <a:prstGeom prst="rect">
            <a:avLst/>
          </a:prstGeom>
          <a:noFill/>
        </p:spPr>
        <p:txBody>
          <a:bodyPr wrap="square" lIns="45720" rIns="45720" rtlCol="0">
            <a:spAutoFit/>
          </a:bodyPr>
          <a:lstStyle/>
          <a:p>
            <a:r>
              <a:rPr lang="en-US" sz="2400" b="1" dirty="0"/>
              <a:t>0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4081793" y="2463525"/>
            <a:ext cx="279400" cy="461665"/>
          </a:xfrm>
          <a:prstGeom prst="rect">
            <a:avLst/>
          </a:prstGeom>
          <a:noFill/>
        </p:spPr>
        <p:txBody>
          <a:bodyPr wrap="square" lIns="45720" rIns="45720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4081793" y="3267316"/>
            <a:ext cx="279400" cy="461665"/>
          </a:xfrm>
          <a:prstGeom prst="rect">
            <a:avLst/>
          </a:prstGeom>
          <a:noFill/>
        </p:spPr>
        <p:txBody>
          <a:bodyPr wrap="square" lIns="45720" rIns="45720" rtlCol="0">
            <a:spAutoFit/>
          </a:bodyPr>
          <a:lstStyle/>
          <a:p>
            <a:r>
              <a:rPr lang="en-US" sz="2400" b="1" dirty="0"/>
              <a:t>0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4081793" y="4071107"/>
            <a:ext cx="279400" cy="461665"/>
          </a:xfrm>
          <a:prstGeom prst="rect">
            <a:avLst/>
          </a:prstGeom>
          <a:noFill/>
        </p:spPr>
        <p:txBody>
          <a:bodyPr wrap="square" lIns="45720" rIns="45720" rtlCol="0">
            <a:spAutoFit/>
          </a:bodyPr>
          <a:lstStyle/>
          <a:p>
            <a:r>
              <a:rPr lang="en-US" sz="2400" b="1" dirty="0"/>
              <a:t>0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4081793" y="4874898"/>
            <a:ext cx="279400" cy="461665"/>
          </a:xfrm>
          <a:prstGeom prst="rect">
            <a:avLst/>
          </a:prstGeom>
          <a:noFill/>
        </p:spPr>
        <p:txBody>
          <a:bodyPr wrap="square" lIns="45720" rIns="45720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4081793" y="5631064"/>
            <a:ext cx="279400" cy="461665"/>
          </a:xfrm>
          <a:prstGeom prst="rect">
            <a:avLst/>
          </a:prstGeom>
          <a:noFill/>
        </p:spPr>
        <p:txBody>
          <a:bodyPr wrap="square" lIns="45720" rIns="45720" rtlCol="0">
            <a:spAutoFit/>
          </a:bodyPr>
          <a:lstStyle/>
          <a:p>
            <a:r>
              <a:rPr lang="en-US" sz="2400" b="1" dirty="0"/>
              <a:t>0</a:t>
            </a:r>
          </a:p>
        </p:txBody>
      </p:sp>
      <p:grpSp>
        <p:nvGrpSpPr>
          <p:cNvPr id="40" name="Group 39"/>
          <p:cNvGrpSpPr/>
          <p:nvPr/>
        </p:nvGrpSpPr>
        <p:grpSpPr>
          <a:xfrm>
            <a:off x="4303429" y="2765295"/>
            <a:ext cx="750739" cy="661917"/>
            <a:chOff x="1273645" y="2149279"/>
            <a:chExt cx="750739" cy="661917"/>
          </a:xfrm>
        </p:grpSpPr>
        <p:sp>
          <p:nvSpPr>
            <p:cNvPr id="41" name="Shape 108"/>
            <p:cNvSpPr>
              <a:spLocks noChangeAspect="1"/>
            </p:cNvSpPr>
            <p:nvPr/>
          </p:nvSpPr>
          <p:spPr>
            <a:xfrm>
              <a:off x="1849706" y="2636519"/>
              <a:ext cx="174677" cy="174677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 b="1"/>
            </a:p>
          </p:txBody>
        </p:sp>
        <p:sp>
          <p:nvSpPr>
            <p:cNvPr id="42" name="Shape 109"/>
            <p:cNvSpPr>
              <a:spLocks noChangeAspect="1"/>
            </p:cNvSpPr>
            <p:nvPr/>
          </p:nvSpPr>
          <p:spPr>
            <a:xfrm flipV="1">
              <a:off x="1849707" y="2149279"/>
              <a:ext cx="174677" cy="174677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 b="1"/>
            </a:p>
          </p:txBody>
        </p:sp>
        <p:sp>
          <p:nvSpPr>
            <p:cNvPr id="43" name="Shape 110"/>
            <p:cNvSpPr>
              <a:spLocks noChangeAspect="1"/>
            </p:cNvSpPr>
            <p:nvPr/>
          </p:nvSpPr>
          <p:spPr>
            <a:xfrm>
              <a:off x="1416911" y="2245369"/>
              <a:ext cx="469256" cy="469256"/>
            </a:xfrm>
            <a:prstGeom prst="ellips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 sz="2400">
                  <a:solidFill>
                    <a:srgbClr val="FF2600"/>
                  </a:solidFill>
                </a:defRPr>
              </a:pPr>
              <a:endParaRPr lang="en-US" sz="2400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44" name="Shape 111"/>
            <p:cNvSpPr>
              <a:spLocks noChangeAspect="1"/>
            </p:cNvSpPr>
            <p:nvPr/>
          </p:nvSpPr>
          <p:spPr>
            <a:xfrm flipV="1">
              <a:off x="1277315" y="2635451"/>
              <a:ext cx="174677" cy="174677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 b="1"/>
            </a:p>
          </p:txBody>
        </p:sp>
        <p:sp>
          <p:nvSpPr>
            <p:cNvPr id="45" name="Shape 116"/>
            <p:cNvSpPr>
              <a:spLocks noChangeAspect="1"/>
            </p:cNvSpPr>
            <p:nvPr/>
          </p:nvSpPr>
          <p:spPr>
            <a:xfrm>
              <a:off x="1273645" y="2158726"/>
              <a:ext cx="174677" cy="174677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 b="1"/>
            </a:p>
          </p:txBody>
        </p:sp>
      </p:grpSp>
      <p:sp>
        <p:nvSpPr>
          <p:cNvPr id="46" name="TextBox 45"/>
          <p:cNvSpPr txBox="1"/>
          <p:nvPr/>
        </p:nvSpPr>
        <p:spPr>
          <a:xfrm>
            <a:off x="5044334" y="2463525"/>
            <a:ext cx="279400" cy="461665"/>
          </a:xfrm>
          <a:prstGeom prst="rect">
            <a:avLst/>
          </a:prstGeom>
          <a:noFill/>
        </p:spPr>
        <p:txBody>
          <a:bodyPr wrap="square" lIns="45720" rIns="45720" rtlCol="0">
            <a:spAutoFit/>
          </a:bodyPr>
          <a:lstStyle/>
          <a:p>
            <a:r>
              <a:rPr lang="en-US" sz="2400" b="1" dirty="0"/>
              <a:t>0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5044334" y="3267316"/>
            <a:ext cx="279400" cy="461665"/>
          </a:xfrm>
          <a:prstGeom prst="rect">
            <a:avLst/>
          </a:prstGeom>
          <a:noFill/>
        </p:spPr>
        <p:txBody>
          <a:bodyPr wrap="square" lIns="45720" rIns="45720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1</a:t>
            </a:r>
          </a:p>
        </p:txBody>
      </p:sp>
      <p:grpSp>
        <p:nvGrpSpPr>
          <p:cNvPr id="48" name="Group 47"/>
          <p:cNvGrpSpPr/>
          <p:nvPr/>
        </p:nvGrpSpPr>
        <p:grpSpPr>
          <a:xfrm>
            <a:off x="4303429" y="4379435"/>
            <a:ext cx="750739" cy="661917"/>
            <a:chOff x="1273645" y="2149279"/>
            <a:chExt cx="750739" cy="661917"/>
          </a:xfrm>
        </p:grpSpPr>
        <p:sp>
          <p:nvSpPr>
            <p:cNvPr id="49" name="Shape 108"/>
            <p:cNvSpPr>
              <a:spLocks noChangeAspect="1"/>
            </p:cNvSpPr>
            <p:nvPr/>
          </p:nvSpPr>
          <p:spPr>
            <a:xfrm>
              <a:off x="1849706" y="2636519"/>
              <a:ext cx="174677" cy="174677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 b="1"/>
            </a:p>
          </p:txBody>
        </p:sp>
        <p:sp>
          <p:nvSpPr>
            <p:cNvPr id="50" name="Shape 109"/>
            <p:cNvSpPr>
              <a:spLocks noChangeAspect="1"/>
            </p:cNvSpPr>
            <p:nvPr/>
          </p:nvSpPr>
          <p:spPr>
            <a:xfrm flipV="1">
              <a:off x="1849707" y="2149279"/>
              <a:ext cx="174677" cy="174677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 b="1"/>
            </a:p>
          </p:txBody>
        </p:sp>
        <p:sp>
          <p:nvSpPr>
            <p:cNvPr id="51" name="Shape 110"/>
            <p:cNvSpPr>
              <a:spLocks noChangeAspect="1"/>
            </p:cNvSpPr>
            <p:nvPr/>
          </p:nvSpPr>
          <p:spPr>
            <a:xfrm>
              <a:off x="1416911" y="2245369"/>
              <a:ext cx="469256" cy="469256"/>
            </a:xfrm>
            <a:prstGeom prst="ellips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 sz="2400">
                  <a:solidFill>
                    <a:srgbClr val="FF2600"/>
                  </a:solidFill>
                </a:defRPr>
              </a:pPr>
              <a:endParaRPr lang="en-US" sz="2400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52" name="Shape 111"/>
            <p:cNvSpPr>
              <a:spLocks noChangeAspect="1"/>
            </p:cNvSpPr>
            <p:nvPr/>
          </p:nvSpPr>
          <p:spPr>
            <a:xfrm flipV="1">
              <a:off x="1277315" y="2635451"/>
              <a:ext cx="174677" cy="174677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 b="1"/>
            </a:p>
          </p:txBody>
        </p:sp>
        <p:sp>
          <p:nvSpPr>
            <p:cNvPr id="53" name="Shape 116"/>
            <p:cNvSpPr>
              <a:spLocks noChangeAspect="1"/>
            </p:cNvSpPr>
            <p:nvPr/>
          </p:nvSpPr>
          <p:spPr>
            <a:xfrm>
              <a:off x="1273645" y="2158726"/>
              <a:ext cx="174677" cy="174677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 b="1"/>
            </a:p>
          </p:txBody>
        </p:sp>
      </p:grpSp>
      <p:sp>
        <p:nvSpPr>
          <p:cNvPr id="54" name="TextBox 53"/>
          <p:cNvSpPr txBox="1"/>
          <p:nvPr/>
        </p:nvSpPr>
        <p:spPr>
          <a:xfrm>
            <a:off x="5044334" y="4077665"/>
            <a:ext cx="279400" cy="461665"/>
          </a:xfrm>
          <a:prstGeom prst="rect">
            <a:avLst/>
          </a:prstGeom>
          <a:noFill/>
        </p:spPr>
        <p:txBody>
          <a:bodyPr wrap="square" lIns="45720" rIns="45720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5044334" y="4881456"/>
            <a:ext cx="279400" cy="461665"/>
          </a:xfrm>
          <a:prstGeom prst="rect">
            <a:avLst/>
          </a:prstGeom>
          <a:noFill/>
        </p:spPr>
        <p:txBody>
          <a:bodyPr wrap="square" lIns="45720" rIns="45720" rtlCol="0">
            <a:spAutoFit/>
          </a:bodyPr>
          <a:lstStyle/>
          <a:p>
            <a:r>
              <a:rPr lang="en-US" sz="2400" b="1" dirty="0"/>
              <a:t>0</a:t>
            </a:r>
          </a:p>
        </p:txBody>
      </p:sp>
      <p:grpSp>
        <p:nvGrpSpPr>
          <p:cNvPr id="84" name="Group 83"/>
          <p:cNvGrpSpPr/>
          <p:nvPr/>
        </p:nvGrpSpPr>
        <p:grpSpPr>
          <a:xfrm>
            <a:off x="4332004" y="1468365"/>
            <a:ext cx="699907" cy="384405"/>
            <a:chOff x="3083671" y="2451148"/>
            <a:chExt cx="699907" cy="384405"/>
          </a:xfrm>
        </p:grpSpPr>
        <p:sp>
          <p:nvSpPr>
            <p:cNvPr id="80" name="Shape 202"/>
            <p:cNvSpPr/>
            <p:nvPr/>
          </p:nvSpPr>
          <p:spPr>
            <a:xfrm>
              <a:off x="3189106" y="2451148"/>
              <a:ext cx="477062" cy="2634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053" extrusionOk="0">
                  <a:moveTo>
                    <a:pt x="0" y="371"/>
                  </a:moveTo>
                  <a:cubicBezTo>
                    <a:pt x="754" y="18262"/>
                    <a:pt x="7854" y="20368"/>
                    <a:pt x="10541" y="20984"/>
                  </a:cubicBezTo>
                  <a:cubicBezTo>
                    <a:pt x="13227" y="21600"/>
                    <a:pt x="21130" y="18347"/>
                    <a:pt x="21600" y="0"/>
                  </a:cubicBezTo>
                </a:path>
              </a:pathLst>
            </a:cu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 b="1"/>
            </a:p>
          </p:txBody>
        </p:sp>
        <p:sp>
          <p:nvSpPr>
            <p:cNvPr id="81" name="Shape 203"/>
            <p:cNvSpPr/>
            <p:nvPr/>
          </p:nvSpPr>
          <p:spPr>
            <a:xfrm>
              <a:off x="3171010" y="2464452"/>
              <a:ext cx="511969" cy="0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 b="1"/>
            </a:p>
          </p:txBody>
        </p:sp>
        <p:sp>
          <p:nvSpPr>
            <p:cNvPr id="82" name="Shape 111"/>
            <p:cNvSpPr>
              <a:spLocks noChangeAspect="1"/>
            </p:cNvSpPr>
            <p:nvPr/>
          </p:nvSpPr>
          <p:spPr>
            <a:xfrm flipV="1">
              <a:off x="3083671" y="2660876"/>
              <a:ext cx="174677" cy="174677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 b="1"/>
            </a:p>
          </p:txBody>
        </p:sp>
        <p:sp>
          <p:nvSpPr>
            <p:cNvPr id="83" name="Shape 108"/>
            <p:cNvSpPr>
              <a:spLocks noChangeAspect="1"/>
            </p:cNvSpPr>
            <p:nvPr/>
          </p:nvSpPr>
          <p:spPr>
            <a:xfrm>
              <a:off x="3608901" y="2652561"/>
              <a:ext cx="174677" cy="174677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 b="1"/>
            </a:p>
          </p:txBody>
        </p:sp>
      </p:grpSp>
      <p:grpSp>
        <p:nvGrpSpPr>
          <p:cNvPr id="85" name="Group 84"/>
          <p:cNvGrpSpPr/>
          <p:nvPr/>
        </p:nvGrpSpPr>
        <p:grpSpPr>
          <a:xfrm flipV="1">
            <a:off x="4332004" y="5972147"/>
            <a:ext cx="699907" cy="384405"/>
            <a:chOff x="3083671" y="2451148"/>
            <a:chExt cx="699907" cy="384405"/>
          </a:xfrm>
        </p:grpSpPr>
        <p:sp>
          <p:nvSpPr>
            <p:cNvPr id="86" name="Shape 202"/>
            <p:cNvSpPr/>
            <p:nvPr/>
          </p:nvSpPr>
          <p:spPr>
            <a:xfrm>
              <a:off x="3189106" y="2451148"/>
              <a:ext cx="477062" cy="2634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053" extrusionOk="0">
                  <a:moveTo>
                    <a:pt x="0" y="371"/>
                  </a:moveTo>
                  <a:cubicBezTo>
                    <a:pt x="754" y="18262"/>
                    <a:pt x="7854" y="20368"/>
                    <a:pt x="10541" y="20984"/>
                  </a:cubicBezTo>
                  <a:cubicBezTo>
                    <a:pt x="13227" y="21600"/>
                    <a:pt x="21130" y="18347"/>
                    <a:pt x="21600" y="0"/>
                  </a:cubicBezTo>
                </a:path>
              </a:pathLst>
            </a:cu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 b="1"/>
            </a:p>
          </p:txBody>
        </p:sp>
        <p:sp>
          <p:nvSpPr>
            <p:cNvPr id="87" name="Shape 203"/>
            <p:cNvSpPr/>
            <p:nvPr/>
          </p:nvSpPr>
          <p:spPr>
            <a:xfrm>
              <a:off x="3171010" y="2464452"/>
              <a:ext cx="511969" cy="0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 b="1"/>
            </a:p>
          </p:txBody>
        </p:sp>
        <p:sp>
          <p:nvSpPr>
            <p:cNvPr id="88" name="Shape 111"/>
            <p:cNvSpPr>
              <a:spLocks noChangeAspect="1"/>
            </p:cNvSpPr>
            <p:nvPr/>
          </p:nvSpPr>
          <p:spPr>
            <a:xfrm flipV="1">
              <a:off x="3083671" y="2660876"/>
              <a:ext cx="174677" cy="174677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 b="1"/>
            </a:p>
          </p:txBody>
        </p:sp>
        <p:sp>
          <p:nvSpPr>
            <p:cNvPr id="89" name="Shape 108"/>
            <p:cNvSpPr>
              <a:spLocks noChangeAspect="1"/>
            </p:cNvSpPr>
            <p:nvPr/>
          </p:nvSpPr>
          <p:spPr>
            <a:xfrm>
              <a:off x="3608901" y="2652561"/>
              <a:ext cx="174677" cy="174677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 b="1"/>
            </a:p>
          </p:txBody>
        </p:sp>
      </p:grpSp>
      <p:sp>
        <p:nvSpPr>
          <p:cNvPr id="90" name="TextBox 89"/>
          <p:cNvSpPr txBox="1"/>
          <p:nvPr/>
        </p:nvSpPr>
        <p:spPr>
          <a:xfrm>
            <a:off x="5044245" y="1693266"/>
            <a:ext cx="279400" cy="461665"/>
          </a:xfrm>
          <a:prstGeom prst="rect">
            <a:avLst/>
          </a:prstGeom>
          <a:noFill/>
        </p:spPr>
        <p:txBody>
          <a:bodyPr wrap="square" lIns="45720" rIns="45720" rtlCol="0">
            <a:spAutoFit/>
          </a:bodyPr>
          <a:lstStyle/>
          <a:p>
            <a:r>
              <a:rPr lang="en-US" sz="2400" b="1" dirty="0"/>
              <a:t>0</a:t>
            </a:r>
          </a:p>
        </p:txBody>
      </p:sp>
      <p:sp>
        <p:nvSpPr>
          <p:cNvPr id="91" name="TextBox 90"/>
          <p:cNvSpPr txBox="1"/>
          <p:nvPr/>
        </p:nvSpPr>
        <p:spPr>
          <a:xfrm>
            <a:off x="5044245" y="5631064"/>
            <a:ext cx="279400" cy="461665"/>
          </a:xfrm>
          <a:prstGeom prst="rect">
            <a:avLst/>
          </a:prstGeom>
          <a:noFill/>
        </p:spPr>
        <p:txBody>
          <a:bodyPr wrap="square" lIns="45720" rIns="45720" rtlCol="0">
            <a:spAutoFit/>
          </a:bodyPr>
          <a:lstStyle/>
          <a:p>
            <a:r>
              <a:rPr lang="en-US" sz="2400" b="1" dirty="0"/>
              <a:t>0</a:t>
            </a:r>
          </a:p>
        </p:txBody>
      </p:sp>
      <p:grpSp>
        <p:nvGrpSpPr>
          <p:cNvPr id="92" name="Group 91"/>
          <p:cNvGrpSpPr/>
          <p:nvPr/>
        </p:nvGrpSpPr>
        <p:grpSpPr>
          <a:xfrm>
            <a:off x="5279669" y="1956840"/>
            <a:ext cx="750739" cy="661917"/>
            <a:chOff x="1273645" y="2149279"/>
            <a:chExt cx="750739" cy="661917"/>
          </a:xfrm>
        </p:grpSpPr>
        <p:sp>
          <p:nvSpPr>
            <p:cNvPr id="93" name="Shape 108"/>
            <p:cNvSpPr>
              <a:spLocks noChangeAspect="1"/>
            </p:cNvSpPr>
            <p:nvPr/>
          </p:nvSpPr>
          <p:spPr>
            <a:xfrm>
              <a:off x="1849706" y="2636519"/>
              <a:ext cx="174677" cy="174677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 b="1"/>
            </a:p>
          </p:txBody>
        </p:sp>
        <p:sp>
          <p:nvSpPr>
            <p:cNvPr id="94" name="Shape 109"/>
            <p:cNvSpPr>
              <a:spLocks noChangeAspect="1"/>
            </p:cNvSpPr>
            <p:nvPr/>
          </p:nvSpPr>
          <p:spPr>
            <a:xfrm flipV="1">
              <a:off x="1849707" y="2149279"/>
              <a:ext cx="174677" cy="174677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 b="1"/>
            </a:p>
          </p:txBody>
        </p:sp>
        <p:sp>
          <p:nvSpPr>
            <p:cNvPr id="95" name="Shape 110"/>
            <p:cNvSpPr>
              <a:spLocks noChangeAspect="1"/>
            </p:cNvSpPr>
            <p:nvPr/>
          </p:nvSpPr>
          <p:spPr>
            <a:xfrm>
              <a:off x="1416911" y="2245369"/>
              <a:ext cx="469256" cy="469256"/>
            </a:xfrm>
            <a:prstGeom prst="ellips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2600"/>
                  </a:solidFill>
                </a:defRPr>
              </a:pPr>
              <a:endParaRPr sz="2400" b="1"/>
            </a:p>
          </p:txBody>
        </p:sp>
        <p:sp>
          <p:nvSpPr>
            <p:cNvPr id="96" name="Shape 111"/>
            <p:cNvSpPr>
              <a:spLocks noChangeAspect="1"/>
            </p:cNvSpPr>
            <p:nvPr/>
          </p:nvSpPr>
          <p:spPr>
            <a:xfrm flipV="1">
              <a:off x="1277315" y="2635451"/>
              <a:ext cx="174677" cy="174677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 b="1"/>
            </a:p>
          </p:txBody>
        </p:sp>
        <p:sp>
          <p:nvSpPr>
            <p:cNvPr id="97" name="Shape 116"/>
            <p:cNvSpPr>
              <a:spLocks noChangeAspect="1"/>
            </p:cNvSpPr>
            <p:nvPr/>
          </p:nvSpPr>
          <p:spPr>
            <a:xfrm>
              <a:off x="1273645" y="2158726"/>
              <a:ext cx="174677" cy="174677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 b="1"/>
            </a:p>
          </p:txBody>
        </p:sp>
      </p:grpSp>
      <p:grpSp>
        <p:nvGrpSpPr>
          <p:cNvPr id="98" name="Group 97"/>
          <p:cNvGrpSpPr/>
          <p:nvPr/>
        </p:nvGrpSpPr>
        <p:grpSpPr>
          <a:xfrm>
            <a:off x="5279668" y="3550164"/>
            <a:ext cx="750739" cy="661917"/>
            <a:chOff x="1273645" y="2149279"/>
            <a:chExt cx="750739" cy="661917"/>
          </a:xfrm>
        </p:grpSpPr>
        <p:sp>
          <p:nvSpPr>
            <p:cNvPr id="99" name="Shape 108"/>
            <p:cNvSpPr>
              <a:spLocks noChangeAspect="1"/>
            </p:cNvSpPr>
            <p:nvPr/>
          </p:nvSpPr>
          <p:spPr>
            <a:xfrm>
              <a:off x="1849706" y="2636519"/>
              <a:ext cx="174677" cy="174677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 b="1"/>
            </a:p>
          </p:txBody>
        </p:sp>
        <p:sp>
          <p:nvSpPr>
            <p:cNvPr id="100" name="Shape 109"/>
            <p:cNvSpPr>
              <a:spLocks noChangeAspect="1"/>
            </p:cNvSpPr>
            <p:nvPr/>
          </p:nvSpPr>
          <p:spPr>
            <a:xfrm flipV="1">
              <a:off x="1849707" y="2149279"/>
              <a:ext cx="174677" cy="174677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 b="1"/>
            </a:p>
          </p:txBody>
        </p:sp>
        <p:sp>
          <p:nvSpPr>
            <p:cNvPr id="101" name="Shape 110"/>
            <p:cNvSpPr>
              <a:spLocks noChangeAspect="1"/>
            </p:cNvSpPr>
            <p:nvPr/>
          </p:nvSpPr>
          <p:spPr>
            <a:xfrm>
              <a:off x="1416911" y="2245369"/>
              <a:ext cx="469256" cy="469256"/>
            </a:xfrm>
            <a:prstGeom prst="ellips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2600"/>
                  </a:solidFill>
                </a:defRPr>
              </a:pPr>
              <a:endParaRPr sz="2400" b="1"/>
            </a:p>
          </p:txBody>
        </p:sp>
        <p:sp>
          <p:nvSpPr>
            <p:cNvPr id="102" name="Shape 111"/>
            <p:cNvSpPr>
              <a:spLocks noChangeAspect="1"/>
            </p:cNvSpPr>
            <p:nvPr/>
          </p:nvSpPr>
          <p:spPr>
            <a:xfrm flipV="1">
              <a:off x="1277315" y="2635451"/>
              <a:ext cx="174677" cy="174677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 b="1"/>
            </a:p>
          </p:txBody>
        </p:sp>
        <p:sp>
          <p:nvSpPr>
            <p:cNvPr id="103" name="Shape 116"/>
            <p:cNvSpPr>
              <a:spLocks noChangeAspect="1"/>
            </p:cNvSpPr>
            <p:nvPr/>
          </p:nvSpPr>
          <p:spPr>
            <a:xfrm>
              <a:off x="1273645" y="2158726"/>
              <a:ext cx="174677" cy="174677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 b="1"/>
            </a:p>
          </p:txBody>
        </p:sp>
      </p:grpSp>
      <p:grpSp>
        <p:nvGrpSpPr>
          <p:cNvPr id="104" name="Group 103"/>
          <p:cNvGrpSpPr/>
          <p:nvPr/>
        </p:nvGrpSpPr>
        <p:grpSpPr>
          <a:xfrm>
            <a:off x="5282192" y="5128442"/>
            <a:ext cx="750739" cy="661917"/>
            <a:chOff x="1273645" y="2149279"/>
            <a:chExt cx="750739" cy="661917"/>
          </a:xfrm>
        </p:grpSpPr>
        <p:sp>
          <p:nvSpPr>
            <p:cNvPr id="105" name="Shape 108"/>
            <p:cNvSpPr>
              <a:spLocks noChangeAspect="1"/>
            </p:cNvSpPr>
            <p:nvPr/>
          </p:nvSpPr>
          <p:spPr>
            <a:xfrm>
              <a:off x="1849706" y="2636519"/>
              <a:ext cx="174677" cy="174677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 b="1"/>
            </a:p>
          </p:txBody>
        </p:sp>
        <p:sp>
          <p:nvSpPr>
            <p:cNvPr id="106" name="Shape 109"/>
            <p:cNvSpPr>
              <a:spLocks noChangeAspect="1"/>
            </p:cNvSpPr>
            <p:nvPr/>
          </p:nvSpPr>
          <p:spPr>
            <a:xfrm flipV="1">
              <a:off x="1849707" y="2149279"/>
              <a:ext cx="174677" cy="174677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 b="1"/>
            </a:p>
          </p:txBody>
        </p:sp>
        <p:sp>
          <p:nvSpPr>
            <p:cNvPr id="107" name="Shape 110"/>
            <p:cNvSpPr>
              <a:spLocks noChangeAspect="1"/>
            </p:cNvSpPr>
            <p:nvPr/>
          </p:nvSpPr>
          <p:spPr>
            <a:xfrm>
              <a:off x="1416911" y="2245369"/>
              <a:ext cx="469256" cy="469256"/>
            </a:xfrm>
            <a:prstGeom prst="ellips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2600"/>
                  </a:solidFill>
                </a:defRPr>
              </a:pPr>
              <a:endParaRPr sz="2400" b="1"/>
            </a:p>
          </p:txBody>
        </p:sp>
        <p:sp>
          <p:nvSpPr>
            <p:cNvPr id="108" name="Shape 111"/>
            <p:cNvSpPr>
              <a:spLocks noChangeAspect="1"/>
            </p:cNvSpPr>
            <p:nvPr/>
          </p:nvSpPr>
          <p:spPr>
            <a:xfrm flipV="1">
              <a:off x="1277315" y="2635451"/>
              <a:ext cx="174677" cy="174677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 b="1"/>
            </a:p>
          </p:txBody>
        </p:sp>
        <p:sp>
          <p:nvSpPr>
            <p:cNvPr id="109" name="Shape 116"/>
            <p:cNvSpPr>
              <a:spLocks noChangeAspect="1"/>
            </p:cNvSpPr>
            <p:nvPr/>
          </p:nvSpPr>
          <p:spPr>
            <a:xfrm>
              <a:off x="1273645" y="2158726"/>
              <a:ext cx="174677" cy="174677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 b="1"/>
            </a:p>
          </p:txBody>
        </p:sp>
      </p:grpSp>
      <p:sp>
        <p:nvSpPr>
          <p:cNvPr id="110" name="TextBox 109"/>
          <p:cNvSpPr txBox="1"/>
          <p:nvPr/>
        </p:nvSpPr>
        <p:spPr>
          <a:xfrm>
            <a:off x="6011353" y="1683387"/>
            <a:ext cx="279400" cy="461665"/>
          </a:xfrm>
          <a:prstGeom prst="rect">
            <a:avLst/>
          </a:prstGeom>
          <a:noFill/>
        </p:spPr>
        <p:txBody>
          <a:bodyPr wrap="square" lIns="45720" rIns="45720" rtlCol="0">
            <a:spAutoFit/>
          </a:bodyPr>
          <a:lstStyle/>
          <a:p>
            <a:r>
              <a:rPr lang="en-US" sz="2400" b="1" dirty="0"/>
              <a:t>0</a:t>
            </a:r>
          </a:p>
        </p:txBody>
      </p:sp>
      <p:sp>
        <p:nvSpPr>
          <p:cNvPr id="111" name="TextBox 110"/>
          <p:cNvSpPr txBox="1"/>
          <p:nvPr/>
        </p:nvSpPr>
        <p:spPr>
          <a:xfrm>
            <a:off x="6011353" y="2444603"/>
            <a:ext cx="279400" cy="461665"/>
          </a:xfrm>
          <a:prstGeom prst="rect">
            <a:avLst/>
          </a:prstGeom>
          <a:noFill/>
        </p:spPr>
        <p:txBody>
          <a:bodyPr wrap="square" lIns="45720" rIns="45720" rtlCol="0">
            <a:spAutoFit/>
          </a:bodyPr>
          <a:lstStyle/>
          <a:p>
            <a:r>
              <a:rPr lang="en-US" sz="2400" b="1" dirty="0"/>
              <a:t>0</a:t>
            </a:r>
          </a:p>
        </p:txBody>
      </p:sp>
      <p:sp>
        <p:nvSpPr>
          <p:cNvPr id="112" name="TextBox 111"/>
          <p:cNvSpPr txBox="1"/>
          <p:nvPr/>
        </p:nvSpPr>
        <p:spPr>
          <a:xfrm>
            <a:off x="6011353" y="3248394"/>
            <a:ext cx="279400" cy="461665"/>
          </a:xfrm>
          <a:prstGeom prst="rect">
            <a:avLst/>
          </a:prstGeom>
          <a:noFill/>
        </p:spPr>
        <p:txBody>
          <a:bodyPr wrap="square" lIns="45720" rIns="45720" rtlCol="0">
            <a:spAutoFit/>
          </a:bodyPr>
          <a:lstStyle/>
          <a:p>
            <a:r>
              <a:rPr lang="en-US" sz="2400" b="1" dirty="0"/>
              <a:t>0</a:t>
            </a:r>
          </a:p>
        </p:txBody>
      </p:sp>
      <p:sp>
        <p:nvSpPr>
          <p:cNvPr id="113" name="TextBox 112"/>
          <p:cNvSpPr txBox="1"/>
          <p:nvPr/>
        </p:nvSpPr>
        <p:spPr>
          <a:xfrm>
            <a:off x="6011353" y="4052185"/>
            <a:ext cx="279400" cy="461665"/>
          </a:xfrm>
          <a:prstGeom prst="rect">
            <a:avLst/>
          </a:prstGeom>
          <a:noFill/>
        </p:spPr>
        <p:txBody>
          <a:bodyPr wrap="square" lIns="45720" rIns="45720" rtlCol="0">
            <a:spAutoFit/>
          </a:bodyPr>
          <a:lstStyle/>
          <a:p>
            <a:r>
              <a:rPr lang="en-US" sz="2400" b="1" dirty="0"/>
              <a:t>0</a:t>
            </a:r>
          </a:p>
        </p:txBody>
      </p:sp>
      <p:sp>
        <p:nvSpPr>
          <p:cNvPr id="114" name="TextBox 113"/>
          <p:cNvSpPr txBox="1"/>
          <p:nvPr/>
        </p:nvSpPr>
        <p:spPr>
          <a:xfrm>
            <a:off x="6011353" y="4855976"/>
            <a:ext cx="279400" cy="461665"/>
          </a:xfrm>
          <a:prstGeom prst="rect">
            <a:avLst/>
          </a:prstGeom>
          <a:noFill/>
        </p:spPr>
        <p:txBody>
          <a:bodyPr wrap="square" lIns="45720" rIns="45720" rtlCol="0">
            <a:spAutoFit/>
          </a:bodyPr>
          <a:lstStyle/>
          <a:p>
            <a:r>
              <a:rPr lang="en-US" sz="2400" b="1" dirty="0"/>
              <a:t>0</a:t>
            </a:r>
          </a:p>
        </p:txBody>
      </p:sp>
      <p:sp>
        <p:nvSpPr>
          <p:cNvPr id="115" name="TextBox 114"/>
          <p:cNvSpPr txBox="1"/>
          <p:nvPr/>
        </p:nvSpPr>
        <p:spPr>
          <a:xfrm>
            <a:off x="6011353" y="5612142"/>
            <a:ext cx="279400" cy="461665"/>
          </a:xfrm>
          <a:prstGeom prst="rect">
            <a:avLst/>
          </a:prstGeom>
          <a:noFill/>
        </p:spPr>
        <p:txBody>
          <a:bodyPr wrap="square" lIns="45720" rIns="45720" rtlCol="0">
            <a:spAutoFit/>
          </a:bodyPr>
          <a:lstStyle/>
          <a:p>
            <a:r>
              <a:rPr lang="en-US" sz="2400" b="1" dirty="0"/>
              <a:t>0</a:t>
            </a:r>
          </a:p>
        </p:txBody>
      </p:sp>
      <p:grpSp>
        <p:nvGrpSpPr>
          <p:cNvPr id="237" name="Group 236"/>
          <p:cNvGrpSpPr/>
          <p:nvPr/>
        </p:nvGrpSpPr>
        <p:grpSpPr>
          <a:xfrm>
            <a:off x="6232989" y="1449440"/>
            <a:ext cx="4586121" cy="4892054"/>
            <a:chOff x="4537536" y="1449440"/>
            <a:chExt cx="4586121" cy="4892054"/>
          </a:xfrm>
        </p:grpSpPr>
        <p:sp>
          <p:nvSpPr>
            <p:cNvPr id="10" name="TextBox 9"/>
            <p:cNvSpPr txBox="1"/>
            <p:nvPr/>
          </p:nvSpPr>
          <p:spPr>
            <a:xfrm>
              <a:off x="5266018" y="1704058"/>
              <a:ext cx="279400" cy="461665"/>
            </a:xfrm>
            <a:prstGeom prst="rect">
              <a:avLst/>
            </a:prstGeom>
            <a:noFill/>
          </p:spPr>
          <p:txBody>
            <a:bodyPr wrap="square" lIns="45720" rIns="45720" rtlCol="0">
              <a:spAutoFit/>
            </a:bodyPr>
            <a:lstStyle/>
            <a:p>
              <a:r>
                <a:rPr lang="en-US" sz="2400" b="1" dirty="0"/>
                <a:t>0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5266018" y="2447518"/>
              <a:ext cx="279400" cy="461665"/>
            </a:xfrm>
            <a:prstGeom prst="rect">
              <a:avLst/>
            </a:prstGeom>
            <a:noFill/>
          </p:spPr>
          <p:txBody>
            <a:bodyPr wrap="square" lIns="45720" rIns="45720" rtlCol="0">
              <a:spAutoFit/>
            </a:bodyPr>
            <a:lstStyle/>
            <a:p>
              <a:r>
                <a:rPr lang="en-US" sz="2400" b="1" dirty="0"/>
                <a:t>0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5266018" y="3251309"/>
              <a:ext cx="279400" cy="461665"/>
            </a:xfrm>
            <a:prstGeom prst="rect">
              <a:avLst/>
            </a:prstGeom>
            <a:noFill/>
          </p:spPr>
          <p:txBody>
            <a:bodyPr wrap="square" lIns="45720" rIns="45720" rtlCol="0">
              <a:spAutoFit/>
            </a:bodyPr>
            <a:lstStyle/>
            <a:p>
              <a:r>
                <a:rPr lang="en-US" sz="2400" b="1" dirty="0"/>
                <a:t>0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5266018" y="4046327"/>
              <a:ext cx="279400" cy="461665"/>
            </a:xfrm>
            <a:prstGeom prst="rect">
              <a:avLst/>
            </a:prstGeom>
            <a:noFill/>
          </p:spPr>
          <p:txBody>
            <a:bodyPr wrap="square" lIns="45720" rIns="45720" rtlCol="0">
              <a:spAutoFit/>
            </a:bodyPr>
            <a:lstStyle/>
            <a:p>
              <a:r>
                <a:rPr lang="en-US" sz="2400" b="1" dirty="0"/>
                <a:t>0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5266018" y="4858891"/>
              <a:ext cx="279400" cy="461665"/>
            </a:xfrm>
            <a:prstGeom prst="rect">
              <a:avLst/>
            </a:prstGeom>
            <a:noFill/>
          </p:spPr>
          <p:txBody>
            <a:bodyPr wrap="square" lIns="45720" rIns="45720" rtlCol="0">
              <a:spAutoFit/>
            </a:bodyPr>
            <a:lstStyle/>
            <a:p>
              <a:r>
                <a:rPr lang="en-US" sz="2400" b="1" dirty="0"/>
                <a:t>0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5247192" y="5600166"/>
              <a:ext cx="279400" cy="461665"/>
            </a:xfrm>
            <a:prstGeom prst="rect">
              <a:avLst/>
            </a:prstGeom>
            <a:noFill/>
          </p:spPr>
          <p:txBody>
            <a:bodyPr wrap="square" lIns="45720" rIns="45720" rtlCol="0">
              <a:spAutoFit/>
            </a:bodyPr>
            <a:lstStyle/>
            <a:p>
              <a:r>
                <a:rPr lang="en-US" sz="2400" b="1" dirty="0"/>
                <a:t>0</a:t>
              </a:r>
            </a:p>
          </p:txBody>
        </p:sp>
        <p:grpSp>
          <p:nvGrpSpPr>
            <p:cNvPr id="116" name="Group 115"/>
            <p:cNvGrpSpPr/>
            <p:nvPr/>
          </p:nvGrpSpPr>
          <p:grpSpPr>
            <a:xfrm>
              <a:off x="4537536" y="2746370"/>
              <a:ext cx="750739" cy="661917"/>
              <a:chOff x="1273645" y="2149279"/>
              <a:chExt cx="750739" cy="661917"/>
            </a:xfrm>
          </p:grpSpPr>
          <p:sp>
            <p:nvSpPr>
              <p:cNvPr id="117" name="Shape 108"/>
              <p:cNvSpPr>
                <a:spLocks noChangeAspect="1"/>
              </p:cNvSpPr>
              <p:nvPr/>
            </p:nvSpPr>
            <p:spPr>
              <a:xfrm>
                <a:off x="1849706" y="2636519"/>
                <a:ext cx="174677" cy="174677"/>
              </a:xfrm>
              <a:prstGeom prst="line">
                <a:avLst/>
              </a:pr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 sz="2400" b="1"/>
              </a:p>
            </p:txBody>
          </p:sp>
          <p:sp>
            <p:nvSpPr>
              <p:cNvPr id="118" name="Shape 109"/>
              <p:cNvSpPr>
                <a:spLocks noChangeAspect="1"/>
              </p:cNvSpPr>
              <p:nvPr/>
            </p:nvSpPr>
            <p:spPr>
              <a:xfrm flipV="1">
                <a:off x="1849707" y="2149279"/>
                <a:ext cx="174677" cy="174677"/>
              </a:xfrm>
              <a:prstGeom prst="line">
                <a:avLst/>
              </a:pr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 sz="2400" b="1"/>
              </a:p>
            </p:txBody>
          </p:sp>
          <p:sp>
            <p:nvSpPr>
              <p:cNvPr id="119" name="Shape 110"/>
              <p:cNvSpPr>
                <a:spLocks noChangeAspect="1"/>
              </p:cNvSpPr>
              <p:nvPr/>
            </p:nvSpPr>
            <p:spPr>
              <a:xfrm>
                <a:off x="1416911" y="2245369"/>
                <a:ext cx="469256" cy="469256"/>
              </a:xfrm>
              <a:prstGeom prst="ellipse">
                <a:avLst/>
              </a:pr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>
                    <a:solidFill>
                      <a:srgbClr val="FF2600"/>
                    </a:solidFill>
                  </a:defRPr>
                </a:pPr>
                <a:endParaRPr sz="2400" b="1"/>
              </a:p>
            </p:txBody>
          </p:sp>
          <p:sp>
            <p:nvSpPr>
              <p:cNvPr id="120" name="Shape 111"/>
              <p:cNvSpPr>
                <a:spLocks noChangeAspect="1"/>
              </p:cNvSpPr>
              <p:nvPr/>
            </p:nvSpPr>
            <p:spPr>
              <a:xfrm flipV="1">
                <a:off x="1277315" y="2635451"/>
                <a:ext cx="174677" cy="174677"/>
              </a:xfrm>
              <a:prstGeom prst="line">
                <a:avLst/>
              </a:pr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 sz="2400" b="1"/>
              </a:p>
            </p:txBody>
          </p:sp>
          <p:sp>
            <p:nvSpPr>
              <p:cNvPr id="121" name="Shape 116"/>
              <p:cNvSpPr>
                <a:spLocks noChangeAspect="1"/>
              </p:cNvSpPr>
              <p:nvPr/>
            </p:nvSpPr>
            <p:spPr>
              <a:xfrm>
                <a:off x="1273645" y="2158726"/>
                <a:ext cx="174677" cy="174677"/>
              </a:xfrm>
              <a:prstGeom prst="line">
                <a:avLst/>
              </a:pr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 sz="2400" b="1"/>
              </a:p>
            </p:txBody>
          </p:sp>
        </p:grpSp>
        <p:grpSp>
          <p:nvGrpSpPr>
            <p:cNvPr id="124" name="Group 123"/>
            <p:cNvGrpSpPr/>
            <p:nvPr/>
          </p:nvGrpSpPr>
          <p:grpSpPr>
            <a:xfrm>
              <a:off x="4537536" y="4360510"/>
              <a:ext cx="750739" cy="661917"/>
              <a:chOff x="1273645" y="2149279"/>
              <a:chExt cx="750739" cy="661917"/>
            </a:xfrm>
          </p:grpSpPr>
          <p:sp>
            <p:nvSpPr>
              <p:cNvPr id="125" name="Shape 108"/>
              <p:cNvSpPr>
                <a:spLocks noChangeAspect="1"/>
              </p:cNvSpPr>
              <p:nvPr/>
            </p:nvSpPr>
            <p:spPr>
              <a:xfrm>
                <a:off x="1849706" y="2636519"/>
                <a:ext cx="174677" cy="174677"/>
              </a:xfrm>
              <a:prstGeom prst="line">
                <a:avLst/>
              </a:pr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 sz="2400" b="1"/>
              </a:p>
            </p:txBody>
          </p:sp>
          <p:sp>
            <p:nvSpPr>
              <p:cNvPr id="126" name="Shape 109"/>
              <p:cNvSpPr>
                <a:spLocks noChangeAspect="1"/>
              </p:cNvSpPr>
              <p:nvPr/>
            </p:nvSpPr>
            <p:spPr>
              <a:xfrm flipV="1">
                <a:off x="1849707" y="2149279"/>
                <a:ext cx="174677" cy="174677"/>
              </a:xfrm>
              <a:prstGeom prst="line">
                <a:avLst/>
              </a:pr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 sz="2400" b="1"/>
              </a:p>
            </p:txBody>
          </p:sp>
          <p:sp>
            <p:nvSpPr>
              <p:cNvPr id="127" name="Shape 110"/>
              <p:cNvSpPr>
                <a:spLocks noChangeAspect="1"/>
              </p:cNvSpPr>
              <p:nvPr/>
            </p:nvSpPr>
            <p:spPr>
              <a:xfrm>
                <a:off x="1416911" y="2245369"/>
                <a:ext cx="469256" cy="469256"/>
              </a:xfrm>
              <a:prstGeom prst="ellipse">
                <a:avLst/>
              </a:pr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>
                    <a:solidFill>
                      <a:srgbClr val="FF2600"/>
                    </a:solidFill>
                  </a:defRPr>
                </a:pPr>
                <a:endParaRPr sz="2400" b="1"/>
              </a:p>
            </p:txBody>
          </p:sp>
          <p:sp>
            <p:nvSpPr>
              <p:cNvPr id="128" name="Shape 111"/>
              <p:cNvSpPr>
                <a:spLocks noChangeAspect="1"/>
              </p:cNvSpPr>
              <p:nvPr/>
            </p:nvSpPr>
            <p:spPr>
              <a:xfrm flipV="1">
                <a:off x="1277315" y="2635451"/>
                <a:ext cx="174677" cy="174677"/>
              </a:xfrm>
              <a:prstGeom prst="line">
                <a:avLst/>
              </a:pr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 sz="2400" b="1"/>
              </a:p>
            </p:txBody>
          </p:sp>
          <p:sp>
            <p:nvSpPr>
              <p:cNvPr id="129" name="Shape 116"/>
              <p:cNvSpPr>
                <a:spLocks noChangeAspect="1"/>
              </p:cNvSpPr>
              <p:nvPr/>
            </p:nvSpPr>
            <p:spPr>
              <a:xfrm>
                <a:off x="1273645" y="2158726"/>
                <a:ext cx="174677" cy="174677"/>
              </a:xfrm>
              <a:prstGeom prst="line">
                <a:avLst/>
              </a:pr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 sz="2400" b="1"/>
              </a:p>
            </p:txBody>
          </p:sp>
        </p:grpSp>
        <p:grpSp>
          <p:nvGrpSpPr>
            <p:cNvPr id="132" name="Group 131"/>
            <p:cNvGrpSpPr/>
            <p:nvPr/>
          </p:nvGrpSpPr>
          <p:grpSpPr>
            <a:xfrm>
              <a:off x="4566111" y="1449440"/>
              <a:ext cx="699907" cy="384405"/>
              <a:chOff x="3083671" y="2451148"/>
              <a:chExt cx="699907" cy="384405"/>
            </a:xfrm>
          </p:grpSpPr>
          <p:sp>
            <p:nvSpPr>
              <p:cNvPr id="133" name="Shape 202"/>
              <p:cNvSpPr/>
              <p:nvPr/>
            </p:nvSpPr>
            <p:spPr>
              <a:xfrm>
                <a:off x="3189106" y="2451148"/>
                <a:ext cx="477062" cy="2634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053" extrusionOk="0">
                    <a:moveTo>
                      <a:pt x="0" y="371"/>
                    </a:moveTo>
                    <a:cubicBezTo>
                      <a:pt x="754" y="18262"/>
                      <a:pt x="7854" y="20368"/>
                      <a:pt x="10541" y="20984"/>
                    </a:cubicBezTo>
                    <a:cubicBezTo>
                      <a:pt x="13227" y="21600"/>
                      <a:pt x="21130" y="18347"/>
                      <a:pt x="21600" y="0"/>
                    </a:cubicBezTo>
                  </a:path>
                </a:pathLst>
              </a:cu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 sz="2400" b="1"/>
              </a:p>
            </p:txBody>
          </p:sp>
          <p:sp>
            <p:nvSpPr>
              <p:cNvPr id="134" name="Shape 203"/>
              <p:cNvSpPr/>
              <p:nvPr/>
            </p:nvSpPr>
            <p:spPr>
              <a:xfrm>
                <a:off x="3171010" y="2464452"/>
                <a:ext cx="511969" cy="0"/>
              </a:xfrm>
              <a:prstGeom prst="line">
                <a:avLst/>
              </a:pr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 sz="2400" b="1"/>
              </a:p>
            </p:txBody>
          </p:sp>
          <p:sp>
            <p:nvSpPr>
              <p:cNvPr id="135" name="Shape 111"/>
              <p:cNvSpPr>
                <a:spLocks noChangeAspect="1"/>
              </p:cNvSpPr>
              <p:nvPr/>
            </p:nvSpPr>
            <p:spPr>
              <a:xfrm flipV="1">
                <a:off x="3083671" y="2660876"/>
                <a:ext cx="174677" cy="174677"/>
              </a:xfrm>
              <a:prstGeom prst="line">
                <a:avLst/>
              </a:pr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 sz="2400" b="1"/>
              </a:p>
            </p:txBody>
          </p:sp>
          <p:sp>
            <p:nvSpPr>
              <p:cNvPr id="136" name="Shape 108"/>
              <p:cNvSpPr>
                <a:spLocks noChangeAspect="1"/>
              </p:cNvSpPr>
              <p:nvPr/>
            </p:nvSpPr>
            <p:spPr>
              <a:xfrm>
                <a:off x="3608901" y="2652561"/>
                <a:ext cx="174677" cy="174677"/>
              </a:xfrm>
              <a:prstGeom prst="line">
                <a:avLst/>
              </a:pr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 sz="2400" b="1"/>
              </a:p>
            </p:txBody>
          </p:sp>
        </p:grpSp>
        <p:grpSp>
          <p:nvGrpSpPr>
            <p:cNvPr id="137" name="Group 136"/>
            <p:cNvGrpSpPr/>
            <p:nvPr/>
          </p:nvGrpSpPr>
          <p:grpSpPr>
            <a:xfrm flipV="1">
              <a:off x="4566111" y="5953222"/>
              <a:ext cx="699907" cy="384405"/>
              <a:chOff x="3083671" y="2451148"/>
              <a:chExt cx="699907" cy="384405"/>
            </a:xfrm>
          </p:grpSpPr>
          <p:sp>
            <p:nvSpPr>
              <p:cNvPr id="138" name="Shape 202"/>
              <p:cNvSpPr/>
              <p:nvPr/>
            </p:nvSpPr>
            <p:spPr>
              <a:xfrm>
                <a:off x="3189106" y="2451148"/>
                <a:ext cx="477062" cy="2634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053" extrusionOk="0">
                    <a:moveTo>
                      <a:pt x="0" y="371"/>
                    </a:moveTo>
                    <a:cubicBezTo>
                      <a:pt x="754" y="18262"/>
                      <a:pt x="7854" y="20368"/>
                      <a:pt x="10541" y="20984"/>
                    </a:cubicBezTo>
                    <a:cubicBezTo>
                      <a:pt x="13227" y="21600"/>
                      <a:pt x="21130" y="18347"/>
                      <a:pt x="21600" y="0"/>
                    </a:cubicBezTo>
                  </a:path>
                </a:pathLst>
              </a:cu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 sz="2400" b="1"/>
              </a:p>
            </p:txBody>
          </p:sp>
          <p:sp>
            <p:nvSpPr>
              <p:cNvPr id="139" name="Shape 203"/>
              <p:cNvSpPr/>
              <p:nvPr/>
            </p:nvSpPr>
            <p:spPr>
              <a:xfrm>
                <a:off x="3171010" y="2464452"/>
                <a:ext cx="511969" cy="0"/>
              </a:xfrm>
              <a:prstGeom prst="line">
                <a:avLst/>
              </a:pr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 sz="2400" b="1"/>
              </a:p>
            </p:txBody>
          </p:sp>
          <p:sp>
            <p:nvSpPr>
              <p:cNvPr id="140" name="Shape 111"/>
              <p:cNvSpPr>
                <a:spLocks noChangeAspect="1"/>
              </p:cNvSpPr>
              <p:nvPr/>
            </p:nvSpPr>
            <p:spPr>
              <a:xfrm flipV="1">
                <a:off x="3083671" y="2660876"/>
                <a:ext cx="174677" cy="174677"/>
              </a:xfrm>
              <a:prstGeom prst="line">
                <a:avLst/>
              </a:pr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 sz="2400" b="1"/>
              </a:p>
            </p:txBody>
          </p:sp>
          <p:sp>
            <p:nvSpPr>
              <p:cNvPr id="141" name="Shape 108"/>
              <p:cNvSpPr>
                <a:spLocks noChangeAspect="1"/>
              </p:cNvSpPr>
              <p:nvPr/>
            </p:nvSpPr>
            <p:spPr>
              <a:xfrm>
                <a:off x="3608901" y="2652561"/>
                <a:ext cx="174677" cy="174677"/>
              </a:xfrm>
              <a:prstGeom prst="line">
                <a:avLst/>
              </a:pr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 sz="2400" b="1"/>
              </a:p>
            </p:txBody>
          </p:sp>
        </p:grpSp>
        <p:grpSp>
          <p:nvGrpSpPr>
            <p:cNvPr id="122" name="Group 121"/>
            <p:cNvGrpSpPr/>
            <p:nvPr/>
          </p:nvGrpSpPr>
          <p:grpSpPr>
            <a:xfrm>
              <a:off x="5499161" y="1956837"/>
              <a:ext cx="750739" cy="661917"/>
              <a:chOff x="1273645" y="2149279"/>
              <a:chExt cx="750739" cy="661917"/>
            </a:xfrm>
          </p:grpSpPr>
          <p:sp>
            <p:nvSpPr>
              <p:cNvPr id="123" name="Shape 108"/>
              <p:cNvSpPr>
                <a:spLocks noChangeAspect="1"/>
              </p:cNvSpPr>
              <p:nvPr/>
            </p:nvSpPr>
            <p:spPr>
              <a:xfrm>
                <a:off x="1849706" y="2636519"/>
                <a:ext cx="174677" cy="174677"/>
              </a:xfrm>
              <a:prstGeom prst="line">
                <a:avLst/>
              </a:pr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 sz="2400" b="1"/>
              </a:p>
            </p:txBody>
          </p:sp>
          <p:sp>
            <p:nvSpPr>
              <p:cNvPr id="130" name="Shape 109"/>
              <p:cNvSpPr>
                <a:spLocks noChangeAspect="1"/>
              </p:cNvSpPr>
              <p:nvPr/>
            </p:nvSpPr>
            <p:spPr>
              <a:xfrm flipV="1">
                <a:off x="1849707" y="2149279"/>
                <a:ext cx="174677" cy="174677"/>
              </a:xfrm>
              <a:prstGeom prst="line">
                <a:avLst/>
              </a:pr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 sz="2400" b="1"/>
              </a:p>
            </p:txBody>
          </p:sp>
          <p:sp>
            <p:nvSpPr>
              <p:cNvPr id="131" name="Shape 110"/>
              <p:cNvSpPr>
                <a:spLocks noChangeAspect="1"/>
              </p:cNvSpPr>
              <p:nvPr/>
            </p:nvSpPr>
            <p:spPr>
              <a:xfrm>
                <a:off x="1416911" y="2245369"/>
                <a:ext cx="469256" cy="469256"/>
              </a:xfrm>
              <a:prstGeom prst="ellipse">
                <a:avLst/>
              </a:pr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>
                    <a:solidFill>
                      <a:srgbClr val="FF2600"/>
                    </a:solidFill>
                  </a:defRPr>
                </a:pPr>
                <a:endParaRPr sz="2400" b="1"/>
              </a:p>
            </p:txBody>
          </p:sp>
          <p:sp>
            <p:nvSpPr>
              <p:cNvPr id="142" name="Shape 111"/>
              <p:cNvSpPr>
                <a:spLocks noChangeAspect="1"/>
              </p:cNvSpPr>
              <p:nvPr/>
            </p:nvSpPr>
            <p:spPr>
              <a:xfrm flipV="1">
                <a:off x="1277315" y="2635451"/>
                <a:ext cx="174677" cy="174677"/>
              </a:xfrm>
              <a:prstGeom prst="line">
                <a:avLst/>
              </a:pr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 sz="2400" b="1"/>
              </a:p>
            </p:txBody>
          </p:sp>
          <p:sp>
            <p:nvSpPr>
              <p:cNvPr id="143" name="Shape 116"/>
              <p:cNvSpPr>
                <a:spLocks noChangeAspect="1"/>
              </p:cNvSpPr>
              <p:nvPr/>
            </p:nvSpPr>
            <p:spPr>
              <a:xfrm>
                <a:off x="1273645" y="2158726"/>
                <a:ext cx="174677" cy="174677"/>
              </a:xfrm>
              <a:prstGeom prst="line">
                <a:avLst/>
              </a:pr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 sz="2400" b="1"/>
              </a:p>
            </p:txBody>
          </p:sp>
        </p:grpSp>
        <p:grpSp>
          <p:nvGrpSpPr>
            <p:cNvPr id="150" name="Group 149"/>
            <p:cNvGrpSpPr/>
            <p:nvPr/>
          </p:nvGrpSpPr>
          <p:grpSpPr>
            <a:xfrm>
              <a:off x="5499160" y="3550161"/>
              <a:ext cx="750739" cy="661917"/>
              <a:chOff x="1273645" y="2149279"/>
              <a:chExt cx="750739" cy="661917"/>
            </a:xfrm>
          </p:grpSpPr>
          <p:sp>
            <p:nvSpPr>
              <p:cNvPr id="151" name="Shape 108"/>
              <p:cNvSpPr>
                <a:spLocks noChangeAspect="1"/>
              </p:cNvSpPr>
              <p:nvPr/>
            </p:nvSpPr>
            <p:spPr>
              <a:xfrm>
                <a:off x="1849706" y="2636519"/>
                <a:ext cx="174677" cy="174677"/>
              </a:xfrm>
              <a:prstGeom prst="line">
                <a:avLst/>
              </a:pr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 sz="2400" b="1"/>
              </a:p>
            </p:txBody>
          </p:sp>
          <p:sp>
            <p:nvSpPr>
              <p:cNvPr id="152" name="Shape 109"/>
              <p:cNvSpPr>
                <a:spLocks noChangeAspect="1"/>
              </p:cNvSpPr>
              <p:nvPr/>
            </p:nvSpPr>
            <p:spPr>
              <a:xfrm flipV="1">
                <a:off x="1849707" y="2149279"/>
                <a:ext cx="174677" cy="174677"/>
              </a:xfrm>
              <a:prstGeom prst="line">
                <a:avLst/>
              </a:pr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 sz="2400" b="1"/>
              </a:p>
            </p:txBody>
          </p:sp>
          <p:sp>
            <p:nvSpPr>
              <p:cNvPr id="153" name="Shape 110"/>
              <p:cNvSpPr>
                <a:spLocks noChangeAspect="1"/>
              </p:cNvSpPr>
              <p:nvPr/>
            </p:nvSpPr>
            <p:spPr>
              <a:xfrm>
                <a:off x="1416911" y="2245369"/>
                <a:ext cx="469256" cy="469256"/>
              </a:xfrm>
              <a:prstGeom prst="ellipse">
                <a:avLst/>
              </a:pr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>
                    <a:solidFill>
                      <a:srgbClr val="FF2600"/>
                    </a:solidFill>
                  </a:defRPr>
                </a:pPr>
                <a:endParaRPr sz="2400" b="1"/>
              </a:p>
            </p:txBody>
          </p:sp>
          <p:sp>
            <p:nvSpPr>
              <p:cNvPr id="154" name="Shape 111"/>
              <p:cNvSpPr>
                <a:spLocks noChangeAspect="1"/>
              </p:cNvSpPr>
              <p:nvPr/>
            </p:nvSpPr>
            <p:spPr>
              <a:xfrm flipV="1">
                <a:off x="1277315" y="2635451"/>
                <a:ext cx="174677" cy="174677"/>
              </a:xfrm>
              <a:prstGeom prst="line">
                <a:avLst/>
              </a:pr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 sz="2400" b="1"/>
              </a:p>
            </p:txBody>
          </p:sp>
          <p:sp>
            <p:nvSpPr>
              <p:cNvPr id="155" name="Shape 116"/>
              <p:cNvSpPr>
                <a:spLocks noChangeAspect="1"/>
              </p:cNvSpPr>
              <p:nvPr/>
            </p:nvSpPr>
            <p:spPr>
              <a:xfrm>
                <a:off x="1273645" y="2158726"/>
                <a:ext cx="174677" cy="174677"/>
              </a:xfrm>
              <a:prstGeom prst="line">
                <a:avLst/>
              </a:pr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 sz="2400" b="1"/>
              </a:p>
            </p:txBody>
          </p:sp>
        </p:grpSp>
        <p:grpSp>
          <p:nvGrpSpPr>
            <p:cNvPr id="156" name="Group 155"/>
            <p:cNvGrpSpPr/>
            <p:nvPr/>
          </p:nvGrpSpPr>
          <p:grpSpPr>
            <a:xfrm>
              <a:off x="5501684" y="5128439"/>
              <a:ext cx="750739" cy="661917"/>
              <a:chOff x="1273645" y="2149279"/>
              <a:chExt cx="750739" cy="661917"/>
            </a:xfrm>
          </p:grpSpPr>
          <p:sp>
            <p:nvSpPr>
              <p:cNvPr id="157" name="Shape 108"/>
              <p:cNvSpPr>
                <a:spLocks noChangeAspect="1"/>
              </p:cNvSpPr>
              <p:nvPr/>
            </p:nvSpPr>
            <p:spPr>
              <a:xfrm>
                <a:off x="1849706" y="2636519"/>
                <a:ext cx="174677" cy="174677"/>
              </a:xfrm>
              <a:prstGeom prst="line">
                <a:avLst/>
              </a:pr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 sz="2400" b="1"/>
              </a:p>
            </p:txBody>
          </p:sp>
          <p:sp>
            <p:nvSpPr>
              <p:cNvPr id="158" name="Shape 109"/>
              <p:cNvSpPr>
                <a:spLocks noChangeAspect="1"/>
              </p:cNvSpPr>
              <p:nvPr/>
            </p:nvSpPr>
            <p:spPr>
              <a:xfrm flipV="1">
                <a:off x="1849707" y="2149279"/>
                <a:ext cx="174677" cy="174677"/>
              </a:xfrm>
              <a:prstGeom prst="line">
                <a:avLst/>
              </a:pr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 sz="2400" b="1"/>
              </a:p>
            </p:txBody>
          </p:sp>
          <p:sp>
            <p:nvSpPr>
              <p:cNvPr id="159" name="Shape 110"/>
              <p:cNvSpPr>
                <a:spLocks noChangeAspect="1"/>
              </p:cNvSpPr>
              <p:nvPr/>
            </p:nvSpPr>
            <p:spPr>
              <a:xfrm>
                <a:off x="1416911" y="2245369"/>
                <a:ext cx="469256" cy="469256"/>
              </a:xfrm>
              <a:prstGeom prst="ellipse">
                <a:avLst/>
              </a:pr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>
                    <a:solidFill>
                      <a:srgbClr val="FF2600"/>
                    </a:solidFill>
                  </a:defRPr>
                </a:pPr>
                <a:endParaRPr sz="2400" b="1"/>
              </a:p>
            </p:txBody>
          </p:sp>
          <p:sp>
            <p:nvSpPr>
              <p:cNvPr id="160" name="Shape 111"/>
              <p:cNvSpPr>
                <a:spLocks noChangeAspect="1"/>
              </p:cNvSpPr>
              <p:nvPr/>
            </p:nvSpPr>
            <p:spPr>
              <a:xfrm flipV="1">
                <a:off x="1277315" y="2635451"/>
                <a:ext cx="174677" cy="174677"/>
              </a:xfrm>
              <a:prstGeom prst="line">
                <a:avLst/>
              </a:pr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 sz="2400" b="1"/>
              </a:p>
            </p:txBody>
          </p:sp>
          <p:sp>
            <p:nvSpPr>
              <p:cNvPr id="161" name="Shape 116"/>
              <p:cNvSpPr>
                <a:spLocks noChangeAspect="1"/>
              </p:cNvSpPr>
              <p:nvPr/>
            </p:nvSpPr>
            <p:spPr>
              <a:xfrm>
                <a:off x="1273645" y="2158726"/>
                <a:ext cx="174677" cy="174677"/>
              </a:xfrm>
              <a:prstGeom prst="line">
                <a:avLst/>
              </a:pr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 sz="2400" b="1"/>
              </a:p>
            </p:txBody>
          </p:sp>
        </p:grpSp>
        <p:sp>
          <p:nvSpPr>
            <p:cNvPr id="162" name="TextBox 161"/>
            <p:cNvSpPr txBox="1"/>
            <p:nvPr/>
          </p:nvSpPr>
          <p:spPr>
            <a:xfrm>
              <a:off x="6230848" y="1683384"/>
              <a:ext cx="279400" cy="461665"/>
            </a:xfrm>
            <a:prstGeom prst="rect">
              <a:avLst/>
            </a:prstGeom>
            <a:noFill/>
          </p:spPr>
          <p:txBody>
            <a:bodyPr wrap="square" lIns="45720" rIns="45720" rtlCol="0">
              <a:spAutoFit/>
            </a:bodyPr>
            <a:lstStyle/>
            <a:p>
              <a:r>
                <a:rPr lang="en-US" sz="2400" b="1" dirty="0"/>
                <a:t>0</a:t>
              </a:r>
            </a:p>
          </p:txBody>
        </p:sp>
        <p:sp>
          <p:nvSpPr>
            <p:cNvPr id="163" name="TextBox 162"/>
            <p:cNvSpPr txBox="1"/>
            <p:nvPr/>
          </p:nvSpPr>
          <p:spPr>
            <a:xfrm>
              <a:off x="6230848" y="2444600"/>
              <a:ext cx="279400" cy="461665"/>
            </a:xfrm>
            <a:prstGeom prst="rect">
              <a:avLst/>
            </a:prstGeom>
            <a:noFill/>
          </p:spPr>
          <p:txBody>
            <a:bodyPr wrap="square" lIns="45720" rIns="45720" rtlCol="0">
              <a:spAutoFit/>
            </a:bodyPr>
            <a:lstStyle/>
            <a:p>
              <a:r>
                <a:rPr lang="en-US" sz="2400" b="1" dirty="0"/>
                <a:t>0</a:t>
              </a:r>
            </a:p>
          </p:txBody>
        </p:sp>
        <p:sp>
          <p:nvSpPr>
            <p:cNvPr id="164" name="TextBox 163"/>
            <p:cNvSpPr txBox="1"/>
            <p:nvPr/>
          </p:nvSpPr>
          <p:spPr>
            <a:xfrm>
              <a:off x="6230848" y="3248391"/>
              <a:ext cx="279400" cy="461665"/>
            </a:xfrm>
            <a:prstGeom prst="rect">
              <a:avLst/>
            </a:prstGeom>
            <a:noFill/>
          </p:spPr>
          <p:txBody>
            <a:bodyPr wrap="square" lIns="45720" rIns="45720" rtlCol="0">
              <a:spAutoFit/>
            </a:bodyPr>
            <a:lstStyle/>
            <a:p>
              <a:r>
                <a:rPr lang="en-US" sz="2400" b="1" dirty="0"/>
                <a:t>0</a:t>
              </a:r>
            </a:p>
          </p:txBody>
        </p:sp>
        <p:sp>
          <p:nvSpPr>
            <p:cNvPr id="165" name="TextBox 164"/>
            <p:cNvSpPr txBox="1"/>
            <p:nvPr/>
          </p:nvSpPr>
          <p:spPr>
            <a:xfrm>
              <a:off x="6230848" y="4052182"/>
              <a:ext cx="279400" cy="461665"/>
            </a:xfrm>
            <a:prstGeom prst="rect">
              <a:avLst/>
            </a:prstGeom>
            <a:noFill/>
          </p:spPr>
          <p:txBody>
            <a:bodyPr wrap="square" lIns="45720" rIns="45720" rtlCol="0">
              <a:spAutoFit/>
            </a:bodyPr>
            <a:lstStyle/>
            <a:p>
              <a:r>
                <a:rPr lang="en-US" sz="2400" b="1" dirty="0"/>
                <a:t>0</a:t>
              </a:r>
            </a:p>
          </p:txBody>
        </p:sp>
        <p:sp>
          <p:nvSpPr>
            <p:cNvPr id="166" name="TextBox 165"/>
            <p:cNvSpPr txBox="1"/>
            <p:nvPr/>
          </p:nvSpPr>
          <p:spPr>
            <a:xfrm>
              <a:off x="6230848" y="4855973"/>
              <a:ext cx="279400" cy="461665"/>
            </a:xfrm>
            <a:prstGeom prst="rect">
              <a:avLst/>
            </a:prstGeom>
            <a:noFill/>
          </p:spPr>
          <p:txBody>
            <a:bodyPr wrap="square" lIns="45720" rIns="45720" rtlCol="0">
              <a:spAutoFit/>
            </a:bodyPr>
            <a:lstStyle/>
            <a:p>
              <a:r>
                <a:rPr lang="en-US" sz="2400" b="1" dirty="0"/>
                <a:t>0</a:t>
              </a:r>
            </a:p>
          </p:txBody>
        </p:sp>
        <p:sp>
          <p:nvSpPr>
            <p:cNvPr id="167" name="TextBox 166"/>
            <p:cNvSpPr txBox="1"/>
            <p:nvPr/>
          </p:nvSpPr>
          <p:spPr>
            <a:xfrm>
              <a:off x="6230848" y="5612139"/>
              <a:ext cx="279400" cy="461665"/>
            </a:xfrm>
            <a:prstGeom prst="rect">
              <a:avLst/>
            </a:prstGeom>
            <a:noFill/>
          </p:spPr>
          <p:txBody>
            <a:bodyPr wrap="square" lIns="45720" rIns="45720" rtlCol="0">
              <a:spAutoFit/>
            </a:bodyPr>
            <a:lstStyle/>
            <a:p>
              <a:r>
                <a:rPr lang="en-US" sz="2400" b="1" dirty="0"/>
                <a:t>0</a:t>
              </a: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8319917" y="3330638"/>
              <a:ext cx="80374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/>
                <a:t>…</a:t>
              </a:r>
            </a:p>
          </p:txBody>
        </p:sp>
        <p:sp>
          <p:nvSpPr>
            <p:cNvPr id="185" name="TextBox 184"/>
            <p:cNvSpPr txBox="1"/>
            <p:nvPr/>
          </p:nvSpPr>
          <p:spPr>
            <a:xfrm>
              <a:off x="7190868" y="1707925"/>
              <a:ext cx="279400" cy="461665"/>
            </a:xfrm>
            <a:prstGeom prst="rect">
              <a:avLst/>
            </a:prstGeom>
            <a:noFill/>
          </p:spPr>
          <p:txBody>
            <a:bodyPr wrap="square" lIns="45720" rIns="45720" rtlCol="0">
              <a:spAutoFit/>
            </a:bodyPr>
            <a:lstStyle/>
            <a:p>
              <a:r>
                <a:rPr lang="en-US" sz="2400" b="1" dirty="0"/>
                <a:t>0</a:t>
              </a:r>
            </a:p>
          </p:txBody>
        </p:sp>
        <p:sp>
          <p:nvSpPr>
            <p:cNvPr id="186" name="TextBox 185"/>
            <p:cNvSpPr txBox="1"/>
            <p:nvPr/>
          </p:nvSpPr>
          <p:spPr>
            <a:xfrm>
              <a:off x="7190868" y="2451385"/>
              <a:ext cx="279400" cy="461665"/>
            </a:xfrm>
            <a:prstGeom prst="rect">
              <a:avLst/>
            </a:prstGeom>
            <a:noFill/>
          </p:spPr>
          <p:txBody>
            <a:bodyPr wrap="square" lIns="45720" rIns="45720" rtlCol="0">
              <a:spAutoFit/>
            </a:bodyPr>
            <a:lstStyle/>
            <a:p>
              <a:r>
                <a:rPr lang="en-US" sz="2400" b="1" dirty="0"/>
                <a:t>0</a:t>
              </a:r>
            </a:p>
          </p:txBody>
        </p:sp>
        <p:sp>
          <p:nvSpPr>
            <p:cNvPr id="187" name="TextBox 186"/>
            <p:cNvSpPr txBox="1"/>
            <p:nvPr/>
          </p:nvSpPr>
          <p:spPr>
            <a:xfrm>
              <a:off x="7190868" y="3255176"/>
              <a:ext cx="279400" cy="461665"/>
            </a:xfrm>
            <a:prstGeom prst="rect">
              <a:avLst/>
            </a:prstGeom>
            <a:noFill/>
          </p:spPr>
          <p:txBody>
            <a:bodyPr wrap="square" lIns="45720" rIns="45720" rtlCol="0">
              <a:spAutoFit/>
            </a:bodyPr>
            <a:lstStyle/>
            <a:p>
              <a:r>
                <a:rPr lang="en-US" sz="2400" b="1" dirty="0"/>
                <a:t>0</a:t>
              </a:r>
            </a:p>
          </p:txBody>
        </p:sp>
        <p:sp>
          <p:nvSpPr>
            <p:cNvPr id="188" name="TextBox 187"/>
            <p:cNvSpPr txBox="1"/>
            <p:nvPr/>
          </p:nvSpPr>
          <p:spPr>
            <a:xfrm>
              <a:off x="7190868" y="4050194"/>
              <a:ext cx="279400" cy="461665"/>
            </a:xfrm>
            <a:prstGeom prst="rect">
              <a:avLst/>
            </a:prstGeom>
            <a:noFill/>
          </p:spPr>
          <p:txBody>
            <a:bodyPr wrap="square" lIns="45720" rIns="45720" rtlCol="0">
              <a:spAutoFit/>
            </a:bodyPr>
            <a:lstStyle/>
            <a:p>
              <a:r>
                <a:rPr lang="en-US" sz="2400" b="1" dirty="0"/>
                <a:t>0</a:t>
              </a:r>
            </a:p>
          </p:txBody>
        </p:sp>
        <p:sp>
          <p:nvSpPr>
            <p:cNvPr id="189" name="TextBox 188"/>
            <p:cNvSpPr txBox="1"/>
            <p:nvPr/>
          </p:nvSpPr>
          <p:spPr>
            <a:xfrm>
              <a:off x="7190868" y="4862758"/>
              <a:ext cx="279400" cy="461665"/>
            </a:xfrm>
            <a:prstGeom prst="rect">
              <a:avLst/>
            </a:prstGeom>
            <a:noFill/>
          </p:spPr>
          <p:txBody>
            <a:bodyPr wrap="square" lIns="45720" rIns="45720" rtlCol="0">
              <a:spAutoFit/>
            </a:bodyPr>
            <a:lstStyle/>
            <a:p>
              <a:r>
                <a:rPr lang="en-US" sz="2400" b="1" dirty="0"/>
                <a:t>0</a:t>
              </a:r>
            </a:p>
          </p:txBody>
        </p:sp>
        <p:sp>
          <p:nvSpPr>
            <p:cNvPr id="190" name="TextBox 189"/>
            <p:cNvSpPr txBox="1"/>
            <p:nvPr/>
          </p:nvSpPr>
          <p:spPr>
            <a:xfrm>
              <a:off x="7172042" y="5604033"/>
              <a:ext cx="279400" cy="461665"/>
            </a:xfrm>
            <a:prstGeom prst="rect">
              <a:avLst/>
            </a:prstGeom>
            <a:noFill/>
          </p:spPr>
          <p:txBody>
            <a:bodyPr wrap="square" lIns="45720" rIns="45720" rtlCol="0">
              <a:spAutoFit/>
            </a:bodyPr>
            <a:lstStyle/>
            <a:p>
              <a:r>
                <a:rPr lang="en-US" sz="2400" b="1" dirty="0"/>
                <a:t>0</a:t>
              </a:r>
            </a:p>
          </p:txBody>
        </p:sp>
        <p:grpSp>
          <p:nvGrpSpPr>
            <p:cNvPr id="191" name="Group 190"/>
            <p:cNvGrpSpPr/>
            <p:nvPr/>
          </p:nvGrpSpPr>
          <p:grpSpPr>
            <a:xfrm>
              <a:off x="6462386" y="2750237"/>
              <a:ext cx="750739" cy="661917"/>
              <a:chOff x="1273645" y="2149279"/>
              <a:chExt cx="750739" cy="661917"/>
            </a:xfrm>
          </p:grpSpPr>
          <p:sp>
            <p:nvSpPr>
              <p:cNvPr id="192" name="Shape 108"/>
              <p:cNvSpPr>
                <a:spLocks noChangeAspect="1"/>
              </p:cNvSpPr>
              <p:nvPr/>
            </p:nvSpPr>
            <p:spPr>
              <a:xfrm>
                <a:off x="1849706" y="2636519"/>
                <a:ext cx="174677" cy="174677"/>
              </a:xfrm>
              <a:prstGeom prst="line">
                <a:avLst/>
              </a:pr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 sz="2400" b="1"/>
              </a:p>
            </p:txBody>
          </p:sp>
          <p:sp>
            <p:nvSpPr>
              <p:cNvPr id="193" name="Shape 109"/>
              <p:cNvSpPr>
                <a:spLocks noChangeAspect="1"/>
              </p:cNvSpPr>
              <p:nvPr/>
            </p:nvSpPr>
            <p:spPr>
              <a:xfrm flipV="1">
                <a:off x="1849707" y="2149279"/>
                <a:ext cx="174677" cy="174677"/>
              </a:xfrm>
              <a:prstGeom prst="line">
                <a:avLst/>
              </a:pr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 sz="2400" b="1"/>
              </a:p>
            </p:txBody>
          </p:sp>
          <p:sp>
            <p:nvSpPr>
              <p:cNvPr id="194" name="Shape 110"/>
              <p:cNvSpPr>
                <a:spLocks noChangeAspect="1"/>
              </p:cNvSpPr>
              <p:nvPr/>
            </p:nvSpPr>
            <p:spPr>
              <a:xfrm>
                <a:off x="1416911" y="2245369"/>
                <a:ext cx="469256" cy="469256"/>
              </a:xfrm>
              <a:prstGeom prst="ellipse">
                <a:avLst/>
              </a:pr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>
                    <a:solidFill>
                      <a:srgbClr val="FF2600"/>
                    </a:solidFill>
                  </a:defRPr>
                </a:pPr>
                <a:endParaRPr sz="2400" b="1"/>
              </a:p>
            </p:txBody>
          </p:sp>
          <p:sp>
            <p:nvSpPr>
              <p:cNvPr id="195" name="Shape 111"/>
              <p:cNvSpPr>
                <a:spLocks noChangeAspect="1"/>
              </p:cNvSpPr>
              <p:nvPr/>
            </p:nvSpPr>
            <p:spPr>
              <a:xfrm flipV="1">
                <a:off x="1277315" y="2635451"/>
                <a:ext cx="174677" cy="174677"/>
              </a:xfrm>
              <a:prstGeom prst="line">
                <a:avLst/>
              </a:pr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 sz="2400" b="1"/>
              </a:p>
            </p:txBody>
          </p:sp>
          <p:sp>
            <p:nvSpPr>
              <p:cNvPr id="196" name="Shape 116"/>
              <p:cNvSpPr>
                <a:spLocks noChangeAspect="1"/>
              </p:cNvSpPr>
              <p:nvPr/>
            </p:nvSpPr>
            <p:spPr>
              <a:xfrm>
                <a:off x="1273645" y="2158726"/>
                <a:ext cx="174677" cy="174677"/>
              </a:xfrm>
              <a:prstGeom prst="line">
                <a:avLst/>
              </a:pr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 sz="2400" b="1"/>
              </a:p>
            </p:txBody>
          </p:sp>
        </p:grpSp>
        <p:grpSp>
          <p:nvGrpSpPr>
            <p:cNvPr id="197" name="Group 196"/>
            <p:cNvGrpSpPr/>
            <p:nvPr/>
          </p:nvGrpSpPr>
          <p:grpSpPr>
            <a:xfrm>
              <a:off x="6462386" y="4364377"/>
              <a:ext cx="750739" cy="661917"/>
              <a:chOff x="1273645" y="2149279"/>
              <a:chExt cx="750739" cy="661917"/>
            </a:xfrm>
          </p:grpSpPr>
          <p:sp>
            <p:nvSpPr>
              <p:cNvPr id="198" name="Shape 108"/>
              <p:cNvSpPr>
                <a:spLocks noChangeAspect="1"/>
              </p:cNvSpPr>
              <p:nvPr/>
            </p:nvSpPr>
            <p:spPr>
              <a:xfrm>
                <a:off x="1849706" y="2636519"/>
                <a:ext cx="174677" cy="174677"/>
              </a:xfrm>
              <a:prstGeom prst="line">
                <a:avLst/>
              </a:pr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 sz="2400" b="1"/>
              </a:p>
            </p:txBody>
          </p:sp>
          <p:sp>
            <p:nvSpPr>
              <p:cNvPr id="199" name="Shape 109"/>
              <p:cNvSpPr>
                <a:spLocks noChangeAspect="1"/>
              </p:cNvSpPr>
              <p:nvPr/>
            </p:nvSpPr>
            <p:spPr>
              <a:xfrm flipV="1">
                <a:off x="1849707" y="2149279"/>
                <a:ext cx="174677" cy="174677"/>
              </a:xfrm>
              <a:prstGeom prst="line">
                <a:avLst/>
              </a:pr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 sz="2400" b="1"/>
              </a:p>
            </p:txBody>
          </p:sp>
          <p:sp>
            <p:nvSpPr>
              <p:cNvPr id="200" name="Shape 110"/>
              <p:cNvSpPr>
                <a:spLocks noChangeAspect="1"/>
              </p:cNvSpPr>
              <p:nvPr/>
            </p:nvSpPr>
            <p:spPr>
              <a:xfrm>
                <a:off x="1416911" y="2245369"/>
                <a:ext cx="469256" cy="469256"/>
              </a:xfrm>
              <a:prstGeom prst="ellipse">
                <a:avLst/>
              </a:pr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>
                    <a:solidFill>
                      <a:srgbClr val="FF2600"/>
                    </a:solidFill>
                  </a:defRPr>
                </a:pPr>
                <a:endParaRPr sz="2400" b="1"/>
              </a:p>
            </p:txBody>
          </p:sp>
          <p:sp>
            <p:nvSpPr>
              <p:cNvPr id="201" name="Shape 111"/>
              <p:cNvSpPr>
                <a:spLocks noChangeAspect="1"/>
              </p:cNvSpPr>
              <p:nvPr/>
            </p:nvSpPr>
            <p:spPr>
              <a:xfrm flipV="1">
                <a:off x="1277315" y="2635451"/>
                <a:ext cx="174677" cy="174677"/>
              </a:xfrm>
              <a:prstGeom prst="line">
                <a:avLst/>
              </a:pr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 sz="2400" b="1"/>
              </a:p>
            </p:txBody>
          </p:sp>
          <p:sp>
            <p:nvSpPr>
              <p:cNvPr id="202" name="Shape 116"/>
              <p:cNvSpPr>
                <a:spLocks noChangeAspect="1"/>
              </p:cNvSpPr>
              <p:nvPr/>
            </p:nvSpPr>
            <p:spPr>
              <a:xfrm>
                <a:off x="1273645" y="2158726"/>
                <a:ext cx="174677" cy="174677"/>
              </a:xfrm>
              <a:prstGeom prst="line">
                <a:avLst/>
              </a:pr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 sz="2400" b="1"/>
              </a:p>
            </p:txBody>
          </p:sp>
        </p:grpSp>
        <p:grpSp>
          <p:nvGrpSpPr>
            <p:cNvPr id="203" name="Group 202"/>
            <p:cNvGrpSpPr/>
            <p:nvPr/>
          </p:nvGrpSpPr>
          <p:grpSpPr>
            <a:xfrm>
              <a:off x="6490961" y="1453307"/>
              <a:ext cx="699907" cy="384405"/>
              <a:chOff x="3083671" y="2451148"/>
              <a:chExt cx="699907" cy="384405"/>
            </a:xfrm>
          </p:grpSpPr>
          <p:sp>
            <p:nvSpPr>
              <p:cNvPr id="204" name="Shape 202"/>
              <p:cNvSpPr/>
              <p:nvPr/>
            </p:nvSpPr>
            <p:spPr>
              <a:xfrm>
                <a:off x="3189106" y="2451148"/>
                <a:ext cx="477062" cy="2634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053" extrusionOk="0">
                    <a:moveTo>
                      <a:pt x="0" y="371"/>
                    </a:moveTo>
                    <a:cubicBezTo>
                      <a:pt x="754" y="18262"/>
                      <a:pt x="7854" y="20368"/>
                      <a:pt x="10541" y="20984"/>
                    </a:cubicBezTo>
                    <a:cubicBezTo>
                      <a:pt x="13227" y="21600"/>
                      <a:pt x="21130" y="18347"/>
                      <a:pt x="21600" y="0"/>
                    </a:cubicBezTo>
                  </a:path>
                </a:pathLst>
              </a:cu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 sz="2400" b="1"/>
              </a:p>
            </p:txBody>
          </p:sp>
          <p:sp>
            <p:nvSpPr>
              <p:cNvPr id="205" name="Shape 203"/>
              <p:cNvSpPr/>
              <p:nvPr/>
            </p:nvSpPr>
            <p:spPr>
              <a:xfrm>
                <a:off x="3171010" y="2464452"/>
                <a:ext cx="511969" cy="0"/>
              </a:xfrm>
              <a:prstGeom prst="line">
                <a:avLst/>
              </a:pr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 sz="2400" b="1"/>
              </a:p>
            </p:txBody>
          </p:sp>
          <p:sp>
            <p:nvSpPr>
              <p:cNvPr id="206" name="Shape 111"/>
              <p:cNvSpPr>
                <a:spLocks noChangeAspect="1"/>
              </p:cNvSpPr>
              <p:nvPr/>
            </p:nvSpPr>
            <p:spPr>
              <a:xfrm flipV="1">
                <a:off x="3083671" y="2660876"/>
                <a:ext cx="174677" cy="174677"/>
              </a:xfrm>
              <a:prstGeom prst="line">
                <a:avLst/>
              </a:pr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 sz="2400" b="1"/>
              </a:p>
            </p:txBody>
          </p:sp>
          <p:sp>
            <p:nvSpPr>
              <p:cNvPr id="207" name="Shape 108"/>
              <p:cNvSpPr>
                <a:spLocks noChangeAspect="1"/>
              </p:cNvSpPr>
              <p:nvPr/>
            </p:nvSpPr>
            <p:spPr>
              <a:xfrm>
                <a:off x="3608901" y="2652561"/>
                <a:ext cx="174677" cy="174677"/>
              </a:xfrm>
              <a:prstGeom prst="line">
                <a:avLst/>
              </a:pr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 sz="2400" b="1"/>
              </a:p>
            </p:txBody>
          </p:sp>
        </p:grpSp>
        <p:grpSp>
          <p:nvGrpSpPr>
            <p:cNvPr id="208" name="Group 207"/>
            <p:cNvGrpSpPr/>
            <p:nvPr/>
          </p:nvGrpSpPr>
          <p:grpSpPr>
            <a:xfrm flipV="1">
              <a:off x="6490961" y="5957089"/>
              <a:ext cx="699907" cy="384405"/>
              <a:chOff x="3083671" y="2451148"/>
              <a:chExt cx="699907" cy="384405"/>
            </a:xfrm>
          </p:grpSpPr>
          <p:sp>
            <p:nvSpPr>
              <p:cNvPr id="209" name="Shape 202"/>
              <p:cNvSpPr/>
              <p:nvPr/>
            </p:nvSpPr>
            <p:spPr>
              <a:xfrm>
                <a:off x="3189106" y="2451148"/>
                <a:ext cx="477062" cy="2634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053" extrusionOk="0">
                    <a:moveTo>
                      <a:pt x="0" y="371"/>
                    </a:moveTo>
                    <a:cubicBezTo>
                      <a:pt x="754" y="18262"/>
                      <a:pt x="7854" y="20368"/>
                      <a:pt x="10541" y="20984"/>
                    </a:cubicBezTo>
                    <a:cubicBezTo>
                      <a:pt x="13227" y="21600"/>
                      <a:pt x="21130" y="18347"/>
                      <a:pt x="21600" y="0"/>
                    </a:cubicBezTo>
                  </a:path>
                </a:pathLst>
              </a:cu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 sz="2400" b="1"/>
              </a:p>
            </p:txBody>
          </p:sp>
          <p:sp>
            <p:nvSpPr>
              <p:cNvPr id="210" name="Shape 203"/>
              <p:cNvSpPr/>
              <p:nvPr/>
            </p:nvSpPr>
            <p:spPr>
              <a:xfrm>
                <a:off x="3171010" y="2464452"/>
                <a:ext cx="511969" cy="0"/>
              </a:xfrm>
              <a:prstGeom prst="line">
                <a:avLst/>
              </a:pr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 sz="2400" b="1"/>
              </a:p>
            </p:txBody>
          </p:sp>
          <p:sp>
            <p:nvSpPr>
              <p:cNvPr id="211" name="Shape 111"/>
              <p:cNvSpPr>
                <a:spLocks noChangeAspect="1"/>
              </p:cNvSpPr>
              <p:nvPr/>
            </p:nvSpPr>
            <p:spPr>
              <a:xfrm flipV="1">
                <a:off x="3083671" y="2660876"/>
                <a:ext cx="174677" cy="174677"/>
              </a:xfrm>
              <a:prstGeom prst="line">
                <a:avLst/>
              </a:pr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 sz="2400" b="1"/>
              </a:p>
            </p:txBody>
          </p:sp>
          <p:sp>
            <p:nvSpPr>
              <p:cNvPr id="212" name="Shape 108"/>
              <p:cNvSpPr>
                <a:spLocks noChangeAspect="1"/>
              </p:cNvSpPr>
              <p:nvPr/>
            </p:nvSpPr>
            <p:spPr>
              <a:xfrm>
                <a:off x="3608901" y="2652561"/>
                <a:ext cx="174677" cy="174677"/>
              </a:xfrm>
              <a:prstGeom prst="line">
                <a:avLst/>
              </a:pr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 sz="2400" b="1"/>
              </a:p>
            </p:txBody>
          </p:sp>
        </p:grpSp>
        <p:grpSp>
          <p:nvGrpSpPr>
            <p:cNvPr id="213" name="Group 212"/>
            <p:cNvGrpSpPr/>
            <p:nvPr/>
          </p:nvGrpSpPr>
          <p:grpSpPr>
            <a:xfrm>
              <a:off x="7424011" y="1960704"/>
              <a:ext cx="750739" cy="661917"/>
              <a:chOff x="1273645" y="2149279"/>
              <a:chExt cx="750739" cy="661917"/>
            </a:xfrm>
          </p:grpSpPr>
          <p:sp>
            <p:nvSpPr>
              <p:cNvPr id="214" name="Shape 108"/>
              <p:cNvSpPr>
                <a:spLocks noChangeAspect="1"/>
              </p:cNvSpPr>
              <p:nvPr/>
            </p:nvSpPr>
            <p:spPr>
              <a:xfrm>
                <a:off x="1849706" y="2636519"/>
                <a:ext cx="174677" cy="174677"/>
              </a:xfrm>
              <a:prstGeom prst="line">
                <a:avLst/>
              </a:pr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 sz="2400" b="1"/>
              </a:p>
            </p:txBody>
          </p:sp>
          <p:sp>
            <p:nvSpPr>
              <p:cNvPr id="215" name="Shape 109"/>
              <p:cNvSpPr>
                <a:spLocks noChangeAspect="1"/>
              </p:cNvSpPr>
              <p:nvPr/>
            </p:nvSpPr>
            <p:spPr>
              <a:xfrm flipV="1">
                <a:off x="1849707" y="2149279"/>
                <a:ext cx="174677" cy="174677"/>
              </a:xfrm>
              <a:prstGeom prst="line">
                <a:avLst/>
              </a:pr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 sz="2400" b="1"/>
              </a:p>
            </p:txBody>
          </p:sp>
          <p:sp>
            <p:nvSpPr>
              <p:cNvPr id="216" name="Shape 110"/>
              <p:cNvSpPr>
                <a:spLocks noChangeAspect="1"/>
              </p:cNvSpPr>
              <p:nvPr/>
            </p:nvSpPr>
            <p:spPr>
              <a:xfrm>
                <a:off x="1416911" y="2245369"/>
                <a:ext cx="469256" cy="469256"/>
              </a:xfrm>
              <a:prstGeom prst="ellipse">
                <a:avLst/>
              </a:pr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>
                    <a:solidFill>
                      <a:srgbClr val="FF2600"/>
                    </a:solidFill>
                  </a:defRPr>
                </a:pPr>
                <a:endParaRPr sz="2400" b="1"/>
              </a:p>
            </p:txBody>
          </p:sp>
          <p:sp>
            <p:nvSpPr>
              <p:cNvPr id="217" name="Shape 111"/>
              <p:cNvSpPr>
                <a:spLocks noChangeAspect="1"/>
              </p:cNvSpPr>
              <p:nvPr/>
            </p:nvSpPr>
            <p:spPr>
              <a:xfrm flipV="1">
                <a:off x="1277315" y="2635451"/>
                <a:ext cx="174677" cy="174677"/>
              </a:xfrm>
              <a:prstGeom prst="line">
                <a:avLst/>
              </a:pr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 sz="2400" b="1"/>
              </a:p>
            </p:txBody>
          </p:sp>
          <p:sp>
            <p:nvSpPr>
              <p:cNvPr id="218" name="Shape 116"/>
              <p:cNvSpPr>
                <a:spLocks noChangeAspect="1"/>
              </p:cNvSpPr>
              <p:nvPr/>
            </p:nvSpPr>
            <p:spPr>
              <a:xfrm>
                <a:off x="1273645" y="2158726"/>
                <a:ext cx="174677" cy="174677"/>
              </a:xfrm>
              <a:prstGeom prst="line">
                <a:avLst/>
              </a:pr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 sz="2400" b="1"/>
              </a:p>
            </p:txBody>
          </p:sp>
        </p:grpSp>
        <p:grpSp>
          <p:nvGrpSpPr>
            <p:cNvPr id="219" name="Group 218"/>
            <p:cNvGrpSpPr/>
            <p:nvPr/>
          </p:nvGrpSpPr>
          <p:grpSpPr>
            <a:xfrm>
              <a:off x="7424010" y="3554028"/>
              <a:ext cx="750739" cy="661917"/>
              <a:chOff x="1273645" y="2149279"/>
              <a:chExt cx="750739" cy="661917"/>
            </a:xfrm>
          </p:grpSpPr>
          <p:sp>
            <p:nvSpPr>
              <p:cNvPr id="220" name="Shape 108"/>
              <p:cNvSpPr>
                <a:spLocks noChangeAspect="1"/>
              </p:cNvSpPr>
              <p:nvPr/>
            </p:nvSpPr>
            <p:spPr>
              <a:xfrm>
                <a:off x="1849706" y="2636519"/>
                <a:ext cx="174677" cy="174677"/>
              </a:xfrm>
              <a:prstGeom prst="line">
                <a:avLst/>
              </a:pr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 sz="2400" b="1"/>
              </a:p>
            </p:txBody>
          </p:sp>
          <p:sp>
            <p:nvSpPr>
              <p:cNvPr id="221" name="Shape 109"/>
              <p:cNvSpPr>
                <a:spLocks noChangeAspect="1"/>
              </p:cNvSpPr>
              <p:nvPr/>
            </p:nvSpPr>
            <p:spPr>
              <a:xfrm flipV="1">
                <a:off x="1849707" y="2149279"/>
                <a:ext cx="174677" cy="174677"/>
              </a:xfrm>
              <a:prstGeom prst="line">
                <a:avLst/>
              </a:pr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 sz="2400" b="1"/>
              </a:p>
            </p:txBody>
          </p:sp>
          <p:sp>
            <p:nvSpPr>
              <p:cNvPr id="222" name="Shape 110"/>
              <p:cNvSpPr>
                <a:spLocks noChangeAspect="1"/>
              </p:cNvSpPr>
              <p:nvPr/>
            </p:nvSpPr>
            <p:spPr>
              <a:xfrm>
                <a:off x="1416911" y="2245369"/>
                <a:ext cx="469256" cy="469256"/>
              </a:xfrm>
              <a:prstGeom prst="ellipse">
                <a:avLst/>
              </a:pr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>
                    <a:solidFill>
                      <a:srgbClr val="FF2600"/>
                    </a:solidFill>
                  </a:defRPr>
                </a:pPr>
                <a:endParaRPr sz="2400" b="1"/>
              </a:p>
            </p:txBody>
          </p:sp>
          <p:sp>
            <p:nvSpPr>
              <p:cNvPr id="223" name="Shape 111"/>
              <p:cNvSpPr>
                <a:spLocks noChangeAspect="1"/>
              </p:cNvSpPr>
              <p:nvPr/>
            </p:nvSpPr>
            <p:spPr>
              <a:xfrm flipV="1">
                <a:off x="1277315" y="2635451"/>
                <a:ext cx="174677" cy="174677"/>
              </a:xfrm>
              <a:prstGeom prst="line">
                <a:avLst/>
              </a:pr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 sz="2400" b="1"/>
              </a:p>
            </p:txBody>
          </p:sp>
          <p:sp>
            <p:nvSpPr>
              <p:cNvPr id="224" name="Shape 116"/>
              <p:cNvSpPr>
                <a:spLocks noChangeAspect="1"/>
              </p:cNvSpPr>
              <p:nvPr/>
            </p:nvSpPr>
            <p:spPr>
              <a:xfrm>
                <a:off x="1273645" y="2158726"/>
                <a:ext cx="174677" cy="174677"/>
              </a:xfrm>
              <a:prstGeom prst="line">
                <a:avLst/>
              </a:pr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 sz="2400" b="1"/>
              </a:p>
            </p:txBody>
          </p:sp>
        </p:grpSp>
        <p:grpSp>
          <p:nvGrpSpPr>
            <p:cNvPr id="225" name="Group 224"/>
            <p:cNvGrpSpPr/>
            <p:nvPr/>
          </p:nvGrpSpPr>
          <p:grpSpPr>
            <a:xfrm>
              <a:off x="7426534" y="5132306"/>
              <a:ext cx="750739" cy="661917"/>
              <a:chOff x="1273645" y="2149279"/>
              <a:chExt cx="750739" cy="661917"/>
            </a:xfrm>
          </p:grpSpPr>
          <p:sp>
            <p:nvSpPr>
              <p:cNvPr id="226" name="Shape 108"/>
              <p:cNvSpPr>
                <a:spLocks noChangeAspect="1"/>
              </p:cNvSpPr>
              <p:nvPr/>
            </p:nvSpPr>
            <p:spPr>
              <a:xfrm>
                <a:off x="1849706" y="2636519"/>
                <a:ext cx="174677" cy="174677"/>
              </a:xfrm>
              <a:prstGeom prst="line">
                <a:avLst/>
              </a:pr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 sz="2400" b="1"/>
              </a:p>
            </p:txBody>
          </p:sp>
          <p:sp>
            <p:nvSpPr>
              <p:cNvPr id="227" name="Shape 109"/>
              <p:cNvSpPr>
                <a:spLocks noChangeAspect="1"/>
              </p:cNvSpPr>
              <p:nvPr/>
            </p:nvSpPr>
            <p:spPr>
              <a:xfrm flipV="1">
                <a:off x="1849707" y="2149279"/>
                <a:ext cx="174677" cy="174677"/>
              </a:xfrm>
              <a:prstGeom prst="line">
                <a:avLst/>
              </a:pr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 sz="2400" b="1"/>
              </a:p>
            </p:txBody>
          </p:sp>
          <p:sp>
            <p:nvSpPr>
              <p:cNvPr id="228" name="Shape 110"/>
              <p:cNvSpPr>
                <a:spLocks noChangeAspect="1"/>
              </p:cNvSpPr>
              <p:nvPr/>
            </p:nvSpPr>
            <p:spPr>
              <a:xfrm>
                <a:off x="1416911" y="2245369"/>
                <a:ext cx="469256" cy="469256"/>
              </a:xfrm>
              <a:prstGeom prst="ellipse">
                <a:avLst/>
              </a:pr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>
                    <a:solidFill>
                      <a:srgbClr val="FF2600"/>
                    </a:solidFill>
                  </a:defRPr>
                </a:pPr>
                <a:endParaRPr sz="2400" b="1"/>
              </a:p>
            </p:txBody>
          </p:sp>
          <p:sp>
            <p:nvSpPr>
              <p:cNvPr id="229" name="Shape 111"/>
              <p:cNvSpPr>
                <a:spLocks noChangeAspect="1"/>
              </p:cNvSpPr>
              <p:nvPr/>
            </p:nvSpPr>
            <p:spPr>
              <a:xfrm flipV="1">
                <a:off x="1277315" y="2635451"/>
                <a:ext cx="174677" cy="174677"/>
              </a:xfrm>
              <a:prstGeom prst="line">
                <a:avLst/>
              </a:pr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 sz="2400" b="1"/>
              </a:p>
            </p:txBody>
          </p:sp>
          <p:sp>
            <p:nvSpPr>
              <p:cNvPr id="230" name="Shape 116"/>
              <p:cNvSpPr>
                <a:spLocks noChangeAspect="1"/>
              </p:cNvSpPr>
              <p:nvPr/>
            </p:nvSpPr>
            <p:spPr>
              <a:xfrm>
                <a:off x="1273645" y="2158726"/>
                <a:ext cx="174677" cy="174677"/>
              </a:xfrm>
              <a:prstGeom prst="line">
                <a:avLst/>
              </a:pr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 sz="2400" b="1"/>
              </a:p>
            </p:txBody>
          </p:sp>
        </p:grpSp>
        <p:sp>
          <p:nvSpPr>
            <p:cNvPr id="231" name="TextBox 230"/>
            <p:cNvSpPr txBox="1"/>
            <p:nvPr/>
          </p:nvSpPr>
          <p:spPr>
            <a:xfrm>
              <a:off x="8155698" y="1687251"/>
              <a:ext cx="279400" cy="461665"/>
            </a:xfrm>
            <a:prstGeom prst="rect">
              <a:avLst/>
            </a:prstGeom>
            <a:noFill/>
          </p:spPr>
          <p:txBody>
            <a:bodyPr wrap="square" lIns="45720" rIns="45720" rtlCol="0">
              <a:spAutoFit/>
            </a:bodyPr>
            <a:lstStyle/>
            <a:p>
              <a:r>
                <a:rPr lang="en-US" sz="2400" b="1" dirty="0"/>
                <a:t>0</a:t>
              </a:r>
            </a:p>
          </p:txBody>
        </p:sp>
        <p:sp>
          <p:nvSpPr>
            <p:cNvPr id="232" name="TextBox 231"/>
            <p:cNvSpPr txBox="1"/>
            <p:nvPr/>
          </p:nvSpPr>
          <p:spPr>
            <a:xfrm>
              <a:off x="8155698" y="2448467"/>
              <a:ext cx="279400" cy="461665"/>
            </a:xfrm>
            <a:prstGeom prst="rect">
              <a:avLst/>
            </a:prstGeom>
            <a:noFill/>
          </p:spPr>
          <p:txBody>
            <a:bodyPr wrap="square" lIns="45720" rIns="45720" rtlCol="0">
              <a:spAutoFit/>
            </a:bodyPr>
            <a:lstStyle/>
            <a:p>
              <a:r>
                <a:rPr lang="en-US" sz="2400" b="1" dirty="0"/>
                <a:t>0</a:t>
              </a:r>
            </a:p>
          </p:txBody>
        </p:sp>
        <p:sp>
          <p:nvSpPr>
            <p:cNvPr id="233" name="TextBox 232"/>
            <p:cNvSpPr txBox="1"/>
            <p:nvPr/>
          </p:nvSpPr>
          <p:spPr>
            <a:xfrm>
              <a:off x="8155698" y="3252258"/>
              <a:ext cx="279400" cy="461665"/>
            </a:xfrm>
            <a:prstGeom prst="rect">
              <a:avLst/>
            </a:prstGeom>
            <a:noFill/>
          </p:spPr>
          <p:txBody>
            <a:bodyPr wrap="square" lIns="45720" rIns="45720" rtlCol="0">
              <a:spAutoFit/>
            </a:bodyPr>
            <a:lstStyle/>
            <a:p>
              <a:r>
                <a:rPr lang="en-US" sz="2400" b="1" dirty="0"/>
                <a:t>0</a:t>
              </a:r>
            </a:p>
          </p:txBody>
        </p:sp>
        <p:sp>
          <p:nvSpPr>
            <p:cNvPr id="234" name="TextBox 233"/>
            <p:cNvSpPr txBox="1"/>
            <p:nvPr/>
          </p:nvSpPr>
          <p:spPr>
            <a:xfrm>
              <a:off x="8155698" y="4056049"/>
              <a:ext cx="279400" cy="461665"/>
            </a:xfrm>
            <a:prstGeom prst="rect">
              <a:avLst/>
            </a:prstGeom>
            <a:noFill/>
          </p:spPr>
          <p:txBody>
            <a:bodyPr wrap="square" lIns="45720" rIns="45720" rtlCol="0">
              <a:spAutoFit/>
            </a:bodyPr>
            <a:lstStyle/>
            <a:p>
              <a:r>
                <a:rPr lang="en-US" sz="2400" b="1" dirty="0"/>
                <a:t>0</a:t>
              </a:r>
            </a:p>
          </p:txBody>
        </p:sp>
        <p:sp>
          <p:nvSpPr>
            <p:cNvPr id="235" name="TextBox 234"/>
            <p:cNvSpPr txBox="1"/>
            <p:nvPr/>
          </p:nvSpPr>
          <p:spPr>
            <a:xfrm>
              <a:off x="8155698" y="4859840"/>
              <a:ext cx="279400" cy="461665"/>
            </a:xfrm>
            <a:prstGeom prst="rect">
              <a:avLst/>
            </a:prstGeom>
            <a:noFill/>
          </p:spPr>
          <p:txBody>
            <a:bodyPr wrap="square" lIns="45720" rIns="45720" rtlCol="0">
              <a:spAutoFit/>
            </a:bodyPr>
            <a:lstStyle/>
            <a:p>
              <a:r>
                <a:rPr lang="en-US" sz="2400" b="1" dirty="0"/>
                <a:t>0</a:t>
              </a:r>
            </a:p>
          </p:txBody>
        </p:sp>
        <p:sp>
          <p:nvSpPr>
            <p:cNvPr id="236" name="TextBox 235"/>
            <p:cNvSpPr txBox="1"/>
            <p:nvPr/>
          </p:nvSpPr>
          <p:spPr>
            <a:xfrm>
              <a:off x="8155698" y="5616006"/>
              <a:ext cx="279400" cy="461665"/>
            </a:xfrm>
            <a:prstGeom prst="rect">
              <a:avLst/>
            </a:prstGeom>
            <a:noFill/>
          </p:spPr>
          <p:txBody>
            <a:bodyPr wrap="square" lIns="45720" rIns="45720" rtlCol="0">
              <a:spAutoFit/>
            </a:bodyPr>
            <a:lstStyle/>
            <a:p>
              <a:r>
                <a:rPr lang="en-US" sz="2400" b="1" dirty="0"/>
                <a:t>0</a:t>
              </a:r>
            </a:p>
          </p:txBody>
        </p:sp>
      </p:grpSp>
      <p:sp>
        <p:nvSpPr>
          <p:cNvPr id="57" name="Slide Number Placeholder 56">
            <a:extLst>
              <a:ext uri="{FF2B5EF4-FFF2-40B4-BE49-F238E27FC236}">
                <a16:creationId xmlns:a16="http://schemas.microsoft.com/office/drawing/2014/main" id="{8B5D030F-CD26-410B-A1DC-07A8C9A381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3B66A-CE92-4F70-B5A2-EE913266E6CF}" type="slidenum">
              <a:rPr lang="en-US" smtClean="0"/>
              <a:pPr/>
              <a:t>8</a:t>
            </a:fld>
            <a:r>
              <a:rPr lang="en-US"/>
              <a:t>/49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14307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500"/>
                            </p:stCondLst>
                            <p:childTnLst>
                              <p:par>
                                <p:cTn id="9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6" dur="10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5" grpId="0"/>
      <p:bldP spid="36" grpId="0"/>
      <p:bldP spid="37" grpId="0"/>
      <p:bldP spid="38" grpId="0"/>
      <p:bldP spid="39" grpId="0"/>
      <p:bldP spid="46" grpId="0"/>
      <p:bldP spid="47" grpId="0"/>
      <p:bldP spid="54" grpId="0"/>
      <p:bldP spid="55" grpId="0"/>
      <p:bldP spid="90" grpId="0"/>
      <p:bldP spid="91" grpId="0"/>
      <p:bldP spid="110" grpId="0"/>
      <p:bldP spid="111" grpId="0"/>
      <p:bldP spid="112" grpId="0"/>
      <p:bldP spid="113" grpId="0"/>
      <p:bldP spid="114" grpId="0"/>
      <p:bldP spid="1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4028045" y="2378272"/>
            <a:ext cx="1910302" cy="1112911"/>
            <a:chOff x="2504045" y="2378269"/>
            <a:chExt cx="1910302" cy="1112911"/>
          </a:xfrm>
        </p:grpSpPr>
        <p:grpSp>
          <p:nvGrpSpPr>
            <p:cNvPr id="64" name="Group 125"/>
            <p:cNvGrpSpPr/>
            <p:nvPr/>
          </p:nvGrpSpPr>
          <p:grpSpPr>
            <a:xfrm rot="10800000" flipH="1">
              <a:off x="2697802" y="2378269"/>
              <a:ext cx="849830" cy="623029"/>
              <a:chOff x="1030752" y="-6382"/>
              <a:chExt cx="1095853" cy="885844"/>
            </a:xfrm>
          </p:grpSpPr>
          <p:sp>
            <p:nvSpPr>
              <p:cNvPr id="68" name="Shape 152"/>
              <p:cNvSpPr/>
              <p:nvPr/>
            </p:nvSpPr>
            <p:spPr>
              <a:xfrm>
                <a:off x="1380306" y="-6383"/>
                <a:ext cx="746300" cy="56129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0228" extrusionOk="0">
                    <a:moveTo>
                      <a:pt x="0" y="20228"/>
                    </a:moveTo>
                    <a:cubicBezTo>
                      <a:pt x="5858" y="5293"/>
                      <a:pt x="13058" y="-1372"/>
                      <a:pt x="21600" y="233"/>
                    </a:cubicBezTo>
                  </a:path>
                </a:pathLst>
              </a:custGeom>
              <a:noFill/>
              <a:ln w="508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/>
              <a:lstStyle/>
              <a:p>
                <a:endParaRPr sz="1266"/>
              </a:p>
            </p:txBody>
          </p:sp>
          <p:sp>
            <p:nvSpPr>
              <p:cNvPr id="69" name="Shape 153"/>
              <p:cNvSpPr/>
              <p:nvPr/>
            </p:nvSpPr>
            <p:spPr>
              <a:xfrm>
                <a:off x="1030752" y="526033"/>
                <a:ext cx="365001" cy="3534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cubicBezTo>
                      <a:pt x="16788" y="11360"/>
                      <a:pt x="9588" y="18560"/>
                      <a:pt x="0" y="21600"/>
                    </a:cubicBezTo>
                  </a:path>
                </a:pathLst>
              </a:custGeom>
              <a:noFill/>
              <a:ln w="508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/>
              <a:lstStyle/>
              <a:p>
                <a:endParaRPr sz="1266"/>
              </a:p>
            </p:txBody>
          </p:sp>
        </p:grpSp>
        <p:sp>
          <p:nvSpPr>
            <p:cNvPr id="65" name="Shape 126"/>
            <p:cNvSpPr/>
            <p:nvPr/>
          </p:nvSpPr>
          <p:spPr>
            <a:xfrm>
              <a:off x="2504045" y="3271887"/>
              <a:ext cx="1034804" cy="5686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400"/>
              </a:pPr>
              <a:endParaRPr sz="1687"/>
            </a:p>
          </p:txBody>
        </p:sp>
        <p:sp>
          <p:nvSpPr>
            <p:cNvPr id="66" name="Shape 127"/>
            <p:cNvSpPr/>
            <p:nvPr/>
          </p:nvSpPr>
          <p:spPr>
            <a:xfrm>
              <a:off x="4111490" y="3138402"/>
              <a:ext cx="302857" cy="1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400"/>
              </a:pPr>
              <a:endParaRPr sz="1687"/>
            </a:p>
          </p:txBody>
        </p:sp>
        <p:pic>
          <p:nvPicPr>
            <p:cNvPr id="57" name="pasted-image.png"/>
            <p:cNvPicPr>
              <a:picLocks noChangeAspect="1"/>
            </p:cNvPicPr>
            <p:nvPr/>
          </p:nvPicPr>
          <p:blipFill>
            <a:blip r:embed="rId4"/>
            <a:srcRect l="29575" r="29575"/>
            <a:stretch>
              <a:fillRect/>
            </a:stretch>
          </p:blipFill>
          <p:spPr>
            <a:xfrm rot="10800000" flipH="1">
              <a:off x="3538850" y="2785097"/>
              <a:ext cx="576855" cy="70608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4" name="Group 3"/>
          <p:cNvGrpSpPr/>
          <p:nvPr/>
        </p:nvGrpSpPr>
        <p:grpSpPr>
          <a:xfrm>
            <a:off x="4071745" y="2179233"/>
            <a:ext cx="1798400" cy="1098343"/>
            <a:chOff x="2547745" y="2179230"/>
            <a:chExt cx="1798400" cy="1098343"/>
          </a:xfrm>
        </p:grpSpPr>
        <p:pic>
          <p:nvPicPr>
            <p:cNvPr id="67" name="200px-XOR_ANSI.svg.png"/>
            <p:cNvPicPr>
              <a:picLocks noChangeAspect="1"/>
            </p:cNvPicPr>
            <p:nvPr/>
          </p:nvPicPr>
          <p:blipFill>
            <a:blip r:embed="rId5"/>
            <a:srcRect l="18884" r="26482"/>
            <a:stretch>
              <a:fillRect/>
            </a:stretch>
          </p:blipFill>
          <p:spPr>
            <a:xfrm rot="10800000" flipH="1">
              <a:off x="3424195" y="2179230"/>
              <a:ext cx="758141" cy="6938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58" name="Shape 131"/>
            <p:cNvSpPr/>
            <p:nvPr/>
          </p:nvSpPr>
          <p:spPr>
            <a:xfrm flipV="1">
              <a:off x="4159474" y="2521101"/>
              <a:ext cx="186671" cy="0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400"/>
              </a:pPr>
              <a:endParaRPr sz="1687"/>
            </a:p>
          </p:txBody>
        </p:sp>
        <p:sp>
          <p:nvSpPr>
            <p:cNvPr id="59" name="Shape 132"/>
            <p:cNvSpPr/>
            <p:nvPr/>
          </p:nvSpPr>
          <p:spPr>
            <a:xfrm>
              <a:off x="2606186" y="2377333"/>
              <a:ext cx="988110" cy="935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400"/>
              </a:pPr>
              <a:endParaRPr sz="1687"/>
            </a:p>
          </p:txBody>
        </p:sp>
        <p:grpSp>
          <p:nvGrpSpPr>
            <p:cNvPr id="60" name="Group 135"/>
            <p:cNvGrpSpPr/>
            <p:nvPr/>
          </p:nvGrpSpPr>
          <p:grpSpPr>
            <a:xfrm>
              <a:off x="2547745" y="2659865"/>
              <a:ext cx="1055278" cy="617708"/>
              <a:chOff x="830039" y="7702"/>
              <a:chExt cx="1500836" cy="878515"/>
            </a:xfrm>
          </p:grpSpPr>
          <p:sp>
            <p:nvSpPr>
              <p:cNvPr id="61" name="Shape 154"/>
              <p:cNvSpPr/>
              <p:nvPr/>
            </p:nvSpPr>
            <p:spPr>
              <a:xfrm>
                <a:off x="1289789" y="7702"/>
                <a:ext cx="1041086" cy="5666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028" extrusionOk="0">
                    <a:moveTo>
                      <a:pt x="0" y="21028"/>
                    </a:moveTo>
                    <a:cubicBezTo>
                      <a:pt x="7029" y="6425"/>
                      <a:pt x="14229" y="-572"/>
                      <a:pt x="21600" y="36"/>
                    </a:cubicBezTo>
                  </a:path>
                </a:pathLst>
              </a:custGeom>
              <a:noFill/>
              <a:ln w="508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/>
              <a:lstStyle/>
              <a:p>
                <a:endParaRPr sz="1266"/>
              </a:p>
            </p:txBody>
          </p:sp>
          <p:sp>
            <p:nvSpPr>
              <p:cNvPr id="62" name="Shape 155"/>
              <p:cNvSpPr/>
              <p:nvPr/>
            </p:nvSpPr>
            <p:spPr>
              <a:xfrm>
                <a:off x="830039" y="517255"/>
                <a:ext cx="501499" cy="36896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cubicBezTo>
                      <a:pt x="16788" y="11360"/>
                      <a:pt x="9588" y="18560"/>
                      <a:pt x="0" y="21600"/>
                    </a:cubicBezTo>
                  </a:path>
                </a:pathLst>
              </a:custGeom>
              <a:noFill/>
              <a:ln w="508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/>
              <a:lstStyle/>
              <a:p>
                <a:endParaRPr sz="1266"/>
              </a:p>
            </p:txBody>
          </p:sp>
        </p:grpSp>
      </p:grpSp>
      <p:graphicFrame>
        <p:nvGraphicFramePr>
          <p:cNvPr id="104" name="Table 104"/>
          <p:cNvGraphicFramePr/>
          <p:nvPr>
            <p:extLst>
              <p:ext uri="{D42A27DB-BD31-4B8C-83A1-F6EECF244321}">
                <p14:modId xmlns:p14="http://schemas.microsoft.com/office/powerpoint/2010/main" val="976691897"/>
              </p:ext>
            </p:extLst>
          </p:nvPr>
        </p:nvGraphicFramePr>
        <p:xfrm>
          <a:off x="7786021" y="1867517"/>
          <a:ext cx="1670719" cy="2641600"/>
        </p:xfrm>
        <a:graphic>
          <a:graphicData uri="http://schemas.openxmlformats.org/drawingml/2006/table">
            <a:tbl>
              <a:tblPr firstRow="1"/>
              <a:tblGrid>
                <a:gridCol w="364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970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7083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5565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63245">
                <a:tc>
                  <a:txBody>
                    <a:bodyPr/>
                    <a:lstStyle/>
                    <a:p>
                      <a:pPr algn="ctr" defTabSz="914400">
                        <a:tabLst>
                          <a:tab pos="1181100" algn="l"/>
                        </a:tabLst>
                        <a:defRPr sz="1800" i="1">
                          <a:latin typeface="Times"/>
                          <a:ea typeface="Times"/>
                          <a:cs typeface="Times"/>
                          <a:sym typeface="Times"/>
                        </a:defRPr>
                      </a:pPr>
                      <a:r>
                        <a:rPr sz="2800" dirty="0"/>
                        <a:t>i</a:t>
                      </a:r>
                      <a:r>
                        <a:rPr sz="2800" i="0" baseline="-25000" dirty="0"/>
                        <a:t>1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B w="254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tabLst>
                          <a:tab pos="1181100" algn="l"/>
                        </a:tabLst>
                        <a:defRPr sz="1800" i="1">
                          <a:latin typeface="Times"/>
                          <a:ea typeface="Times"/>
                          <a:cs typeface="Times"/>
                          <a:sym typeface="Times"/>
                        </a:defRPr>
                      </a:pPr>
                      <a:r>
                        <a:rPr sz="2800" dirty="0"/>
                        <a:t>i</a:t>
                      </a:r>
                      <a:r>
                        <a:rPr sz="2800" i="0" baseline="-25000" dirty="0"/>
                        <a:t>2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B w="254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tabLst>
                          <a:tab pos="1181100" algn="l"/>
                        </a:tabLst>
                        <a:defRPr sz="1800" i="1">
                          <a:latin typeface="Times"/>
                          <a:ea typeface="Times"/>
                          <a:cs typeface="Times"/>
                          <a:sym typeface="Times"/>
                        </a:defRPr>
                      </a:pPr>
                      <a:r>
                        <a:rPr sz="2800" dirty="0"/>
                        <a:t>o</a:t>
                      </a:r>
                      <a:r>
                        <a:rPr sz="2800" i="0" baseline="-25000" dirty="0"/>
                        <a:t>1</a:t>
                      </a:r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12700">
                      <a:miter lim="400000"/>
                    </a:lnR>
                    <a:lnB w="254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tabLst>
                          <a:tab pos="1181100" algn="l"/>
                        </a:tabLst>
                        <a:defRPr sz="1800" i="1">
                          <a:latin typeface="Times"/>
                          <a:ea typeface="Times"/>
                          <a:cs typeface="Times"/>
                          <a:sym typeface="Times"/>
                        </a:defRPr>
                      </a:pPr>
                      <a:r>
                        <a:rPr sz="2800" dirty="0"/>
                        <a:t>o</a:t>
                      </a:r>
                      <a:r>
                        <a:rPr sz="2800" i="0" baseline="-25000" dirty="0"/>
                        <a:t>2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B w="25400">
                      <a:solidFill>
                        <a:srgbClr val="000000"/>
                      </a:solidFill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0839"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2800"/>
                        <a:t>0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2800" dirty="0"/>
                        <a:t>0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800"/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12700"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800"/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12700"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70839"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2800"/>
                        <a:t>0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2800"/>
                        <a:t>1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800"/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800"/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70839"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2800"/>
                        <a:t>1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2800"/>
                        <a:t>0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800"/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800"/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63245"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2800"/>
                        <a:t>1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2800"/>
                        <a:t>1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800"/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pSp>
        <p:nvGrpSpPr>
          <p:cNvPr id="148" name="Group 148"/>
          <p:cNvGrpSpPr/>
          <p:nvPr/>
        </p:nvGrpSpPr>
        <p:grpSpPr>
          <a:xfrm>
            <a:off x="2839933" y="1590490"/>
            <a:ext cx="4368791" cy="2327992"/>
            <a:chOff x="0" y="0"/>
            <a:chExt cx="6213387" cy="3310919"/>
          </a:xfrm>
        </p:grpSpPr>
        <p:sp>
          <p:nvSpPr>
            <p:cNvPr id="139" name="Shape 139"/>
            <p:cNvSpPr/>
            <p:nvPr/>
          </p:nvSpPr>
          <p:spPr>
            <a:xfrm>
              <a:off x="4456405" y="2213719"/>
              <a:ext cx="1168459" cy="627481"/>
            </a:xfrm>
            <a:prstGeom prst="line">
              <a:avLst/>
            </a:prstGeom>
            <a:noFill/>
            <a:ln w="1016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stealth" w="med" len="med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400"/>
              </a:pPr>
              <a:endParaRPr sz="1687"/>
            </a:p>
          </p:txBody>
        </p:sp>
        <p:sp>
          <p:nvSpPr>
            <p:cNvPr id="140" name="Shape 140"/>
            <p:cNvSpPr/>
            <p:nvPr/>
          </p:nvSpPr>
          <p:spPr>
            <a:xfrm flipV="1">
              <a:off x="4392904" y="677019"/>
              <a:ext cx="1168459" cy="627481"/>
            </a:xfrm>
            <a:prstGeom prst="line">
              <a:avLst/>
            </a:prstGeom>
            <a:noFill/>
            <a:ln w="1016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stealth" w="med" len="med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400"/>
              </a:pPr>
              <a:endParaRPr sz="1687"/>
            </a:p>
          </p:txBody>
        </p:sp>
        <p:sp>
          <p:nvSpPr>
            <p:cNvPr id="141" name="Shape 141"/>
            <p:cNvSpPr/>
            <p:nvPr/>
          </p:nvSpPr>
          <p:spPr>
            <a:xfrm flipV="1">
              <a:off x="502471" y="2385912"/>
              <a:ext cx="1168459" cy="627481"/>
            </a:xfrm>
            <a:prstGeom prst="line">
              <a:avLst/>
            </a:prstGeom>
            <a:noFill/>
            <a:ln w="1016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stealth" w="med" len="med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400"/>
              </a:pPr>
              <a:endParaRPr sz="1687"/>
            </a:p>
          </p:txBody>
        </p:sp>
        <p:sp>
          <p:nvSpPr>
            <p:cNvPr id="142" name="Shape 142"/>
            <p:cNvSpPr/>
            <p:nvPr/>
          </p:nvSpPr>
          <p:spPr>
            <a:xfrm>
              <a:off x="551805" y="481769"/>
              <a:ext cx="1168459" cy="627481"/>
            </a:xfrm>
            <a:prstGeom prst="line">
              <a:avLst/>
            </a:prstGeom>
            <a:noFill/>
            <a:ln w="1016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stealth" w="med" len="med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400"/>
              </a:pPr>
              <a:endParaRPr sz="1687"/>
            </a:p>
          </p:txBody>
        </p:sp>
        <p:sp>
          <p:nvSpPr>
            <p:cNvPr id="143" name="Shape 143"/>
            <p:cNvSpPr/>
            <p:nvPr/>
          </p:nvSpPr>
          <p:spPr>
            <a:xfrm>
              <a:off x="53578" y="0"/>
              <a:ext cx="491275" cy="70635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3400" i="1">
                  <a:latin typeface="Times"/>
                  <a:ea typeface="Times"/>
                  <a:cs typeface="Times"/>
                  <a:sym typeface="Times"/>
                </a:defRPr>
              </a:pPr>
              <a:r>
                <a:rPr sz="2391" dirty="0"/>
                <a:t>i</a:t>
              </a:r>
              <a:r>
                <a:rPr sz="2391" baseline="-25000" dirty="0"/>
                <a:t>1</a:t>
              </a:r>
            </a:p>
          </p:txBody>
        </p:sp>
        <p:sp>
          <p:nvSpPr>
            <p:cNvPr id="144" name="Shape 144"/>
            <p:cNvSpPr/>
            <p:nvPr/>
          </p:nvSpPr>
          <p:spPr>
            <a:xfrm>
              <a:off x="5629118" y="95584"/>
              <a:ext cx="584270" cy="70635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3400" i="1">
                  <a:latin typeface="Times"/>
                  <a:ea typeface="Times"/>
                  <a:cs typeface="Times"/>
                  <a:sym typeface="Times"/>
                </a:defRPr>
              </a:pPr>
              <a:r>
                <a:rPr sz="2391" dirty="0"/>
                <a:t>o</a:t>
              </a:r>
              <a:r>
                <a:rPr sz="2391" baseline="-25000" dirty="0"/>
                <a:t>1</a:t>
              </a:r>
            </a:p>
          </p:txBody>
        </p:sp>
        <p:sp>
          <p:nvSpPr>
            <p:cNvPr id="145" name="Shape 145"/>
            <p:cNvSpPr/>
            <p:nvPr/>
          </p:nvSpPr>
          <p:spPr>
            <a:xfrm>
              <a:off x="0" y="2547318"/>
              <a:ext cx="491274" cy="70635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3400" i="1">
                  <a:latin typeface="Times"/>
                  <a:ea typeface="Times"/>
                  <a:cs typeface="Times"/>
                  <a:sym typeface="Times"/>
                </a:defRPr>
              </a:pPr>
              <a:r>
                <a:rPr sz="2391" dirty="0"/>
                <a:t>i</a:t>
              </a:r>
              <a:r>
                <a:rPr sz="2391" baseline="-25000" dirty="0"/>
                <a:t>2</a:t>
              </a:r>
            </a:p>
          </p:txBody>
        </p:sp>
        <p:sp>
          <p:nvSpPr>
            <p:cNvPr id="146" name="Shape 146"/>
            <p:cNvSpPr/>
            <p:nvPr/>
          </p:nvSpPr>
          <p:spPr>
            <a:xfrm>
              <a:off x="5560232" y="2547318"/>
              <a:ext cx="584270" cy="70635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3400" i="1">
                  <a:latin typeface="Times"/>
                  <a:ea typeface="Times"/>
                  <a:cs typeface="Times"/>
                  <a:sym typeface="Times"/>
                </a:defRPr>
              </a:pPr>
              <a:r>
                <a:rPr sz="2391" dirty="0"/>
                <a:t>o</a:t>
              </a:r>
              <a:r>
                <a:rPr sz="2391" baseline="-25000" dirty="0"/>
                <a:t>2</a:t>
              </a:r>
            </a:p>
          </p:txBody>
        </p:sp>
        <p:sp>
          <p:nvSpPr>
            <p:cNvPr id="147" name="Shape 147"/>
            <p:cNvSpPr/>
            <p:nvPr/>
          </p:nvSpPr>
          <p:spPr>
            <a:xfrm>
              <a:off x="1586544" y="420910"/>
              <a:ext cx="2890010" cy="2890010"/>
            </a:xfrm>
            <a:prstGeom prst="ellipse">
              <a:avLst/>
            </a:prstGeom>
            <a:noFill/>
            <a:ln w="101600" cap="flat">
              <a:solidFill>
                <a:srgbClr val="0433FF"/>
              </a:solidFill>
              <a:prstDash val="solid"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400"/>
              </a:pPr>
              <a:endParaRPr sz="1687"/>
            </a:p>
          </p:txBody>
        </p:sp>
      </p:grp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74097774"/>
              </p:ext>
            </p:extLst>
          </p:nvPr>
        </p:nvGraphicFramePr>
        <p:xfrm>
          <a:off x="8530250" y="2391881"/>
          <a:ext cx="455651" cy="2113280"/>
        </p:xfrm>
        <a:graphic>
          <a:graphicData uri="http://schemas.openxmlformats.org/drawingml/2006/table">
            <a:tbl>
              <a:tblPr firstRow="1"/>
              <a:tblGrid>
                <a:gridCol w="455651">
                  <a:extLst>
                    <a:ext uri="{9D8B030D-6E8A-4147-A177-3AD203B41FA5}">
                      <a16:colId xmlns:a16="http://schemas.microsoft.com/office/drawing/2014/main" val="580109153"/>
                    </a:ext>
                  </a:extLst>
                </a:gridCol>
              </a:tblGrid>
              <a:tr h="470839"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2800" dirty="0">
                          <a:solidFill>
                            <a:srgbClr val="FF0000"/>
                          </a:solidFill>
                        </a:rPr>
                        <a:t>0</a:t>
                      </a:r>
                    </a:p>
                  </a:txBody>
                  <a:tcPr marL="50800" marR="50800" marT="50800" marB="50800" anchor="ctr" horzOverflow="overflow">
                    <a:lnL w="12700">
                      <a:noFill/>
                      <a:miter lim="400000"/>
                    </a:lnL>
                    <a:lnR w="12700">
                      <a:noFill/>
                      <a:miter lim="400000"/>
                    </a:lnR>
                    <a:lnT w="25400">
                      <a:noFill/>
                      <a:miter lim="400000"/>
                    </a:lnT>
                    <a:lnB w="12700">
                      <a:noFill/>
                      <a:miter lim="4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765400003"/>
                  </a:ext>
                </a:extLst>
              </a:tr>
              <a:tr h="470839"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2800" dirty="0">
                          <a:solidFill>
                            <a:srgbClr val="FF0000"/>
                          </a:solidFill>
                        </a:rPr>
                        <a:t>1</a:t>
                      </a:r>
                    </a:p>
                  </a:txBody>
                  <a:tcPr marL="50800" marR="50800" marT="50800" marB="50800" anchor="ctr" horzOverflow="overflow">
                    <a:lnL w="12700">
                      <a:noFill/>
                      <a:miter lim="400000"/>
                    </a:lnL>
                    <a:lnR w="12700">
                      <a:noFill/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noFill/>
                      <a:miter lim="4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500053382"/>
                  </a:ext>
                </a:extLst>
              </a:tr>
              <a:tr h="470839"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2800" dirty="0">
                          <a:solidFill>
                            <a:srgbClr val="FF0000"/>
                          </a:solidFill>
                        </a:rPr>
                        <a:t>1</a:t>
                      </a:r>
                    </a:p>
                  </a:txBody>
                  <a:tcPr marL="50800" marR="50800" marT="50800" marB="50800" anchor="ctr" horzOverflow="overflow">
                    <a:lnL w="12700">
                      <a:noFill/>
                      <a:miter lim="400000"/>
                    </a:lnL>
                    <a:lnR w="12700">
                      <a:noFill/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noFill/>
                      <a:miter lim="4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37446924"/>
                  </a:ext>
                </a:extLst>
              </a:tr>
              <a:tr h="463245"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2800" dirty="0">
                          <a:solidFill>
                            <a:srgbClr val="FF0000"/>
                          </a:solidFill>
                        </a:rPr>
                        <a:t>0</a:t>
                      </a:r>
                    </a:p>
                  </a:txBody>
                  <a:tcPr marL="50800" marR="50800" marT="50800" marB="50800" anchor="ctr" horzOverflow="overflow">
                    <a:lnL w="12700">
                      <a:noFill/>
                      <a:miter lim="400000"/>
                    </a:lnL>
                    <a:lnR w="12700">
                      <a:noFill/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noFill/>
                      <a:miter lim="4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358510557"/>
                  </a:ext>
                </a:extLst>
              </a:tr>
            </a:tbl>
          </a:graphicData>
        </a:graphic>
      </p:graphicFrame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91376594"/>
              </p:ext>
            </p:extLst>
          </p:nvPr>
        </p:nvGraphicFramePr>
        <p:xfrm>
          <a:off x="8985901" y="2396070"/>
          <a:ext cx="470839" cy="2113280"/>
        </p:xfrm>
        <a:graphic>
          <a:graphicData uri="http://schemas.openxmlformats.org/drawingml/2006/table">
            <a:tbl>
              <a:tblPr firstRow="1"/>
              <a:tblGrid>
                <a:gridCol w="470839">
                  <a:extLst>
                    <a:ext uri="{9D8B030D-6E8A-4147-A177-3AD203B41FA5}">
                      <a16:colId xmlns:a16="http://schemas.microsoft.com/office/drawing/2014/main" val="2942257895"/>
                    </a:ext>
                  </a:extLst>
                </a:gridCol>
              </a:tblGrid>
              <a:tr h="470839"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2800" dirty="0">
                          <a:solidFill>
                            <a:srgbClr val="FF0000"/>
                          </a:solidFill>
                        </a:rPr>
                        <a:t>0</a:t>
                      </a:r>
                    </a:p>
                  </a:txBody>
                  <a:tcPr marL="50800" marR="50800" marT="50800" marB="50800" anchor="ctr" horzOverflow="overflow">
                    <a:lnL w="25400">
                      <a:noFill/>
                      <a:miter lim="400000"/>
                    </a:lnL>
                    <a:lnR w="12700">
                      <a:noFill/>
                      <a:miter lim="400000"/>
                    </a:lnR>
                    <a:lnT w="25400">
                      <a:noFill/>
                      <a:miter lim="400000"/>
                    </a:lnT>
                    <a:lnB w="12700">
                      <a:noFill/>
                      <a:miter lim="4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44878465"/>
                  </a:ext>
                </a:extLst>
              </a:tr>
              <a:tr h="470839"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2800" dirty="0">
                          <a:solidFill>
                            <a:srgbClr val="FF0000"/>
                          </a:solidFill>
                        </a:rPr>
                        <a:t>0</a:t>
                      </a:r>
                    </a:p>
                  </a:txBody>
                  <a:tcPr marL="50800" marR="50800" marT="50800" marB="50800" anchor="ctr" horzOverflow="overflow">
                    <a:lnL w="25400">
                      <a:noFill/>
                      <a:miter lim="400000"/>
                    </a:lnL>
                    <a:lnR w="12700">
                      <a:noFill/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noFill/>
                      <a:miter lim="4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391871964"/>
                  </a:ext>
                </a:extLst>
              </a:tr>
              <a:tr h="470839"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2800" dirty="0">
                          <a:solidFill>
                            <a:srgbClr val="FF0000"/>
                          </a:solidFill>
                        </a:rPr>
                        <a:t>0</a:t>
                      </a:r>
                    </a:p>
                  </a:txBody>
                  <a:tcPr marL="50800" marR="50800" marT="50800" marB="50800" anchor="ctr" horzOverflow="overflow">
                    <a:lnL w="25400">
                      <a:noFill/>
                      <a:miter lim="400000"/>
                    </a:lnL>
                    <a:lnR w="12700">
                      <a:noFill/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noFill/>
                      <a:miter lim="4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637158774"/>
                  </a:ext>
                </a:extLst>
              </a:tr>
              <a:tr h="463245"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2800" dirty="0">
                          <a:solidFill>
                            <a:srgbClr val="FF0000"/>
                          </a:solidFill>
                        </a:rPr>
                        <a:t>1</a:t>
                      </a:r>
                    </a:p>
                  </a:txBody>
                  <a:tcPr marL="50800" marR="50800" marT="50800" marB="50800" anchor="ctr" horzOverflow="overflow">
                    <a:lnL w="25400">
                      <a:noFill/>
                      <a:miter lim="400000"/>
                    </a:lnL>
                    <a:lnR w="12700">
                      <a:noFill/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noFill/>
                      <a:miter lim="4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222229176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3416300" y="4597825"/>
            <a:ext cx="63055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gate </a:t>
            </a:r>
            <a:r>
              <a:rPr lang="en-US" sz="2400" i="1" dirty="0"/>
              <a:t>g</a:t>
            </a:r>
            <a:r>
              <a:rPr lang="en-US" sz="2400" b="1" dirty="0"/>
              <a:t>:	</a:t>
            </a:r>
            <a:r>
              <a:rPr lang="en-US" sz="2400" dirty="0"/>
              <a:t>function with two input    bits </a:t>
            </a:r>
            <a:r>
              <a:rPr lang="en-US" sz="2400" i="1" dirty="0"/>
              <a:t>i</a:t>
            </a:r>
            <a:r>
              <a:rPr lang="en-US" sz="2400" baseline="-25000" dirty="0"/>
              <a:t>1</a:t>
            </a:r>
            <a:r>
              <a:rPr lang="en-US" sz="2400" dirty="0"/>
              <a:t>,</a:t>
            </a:r>
            <a:r>
              <a:rPr lang="en-US" sz="2400" i="1" dirty="0"/>
              <a:t>i</a:t>
            </a:r>
            <a:r>
              <a:rPr lang="en-US" sz="2400" baseline="-25000" dirty="0"/>
              <a:t>2</a:t>
            </a:r>
            <a:r>
              <a:rPr lang="en-US" sz="2400" dirty="0"/>
              <a:t> </a:t>
            </a:r>
          </a:p>
          <a:p>
            <a:r>
              <a:rPr lang="en-US" sz="2400" dirty="0"/>
              <a:t>				    and </a:t>
            </a:r>
            <a:r>
              <a:rPr lang="en-US" sz="2400" u="sng" dirty="0"/>
              <a:t>two</a:t>
            </a:r>
            <a:r>
              <a:rPr lang="en-US" sz="2400" dirty="0"/>
              <a:t> output bits </a:t>
            </a:r>
            <a:r>
              <a:rPr lang="en-US" sz="2400" i="1" dirty="0"/>
              <a:t>o</a:t>
            </a:r>
            <a:r>
              <a:rPr lang="en-US" sz="2400" baseline="-25000" dirty="0"/>
              <a:t>1</a:t>
            </a:r>
            <a:r>
              <a:rPr lang="en-US" sz="2400" dirty="0"/>
              <a:t>,</a:t>
            </a:r>
            <a:r>
              <a:rPr lang="en-US" sz="2400" i="1" dirty="0"/>
              <a:t>o</a:t>
            </a:r>
            <a:r>
              <a:rPr lang="en-US" sz="2400" baseline="-25000" dirty="0"/>
              <a:t>2</a:t>
            </a:r>
            <a:endParaRPr lang="en-US" sz="2400" dirty="0"/>
          </a:p>
        </p:txBody>
      </p:sp>
      <p:sp>
        <p:nvSpPr>
          <p:cNvPr id="6" name="Rectangle 5"/>
          <p:cNvSpPr/>
          <p:nvPr/>
        </p:nvSpPr>
        <p:spPr>
          <a:xfrm>
            <a:off x="4586256" y="3941503"/>
            <a:ext cx="7592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gate </a:t>
            </a:r>
            <a:r>
              <a:rPr lang="en-US" i="1" dirty="0"/>
              <a:t>g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7918270" y="1473032"/>
            <a:ext cx="14062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/>
              <a:t>g</a:t>
            </a:r>
            <a:r>
              <a:rPr lang="en-US" dirty="0"/>
              <a:t> truth table</a:t>
            </a: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6EE4FDF9-D07D-49D6-BA93-315DBE482D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6149"/>
            <a:ext cx="10515600" cy="1325563"/>
          </a:xfrm>
        </p:spPr>
        <p:txBody>
          <a:bodyPr/>
          <a:lstStyle/>
          <a:p>
            <a:r>
              <a:rPr lang="en-US" dirty="0"/>
              <a:t>Circuit model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AE73E433-C5FC-4FDE-91D5-9CEC843596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3B66A-CE92-4F70-B5A2-EE913266E6CF}" type="slidenum">
              <a:rPr lang="en-US" smtClean="0"/>
              <a:pPr/>
              <a:t>9</a:t>
            </a:fld>
            <a:r>
              <a:rPr lang="en-US"/>
              <a:t>/49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24736366"/>
      </p:ext>
    </p:extLst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9|4.5|14|6.6|1.9|4.1|4.6|4|7.4|3.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5|6.8|9.8|9.2|6.6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9|8.8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6|7.9|11.5|14.7|4.6|5|5.3|6.8|2.3|3.3|10.9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3|10|11.1|10.3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9|6.6|3.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3.2|5.5|10.7|24.9|5.3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2.6|2.8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2|3.8|2.8|3.2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7|5.3|11|5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2|3.1|3|4.7|3.2|2.1|5.4|4.6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9|3.8|6.7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.3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4|8.6|8.4|18.7|16.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.6|18.4|18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1|3.1|1.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3|3.4|4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|3.5|2.1|2.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5|5.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6|10.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6|10.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2|7.6|2|6.3|6.6|3.3|9.2|3.9|16.8|6.9|5.3|10.3|14.1|3.8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4846</TotalTime>
  <Words>6218</Words>
  <Application>Microsoft Office PowerPoint</Application>
  <PresentationFormat>Widescreen</PresentationFormat>
  <Paragraphs>1327</Paragraphs>
  <Slides>49</Slides>
  <Notes>34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60" baseType="lpstr">
      <vt:lpstr>Arial</vt:lpstr>
      <vt:lpstr>Calibri</vt:lpstr>
      <vt:lpstr>Calibri Light</vt:lpstr>
      <vt:lpstr>Cambria Math</vt:lpstr>
      <vt:lpstr>Consolas</vt:lpstr>
      <vt:lpstr>Gill Sans</vt:lpstr>
      <vt:lpstr>Helvetica</vt:lpstr>
      <vt:lpstr>Lucida Grande</vt:lpstr>
      <vt:lpstr>Times</vt:lpstr>
      <vt:lpstr>Times New Roman</vt:lpstr>
      <vt:lpstr>Office Theme</vt:lpstr>
      <vt:lpstr>Crystals that think about how they’re growing</vt:lpstr>
      <vt:lpstr>Acknowledgements </vt:lpstr>
      <vt:lpstr>PowerPoint Presentation</vt:lpstr>
      <vt:lpstr>Things that build themselves</vt:lpstr>
      <vt:lpstr>Hierarchy of abstractions</vt:lpstr>
      <vt:lpstr>Harmonious arrangement</vt:lpstr>
      <vt:lpstr>Odd bits</vt:lpstr>
      <vt:lpstr>Parity</vt:lpstr>
      <vt:lpstr>Circuit model</vt:lpstr>
      <vt:lpstr>Circuit model</vt:lpstr>
      <vt:lpstr>Circuit model</vt:lpstr>
      <vt:lpstr>Circuit model</vt:lpstr>
      <vt:lpstr>Scooped?</vt:lpstr>
      <vt:lpstr>Example circuits with same gate in every row</vt:lpstr>
      <vt:lpstr>Example circuits with different gates in each row</vt:lpstr>
      <vt:lpstr>Randomization: “Lazy” sorting</vt:lpstr>
      <vt:lpstr>Deterministic circuits</vt:lpstr>
      <vt:lpstr>Randomized circuits</vt:lpstr>
      <vt:lpstr>PowerPoint Presentation</vt:lpstr>
      <vt:lpstr>Hierarchy of abstractions</vt:lpstr>
      <vt:lpstr>Gates  Tiles</vt:lpstr>
      <vt:lpstr>How tiles compute while growing (algorithmic self-assembly)</vt:lpstr>
      <vt:lpstr>Hierarchy of abstractions</vt:lpstr>
      <vt:lpstr>Structural DNA nanotechnology</vt:lpstr>
      <vt:lpstr>DNA as a building material</vt:lpstr>
      <vt:lpstr>DNA origami</vt:lpstr>
      <vt:lpstr>DNA origami</vt:lpstr>
      <vt:lpstr>DNA nanotechnology applications</vt:lpstr>
      <vt:lpstr>Other applications of DNA nanotechnology</vt:lpstr>
      <vt:lpstr>Cherry-picked samples</vt:lpstr>
      <vt:lpstr>DNA single-stranded tiles</vt:lpstr>
      <vt:lpstr>Single-stranded tiles for making any shape</vt:lpstr>
      <vt:lpstr>Uniquely addressed self-assembly versus algorithmic</vt:lpstr>
      <vt:lpstr>Single-stranded tile tubes</vt:lpstr>
      <vt:lpstr>Tubes and ribbons</vt:lpstr>
      <vt:lpstr>Seeded growth</vt:lpstr>
      <vt:lpstr>DNA sequence design</vt:lpstr>
      <vt:lpstr>Bar-coding origami seed for imaging multiple samples at once</vt:lpstr>
      <vt:lpstr>Experimental protocol</vt:lpstr>
      <vt:lpstr>Results</vt:lpstr>
      <vt:lpstr>PowerPoint Presentation</vt:lpstr>
      <vt:lpstr>PowerPoint Presentation</vt:lpstr>
      <vt:lpstr>PowerPoint Presentation</vt:lpstr>
      <vt:lpstr>Counting to 63</vt:lpstr>
      <vt:lpstr>Parity tested on all inputs</vt:lpstr>
      <vt:lpstr>PowerPoint Presentation</vt:lpstr>
      <vt:lpstr>What did we learn?</vt:lpstr>
      <vt:lpstr>Next big challenge: Algorithmically control shape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Pensive crystals A rogues gallery of DNA self-assembly algorithms</dc:title>
  <dc:creator>David S. Doty</dc:creator>
  <cp:lastModifiedBy>David Doty</cp:lastModifiedBy>
  <cp:revision>1344</cp:revision>
  <dcterms:created xsi:type="dcterms:W3CDTF">2016-11-30T12:45:24Z</dcterms:created>
  <dcterms:modified xsi:type="dcterms:W3CDTF">2019-09-10T03:29:40Z</dcterms:modified>
</cp:coreProperties>
</file>