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Lst>
  <p:notesMasterIdLst>
    <p:notesMasterId r:id="rId13"/>
  </p:notesMasterIdLst>
  <p:sldIdLst>
    <p:sldId id="323" r:id="rId2"/>
    <p:sldId id="257" r:id="rId3"/>
    <p:sldId id="324" r:id="rId4"/>
    <p:sldId id="309" r:id="rId5"/>
    <p:sldId id="303" r:id="rId6"/>
    <p:sldId id="313" r:id="rId7"/>
    <p:sldId id="304" r:id="rId8"/>
    <p:sldId id="325" r:id="rId9"/>
    <p:sldId id="306" r:id="rId10"/>
    <p:sldId id="260" r:id="rId11"/>
    <p:sldId id="321"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F0494C2-B840-4516-9338-5679B5AC3560}">
          <p14:sldIdLst>
            <p14:sldId id="323"/>
            <p14:sldId id="257"/>
            <p14:sldId id="324"/>
            <p14:sldId id="309"/>
            <p14:sldId id="303"/>
            <p14:sldId id="313"/>
            <p14:sldId id="304"/>
            <p14:sldId id="325"/>
            <p14:sldId id="306"/>
            <p14:sldId id="260"/>
            <p14:sldId id="32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FF"/>
    <a:srgbClr val="5659DE"/>
    <a:srgbClr val="C000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78" autoAdjust="0"/>
    <p:restoredTop sz="52736" autoAdjust="0"/>
  </p:normalViewPr>
  <p:slideViewPr>
    <p:cSldViewPr snapToGrid="0">
      <p:cViewPr varScale="1">
        <p:scale>
          <a:sx n="61" d="100"/>
          <a:sy n="61" d="100"/>
        </p:scale>
        <p:origin x="2706" y="72"/>
      </p:cViewPr>
      <p:guideLst/>
    </p:cSldViewPr>
  </p:slideViewPr>
  <p:notesTextViewPr>
    <p:cViewPr>
      <p:scale>
        <a:sx n="100" d="100"/>
        <a:sy n="100" d="100"/>
      </p:scale>
      <p:origin x="0" y="0"/>
    </p:cViewPr>
  </p:notesTextViewPr>
  <p:notesViewPr>
    <p:cSldViewPr snapToGrid="0">
      <p:cViewPr varScale="1">
        <p:scale>
          <a:sx n="125" d="100"/>
          <a:sy n="125" d="100"/>
        </p:scale>
        <p:origin x="493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B4752-68AE-4E91-B80F-7042FABA0B4A}" type="datetimeFigureOut">
              <a:rPr lang="en-US" smtClean="0"/>
              <a:t>10/27/2019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90D7B-8D60-4E23-B22D-5ACC00216E47}" type="slidenum">
              <a:rPr lang="en-US" smtClean="0"/>
              <a:t>‹#›</a:t>
            </a:fld>
            <a:endParaRPr lang="en-US"/>
          </a:p>
        </p:txBody>
      </p:sp>
    </p:spTree>
    <p:extLst>
      <p:ext uri="{BB962C8B-B14F-4D97-AF65-F5344CB8AC3E}">
        <p14:creationId xmlns:p14="http://schemas.microsoft.com/office/powerpoint/2010/main" val="762130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all for coming out to support us. Some of you have heard the story of how we got engaged, and some of you haven’t. Most haven’t heard the details. The way we got engaged was we used SCIENCE. And since I’m a scientist, and this is MY wedding, I’m going to give a scientific talk explaining how we got engaged. I hope you enjoy it, and my dearest hope is you learn a little something.</a:t>
            </a:r>
          </a:p>
        </p:txBody>
      </p:sp>
      <p:sp>
        <p:nvSpPr>
          <p:cNvPr id="4" name="Slide Number Placeholder 3"/>
          <p:cNvSpPr>
            <a:spLocks noGrp="1"/>
          </p:cNvSpPr>
          <p:nvPr>
            <p:ph type="sldNum" sz="quarter" idx="5"/>
          </p:nvPr>
        </p:nvSpPr>
        <p:spPr/>
        <p:txBody>
          <a:bodyPr/>
          <a:lstStyle/>
          <a:p>
            <a:fld id="{EB690D7B-8D60-4E23-B22D-5ACC00216E47}" type="slidenum">
              <a:rPr lang="en-US" smtClean="0"/>
              <a:t>1</a:t>
            </a:fld>
            <a:endParaRPr lang="en-US"/>
          </a:p>
        </p:txBody>
      </p:sp>
    </p:spTree>
    <p:extLst>
      <p:ext uri="{BB962C8B-B14F-4D97-AF65-F5344CB8AC3E}">
        <p14:creationId xmlns:p14="http://schemas.microsoft.com/office/powerpoint/2010/main" val="3477788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about 6 months ago, I decided to put my own patterns on little DNA origami rectangles, in what I consider to be the single most important application of DNA nanotechnology, at least it’s made the biggest difference in my life. There’s a ton of rectangles here coating the surface, because I really didn’t want to take any chances and risk not being able to find the patterns I made. </a:t>
            </a:r>
          </a:p>
          <a:p>
            <a:endParaRPr lang="en-US" dirty="0"/>
          </a:p>
          <a:p>
            <a:r>
              <a:rPr lang="en-US" dirty="0"/>
              <a:t>It’s hard to see, so here’s a zoom in. I’ll let you stare at it for a moment here and see if you can make out any words.</a:t>
            </a:r>
          </a:p>
        </p:txBody>
      </p:sp>
      <p:sp>
        <p:nvSpPr>
          <p:cNvPr id="4" name="Slide Number Placeholder 3"/>
          <p:cNvSpPr>
            <a:spLocks noGrp="1"/>
          </p:cNvSpPr>
          <p:nvPr>
            <p:ph type="sldNum" sz="quarter" idx="5"/>
          </p:nvPr>
        </p:nvSpPr>
        <p:spPr/>
        <p:txBody>
          <a:bodyPr/>
          <a:lstStyle/>
          <a:p>
            <a:fld id="{EB690D7B-8D60-4E23-B22D-5ACC00216E47}" type="slidenum">
              <a:rPr lang="en-US" smtClean="0"/>
              <a:t>10</a:t>
            </a:fld>
            <a:endParaRPr lang="en-US"/>
          </a:p>
        </p:txBody>
      </p:sp>
    </p:spTree>
    <p:extLst>
      <p:ext uri="{BB962C8B-B14F-4D97-AF65-F5344CB8AC3E}">
        <p14:creationId xmlns:p14="http://schemas.microsoft.com/office/powerpoint/2010/main" val="855786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of the words were apparent to Bethany, and here I’ve rotated them to make them easier to read. </a:t>
            </a:r>
          </a:p>
          <a:p>
            <a:endParaRPr lang="en-US" dirty="0"/>
          </a:p>
          <a:p>
            <a:r>
              <a:rPr lang="en-US" dirty="0"/>
              <a:t>And there’s four more words, there they are.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Bethany and I visited Ireland, specifically the town of Maynooth, where my groomsman Damien Woods has a lab. I led her by the hand into every woman’s dream romantic venue, this windowless, phosphorescent white room where Damien keeps his microscope, and that’s where I popped the question.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rather, QUESTIONS. I calculated that in the 50 </a:t>
            </a:r>
            <a:r>
              <a:rPr lang="en-US" dirty="0" err="1"/>
              <a:t>uL</a:t>
            </a:r>
            <a:r>
              <a:rPr lang="en-US" dirty="0"/>
              <a:t> test tube where these were made, there were about 100 billion wedding proposals, which I think constitutes the greatest amount of eagerness ever displayed in a wedding proposal in history. </a:t>
            </a:r>
          </a:p>
          <a:p>
            <a:endParaRPr lang="en-US" dirty="0"/>
          </a:p>
          <a:p>
            <a:r>
              <a:rPr lang="en-US" dirty="0"/>
              <a:t>And after some accelerated training that wasn’t entirely within the safety rules of the lab, she was able to mix her own staples </a:t>
            </a:r>
          </a:p>
          <a:p>
            <a:endParaRPr lang="en-US" dirty="0"/>
          </a:p>
          <a:p>
            <a:r>
              <a:rPr lang="en-US" dirty="0"/>
              <a:t>to give me 100 billion replies. I have to say I was pleased with the outcome of this experiment.</a:t>
            </a:r>
          </a:p>
          <a:p>
            <a:endParaRPr lang="en-US" dirty="0"/>
          </a:p>
          <a:p>
            <a:r>
              <a:rPr lang="en-US" dirty="0"/>
              <a:t>Thank you very much for listening, and now that we have the nanotechnology out of the way, Bethany and I are going to do some life-sized dancing for the first time as husband and wife.</a:t>
            </a:r>
          </a:p>
        </p:txBody>
      </p:sp>
      <p:sp>
        <p:nvSpPr>
          <p:cNvPr id="4" name="Slide Number Placeholder 3"/>
          <p:cNvSpPr>
            <a:spLocks noGrp="1"/>
          </p:cNvSpPr>
          <p:nvPr>
            <p:ph type="sldNum" sz="quarter" idx="5"/>
          </p:nvPr>
        </p:nvSpPr>
        <p:spPr/>
        <p:txBody>
          <a:bodyPr/>
          <a:lstStyle/>
          <a:p>
            <a:fld id="{EB690D7B-8D60-4E23-B22D-5ACC00216E47}" type="slidenum">
              <a:rPr lang="en-US" smtClean="0"/>
              <a:t>11</a:t>
            </a:fld>
            <a:endParaRPr lang="en-US"/>
          </a:p>
        </p:txBody>
      </p:sp>
    </p:spTree>
    <p:extLst>
      <p:ext uri="{BB962C8B-B14F-4D97-AF65-F5344CB8AC3E}">
        <p14:creationId xmlns:p14="http://schemas.microsoft.com/office/powerpoint/2010/main" val="3583029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some of whom are here, were crucial in helping to make this happen, and I want to thank them profusely.</a:t>
            </a:r>
          </a:p>
        </p:txBody>
      </p:sp>
      <p:sp>
        <p:nvSpPr>
          <p:cNvPr id="4" name="Slide Number Placeholder 3"/>
          <p:cNvSpPr>
            <a:spLocks noGrp="1"/>
          </p:cNvSpPr>
          <p:nvPr>
            <p:ph type="sldNum" sz="quarter" idx="5"/>
          </p:nvPr>
        </p:nvSpPr>
        <p:spPr/>
        <p:txBody>
          <a:bodyPr/>
          <a:lstStyle/>
          <a:p>
            <a:fld id="{EB690D7B-8D60-4E23-B22D-5ACC00216E47}" type="slidenum">
              <a:rPr lang="en-US" smtClean="0"/>
              <a:t>2</a:t>
            </a:fld>
            <a:endParaRPr lang="en-US"/>
          </a:p>
        </p:txBody>
      </p:sp>
    </p:spTree>
    <p:extLst>
      <p:ext uri="{BB962C8B-B14F-4D97-AF65-F5344CB8AC3E}">
        <p14:creationId xmlns:p14="http://schemas.microsoft.com/office/powerpoint/2010/main" val="3268011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lvl1pPr defTabSz="584200">
              <a:lnSpc>
                <a:spcPct val="100000"/>
              </a:lnSpc>
              <a:defRPr sz="2200">
                <a:latin typeface="Lucida Grande"/>
                <a:ea typeface="Lucida Grande"/>
                <a:cs typeface="Lucida Grande"/>
                <a:sym typeface="Lucida Grande"/>
              </a:defRPr>
            </a:lvl1pPr>
          </a:lstStyle>
          <a:p>
            <a:r>
              <a:rPr lang="en-US" dirty="0"/>
              <a:t>First I want to talk about how to build things. People have been doing this for a long time, using our hands, or tools not much bigger or smaller than our hands. </a:t>
            </a:r>
          </a:p>
          <a:p>
            <a:endParaRPr lang="en-US" dirty="0"/>
          </a:p>
          <a:p>
            <a:r>
              <a:rPr lang="en-US" dirty="0"/>
              <a:t>In the industrial revolution, we got good at building machines that build things.</a:t>
            </a:r>
          </a:p>
          <a:p>
            <a:endParaRPr lang="en-US" dirty="0"/>
          </a:p>
          <a:p>
            <a:r>
              <a:rPr lang="en-US" dirty="0"/>
              <a:t>I research nanotechnology, and we think about designing tiny little things that actually build themselves. So why not build those things by hand? Because our hands are too big to handle such tiny things.</a:t>
            </a:r>
            <a:endParaRPr dirty="0"/>
          </a:p>
        </p:txBody>
      </p:sp>
    </p:spTree>
    <p:extLst>
      <p:ext uri="{BB962C8B-B14F-4D97-AF65-F5344CB8AC3E}">
        <p14:creationId xmlns:p14="http://schemas.microsoft.com/office/powerpoint/2010/main" val="2144633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call this “self-assembly”. A rough analogy is a Lego piece, where you imagine that instead of manually sticking them together, you program “smart” Lego pieces that know what other pieces they want to stick to.</a:t>
            </a:r>
          </a:p>
          <a:p>
            <a:endParaRPr lang="en-US" dirty="0"/>
          </a:p>
          <a:p>
            <a:r>
              <a:rPr lang="en-US" dirty="0"/>
              <a:t>Then, if you just throw the pieces together and jumble them around enough, like these kids are doing, </a:t>
            </a:r>
          </a:p>
          <a:p>
            <a:endParaRPr lang="en-US" dirty="0"/>
          </a:p>
          <a:p>
            <a:r>
              <a:rPr lang="en-US" dirty="0"/>
              <a:t>They’ll assemble themselves into something interesting, if you programmed them to stick in the right way.</a:t>
            </a:r>
          </a:p>
        </p:txBody>
      </p:sp>
      <p:sp>
        <p:nvSpPr>
          <p:cNvPr id="4" name="Slide Number Placeholder 3"/>
          <p:cNvSpPr>
            <a:spLocks noGrp="1"/>
          </p:cNvSpPr>
          <p:nvPr>
            <p:ph type="sldNum" sz="quarter" idx="5"/>
          </p:nvPr>
        </p:nvSpPr>
        <p:spPr/>
        <p:txBody>
          <a:bodyPr/>
          <a:lstStyle/>
          <a:p>
            <a:fld id="{EB690D7B-8D60-4E23-B22D-5ACC00216E47}" type="slidenum">
              <a:rPr lang="en-US" smtClean="0"/>
              <a:t>4</a:t>
            </a:fld>
            <a:endParaRPr lang="en-US"/>
          </a:p>
        </p:txBody>
      </p:sp>
    </p:spTree>
    <p:extLst>
      <p:ext uri="{BB962C8B-B14F-4D97-AF65-F5344CB8AC3E}">
        <p14:creationId xmlns:p14="http://schemas.microsoft.com/office/powerpoint/2010/main" val="7657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DNA, which is a molecule you may have heard of that our cells use to encode who we are, turns out to be a wonderful material for self-assembling tiny objects. I like to use the phrase “DNA carpentry” to emphasize that, like a carpenter, who uses another biological material called wood, we are far removed from DNA’s original use. We just want to build stuff out of it, that’s all.</a:t>
            </a:r>
          </a:p>
        </p:txBody>
      </p:sp>
      <p:sp>
        <p:nvSpPr>
          <p:cNvPr id="4" name="Slide Number Placeholder 3"/>
          <p:cNvSpPr>
            <a:spLocks noGrp="1"/>
          </p:cNvSpPr>
          <p:nvPr>
            <p:ph type="sldNum" sz="quarter" idx="5"/>
          </p:nvPr>
        </p:nvSpPr>
        <p:spPr/>
        <p:txBody>
          <a:bodyPr/>
          <a:lstStyle/>
          <a:p>
            <a:fld id="{EB690D7B-8D60-4E23-B22D-5ACC00216E47}" type="slidenum">
              <a:rPr lang="en-US" smtClean="0"/>
              <a:t>5</a:t>
            </a:fld>
            <a:endParaRPr lang="en-US"/>
          </a:p>
        </p:txBody>
      </p:sp>
    </p:spTree>
    <p:extLst>
      <p:ext uri="{BB962C8B-B14F-4D97-AF65-F5344CB8AC3E}">
        <p14:creationId xmlns:p14="http://schemas.microsoft.com/office/powerpoint/2010/main" val="2267712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may recall from high school, or some of you will learn this soon in high school, that DNA is a long molecule made of smaller molecules called bases, and there’s 4 kinds of bases, A,C,G,T, and A binds only to T, and C binds only to G, to form this beautiful structure with two DNA strands weaving around each other, called the double helix.</a:t>
            </a:r>
          </a:p>
          <a:p>
            <a:endParaRPr lang="en-US" dirty="0"/>
          </a:p>
          <a:p>
            <a:r>
              <a:rPr lang="en-US" dirty="0"/>
              <a:t>What you may not know is that even if the two DNA strands don’t match completely, but only part of them have these matching bases, then just those parts will bind. And another thing you may not know is that DNA doesn’t always come from biological cells. It can be synthesized and ordered online as easy as ordering from Amazon.</a:t>
            </a:r>
          </a:p>
        </p:txBody>
      </p:sp>
      <p:sp>
        <p:nvSpPr>
          <p:cNvPr id="4" name="Slide Number Placeholder 3"/>
          <p:cNvSpPr>
            <a:spLocks noGrp="1"/>
          </p:cNvSpPr>
          <p:nvPr>
            <p:ph type="sldNum" sz="quarter" idx="5"/>
          </p:nvPr>
        </p:nvSpPr>
        <p:spPr/>
        <p:txBody>
          <a:bodyPr/>
          <a:lstStyle/>
          <a:p>
            <a:fld id="{EB690D7B-8D60-4E23-B22D-5ACC00216E47}" type="slidenum">
              <a:rPr lang="en-US" smtClean="0"/>
              <a:t>6</a:t>
            </a:fld>
            <a:endParaRPr lang="en-US"/>
          </a:p>
        </p:txBody>
      </p:sp>
    </p:spTree>
    <p:extLst>
      <p:ext uri="{BB962C8B-B14F-4D97-AF65-F5344CB8AC3E}">
        <p14:creationId xmlns:p14="http://schemas.microsoft.com/office/powerpoint/2010/main" val="2218567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00" dirty="0"/>
              <a:t>The most reliable technique for self-assembling DNA is a nearly magical technology called “DNA origami”. It was invented in 2006 by Paul </a:t>
            </a:r>
            <a:r>
              <a:rPr lang="en-US" sz="600" dirty="0" err="1"/>
              <a:t>Rothemund</a:t>
            </a:r>
            <a:r>
              <a:rPr lang="en-US" sz="600" dirty="0"/>
              <a:t>, who’s actually here today, he’s sitting right at that table. </a:t>
            </a:r>
          </a:p>
          <a:p>
            <a:endParaRPr lang="en-US" sz="600" dirty="0"/>
          </a:p>
          <a:p>
            <a:r>
              <a:rPr lang="en-US" sz="600" dirty="0"/>
              <a:t>Paul’s idea was to take a long DNA strand called a “scaffold”, and try to fold it up into a shape. How do we fold it? </a:t>
            </a:r>
          </a:p>
          <a:p>
            <a:endParaRPr lang="en-US" sz="600" dirty="0"/>
          </a:p>
          <a:p>
            <a:r>
              <a:rPr lang="en-US" sz="600" dirty="0"/>
              <a:t>We look at two parts of the scaffold strand we want to fold together, and we look at the DNA sequences there. We create a short DNA strand that binds to those two parts,</a:t>
            </a:r>
          </a:p>
          <a:p>
            <a:endParaRPr lang="en-US" sz="600" dirty="0"/>
          </a:p>
          <a:p>
            <a:r>
              <a:rPr lang="en-US" sz="600" dirty="0"/>
              <a:t>And voila, if you mix them together, the staple holds those two parts together. </a:t>
            </a:r>
          </a:p>
          <a:p>
            <a:endParaRPr lang="en-US" sz="600" dirty="0"/>
          </a:p>
          <a:p>
            <a:r>
              <a:rPr lang="en-US" sz="600" dirty="0"/>
              <a:t>Now, the rest of the scaffold is still a long floppy strand, </a:t>
            </a:r>
          </a:p>
          <a:p>
            <a:endParaRPr lang="en-US" sz="600" dirty="0"/>
          </a:p>
          <a:p>
            <a:r>
              <a:rPr lang="en-US" sz="600" dirty="0"/>
              <a:t>but if we put enough staples in to fold the whole thing, and just heat it up and cool it down for an hour, the staples bind to the scaffold and fold it into a shape, just like this video is showing. In this case you end up with something that looks like a raft, with logs tied together by rope, only the logs and the rope are made out of DNA.</a:t>
            </a:r>
          </a:p>
        </p:txBody>
      </p:sp>
      <p:sp>
        <p:nvSpPr>
          <p:cNvPr id="4" name="Slide Number Placeholder 3"/>
          <p:cNvSpPr>
            <a:spLocks noGrp="1"/>
          </p:cNvSpPr>
          <p:nvPr>
            <p:ph type="sldNum" sz="quarter" idx="5"/>
          </p:nvPr>
        </p:nvSpPr>
        <p:spPr/>
        <p:txBody>
          <a:bodyPr/>
          <a:lstStyle/>
          <a:p>
            <a:fld id="{EB690D7B-8D60-4E23-B22D-5ACC00216E47}" type="slidenum">
              <a:rPr lang="en-US" smtClean="0"/>
              <a:t>7</a:t>
            </a:fld>
            <a:endParaRPr lang="en-US"/>
          </a:p>
        </p:txBody>
      </p:sp>
    </p:spTree>
    <p:extLst>
      <p:ext uri="{BB962C8B-B14F-4D97-AF65-F5344CB8AC3E}">
        <p14:creationId xmlns:p14="http://schemas.microsoft.com/office/powerpoint/2010/main" val="415459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depending on how you design the staple strands, you can fold that scaffold into practically any shape you want, as long as it’s about 100 nanometers across. Here’s microscope images of some of the shapes Paul made in his original paper. By modifying some of the staples you can also “paint” patterns on the surface of these shapes, which is shown on the right here.</a:t>
            </a:r>
          </a:p>
        </p:txBody>
      </p:sp>
      <p:sp>
        <p:nvSpPr>
          <p:cNvPr id="4" name="Slide Number Placeholder 3"/>
          <p:cNvSpPr>
            <a:spLocks noGrp="1"/>
          </p:cNvSpPr>
          <p:nvPr>
            <p:ph type="sldNum" sz="quarter" idx="5"/>
          </p:nvPr>
        </p:nvSpPr>
        <p:spPr/>
        <p:txBody>
          <a:bodyPr/>
          <a:lstStyle/>
          <a:p>
            <a:fld id="{EB690D7B-8D60-4E23-B22D-5ACC00216E47}" type="slidenum">
              <a:rPr lang="en-US" smtClean="0"/>
              <a:t>8</a:t>
            </a:fld>
            <a:endParaRPr lang="en-US"/>
          </a:p>
        </p:txBody>
      </p:sp>
    </p:spTree>
    <p:extLst>
      <p:ext uri="{BB962C8B-B14F-4D97-AF65-F5344CB8AC3E}">
        <p14:creationId xmlns:p14="http://schemas.microsoft.com/office/powerpoint/2010/main" val="782108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it’s natural to ask, why do we want to make tiny shapes? What’s it good for? There’s many applications.</a:t>
            </a:r>
          </a:p>
          <a:p>
            <a:endParaRPr lang="en-US" dirty="0"/>
          </a:p>
          <a:p>
            <a:r>
              <a:rPr lang="en-US" dirty="0"/>
              <a:t>Here’s one that was intended to try to make a “smart drug”, which is a little DNA origami box that, depending on which chemicals it senses, maybe indicating a diseased cell, can open up to deliver antibodies. Now what I’m interested in is just understanding the extent to which this technique can be pushed. How complex can the structures be? How large can they be?</a:t>
            </a:r>
          </a:p>
          <a:p>
            <a:endParaRPr lang="en-US" dirty="0"/>
          </a:p>
          <a:p>
            <a:r>
              <a:rPr lang="en-US" dirty="0"/>
              <a:t>So I’m really inspired by papers like these that show how it’s possible to really push this technique and, like in this one on the right, put any pattern we want on these tiny little molecules.</a:t>
            </a:r>
          </a:p>
        </p:txBody>
      </p:sp>
      <p:sp>
        <p:nvSpPr>
          <p:cNvPr id="4" name="Slide Number Placeholder 3"/>
          <p:cNvSpPr>
            <a:spLocks noGrp="1"/>
          </p:cNvSpPr>
          <p:nvPr>
            <p:ph type="sldNum" sz="quarter" idx="5"/>
          </p:nvPr>
        </p:nvSpPr>
        <p:spPr/>
        <p:txBody>
          <a:bodyPr/>
          <a:lstStyle/>
          <a:p>
            <a:fld id="{EB690D7B-8D60-4E23-B22D-5ACC00216E47}" type="slidenum">
              <a:rPr lang="en-US" smtClean="0"/>
              <a:t>9</a:t>
            </a:fld>
            <a:endParaRPr lang="en-US"/>
          </a:p>
        </p:txBody>
      </p:sp>
    </p:spTree>
    <p:extLst>
      <p:ext uri="{BB962C8B-B14F-4D97-AF65-F5344CB8AC3E}">
        <p14:creationId xmlns:p14="http://schemas.microsoft.com/office/powerpoint/2010/main" val="1179236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3B66A-CE92-4F70-B5A2-EE913266E6CF}" type="slidenum">
              <a:rPr lang="en-US" smtClean="0"/>
              <a:t>‹#›</a:t>
            </a:fld>
            <a:endParaRPr lang="en-US"/>
          </a:p>
        </p:txBody>
      </p:sp>
    </p:spTree>
    <p:extLst>
      <p:ext uri="{BB962C8B-B14F-4D97-AF65-F5344CB8AC3E}">
        <p14:creationId xmlns:p14="http://schemas.microsoft.com/office/powerpoint/2010/main" val="78728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3B66A-CE92-4F70-B5A2-EE913266E6CF}" type="slidenum">
              <a:rPr lang="en-US" smtClean="0"/>
              <a:pPr/>
              <a:t>‹#›</a:t>
            </a:fld>
            <a:r>
              <a:rPr lang="en-US" dirty="0"/>
              <a:t>/11</a:t>
            </a:r>
          </a:p>
        </p:txBody>
      </p:sp>
    </p:spTree>
    <p:extLst>
      <p:ext uri="{BB962C8B-B14F-4D97-AF65-F5344CB8AC3E}">
        <p14:creationId xmlns:p14="http://schemas.microsoft.com/office/powerpoint/2010/main" val="2520652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3B66A-CE92-4F70-B5A2-EE913266E6CF}" type="slidenum">
              <a:rPr lang="en-US" smtClean="0"/>
              <a:pPr/>
              <a:t>‹#›</a:t>
            </a:fld>
            <a:r>
              <a:rPr lang="en-US" dirty="0"/>
              <a:t>/11</a:t>
            </a:r>
          </a:p>
        </p:txBody>
      </p:sp>
    </p:spTree>
    <p:extLst>
      <p:ext uri="{BB962C8B-B14F-4D97-AF65-F5344CB8AC3E}">
        <p14:creationId xmlns:p14="http://schemas.microsoft.com/office/powerpoint/2010/main" val="4234096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23B66A-CE92-4F70-B5A2-EE913266E6CF}" type="slidenum">
              <a:rPr lang="en-US" smtClean="0"/>
              <a:pPr/>
              <a:t>‹#›</a:t>
            </a:fld>
            <a:r>
              <a:rPr lang="en-US" dirty="0"/>
              <a:t>/11</a:t>
            </a:r>
          </a:p>
        </p:txBody>
      </p:sp>
    </p:spTree>
    <p:extLst>
      <p:ext uri="{BB962C8B-B14F-4D97-AF65-F5344CB8AC3E}">
        <p14:creationId xmlns:p14="http://schemas.microsoft.com/office/powerpoint/2010/main" val="2863383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23B66A-CE92-4F70-B5A2-EE913266E6CF}" type="slidenum">
              <a:rPr lang="en-US" smtClean="0"/>
              <a:pPr/>
              <a:t>‹#›</a:t>
            </a:fld>
            <a:r>
              <a:rPr lang="en-US" dirty="0"/>
              <a:t>/11</a:t>
            </a:r>
          </a:p>
        </p:txBody>
      </p:sp>
    </p:spTree>
    <p:extLst>
      <p:ext uri="{BB962C8B-B14F-4D97-AF65-F5344CB8AC3E}">
        <p14:creationId xmlns:p14="http://schemas.microsoft.com/office/powerpoint/2010/main" val="2468107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23B66A-CE92-4F70-B5A2-EE913266E6CF}" type="slidenum">
              <a:rPr lang="en-US" smtClean="0"/>
              <a:t>‹#›</a:t>
            </a:fld>
            <a:endParaRPr lang="en-US"/>
          </a:p>
        </p:txBody>
      </p:sp>
    </p:spTree>
    <p:extLst>
      <p:ext uri="{BB962C8B-B14F-4D97-AF65-F5344CB8AC3E}">
        <p14:creationId xmlns:p14="http://schemas.microsoft.com/office/powerpoint/2010/main" val="104646874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80" r:id="rId4"/>
    <p:sldLayoutId id="2147483681"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gif"/><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11.xml.rels><?xml version="1.0" encoding="UTF-8" standalone="yes"?>
<Relationships xmlns="http://schemas.openxmlformats.org/package/2006/relationships"><Relationship Id="rId8" Type="http://schemas.openxmlformats.org/officeDocument/2006/relationships/image" Target="../media/image56.emf"/><Relationship Id="rId13" Type="http://schemas.openxmlformats.org/officeDocument/2006/relationships/image" Target="../media/image61.jpg"/><Relationship Id="rId3" Type="http://schemas.openxmlformats.org/officeDocument/2006/relationships/notesSlide" Target="../notesSlides/notesSlide11.xml"/><Relationship Id="rId7" Type="http://schemas.openxmlformats.org/officeDocument/2006/relationships/image" Target="../media/image55.emf"/><Relationship Id="rId12"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4.emf"/><Relationship Id="rId11" Type="http://schemas.openxmlformats.org/officeDocument/2006/relationships/image" Target="../media/image59.jpg"/><Relationship Id="rId5" Type="http://schemas.openxmlformats.org/officeDocument/2006/relationships/image" Target="../media/image53.emf"/><Relationship Id="rId15" Type="http://schemas.openxmlformats.org/officeDocument/2006/relationships/image" Target="../media/image63.jpg"/><Relationship Id="rId10" Type="http://schemas.openxmlformats.org/officeDocument/2006/relationships/image" Target="../media/image58.emf"/><Relationship Id="rId4" Type="http://schemas.openxmlformats.org/officeDocument/2006/relationships/image" Target="../media/image52.jpeg"/><Relationship Id="rId9" Type="http://schemas.openxmlformats.org/officeDocument/2006/relationships/image" Target="../media/image57.emf"/><Relationship Id="rId1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2.png"/><Relationship Id="rId5" Type="http://schemas.openxmlformats.org/officeDocument/2006/relationships/image" Target="../media/image11.png"/><Relationship Id="rId10" Type="http://schemas.openxmlformats.org/officeDocument/2006/relationships/image" Target="../media/image5.png"/><Relationship Id="rId4" Type="http://schemas.openxmlformats.org/officeDocument/2006/relationships/image" Target="../media/image10.jpeg"/><Relationship Id="rId9" Type="http://schemas.openxmlformats.org/officeDocument/2006/relationships/image" Target="../media/image15.jpe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gif"/></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7.png"/><Relationship Id="rId12" Type="http://schemas.openxmlformats.org/officeDocument/2006/relationships/image" Target="../media/image1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notesSlide" Target="../notesSlides/notesSlide7.xml"/><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548667E-449F-4ACE-A1EF-9F6292FC32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760"/>
          <a:stretch/>
        </p:blipFill>
        <p:spPr bwMode="auto">
          <a:xfrm>
            <a:off x="-2" y="317849"/>
            <a:ext cx="12192000" cy="63944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4ACE677-AEAB-4848-A6EA-85DE1BE4D03E}"/>
              </a:ext>
            </a:extLst>
          </p:cNvPr>
          <p:cNvSpPr>
            <a:spLocks noGrp="1"/>
          </p:cNvSpPr>
          <p:nvPr>
            <p:ph type="ctrTitle"/>
          </p:nvPr>
        </p:nvSpPr>
        <p:spPr>
          <a:xfrm>
            <a:off x="2" y="145720"/>
            <a:ext cx="12191998" cy="1260959"/>
          </a:xfrm>
        </p:spPr>
        <p:txBody>
          <a:bodyPr>
            <a:noAutofit/>
          </a:bodyPr>
          <a:lstStyle/>
          <a:p>
            <a:r>
              <a:rPr lang="en-US" sz="8000" dirty="0"/>
              <a:t>A little proposal</a:t>
            </a:r>
            <a:endParaRPr lang="en-US" sz="4800" dirty="0"/>
          </a:p>
        </p:txBody>
      </p:sp>
      <p:sp>
        <p:nvSpPr>
          <p:cNvPr id="3" name="Subtitle 2">
            <a:extLst>
              <a:ext uri="{FF2B5EF4-FFF2-40B4-BE49-F238E27FC236}">
                <a16:creationId xmlns:a16="http://schemas.microsoft.com/office/drawing/2014/main" id="{C17682A9-9B56-408A-8633-611C03CA283B}"/>
              </a:ext>
            </a:extLst>
          </p:cNvPr>
          <p:cNvSpPr>
            <a:spLocks noGrp="1"/>
          </p:cNvSpPr>
          <p:nvPr>
            <p:ph type="subTitle" idx="1"/>
          </p:nvPr>
        </p:nvSpPr>
        <p:spPr>
          <a:xfrm>
            <a:off x="3583058" y="2385529"/>
            <a:ext cx="5143500" cy="1022016"/>
          </a:xfrm>
        </p:spPr>
        <p:txBody>
          <a:bodyPr>
            <a:normAutofit/>
          </a:bodyPr>
          <a:lstStyle/>
          <a:p>
            <a:r>
              <a:rPr lang="en-US" dirty="0">
                <a:solidFill>
                  <a:schemeClr val="bg1"/>
                </a:solidFill>
              </a:rPr>
              <a:t>David Doty</a:t>
            </a:r>
          </a:p>
          <a:p>
            <a:r>
              <a:rPr lang="en-US" dirty="0">
                <a:solidFill>
                  <a:schemeClr val="bg1"/>
                </a:solidFill>
              </a:rPr>
              <a:t>joint work with Bethany Doty (née </a:t>
            </a:r>
            <a:r>
              <a:rPr lang="en-US" dirty="0" err="1">
                <a:solidFill>
                  <a:schemeClr val="bg1"/>
                </a:solidFill>
              </a:rPr>
              <a:t>Yim</a:t>
            </a:r>
            <a:r>
              <a:rPr lang="en-US" dirty="0">
                <a:solidFill>
                  <a:schemeClr val="bg1"/>
                </a:solidFill>
              </a:rPr>
              <a:t>)</a:t>
            </a:r>
          </a:p>
          <a:p>
            <a:endParaRPr lang="en-US" dirty="0"/>
          </a:p>
        </p:txBody>
      </p:sp>
      <p:pic>
        <p:nvPicPr>
          <p:cNvPr id="10" name="Caltech_Logo.pdf">
            <a:extLst>
              <a:ext uri="{FF2B5EF4-FFF2-40B4-BE49-F238E27FC236}">
                <a16:creationId xmlns:a16="http://schemas.microsoft.com/office/drawing/2014/main" id="{9F1F6B99-2286-4B7A-BCD2-A47F9934FED4}"/>
              </a:ext>
            </a:extLst>
          </p:cNvPr>
          <p:cNvPicPr>
            <a:picLocks noChangeAspect="1"/>
          </p:cNvPicPr>
          <p:nvPr/>
        </p:nvPicPr>
        <p:blipFill>
          <a:blip r:embed="rId4"/>
          <a:stretch>
            <a:fillRect/>
          </a:stretch>
        </p:blipFill>
        <p:spPr>
          <a:xfrm>
            <a:off x="8952342" y="5676966"/>
            <a:ext cx="738557" cy="738557"/>
          </a:xfrm>
          <a:prstGeom prst="rect">
            <a:avLst/>
          </a:prstGeom>
          <a:ln w="12700" cap="flat">
            <a:noFill/>
            <a:miter lim="400000"/>
          </a:ln>
          <a:effectLst/>
        </p:spPr>
      </p:pic>
      <p:sp>
        <p:nvSpPr>
          <p:cNvPr id="11" name="Shape 110">
            <a:extLst>
              <a:ext uri="{FF2B5EF4-FFF2-40B4-BE49-F238E27FC236}">
                <a16:creationId xmlns:a16="http://schemas.microsoft.com/office/drawing/2014/main" id="{5A64ADD1-2153-440A-84CB-7B533C230FCB}"/>
              </a:ext>
            </a:extLst>
          </p:cNvPr>
          <p:cNvSpPr/>
          <p:nvPr/>
        </p:nvSpPr>
        <p:spPr>
          <a:xfrm>
            <a:off x="8744260" y="5348049"/>
            <a:ext cx="1161644" cy="34881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2800">
                <a:latin typeface="Arial"/>
                <a:ea typeface="Arial"/>
                <a:cs typeface="Arial"/>
                <a:sym typeface="Arial"/>
              </a:defRPr>
            </a:lvl1pPr>
          </a:lstStyle>
          <a:p>
            <a:pPr algn="ctr"/>
            <a:r>
              <a:rPr sz="1600" dirty="0"/>
              <a:t>Caltech</a:t>
            </a:r>
          </a:p>
        </p:txBody>
      </p:sp>
      <p:pic>
        <p:nvPicPr>
          <p:cNvPr id="16" name="pasted-image.gif">
            <a:extLst>
              <a:ext uri="{FF2B5EF4-FFF2-40B4-BE49-F238E27FC236}">
                <a16:creationId xmlns:a16="http://schemas.microsoft.com/office/drawing/2014/main" id="{67FAEC70-EA28-4EC7-AEBA-1F5C302077A5}"/>
              </a:ext>
            </a:extLst>
          </p:cNvPr>
          <p:cNvPicPr>
            <a:picLocks noChangeAspect="1"/>
          </p:cNvPicPr>
          <p:nvPr/>
        </p:nvPicPr>
        <p:blipFill>
          <a:blip r:embed="rId5"/>
          <a:stretch>
            <a:fillRect/>
          </a:stretch>
        </p:blipFill>
        <p:spPr>
          <a:xfrm>
            <a:off x="7550402" y="5657957"/>
            <a:ext cx="841838" cy="807604"/>
          </a:xfrm>
          <a:prstGeom prst="rect">
            <a:avLst/>
          </a:prstGeom>
          <a:ln w="12700" cap="flat">
            <a:noFill/>
            <a:miter lim="400000"/>
          </a:ln>
          <a:effectLst/>
        </p:spPr>
      </p:pic>
      <p:sp>
        <p:nvSpPr>
          <p:cNvPr id="17" name="Shape 119">
            <a:extLst>
              <a:ext uri="{FF2B5EF4-FFF2-40B4-BE49-F238E27FC236}">
                <a16:creationId xmlns:a16="http://schemas.microsoft.com/office/drawing/2014/main" id="{ED2F6F3D-63E7-4CF8-8D35-005E853AB484}"/>
              </a:ext>
            </a:extLst>
          </p:cNvPr>
          <p:cNvSpPr/>
          <p:nvPr/>
        </p:nvSpPr>
        <p:spPr>
          <a:xfrm>
            <a:off x="7334680" y="5358041"/>
            <a:ext cx="1256097" cy="34881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2800">
                <a:latin typeface="Arial"/>
                <a:ea typeface="Arial"/>
                <a:cs typeface="Arial"/>
                <a:sym typeface="Arial"/>
              </a:defRPr>
            </a:lvl1pPr>
          </a:lstStyle>
          <a:p>
            <a:pPr algn="ctr"/>
            <a:r>
              <a:rPr sz="1600" dirty="0"/>
              <a:t>UC Davis</a:t>
            </a:r>
          </a:p>
        </p:txBody>
      </p:sp>
      <p:sp>
        <p:nvSpPr>
          <p:cNvPr id="18" name="Rectangle 17">
            <a:extLst>
              <a:ext uri="{FF2B5EF4-FFF2-40B4-BE49-F238E27FC236}">
                <a16:creationId xmlns:a16="http://schemas.microsoft.com/office/drawing/2014/main" id="{68E7E147-2C9B-4F61-B817-7CDE1867DE5B}"/>
              </a:ext>
            </a:extLst>
          </p:cNvPr>
          <p:cNvSpPr/>
          <p:nvPr/>
        </p:nvSpPr>
        <p:spPr>
          <a:xfrm>
            <a:off x="8851399" y="1578255"/>
            <a:ext cx="3215757" cy="1569660"/>
          </a:xfrm>
          <a:prstGeom prst="rect">
            <a:avLst/>
          </a:prstGeom>
        </p:spPr>
        <p:txBody>
          <a:bodyPr wrap="square">
            <a:spAutoFit/>
          </a:bodyPr>
          <a:lstStyle/>
          <a:p>
            <a:pPr algn="ctr"/>
            <a:r>
              <a:rPr lang="en-US" sz="2400" dirty="0"/>
              <a:t>Scott’s Seafood </a:t>
            </a:r>
          </a:p>
          <a:p>
            <a:pPr algn="ctr"/>
            <a:r>
              <a:rPr lang="en-US" sz="2400" dirty="0"/>
              <a:t>on the River</a:t>
            </a:r>
          </a:p>
          <a:p>
            <a:pPr algn="ctr"/>
            <a:r>
              <a:rPr lang="en-US" sz="2400" dirty="0"/>
              <a:t>Sacramento, CA</a:t>
            </a:r>
          </a:p>
          <a:p>
            <a:pPr algn="ctr"/>
            <a:r>
              <a:rPr lang="en-US" sz="2400" dirty="0"/>
              <a:t>Oct 25, 2019</a:t>
            </a:r>
          </a:p>
        </p:txBody>
      </p:sp>
      <p:pic>
        <p:nvPicPr>
          <p:cNvPr id="2050" name="Picture 2">
            <a:extLst>
              <a:ext uri="{FF2B5EF4-FFF2-40B4-BE49-F238E27FC236}">
                <a16:creationId xmlns:a16="http://schemas.microsoft.com/office/drawing/2014/main" id="{6F715122-F9D3-4D8E-9154-FD26EE96D9F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56" t="9035" r="3661" b="10481"/>
          <a:stretch/>
        </p:blipFill>
        <p:spPr bwMode="auto">
          <a:xfrm>
            <a:off x="585090" y="2021078"/>
            <a:ext cx="2437863" cy="17139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9F24CEB-9811-4845-80C4-672AD416CD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72508" y="5676966"/>
            <a:ext cx="1614311" cy="7249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people posing for the camera&#10;&#10;Description automatically generated">
            <a:extLst>
              <a:ext uri="{FF2B5EF4-FFF2-40B4-BE49-F238E27FC236}">
                <a16:creationId xmlns:a16="http://schemas.microsoft.com/office/drawing/2014/main" id="{CA35122A-3AD5-42C5-BB50-DCC92F3D1FA9}"/>
              </a:ext>
            </a:extLst>
          </p:cNvPr>
          <p:cNvPicPr>
            <a:picLocks noChangeAspect="1"/>
          </p:cNvPicPr>
          <p:nvPr/>
        </p:nvPicPr>
        <p:blipFill rotWithShape="1">
          <a:blip r:embed="rId8">
            <a:extLst>
              <a:ext uri="{28A0092B-C50C-407E-A947-70E740481C1C}">
                <a14:useLocalDpi xmlns:a14="http://schemas.microsoft.com/office/drawing/2010/main" val="0"/>
              </a:ext>
            </a:extLst>
          </a:blip>
          <a:srcRect l="30539" t="3264" r="27539" b="41827"/>
          <a:stretch/>
        </p:blipFill>
        <p:spPr>
          <a:xfrm>
            <a:off x="585093" y="3735005"/>
            <a:ext cx="2437863" cy="2394814"/>
          </a:xfrm>
          <a:prstGeom prst="rect">
            <a:avLst/>
          </a:prstGeom>
        </p:spPr>
      </p:pic>
      <p:pic>
        <p:nvPicPr>
          <p:cNvPr id="7" name="Picture 6" descr="A picture containing table, sitting, food, holding&#10;&#10;Description automatically generated">
            <a:extLst>
              <a:ext uri="{FF2B5EF4-FFF2-40B4-BE49-F238E27FC236}">
                <a16:creationId xmlns:a16="http://schemas.microsoft.com/office/drawing/2014/main" id="{4280B1B1-D20D-4B5D-89EF-EFF98AEC0006}"/>
              </a:ext>
            </a:extLst>
          </p:cNvPr>
          <p:cNvPicPr>
            <a:picLocks noChangeAspect="1"/>
          </p:cNvPicPr>
          <p:nvPr/>
        </p:nvPicPr>
        <p:blipFill rotWithShape="1">
          <a:blip r:embed="rId9">
            <a:extLst>
              <a:ext uri="{28A0092B-C50C-407E-A947-70E740481C1C}">
                <a14:useLocalDpi xmlns:a14="http://schemas.microsoft.com/office/drawing/2010/main" val="0"/>
              </a:ext>
            </a:extLst>
          </a:blip>
          <a:srcRect l="22632" t="40231" r="4202"/>
          <a:stretch/>
        </p:blipFill>
        <p:spPr>
          <a:xfrm>
            <a:off x="5012848" y="3473147"/>
            <a:ext cx="2166303" cy="1327221"/>
          </a:xfrm>
          <a:prstGeom prst="rect">
            <a:avLst/>
          </a:prstGeom>
        </p:spPr>
      </p:pic>
      <p:pic>
        <p:nvPicPr>
          <p:cNvPr id="1030" name="Picture 6">
            <a:extLst>
              <a:ext uri="{FF2B5EF4-FFF2-40B4-BE49-F238E27FC236}">
                <a16:creationId xmlns:a16="http://schemas.microsoft.com/office/drawing/2014/main" id="{99EED5EF-EF6E-4C9F-A48C-495D8A4609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88791" y="3260681"/>
            <a:ext cx="1832320" cy="1832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229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8DE56-072D-4E84-BED0-D09AC868DE2A}"/>
              </a:ext>
            </a:extLst>
          </p:cNvPr>
          <p:cNvSpPr>
            <a:spLocks noGrp="1"/>
          </p:cNvSpPr>
          <p:nvPr>
            <p:ph type="title"/>
          </p:nvPr>
        </p:nvSpPr>
        <p:spPr>
          <a:xfrm>
            <a:off x="367748" y="365125"/>
            <a:ext cx="11303552" cy="857283"/>
          </a:xfrm>
        </p:spPr>
        <p:txBody>
          <a:bodyPr>
            <a:normAutofit/>
          </a:bodyPr>
          <a:lstStyle/>
          <a:p>
            <a:r>
              <a:rPr lang="en-US" b="1" dirty="0"/>
              <a:t>IMPORTANT</a:t>
            </a:r>
            <a:r>
              <a:rPr lang="en-US" dirty="0"/>
              <a:t> application of DNA nanotechnology</a:t>
            </a:r>
          </a:p>
        </p:txBody>
      </p:sp>
      <p:pic>
        <p:nvPicPr>
          <p:cNvPr id="5" name="Picture 4">
            <a:extLst>
              <a:ext uri="{FF2B5EF4-FFF2-40B4-BE49-F238E27FC236}">
                <a16:creationId xmlns:a16="http://schemas.microsoft.com/office/drawing/2014/main" id="{A0531CAB-AD47-4AC3-BE15-C19522CD2F81}"/>
              </a:ext>
            </a:extLst>
          </p:cNvPr>
          <p:cNvPicPr>
            <a:picLocks noChangeAspect="1"/>
          </p:cNvPicPr>
          <p:nvPr/>
        </p:nvPicPr>
        <p:blipFill rotWithShape="1">
          <a:blip r:embed="rId3">
            <a:extLst>
              <a:ext uri="{28A0092B-C50C-407E-A947-70E740481C1C}">
                <a14:useLocalDpi xmlns:a14="http://schemas.microsoft.com/office/drawing/2010/main" val="0"/>
              </a:ext>
            </a:extLst>
          </a:blip>
          <a:srcRect l="9178" r="9003"/>
          <a:stretch/>
        </p:blipFill>
        <p:spPr>
          <a:xfrm>
            <a:off x="1202539" y="1637637"/>
            <a:ext cx="4893461" cy="4891770"/>
          </a:xfrm>
          <a:prstGeom prst="rect">
            <a:avLst/>
          </a:prstGeom>
        </p:spPr>
      </p:pic>
      <p:sp>
        <p:nvSpPr>
          <p:cNvPr id="6" name="Shape 2118">
            <a:extLst>
              <a:ext uri="{FF2B5EF4-FFF2-40B4-BE49-F238E27FC236}">
                <a16:creationId xmlns:a16="http://schemas.microsoft.com/office/drawing/2014/main" id="{66328F57-F8B2-496C-A32A-0F5069AEA1D0}"/>
              </a:ext>
            </a:extLst>
          </p:cNvPr>
          <p:cNvSpPr txBox="1">
            <a:spLocks/>
          </p:cNvSpPr>
          <p:nvPr/>
        </p:nvSpPr>
        <p:spPr>
          <a:xfrm>
            <a:off x="1202539" y="1250301"/>
            <a:ext cx="4704655" cy="497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FF2600"/>
                </a:solidFill>
                <a:latin typeface="Helvetica"/>
                <a:ea typeface="Helvetica"/>
                <a:cs typeface="Helvetica"/>
                <a:sym typeface="Helvetica"/>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0" dirty="0">
                <a:solidFill>
                  <a:schemeClr val="tx1"/>
                </a:solidFill>
              </a:rPr>
              <a:t>image: 4×10</a:t>
            </a:r>
            <a:r>
              <a:rPr lang="en-US" sz="2000" b="0" baseline="30000" dirty="0">
                <a:solidFill>
                  <a:schemeClr val="tx1"/>
                </a:solidFill>
              </a:rPr>
              <a:t>-6</a:t>
            </a:r>
            <a:r>
              <a:rPr lang="en-US" sz="2000" b="0" dirty="0">
                <a:solidFill>
                  <a:schemeClr val="tx1"/>
                </a:solidFill>
              </a:rPr>
              <a:t> m wide</a:t>
            </a:r>
          </a:p>
        </p:txBody>
      </p:sp>
      <p:pic>
        <p:nvPicPr>
          <p:cNvPr id="9" name="Picture 8">
            <a:extLst>
              <a:ext uri="{FF2B5EF4-FFF2-40B4-BE49-F238E27FC236}">
                <a16:creationId xmlns:a16="http://schemas.microsoft.com/office/drawing/2014/main" id="{324D7279-BFA5-4743-A07A-BC9BF0843CB8}"/>
              </a:ext>
            </a:extLst>
          </p:cNvPr>
          <p:cNvPicPr>
            <a:picLocks noChangeAspect="1"/>
          </p:cNvPicPr>
          <p:nvPr/>
        </p:nvPicPr>
        <p:blipFill>
          <a:blip r:embed="rId4"/>
          <a:stretch>
            <a:fillRect/>
          </a:stretch>
        </p:blipFill>
        <p:spPr>
          <a:xfrm>
            <a:off x="6984211" y="2269122"/>
            <a:ext cx="4614751" cy="3628800"/>
          </a:xfrm>
          <a:prstGeom prst="rect">
            <a:avLst/>
          </a:prstGeom>
        </p:spPr>
      </p:pic>
      <p:sp>
        <p:nvSpPr>
          <p:cNvPr id="10" name="Shape 2118">
            <a:extLst>
              <a:ext uri="{FF2B5EF4-FFF2-40B4-BE49-F238E27FC236}">
                <a16:creationId xmlns:a16="http://schemas.microsoft.com/office/drawing/2014/main" id="{75FC343B-0630-4310-AC2E-A86FA2FC2498}"/>
              </a:ext>
            </a:extLst>
          </p:cNvPr>
          <p:cNvSpPr txBox="1">
            <a:spLocks/>
          </p:cNvSpPr>
          <p:nvPr/>
        </p:nvSpPr>
        <p:spPr>
          <a:xfrm>
            <a:off x="6894307" y="1670035"/>
            <a:ext cx="4704655" cy="497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FF2600"/>
                </a:solidFill>
                <a:latin typeface="Helvetica"/>
                <a:ea typeface="Helvetica"/>
                <a:cs typeface="Helvetica"/>
                <a:sym typeface="Helvetica"/>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0" dirty="0">
                <a:solidFill>
                  <a:schemeClr val="tx1"/>
                </a:solidFill>
              </a:rPr>
              <a:t>zoom in</a:t>
            </a:r>
          </a:p>
        </p:txBody>
      </p:sp>
      <p:sp>
        <p:nvSpPr>
          <p:cNvPr id="4" name="Slide Number Placeholder 3">
            <a:extLst>
              <a:ext uri="{FF2B5EF4-FFF2-40B4-BE49-F238E27FC236}">
                <a16:creationId xmlns:a16="http://schemas.microsoft.com/office/drawing/2014/main" id="{49496325-D899-48C7-8F3B-504D034C641A}"/>
              </a:ext>
            </a:extLst>
          </p:cNvPr>
          <p:cNvSpPr>
            <a:spLocks noGrp="1"/>
          </p:cNvSpPr>
          <p:nvPr>
            <p:ph type="sldNum" sz="quarter" idx="12"/>
          </p:nvPr>
        </p:nvSpPr>
        <p:spPr/>
        <p:txBody>
          <a:bodyPr/>
          <a:lstStyle/>
          <a:p>
            <a:fld id="{9D23B66A-CE92-4F70-B5A2-EE913266E6CF}" type="slidenum">
              <a:rPr lang="en-US" smtClean="0"/>
              <a:pPr/>
              <a:t>10</a:t>
            </a:fld>
            <a:r>
              <a:rPr lang="en-US"/>
              <a:t>/11</a:t>
            </a:r>
            <a:endParaRPr lang="en-US" dirty="0"/>
          </a:p>
        </p:txBody>
      </p:sp>
    </p:spTree>
    <p:extLst>
      <p:ext uri="{BB962C8B-B14F-4D97-AF65-F5344CB8AC3E}">
        <p14:creationId xmlns:p14="http://schemas.microsoft.com/office/powerpoint/2010/main" val="232664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EF9054D-BE39-4E5C-B1F0-E1FD7998AED7}"/>
              </a:ext>
            </a:extLst>
          </p:cNvPr>
          <p:cNvSpPr/>
          <p:nvPr/>
        </p:nvSpPr>
        <p:spPr>
          <a:xfrm>
            <a:off x="8997305" y="3484764"/>
            <a:ext cx="2878666" cy="2967408"/>
          </a:xfrm>
          <a:prstGeom prst="roundRect">
            <a:avLst>
              <a:gd name="adj" fmla="val 938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B7B90255-DAB0-4699-9EC0-D0744DB30971}"/>
              </a:ext>
            </a:extLst>
          </p:cNvPr>
          <p:cNvSpPr>
            <a:spLocks noGrp="1"/>
          </p:cNvSpPr>
          <p:nvPr>
            <p:ph type="title"/>
          </p:nvPr>
        </p:nvSpPr>
        <p:spPr>
          <a:xfrm>
            <a:off x="838200" y="161925"/>
            <a:ext cx="4157749" cy="1325563"/>
          </a:xfrm>
        </p:spPr>
        <p:txBody>
          <a:bodyPr/>
          <a:lstStyle/>
          <a:p>
            <a:r>
              <a:rPr lang="en-US" dirty="0"/>
              <a:t>A little proposal</a:t>
            </a:r>
          </a:p>
        </p:txBody>
      </p:sp>
      <p:pic>
        <p:nvPicPr>
          <p:cNvPr id="16" name="Picture 15">
            <a:extLst>
              <a:ext uri="{FF2B5EF4-FFF2-40B4-BE49-F238E27FC236}">
                <a16:creationId xmlns:a16="http://schemas.microsoft.com/office/drawing/2014/main" id="{77538B0D-58E1-4808-9E5E-53FF0A11ADA3}"/>
              </a:ext>
            </a:extLst>
          </p:cNvPr>
          <p:cNvPicPr>
            <a:picLocks noChangeAspect="1"/>
          </p:cNvPicPr>
          <p:nvPr/>
        </p:nvPicPr>
        <p:blipFill rotWithShape="1">
          <a:blip r:embed="rId4">
            <a:extLst>
              <a:ext uri="{28A0092B-C50C-407E-A947-70E740481C1C}">
                <a14:useLocalDpi xmlns:a14="http://schemas.microsoft.com/office/drawing/2010/main" val="0"/>
              </a:ext>
            </a:extLst>
          </a:blip>
          <a:srcRect t="8853"/>
          <a:stretch/>
        </p:blipFill>
        <p:spPr>
          <a:xfrm>
            <a:off x="416177" y="1823865"/>
            <a:ext cx="2534279" cy="3079886"/>
          </a:xfrm>
          <a:prstGeom prst="rect">
            <a:avLst/>
          </a:prstGeom>
        </p:spPr>
      </p:pic>
      <p:sp>
        <p:nvSpPr>
          <p:cNvPr id="17" name="TextBox 16">
            <a:extLst>
              <a:ext uri="{FF2B5EF4-FFF2-40B4-BE49-F238E27FC236}">
                <a16:creationId xmlns:a16="http://schemas.microsoft.com/office/drawing/2014/main" id="{EB3FF74F-4C57-4468-A4A5-4B96BDF35A39}"/>
              </a:ext>
            </a:extLst>
          </p:cNvPr>
          <p:cNvSpPr txBox="1"/>
          <p:nvPr/>
        </p:nvSpPr>
        <p:spPr>
          <a:xfrm>
            <a:off x="9505189" y="659612"/>
            <a:ext cx="1434937" cy="461665"/>
          </a:xfrm>
          <a:prstGeom prst="rect">
            <a:avLst/>
          </a:prstGeom>
          <a:noFill/>
        </p:spPr>
        <p:txBody>
          <a:bodyPr wrap="square" rtlCol="0">
            <a:spAutoFit/>
          </a:bodyPr>
          <a:lstStyle/>
          <a:p>
            <a:pPr algn="ctr"/>
            <a:r>
              <a:rPr lang="en-US" sz="2400" dirty="0"/>
              <a:t>100 nm</a:t>
            </a:r>
          </a:p>
        </p:txBody>
      </p:sp>
      <p:pic>
        <p:nvPicPr>
          <p:cNvPr id="3" name="Picture 2">
            <a:extLst>
              <a:ext uri="{FF2B5EF4-FFF2-40B4-BE49-F238E27FC236}">
                <a16:creationId xmlns:a16="http://schemas.microsoft.com/office/drawing/2014/main" id="{0FD74322-278B-4870-B5A2-13D77D6D5832}"/>
              </a:ext>
            </a:extLst>
          </p:cNvPr>
          <p:cNvPicPr>
            <a:picLocks noChangeAspect="1"/>
          </p:cNvPicPr>
          <p:nvPr/>
        </p:nvPicPr>
        <p:blipFill>
          <a:blip r:embed="rId5"/>
          <a:stretch>
            <a:fillRect/>
          </a:stretch>
        </p:blipFill>
        <p:spPr>
          <a:xfrm>
            <a:off x="4226074" y="1370907"/>
            <a:ext cx="2016892" cy="774822"/>
          </a:xfrm>
          <a:prstGeom prst="rect">
            <a:avLst/>
          </a:prstGeom>
        </p:spPr>
      </p:pic>
      <p:pic>
        <p:nvPicPr>
          <p:cNvPr id="5" name="Picture 4">
            <a:extLst>
              <a:ext uri="{FF2B5EF4-FFF2-40B4-BE49-F238E27FC236}">
                <a16:creationId xmlns:a16="http://schemas.microsoft.com/office/drawing/2014/main" id="{AF646D33-2886-40CD-9C0D-FF9288F6E032}"/>
              </a:ext>
            </a:extLst>
          </p:cNvPr>
          <p:cNvPicPr>
            <a:picLocks noChangeAspect="1"/>
          </p:cNvPicPr>
          <p:nvPr/>
        </p:nvPicPr>
        <p:blipFill>
          <a:blip r:embed="rId6"/>
          <a:stretch>
            <a:fillRect/>
          </a:stretch>
        </p:blipFill>
        <p:spPr>
          <a:xfrm>
            <a:off x="6827571" y="1370908"/>
            <a:ext cx="1987023" cy="774822"/>
          </a:xfrm>
          <a:prstGeom prst="rect">
            <a:avLst/>
          </a:prstGeom>
        </p:spPr>
      </p:pic>
      <p:pic>
        <p:nvPicPr>
          <p:cNvPr id="10" name="Picture 9">
            <a:extLst>
              <a:ext uri="{FF2B5EF4-FFF2-40B4-BE49-F238E27FC236}">
                <a16:creationId xmlns:a16="http://schemas.microsoft.com/office/drawing/2014/main" id="{B910D124-75DB-42A0-9246-77C70374C8C6}"/>
              </a:ext>
            </a:extLst>
          </p:cNvPr>
          <p:cNvPicPr>
            <a:picLocks noChangeAspect="1"/>
          </p:cNvPicPr>
          <p:nvPr/>
        </p:nvPicPr>
        <p:blipFill>
          <a:blip r:embed="rId7"/>
          <a:stretch>
            <a:fillRect/>
          </a:stretch>
        </p:blipFill>
        <p:spPr>
          <a:xfrm>
            <a:off x="9393357" y="1370908"/>
            <a:ext cx="1960443" cy="774822"/>
          </a:xfrm>
          <a:prstGeom prst="rect">
            <a:avLst/>
          </a:prstGeom>
        </p:spPr>
      </p:pic>
      <p:pic>
        <p:nvPicPr>
          <p:cNvPr id="12" name="Picture 11">
            <a:extLst>
              <a:ext uri="{FF2B5EF4-FFF2-40B4-BE49-F238E27FC236}">
                <a16:creationId xmlns:a16="http://schemas.microsoft.com/office/drawing/2014/main" id="{11E8ACD7-9F6E-4277-B522-C0FD3E1DCD96}"/>
              </a:ext>
            </a:extLst>
          </p:cNvPr>
          <p:cNvPicPr>
            <a:picLocks noChangeAspect="1"/>
          </p:cNvPicPr>
          <p:nvPr/>
        </p:nvPicPr>
        <p:blipFill>
          <a:blip r:embed="rId8"/>
          <a:stretch>
            <a:fillRect/>
          </a:stretch>
        </p:blipFill>
        <p:spPr>
          <a:xfrm>
            <a:off x="4338159" y="2346402"/>
            <a:ext cx="1904660" cy="774822"/>
          </a:xfrm>
          <a:prstGeom prst="rect">
            <a:avLst/>
          </a:prstGeom>
        </p:spPr>
      </p:pic>
      <p:pic>
        <p:nvPicPr>
          <p:cNvPr id="13" name="Picture 12">
            <a:extLst>
              <a:ext uri="{FF2B5EF4-FFF2-40B4-BE49-F238E27FC236}">
                <a16:creationId xmlns:a16="http://schemas.microsoft.com/office/drawing/2014/main" id="{53B213E7-B172-42F5-8F21-B82128878810}"/>
              </a:ext>
            </a:extLst>
          </p:cNvPr>
          <p:cNvPicPr>
            <a:picLocks noChangeAspect="1"/>
          </p:cNvPicPr>
          <p:nvPr/>
        </p:nvPicPr>
        <p:blipFill>
          <a:blip r:embed="rId9"/>
          <a:stretch>
            <a:fillRect/>
          </a:stretch>
        </p:blipFill>
        <p:spPr>
          <a:xfrm>
            <a:off x="6902405" y="2346398"/>
            <a:ext cx="1860680" cy="772423"/>
          </a:xfrm>
          <a:prstGeom prst="rect">
            <a:avLst/>
          </a:prstGeom>
        </p:spPr>
      </p:pic>
      <p:pic>
        <p:nvPicPr>
          <p:cNvPr id="14" name="Picture 13">
            <a:extLst>
              <a:ext uri="{FF2B5EF4-FFF2-40B4-BE49-F238E27FC236}">
                <a16:creationId xmlns:a16="http://schemas.microsoft.com/office/drawing/2014/main" id="{137D2BD4-BC83-4169-B611-881C6343A0F4}"/>
              </a:ext>
            </a:extLst>
          </p:cNvPr>
          <p:cNvPicPr>
            <a:picLocks noChangeAspect="1"/>
          </p:cNvPicPr>
          <p:nvPr/>
        </p:nvPicPr>
        <p:blipFill>
          <a:blip r:embed="rId10"/>
          <a:stretch>
            <a:fillRect/>
          </a:stretch>
        </p:blipFill>
        <p:spPr>
          <a:xfrm>
            <a:off x="9389580" y="2346404"/>
            <a:ext cx="1964220" cy="774820"/>
          </a:xfrm>
          <a:prstGeom prst="rect">
            <a:avLst/>
          </a:prstGeom>
        </p:spPr>
      </p:pic>
      <p:cxnSp>
        <p:nvCxnSpPr>
          <p:cNvPr id="6" name="Straight Connector 5">
            <a:extLst>
              <a:ext uri="{FF2B5EF4-FFF2-40B4-BE49-F238E27FC236}">
                <a16:creationId xmlns:a16="http://schemas.microsoft.com/office/drawing/2014/main" id="{4CD378AA-0C91-4A91-916C-C9C5C7486832}"/>
              </a:ext>
            </a:extLst>
          </p:cNvPr>
          <p:cNvCxnSpPr>
            <a:cxnSpLocks/>
          </p:cNvCxnSpPr>
          <p:nvPr/>
        </p:nvCxnSpPr>
        <p:spPr>
          <a:xfrm flipV="1">
            <a:off x="9643418" y="1118484"/>
            <a:ext cx="1181099" cy="1"/>
          </a:xfrm>
          <a:prstGeom prst="line">
            <a:avLst/>
          </a:prstGeom>
          <a:ln w="76200"/>
        </p:spPr>
        <p:style>
          <a:lnRef idx="1">
            <a:schemeClr val="dk1"/>
          </a:lnRef>
          <a:fillRef idx="0">
            <a:schemeClr val="dk1"/>
          </a:fillRef>
          <a:effectRef idx="0">
            <a:schemeClr val="dk1"/>
          </a:effectRef>
          <a:fontRef idx="minor">
            <a:schemeClr val="tx1"/>
          </a:fontRef>
        </p:style>
      </p:cxnSp>
      <p:pic>
        <p:nvPicPr>
          <p:cNvPr id="9" name="Picture 8" descr="Two people standing in a kitchen&#10;&#10;Description automatically generated">
            <a:extLst>
              <a:ext uri="{FF2B5EF4-FFF2-40B4-BE49-F238E27FC236}">
                <a16:creationId xmlns:a16="http://schemas.microsoft.com/office/drawing/2014/main" id="{02E6562E-640E-4D17-A84F-6162BFE2AFB6}"/>
              </a:ext>
            </a:extLst>
          </p:cNvPr>
          <p:cNvPicPr>
            <a:picLocks noChangeAspect="1"/>
          </p:cNvPicPr>
          <p:nvPr/>
        </p:nvPicPr>
        <p:blipFill rotWithShape="1">
          <a:blip r:embed="rId11">
            <a:extLst>
              <a:ext uri="{28A0092B-C50C-407E-A947-70E740481C1C}">
                <a14:useLocalDpi xmlns:a14="http://schemas.microsoft.com/office/drawing/2010/main" val="0"/>
              </a:ext>
            </a:extLst>
          </a:blip>
          <a:srcRect l="33418" t="21660" r="31786"/>
          <a:stretch/>
        </p:blipFill>
        <p:spPr>
          <a:xfrm>
            <a:off x="6419252" y="3484763"/>
            <a:ext cx="2343196" cy="2967408"/>
          </a:xfrm>
          <a:prstGeom prst="rect">
            <a:avLst/>
          </a:prstGeom>
        </p:spPr>
      </p:pic>
      <p:pic>
        <p:nvPicPr>
          <p:cNvPr id="7" name="Picture 6">
            <a:extLst>
              <a:ext uri="{FF2B5EF4-FFF2-40B4-BE49-F238E27FC236}">
                <a16:creationId xmlns:a16="http://schemas.microsoft.com/office/drawing/2014/main" id="{70D02B16-7833-4F6A-94E8-D55E9033D0A0}"/>
              </a:ext>
            </a:extLst>
          </p:cNvPr>
          <p:cNvPicPr>
            <a:picLocks noChangeAspect="1"/>
          </p:cNvPicPr>
          <p:nvPr/>
        </p:nvPicPr>
        <p:blipFill rotWithShape="1">
          <a:blip r:embed="rId12"/>
          <a:srcRect l="20520" t="37796" r="20906" b="39004"/>
          <a:stretch/>
        </p:blipFill>
        <p:spPr>
          <a:xfrm>
            <a:off x="9395286" y="5490079"/>
            <a:ext cx="2076403" cy="846124"/>
          </a:xfrm>
          <a:prstGeom prst="rect">
            <a:avLst/>
          </a:prstGeom>
        </p:spPr>
      </p:pic>
      <p:pic>
        <p:nvPicPr>
          <p:cNvPr id="22" name="Picture 21" descr="A person sitting at a desk&#10;&#10;Description automatically generated">
            <a:extLst>
              <a:ext uri="{FF2B5EF4-FFF2-40B4-BE49-F238E27FC236}">
                <a16:creationId xmlns:a16="http://schemas.microsoft.com/office/drawing/2014/main" id="{B1155EBA-70FC-4810-AA90-FFF50FB12DD1}"/>
              </a:ext>
            </a:extLst>
          </p:cNvPr>
          <p:cNvPicPr>
            <a:picLocks noChangeAspect="1"/>
          </p:cNvPicPr>
          <p:nvPr/>
        </p:nvPicPr>
        <p:blipFill rotWithShape="1">
          <a:blip r:embed="rId13">
            <a:extLst>
              <a:ext uri="{28A0092B-C50C-407E-A947-70E740481C1C}">
                <a14:useLocalDpi xmlns:a14="http://schemas.microsoft.com/office/drawing/2010/main" val="0"/>
              </a:ext>
            </a:extLst>
          </a:blip>
          <a:srcRect l="28028" t="7252" r="22717"/>
          <a:stretch/>
        </p:blipFill>
        <p:spPr>
          <a:xfrm>
            <a:off x="3376496" y="3484763"/>
            <a:ext cx="2801628" cy="2967408"/>
          </a:xfrm>
          <a:prstGeom prst="rect">
            <a:avLst/>
          </a:prstGeom>
        </p:spPr>
      </p:pic>
      <p:pic>
        <p:nvPicPr>
          <p:cNvPr id="27" name="Picture 26" descr="A picture containing outdoor, ground&#10;&#10;Description automatically generated">
            <a:extLst>
              <a:ext uri="{FF2B5EF4-FFF2-40B4-BE49-F238E27FC236}">
                <a16:creationId xmlns:a16="http://schemas.microsoft.com/office/drawing/2014/main" id="{45D56466-C21E-4296-8492-FFC81B53EA3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05189" y="3602356"/>
            <a:ext cx="1820285" cy="1781279"/>
          </a:xfrm>
          <a:prstGeom prst="rect">
            <a:avLst/>
          </a:prstGeom>
        </p:spPr>
      </p:pic>
      <p:sp>
        <p:nvSpPr>
          <p:cNvPr id="8" name="Rectangle 7">
            <a:extLst>
              <a:ext uri="{FF2B5EF4-FFF2-40B4-BE49-F238E27FC236}">
                <a16:creationId xmlns:a16="http://schemas.microsoft.com/office/drawing/2014/main" id="{71E60F91-D2AA-42E4-ACEF-08BD1B9D338F}"/>
              </a:ext>
            </a:extLst>
          </p:cNvPr>
          <p:cNvSpPr/>
          <p:nvPr/>
        </p:nvSpPr>
        <p:spPr>
          <a:xfrm>
            <a:off x="5101110" y="405828"/>
            <a:ext cx="3896195" cy="769441"/>
          </a:xfrm>
          <a:prstGeom prst="rect">
            <a:avLst/>
          </a:prstGeom>
        </p:spPr>
        <p:txBody>
          <a:bodyPr wrap="none">
            <a:spAutoFit/>
          </a:bodyPr>
          <a:lstStyle/>
          <a:p>
            <a:r>
              <a:rPr lang="en-US" sz="4400" dirty="0">
                <a:solidFill>
                  <a:srgbClr val="FF0000"/>
                </a:solidFill>
                <a:latin typeface="+mj-lt"/>
              </a:rPr>
              <a:t>and a little reply</a:t>
            </a:r>
          </a:p>
        </p:txBody>
      </p:sp>
      <p:grpSp>
        <p:nvGrpSpPr>
          <p:cNvPr id="19" name="Group 18">
            <a:extLst>
              <a:ext uri="{FF2B5EF4-FFF2-40B4-BE49-F238E27FC236}">
                <a16:creationId xmlns:a16="http://schemas.microsoft.com/office/drawing/2014/main" id="{46A535BA-A31B-46ED-A247-DEA6293AF3CB}"/>
              </a:ext>
            </a:extLst>
          </p:cNvPr>
          <p:cNvGrpSpPr/>
          <p:nvPr/>
        </p:nvGrpSpPr>
        <p:grpSpPr>
          <a:xfrm>
            <a:off x="7122768" y="4055500"/>
            <a:ext cx="4467953" cy="1631333"/>
            <a:chOff x="4429674" y="4469765"/>
            <a:chExt cx="4467953" cy="1631333"/>
          </a:xfrm>
        </p:grpSpPr>
        <p:sp>
          <p:nvSpPr>
            <p:cNvPr id="11" name="TextBox 10">
              <a:extLst>
                <a:ext uri="{FF2B5EF4-FFF2-40B4-BE49-F238E27FC236}">
                  <a16:creationId xmlns:a16="http://schemas.microsoft.com/office/drawing/2014/main" id="{04840787-0FC1-42FB-834F-A8330448D525}"/>
                </a:ext>
              </a:extLst>
            </p:cNvPr>
            <p:cNvSpPr txBox="1"/>
            <p:nvPr/>
          </p:nvSpPr>
          <p:spPr>
            <a:xfrm>
              <a:off x="4429674" y="4469765"/>
              <a:ext cx="4467953" cy="646331"/>
            </a:xfrm>
            <a:prstGeom prst="rect">
              <a:avLst/>
            </a:prstGeom>
            <a:noFill/>
          </p:spPr>
          <p:txBody>
            <a:bodyPr wrap="square" rtlCol="0">
              <a:spAutoFit/>
            </a:bodyPr>
            <a:lstStyle/>
            <a:p>
              <a:r>
                <a:rPr lang="en-US" dirty="0"/>
                <a:t>total number of proposals in 50 µL test tube:</a:t>
              </a:r>
            </a:p>
            <a:p>
              <a:r>
                <a:rPr lang="en-US" dirty="0"/>
                <a:t>≈ 100 billion</a:t>
              </a:r>
            </a:p>
          </p:txBody>
        </p:sp>
        <p:pic>
          <p:nvPicPr>
            <p:cNvPr id="18" name="Picture 17" descr="A picture containing bottle, table, water, plastic&#10;&#10;Description automatically generated">
              <a:extLst>
                <a:ext uri="{FF2B5EF4-FFF2-40B4-BE49-F238E27FC236}">
                  <a16:creationId xmlns:a16="http://schemas.microsoft.com/office/drawing/2014/main" id="{E8FACC9B-1B16-4D0F-ABE2-1D73973854CF}"/>
                </a:ext>
              </a:extLst>
            </p:cNvPr>
            <p:cNvPicPr>
              <a:picLocks noChangeAspect="1"/>
            </p:cNvPicPr>
            <p:nvPr/>
          </p:nvPicPr>
          <p:blipFill rotWithShape="1">
            <a:blip r:embed="rId15">
              <a:extLst>
                <a:ext uri="{28A0092B-C50C-407E-A947-70E740481C1C}">
                  <a14:useLocalDpi xmlns:a14="http://schemas.microsoft.com/office/drawing/2010/main" val="0"/>
                </a:ext>
              </a:extLst>
            </a:blip>
            <a:srcRect l="39334" t="30169" r="42020" b="21498"/>
            <a:stretch/>
          </p:blipFill>
          <p:spPr>
            <a:xfrm>
              <a:off x="6194306" y="4860467"/>
              <a:ext cx="466578" cy="1240631"/>
            </a:xfrm>
            <a:prstGeom prst="rect">
              <a:avLst/>
            </a:prstGeom>
          </p:spPr>
        </p:pic>
      </p:grpSp>
      <p:sp>
        <p:nvSpPr>
          <p:cNvPr id="20" name="Rectangle: Rounded Corners 19">
            <a:extLst>
              <a:ext uri="{FF2B5EF4-FFF2-40B4-BE49-F238E27FC236}">
                <a16:creationId xmlns:a16="http://schemas.microsoft.com/office/drawing/2014/main" id="{2078F7EE-B172-4DDF-8E4F-8CFAABABAD6F}"/>
              </a:ext>
            </a:extLst>
          </p:cNvPr>
          <p:cNvSpPr/>
          <p:nvPr/>
        </p:nvSpPr>
        <p:spPr>
          <a:xfrm>
            <a:off x="369301" y="5310143"/>
            <a:ext cx="2628030" cy="120599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dirty="0"/>
              <a:t>Thank you!</a:t>
            </a:r>
          </a:p>
        </p:txBody>
      </p:sp>
      <p:sp>
        <p:nvSpPr>
          <p:cNvPr id="21" name="Slide Number Placeholder 20">
            <a:extLst>
              <a:ext uri="{FF2B5EF4-FFF2-40B4-BE49-F238E27FC236}">
                <a16:creationId xmlns:a16="http://schemas.microsoft.com/office/drawing/2014/main" id="{D72077E3-8FE8-4BB2-92F3-2DF118DDBB97}"/>
              </a:ext>
            </a:extLst>
          </p:cNvPr>
          <p:cNvSpPr>
            <a:spLocks noGrp="1"/>
          </p:cNvSpPr>
          <p:nvPr>
            <p:ph type="sldNum" sz="quarter" idx="12"/>
          </p:nvPr>
        </p:nvSpPr>
        <p:spPr/>
        <p:txBody>
          <a:bodyPr/>
          <a:lstStyle/>
          <a:p>
            <a:fld id="{9D23B66A-CE92-4F70-B5A2-EE913266E6CF}" type="slidenum">
              <a:rPr lang="en-US" smtClean="0"/>
              <a:pPr/>
              <a:t>11</a:t>
            </a:fld>
            <a:r>
              <a:rPr lang="en-US"/>
              <a:t>/11</a:t>
            </a:r>
            <a:endParaRPr lang="en-US" dirty="0"/>
          </a:p>
        </p:txBody>
      </p:sp>
    </p:spTree>
    <p:custDataLst>
      <p:tags r:id="rId1"/>
    </p:custDataLst>
    <p:extLst>
      <p:ext uri="{BB962C8B-B14F-4D97-AF65-F5344CB8AC3E}">
        <p14:creationId xmlns:p14="http://schemas.microsoft.com/office/powerpoint/2010/main" val="296960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1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xit" presetSubtype="0" fill="hold" nodeType="withEffect">
                                  <p:stCondLst>
                                    <p:cond delay="0"/>
                                  </p:stCondLst>
                                  <p:childTnLst>
                                    <p:animEffect transition="out" filter="fad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8" grpId="0"/>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1E3C6-8E25-4CB2-8A0A-62B245B31670}"/>
              </a:ext>
            </a:extLst>
          </p:cNvPr>
          <p:cNvSpPr>
            <a:spLocks noGrp="1"/>
          </p:cNvSpPr>
          <p:nvPr>
            <p:ph type="title"/>
          </p:nvPr>
        </p:nvSpPr>
        <p:spPr>
          <a:xfrm>
            <a:off x="838200" y="365125"/>
            <a:ext cx="10515600" cy="1325563"/>
          </a:xfrm>
        </p:spPr>
        <p:txBody>
          <a:bodyPr/>
          <a:lstStyle/>
          <a:p>
            <a:r>
              <a:rPr lang="en-US" dirty="0"/>
              <a:t>Acknowledgments </a:t>
            </a:r>
          </a:p>
        </p:txBody>
      </p:sp>
      <p:pic>
        <p:nvPicPr>
          <p:cNvPr id="5" name="Picture 2" descr="Damien">
            <a:extLst>
              <a:ext uri="{FF2B5EF4-FFF2-40B4-BE49-F238E27FC236}">
                <a16:creationId xmlns:a16="http://schemas.microsoft.com/office/drawing/2014/main" id="{8AD959AC-69F6-4F78-ACA1-4BC624C721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66" t="5324" r="22304" b="4035"/>
          <a:stretch/>
        </p:blipFill>
        <p:spPr bwMode="auto">
          <a:xfrm>
            <a:off x="3283890" y="3903232"/>
            <a:ext cx="1424182" cy="173651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922E5964-2C84-48A6-B609-8BC6A6C29082}"/>
              </a:ext>
            </a:extLst>
          </p:cNvPr>
          <p:cNvSpPr/>
          <p:nvPr/>
        </p:nvSpPr>
        <p:spPr>
          <a:xfrm>
            <a:off x="7533810" y="1675628"/>
            <a:ext cx="1893211" cy="369332"/>
          </a:xfrm>
          <a:prstGeom prst="rect">
            <a:avLst/>
          </a:prstGeom>
        </p:spPr>
        <p:txBody>
          <a:bodyPr wrap="none">
            <a:spAutoFit/>
          </a:bodyPr>
          <a:lstStyle/>
          <a:p>
            <a:r>
              <a:rPr lang="en-US" dirty="0"/>
              <a:t>Constantine Evans</a:t>
            </a:r>
          </a:p>
        </p:txBody>
      </p:sp>
      <p:sp>
        <p:nvSpPr>
          <p:cNvPr id="25" name="Rectangle 24">
            <a:extLst>
              <a:ext uri="{FF2B5EF4-FFF2-40B4-BE49-F238E27FC236}">
                <a16:creationId xmlns:a16="http://schemas.microsoft.com/office/drawing/2014/main" id="{E28E0B5D-DA26-4F13-B4E6-23B3E0A3182F}"/>
              </a:ext>
            </a:extLst>
          </p:cNvPr>
          <p:cNvSpPr/>
          <p:nvPr/>
        </p:nvSpPr>
        <p:spPr>
          <a:xfrm>
            <a:off x="9724450" y="3840424"/>
            <a:ext cx="1742721" cy="369332"/>
          </a:xfrm>
          <a:prstGeom prst="rect">
            <a:avLst/>
          </a:prstGeom>
        </p:spPr>
        <p:txBody>
          <a:bodyPr wrap="none">
            <a:spAutoFit/>
          </a:bodyPr>
          <a:lstStyle/>
          <a:p>
            <a:r>
              <a:rPr lang="en-US" dirty="0"/>
              <a:t>Paul </a:t>
            </a:r>
            <a:r>
              <a:rPr lang="en-US" dirty="0" err="1"/>
              <a:t>Rothemund</a:t>
            </a:r>
            <a:endParaRPr lang="en-US" dirty="0"/>
          </a:p>
        </p:txBody>
      </p:sp>
      <p:sp>
        <p:nvSpPr>
          <p:cNvPr id="32" name="Rectangle 31">
            <a:extLst>
              <a:ext uri="{FF2B5EF4-FFF2-40B4-BE49-F238E27FC236}">
                <a16:creationId xmlns:a16="http://schemas.microsoft.com/office/drawing/2014/main" id="{6824AC8F-F5D6-49FE-92E9-0C64AE308B01}"/>
              </a:ext>
            </a:extLst>
          </p:cNvPr>
          <p:cNvSpPr/>
          <p:nvPr/>
        </p:nvSpPr>
        <p:spPr>
          <a:xfrm>
            <a:off x="5528818" y="3809255"/>
            <a:ext cx="1495922" cy="369332"/>
          </a:xfrm>
          <a:prstGeom prst="rect">
            <a:avLst/>
          </a:prstGeom>
        </p:spPr>
        <p:txBody>
          <a:bodyPr wrap="none">
            <a:spAutoFit/>
          </a:bodyPr>
          <a:lstStyle/>
          <a:p>
            <a:r>
              <a:rPr lang="en-US" dirty="0"/>
              <a:t>Chris </a:t>
            </a:r>
            <a:r>
              <a:rPr lang="en-US" dirty="0" err="1"/>
              <a:t>Thachuk</a:t>
            </a:r>
            <a:endParaRPr lang="en-US" dirty="0"/>
          </a:p>
        </p:txBody>
      </p:sp>
      <p:pic>
        <p:nvPicPr>
          <p:cNvPr id="1026" name="Picture 2" descr="Image result for paul rothemund">
            <a:extLst>
              <a:ext uri="{FF2B5EF4-FFF2-40B4-BE49-F238E27FC236}">
                <a16:creationId xmlns:a16="http://schemas.microsoft.com/office/drawing/2014/main" id="{96A74017-A9F1-42A4-B4CB-6F69B3DFE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472" y="4269238"/>
            <a:ext cx="1268015" cy="1716650"/>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163EBF02-86A8-40A1-86AF-93112DBF31F3}"/>
              </a:ext>
            </a:extLst>
          </p:cNvPr>
          <p:cNvSpPr/>
          <p:nvPr/>
        </p:nvSpPr>
        <p:spPr>
          <a:xfrm>
            <a:off x="9827623" y="1649569"/>
            <a:ext cx="1525226" cy="369332"/>
          </a:xfrm>
          <a:prstGeom prst="rect">
            <a:avLst/>
          </a:prstGeom>
        </p:spPr>
        <p:txBody>
          <a:bodyPr wrap="none">
            <a:spAutoFit/>
          </a:bodyPr>
          <a:lstStyle/>
          <a:p>
            <a:r>
              <a:rPr lang="en-US" dirty="0"/>
              <a:t>Namita </a:t>
            </a:r>
            <a:r>
              <a:rPr lang="en-US" dirty="0" err="1"/>
              <a:t>Sarraf</a:t>
            </a:r>
            <a:endParaRPr lang="en-US" dirty="0"/>
          </a:p>
        </p:txBody>
      </p:sp>
      <p:sp>
        <p:nvSpPr>
          <p:cNvPr id="3" name="Rectangle 2">
            <a:extLst>
              <a:ext uri="{FF2B5EF4-FFF2-40B4-BE49-F238E27FC236}">
                <a16:creationId xmlns:a16="http://schemas.microsoft.com/office/drawing/2014/main" id="{EEF87005-0B29-4EEB-B2C2-CEC1B92EA5E6}"/>
              </a:ext>
            </a:extLst>
          </p:cNvPr>
          <p:cNvSpPr/>
          <p:nvPr/>
        </p:nvSpPr>
        <p:spPr>
          <a:xfrm>
            <a:off x="7664091" y="3849506"/>
            <a:ext cx="1742721" cy="369332"/>
          </a:xfrm>
          <a:prstGeom prst="rect">
            <a:avLst/>
          </a:prstGeom>
        </p:spPr>
        <p:txBody>
          <a:bodyPr wrap="square">
            <a:spAutoFit/>
          </a:bodyPr>
          <a:lstStyle/>
          <a:p>
            <a:r>
              <a:rPr lang="en-US" dirty="0"/>
              <a:t>Anya </a:t>
            </a:r>
            <a:r>
              <a:rPr lang="en-US" dirty="0" err="1"/>
              <a:t>Mitskovets</a:t>
            </a:r>
            <a:endParaRPr lang="en-US" dirty="0"/>
          </a:p>
        </p:txBody>
      </p:sp>
      <p:sp>
        <p:nvSpPr>
          <p:cNvPr id="54" name="Rectangle 53">
            <a:extLst>
              <a:ext uri="{FF2B5EF4-FFF2-40B4-BE49-F238E27FC236}">
                <a16:creationId xmlns:a16="http://schemas.microsoft.com/office/drawing/2014/main" id="{98C1EAFB-9FE1-41B2-A80C-6BADDDA37446}"/>
              </a:ext>
            </a:extLst>
          </p:cNvPr>
          <p:cNvSpPr/>
          <p:nvPr/>
        </p:nvSpPr>
        <p:spPr>
          <a:xfrm>
            <a:off x="3175429" y="3429000"/>
            <a:ext cx="1616083" cy="369332"/>
          </a:xfrm>
          <a:prstGeom prst="rect">
            <a:avLst/>
          </a:prstGeom>
        </p:spPr>
        <p:txBody>
          <a:bodyPr wrap="none">
            <a:spAutoFit/>
          </a:bodyPr>
          <a:lstStyle/>
          <a:p>
            <a:r>
              <a:rPr lang="en-US" dirty="0"/>
              <a:t>Damien Woods</a:t>
            </a:r>
          </a:p>
        </p:txBody>
      </p:sp>
      <p:sp>
        <p:nvSpPr>
          <p:cNvPr id="52" name="Rectangle 51">
            <a:extLst>
              <a:ext uri="{FF2B5EF4-FFF2-40B4-BE49-F238E27FC236}">
                <a16:creationId xmlns:a16="http://schemas.microsoft.com/office/drawing/2014/main" id="{D2888A23-4465-4DC9-8531-CA0B4BA37451}"/>
              </a:ext>
            </a:extLst>
          </p:cNvPr>
          <p:cNvSpPr/>
          <p:nvPr/>
        </p:nvSpPr>
        <p:spPr>
          <a:xfrm>
            <a:off x="724829" y="3429000"/>
            <a:ext cx="2386294" cy="369332"/>
          </a:xfrm>
          <a:prstGeom prst="rect">
            <a:avLst/>
          </a:prstGeom>
        </p:spPr>
        <p:txBody>
          <a:bodyPr wrap="none">
            <a:spAutoFit/>
          </a:bodyPr>
          <a:lstStyle/>
          <a:p>
            <a:r>
              <a:rPr lang="en-US" dirty="0"/>
              <a:t>Pierre-Etienne Meunier</a:t>
            </a:r>
          </a:p>
        </p:txBody>
      </p:sp>
      <p:pic>
        <p:nvPicPr>
          <p:cNvPr id="1028" name="Picture 4" descr="Image result for Pierre-Etienne Meunier">
            <a:extLst>
              <a:ext uri="{FF2B5EF4-FFF2-40B4-BE49-F238E27FC236}">
                <a16:creationId xmlns:a16="http://schemas.microsoft.com/office/drawing/2014/main" id="{B2B3AB3D-A2B3-4350-9B9E-6FA1FB4E7D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888" y="3909905"/>
            <a:ext cx="1725511" cy="17855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hris thachuk">
            <a:extLst>
              <a:ext uri="{FF2B5EF4-FFF2-40B4-BE49-F238E27FC236}">
                <a16:creationId xmlns:a16="http://schemas.microsoft.com/office/drawing/2014/main" id="{B8A58D1E-E028-4D49-AF06-433B130DEE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220" y="4178587"/>
            <a:ext cx="1441943" cy="17791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onstantine evans">
            <a:extLst>
              <a:ext uri="{FF2B5EF4-FFF2-40B4-BE49-F238E27FC236}">
                <a16:creationId xmlns:a16="http://schemas.microsoft.com/office/drawing/2014/main" id="{B4FE828B-3C94-4333-A7EB-D100323DFBB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162" t="6843" r="15603"/>
          <a:stretch/>
        </p:blipFill>
        <p:spPr bwMode="auto">
          <a:xfrm>
            <a:off x="7827501" y="2043313"/>
            <a:ext cx="1224010" cy="16234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namita sarraf">
            <a:extLst>
              <a:ext uri="{FF2B5EF4-FFF2-40B4-BE49-F238E27FC236}">
                <a16:creationId xmlns:a16="http://schemas.microsoft.com/office/drawing/2014/main" id="{3B63F43C-9D07-49EE-818B-DAF21769C2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9551" y="2144822"/>
            <a:ext cx="1493298" cy="149329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Anya Mitskovets">
            <a:extLst>
              <a:ext uri="{FF2B5EF4-FFF2-40B4-BE49-F238E27FC236}">
                <a16:creationId xmlns:a16="http://schemas.microsoft.com/office/drawing/2014/main" id="{D73FBA39-6FAB-4E16-88EF-CDC32F66B8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0811" y="4291376"/>
            <a:ext cx="1222013" cy="166638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a:extLst>
              <a:ext uri="{FF2B5EF4-FFF2-40B4-BE49-F238E27FC236}">
                <a16:creationId xmlns:a16="http://schemas.microsoft.com/office/drawing/2014/main" id="{3A6DBA3E-01CE-49C7-8D73-CFFB35BF2E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40627" y="2364165"/>
            <a:ext cx="1924187" cy="864156"/>
          </a:xfrm>
          <a:prstGeom prst="rect">
            <a:avLst/>
          </a:prstGeom>
          <a:noFill/>
          <a:extLst>
            <a:ext uri="{909E8E84-426E-40DD-AFC4-6F175D3DCCD1}">
              <a14:hiddenFill xmlns:a14="http://schemas.microsoft.com/office/drawing/2010/main">
                <a:solidFill>
                  <a:srgbClr val="FFFFFF"/>
                </a:solidFill>
              </a14:hiddenFill>
            </a:ext>
          </a:extLst>
        </p:spPr>
      </p:pic>
      <p:pic>
        <p:nvPicPr>
          <p:cNvPr id="62" name="Caltech_Logo.pdf">
            <a:extLst>
              <a:ext uri="{FF2B5EF4-FFF2-40B4-BE49-F238E27FC236}">
                <a16:creationId xmlns:a16="http://schemas.microsoft.com/office/drawing/2014/main" id="{B08078AE-73ED-44D6-B232-21EAB711D928}"/>
              </a:ext>
            </a:extLst>
          </p:cNvPr>
          <p:cNvPicPr>
            <a:picLocks noChangeAspect="1"/>
          </p:cNvPicPr>
          <p:nvPr/>
        </p:nvPicPr>
        <p:blipFill>
          <a:blip r:embed="rId11"/>
          <a:stretch>
            <a:fillRect/>
          </a:stretch>
        </p:blipFill>
        <p:spPr>
          <a:xfrm>
            <a:off x="5646672" y="2244896"/>
            <a:ext cx="1260214" cy="1260214"/>
          </a:xfrm>
          <a:prstGeom prst="rect">
            <a:avLst/>
          </a:prstGeom>
          <a:ln w="12700" cap="flat">
            <a:noFill/>
            <a:miter lim="400000"/>
          </a:ln>
          <a:effectLst/>
        </p:spPr>
      </p:pic>
      <p:sp>
        <p:nvSpPr>
          <p:cNvPr id="6" name="Slide Number Placeholder 5">
            <a:extLst>
              <a:ext uri="{FF2B5EF4-FFF2-40B4-BE49-F238E27FC236}">
                <a16:creationId xmlns:a16="http://schemas.microsoft.com/office/drawing/2014/main" id="{0AAB5961-28C5-4ABA-B4FB-5E5CDA6716E9}"/>
              </a:ext>
            </a:extLst>
          </p:cNvPr>
          <p:cNvSpPr>
            <a:spLocks noGrp="1"/>
          </p:cNvSpPr>
          <p:nvPr>
            <p:ph type="sldNum" sz="quarter" idx="12"/>
          </p:nvPr>
        </p:nvSpPr>
        <p:spPr/>
        <p:txBody>
          <a:bodyPr/>
          <a:lstStyle/>
          <a:p>
            <a:fld id="{9D23B66A-CE92-4F70-B5A2-EE913266E6CF}" type="slidenum">
              <a:rPr lang="en-US" smtClean="0"/>
              <a:pPr/>
              <a:t>2</a:t>
            </a:fld>
            <a:r>
              <a:rPr lang="en-US"/>
              <a:t>/11</a:t>
            </a:r>
            <a:endParaRPr lang="en-US" dirty="0"/>
          </a:p>
        </p:txBody>
      </p:sp>
    </p:spTree>
    <p:extLst>
      <p:ext uri="{BB962C8B-B14F-4D97-AF65-F5344CB8AC3E}">
        <p14:creationId xmlns:p14="http://schemas.microsoft.com/office/powerpoint/2010/main" val="1381184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body" idx="4294967295"/>
          </p:nvPr>
        </p:nvSpPr>
        <p:spPr>
          <a:xfrm>
            <a:off x="756380" y="1626809"/>
            <a:ext cx="8805132" cy="982662"/>
          </a:xfrm>
          <a:prstGeom prst="rect">
            <a:avLst/>
          </a:prstGeom>
        </p:spPr>
        <p:txBody>
          <a:bodyPr>
            <a:normAutofit lnSpcReduction="10000"/>
          </a:bodyPr>
          <a:lstStyle/>
          <a:p>
            <a:pPr marL="207391" indent="-207391"/>
            <a:endParaRPr sz="2400" dirty="0"/>
          </a:p>
          <a:p>
            <a:pPr marL="0" indent="0">
              <a:buNone/>
            </a:pPr>
            <a:r>
              <a:rPr b="1" dirty="0"/>
              <a:t>Building</a:t>
            </a:r>
            <a:r>
              <a:rPr dirty="0"/>
              <a:t> </a:t>
            </a:r>
            <a:r>
              <a:rPr lang="en-US" b="1" dirty="0"/>
              <a:t>things</a:t>
            </a:r>
            <a:r>
              <a:rPr b="1" dirty="0"/>
              <a:t> by</a:t>
            </a:r>
            <a:r>
              <a:rPr dirty="0"/>
              <a:t> </a:t>
            </a:r>
            <a:r>
              <a:rPr b="1" dirty="0"/>
              <a:t>hand</a:t>
            </a:r>
            <a:r>
              <a:rPr dirty="0"/>
              <a:t>: use tools! Great for scale of 10</a:t>
            </a:r>
            <a:r>
              <a:rPr lang="en-US" sz="3200" baseline="30000" dirty="0"/>
              <a:t>±</a:t>
            </a:r>
            <a:r>
              <a:rPr baseline="31999" dirty="0"/>
              <a:t>2</a:t>
            </a:r>
            <a:r>
              <a:rPr dirty="0"/>
              <a:t> </a:t>
            </a:r>
            <a:r>
              <a:rPr lang="en-US" sz="3200" dirty="0"/>
              <a:t>×</a:t>
            </a:r>
            <a:endParaRPr dirty="0"/>
          </a:p>
        </p:txBody>
      </p:sp>
      <p:sp>
        <p:nvSpPr>
          <p:cNvPr id="158" name="Shape 158"/>
          <p:cNvSpPr>
            <a:spLocks noGrp="1"/>
          </p:cNvSpPr>
          <p:nvPr>
            <p:ph type="body" idx="4294967295"/>
          </p:nvPr>
        </p:nvSpPr>
        <p:spPr>
          <a:xfrm>
            <a:off x="3557588" y="417513"/>
            <a:ext cx="4941887" cy="839787"/>
          </a:xfrm>
          <a:prstGeom prst="rect">
            <a:avLst/>
          </a:prstGeom>
        </p:spPr>
        <p:txBody>
          <a:bodyPr/>
          <a:lstStyle/>
          <a:p>
            <a:pPr marL="0" indent="0">
              <a:buNone/>
            </a:pPr>
            <a:r>
              <a:rPr sz="5400" dirty="0">
                <a:latin typeface="+mj-lt"/>
              </a:rPr>
              <a:t>Building </a:t>
            </a:r>
            <a:r>
              <a:rPr lang="en-US" sz="5400" dirty="0">
                <a:latin typeface="+mj-lt"/>
              </a:rPr>
              <a:t>things</a:t>
            </a:r>
            <a:endParaRPr sz="5400" dirty="0">
              <a:latin typeface="+mj-lt"/>
            </a:endParaRPr>
          </a:p>
        </p:txBody>
      </p:sp>
      <p:grpSp>
        <p:nvGrpSpPr>
          <p:cNvPr id="165" name="Group 165"/>
          <p:cNvGrpSpPr/>
          <p:nvPr/>
        </p:nvGrpSpPr>
        <p:grpSpPr>
          <a:xfrm>
            <a:off x="9511169" y="1921571"/>
            <a:ext cx="454061" cy="788975"/>
            <a:chOff x="0" y="0"/>
            <a:chExt cx="645794" cy="1122131"/>
          </a:xfrm>
        </p:grpSpPr>
        <p:pic>
          <p:nvPicPr>
            <p:cNvPr id="160" name="pasted-image.jpg"/>
            <p:cNvPicPr>
              <a:picLocks noChangeAspect="1"/>
            </p:cNvPicPr>
            <p:nvPr/>
          </p:nvPicPr>
          <p:blipFill>
            <a:blip r:embed="rId3"/>
            <a:srcRect l="29055" r="33804"/>
            <a:stretch>
              <a:fillRect/>
            </a:stretch>
          </p:blipFill>
          <p:spPr>
            <a:xfrm>
              <a:off x="200667" y="0"/>
              <a:ext cx="445128" cy="1122132"/>
            </a:xfrm>
            <a:prstGeom prst="rect">
              <a:avLst/>
            </a:prstGeom>
            <a:ln w="12700" cap="flat">
              <a:noFill/>
              <a:miter lim="400000"/>
            </a:ln>
            <a:effectLst/>
          </p:spPr>
        </p:pic>
        <p:grpSp>
          <p:nvGrpSpPr>
            <p:cNvPr id="164" name="Group 164"/>
            <p:cNvGrpSpPr/>
            <p:nvPr/>
          </p:nvGrpSpPr>
          <p:grpSpPr>
            <a:xfrm>
              <a:off x="0" y="86055"/>
              <a:ext cx="142575" cy="949855"/>
              <a:chOff x="0" y="0"/>
              <a:chExt cx="142574" cy="949854"/>
            </a:xfrm>
          </p:grpSpPr>
          <p:sp>
            <p:nvSpPr>
              <p:cNvPr id="161" name="Shape 161"/>
              <p:cNvSpPr/>
              <p:nvPr/>
            </p:nvSpPr>
            <p:spPr>
              <a:xfrm flipV="1">
                <a:off x="64510" y="-1"/>
                <a:ext cx="1" cy="949856"/>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defRPr sz="2400"/>
                </a:pPr>
                <a:endParaRPr sz="1687"/>
              </a:p>
            </p:txBody>
          </p:sp>
          <p:sp>
            <p:nvSpPr>
              <p:cNvPr id="162" name="Shape 162"/>
              <p:cNvSpPr/>
              <p:nvPr/>
            </p:nvSpPr>
            <p:spPr>
              <a:xfrm flipH="1" flipV="1">
                <a:off x="0" y="0"/>
                <a:ext cx="142575" cy="1"/>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defRPr sz="2400"/>
                </a:pPr>
                <a:endParaRPr sz="1687"/>
              </a:p>
            </p:txBody>
          </p:sp>
          <p:sp>
            <p:nvSpPr>
              <p:cNvPr id="163" name="Shape 163"/>
              <p:cNvSpPr/>
              <p:nvPr/>
            </p:nvSpPr>
            <p:spPr>
              <a:xfrm flipH="1">
                <a:off x="0" y="946158"/>
                <a:ext cx="142575" cy="1"/>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defRPr sz="2400"/>
                </a:pPr>
                <a:endParaRPr sz="1687"/>
              </a:p>
            </p:txBody>
          </p:sp>
        </p:grpSp>
      </p:grpSp>
      <p:grpSp>
        <p:nvGrpSpPr>
          <p:cNvPr id="168" name="Group 168"/>
          <p:cNvGrpSpPr/>
          <p:nvPr/>
        </p:nvGrpSpPr>
        <p:grpSpPr>
          <a:xfrm>
            <a:off x="456344" y="215167"/>
            <a:ext cx="2374528" cy="1682515"/>
            <a:chOff x="-14820" y="0"/>
            <a:chExt cx="3377208" cy="2392982"/>
          </a:xfrm>
        </p:grpSpPr>
        <p:pic>
          <p:nvPicPr>
            <p:cNvPr id="166" name="pasted-image.jpg"/>
            <p:cNvPicPr>
              <a:picLocks noChangeAspect="1"/>
            </p:cNvPicPr>
            <p:nvPr/>
          </p:nvPicPr>
          <p:blipFill>
            <a:blip r:embed="rId4"/>
            <a:srcRect l="10684" t="22438" r="10684" b="4064"/>
            <a:stretch>
              <a:fillRect/>
            </a:stretch>
          </p:blipFill>
          <p:spPr>
            <a:xfrm>
              <a:off x="0" y="0"/>
              <a:ext cx="3362389" cy="2095245"/>
            </a:xfrm>
            <a:prstGeom prst="rect">
              <a:avLst/>
            </a:prstGeom>
            <a:ln w="12700" cap="flat">
              <a:noFill/>
              <a:miter lim="400000"/>
            </a:ln>
            <a:effectLst/>
          </p:spPr>
        </p:pic>
        <p:sp>
          <p:nvSpPr>
            <p:cNvPr id="167" name="Shape 167"/>
            <p:cNvSpPr/>
            <p:nvPr/>
          </p:nvSpPr>
          <p:spPr>
            <a:xfrm>
              <a:off x="-14821" y="2138338"/>
              <a:ext cx="3354793" cy="2546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r">
                <a:spcBef>
                  <a:spcPts val="1400"/>
                </a:spcBef>
                <a:buClr>
                  <a:srgbClr val="0224C3"/>
                </a:buClr>
                <a:defRPr sz="1400">
                  <a:solidFill>
                    <a:srgbClr val="0433FF"/>
                  </a:solidFill>
                  <a:latin typeface="Arial"/>
                  <a:ea typeface="Arial"/>
                  <a:cs typeface="Arial"/>
                  <a:sym typeface="Arial"/>
                </a:defRPr>
              </a:lvl1pPr>
            </a:lstStyle>
            <a:p>
              <a:r>
                <a:rPr sz="984"/>
                <a:t>Ljubljana Marshes Wheel. 5k years old</a:t>
              </a:r>
            </a:p>
          </p:txBody>
        </p:sp>
      </p:grpSp>
      <p:grpSp>
        <p:nvGrpSpPr>
          <p:cNvPr id="171" name="Group 171"/>
          <p:cNvGrpSpPr/>
          <p:nvPr/>
        </p:nvGrpSpPr>
        <p:grpSpPr>
          <a:xfrm>
            <a:off x="9356058" y="170428"/>
            <a:ext cx="2591676" cy="1662990"/>
            <a:chOff x="-465139" y="-21695"/>
            <a:chExt cx="3686050" cy="2365212"/>
          </a:xfrm>
        </p:grpSpPr>
        <p:pic>
          <p:nvPicPr>
            <p:cNvPr id="169" name="pasted-image.jpg"/>
            <p:cNvPicPr>
              <a:picLocks noChangeAspect="1"/>
            </p:cNvPicPr>
            <p:nvPr/>
          </p:nvPicPr>
          <p:blipFill>
            <a:blip r:embed="rId5"/>
            <a:srcRect l="7994" t="12687" r="17014" b="27200"/>
            <a:stretch>
              <a:fillRect/>
            </a:stretch>
          </p:blipFill>
          <p:spPr>
            <a:xfrm>
              <a:off x="-465140" y="-21696"/>
              <a:ext cx="3663156" cy="2008449"/>
            </a:xfrm>
            <a:prstGeom prst="rect">
              <a:avLst/>
            </a:prstGeom>
            <a:ln w="12700" cap="flat">
              <a:noFill/>
              <a:miter lim="400000"/>
            </a:ln>
            <a:effectLst/>
          </p:spPr>
        </p:pic>
        <p:sp>
          <p:nvSpPr>
            <p:cNvPr id="170" name="Shape 170"/>
            <p:cNvSpPr/>
            <p:nvPr/>
          </p:nvSpPr>
          <p:spPr>
            <a:xfrm>
              <a:off x="20438" y="2060893"/>
              <a:ext cx="3200474" cy="2826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r">
                <a:spcBef>
                  <a:spcPts val="1400"/>
                </a:spcBef>
                <a:buClr>
                  <a:srgbClr val="0224C3"/>
                </a:buClr>
                <a:defRPr sz="1400">
                  <a:solidFill>
                    <a:srgbClr val="0433FF"/>
                  </a:solidFill>
                  <a:latin typeface="Arial"/>
                  <a:ea typeface="Arial"/>
                  <a:cs typeface="Arial"/>
                  <a:sym typeface="Arial"/>
                </a:defRPr>
              </a:lvl1pPr>
            </a:lstStyle>
            <a:p>
              <a:r>
                <a:rPr sz="984"/>
                <a:t>Newgrange, Ireland. 5.2k years old</a:t>
              </a:r>
            </a:p>
          </p:txBody>
        </p:sp>
      </p:grpSp>
      <p:grpSp>
        <p:nvGrpSpPr>
          <p:cNvPr id="178" name="Group 178"/>
          <p:cNvGrpSpPr/>
          <p:nvPr/>
        </p:nvGrpSpPr>
        <p:grpSpPr>
          <a:xfrm>
            <a:off x="858983" y="2935165"/>
            <a:ext cx="10820400" cy="2068100"/>
            <a:chOff x="-1297396" y="233128"/>
            <a:chExt cx="15389480" cy="2941387"/>
          </a:xfrm>
        </p:grpSpPr>
        <p:pic>
          <p:nvPicPr>
            <p:cNvPr id="172" name="pasted-image.jpg"/>
            <p:cNvPicPr>
              <a:picLocks noChangeAspect="1"/>
            </p:cNvPicPr>
            <p:nvPr/>
          </p:nvPicPr>
          <p:blipFill>
            <a:blip r:embed="rId6"/>
            <a:srcRect t="29022" r="21482" b="7560"/>
            <a:stretch>
              <a:fillRect/>
            </a:stretch>
          </p:blipFill>
          <p:spPr>
            <a:xfrm>
              <a:off x="8603197" y="951471"/>
              <a:ext cx="3600933" cy="1888231"/>
            </a:xfrm>
            <a:prstGeom prst="rect">
              <a:avLst/>
            </a:prstGeom>
            <a:ln w="12700" cap="flat">
              <a:noFill/>
              <a:miter lim="400000"/>
            </a:ln>
            <a:effectLst/>
          </p:spPr>
        </p:pic>
        <p:pic>
          <p:nvPicPr>
            <p:cNvPr id="173" name="pasted-image.jpg"/>
            <p:cNvPicPr>
              <a:picLocks noChangeAspect="1"/>
            </p:cNvPicPr>
            <p:nvPr/>
          </p:nvPicPr>
          <p:blipFill>
            <a:blip r:embed="rId7"/>
            <a:srcRect l="3139" t="112" b="7561"/>
            <a:stretch>
              <a:fillRect/>
            </a:stretch>
          </p:blipFill>
          <p:spPr>
            <a:xfrm>
              <a:off x="4286457" y="967424"/>
              <a:ext cx="2200533" cy="2207091"/>
            </a:xfrm>
            <a:prstGeom prst="rect">
              <a:avLst/>
            </a:prstGeom>
            <a:ln w="12700" cap="flat">
              <a:noFill/>
              <a:miter lim="400000"/>
            </a:ln>
            <a:effectLst/>
          </p:spPr>
        </p:pic>
        <p:pic>
          <p:nvPicPr>
            <p:cNvPr id="174" name="pasted-image.png"/>
            <p:cNvPicPr>
              <a:picLocks noChangeAspect="1"/>
            </p:cNvPicPr>
            <p:nvPr/>
          </p:nvPicPr>
          <p:blipFill>
            <a:blip r:embed="rId8"/>
            <a:stretch>
              <a:fillRect/>
            </a:stretch>
          </p:blipFill>
          <p:spPr>
            <a:xfrm>
              <a:off x="504748" y="1246000"/>
              <a:ext cx="1385890" cy="1649870"/>
            </a:xfrm>
            <a:prstGeom prst="rect">
              <a:avLst/>
            </a:prstGeom>
            <a:ln w="12700" cap="flat">
              <a:noFill/>
              <a:miter lim="400000"/>
            </a:ln>
            <a:effectLst/>
          </p:spPr>
        </p:pic>
        <p:sp>
          <p:nvSpPr>
            <p:cNvPr id="184" name="Shape 184"/>
            <p:cNvSpPr/>
            <p:nvPr/>
          </p:nvSpPr>
          <p:spPr>
            <a:xfrm>
              <a:off x="2129350" y="1895916"/>
              <a:ext cx="1996704" cy="352830"/>
            </a:xfrm>
            <a:custGeom>
              <a:avLst/>
              <a:gdLst/>
              <a:ahLst/>
              <a:cxnLst>
                <a:cxn ang="0">
                  <a:pos x="wd2" y="hd2"/>
                </a:cxn>
                <a:cxn ang="5400000">
                  <a:pos x="wd2" y="hd2"/>
                </a:cxn>
                <a:cxn ang="10800000">
                  <a:pos x="wd2" y="hd2"/>
                </a:cxn>
                <a:cxn ang="16200000">
                  <a:pos x="wd2" y="hd2"/>
                </a:cxn>
              </a:cxnLst>
              <a:rect l="0" t="0" r="r" b="b"/>
              <a:pathLst>
                <a:path w="21600" h="16311" extrusionOk="0">
                  <a:moveTo>
                    <a:pt x="0" y="4947"/>
                  </a:moveTo>
                  <a:cubicBezTo>
                    <a:pt x="6498" y="21600"/>
                    <a:pt x="13698" y="19951"/>
                    <a:pt x="21600" y="0"/>
                  </a:cubicBezTo>
                </a:path>
              </a:pathLst>
            </a:custGeom>
            <a:noFill/>
            <a:ln w="101600" cap="flat">
              <a:solidFill>
                <a:srgbClr val="0632FB"/>
              </a:solidFill>
              <a:prstDash val="solid"/>
              <a:miter lim="400000"/>
              <a:tailEnd type="arrow" w="med" len="med"/>
            </a:ln>
            <a:effectLst/>
          </p:spPr>
          <p:txBody>
            <a:bodyPr/>
            <a:lstStyle/>
            <a:p>
              <a:endParaRPr sz="1266"/>
            </a:p>
          </p:txBody>
        </p:sp>
        <p:sp>
          <p:nvSpPr>
            <p:cNvPr id="185" name="Shape 185"/>
            <p:cNvSpPr/>
            <p:nvPr/>
          </p:nvSpPr>
          <p:spPr>
            <a:xfrm>
              <a:off x="6320350" y="1895916"/>
              <a:ext cx="1996704" cy="352831"/>
            </a:xfrm>
            <a:custGeom>
              <a:avLst/>
              <a:gdLst/>
              <a:ahLst/>
              <a:cxnLst>
                <a:cxn ang="0">
                  <a:pos x="wd2" y="hd2"/>
                </a:cxn>
                <a:cxn ang="5400000">
                  <a:pos x="wd2" y="hd2"/>
                </a:cxn>
                <a:cxn ang="10800000">
                  <a:pos x="wd2" y="hd2"/>
                </a:cxn>
                <a:cxn ang="16200000">
                  <a:pos x="wd2" y="hd2"/>
                </a:cxn>
              </a:cxnLst>
              <a:rect l="0" t="0" r="r" b="b"/>
              <a:pathLst>
                <a:path w="21600" h="16311" extrusionOk="0">
                  <a:moveTo>
                    <a:pt x="0" y="11364"/>
                  </a:moveTo>
                  <a:cubicBezTo>
                    <a:pt x="6498" y="-5289"/>
                    <a:pt x="13698" y="-3640"/>
                    <a:pt x="21600" y="16311"/>
                  </a:cubicBezTo>
                </a:path>
              </a:pathLst>
            </a:custGeom>
            <a:noFill/>
            <a:ln w="101600" cap="flat">
              <a:solidFill>
                <a:srgbClr val="0632FB"/>
              </a:solidFill>
              <a:prstDash val="solid"/>
              <a:miter lim="400000"/>
              <a:tailEnd type="arrow" w="med" len="med"/>
            </a:ln>
            <a:effectLst/>
          </p:spPr>
          <p:txBody>
            <a:bodyPr/>
            <a:lstStyle/>
            <a:p>
              <a:endParaRPr sz="1266"/>
            </a:p>
          </p:txBody>
        </p:sp>
        <p:sp>
          <p:nvSpPr>
            <p:cNvPr id="177" name="Shape 177"/>
            <p:cNvSpPr/>
            <p:nvPr/>
          </p:nvSpPr>
          <p:spPr>
            <a:xfrm>
              <a:off x="-1297396" y="233128"/>
              <a:ext cx="15389480" cy="12019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p>
              <a:pPr>
                <a:spcBef>
                  <a:spcPts val="984"/>
                </a:spcBef>
                <a:buClr>
                  <a:srgbClr val="0632FB"/>
                </a:buClr>
                <a:buSzPct val="125000"/>
                <a:defRPr sz="3000">
                  <a:latin typeface="Arial"/>
                  <a:ea typeface="Arial"/>
                  <a:cs typeface="Arial"/>
                  <a:sym typeface="Arial"/>
                </a:defRPr>
              </a:pPr>
              <a:r>
                <a:rPr sz="2400" b="1" dirty="0"/>
                <a:t>Building</a:t>
              </a:r>
              <a:r>
                <a:rPr sz="2400" dirty="0"/>
                <a:t> </a:t>
              </a:r>
              <a:r>
                <a:rPr sz="2400" b="1" dirty="0"/>
                <a:t>tools that build </a:t>
              </a:r>
              <a:r>
                <a:rPr lang="en-US" sz="2400" b="1" dirty="0"/>
                <a:t>things</a:t>
              </a:r>
              <a:r>
                <a:rPr lang="en-US" sz="2400" dirty="0"/>
                <a:t>:</a:t>
              </a:r>
              <a:endParaRPr sz="2400" dirty="0"/>
            </a:p>
          </p:txBody>
        </p:sp>
      </p:grpSp>
      <p:grpSp>
        <p:nvGrpSpPr>
          <p:cNvPr id="183" name="Group 183"/>
          <p:cNvGrpSpPr/>
          <p:nvPr/>
        </p:nvGrpSpPr>
        <p:grpSpPr>
          <a:xfrm>
            <a:off x="858983" y="4990670"/>
            <a:ext cx="9845471" cy="1841720"/>
            <a:chOff x="-1297394" y="152289"/>
            <a:chExt cx="14002875" cy="2619414"/>
          </a:xfrm>
        </p:grpSpPr>
        <p:grpSp>
          <p:nvGrpSpPr>
            <p:cNvPr id="181" name="Group 181"/>
            <p:cNvGrpSpPr/>
            <p:nvPr/>
          </p:nvGrpSpPr>
          <p:grpSpPr>
            <a:xfrm>
              <a:off x="9425521" y="152289"/>
              <a:ext cx="3279960" cy="2619414"/>
              <a:chOff x="550515" y="152289"/>
              <a:chExt cx="3279958" cy="2619413"/>
            </a:xfrm>
          </p:grpSpPr>
          <p:pic>
            <p:nvPicPr>
              <p:cNvPr id="179" name="droppedImage.png"/>
              <p:cNvPicPr>
                <a:picLocks noChangeAspect="1"/>
              </p:cNvPicPr>
              <p:nvPr/>
            </p:nvPicPr>
            <p:blipFill>
              <a:blip r:embed="rId9"/>
              <a:stretch>
                <a:fillRect/>
              </a:stretch>
            </p:blipFill>
            <p:spPr>
              <a:xfrm>
                <a:off x="1023840" y="152289"/>
                <a:ext cx="2806633" cy="2283941"/>
              </a:xfrm>
              <a:prstGeom prst="rect">
                <a:avLst/>
              </a:prstGeom>
              <a:ln w="12700" cap="flat">
                <a:noFill/>
                <a:miter lim="400000"/>
              </a:ln>
              <a:effectLst/>
            </p:spPr>
          </p:pic>
          <p:sp>
            <p:nvSpPr>
              <p:cNvPr id="180" name="Shape 180"/>
              <p:cNvSpPr/>
              <p:nvPr/>
            </p:nvSpPr>
            <p:spPr>
              <a:xfrm>
                <a:off x="550515" y="2414113"/>
                <a:ext cx="2756878" cy="3575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r">
                  <a:spcBef>
                    <a:spcPts val="1400"/>
                  </a:spcBef>
                  <a:buClr>
                    <a:srgbClr val="0224C3"/>
                  </a:buClr>
                  <a:defRPr sz="1400">
                    <a:solidFill>
                      <a:srgbClr val="0433FF"/>
                    </a:solidFill>
                    <a:latin typeface="Arial"/>
                    <a:ea typeface="Arial"/>
                    <a:cs typeface="Arial"/>
                    <a:sym typeface="Arial"/>
                  </a:defRPr>
                </a:lvl1pPr>
              </a:lstStyle>
              <a:p>
                <a:r>
                  <a:rPr sz="984">
                    <a:latin typeface="+mn-lt"/>
                  </a:rPr>
                  <a:t>Mariana Ruiz Villarreal</a:t>
                </a:r>
              </a:p>
            </p:txBody>
          </p:sp>
        </p:grpSp>
        <p:sp>
          <p:nvSpPr>
            <p:cNvPr id="182" name="Shape 182"/>
            <p:cNvSpPr/>
            <p:nvPr/>
          </p:nvSpPr>
          <p:spPr>
            <a:xfrm>
              <a:off x="-1297394" y="727698"/>
              <a:ext cx="10916481" cy="14966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p>
              <a:pPr>
                <a:spcBef>
                  <a:spcPts val="984"/>
                </a:spcBef>
                <a:buClr>
                  <a:srgbClr val="0632FB"/>
                </a:buClr>
                <a:buSzPct val="125000"/>
                <a:defRPr sz="3000">
                  <a:latin typeface="Arial"/>
                  <a:ea typeface="Arial"/>
                  <a:cs typeface="Arial"/>
                  <a:sym typeface="Arial"/>
                </a:defRPr>
              </a:pPr>
              <a:r>
                <a:rPr sz="2400" dirty="0"/>
                <a:t>Programming </a:t>
              </a:r>
              <a:r>
                <a:rPr lang="en-US" sz="2400" b="1" dirty="0"/>
                <a:t>things</a:t>
              </a:r>
              <a:r>
                <a:rPr sz="2400" b="1" dirty="0"/>
                <a:t> to build </a:t>
              </a:r>
              <a:r>
                <a:rPr lang="en-US" sz="2400" b="1" dirty="0"/>
                <a:t>themselves</a:t>
              </a:r>
              <a:r>
                <a:rPr sz="2400" dirty="0"/>
                <a:t>: for building in small wet places where our hands or tools can’t reach</a:t>
              </a:r>
            </a:p>
          </p:txBody>
        </p:sp>
      </p:grpSp>
      <p:sp>
        <p:nvSpPr>
          <p:cNvPr id="4" name="TextBox 3">
            <a:extLst>
              <a:ext uri="{FF2B5EF4-FFF2-40B4-BE49-F238E27FC236}">
                <a16:creationId xmlns:a16="http://schemas.microsoft.com/office/drawing/2014/main" id="{5FF6F38D-44C6-43CF-8577-04846E0E9678}"/>
              </a:ext>
            </a:extLst>
          </p:cNvPr>
          <p:cNvSpPr txBox="1"/>
          <p:nvPr/>
        </p:nvSpPr>
        <p:spPr>
          <a:xfrm>
            <a:off x="616225" y="6273501"/>
            <a:ext cx="5083865" cy="369332"/>
          </a:xfrm>
          <a:prstGeom prst="rect">
            <a:avLst/>
          </a:prstGeom>
          <a:noFill/>
        </p:spPr>
        <p:txBody>
          <a:bodyPr wrap="square" rtlCol="0">
            <a:spAutoFit/>
          </a:bodyPr>
          <a:lstStyle/>
          <a:p>
            <a:r>
              <a:rPr lang="en-US" dirty="0"/>
              <a:t>[slide credit: Damien Woods]</a:t>
            </a:r>
          </a:p>
        </p:txBody>
      </p:sp>
      <p:sp>
        <p:nvSpPr>
          <p:cNvPr id="3" name="Slide Number Placeholder 2">
            <a:extLst>
              <a:ext uri="{FF2B5EF4-FFF2-40B4-BE49-F238E27FC236}">
                <a16:creationId xmlns:a16="http://schemas.microsoft.com/office/drawing/2014/main" id="{23755B54-E005-47E6-AA1D-5AF5A50AF383}"/>
              </a:ext>
            </a:extLst>
          </p:cNvPr>
          <p:cNvSpPr>
            <a:spLocks noGrp="1"/>
          </p:cNvSpPr>
          <p:nvPr>
            <p:ph type="sldNum" sz="quarter" idx="12"/>
          </p:nvPr>
        </p:nvSpPr>
        <p:spPr/>
        <p:txBody>
          <a:bodyPr/>
          <a:lstStyle/>
          <a:p>
            <a:fld id="{9D23B66A-CE92-4F70-B5A2-EE913266E6CF}" type="slidenum">
              <a:rPr lang="en-US" smtClean="0"/>
              <a:pPr/>
              <a:t>3</a:t>
            </a:fld>
            <a:r>
              <a:rPr lang="en-US"/>
              <a:t>/11</a:t>
            </a:r>
            <a:endParaRPr lang="en-US" dirty="0"/>
          </a:p>
        </p:txBody>
      </p:sp>
    </p:spTree>
    <p:extLst>
      <p:ext uri="{BB962C8B-B14F-4D97-AF65-F5344CB8AC3E}">
        <p14:creationId xmlns:p14="http://schemas.microsoft.com/office/powerpoint/2010/main" val="3936584155"/>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F6BDA-7249-4688-87BB-202CA16F1EB4}"/>
              </a:ext>
            </a:extLst>
          </p:cNvPr>
          <p:cNvSpPr>
            <a:spLocks noGrp="1"/>
          </p:cNvSpPr>
          <p:nvPr>
            <p:ph type="title"/>
          </p:nvPr>
        </p:nvSpPr>
        <p:spPr>
          <a:xfrm>
            <a:off x="2614284" y="438355"/>
            <a:ext cx="8720465" cy="888704"/>
          </a:xfrm>
        </p:spPr>
        <p:txBody>
          <a:bodyPr/>
          <a:lstStyle/>
          <a:p>
            <a:r>
              <a:rPr lang="en-US" dirty="0"/>
              <a:t>Things that build themselves</a:t>
            </a:r>
          </a:p>
        </p:txBody>
      </p:sp>
      <p:pic>
        <p:nvPicPr>
          <p:cNvPr id="192" name="pasted-image.jpg"/>
          <p:cNvPicPr>
            <a:picLocks noChangeAspect="1"/>
          </p:cNvPicPr>
          <p:nvPr/>
        </p:nvPicPr>
        <p:blipFill>
          <a:blip r:embed="rId3"/>
          <a:stretch>
            <a:fillRect/>
          </a:stretch>
        </p:blipFill>
        <p:spPr>
          <a:xfrm>
            <a:off x="778209" y="2964862"/>
            <a:ext cx="2031284" cy="1604731"/>
          </a:xfrm>
          <a:prstGeom prst="rect">
            <a:avLst/>
          </a:prstGeom>
          <a:ln w="12700">
            <a:miter lim="400000"/>
          </a:ln>
          <a:effectLst>
            <a:outerShdw blurRad="266700" dist="12700" dir="1759079" rotWithShape="0">
              <a:srgbClr val="000000">
                <a:alpha val="50000"/>
              </a:srgbClr>
            </a:outerShdw>
          </a:effectLst>
        </p:spPr>
      </p:pic>
      <p:grpSp>
        <p:nvGrpSpPr>
          <p:cNvPr id="195" name="Group 195"/>
          <p:cNvGrpSpPr/>
          <p:nvPr/>
        </p:nvGrpSpPr>
        <p:grpSpPr>
          <a:xfrm>
            <a:off x="2614285" y="1301131"/>
            <a:ext cx="2179988" cy="1665478"/>
            <a:chOff x="0" y="0"/>
            <a:chExt cx="3100520" cy="2368750"/>
          </a:xfrm>
        </p:grpSpPr>
        <p:sp>
          <p:nvSpPr>
            <p:cNvPr id="193" name="Shape 193"/>
            <p:cNvSpPr/>
            <p:nvPr/>
          </p:nvSpPr>
          <p:spPr>
            <a:xfrm flipH="1">
              <a:off x="0" y="0"/>
              <a:ext cx="3100520" cy="2368750"/>
            </a:xfrm>
            <a:prstGeom prst="wedgeEllipseCallout">
              <a:avLst>
                <a:gd name="adj1" fmla="val 22222"/>
                <a:gd name="adj2" fmla="val 92113"/>
              </a:avLst>
            </a:prstGeom>
            <a:solidFill>
              <a:srgbClr val="FFFFFF"/>
            </a:solidFill>
            <a:ln w="38100" cap="flat">
              <a:solidFill>
                <a:srgbClr val="000000"/>
              </a:solidFill>
              <a:prstDash val="solid"/>
              <a:miter lim="400000"/>
            </a:ln>
            <a:effectLst>
              <a:outerShdw blurRad="50800" dist="12700" rotWithShape="0">
                <a:srgbClr val="000000">
                  <a:alpha val="50000"/>
                </a:srgbClr>
              </a:outerShdw>
            </a:effectLst>
          </p:spPr>
          <p:txBody>
            <a:bodyPr wrap="square" lIns="35718" tIns="35718" rIns="35718" bIns="35718" numCol="1" anchor="ctr">
              <a:noAutofit/>
            </a:bodyPr>
            <a:lstStyle/>
            <a:p>
              <a:pPr>
                <a:defRPr sz="2400">
                  <a:solidFill>
                    <a:srgbClr val="FFFFFF"/>
                  </a:solidFill>
                </a:defRPr>
              </a:pPr>
              <a:endParaRPr sz="1687"/>
            </a:p>
          </p:txBody>
        </p:sp>
        <p:sp>
          <p:nvSpPr>
            <p:cNvPr id="194" name="Shape 194"/>
            <p:cNvSpPr/>
            <p:nvPr/>
          </p:nvSpPr>
          <p:spPr>
            <a:xfrm>
              <a:off x="277638" y="425901"/>
              <a:ext cx="2597483" cy="15748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8" tIns="35718" rIns="35718" bIns="35718" numCol="1" anchor="ctr">
              <a:noAutofit/>
            </a:bodyPr>
            <a:lstStyle>
              <a:lvl1pPr>
                <a:defRPr sz="2700">
                  <a:latin typeface="Marker Felt"/>
                  <a:ea typeface="Marker Felt"/>
                  <a:cs typeface="Marker Felt"/>
                  <a:sym typeface="Marker Felt"/>
                </a:defRPr>
              </a:lvl1pPr>
            </a:lstStyle>
            <a:p>
              <a:r>
                <a:rPr sz="1600" dirty="0">
                  <a:latin typeface="+mn-lt"/>
                </a:rPr>
                <a:t>I want to stick below blue &amp; yellow and above blue &amp; green</a:t>
              </a:r>
            </a:p>
          </p:txBody>
        </p:sp>
      </p:grpSp>
      <p:pic>
        <p:nvPicPr>
          <p:cNvPr id="202" name="2015-03-21 18.25.12.jpg"/>
          <p:cNvPicPr>
            <a:picLocks noChangeAspect="1"/>
          </p:cNvPicPr>
          <p:nvPr/>
        </p:nvPicPr>
        <p:blipFill>
          <a:blip r:embed="rId4"/>
          <a:srcRect l="26385" t="13583" r="28921" b="26796"/>
          <a:stretch>
            <a:fillRect/>
          </a:stretch>
        </p:blipFill>
        <p:spPr>
          <a:xfrm>
            <a:off x="9855847" y="439506"/>
            <a:ext cx="1132093" cy="1052739"/>
          </a:xfrm>
          <a:prstGeom prst="rect">
            <a:avLst/>
          </a:prstGeom>
          <a:ln w="12700">
            <a:miter lim="400000"/>
          </a:ln>
        </p:spPr>
      </p:pic>
      <p:sp>
        <p:nvSpPr>
          <p:cNvPr id="204" name="Shape 204"/>
          <p:cNvSpPr/>
          <p:nvPr/>
        </p:nvSpPr>
        <p:spPr>
          <a:xfrm>
            <a:off x="10858593" y="1699582"/>
            <a:ext cx="826460" cy="521744"/>
          </a:xfrm>
          <a:prstGeom prst="ellipse">
            <a:avLst/>
          </a:prstGeom>
          <a:ln w="38100">
            <a:solidFill>
              <a:srgbClr val="000000"/>
            </a:solidFill>
            <a:miter lim="400000"/>
          </a:ln>
          <a:effectLst>
            <a:outerShdw blurRad="38100" dist="25400" dir="5400000" rotWithShape="0">
              <a:srgbClr val="000000">
                <a:alpha val="50000"/>
              </a:srgbClr>
            </a:outerShdw>
          </a:effectLst>
        </p:spPr>
        <p:txBody>
          <a:bodyPr lIns="35718" tIns="35718" rIns="35718" bIns="35718" anchor="ctr"/>
          <a:lstStyle/>
          <a:p>
            <a:pPr>
              <a:defRPr sz="2400">
                <a:solidFill>
                  <a:srgbClr val="FFFFFF"/>
                </a:solidFill>
              </a:defRPr>
            </a:pPr>
            <a:endParaRPr sz="1687"/>
          </a:p>
        </p:txBody>
      </p:sp>
      <p:sp>
        <p:nvSpPr>
          <p:cNvPr id="205" name="Shape 205"/>
          <p:cNvSpPr/>
          <p:nvPr/>
        </p:nvSpPr>
        <p:spPr>
          <a:xfrm>
            <a:off x="10723746" y="2290163"/>
            <a:ext cx="422008" cy="265216"/>
          </a:xfrm>
          <a:prstGeom prst="ellipse">
            <a:avLst/>
          </a:prstGeom>
          <a:ln w="38100">
            <a:solidFill>
              <a:srgbClr val="000000"/>
            </a:solidFill>
            <a:miter lim="400000"/>
          </a:ln>
          <a:effectLst>
            <a:outerShdw blurRad="38100" dist="25400" dir="5400000" rotWithShape="0">
              <a:srgbClr val="000000">
                <a:alpha val="50000"/>
              </a:srgbClr>
            </a:outerShdw>
          </a:effectLst>
        </p:spPr>
        <p:txBody>
          <a:bodyPr lIns="35718" tIns="35718" rIns="35718" bIns="35718" anchor="ctr"/>
          <a:lstStyle/>
          <a:p>
            <a:pPr>
              <a:defRPr sz="2400">
                <a:solidFill>
                  <a:srgbClr val="FFFFFF"/>
                </a:solidFill>
              </a:defRPr>
            </a:pPr>
            <a:endParaRPr sz="1687"/>
          </a:p>
        </p:txBody>
      </p:sp>
      <p:pic>
        <p:nvPicPr>
          <p:cNvPr id="206" name="pasted-image.png"/>
          <p:cNvPicPr>
            <a:picLocks noChangeAspect="1"/>
          </p:cNvPicPr>
          <p:nvPr/>
        </p:nvPicPr>
        <p:blipFill>
          <a:blip r:embed="rId5"/>
          <a:stretch>
            <a:fillRect/>
          </a:stretch>
        </p:blipFill>
        <p:spPr>
          <a:xfrm>
            <a:off x="9180212" y="1929312"/>
            <a:ext cx="1522213" cy="1912869"/>
          </a:xfrm>
          <a:prstGeom prst="rect">
            <a:avLst/>
          </a:prstGeom>
          <a:ln w="12700">
            <a:miter lim="400000"/>
          </a:ln>
        </p:spPr>
      </p:pic>
      <p:sp>
        <p:nvSpPr>
          <p:cNvPr id="207" name="Shape 207"/>
          <p:cNvSpPr/>
          <p:nvPr/>
        </p:nvSpPr>
        <p:spPr>
          <a:xfrm rot="6023558">
            <a:off x="10269787" y="804992"/>
            <a:ext cx="424658" cy="444778"/>
          </a:xfrm>
          <a:custGeom>
            <a:avLst/>
            <a:gdLst/>
            <a:ahLst/>
            <a:cxnLst>
              <a:cxn ang="0">
                <a:pos x="wd2" y="hd2"/>
              </a:cxn>
              <a:cxn ang="5400000">
                <a:pos x="wd2" y="hd2"/>
              </a:cxn>
              <a:cxn ang="10800000">
                <a:pos x="wd2" y="hd2"/>
              </a:cxn>
              <a:cxn ang="16200000">
                <a:pos x="wd2" y="hd2"/>
              </a:cxn>
            </a:cxnLst>
            <a:rect l="0" t="0" r="r" b="b"/>
            <a:pathLst>
              <a:path w="20647" h="21262" extrusionOk="0">
                <a:moveTo>
                  <a:pt x="0" y="10172"/>
                </a:moveTo>
                <a:cubicBezTo>
                  <a:pt x="402" y="5992"/>
                  <a:pt x="3133" y="2384"/>
                  <a:pt x="7090" y="805"/>
                </a:cubicBezTo>
                <a:cubicBezTo>
                  <a:pt x="9954" y="-338"/>
                  <a:pt x="13074" y="-304"/>
                  <a:pt x="15596" y="1165"/>
                </a:cubicBezTo>
                <a:cubicBezTo>
                  <a:pt x="17720" y="2402"/>
                  <a:pt x="19193" y="4560"/>
                  <a:pt x="19983" y="7020"/>
                </a:cubicBezTo>
                <a:cubicBezTo>
                  <a:pt x="21600" y="12057"/>
                  <a:pt x="20211" y="17554"/>
                  <a:pt x="16386" y="21262"/>
                </a:cubicBezTo>
              </a:path>
            </a:pathLst>
          </a:custGeom>
          <a:ln w="76200">
            <a:solidFill>
              <a:srgbClr val="0632FB"/>
            </a:solidFill>
            <a:miter lim="400000"/>
            <a:tailEnd type="arrow"/>
          </a:ln>
          <a:effectLst>
            <a:outerShdw blurRad="38100" dist="114300" dir="3563935" rotWithShape="0">
              <a:srgbClr val="000000">
                <a:alpha val="50000"/>
              </a:srgbClr>
            </a:outerShdw>
          </a:effectLst>
        </p:spPr>
        <p:txBody>
          <a:bodyPr lIns="35718" tIns="35718" rIns="35718" bIns="35718" anchor="ctr"/>
          <a:lstStyle/>
          <a:p>
            <a:pPr>
              <a:defRPr sz="2400"/>
            </a:pPr>
            <a:endParaRPr sz="1687"/>
          </a:p>
        </p:txBody>
      </p:sp>
      <p:sp>
        <p:nvSpPr>
          <p:cNvPr id="208" name="Shape 208"/>
          <p:cNvSpPr/>
          <p:nvPr/>
        </p:nvSpPr>
        <p:spPr>
          <a:xfrm>
            <a:off x="11033048" y="793789"/>
            <a:ext cx="509754" cy="385937"/>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lvl1pPr>
              <a:defRPr sz="2900" b="1">
                <a:solidFill>
                  <a:srgbClr val="0632FB"/>
                </a:solidFill>
                <a:latin typeface="Arial"/>
                <a:ea typeface="Arial"/>
                <a:cs typeface="Arial"/>
                <a:sym typeface="Arial"/>
              </a:defRPr>
            </a:lvl1pPr>
          </a:lstStyle>
          <a:p>
            <a:r>
              <a:rPr sz="2039"/>
              <a:t>x10</a:t>
            </a:r>
          </a:p>
        </p:txBody>
      </p:sp>
      <p:pic>
        <p:nvPicPr>
          <p:cNvPr id="209" name="pasted-image.jpg"/>
          <p:cNvPicPr>
            <a:picLocks noChangeAspect="1"/>
          </p:cNvPicPr>
          <p:nvPr/>
        </p:nvPicPr>
        <p:blipFill>
          <a:blip r:embed="rId6"/>
          <a:stretch>
            <a:fillRect/>
          </a:stretch>
        </p:blipFill>
        <p:spPr>
          <a:xfrm>
            <a:off x="2385180" y="1177736"/>
            <a:ext cx="7127270" cy="4746874"/>
          </a:xfrm>
          <a:prstGeom prst="rect">
            <a:avLst/>
          </a:prstGeom>
          <a:ln w="12700">
            <a:miter lim="400000"/>
          </a:ln>
        </p:spPr>
      </p:pic>
      <p:grpSp>
        <p:nvGrpSpPr>
          <p:cNvPr id="214" name="Group 214"/>
          <p:cNvGrpSpPr/>
          <p:nvPr/>
        </p:nvGrpSpPr>
        <p:grpSpPr>
          <a:xfrm>
            <a:off x="2018606" y="3310086"/>
            <a:ext cx="8463510" cy="2836910"/>
            <a:chOff x="0" y="0"/>
            <a:chExt cx="12037359" cy="4034838"/>
          </a:xfrm>
        </p:grpSpPr>
        <p:grpSp>
          <p:nvGrpSpPr>
            <p:cNvPr id="212" name="Group 212"/>
            <p:cNvGrpSpPr/>
            <p:nvPr/>
          </p:nvGrpSpPr>
          <p:grpSpPr>
            <a:xfrm>
              <a:off x="0" y="0"/>
              <a:ext cx="12037359" cy="3818651"/>
              <a:chOff x="0" y="0"/>
              <a:chExt cx="12037358" cy="3818650"/>
            </a:xfrm>
          </p:grpSpPr>
          <p:pic>
            <p:nvPicPr>
              <p:cNvPr id="210" name="pasted-image.jpg"/>
              <p:cNvPicPr>
                <a:picLocks noChangeAspect="1"/>
              </p:cNvPicPr>
              <p:nvPr/>
            </p:nvPicPr>
            <p:blipFill>
              <a:blip r:embed="rId7"/>
              <a:srcRect l="7426" t="18686" r="10797" b="14752"/>
              <a:stretch>
                <a:fillRect/>
              </a:stretch>
            </p:blipFill>
            <p:spPr>
              <a:xfrm>
                <a:off x="7980474" y="516581"/>
                <a:ext cx="4056885" cy="3302070"/>
              </a:xfrm>
              <a:prstGeom prst="rect">
                <a:avLst/>
              </a:prstGeom>
              <a:ln w="12700" cap="flat">
                <a:noFill/>
                <a:miter lim="400000"/>
              </a:ln>
              <a:effectLst/>
            </p:spPr>
          </p:pic>
          <p:pic>
            <p:nvPicPr>
              <p:cNvPr id="211" name="pasted-image.jpg"/>
              <p:cNvPicPr>
                <a:picLocks noChangeAspect="1"/>
              </p:cNvPicPr>
              <p:nvPr/>
            </p:nvPicPr>
            <p:blipFill>
              <a:blip r:embed="rId8"/>
              <a:stretch>
                <a:fillRect/>
              </a:stretch>
            </p:blipFill>
            <p:spPr>
              <a:xfrm>
                <a:off x="0" y="0"/>
                <a:ext cx="6249027" cy="3745708"/>
              </a:xfrm>
              <a:prstGeom prst="rect">
                <a:avLst/>
              </a:prstGeom>
              <a:ln w="12700" cap="flat">
                <a:noFill/>
                <a:miter lim="400000"/>
              </a:ln>
              <a:effectLst/>
            </p:spPr>
          </p:pic>
        </p:grpSp>
        <p:pic>
          <p:nvPicPr>
            <p:cNvPr id="213" name="pasted-image.gif"/>
            <p:cNvPicPr>
              <a:picLocks noChangeAspect="1"/>
            </p:cNvPicPr>
            <p:nvPr/>
          </p:nvPicPr>
          <p:blipFill>
            <a:blip r:embed="rId9"/>
            <a:stretch>
              <a:fillRect/>
            </a:stretch>
          </p:blipFill>
          <p:spPr>
            <a:xfrm>
              <a:off x="8832717" y="1039330"/>
              <a:ext cx="2527461" cy="2995509"/>
            </a:xfrm>
            <a:prstGeom prst="rect">
              <a:avLst/>
            </a:prstGeom>
            <a:ln w="12700" cap="flat">
              <a:noFill/>
              <a:miter lim="400000"/>
            </a:ln>
            <a:effectLst/>
          </p:spPr>
        </p:pic>
      </p:grpSp>
      <p:grpSp>
        <p:nvGrpSpPr>
          <p:cNvPr id="201" name="Group 201"/>
          <p:cNvGrpSpPr/>
          <p:nvPr/>
        </p:nvGrpSpPr>
        <p:grpSpPr>
          <a:xfrm>
            <a:off x="400588" y="373054"/>
            <a:ext cx="2037581" cy="2468586"/>
            <a:chOff x="0" y="0"/>
            <a:chExt cx="2897981" cy="3510984"/>
          </a:xfrm>
        </p:grpSpPr>
        <p:grpSp>
          <p:nvGrpSpPr>
            <p:cNvPr id="198" name="Group 198"/>
            <p:cNvGrpSpPr/>
            <p:nvPr/>
          </p:nvGrpSpPr>
          <p:grpSpPr>
            <a:xfrm>
              <a:off x="0" y="0"/>
              <a:ext cx="2897982" cy="2082800"/>
              <a:chOff x="0" y="0"/>
              <a:chExt cx="2897981" cy="2082800"/>
            </a:xfrm>
          </p:grpSpPr>
          <p:sp>
            <p:nvSpPr>
              <p:cNvPr id="196" name="Shape 196"/>
              <p:cNvSpPr/>
              <p:nvPr/>
            </p:nvSpPr>
            <p:spPr>
              <a:xfrm>
                <a:off x="0" y="0"/>
                <a:ext cx="2897982" cy="2082800"/>
              </a:xfrm>
              <a:prstGeom prst="ellipse">
                <a:avLst/>
              </a:prstGeom>
              <a:noFill/>
              <a:ln w="38100" cap="flat">
                <a:solidFill>
                  <a:srgbClr val="000000"/>
                </a:solidFill>
                <a:prstDash val="solid"/>
                <a:miter lim="400000"/>
              </a:ln>
              <a:effectLst>
                <a:outerShdw blurRad="38100" dist="25400" dir="5400000" rotWithShape="0">
                  <a:srgbClr val="000000">
                    <a:alpha val="50000"/>
                  </a:srgbClr>
                </a:outerShdw>
              </a:effectLst>
            </p:spPr>
            <p:txBody>
              <a:bodyPr wrap="square" lIns="35718" tIns="35718" rIns="35718" bIns="35718" numCol="1" anchor="ctr">
                <a:noAutofit/>
              </a:bodyPr>
              <a:lstStyle/>
              <a:p>
                <a:pPr>
                  <a:defRPr sz="2400">
                    <a:solidFill>
                      <a:srgbClr val="FFFFFF"/>
                    </a:solidFill>
                  </a:defRPr>
                </a:pPr>
                <a:endParaRPr sz="1687"/>
              </a:p>
            </p:txBody>
          </p:sp>
          <p:pic>
            <p:nvPicPr>
              <p:cNvPr id="197" name="pasted-image.jpg"/>
              <p:cNvPicPr>
                <a:picLocks noChangeAspect="1"/>
              </p:cNvPicPr>
              <p:nvPr/>
            </p:nvPicPr>
            <p:blipFill>
              <a:blip r:embed="rId10"/>
              <a:srcRect l="24485" t="60108" r="42774" b="241"/>
              <a:stretch>
                <a:fillRect/>
              </a:stretch>
            </p:blipFill>
            <p:spPr>
              <a:xfrm>
                <a:off x="529034" y="414734"/>
                <a:ext cx="1839805" cy="1253333"/>
              </a:xfrm>
              <a:prstGeom prst="rect">
                <a:avLst/>
              </a:prstGeom>
              <a:ln w="12700" cap="flat">
                <a:noFill/>
                <a:miter lim="400000"/>
              </a:ln>
              <a:effectLst/>
            </p:spPr>
          </p:pic>
        </p:grpSp>
        <p:sp>
          <p:nvSpPr>
            <p:cNvPr id="199" name="Shape 199"/>
            <p:cNvSpPr/>
            <p:nvPr/>
          </p:nvSpPr>
          <p:spPr>
            <a:xfrm>
              <a:off x="266700" y="2237260"/>
              <a:ext cx="1175445" cy="742058"/>
            </a:xfrm>
            <a:prstGeom prst="ellipse">
              <a:avLst/>
            </a:prstGeom>
            <a:noFill/>
            <a:ln w="38100" cap="flat">
              <a:solidFill>
                <a:srgbClr val="000000"/>
              </a:solidFill>
              <a:prstDash val="solid"/>
              <a:miter lim="400000"/>
            </a:ln>
            <a:effectLst>
              <a:outerShdw blurRad="38100" dist="25400" dir="5400000" rotWithShape="0">
                <a:srgbClr val="000000">
                  <a:alpha val="50000"/>
                </a:srgbClr>
              </a:outerShdw>
            </a:effectLst>
          </p:spPr>
          <p:txBody>
            <a:bodyPr wrap="square" lIns="35718" tIns="35718" rIns="35718" bIns="35718" numCol="1" anchor="ctr">
              <a:noAutofit/>
            </a:bodyPr>
            <a:lstStyle/>
            <a:p>
              <a:pPr>
                <a:defRPr sz="2400">
                  <a:solidFill>
                    <a:srgbClr val="FFFFFF"/>
                  </a:solidFill>
                </a:defRPr>
              </a:pPr>
              <a:endParaRPr sz="1687"/>
            </a:p>
          </p:txBody>
        </p:sp>
        <p:sp>
          <p:nvSpPr>
            <p:cNvPr id="200" name="Shape 200"/>
            <p:cNvSpPr/>
            <p:nvPr/>
          </p:nvSpPr>
          <p:spPr>
            <a:xfrm>
              <a:off x="1141712" y="3133778"/>
              <a:ext cx="600208" cy="377207"/>
            </a:xfrm>
            <a:prstGeom prst="ellipse">
              <a:avLst/>
            </a:prstGeom>
            <a:noFill/>
            <a:ln w="38100" cap="flat">
              <a:solidFill>
                <a:srgbClr val="000000"/>
              </a:solidFill>
              <a:prstDash val="solid"/>
              <a:miter lim="400000"/>
            </a:ln>
            <a:effectLst>
              <a:outerShdw blurRad="38100" dist="25400" dir="5400000" rotWithShape="0">
                <a:srgbClr val="000000">
                  <a:alpha val="50000"/>
                </a:srgbClr>
              </a:outerShdw>
            </a:effectLst>
          </p:spPr>
          <p:txBody>
            <a:bodyPr wrap="square" lIns="35718" tIns="35718" rIns="35718" bIns="35718" numCol="1" anchor="ctr">
              <a:noAutofit/>
            </a:bodyPr>
            <a:lstStyle/>
            <a:p>
              <a:pPr>
                <a:defRPr sz="2400">
                  <a:solidFill>
                    <a:srgbClr val="FFFFFF"/>
                  </a:solidFill>
                </a:defRPr>
              </a:pPr>
              <a:endParaRPr sz="1687"/>
            </a:p>
          </p:txBody>
        </p:sp>
      </p:grpSp>
      <p:sp>
        <p:nvSpPr>
          <p:cNvPr id="203" name="Shape 203"/>
          <p:cNvSpPr/>
          <p:nvPr/>
        </p:nvSpPr>
        <p:spPr>
          <a:xfrm>
            <a:off x="9295805" y="181149"/>
            <a:ext cx="2179987" cy="1566772"/>
          </a:xfrm>
          <a:prstGeom prst="ellipse">
            <a:avLst/>
          </a:prstGeom>
          <a:ln w="38100">
            <a:solidFill>
              <a:srgbClr val="000000"/>
            </a:solidFill>
            <a:miter lim="400000"/>
          </a:ln>
          <a:effectLst>
            <a:outerShdw blurRad="38100" dist="25400" dir="5400000" rotWithShape="0">
              <a:srgbClr val="000000">
                <a:alpha val="50000"/>
              </a:srgbClr>
            </a:outerShdw>
          </a:effectLst>
        </p:spPr>
        <p:txBody>
          <a:bodyPr lIns="35718" tIns="35718" rIns="35718" bIns="35718" anchor="ctr"/>
          <a:lstStyle/>
          <a:p>
            <a:pPr>
              <a:defRPr sz="2400">
                <a:solidFill>
                  <a:srgbClr val="FFFFFF"/>
                </a:solidFill>
              </a:defRPr>
            </a:pPr>
            <a:endParaRPr sz="1687"/>
          </a:p>
        </p:txBody>
      </p:sp>
      <p:sp>
        <p:nvSpPr>
          <p:cNvPr id="29" name="TextBox 28">
            <a:extLst>
              <a:ext uri="{FF2B5EF4-FFF2-40B4-BE49-F238E27FC236}">
                <a16:creationId xmlns:a16="http://schemas.microsoft.com/office/drawing/2014/main" id="{B0398125-3C44-4E7C-8F11-FF3D3AF9C0E5}"/>
              </a:ext>
            </a:extLst>
          </p:cNvPr>
          <p:cNvSpPr txBox="1"/>
          <p:nvPr/>
        </p:nvSpPr>
        <p:spPr>
          <a:xfrm>
            <a:off x="616225" y="6273501"/>
            <a:ext cx="5083865" cy="369332"/>
          </a:xfrm>
          <a:prstGeom prst="rect">
            <a:avLst/>
          </a:prstGeom>
          <a:noFill/>
        </p:spPr>
        <p:txBody>
          <a:bodyPr wrap="square" rtlCol="0">
            <a:spAutoFit/>
          </a:bodyPr>
          <a:lstStyle/>
          <a:p>
            <a:r>
              <a:rPr lang="en-US" dirty="0"/>
              <a:t>[slide credit: Damien Woods]</a:t>
            </a:r>
          </a:p>
        </p:txBody>
      </p:sp>
      <p:sp>
        <p:nvSpPr>
          <p:cNvPr id="3" name="Slide Number Placeholder 2">
            <a:extLst>
              <a:ext uri="{FF2B5EF4-FFF2-40B4-BE49-F238E27FC236}">
                <a16:creationId xmlns:a16="http://schemas.microsoft.com/office/drawing/2014/main" id="{7839F2C0-361A-4FA4-86E1-DA3458E43236}"/>
              </a:ext>
            </a:extLst>
          </p:cNvPr>
          <p:cNvSpPr>
            <a:spLocks noGrp="1"/>
          </p:cNvSpPr>
          <p:nvPr>
            <p:ph type="sldNum" sz="quarter" idx="12"/>
          </p:nvPr>
        </p:nvSpPr>
        <p:spPr/>
        <p:txBody>
          <a:bodyPr/>
          <a:lstStyle/>
          <a:p>
            <a:fld id="{9D23B66A-CE92-4F70-B5A2-EE913266E6CF}" type="slidenum">
              <a:rPr lang="en-US" smtClean="0"/>
              <a:pPr/>
              <a:t>4</a:t>
            </a:fld>
            <a:r>
              <a:rPr lang="en-US"/>
              <a:t>/11</a:t>
            </a:r>
            <a:endParaRPr lang="en-US" dirty="0"/>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4"/>
                                        </p:tgtEl>
                                        <p:attrNameLst>
                                          <p:attrName>style.visibility</p:attrName>
                                        </p:attrNameLst>
                                      </p:cBhvr>
                                      <p:to>
                                        <p:strVal val="visible"/>
                                      </p:to>
                                    </p:set>
                                    <p:animEffect transition="in" filter="fade">
                                      <p:cBhvr>
                                        <p:cTn id="12"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animBg="1" advAuto="0"/>
      <p:bldP spid="214"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B5D60CC-09FE-427D-BBB3-0AFD4A27856F}"/>
              </a:ext>
            </a:extLst>
          </p:cNvPr>
          <p:cNvSpPr>
            <a:spLocks noGrp="1"/>
          </p:cNvSpPr>
          <p:nvPr>
            <p:ph type="title"/>
          </p:nvPr>
        </p:nvSpPr>
        <p:spPr>
          <a:xfrm>
            <a:off x="838200" y="1722438"/>
            <a:ext cx="10515600" cy="2852737"/>
          </a:xfrm>
        </p:spPr>
        <p:txBody>
          <a:bodyPr/>
          <a:lstStyle/>
          <a:p>
            <a:r>
              <a:rPr lang="en-US" dirty="0"/>
              <a:t>DNA nanotechnology</a:t>
            </a:r>
          </a:p>
        </p:txBody>
      </p:sp>
      <p:sp>
        <p:nvSpPr>
          <p:cNvPr id="9" name="Text Placeholder 8">
            <a:extLst>
              <a:ext uri="{FF2B5EF4-FFF2-40B4-BE49-F238E27FC236}">
                <a16:creationId xmlns:a16="http://schemas.microsoft.com/office/drawing/2014/main" id="{C6A52117-B535-4D62-AC4B-506C4F022318}"/>
              </a:ext>
            </a:extLst>
          </p:cNvPr>
          <p:cNvSpPr>
            <a:spLocks noGrp="1"/>
          </p:cNvSpPr>
          <p:nvPr>
            <p:ph type="body" idx="1"/>
          </p:nvPr>
        </p:nvSpPr>
        <p:spPr>
          <a:xfrm>
            <a:off x="838200" y="4602163"/>
            <a:ext cx="10515600" cy="1500187"/>
          </a:xfrm>
        </p:spPr>
        <p:txBody>
          <a:bodyPr/>
          <a:lstStyle/>
          <a:p>
            <a:r>
              <a:rPr lang="en-US" i="1"/>
              <a:t>a.k.a.</a:t>
            </a:r>
            <a:r>
              <a:rPr lang="en-US"/>
              <a:t> DNA carpentry</a:t>
            </a:r>
          </a:p>
        </p:txBody>
      </p:sp>
      <p:pic>
        <p:nvPicPr>
          <p:cNvPr id="10" name="Picture 2" descr="http://www.sevacall.com/blog/wp-content/uploads/2013/08/Carpentry-Tools-List-sm.jpg">
            <a:extLst>
              <a:ext uri="{FF2B5EF4-FFF2-40B4-BE49-F238E27FC236}">
                <a16:creationId xmlns:a16="http://schemas.microsoft.com/office/drawing/2014/main" id="{935A7A12-5C3C-40E8-8368-283188EB60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0602" y="371475"/>
            <a:ext cx="4279104" cy="28527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dhmh.maryland.gov/laboratories/PublishingImages/dna.jpg">
            <a:extLst>
              <a:ext uri="{FF2B5EF4-FFF2-40B4-BE49-F238E27FC236}">
                <a16:creationId xmlns:a16="http://schemas.microsoft.com/office/drawing/2014/main" id="{279841C3-4D72-4AF2-8FFC-36EC4EF9E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0602" y="2224507"/>
            <a:ext cx="1499558" cy="99970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F260587-776F-4CF2-8FD6-F899E9C54DEA}"/>
              </a:ext>
            </a:extLst>
          </p:cNvPr>
          <p:cNvSpPr>
            <a:spLocks noGrp="1"/>
          </p:cNvSpPr>
          <p:nvPr>
            <p:ph type="sldNum" sz="quarter" idx="12"/>
          </p:nvPr>
        </p:nvSpPr>
        <p:spPr/>
        <p:txBody>
          <a:bodyPr/>
          <a:lstStyle/>
          <a:p>
            <a:fld id="{9D23B66A-CE92-4F70-B5A2-EE913266E6CF}" type="slidenum">
              <a:rPr lang="en-US" smtClean="0"/>
              <a:pPr/>
              <a:t>5</a:t>
            </a:fld>
            <a:r>
              <a:rPr lang="en-US"/>
              <a:t>/11</a:t>
            </a:r>
            <a:endParaRPr lang="en-US" dirty="0"/>
          </a:p>
        </p:txBody>
      </p:sp>
    </p:spTree>
    <p:extLst>
      <p:ext uri="{BB962C8B-B14F-4D97-AF65-F5344CB8AC3E}">
        <p14:creationId xmlns:p14="http://schemas.microsoft.com/office/powerpoint/2010/main" val="1508970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852E49-7DAB-4CD8-B9EC-5FC20121A9B2}"/>
              </a:ext>
            </a:extLst>
          </p:cNvPr>
          <p:cNvSpPr>
            <a:spLocks noGrp="1"/>
          </p:cNvSpPr>
          <p:nvPr>
            <p:ph type="title"/>
          </p:nvPr>
        </p:nvSpPr>
        <p:spPr>
          <a:xfrm>
            <a:off x="838200" y="365125"/>
            <a:ext cx="10515600" cy="1325563"/>
          </a:xfrm>
        </p:spPr>
        <p:txBody>
          <a:bodyPr/>
          <a:lstStyle/>
          <a:p>
            <a:r>
              <a:rPr lang="en-US"/>
              <a:t>DNA as a building material</a:t>
            </a:r>
          </a:p>
        </p:txBody>
      </p:sp>
      <p:pic>
        <p:nvPicPr>
          <p:cNvPr id="7" name="Picture 6">
            <a:extLst>
              <a:ext uri="{FF2B5EF4-FFF2-40B4-BE49-F238E27FC236}">
                <a16:creationId xmlns:a16="http://schemas.microsoft.com/office/drawing/2014/main" id="{E286AF77-0B88-4DC9-88CE-0F33D7415C44}"/>
              </a:ext>
            </a:extLst>
          </p:cNvPr>
          <p:cNvPicPr>
            <a:picLocks noChangeAspect="1"/>
          </p:cNvPicPr>
          <p:nvPr/>
        </p:nvPicPr>
        <p:blipFill>
          <a:blip r:embed="rId3">
            <a:lum/>
            <a:alphaModFix/>
          </a:blip>
          <a:srcRect/>
          <a:stretch>
            <a:fillRect/>
          </a:stretch>
        </p:blipFill>
        <p:spPr>
          <a:xfrm>
            <a:off x="432580" y="1404284"/>
            <a:ext cx="4926805" cy="4926805"/>
          </a:xfrm>
          <a:prstGeom prst="rect">
            <a:avLst/>
          </a:prstGeom>
          <a:noFill/>
          <a:ln>
            <a:noFill/>
          </a:ln>
        </p:spPr>
      </p:pic>
      <p:grpSp>
        <p:nvGrpSpPr>
          <p:cNvPr id="16" name="Group 15">
            <a:extLst>
              <a:ext uri="{FF2B5EF4-FFF2-40B4-BE49-F238E27FC236}">
                <a16:creationId xmlns:a16="http://schemas.microsoft.com/office/drawing/2014/main" id="{82A43DBB-F4CD-4EAD-A80C-B1CCB182B527}"/>
              </a:ext>
            </a:extLst>
          </p:cNvPr>
          <p:cNvGrpSpPr/>
          <p:nvPr/>
        </p:nvGrpSpPr>
        <p:grpSpPr>
          <a:xfrm>
            <a:off x="5403581" y="1737968"/>
            <a:ext cx="6490111" cy="1171565"/>
            <a:chOff x="6604051" y="2029041"/>
            <a:chExt cx="5001378" cy="902828"/>
          </a:xfrm>
        </p:grpSpPr>
        <p:pic>
          <p:nvPicPr>
            <p:cNvPr id="10" name="pasted-image.pdf">
              <a:extLst>
                <a:ext uri="{FF2B5EF4-FFF2-40B4-BE49-F238E27FC236}">
                  <a16:creationId xmlns:a16="http://schemas.microsoft.com/office/drawing/2014/main" id="{A9813A82-2246-4C7D-B2DB-3904AEAD25AA}"/>
                </a:ext>
              </a:extLst>
            </p:cNvPr>
            <p:cNvPicPr>
              <a:picLocks noChangeAspect="1"/>
            </p:cNvPicPr>
            <p:nvPr/>
          </p:nvPicPr>
          <p:blipFill>
            <a:blip r:embed="rId4"/>
            <a:stretch>
              <a:fillRect/>
            </a:stretch>
          </p:blipFill>
          <p:spPr>
            <a:xfrm>
              <a:off x="6604051" y="2101184"/>
              <a:ext cx="2019050" cy="706187"/>
            </a:xfrm>
            <a:prstGeom prst="rect">
              <a:avLst/>
            </a:prstGeom>
            <a:ln w="12700" cap="flat">
              <a:noFill/>
              <a:miter lim="400000"/>
            </a:ln>
            <a:effectLst/>
          </p:spPr>
        </p:pic>
        <p:sp>
          <p:nvSpPr>
            <p:cNvPr id="11" name="Shape 295">
              <a:extLst>
                <a:ext uri="{FF2B5EF4-FFF2-40B4-BE49-F238E27FC236}">
                  <a16:creationId xmlns:a16="http://schemas.microsoft.com/office/drawing/2014/main" id="{0FAC2439-7163-4B29-ACE3-90B8D9B90BD2}"/>
                </a:ext>
              </a:extLst>
            </p:cNvPr>
            <p:cNvSpPr/>
            <p:nvPr/>
          </p:nvSpPr>
          <p:spPr>
            <a:xfrm>
              <a:off x="9337865" y="2547037"/>
              <a:ext cx="1945564" cy="1"/>
            </a:xfrm>
            <a:prstGeom prst="line">
              <a:avLst/>
            </a:prstGeom>
            <a:noFill/>
            <a:ln w="101600" cap="flat">
              <a:solidFill>
                <a:srgbClr val="87E301"/>
              </a:solidFill>
              <a:prstDash val="solid"/>
              <a:miter lim="400000"/>
              <a:headEnd type="triangle"/>
            </a:ln>
            <a:effectLst/>
          </p:spPr>
          <p:txBody>
            <a:bodyPr wrap="square" lIns="50800" tIns="50800" rIns="50800" bIns="50800" numCol="1" anchor="ctr">
              <a:noAutofit/>
            </a:bodyPr>
            <a:lstStyle/>
            <a:p>
              <a:pPr>
                <a:defRPr sz="2400"/>
              </a:pPr>
              <a:endParaRPr/>
            </a:p>
          </p:txBody>
        </p:sp>
        <p:sp>
          <p:nvSpPr>
            <p:cNvPr id="12" name="Shape 296">
              <a:extLst>
                <a:ext uri="{FF2B5EF4-FFF2-40B4-BE49-F238E27FC236}">
                  <a16:creationId xmlns:a16="http://schemas.microsoft.com/office/drawing/2014/main" id="{158D44A0-47C2-4EB7-9925-A617006F9568}"/>
                </a:ext>
              </a:extLst>
            </p:cNvPr>
            <p:cNvSpPr/>
            <p:nvPr/>
          </p:nvSpPr>
          <p:spPr>
            <a:xfrm>
              <a:off x="9337865" y="2363613"/>
              <a:ext cx="1945564" cy="0"/>
            </a:xfrm>
            <a:prstGeom prst="line">
              <a:avLst/>
            </a:prstGeom>
            <a:noFill/>
            <a:ln w="101600" cap="flat">
              <a:solidFill>
                <a:srgbClr val="FA6A00"/>
              </a:solidFill>
              <a:prstDash val="solid"/>
              <a:miter lim="400000"/>
              <a:tailEnd type="triangle"/>
            </a:ln>
            <a:effectLst/>
          </p:spPr>
          <p:txBody>
            <a:bodyPr wrap="square" lIns="50800" tIns="50800" rIns="50800" bIns="50800" numCol="1" anchor="ctr">
              <a:noAutofit/>
            </a:bodyPr>
            <a:lstStyle/>
            <a:p>
              <a:pPr>
                <a:defRPr sz="2400"/>
              </a:pPr>
              <a:endParaRPr/>
            </a:p>
          </p:txBody>
        </p:sp>
        <p:sp>
          <p:nvSpPr>
            <p:cNvPr id="13" name="TextBox 12">
              <a:extLst>
                <a:ext uri="{FF2B5EF4-FFF2-40B4-BE49-F238E27FC236}">
                  <a16:creationId xmlns:a16="http://schemas.microsoft.com/office/drawing/2014/main" id="{4EB87EE4-D0FF-4693-A5BB-D38B007DE8F9}"/>
                </a:ext>
              </a:extLst>
            </p:cNvPr>
            <p:cNvSpPr txBox="1"/>
            <p:nvPr/>
          </p:nvSpPr>
          <p:spPr>
            <a:xfrm>
              <a:off x="8753000" y="2099430"/>
              <a:ext cx="812800" cy="640380"/>
            </a:xfrm>
            <a:prstGeom prst="rect">
              <a:avLst/>
            </a:prstGeom>
            <a:noFill/>
          </p:spPr>
          <p:txBody>
            <a:bodyPr wrap="square" rtlCol="0">
              <a:spAutoFit/>
            </a:bodyPr>
            <a:lstStyle/>
            <a:p>
              <a:r>
                <a:rPr lang="en-US" sz="4800" b="1"/>
                <a:t>=</a:t>
              </a:r>
            </a:p>
          </p:txBody>
        </p:sp>
        <p:sp>
          <p:nvSpPr>
            <p:cNvPr id="14" name="TextBox 13">
              <a:extLst>
                <a:ext uri="{FF2B5EF4-FFF2-40B4-BE49-F238E27FC236}">
                  <a16:creationId xmlns:a16="http://schemas.microsoft.com/office/drawing/2014/main" id="{7B8106C8-1872-48B7-8D61-384771DDEC8A}"/>
                </a:ext>
              </a:extLst>
            </p:cNvPr>
            <p:cNvSpPr txBox="1"/>
            <p:nvPr/>
          </p:nvSpPr>
          <p:spPr>
            <a:xfrm>
              <a:off x="9275498" y="2029041"/>
              <a:ext cx="2329931" cy="308332"/>
            </a:xfrm>
            <a:prstGeom prst="rect">
              <a:avLst/>
            </a:prstGeom>
            <a:noFill/>
          </p:spPr>
          <p:txBody>
            <a:bodyPr wrap="square" rtlCol="0">
              <a:spAutoFit/>
            </a:bodyPr>
            <a:lstStyle/>
            <a:p>
              <a:r>
                <a:rPr lang="en-US" sz="2000">
                  <a:latin typeface="Consolas" panose="020B0609020204030204" pitchFamily="49" charset="0"/>
                </a:rPr>
                <a:t>TCGGAAATAAAATCGGAC</a:t>
              </a:r>
            </a:p>
          </p:txBody>
        </p:sp>
        <p:sp>
          <p:nvSpPr>
            <p:cNvPr id="15" name="TextBox 14">
              <a:extLst>
                <a:ext uri="{FF2B5EF4-FFF2-40B4-BE49-F238E27FC236}">
                  <a16:creationId xmlns:a16="http://schemas.microsoft.com/office/drawing/2014/main" id="{B4D4D7BB-AA0D-460D-A6E8-E7D75834D831}"/>
                </a:ext>
              </a:extLst>
            </p:cNvPr>
            <p:cNvSpPr txBox="1"/>
            <p:nvPr/>
          </p:nvSpPr>
          <p:spPr>
            <a:xfrm>
              <a:off x="9275498" y="2623537"/>
              <a:ext cx="2329931" cy="308332"/>
            </a:xfrm>
            <a:prstGeom prst="rect">
              <a:avLst/>
            </a:prstGeom>
            <a:noFill/>
          </p:spPr>
          <p:txBody>
            <a:bodyPr wrap="square" rtlCol="0">
              <a:spAutoFit/>
            </a:bodyPr>
            <a:lstStyle/>
            <a:p>
              <a:r>
                <a:rPr lang="en-US" sz="2000">
                  <a:latin typeface="Consolas" panose="020B0609020204030204" pitchFamily="49" charset="0"/>
                </a:rPr>
                <a:t>AGCCTTTATTTTAGCCTG</a:t>
              </a:r>
            </a:p>
          </p:txBody>
        </p:sp>
      </p:grpSp>
      <p:grpSp>
        <p:nvGrpSpPr>
          <p:cNvPr id="53" name="Group 52">
            <a:extLst>
              <a:ext uri="{FF2B5EF4-FFF2-40B4-BE49-F238E27FC236}">
                <a16:creationId xmlns:a16="http://schemas.microsoft.com/office/drawing/2014/main" id="{E0BF4C2B-3EAE-43D3-994A-19622065DA85}"/>
              </a:ext>
            </a:extLst>
          </p:cNvPr>
          <p:cNvGrpSpPr/>
          <p:nvPr/>
        </p:nvGrpSpPr>
        <p:grpSpPr>
          <a:xfrm>
            <a:off x="5869430" y="3246825"/>
            <a:ext cx="4974324" cy="2972001"/>
            <a:chOff x="4368320" y="3401337"/>
            <a:chExt cx="4974324" cy="2972001"/>
          </a:xfrm>
        </p:grpSpPr>
        <p:grpSp>
          <p:nvGrpSpPr>
            <p:cNvPr id="34" name="Group 4468">
              <a:extLst>
                <a:ext uri="{FF2B5EF4-FFF2-40B4-BE49-F238E27FC236}">
                  <a16:creationId xmlns:a16="http://schemas.microsoft.com/office/drawing/2014/main" id="{3DA849BF-6F5D-41A9-8F41-DCB36A7AAD77}"/>
                </a:ext>
              </a:extLst>
            </p:cNvPr>
            <p:cNvGrpSpPr/>
            <p:nvPr/>
          </p:nvGrpSpPr>
          <p:grpSpPr>
            <a:xfrm>
              <a:off x="4368320" y="4336700"/>
              <a:ext cx="4300008" cy="2036638"/>
              <a:chOff x="0" y="-1"/>
              <a:chExt cx="7748632" cy="3670030"/>
            </a:xfrm>
          </p:grpSpPr>
          <p:grpSp>
            <p:nvGrpSpPr>
              <p:cNvPr id="35" name="Group 4463">
                <a:extLst>
                  <a:ext uri="{FF2B5EF4-FFF2-40B4-BE49-F238E27FC236}">
                    <a16:creationId xmlns:a16="http://schemas.microsoft.com/office/drawing/2014/main" id="{75EF6C91-4FA7-44F0-9395-18DE18CA6450}"/>
                  </a:ext>
                </a:extLst>
              </p:cNvPr>
              <p:cNvGrpSpPr/>
              <p:nvPr/>
            </p:nvGrpSpPr>
            <p:grpSpPr>
              <a:xfrm>
                <a:off x="1274203" y="1937493"/>
                <a:ext cx="6438947" cy="1732536"/>
                <a:chOff x="1350336" y="-181082"/>
                <a:chExt cx="6438945" cy="1732535"/>
              </a:xfrm>
            </p:grpSpPr>
            <p:sp>
              <p:nvSpPr>
                <p:cNvPr id="40" name="Shape 4457">
                  <a:extLst>
                    <a:ext uri="{FF2B5EF4-FFF2-40B4-BE49-F238E27FC236}">
                      <a16:creationId xmlns:a16="http://schemas.microsoft.com/office/drawing/2014/main" id="{0CA5EC85-9BC2-4062-A40B-89831D7DF415}"/>
                    </a:ext>
                  </a:extLst>
                </p:cNvPr>
                <p:cNvSpPr/>
                <p:nvPr/>
              </p:nvSpPr>
              <p:spPr>
                <a:xfrm>
                  <a:off x="2760669" y="598161"/>
                  <a:ext cx="1975814" cy="5731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100" b="1">
                      <a:solidFill>
                        <a:srgbClr val="FF9300"/>
                      </a:solidFill>
                      <a:latin typeface="Arial"/>
                      <a:ea typeface="Arial"/>
                      <a:cs typeface="Arial"/>
                      <a:sym typeface="Arial"/>
                    </a:defRPr>
                  </a:lvl1pPr>
                </a:lstStyle>
                <a:p>
                  <a:r>
                    <a:rPr sz="1400">
                      <a:latin typeface="Consolas" panose="020B0609020204030204" pitchFamily="49" charset="0"/>
                    </a:rPr>
                    <a:t>TAGCGTAATT</a:t>
                  </a:r>
                </a:p>
              </p:txBody>
            </p:sp>
            <p:sp>
              <p:nvSpPr>
                <p:cNvPr id="41" name="Shape 4458">
                  <a:extLst>
                    <a:ext uri="{FF2B5EF4-FFF2-40B4-BE49-F238E27FC236}">
                      <a16:creationId xmlns:a16="http://schemas.microsoft.com/office/drawing/2014/main" id="{2D42B914-B4E6-400F-8A1F-E48AAB76C347}"/>
                    </a:ext>
                  </a:extLst>
                </p:cNvPr>
                <p:cNvSpPr/>
                <p:nvPr/>
              </p:nvSpPr>
              <p:spPr>
                <a:xfrm>
                  <a:off x="1350336" y="781087"/>
                  <a:ext cx="1385144" cy="216861"/>
                </a:xfrm>
                <a:custGeom>
                  <a:avLst/>
                  <a:gdLst/>
                  <a:ahLst/>
                  <a:cxnLst>
                    <a:cxn ang="0">
                      <a:pos x="wd2" y="hd2"/>
                    </a:cxn>
                    <a:cxn ang="5400000">
                      <a:pos x="wd2" y="hd2"/>
                    </a:cxn>
                    <a:cxn ang="10800000">
                      <a:pos x="wd2" y="hd2"/>
                    </a:cxn>
                    <a:cxn ang="16200000">
                      <a:pos x="wd2" y="hd2"/>
                    </a:cxn>
                  </a:cxnLst>
                  <a:rect l="0" t="0" r="r" b="b"/>
                  <a:pathLst>
                    <a:path w="21600" h="21262" extrusionOk="0">
                      <a:moveTo>
                        <a:pt x="0" y="21262"/>
                      </a:moveTo>
                      <a:cubicBezTo>
                        <a:pt x="1541" y="7620"/>
                        <a:pt x="4057" y="-338"/>
                        <a:pt x="6717" y="11"/>
                      </a:cubicBezTo>
                      <a:cubicBezTo>
                        <a:pt x="9160" y="331"/>
                        <a:pt x="11387" y="7694"/>
                        <a:pt x="13724" y="11997"/>
                      </a:cubicBezTo>
                      <a:cubicBezTo>
                        <a:pt x="16280" y="16706"/>
                        <a:pt x="18969" y="17745"/>
                        <a:pt x="21600" y="15024"/>
                      </a:cubicBezTo>
                    </a:path>
                  </a:pathLst>
                </a:custGeom>
                <a:noFill/>
                <a:ln w="38100" cap="flat">
                  <a:solidFill>
                    <a:srgbClr val="FF9300"/>
                  </a:solidFill>
                  <a:prstDash val="solid"/>
                  <a:miter lim="400000"/>
                  <a:headEnd type="arrow"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 name="Shape 4459">
                  <a:extLst>
                    <a:ext uri="{FF2B5EF4-FFF2-40B4-BE49-F238E27FC236}">
                      <a16:creationId xmlns:a16="http://schemas.microsoft.com/office/drawing/2014/main" id="{50B8FF55-1057-4A1A-AC8E-5C7FC7CCD2F3}"/>
                    </a:ext>
                  </a:extLst>
                </p:cNvPr>
                <p:cNvSpPr/>
                <p:nvPr/>
              </p:nvSpPr>
              <p:spPr>
                <a:xfrm>
                  <a:off x="4658360" y="713934"/>
                  <a:ext cx="3076093" cy="837519"/>
                </a:xfrm>
                <a:custGeom>
                  <a:avLst/>
                  <a:gdLst/>
                  <a:ahLst/>
                  <a:cxnLst>
                    <a:cxn ang="0">
                      <a:pos x="wd2" y="hd2"/>
                    </a:cxn>
                    <a:cxn ang="5400000">
                      <a:pos x="wd2" y="hd2"/>
                    </a:cxn>
                    <a:cxn ang="10800000">
                      <a:pos x="wd2" y="hd2"/>
                    </a:cxn>
                    <a:cxn ang="16200000">
                      <a:pos x="wd2" y="hd2"/>
                    </a:cxn>
                  </a:cxnLst>
                  <a:rect l="0" t="0" r="r" b="b"/>
                  <a:pathLst>
                    <a:path w="21600" h="17275" extrusionOk="0">
                      <a:moveTo>
                        <a:pt x="0" y="3736"/>
                      </a:moveTo>
                      <a:cubicBezTo>
                        <a:pt x="961" y="3608"/>
                        <a:pt x="1928" y="3695"/>
                        <a:pt x="2880" y="4099"/>
                      </a:cubicBezTo>
                      <a:cubicBezTo>
                        <a:pt x="3651" y="4426"/>
                        <a:pt x="4433" y="5028"/>
                        <a:pt x="5187" y="4425"/>
                      </a:cubicBezTo>
                      <a:cubicBezTo>
                        <a:pt x="6751" y="3176"/>
                        <a:pt x="8259" y="-2447"/>
                        <a:pt x="9506" y="1229"/>
                      </a:cubicBezTo>
                      <a:cubicBezTo>
                        <a:pt x="10181" y="3216"/>
                        <a:pt x="9835" y="7110"/>
                        <a:pt x="10716" y="8552"/>
                      </a:cubicBezTo>
                      <a:cubicBezTo>
                        <a:pt x="12268" y="11094"/>
                        <a:pt x="13156" y="2921"/>
                        <a:pt x="14643" y="3696"/>
                      </a:cubicBezTo>
                      <a:cubicBezTo>
                        <a:pt x="15834" y="4318"/>
                        <a:pt x="15848" y="8778"/>
                        <a:pt x="16346" y="11938"/>
                      </a:cubicBezTo>
                      <a:cubicBezTo>
                        <a:pt x="17314" y="18078"/>
                        <a:pt x="20130" y="19153"/>
                        <a:pt x="21600" y="13944"/>
                      </a:cubicBezTo>
                    </a:path>
                  </a:pathLst>
                </a:custGeom>
                <a:noFill/>
                <a:ln w="38100" cap="flat">
                  <a:solidFill>
                    <a:srgbClr val="FF9300"/>
                  </a:solidFill>
                  <a:prstDash val="solid"/>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43" name="Group 4462">
                  <a:extLst>
                    <a:ext uri="{FF2B5EF4-FFF2-40B4-BE49-F238E27FC236}">
                      <a16:creationId xmlns:a16="http://schemas.microsoft.com/office/drawing/2014/main" id="{55019A1C-2AC9-4AFB-9D5F-9D116E0D3B3F}"/>
                    </a:ext>
                  </a:extLst>
                </p:cNvPr>
                <p:cNvGrpSpPr/>
                <p:nvPr/>
              </p:nvGrpSpPr>
              <p:grpSpPr>
                <a:xfrm>
                  <a:off x="2753246" y="-181082"/>
                  <a:ext cx="5036035" cy="1096616"/>
                  <a:chOff x="2753246" y="-181081"/>
                  <a:chExt cx="5036034" cy="1096614"/>
                </a:xfrm>
              </p:grpSpPr>
              <p:sp>
                <p:nvSpPr>
                  <p:cNvPr id="44" name="Shape 4460">
                    <a:extLst>
                      <a:ext uri="{FF2B5EF4-FFF2-40B4-BE49-F238E27FC236}">
                        <a16:creationId xmlns:a16="http://schemas.microsoft.com/office/drawing/2014/main" id="{F6157532-60DC-4AF0-9FC7-81578C149C0B}"/>
                      </a:ext>
                    </a:extLst>
                  </p:cNvPr>
                  <p:cNvSpPr/>
                  <p:nvPr/>
                </p:nvSpPr>
                <p:spPr>
                  <a:xfrm flipH="1">
                    <a:off x="4678494" y="-181081"/>
                    <a:ext cx="3110786" cy="800453"/>
                  </a:xfrm>
                  <a:custGeom>
                    <a:avLst/>
                    <a:gdLst/>
                    <a:ahLst/>
                    <a:cxnLst>
                      <a:cxn ang="0">
                        <a:pos x="wd2" y="hd2"/>
                      </a:cxn>
                      <a:cxn ang="5400000">
                        <a:pos x="wd2" y="hd2"/>
                      </a:cxn>
                      <a:cxn ang="10800000">
                        <a:pos x="wd2" y="hd2"/>
                      </a:cxn>
                      <a:cxn ang="16200000">
                        <a:pos x="wd2" y="hd2"/>
                      </a:cxn>
                    </a:cxnLst>
                    <a:rect l="0" t="0" r="r" b="b"/>
                    <a:pathLst>
                      <a:path w="20960" h="14272" extrusionOk="0">
                        <a:moveTo>
                          <a:pt x="280" y="9178"/>
                        </a:moveTo>
                        <a:cubicBezTo>
                          <a:pt x="-640" y="5537"/>
                          <a:pt x="877" y="1047"/>
                          <a:pt x="2347" y="3059"/>
                        </a:cubicBezTo>
                        <a:cubicBezTo>
                          <a:pt x="3571" y="4734"/>
                          <a:pt x="3144" y="10286"/>
                          <a:pt x="4482" y="11619"/>
                        </a:cubicBezTo>
                        <a:cubicBezTo>
                          <a:pt x="6675" y="13805"/>
                          <a:pt x="7574" y="-6458"/>
                          <a:pt x="10474" y="2135"/>
                        </a:cubicBezTo>
                        <a:cubicBezTo>
                          <a:pt x="11014" y="3737"/>
                          <a:pt x="10676" y="6493"/>
                          <a:pt x="11295" y="7947"/>
                        </a:cubicBezTo>
                        <a:cubicBezTo>
                          <a:pt x="12553" y="10906"/>
                          <a:pt x="14581" y="2706"/>
                          <a:pt x="15801" y="7226"/>
                        </a:cubicBezTo>
                        <a:cubicBezTo>
                          <a:pt x="16291" y="9042"/>
                          <a:pt x="15584" y="11895"/>
                          <a:pt x="16232" y="13525"/>
                        </a:cubicBezTo>
                        <a:cubicBezTo>
                          <a:pt x="16876" y="15142"/>
                          <a:pt x="17743" y="13221"/>
                          <a:pt x="18579" y="12435"/>
                        </a:cubicBezTo>
                        <a:cubicBezTo>
                          <a:pt x="19439" y="11626"/>
                          <a:pt x="20399" y="12366"/>
                          <a:pt x="20960" y="14272"/>
                        </a:cubicBezTo>
                      </a:path>
                    </a:pathLst>
                  </a:custGeom>
                  <a:noFill/>
                  <a:ln w="38100" cap="flat">
                    <a:solidFill>
                      <a:srgbClr val="C0216D"/>
                    </a:solidFill>
                    <a:prstDash val="solid"/>
                    <a:miter lim="400000"/>
                    <a:headEnd type="arrow"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dirty="0"/>
                  </a:p>
                </p:txBody>
              </p:sp>
              <p:sp>
                <p:nvSpPr>
                  <p:cNvPr id="45" name="Shape 4461">
                    <a:extLst>
                      <a:ext uri="{FF2B5EF4-FFF2-40B4-BE49-F238E27FC236}">
                        <a16:creationId xmlns:a16="http://schemas.microsoft.com/office/drawing/2014/main" id="{1C60973E-E99E-45B7-B93F-33D8DFDBEE69}"/>
                      </a:ext>
                    </a:extLst>
                  </p:cNvPr>
                  <p:cNvSpPr/>
                  <p:nvPr/>
                </p:nvSpPr>
                <p:spPr>
                  <a:xfrm>
                    <a:off x="2753246" y="342432"/>
                    <a:ext cx="1975814" cy="573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100" b="1">
                        <a:solidFill>
                          <a:srgbClr val="AB1942"/>
                        </a:solidFill>
                        <a:latin typeface="Arial"/>
                        <a:ea typeface="Arial"/>
                        <a:cs typeface="Arial"/>
                        <a:sym typeface="Arial"/>
                      </a:defRPr>
                    </a:lvl1pPr>
                  </a:lstStyle>
                  <a:p>
                    <a:r>
                      <a:rPr sz="1400">
                        <a:latin typeface="Consolas" panose="020B0609020204030204" pitchFamily="49" charset="0"/>
                      </a:rPr>
                      <a:t>ATCGCATTAA</a:t>
                    </a:r>
                  </a:p>
                </p:txBody>
              </p:sp>
            </p:grpSp>
          </p:grpSp>
          <p:sp>
            <p:nvSpPr>
              <p:cNvPr id="36" name="Shape 4464">
                <a:extLst>
                  <a:ext uri="{FF2B5EF4-FFF2-40B4-BE49-F238E27FC236}">
                    <a16:creationId xmlns:a16="http://schemas.microsoft.com/office/drawing/2014/main" id="{67D44DCC-FB5E-4D5D-A393-6CA296D59E75}"/>
                  </a:ext>
                </a:extLst>
              </p:cNvPr>
              <p:cNvSpPr/>
              <p:nvPr/>
            </p:nvSpPr>
            <p:spPr>
              <a:xfrm>
                <a:off x="5145385" y="-1"/>
                <a:ext cx="2603247" cy="1394045"/>
              </a:xfrm>
              <a:custGeom>
                <a:avLst/>
                <a:gdLst/>
                <a:ahLst/>
                <a:cxnLst>
                  <a:cxn ang="0">
                    <a:pos x="wd2" y="hd2"/>
                  </a:cxn>
                  <a:cxn ang="5400000">
                    <a:pos x="wd2" y="hd2"/>
                  </a:cxn>
                  <a:cxn ang="10800000">
                    <a:pos x="wd2" y="hd2"/>
                  </a:cxn>
                  <a:cxn ang="16200000">
                    <a:pos x="wd2" y="hd2"/>
                  </a:cxn>
                </a:cxnLst>
                <a:rect l="0" t="0" r="r" b="b"/>
                <a:pathLst>
                  <a:path w="20148" h="17277" extrusionOk="0">
                    <a:moveTo>
                      <a:pt x="2107" y="3306"/>
                    </a:moveTo>
                    <a:cubicBezTo>
                      <a:pt x="1437" y="5665"/>
                      <a:pt x="840" y="8075"/>
                      <a:pt x="319" y="10529"/>
                    </a:cubicBezTo>
                    <a:cubicBezTo>
                      <a:pt x="-358" y="13713"/>
                      <a:pt x="24" y="17177"/>
                      <a:pt x="1656" y="17275"/>
                    </a:cubicBezTo>
                    <a:cubicBezTo>
                      <a:pt x="2412" y="17321"/>
                      <a:pt x="3006" y="16383"/>
                      <a:pt x="3344" y="15266"/>
                    </a:cubicBezTo>
                    <a:cubicBezTo>
                      <a:pt x="4521" y="11368"/>
                      <a:pt x="3641" y="2787"/>
                      <a:pt x="7070" y="3733"/>
                    </a:cubicBezTo>
                    <a:cubicBezTo>
                      <a:pt x="9507" y="4405"/>
                      <a:pt x="13112" y="15046"/>
                      <a:pt x="13901" y="7934"/>
                    </a:cubicBezTo>
                    <a:cubicBezTo>
                      <a:pt x="14129" y="5886"/>
                      <a:pt x="12050" y="4642"/>
                      <a:pt x="12545" y="2536"/>
                    </a:cubicBezTo>
                    <a:cubicBezTo>
                      <a:pt x="14145" y="-4279"/>
                      <a:pt x="16979" y="6834"/>
                      <a:pt x="18746" y="6121"/>
                    </a:cubicBezTo>
                    <a:cubicBezTo>
                      <a:pt x="21242" y="5115"/>
                      <a:pt x="20110" y="-1116"/>
                      <a:pt x="17666" y="175"/>
                    </a:cubicBezTo>
                  </a:path>
                </a:pathLst>
              </a:custGeom>
              <a:noFill/>
              <a:ln w="38100" cap="flat">
                <a:solidFill>
                  <a:srgbClr val="FF9300"/>
                </a:solidFill>
                <a:prstDash val="solid"/>
                <a:miter lim="400000"/>
                <a:headEnd type="arrow"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 name="Shape 4465">
                <a:extLst>
                  <a:ext uri="{FF2B5EF4-FFF2-40B4-BE49-F238E27FC236}">
                    <a16:creationId xmlns:a16="http://schemas.microsoft.com/office/drawing/2014/main" id="{BA3AA760-98A3-4D78-8BB0-37AC59D1541F}"/>
                  </a:ext>
                </a:extLst>
              </p:cNvPr>
              <p:cNvSpPr/>
              <p:nvPr/>
            </p:nvSpPr>
            <p:spPr>
              <a:xfrm flipH="1">
                <a:off x="0" y="188185"/>
                <a:ext cx="4574564" cy="1647861"/>
              </a:xfrm>
              <a:custGeom>
                <a:avLst/>
                <a:gdLst/>
                <a:ahLst/>
                <a:cxnLst>
                  <a:cxn ang="0">
                    <a:pos x="wd2" y="hd2"/>
                  </a:cxn>
                  <a:cxn ang="5400000">
                    <a:pos x="wd2" y="hd2"/>
                  </a:cxn>
                  <a:cxn ang="10800000">
                    <a:pos x="wd2" y="hd2"/>
                  </a:cxn>
                  <a:cxn ang="16200000">
                    <a:pos x="wd2" y="hd2"/>
                  </a:cxn>
                </a:cxnLst>
                <a:rect l="0" t="0" r="r" b="b"/>
                <a:pathLst>
                  <a:path w="21057" h="20524" extrusionOk="0">
                    <a:moveTo>
                      <a:pt x="1447" y="0"/>
                    </a:moveTo>
                    <a:cubicBezTo>
                      <a:pt x="-224" y="834"/>
                      <a:pt x="-543" y="6973"/>
                      <a:pt x="992" y="8951"/>
                    </a:cubicBezTo>
                    <a:cubicBezTo>
                      <a:pt x="2633" y="11065"/>
                      <a:pt x="5320" y="1783"/>
                      <a:pt x="6543" y="8305"/>
                    </a:cubicBezTo>
                    <a:cubicBezTo>
                      <a:pt x="6791" y="9625"/>
                      <a:pt x="6649" y="11450"/>
                      <a:pt x="7104" y="12365"/>
                    </a:cubicBezTo>
                    <a:cubicBezTo>
                      <a:pt x="7985" y="14135"/>
                      <a:pt x="9353" y="8625"/>
                      <a:pt x="10183" y="11861"/>
                    </a:cubicBezTo>
                    <a:cubicBezTo>
                      <a:pt x="10511" y="13139"/>
                      <a:pt x="10036" y="15124"/>
                      <a:pt x="10478" y="16261"/>
                    </a:cubicBezTo>
                    <a:cubicBezTo>
                      <a:pt x="10914" y="17385"/>
                      <a:pt x="11512" y="16107"/>
                      <a:pt x="12080" y="15500"/>
                    </a:cubicBezTo>
                    <a:cubicBezTo>
                      <a:pt x="13491" y="13995"/>
                      <a:pt x="14689" y="17627"/>
                      <a:pt x="16000" y="19350"/>
                    </a:cubicBezTo>
                    <a:cubicBezTo>
                      <a:pt x="17712" y="21600"/>
                      <a:pt x="19766" y="20550"/>
                      <a:pt x="21057" y="16765"/>
                    </a:cubicBezTo>
                  </a:path>
                </a:pathLst>
              </a:custGeom>
              <a:noFill/>
              <a:ln w="38100" cap="flat">
                <a:solidFill>
                  <a:srgbClr val="C0216D"/>
                </a:solidFill>
                <a:prstDash val="solid"/>
                <a:miter lim="400000"/>
                <a:headEnd type="arrow"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 name="Shape 4486">
                <a:extLst>
                  <a:ext uri="{FF2B5EF4-FFF2-40B4-BE49-F238E27FC236}">
                    <a16:creationId xmlns:a16="http://schemas.microsoft.com/office/drawing/2014/main" id="{8BCB7A0B-16FE-4DCA-A44A-6B6CE8604BC4}"/>
                  </a:ext>
                </a:extLst>
              </p:cNvPr>
              <p:cNvSpPr/>
              <p:nvPr/>
            </p:nvSpPr>
            <p:spPr>
              <a:xfrm>
                <a:off x="2788758" y="1528762"/>
                <a:ext cx="887173" cy="1014745"/>
              </a:xfrm>
              <a:custGeom>
                <a:avLst/>
                <a:gdLst/>
                <a:ahLst/>
                <a:cxnLst>
                  <a:cxn ang="0">
                    <a:pos x="wd2" y="hd2"/>
                  </a:cxn>
                  <a:cxn ang="5400000">
                    <a:pos x="wd2" y="hd2"/>
                  </a:cxn>
                  <a:cxn ang="10800000">
                    <a:pos x="wd2" y="hd2"/>
                  </a:cxn>
                  <a:cxn ang="16200000">
                    <a:pos x="wd2" y="hd2"/>
                  </a:cxn>
                </a:cxnLst>
                <a:rect l="0" t="0" r="r" b="b"/>
                <a:pathLst>
                  <a:path w="19737" h="21600" extrusionOk="0">
                    <a:moveTo>
                      <a:pt x="0" y="0"/>
                    </a:moveTo>
                    <a:cubicBezTo>
                      <a:pt x="15176" y="2364"/>
                      <a:pt x="21600" y="9564"/>
                      <a:pt x="19273" y="21600"/>
                    </a:cubicBezTo>
                  </a:path>
                </a:pathLst>
              </a:custGeom>
              <a:noFill/>
              <a:ln w="63500" cap="flat">
                <a:solidFill>
                  <a:srgbClr val="0632FB"/>
                </a:solidFill>
                <a:prstDash val="solid"/>
                <a:miter lim="400000"/>
                <a:tailEnd type="stealth" w="med" len="med"/>
              </a:ln>
              <a:effectLst/>
            </p:spPr>
            <p:txBody>
              <a:bodyPr/>
              <a:lstStyle/>
              <a:p>
                <a:endParaRPr/>
              </a:p>
            </p:txBody>
          </p:sp>
          <p:sp>
            <p:nvSpPr>
              <p:cNvPr id="39" name="Shape 4487">
                <a:extLst>
                  <a:ext uri="{FF2B5EF4-FFF2-40B4-BE49-F238E27FC236}">
                    <a16:creationId xmlns:a16="http://schemas.microsoft.com/office/drawing/2014/main" id="{1278A285-8451-44D8-AC87-789A2A9F5D6B}"/>
                  </a:ext>
                </a:extLst>
              </p:cNvPr>
              <p:cNvSpPr/>
              <p:nvPr/>
            </p:nvSpPr>
            <p:spPr>
              <a:xfrm>
                <a:off x="3662586" y="1528714"/>
                <a:ext cx="1135179" cy="881542"/>
              </a:xfrm>
              <a:custGeom>
                <a:avLst/>
                <a:gdLst/>
                <a:ahLst/>
                <a:cxnLst>
                  <a:cxn ang="0">
                    <a:pos x="wd2" y="hd2"/>
                  </a:cxn>
                  <a:cxn ang="5400000">
                    <a:pos x="wd2" y="hd2"/>
                  </a:cxn>
                  <a:cxn ang="10800000">
                    <a:pos x="wd2" y="hd2"/>
                  </a:cxn>
                  <a:cxn ang="16200000">
                    <a:pos x="wd2" y="hd2"/>
                  </a:cxn>
                </a:cxnLst>
                <a:rect l="0" t="0" r="r" b="b"/>
                <a:pathLst>
                  <a:path w="21600" h="21494" extrusionOk="0">
                    <a:moveTo>
                      <a:pt x="21600" y="1"/>
                    </a:moveTo>
                    <a:cubicBezTo>
                      <a:pt x="7849" y="-106"/>
                      <a:pt x="649" y="7058"/>
                      <a:pt x="0" y="21494"/>
                    </a:cubicBezTo>
                  </a:path>
                </a:pathLst>
              </a:custGeom>
              <a:noFill/>
              <a:ln w="63500" cap="flat">
                <a:solidFill>
                  <a:srgbClr val="0632FB"/>
                </a:solidFill>
                <a:prstDash val="solid"/>
                <a:miter lim="400000"/>
              </a:ln>
              <a:effectLst/>
            </p:spPr>
            <p:txBody>
              <a:bodyPr/>
              <a:lstStyle/>
              <a:p>
                <a:endParaRPr/>
              </a:p>
            </p:txBody>
          </p:sp>
        </p:grpSp>
        <p:sp>
          <p:nvSpPr>
            <p:cNvPr id="54" name="TextBox 53">
              <a:extLst>
                <a:ext uri="{FF2B5EF4-FFF2-40B4-BE49-F238E27FC236}">
                  <a16:creationId xmlns:a16="http://schemas.microsoft.com/office/drawing/2014/main" id="{76E51259-885B-4371-BD69-BBDFA7BEB637}"/>
                </a:ext>
              </a:extLst>
            </p:cNvPr>
            <p:cNvSpPr txBox="1"/>
            <p:nvPr/>
          </p:nvSpPr>
          <p:spPr>
            <a:xfrm>
              <a:off x="4558165" y="3401337"/>
              <a:ext cx="4784479" cy="830997"/>
            </a:xfrm>
            <a:prstGeom prst="rect">
              <a:avLst/>
            </a:prstGeom>
            <a:noFill/>
          </p:spPr>
          <p:txBody>
            <a:bodyPr wrap="square" rtlCol="0">
              <a:spAutoFit/>
            </a:bodyPr>
            <a:lstStyle/>
            <a:p>
              <a:r>
                <a:rPr lang="en-US" sz="2400" dirty="0"/>
                <a:t>DNA strands can bind even if only part of strands are complementary:</a:t>
              </a:r>
              <a:endParaRPr lang="en-US" sz="4400" dirty="0"/>
            </a:p>
          </p:txBody>
        </p:sp>
      </p:grpSp>
      <p:sp>
        <p:nvSpPr>
          <p:cNvPr id="3" name="Slide Number Placeholder 2">
            <a:extLst>
              <a:ext uri="{FF2B5EF4-FFF2-40B4-BE49-F238E27FC236}">
                <a16:creationId xmlns:a16="http://schemas.microsoft.com/office/drawing/2014/main" id="{66E1E05D-0A74-44A4-9777-115A0A87BAB1}"/>
              </a:ext>
            </a:extLst>
          </p:cNvPr>
          <p:cNvSpPr>
            <a:spLocks noGrp="1"/>
          </p:cNvSpPr>
          <p:nvPr>
            <p:ph type="sldNum" sz="quarter" idx="12"/>
          </p:nvPr>
        </p:nvSpPr>
        <p:spPr/>
        <p:txBody>
          <a:bodyPr/>
          <a:lstStyle/>
          <a:p>
            <a:fld id="{9D23B66A-CE92-4F70-B5A2-EE913266E6CF}" type="slidenum">
              <a:rPr lang="en-US" smtClean="0"/>
              <a:pPr/>
              <a:t>6</a:t>
            </a:fld>
            <a:r>
              <a:rPr lang="en-US"/>
              <a:t>/11</a:t>
            </a:r>
            <a:endParaRPr lang="en-US" dirty="0"/>
          </a:p>
        </p:txBody>
      </p:sp>
    </p:spTree>
    <p:extLst>
      <p:ext uri="{BB962C8B-B14F-4D97-AF65-F5344CB8AC3E}">
        <p14:creationId xmlns:p14="http://schemas.microsoft.com/office/powerpoint/2010/main" val="150502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DNA-origami-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73270" y="3072665"/>
            <a:ext cx="4963507" cy="3722629"/>
          </a:xfrm>
          <a:prstGeom prst="rect">
            <a:avLst/>
          </a:prstGeom>
        </p:spPr>
      </p:pic>
      <p:pic>
        <p:nvPicPr>
          <p:cNvPr id="3" name="Picture 2"/>
          <p:cNvPicPr>
            <a:picLocks noChangeAspect="1"/>
          </p:cNvPicPr>
          <p:nvPr/>
        </p:nvPicPr>
        <p:blipFill>
          <a:blip r:embed="rId6"/>
          <a:stretch>
            <a:fillRect/>
          </a:stretch>
        </p:blipFill>
        <p:spPr>
          <a:xfrm>
            <a:off x="1673989" y="1613748"/>
            <a:ext cx="1931248" cy="1880489"/>
          </a:xfrm>
          <a:prstGeom prst="rect">
            <a:avLst/>
          </a:prstGeom>
        </p:spPr>
      </p:pic>
      <p:pic>
        <p:nvPicPr>
          <p:cNvPr id="5" name="Picture 4"/>
          <p:cNvPicPr>
            <a:picLocks noChangeAspect="1"/>
          </p:cNvPicPr>
          <p:nvPr/>
        </p:nvPicPr>
        <p:blipFill>
          <a:blip r:embed="rId7"/>
          <a:stretch>
            <a:fillRect/>
          </a:stretch>
        </p:blipFill>
        <p:spPr>
          <a:xfrm>
            <a:off x="3350406" y="1713099"/>
            <a:ext cx="544182" cy="587841"/>
          </a:xfrm>
          <a:prstGeom prst="rect">
            <a:avLst/>
          </a:prstGeom>
        </p:spPr>
      </p:pic>
      <p:grpSp>
        <p:nvGrpSpPr>
          <p:cNvPr id="35" name="Group 34"/>
          <p:cNvGrpSpPr/>
          <p:nvPr/>
        </p:nvGrpSpPr>
        <p:grpSpPr>
          <a:xfrm>
            <a:off x="3377068" y="1801705"/>
            <a:ext cx="2718933" cy="1632341"/>
            <a:chOff x="3130587" y="2640884"/>
            <a:chExt cx="2718933" cy="1632341"/>
          </a:xfrm>
        </p:grpSpPr>
        <p:pic>
          <p:nvPicPr>
            <p:cNvPr id="6" name="Picture 5"/>
            <p:cNvPicPr>
              <a:picLocks noChangeAspect="1"/>
            </p:cNvPicPr>
            <p:nvPr/>
          </p:nvPicPr>
          <p:blipFill>
            <a:blip r:embed="rId8"/>
            <a:stretch>
              <a:fillRect/>
            </a:stretch>
          </p:blipFill>
          <p:spPr>
            <a:xfrm>
              <a:off x="4029177" y="2640884"/>
              <a:ext cx="1820343" cy="1632341"/>
            </a:xfrm>
            <a:prstGeom prst="rect">
              <a:avLst/>
            </a:prstGeom>
          </p:spPr>
        </p:pic>
        <p:sp>
          <p:nvSpPr>
            <p:cNvPr id="14" name="Right Arrow 13"/>
            <p:cNvSpPr/>
            <p:nvPr/>
          </p:nvSpPr>
          <p:spPr>
            <a:xfrm>
              <a:off x="3130587" y="3271652"/>
              <a:ext cx="728894" cy="280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1673990" y="3935073"/>
            <a:ext cx="2026251" cy="369332"/>
          </a:xfrm>
          <a:prstGeom prst="rect">
            <a:avLst/>
          </a:prstGeom>
          <a:noFill/>
        </p:spPr>
        <p:txBody>
          <a:bodyPr wrap="square" rtlCol="0">
            <a:spAutoFit/>
          </a:bodyPr>
          <a:lstStyle/>
          <a:p>
            <a:r>
              <a:rPr lang="en-US" i="1" dirty="0"/>
              <a:t>scaffold</a:t>
            </a:r>
            <a:r>
              <a:rPr lang="en-US" dirty="0"/>
              <a:t> DNA strand</a:t>
            </a:r>
          </a:p>
        </p:txBody>
      </p:sp>
      <p:cxnSp>
        <p:nvCxnSpPr>
          <p:cNvPr id="19" name="Straight Arrow Connector 18"/>
          <p:cNvCxnSpPr/>
          <p:nvPr/>
        </p:nvCxnSpPr>
        <p:spPr>
          <a:xfrm flipV="1">
            <a:off x="2598049" y="3384428"/>
            <a:ext cx="0" cy="5506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37" name="Group 36"/>
          <p:cNvGrpSpPr/>
          <p:nvPr/>
        </p:nvGrpSpPr>
        <p:grpSpPr>
          <a:xfrm>
            <a:off x="3839212" y="1137691"/>
            <a:ext cx="3296826" cy="2217819"/>
            <a:chOff x="3839385" y="1954459"/>
            <a:chExt cx="3296826" cy="2217819"/>
          </a:xfrm>
        </p:grpSpPr>
        <p:pic>
          <p:nvPicPr>
            <p:cNvPr id="7" name="Picture 6"/>
            <p:cNvPicPr>
              <a:picLocks noChangeAspect="1"/>
            </p:cNvPicPr>
            <p:nvPr/>
          </p:nvPicPr>
          <p:blipFill>
            <a:blip r:embed="rId9"/>
            <a:stretch>
              <a:fillRect/>
            </a:stretch>
          </p:blipFill>
          <p:spPr>
            <a:xfrm>
              <a:off x="6053437" y="2529867"/>
              <a:ext cx="1082774" cy="842335"/>
            </a:xfrm>
            <a:prstGeom prst="rect">
              <a:avLst/>
            </a:prstGeom>
          </p:spPr>
        </p:pic>
        <p:pic>
          <p:nvPicPr>
            <p:cNvPr id="8" name="Picture 7"/>
            <p:cNvPicPr>
              <a:picLocks noChangeAspect="1"/>
            </p:cNvPicPr>
            <p:nvPr/>
          </p:nvPicPr>
          <p:blipFill>
            <a:blip r:embed="rId10"/>
            <a:stretch>
              <a:fillRect/>
            </a:stretch>
          </p:blipFill>
          <p:spPr>
            <a:xfrm>
              <a:off x="6217252" y="3339046"/>
              <a:ext cx="755143" cy="833232"/>
            </a:xfrm>
            <a:prstGeom prst="rect">
              <a:avLst/>
            </a:prstGeom>
          </p:spPr>
        </p:pic>
        <p:sp>
          <p:nvSpPr>
            <p:cNvPr id="20" name="TextBox 19"/>
            <p:cNvSpPr txBox="1"/>
            <p:nvPr/>
          </p:nvSpPr>
          <p:spPr>
            <a:xfrm>
              <a:off x="3899946" y="1954459"/>
              <a:ext cx="2026078" cy="369332"/>
            </a:xfrm>
            <a:prstGeom prst="rect">
              <a:avLst/>
            </a:prstGeom>
            <a:noFill/>
          </p:spPr>
          <p:txBody>
            <a:bodyPr wrap="square" rtlCol="0">
              <a:spAutoFit/>
            </a:bodyPr>
            <a:lstStyle/>
            <a:p>
              <a:r>
                <a:rPr lang="en-US" i="1" dirty="0"/>
                <a:t>staple</a:t>
              </a:r>
              <a:r>
                <a:rPr lang="en-US" dirty="0"/>
                <a:t> DNA strands</a:t>
              </a:r>
            </a:p>
          </p:txBody>
        </p:sp>
        <p:cxnSp>
          <p:nvCxnSpPr>
            <p:cNvPr id="23" name="Straight Arrow Connector 22"/>
            <p:cNvCxnSpPr/>
            <p:nvPr/>
          </p:nvCxnSpPr>
          <p:spPr>
            <a:xfrm flipH="1">
              <a:off x="3839385" y="2277092"/>
              <a:ext cx="129409" cy="25277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a:off x="5773444" y="2277092"/>
              <a:ext cx="443808" cy="34138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38" name="Group 37"/>
          <p:cNvGrpSpPr/>
          <p:nvPr/>
        </p:nvGrpSpPr>
        <p:grpSpPr>
          <a:xfrm>
            <a:off x="7039097" y="1534229"/>
            <a:ext cx="3472740" cy="1625997"/>
            <a:chOff x="7383397" y="2349237"/>
            <a:chExt cx="3472740" cy="1625997"/>
          </a:xfrm>
        </p:grpSpPr>
        <p:pic>
          <p:nvPicPr>
            <p:cNvPr id="9" name="Picture 8"/>
            <p:cNvPicPr>
              <a:picLocks noChangeAspect="1"/>
            </p:cNvPicPr>
            <p:nvPr/>
          </p:nvPicPr>
          <p:blipFill>
            <a:blip r:embed="rId11"/>
            <a:stretch>
              <a:fillRect/>
            </a:stretch>
          </p:blipFill>
          <p:spPr>
            <a:xfrm>
              <a:off x="8829886" y="2740870"/>
              <a:ext cx="2011916" cy="1234364"/>
            </a:xfrm>
            <a:prstGeom prst="rect">
              <a:avLst/>
            </a:prstGeom>
          </p:spPr>
        </p:pic>
        <p:sp>
          <p:nvSpPr>
            <p:cNvPr id="16" name="Right Arrow 15"/>
            <p:cNvSpPr/>
            <p:nvPr/>
          </p:nvSpPr>
          <p:spPr>
            <a:xfrm>
              <a:off x="7677339" y="3250407"/>
              <a:ext cx="728894" cy="280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8829886" y="2349237"/>
              <a:ext cx="2026251" cy="369332"/>
            </a:xfrm>
            <a:prstGeom prst="rect">
              <a:avLst/>
            </a:prstGeom>
            <a:noFill/>
          </p:spPr>
          <p:txBody>
            <a:bodyPr wrap="square" rtlCol="0">
              <a:spAutoFit/>
            </a:bodyPr>
            <a:lstStyle/>
            <a:p>
              <a:r>
                <a:rPr lang="en-US" dirty="0"/>
                <a:t>folded DNA origami</a:t>
              </a:r>
            </a:p>
          </p:txBody>
        </p:sp>
        <p:sp>
          <p:nvSpPr>
            <p:cNvPr id="30" name="TextBox 29"/>
            <p:cNvSpPr txBox="1"/>
            <p:nvPr/>
          </p:nvSpPr>
          <p:spPr>
            <a:xfrm>
              <a:off x="7383397" y="2738768"/>
              <a:ext cx="1435530" cy="461665"/>
            </a:xfrm>
            <a:prstGeom prst="rect">
              <a:avLst/>
            </a:prstGeom>
            <a:noFill/>
          </p:spPr>
          <p:txBody>
            <a:bodyPr wrap="square" rtlCol="0">
              <a:spAutoFit/>
            </a:bodyPr>
            <a:lstStyle/>
            <a:p>
              <a:r>
                <a:rPr lang="en-US" sz="1200" dirty="0"/>
                <a:t>heat to 90C, cool to 20C over an hour</a:t>
              </a:r>
            </a:p>
          </p:txBody>
        </p:sp>
      </p:grpSp>
      <p:sp>
        <p:nvSpPr>
          <p:cNvPr id="40" name="TextBox 39"/>
          <p:cNvSpPr txBox="1"/>
          <p:nvPr/>
        </p:nvSpPr>
        <p:spPr>
          <a:xfrm>
            <a:off x="1630501" y="4252011"/>
            <a:ext cx="2338120" cy="276999"/>
          </a:xfrm>
          <a:prstGeom prst="rect">
            <a:avLst/>
          </a:prstGeom>
          <a:noFill/>
        </p:spPr>
        <p:txBody>
          <a:bodyPr wrap="square" rtlCol="0">
            <a:spAutoFit/>
          </a:bodyPr>
          <a:lstStyle/>
          <a:p>
            <a:r>
              <a:rPr lang="en-US" sz="1200" dirty="0"/>
              <a:t>(M13mp18 bacteriophage virus)</a:t>
            </a:r>
          </a:p>
        </p:txBody>
      </p:sp>
      <p:sp>
        <p:nvSpPr>
          <p:cNvPr id="26" name="Title 1"/>
          <p:cNvSpPr>
            <a:spLocks noGrp="1"/>
          </p:cNvSpPr>
          <p:nvPr>
            <p:ph type="title"/>
          </p:nvPr>
        </p:nvSpPr>
        <p:spPr>
          <a:xfrm>
            <a:off x="838200" y="365125"/>
            <a:ext cx="10515600" cy="1325563"/>
          </a:xfrm>
        </p:spPr>
        <p:txBody>
          <a:bodyPr/>
          <a:lstStyle/>
          <a:p>
            <a:r>
              <a:rPr lang="en-US" dirty="0"/>
              <a:t>DNA origami</a:t>
            </a:r>
          </a:p>
        </p:txBody>
      </p:sp>
      <p:sp>
        <p:nvSpPr>
          <p:cNvPr id="13" name="Rectangle 12"/>
          <p:cNvSpPr/>
          <p:nvPr/>
        </p:nvSpPr>
        <p:spPr>
          <a:xfrm>
            <a:off x="1673990" y="6374271"/>
            <a:ext cx="3587649" cy="276999"/>
          </a:xfrm>
          <a:prstGeom prst="rect">
            <a:avLst/>
          </a:prstGeom>
        </p:spPr>
        <p:txBody>
          <a:bodyPr wrap="none">
            <a:spAutoFit/>
          </a:bodyPr>
          <a:lstStyle/>
          <a:p>
            <a:r>
              <a:rPr lang="en-US" sz="1200" dirty="0"/>
              <a:t>© http://openwetware.org/wiki/Biomod/2014/Design</a:t>
            </a:r>
          </a:p>
        </p:txBody>
      </p:sp>
      <p:sp>
        <p:nvSpPr>
          <p:cNvPr id="32" name="Rectangle 31"/>
          <p:cNvSpPr/>
          <p:nvPr/>
        </p:nvSpPr>
        <p:spPr>
          <a:xfrm>
            <a:off x="9087545" y="6471059"/>
            <a:ext cx="1296124" cy="276999"/>
          </a:xfrm>
          <a:prstGeom prst="rect">
            <a:avLst/>
          </a:prstGeom>
        </p:spPr>
        <p:txBody>
          <a:bodyPr wrap="none">
            <a:spAutoFit/>
          </a:bodyPr>
          <a:lstStyle/>
          <a:p>
            <a:r>
              <a:rPr lang="en-US" sz="1200" dirty="0"/>
              <a:t>© Shawn Douglas</a:t>
            </a:r>
          </a:p>
        </p:txBody>
      </p:sp>
      <p:sp>
        <p:nvSpPr>
          <p:cNvPr id="28" name="Rectangle 27"/>
          <p:cNvSpPr/>
          <p:nvPr/>
        </p:nvSpPr>
        <p:spPr>
          <a:xfrm>
            <a:off x="1665934" y="4890129"/>
            <a:ext cx="4068614" cy="738664"/>
          </a:xfrm>
          <a:prstGeom prst="rect">
            <a:avLst/>
          </a:prstGeom>
        </p:spPr>
        <p:txBody>
          <a:bodyPr wrap="none">
            <a:spAutoFit/>
          </a:bodyPr>
          <a:lstStyle/>
          <a:p>
            <a:r>
              <a:rPr lang="en-US" sz="1400" dirty="0"/>
              <a:t>Paul </a:t>
            </a:r>
            <a:r>
              <a:rPr lang="en-US" sz="1400" dirty="0" err="1"/>
              <a:t>Rothemund</a:t>
            </a:r>
            <a:endParaRPr lang="en-US" sz="1400" dirty="0"/>
          </a:p>
          <a:p>
            <a:r>
              <a:rPr lang="en-US" sz="1400" i="1" dirty="0"/>
              <a:t>Folding DNA to create </a:t>
            </a:r>
            <a:r>
              <a:rPr lang="en-US" sz="1400" i="1" dirty="0" err="1"/>
              <a:t>nanoscale</a:t>
            </a:r>
            <a:r>
              <a:rPr lang="en-US" sz="1400" i="1" dirty="0"/>
              <a:t> shapes and patterns</a:t>
            </a:r>
          </a:p>
          <a:p>
            <a:r>
              <a:rPr lang="en-US" sz="1400" u="sng" dirty="0"/>
              <a:t>Nature</a:t>
            </a:r>
            <a:r>
              <a:rPr lang="en-US" sz="1400" dirty="0"/>
              <a:t> 2006</a:t>
            </a:r>
          </a:p>
        </p:txBody>
      </p:sp>
      <p:sp>
        <p:nvSpPr>
          <p:cNvPr id="31" name="TextBox 30"/>
          <p:cNvSpPr txBox="1"/>
          <p:nvPr/>
        </p:nvSpPr>
        <p:spPr>
          <a:xfrm>
            <a:off x="4078242" y="1460094"/>
            <a:ext cx="1637502" cy="369332"/>
          </a:xfrm>
          <a:prstGeom prst="rect">
            <a:avLst/>
          </a:prstGeom>
          <a:noFill/>
        </p:spPr>
        <p:txBody>
          <a:bodyPr wrap="square" rtlCol="0">
            <a:spAutoFit/>
          </a:bodyPr>
          <a:lstStyle/>
          <a:p>
            <a:r>
              <a:rPr lang="en-US" dirty="0"/>
              <a:t>(+ water + salt)</a:t>
            </a:r>
          </a:p>
        </p:txBody>
      </p:sp>
      <p:pic>
        <p:nvPicPr>
          <p:cNvPr id="33" name="Picture 2" descr="Image result for paul rothemund">
            <a:extLst>
              <a:ext uri="{FF2B5EF4-FFF2-40B4-BE49-F238E27FC236}">
                <a16:creationId xmlns:a16="http://schemas.microsoft.com/office/drawing/2014/main" id="{1DCF93F9-219A-47F2-87E4-2B6C55ED47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1858" y="4663777"/>
            <a:ext cx="1011550" cy="136944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72A01BA-3E9F-4B55-BBC2-1F41CAD39703}"/>
              </a:ext>
            </a:extLst>
          </p:cNvPr>
          <p:cNvSpPr>
            <a:spLocks noGrp="1"/>
          </p:cNvSpPr>
          <p:nvPr>
            <p:ph type="sldNum" sz="quarter" idx="12"/>
          </p:nvPr>
        </p:nvSpPr>
        <p:spPr/>
        <p:txBody>
          <a:bodyPr/>
          <a:lstStyle/>
          <a:p>
            <a:fld id="{9D23B66A-CE92-4F70-B5A2-EE913266E6CF}" type="slidenum">
              <a:rPr lang="en-US" smtClean="0"/>
              <a:pPr/>
              <a:t>7</a:t>
            </a:fld>
            <a:r>
              <a:rPr lang="en-US"/>
              <a:t>/11</a:t>
            </a:r>
            <a:endParaRPr lang="en-US" dirty="0"/>
          </a:p>
        </p:txBody>
      </p:sp>
    </p:spTree>
    <p:extLst>
      <p:ext uri="{BB962C8B-B14F-4D97-AF65-F5344CB8AC3E}">
        <p14:creationId xmlns:p14="http://schemas.microsoft.com/office/powerpoint/2010/main" val="373756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 presetClass="mediacall" presetSubtype="0" fill="hold" nodeType="withEffect">
                                  <p:stCondLst>
                                    <p:cond delay="0"/>
                                  </p:stCondLst>
                                  <p:childTnLst>
                                    <p:cmd type="call" cmd="playFrom(0.0)">
                                      <p:cBhvr>
                                        <p:cTn id="51" dur="265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27"/>
                </p:tgtEl>
              </p:cMediaNode>
            </p:video>
          </p:childTnLst>
        </p:cTn>
      </p:par>
    </p:tnLst>
    <p:bldLst>
      <p:bldP spid="17" grpId="0"/>
      <p:bldP spid="40" grpId="0"/>
      <p:bldP spid="13" grpId="0"/>
      <p:bldP spid="32"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152650" y="365127"/>
            <a:ext cx="7886700" cy="1325563"/>
          </a:xfrm>
        </p:spPr>
        <p:txBody>
          <a:bodyPr/>
          <a:lstStyle/>
          <a:p>
            <a:r>
              <a:rPr lang="en-US" dirty="0"/>
              <a:t>DNA origami</a:t>
            </a:r>
          </a:p>
        </p:txBody>
      </p:sp>
      <p:sp>
        <p:nvSpPr>
          <p:cNvPr id="6" name="Rectangle 5"/>
          <p:cNvSpPr/>
          <p:nvPr/>
        </p:nvSpPr>
        <p:spPr>
          <a:xfrm>
            <a:off x="5906651" y="672691"/>
            <a:ext cx="4621650" cy="830997"/>
          </a:xfrm>
          <a:prstGeom prst="rect">
            <a:avLst/>
          </a:prstGeom>
        </p:spPr>
        <p:txBody>
          <a:bodyPr wrap="none">
            <a:spAutoFit/>
          </a:bodyPr>
          <a:lstStyle/>
          <a:p>
            <a:r>
              <a:rPr lang="en-US" sz="1600" dirty="0"/>
              <a:t>Paul </a:t>
            </a:r>
            <a:r>
              <a:rPr lang="en-US" sz="1600" dirty="0" err="1"/>
              <a:t>Rothemund</a:t>
            </a:r>
            <a:endParaRPr lang="en-US" sz="1600" dirty="0"/>
          </a:p>
          <a:p>
            <a:r>
              <a:rPr lang="en-US" sz="1600" i="1" dirty="0"/>
              <a:t>Folding DNA to create </a:t>
            </a:r>
            <a:r>
              <a:rPr lang="en-US" sz="1600" i="1" dirty="0" err="1"/>
              <a:t>nanoscale</a:t>
            </a:r>
            <a:r>
              <a:rPr lang="en-US" sz="1600" i="1" dirty="0"/>
              <a:t> shapes and patterns</a:t>
            </a:r>
          </a:p>
          <a:p>
            <a:r>
              <a:rPr lang="en-US" sz="1600" u="sng" dirty="0"/>
              <a:t>Nature</a:t>
            </a:r>
            <a:r>
              <a:rPr lang="en-US" sz="1600" dirty="0"/>
              <a:t> 2006</a:t>
            </a:r>
          </a:p>
        </p:txBody>
      </p:sp>
      <p:sp>
        <p:nvSpPr>
          <p:cNvPr id="8" name="Rectangle 7"/>
          <p:cNvSpPr/>
          <p:nvPr/>
        </p:nvSpPr>
        <p:spPr>
          <a:xfrm>
            <a:off x="5116947" y="1927673"/>
            <a:ext cx="2280228" cy="276999"/>
          </a:xfrm>
          <a:prstGeom prst="rect">
            <a:avLst/>
          </a:prstGeom>
        </p:spPr>
        <p:txBody>
          <a:bodyPr wrap="square">
            <a:spAutoFit/>
          </a:bodyPr>
          <a:lstStyle/>
          <a:p>
            <a:r>
              <a:rPr lang="en-US" sz="1200" dirty="0"/>
              <a:t>Atomic force microscope images</a:t>
            </a:r>
          </a:p>
        </p:txBody>
      </p:sp>
      <p:sp>
        <p:nvSpPr>
          <p:cNvPr id="9" name="Right Brace 8"/>
          <p:cNvSpPr/>
          <p:nvPr/>
        </p:nvSpPr>
        <p:spPr>
          <a:xfrm rot="5400000">
            <a:off x="8875650" y="5217977"/>
            <a:ext cx="183515" cy="849086"/>
          </a:xfrm>
          <a:prstGeom prst="rightBrace">
            <a:avLst>
              <a:gd name="adj1" fmla="val 40948"/>
              <a:gd name="adj2" fmla="val 4930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8542864" y="5800016"/>
            <a:ext cx="1276597" cy="369332"/>
          </a:xfrm>
          <a:prstGeom prst="rect">
            <a:avLst/>
          </a:prstGeom>
          <a:noFill/>
        </p:spPr>
        <p:txBody>
          <a:bodyPr wrap="square" rtlCol="0">
            <a:spAutoFit/>
          </a:bodyPr>
          <a:lstStyle/>
          <a:p>
            <a:r>
              <a:rPr lang="en-US" dirty="0"/>
              <a:t>100 nm</a:t>
            </a:r>
          </a:p>
        </p:txBody>
      </p:sp>
      <p:pic>
        <p:nvPicPr>
          <p:cNvPr id="11" name="Picture 10"/>
          <p:cNvPicPr>
            <a:picLocks noChangeAspect="1"/>
          </p:cNvPicPr>
          <p:nvPr/>
        </p:nvPicPr>
        <p:blipFill>
          <a:blip r:embed="rId3"/>
          <a:stretch>
            <a:fillRect/>
          </a:stretch>
        </p:blipFill>
        <p:spPr>
          <a:xfrm>
            <a:off x="703293" y="2253175"/>
            <a:ext cx="5891471" cy="3810871"/>
          </a:xfrm>
          <a:prstGeom prst="rect">
            <a:avLst/>
          </a:prstGeom>
        </p:spPr>
      </p:pic>
      <p:sp>
        <p:nvSpPr>
          <p:cNvPr id="2" name="Slide Number Placeholder 1">
            <a:extLst>
              <a:ext uri="{FF2B5EF4-FFF2-40B4-BE49-F238E27FC236}">
                <a16:creationId xmlns:a16="http://schemas.microsoft.com/office/drawing/2014/main" id="{676CDF5A-36FB-4FF1-88EA-BF7B9427871B}"/>
              </a:ext>
            </a:extLst>
          </p:cNvPr>
          <p:cNvSpPr>
            <a:spLocks noGrp="1"/>
          </p:cNvSpPr>
          <p:nvPr>
            <p:ph type="sldNum" sz="quarter" idx="12"/>
          </p:nvPr>
        </p:nvSpPr>
        <p:spPr/>
        <p:txBody>
          <a:bodyPr/>
          <a:lstStyle/>
          <a:p>
            <a:fld id="{9D23B66A-CE92-4F70-B5A2-EE913266E6CF}" type="slidenum">
              <a:rPr lang="en-US" smtClean="0"/>
              <a:pPr/>
              <a:t>8</a:t>
            </a:fld>
            <a:r>
              <a:rPr lang="en-US"/>
              <a:t>/12</a:t>
            </a:r>
            <a:endParaRPr lang="en-US" dirty="0"/>
          </a:p>
        </p:txBody>
      </p:sp>
      <p:pic>
        <p:nvPicPr>
          <p:cNvPr id="4" name="Picture 3">
            <a:extLst>
              <a:ext uri="{FF2B5EF4-FFF2-40B4-BE49-F238E27FC236}">
                <a16:creationId xmlns:a16="http://schemas.microsoft.com/office/drawing/2014/main" id="{F09719D2-2946-444B-A707-7229D14655AA}"/>
              </a:ext>
            </a:extLst>
          </p:cNvPr>
          <p:cNvPicPr>
            <a:picLocks noChangeAspect="1"/>
          </p:cNvPicPr>
          <p:nvPr/>
        </p:nvPicPr>
        <p:blipFill rotWithShape="1">
          <a:blip r:embed="rId4"/>
          <a:srcRect r="39980"/>
          <a:stretch/>
        </p:blipFill>
        <p:spPr>
          <a:xfrm>
            <a:off x="7110848" y="3318668"/>
            <a:ext cx="4082473" cy="2200230"/>
          </a:xfrm>
          <a:prstGeom prst="rect">
            <a:avLst/>
          </a:prstGeom>
        </p:spPr>
      </p:pic>
    </p:spTree>
    <p:extLst>
      <p:ext uri="{BB962C8B-B14F-4D97-AF65-F5344CB8AC3E}">
        <p14:creationId xmlns:p14="http://schemas.microsoft.com/office/powerpoint/2010/main" val="1143874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54" y="341680"/>
            <a:ext cx="7886700" cy="925562"/>
          </a:xfrm>
        </p:spPr>
        <p:txBody>
          <a:bodyPr/>
          <a:lstStyle/>
          <a:p>
            <a:r>
              <a:rPr lang="en-US" dirty="0"/>
              <a:t>DNA nanotechnology applications</a:t>
            </a:r>
          </a:p>
        </p:txBody>
      </p:sp>
      <p:grpSp>
        <p:nvGrpSpPr>
          <p:cNvPr id="4" name="Group 3"/>
          <p:cNvGrpSpPr/>
          <p:nvPr/>
        </p:nvGrpSpPr>
        <p:grpSpPr>
          <a:xfrm>
            <a:off x="5300908" y="1722225"/>
            <a:ext cx="5871076" cy="3582992"/>
            <a:chOff x="1482911" y="893373"/>
            <a:chExt cx="6694808" cy="4453386"/>
          </a:xfrm>
        </p:grpSpPr>
        <p:sp>
          <p:nvSpPr>
            <p:cNvPr id="5" name="Rounded Rectangle 4"/>
            <p:cNvSpPr/>
            <p:nvPr/>
          </p:nvSpPr>
          <p:spPr>
            <a:xfrm>
              <a:off x="1482911" y="893373"/>
              <a:ext cx="6694808" cy="4453386"/>
            </a:xfrm>
            <a:prstGeom prst="roundRect">
              <a:avLst>
                <a:gd name="adj" fmla="val 8986"/>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5039121" y="1321810"/>
              <a:ext cx="3095152" cy="2785528"/>
            </a:xfrm>
            <a:prstGeom prst="rect">
              <a:avLst/>
            </a:prstGeom>
          </p:spPr>
        </p:pic>
        <p:pic>
          <p:nvPicPr>
            <p:cNvPr id="7" name="Picture 6"/>
            <p:cNvPicPr>
              <a:picLocks noChangeAspect="1"/>
            </p:cNvPicPr>
            <p:nvPr/>
          </p:nvPicPr>
          <p:blipFill>
            <a:blip r:embed="rId4"/>
            <a:stretch>
              <a:fillRect/>
            </a:stretch>
          </p:blipFill>
          <p:spPr>
            <a:xfrm>
              <a:off x="1531878" y="1976828"/>
              <a:ext cx="2125096" cy="1902928"/>
            </a:xfrm>
            <a:prstGeom prst="rect">
              <a:avLst/>
            </a:prstGeom>
          </p:spPr>
        </p:pic>
        <p:sp>
          <p:nvSpPr>
            <p:cNvPr id="8" name="TextBox 7"/>
            <p:cNvSpPr txBox="1"/>
            <p:nvPr/>
          </p:nvSpPr>
          <p:spPr>
            <a:xfrm>
              <a:off x="1619915" y="1008785"/>
              <a:ext cx="4964492" cy="879848"/>
            </a:xfrm>
            <a:prstGeom prst="rect">
              <a:avLst/>
            </a:prstGeom>
            <a:noFill/>
          </p:spPr>
          <p:txBody>
            <a:bodyPr wrap="square" rtlCol="0">
              <a:spAutoFit/>
            </a:bodyPr>
            <a:lstStyle/>
            <a:p>
              <a:r>
                <a:rPr lang="en-US" sz="2000" dirty="0"/>
                <a:t>DNA origami opens to deliver antibody only in presence of two protein antigens</a:t>
              </a:r>
            </a:p>
          </p:txBody>
        </p:sp>
        <p:sp>
          <p:nvSpPr>
            <p:cNvPr id="9" name="TextBox 8"/>
            <p:cNvSpPr txBox="1"/>
            <p:nvPr/>
          </p:nvSpPr>
          <p:spPr>
            <a:xfrm>
              <a:off x="3583506" y="3754431"/>
              <a:ext cx="1904753" cy="432951"/>
            </a:xfrm>
            <a:prstGeom prst="rect">
              <a:avLst/>
            </a:prstGeom>
            <a:noFill/>
          </p:spPr>
          <p:txBody>
            <a:bodyPr wrap="square" rtlCol="0">
              <a:spAutoFit/>
            </a:bodyPr>
            <a:lstStyle/>
            <a:p>
              <a:r>
                <a:rPr lang="en-US" sz="1600" dirty="0"/>
                <a:t>41t-specific latch</a:t>
              </a:r>
            </a:p>
          </p:txBody>
        </p:sp>
        <p:cxnSp>
          <p:nvCxnSpPr>
            <p:cNvPr id="10" name="Straight Arrow Connector 9"/>
            <p:cNvCxnSpPr/>
            <p:nvPr/>
          </p:nvCxnSpPr>
          <p:spPr>
            <a:xfrm flipV="1">
              <a:off x="4587638" y="3179302"/>
              <a:ext cx="588524" cy="613561"/>
            </a:xfrm>
            <a:prstGeom prst="straightConnector1">
              <a:avLst/>
            </a:prstGeom>
            <a:ln w="285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6703885" y="3811135"/>
              <a:ext cx="258209" cy="376248"/>
            </a:xfrm>
            <a:prstGeom prst="straightConnector1">
              <a:avLst/>
            </a:prstGeom>
            <a:ln w="285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147306" y="4187383"/>
              <a:ext cx="2018767" cy="420797"/>
            </a:xfrm>
            <a:prstGeom prst="rect">
              <a:avLst/>
            </a:prstGeom>
            <a:noFill/>
          </p:spPr>
          <p:txBody>
            <a:bodyPr wrap="square" rtlCol="0">
              <a:spAutoFit/>
            </a:bodyPr>
            <a:lstStyle/>
            <a:p>
              <a:r>
                <a:rPr lang="en-US" sz="1600" dirty="0"/>
                <a:t>TE17-specific latch</a:t>
              </a:r>
            </a:p>
          </p:txBody>
        </p:sp>
        <p:sp>
          <p:nvSpPr>
            <p:cNvPr id="13" name="TextBox 12"/>
            <p:cNvSpPr txBox="1"/>
            <p:nvPr/>
          </p:nvSpPr>
          <p:spPr>
            <a:xfrm>
              <a:off x="1667792" y="4586244"/>
              <a:ext cx="6007081" cy="650322"/>
            </a:xfrm>
            <a:prstGeom prst="rect">
              <a:avLst/>
            </a:prstGeom>
            <a:noFill/>
          </p:spPr>
          <p:txBody>
            <a:bodyPr wrap="square" rtlCol="0">
              <a:spAutoFit/>
            </a:bodyPr>
            <a:lstStyle/>
            <a:p>
              <a:r>
                <a:rPr lang="en-US" sz="1400" dirty="0"/>
                <a:t>Shawn Douglas, </a:t>
              </a:r>
              <a:r>
                <a:rPr lang="en-US" sz="1400" dirty="0" err="1"/>
                <a:t>Ido</a:t>
              </a:r>
              <a:r>
                <a:rPr lang="en-US" sz="1400" dirty="0"/>
                <a:t> Bachelet, George Church, </a:t>
              </a:r>
              <a:r>
                <a:rPr lang="en-US" sz="1400" i="1" dirty="0"/>
                <a:t>A logic-gated </a:t>
              </a:r>
              <a:r>
                <a:rPr lang="en-US" sz="1400" i="1" dirty="0" err="1"/>
                <a:t>nanorobot</a:t>
              </a:r>
              <a:r>
                <a:rPr lang="en-US" sz="1400" i="1" dirty="0"/>
                <a:t> for targeted transport of molecular payloads</a:t>
              </a:r>
              <a:r>
                <a:rPr lang="en-US" sz="1400" dirty="0"/>
                <a:t>, </a:t>
              </a:r>
              <a:r>
                <a:rPr lang="en-US" sz="1400" u="sng" dirty="0"/>
                <a:t>Science</a:t>
              </a:r>
              <a:r>
                <a:rPr lang="en-US" sz="1400" dirty="0"/>
                <a:t> 2012</a:t>
              </a:r>
            </a:p>
          </p:txBody>
        </p:sp>
        <p:sp>
          <p:nvSpPr>
            <p:cNvPr id="14" name="Right Arrow 13"/>
            <p:cNvSpPr/>
            <p:nvPr/>
          </p:nvSpPr>
          <p:spPr>
            <a:xfrm>
              <a:off x="3855714" y="2805519"/>
              <a:ext cx="955172" cy="682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open</a:t>
              </a:r>
            </a:p>
          </p:txBody>
        </p:sp>
        <p:sp>
          <p:nvSpPr>
            <p:cNvPr id="15" name="Rectangle 14"/>
            <p:cNvSpPr/>
            <p:nvPr/>
          </p:nvSpPr>
          <p:spPr>
            <a:xfrm>
              <a:off x="4245113" y="1864465"/>
              <a:ext cx="1730959" cy="803340"/>
            </a:xfrm>
            <a:prstGeom prst="rect">
              <a:avLst/>
            </a:prstGeom>
          </p:spPr>
          <p:txBody>
            <a:bodyPr wrap="square">
              <a:spAutoFit/>
            </a:bodyPr>
            <a:lstStyle/>
            <a:p>
              <a:r>
                <a:rPr lang="en-US" dirty="0"/>
                <a:t>antibody Fab’ fragments </a:t>
              </a:r>
            </a:p>
          </p:txBody>
        </p:sp>
        <p:cxnSp>
          <p:nvCxnSpPr>
            <p:cNvPr id="16" name="Straight Arrow Connector 15"/>
            <p:cNvCxnSpPr/>
            <p:nvPr/>
          </p:nvCxnSpPr>
          <p:spPr>
            <a:xfrm>
              <a:off x="5792631" y="2200742"/>
              <a:ext cx="1169462" cy="66914"/>
            </a:xfrm>
            <a:prstGeom prst="straightConnector1">
              <a:avLst/>
            </a:prstGeom>
            <a:ln w="28575">
              <a:solidFill>
                <a:schemeClr val="accent4"/>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540189" y="2382484"/>
              <a:ext cx="826642" cy="423035"/>
            </a:xfrm>
            <a:prstGeom prst="straightConnector1">
              <a:avLst/>
            </a:prstGeom>
            <a:ln w="28575">
              <a:solidFill>
                <a:schemeClr val="accent4"/>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829245" y="1948426"/>
            <a:ext cx="4447586" cy="1477328"/>
          </a:xfrm>
          <a:prstGeom prst="rect">
            <a:avLst/>
          </a:prstGeom>
          <a:noFill/>
        </p:spPr>
        <p:txBody>
          <a:bodyPr wrap="square" rtlCol="0">
            <a:spAutoFit/>
          </a:bodyPr>
          <a:lstStyle/>
          <a:p>
            <a:pPr marL="285750" indent="-285750">
              <a:buFont typeface="Arial" panose="020B0604020202020204" pitchFamily="34" charset="0"/>
              <a:buChar char="•"/>
            </a:pPr>
            <a:r>
              <a:rPr lang="en-US" dirty="0"/>
              <a:t>nanoscale resolution surface placement</a:t>
            </a:r>
          </a:p>
          <a:p>
            <a:pPr marL="285750" indent="-285750">
              <a:buFont typeface="Arial" panose="020B0604020202020204" pitchFamily="34" charset="0"/>
              <a:buChar char="•"/>
            </a:pPr>
            <a:r>
              <a:rPr lang="en-US" dirty="0"/>
              <a:t>X-ray crystallization scaffolding</a:t>
            </a:r>
          </a:p>
          <a:p>
            <a:pPr marL="285750" indent="-285750">
              <a:buFont typeface="Arial" panose="020B0604020202020204" pitchFamily="34" charset="0"/>
              <a:buChar char="•"/>
            </a:pPr>
            <a:r>
              <a:rPr lang="en-US" dirty="0"/>
              <a:t>molecular motors</a:t>
            </a:r>
          </a:p>
          <a:p>
            <a:pPr marL="285750" indent="-285750">
              <a:buFont typeface="Arial" panose="020B0604020202020204" pitchFamily="34" charset="0"/>
              <a:buChar char="•"/>
            </a:pPr>
            <a:r>
              <a:rPr lang="en-US" dirty="0"/>
              <a:t>super-resolution imaging</a:t>
            </a:r>
          </a:p>
          <a:p>
            <a:pPr marL="285750" indent="-285750">
              <a:buFont typeface="Arial" panose="020B0604020202020204" pitchFamily="34" charset="0"/>
              <a:buChar char="•"/>
            </a:pPr>
            <a:r>
              <a:rPr lang="en-US" dirty="0"/>
              <a:t>molecular circuits</a:t>
            </a:r>
          </a:p>
        </p:txBody>
      </p:sp>
      <p:sp>
        <p:nvSpPr>
          <p:cNvPr id="19" name="Rectangle 18"/>
          <p:cNvSpPr/>
          <p:nvPr/>
        </p:nvSpPr>
        <p:spPr>
          <a:xfrm>
            <a:off x="785094" y="4228320"/>
            <a:ext cx="3425997" cy="1477328"/>
          </a:xfrm>
          <a:prstGeom prst="rect">
            <a:avLst/>
          </a:prstGeom>
        </p:spPr>
        <p:txBody>
          <a:bodyPr wrap="square">
            <a:spAutoFit/>
          </a:bodyPr>
          <a:lstStyle/>
          <a:p>
            <a:r>
              <a:rPr lang="en-US" b="1" dirty="0"/>
              <a:t>biological</a:t>
            </a:r>
            <a:r>
              <a:rPr lang="en-US" dirty="0"/>
              <a:t>:</a:t>
            </a:r>
          </a:p>
          <a:p>
            <a:pPr marL="285750" indent="-285750">
              <a:buFont typeface="Arial" panose="020B0604020202020204" pitchFamily="34" charset="0"/>
              <a:buChar char="•"/>
            </a:pPr>
            <a:r>
              <a:rPr lang="en-US" dirty="0"/>
              <a:t>smart drugs</a:t>
            </a:r>
          </a:p>
          <a:p>
            <a:pPr marL="285750" indent="-285750">
              <a:buFont typeface="Arial" panose="020B0604020202020204" pitchFamily="34" charset="0"/>
              <a:buChar char="•"/>
            </a:pPr>
            <a:r>
              <a:rPr lang="en-US" dirty="0"/>
              <a:t>mRNA detection</a:t>
            </a:r>
          </a:p>
          <a:p>
            <a:pPr marL="285750" indent="-285750">
              <a:buFont typeface="Arial" panose="020B0604020202020204" pitchFamily="34" charset="0"/>
              <a:buChar char="•"/>
            </a:pPr>
            <a:r>
              <a:rPr lang="en-US" dirty="0"/>
              <a:t>cell surface marker detection</a:t>
            </a:r>
          </a:p>
          <a:p>
            <a:pPr marL="285750" indent="-285750">
              <a:buFont typeface="Arial" panose="020B0604020202020204" pitchFamily="34" charset="0"/>
              <a:buChar char="•"/>
            </a:pPr>
            <a:r>
              <a:rPr lang="en-US" dirty="0"/>
              <a:t>genetically encoded structures</a:t>
            </a:r>
          </a:p>
        </p:txBody>
      </p:sp>
      <p:sp>
        <p:nvSpPr>
          <p:cNvPr id="21" name="Rectangle 20"/>
          <p:cNvSpPr/>
          <p:nvPr/>
        </p:nvSpPr>
        <p:spPr>
          <a:xfrm>
            <a:off x="4307122" y="3558035"/>
            <a:ext cx="993862" cy="369332"/>
          </a:xfrm>
          <a:prstGeom prst="rect">
            <a:avLst/>
          </a:prstGeom>
        </p:spPr>
        <p:txBody>
          <a:bodyPr wrap="none">
            <a:spAutoFit/>
          </a:bodyPr>
          <a:lstStyle/>
          <a:p>
            <a:r>
              <a:rPr lang="en-US" b="1" i="1" dirty="0">
                <a:solidFill>
                  <a:schemeClr val="accent1">
                    <a:lumMod val="75000"/>
                  </a:schemeClr>
                </a:solidFill>
              </a:rPr>
              <a:t>example</a:t>
            </a:r>
          </a:p>
        </p:txBody>
      </p:sp>
      <p:pic>
        <p:nvPicPr>
          <p:cNvPr id="22" name="Picture 21"/>
          <p:cNvPicPr>
            <a:picLocks noChangeAspect="1"/>
          </p:cNvPicPr>
          <p:nvPr/>
        </p:nvPicPr>
        <p:blipFill>
          <a:blip r:embed="rId5"/>
          <a:stretch>
            <a:fillRect/>
          </a:stretch>
        </p:blipFill>
        <p:spPr>
          <a:xfrm>
            <a:off x="605351" y="2371023"/>
            <a:ext cx="4336364" cy="3429144"/>
          </a:xfrm>
          <a:prstGeom prst="rect">
            <a:avLst/>
          </a:prstGeom>
        </p:spPr>
      </p:pic>
      <p:sp>
        <p:nvSpPr>
          <p:cNvPr id="20" name="Rectangle 19"/>
          <p:cNvSpPr/>
          <p:nvPr/>
        </p:nvSpPr>
        <p:spPr>
          <a:xfrm>
            <a:off x="791144" y="1881101"/>
            <a:ext cx="904415" cy="523220"/>
          </a:xfrm>
          <a:prstGeom prst="rect">
            <a:avLst/>
          </a:prstGeom>
        </p:spPr>
        <p:txBody>
          <a:bodyPr wrap="none">
            <a:spAutoFit/>
          </a:bodyPr>
          <a:lstStyle/>
          <a:p>
            <a:pPr marL="285750" indent="-285750">
              <a:buFont typeface="Arial" panose="020B0604020202020204" pitchFamily="34" charset="0"/>
              <a:buChar char="•"/>
            </a:pPr>
            <a:r>
              <a:rPr lang="en-US" sz="2800" b="1" dirty="0">
                <a:solidFill>
                  <a:srgbClr val="C00000"/>
                </a:solidFill>
              </a:rPr>
              <a:t>art</a:t>
            </a:r>
          </a:p>
        </p:txBody>
      </p:sp>
      <p:sp>
        <p:nvSpPr>
          <p:cNvPr id="23" name="Rectangle 22"/>
          <p:cNvSpPr/>
          <p:nvPr/>
        </p:nvSpPr>
        <p:spPr>
          <a:xfrm>
            <a:off x="500902" y="5894685"/>
            <a:ext cx="5463112" cy="461665"/>
          </a:xfrm>
          <a:prstGeom prst="rect">
            <a:avLst/>
          </a:prstGeom>
        </p:spPr>
        <p:txBody>
          <a:bodyPr wrap="square">
            <a:spAutoFit/>
          </a:bodyPr>
          <a:lstStyle/>
          <a:p>
            <a:r>
              <a:rPr lang="en-US" sz="1200" dirty="0"/>
              <a:t>Ashwin Gopinath, Evan Miyazono, Andrei </a:t>
            </a:r>
            <a:r>
              <a:rPr lang="en-US" sz="1200" dirty="0" err="1"/>
              <a:t>Faraon</a:t>
            </a:r>
            <a:r>
              <a:rPr lang="en-US" sz="1200" dirty="0"/>
              <a:t>, Paul </a:t>
            </a:r>
            <a:r>
              <a:rPr lang="en-US" sz="1200" dirty="0" err="1"/>
              <a:t>Rothemund</a:t>
            </a:r>
            <a:r>
              <a:rPr lang="en-US" sz="1200" dirty="0"/>
              <a:t>, </a:t>
            </a:r>
            <a:r>
              <a:rPr lang="en-US" sz="1200" i="1" dirty="0"/>
              <a:t>Engineering and mapping nanocavity emission via precision placement of DNA origami</a:t>
            </a:r>
            <a:r>
              <a:rPr lang="en-US" sz="1200" dirty="0"/>
              <a:t>, </a:t>
            </a:r>
            <a:r>
              <a:rPr lang="en-US" sz="1200" u="sng" dirty="0"/>
              <a:t>Nature</a:t>
            </a:r>
            <a:r>
              <a:rPr lang="en-US" sz="1200" dirty="0"/>
              <a:t> 2016</a:t>
            </a:r>
          </a:p>
        </p:txBody>
      </p:sp>
      <p:sp>
        <p:nvSpPr>
          <p:cNvPr id="25" name="Rectangle 24">
            <a:extLst>
              <a:ext uri="{FF2B5EF4-FFF2-40B4-BE49-F238E27FC236}">
                <a16:creationId xmlns:a16="http://schemas.microsoft.com/office/drawing/2014/main" id="{74C78FF0-6BCC-42A1-BFCB-9B8CBC96025A}"/>
              </a:ext>
            </a:extLst>
          </p:cNvPr>
          <p:cNvSpPr/>
          <p:nvPr/>
        </p:nvSpPr>
        <p:spPr>
          <a:xfrm>
            <a:off x="802419" y="1662438"/>
            <a:ext cx="1529842" cy="369332"/>
          </a:xfrm>
          <a:prstGeom prst="rect">
            <a:avLst/>
          </a:prstGeom>
        </p:spPr>
        <p:txBody>
          <a:bodyPr wrap="none">
            <a:spAutoFit/>
          </a:bodyPr>
          <a:lstStyle/>
          <a:p>
            <a:r>
              <a:rPr lang="en-US" b="1" dirty="0"/>
              <a:t>nonbiological</a:t>
            </a:r>
            <a:r>
              <a:rPr lang="en-US" dirty="0"/>
              <a:t>:</a:t>
            </a:r>
          </a:p>
        </p:txBody>
      </p:sp>
      <p:sp>
        <p:nvSpPr>
          <p:cNvPr id="26" name="Rectangle 25">
            <a:extLst>
              <a:ext uri="{FF2B5EF4-FFF2-40B4-BE49-F238E27FC236}">
                <a16:creationId xmlns:a16="http://schemas.microsoft.com/office/drawing/2014/main" id="{9B7A18E2-3F3F-4DB2-8444-6AE29C373A1C}"/>
              </a:ext>
            </a:extLst>
          </p:cNvPr>
          <p:cNvSpPr/>
          <p:nvPr/>
        </p:nvSpPr>
        <p:spPr>
          <a:xfrm>
            <a:off x="6648787" y="5885896"/>
            <a:ext cx="4873625" cy="461665"/>
          </a:xfrm>
          <a:prstGeom prst="rect">
            <a:avLst/>
          </a:prstGeom>
        </p:spPr>
        <p:txBody>
          <a:bodyPr wrap="square">
            <a:spAutoFit/>
          </a:bodyPr>
          <a:lstStyle/>
          <a:p>
            <a:r>
              <a:rPr lang="en-US" sz="1200" dirty="0" err="1"/>
              <a:t>Grigory</a:t>
            </a:r>
            <a:r>
              <a:rPr lang="en-US" sz="1200" dirty="0"/>
              <a:t> </a:t>
            </a:r>
            <a:r>
              <a:rPr lang="en-US" sz="1200" dirty="0" err="1"/>
              <a:t>Tikhomirov</a:t>
            </a:r>
            <a:r>
              <a:rPr lang="en-US" sz="1200" dirty="0"/>
              <a:t>, Philip Petersen, and Lulu Qian. </a:t>
            </a:r>
            <a:r>
              <a:rPr lang="en-US" sz="1200" i="1" dirty="0"/>
              <a:t>Fractal assembly of </a:t>
            </a:r>
            <a:r>
              <a:rPr lang="en-US" sz="1200" i="1" dirty="0" err="1"/>
              <a:t>micrometre</a:t>
            </a:r>
            <a:r>
              <a:rPr lang="en-US" sz="1200" i="1" dirty="0"/>
              <a:t>-scale DNA origami arrays with arbitrary patterns</a:t>
            </a:r>
            <a:r>
              <a:rPr lang="en-US" sz="1200" dirty="0"/>
              <a:t>. </a:t>
            </a:r>
            <a:r>
              <a:rPr lang="en-US" sz="1200" u="sng" dirty="0"/>
              <a:t>Nature</a:t>
            </a:r>
            <a:r>
              <a:rPr lang="en-US" sz="1200" dirty="0"/>
              <a:t> 2017. </a:t>
            </a:r>
            <a:endParaRPr lang="en-US" sz="1000" dirty="0"/>
          </a:p>
        </p:txBody>
      </p:sp>
      <p:pic>
        <p:nvPicPr>
          <p:cNvPr id="27" name="Picture 26">
            <a:extLst>
              <a:ext uri="{FF2B5EF4-FFF2-40B4-BE49-F238E27FC236}">
                <a16:creationId xmlns:a16="http://schemas.microsoft.com/office/drawing/2014/main" id="{406B5470-332E-4047-8AE2-B03FE83B9CA9}"/>
              </a:ext>
            </a:extLst>
          </p:cNvPr>
          <p:cNvPicPr>
            <a:picLocks noChangeAspect="1"/>
          </p:cNvPicPr>
          <p:nvPr/>
        </p:nvPicPr>
        <p:blipFill>
          <a:blip r:embed="rId6"/>
          <a:stretch>
            <a:fillRect/>
          </a:stretch>
        </p:blipFill>
        <p:spPr>
          <a:xfrm>
            <a:off x="7874458" y="2294974"/>
            <a:ext cx="3647954" cy="3429144"/>
          </a:xfrm>
          <a:prstGeom prst="rect">
            <a:avLst/>
          </a:prstGeom>
        </p:spPr>
      </p:pic>
      <p:pic>
        <p:nvPicPr>
          <p:cNvPr id="1026" name="Picture 2" descr="A painting of a scene at night with 10 swirly stars, Venus, and a bright yellow crescent Moon. In the background there are hills, in the middle ground there is a moonlit town with a church that has an elongated steeple, and in the foreground there is the dark green silhouette of a cypress tree and houses.">
            <a:extLst>
              <a:ext uri="{FF2B5EF4-FFF2-40B4-BE49-F238E27FC236}">
                <a16:creationId xmlns:a16="http://schemas.microsoft.com/office/drawing/2014/main" id="{E4B10E02-F7D6-4D09-B918-B5F2C44F10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1791" y="1722225"/>
            <a:ext cx="2043856" cy="1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ee adjacent text.">
            <a:extLst>
              <a:ext uri="{FF2B5EF4-FFF2-40B4-BE49-F238E27FC236}">
                <a16:creationId xmlns:a16="http://schemas.microsoft.com/office/drawing/2014/main" id="{554A4CFF-3E90-47AC-A9F1-F0E055F96EC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812" t="8565" r="21888" b="51310"/>
          <a:stretch/>
        </p:blipFill>
        <p:spPr bwMode="auto">
          <a:xfrm>
            <a:off x="6016065" y="3887537"/>
            <a:ext cx="1740048" cy="1881481"/>
          </a:xfrm>
          <a:prstGeom prst="rect">
            <a:avLst/>
          </a:prstGeom>
          <a:noFill/>
          <a:extLst>
            <a:ext uri="{909E8E84-426E-40DD-AFC4-6F175D3DCCD1}">
              <a14:hiddenFill xmlns:a14="http://schemas.microsoft.com/office/drawing/2010/main">
                <a:solidFill>
                  <a:srgbClr val="FFFFFF"/>
                </a:solidFill>
              </a14:hiddenFill>
            </a:ext>
          </a:extLst>
        </p:spPr>
      </p:pic>
      <p:sp>
        <p:nvSpPr>
          <p:cNvPr id="28" name="Slide Number Placeholder 27">
            <a:extLst>
              <a:ext uri="{FF2B5EF4-FFF2-40B4-BE49-F238E27FC236}">
                <a16:creationId xmlns:a16="http://schemas.microsoft.com/office/drawing/2014/main" id="{E9668386-5788-4FCE-ADC0-E18CDE6179ED}"/>
              </a:ext>
            </a:extLst>
          </p:cNvPr>
          <p:cNvSpPr>
            <a:spLocks noGrp="1"/>
          </p:cNvSpPr>
          <p:nvPr>
            <p:ph type="sldNum" sz="quarter" idx="12"/>
          </p:nvPr>
        </p:nvSpPr>
        <p:spPr/>
        <p:txBody>
          <a:bodyPr/>
          <a:lstStyle/>
          <a:p>
            <a:fld id="{9D23B66A-CE92-4F70-B5A2-EE913266E6CF}" type="slidenum">
              <a:rPr lang="en-US" smtClean="0"/>
              <a:pPr/>
              <a:t>9</a:t>
            </a:fld>
            <a:r>
              <a:rPr lang="en-US"/>
              <a:t>/11</a:t>
            </a:r>
            <a:endParaRPr lang="en-US" dirty="0"/>
          </a:p>
        </p:txBody>
      </p:sp>
    </p:spTree>
    <p:extLst>
      <p:ext uri="{BB962C8B-B14F-4D97-AF65-F5344CB8AC3E}">
        <p14:creationId xmlns:p14="http://schemas.microsoft.com/office/powerpoint/2010/main" val="252843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xit" presetSubtype="0" fill="hold" grpId="0" nodeType="with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xit" presetSubtype="0" fill="hold" grpId="0" nodeType="withEffect">
                                  <p:stCondLst>
                                    <p:cond delay="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1"/>
                                        </p:tgtEl>
                                      </p:cBhvr>
                                    </p:animEffect>
                                    <p:set>
                                      <p:cBhvr>
                                        <p:cTn id="39" dur="1" fill="hold">
                                          <p:stCondLst>
                                            <p:cond delay="499"/>
                                          </p:stCondLst>
                                        </p:cTn>
                                        <p:tgtEl>
                                          <p:spTgt spid="21"/>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fade">
                                      <p:cBhvr>
                                        <p:cTn id="42" dur="500"/>
                                        <p:tgtEl>
                                          <p:spTgt spid="1026"/>
                                        </p:tgtEl>
                                      </p:cBhvr>
                                    </p:animEffect>
                                  </p:childTnLst>
                                </p:cTn>
                              </p:par>
                              <p:par>
                                <p:cTn id="43" presetID="10"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1" grpId="1"/>
      <p:bldP spid="20" grpId="0"/>
      <p:bldP spid="23"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3|10|11.1|10.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5058</TotalTime>
  <Words>1691</Words>
  <Application>Microsoft Office PowerPoint</Application>
  <PresentationFormat>Widescreen</PresentationFormat>
  <Paragraphs>157</Paragraphs>
  <Slides>11</Slides>
  <Notes>11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Calibri Light</vt:lpstr>
      <vt:lpstr>Consolas</vt:lpstr>
      <vt:lpstr>Gill Sans</vt:lpstr>
      <vt:lpstr>Helvetica</vt:lpstr>
      <vt:lpstr>Lucida Grande</vt:lpstr>
      <vt:lpstr>Office Theme</vt:lpstr>
      <vt:lpstr>A little proposal</vt:lpstr>
      <vt:lpstr>Acknowledgments </vt:lpstr>
      <vt:lpstr>PowerPoint Presentation</vt:lpstr>
      <vt:lpstr>Things that build themselves</vt:lpstr>
      <vt:lpstr>DNA nanotechnology</vt:lpstr>
      <vt:lpstr>DNA as a building material</vt:lpstr>
      <vt:lpstr>DNA origami</vt:lpstr>
      <vt:lpstr>DNA origami</vt:lpstr>
      <vt:lpstr>DNA nanotechnology applications</vt:lpstr>
      <vt:lpstr>IMPORTANT application of DNA nanotechnology</vt:lpstr>
      <vt:lpstr>A little proposal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little proposal</dc:title>
  <dc:creator>David S. Doty</dc:creator>
  <cp:lastModifiedBy>David Doty</cp:lastModifiedBy>
  <cp:revision>1445</cp:revision>
  <dcterms:created xsi:type="dcterms:W3CDTF">2016-11-30T12:45:24Z</dcterms:created>
  <dcterms:modified xsi:type="dcterms:W3CDTF">2019-10-27T17:01:43Z</dcterms:modified>
</cp:coreProperties>
</file>