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embedTrueTypeFonts="1" saveSubsetFonts="1">
  <p:sldMasterIdLst>
    <p:sldMasterId id="2147483648" r:id="rId1"/>
  </p:sldMasterIdLst>
  <p:notesMasterIdLst>
    <p:notesMasterId r:id="rId22"/>
  </p:notesMasterIdLst>
  <p:sldIdLst>
    <p:sldId id="256" r:id="rId2"/>
    <p:sldId id="266" r:id="rId3"/>
    <p:sldId id="268" r:id="rId4"/>
    <p:sldId id="273" r:id="rId5"/>
    <p:sldId id="276" r:id="rId6"/>
    <p:sldId id="272" r:id="rId7"/>
    <p:sldId id="275" r:id="rId8"/>
    <p:sldId id="287" r:id="rId9"/>
    <p:sldId id="288" r:id="rId10"/>
    <p:sldId id="289" r:id="rId11"/>
    <p:sldId id="292" r:id="rId12"/>
    <p:sldId id="277" r:id="rId13"/>
    <p:sldId id="259" r:id="rId14"/>
    <p:sldId id="278" r:id="rId15"/>
    <p:sldId id="281" r:id="rId16"/>
    <p:sldId id="283" r:id="rId17"/>
    <p:sldId id="284" r:id="rId18"/>
    <p:sldId id="282" r:id="rId19"/>
    <p:sldId id="263" r:id="rId20"/>
    <p:sldId id="264" r:id="rId21"/>
  </p:sldIdLst>
  <p:sldSz cx="9144000" cy="6858000" type="screen4x3"/>
  <p:notesSz cx="6858000" cy="9144000"/>
  <p:embeddedFontLst>
    <p:embeddedFont>
      <p:font typeface="Calibri"/>
      <p:regular r:id="rId23"/>
      <p:bold r:id="rId24"/>
      <p:italic r:id="rId25"/>
      <p:boldItalic r:id="rId26"/>
    </p:embeddedFont>
    <p:embeddedFont>
      <p:font typeface="cmmi10"/>
      <p:regular r:id="rId27"/>
    </p:embeddedFont>
    <p:embeddedFont>
      <p:font typeface="msbm10"/>
      <p:regular r:id="rId28"/>
    </p:embeddedFont>
    <p:embeddedFont>
      <p:font typeface="cmsy10"/>
      <p:regular r:id="rId29"/>
    </p:embeddedFont>
    <p:embeddedFont>
      <p:font typeface="Cambria Math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75" autoAdjust="0"/>
    <p:restoredTop sz="94660"/>
  </p:normalViewPr>
  <p:slideViewPr>
    <p:cSldViewPr>
      <p:cViewPr>
        <p:scale>
          <a:sx n="95" d="100"/>
          <a:sy n="95" d="100"/>
        </p:scale>
        <p:origin x="-624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font" Target="fonts/font1.fntdata"/><Relationship Id="rId24" Type="http://schemas.openxmlformats.org/officeDocument/2006/relationships/font" Target="fonts/font2.fntdata"/><Relationship Id="rId25" Type="http://schemas.openxmlformats.org/officeDocument/2006/relationships/font" Target="fonts/font3.fntdata"/><Relationship Id="rId26" Type="http://schemas.openxmlformats.org/officeDocument/2006/relationships/font" Target="fonts/font4.fntdata"/><Relationship Id="rId27" Type="http://schemas.openxmlformats.org/officeDocument/2006/relationships/font" Target="fonts/font5.fntdata"/><Relationship Id="rId28" Type="http://schemas.openxmlformats.org/officeDocument/2006/relationships/font" Target="fonts/font6.fntdata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font" Target="fonts/font8.fntdata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BF8C8-0B99-457A-9BFC-B74A8EB92408}" type="datetimeFigureOut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B3E9F-9DDA-483E-912F-865A312926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DRAW SOMETHING</a:t>
            </a:r>
            <a:r>
              <a:rPr lang="en-US" baseline="0"/>
              <a:t> for change to view definition?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B3E9F-9DDA-483E-912F-865A3129266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Should delete a a too!  (thanks mwang)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B3E9F-9DDA-483E-912F-865A3129266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/>
              <a:t>Animate!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B3E9F-9DDA-483E-912F-865A3129266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EXTRA SLIDE AT</a:t>
            </a:r>
            <a:r>
              <a:rPr lang="en-US" baseline="0"/>
              <a:t> END WITH PRECISE RESULTS FOR LAST BULLET?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B3E9F-9DDA-483E-912F-865A3129266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4E25-FFCA-4E4A-B8F6-86AF675738CC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9164-49DE-41E1-AB2C-63B6CB18AA5E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DD27-F8CB-4FEF-AFB7-496FC377BE5B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800"/>
            </a:lvl1pPr>
            <a:lvl2pPr>
              <a:lnSpc>
                <a:spcPct val="150000"/>
              </a:lnSpc>
              <a:defRPr sz="2400"/>
            </a:lvl2pPr>
            <a:lvl3pPr>
              <a:lnSpc>
                <a:spcPct val="150000"/>
              </a:lnSpc>
              <a:defRPr sz="2000"/>
            </a:lvl3pPr>
            <a:lvl4pPr>
              <a:lnSpc>
                <a:spcPct val="150000"/>
              </a:lnSpc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A109-34A5-43D4-8C83-09885A364316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5C84-4CD4-49B2-8E64-A2EC7571DFB8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824-BDA8-4591-A489-2B450E418517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4D6B-DD4F-4491-BFC1-D316C4F62C12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57F5-DBDC-42C4-864D-30147B26556D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F2E4A-3C53-48B8-B698-ED3FD2B74FAC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E0893-D09E-4AB6-A777-47E1F9429BD1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645F-B64A-4533-883C-D98CC305B530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B9F1F-4BE6-4766-85F4-3CC33062319E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8705B-D4F4-4AF2-AC8B-09919D94C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4625"/>
            <a:ext cx="7772400" cy="1470025"/>
          </a:xfrm>
        </p:spPr>
        <p:txBody>
          <a:bodyPr/>
          <a:lstStyle/>
          <a:p>
            <a:r>
              <a:rPr lang="en-US" dirty="0" smtClean="0"/>
              <a:t>Reconcilable Differences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657600"/>
            <a:ext cx="7924800" cy="2209800"/>
          </a:xfrm>
        </p:spPr>
        <p:txBody>
          <a:bodyPr>
            <a:normAutofit fontScale="92500" lnSpcReduction="20000"/>
          </a:bodyPr>
          <a:lstStyle/>
          <a:p>
            <a:r>
              <a:rPr lang="en-US" b="1" smtClean="0"/>
              <a:t>Todd J. Green</a:t>
            </a:r>
            <a:r>
              <a:rPr lang="en-US" smtClean="0"/>
              <a:t>	Zachary G. Ives	Val Tannen</a:t>
            </a:r>
          </a:p>
          <a:p>
            <a:r>
              <a:rPr lang="en-US" smtClean="0"/>
              <a:t>University of Pennsylvania</a:t>
            </a:r>
            <a:endParaRPr lang="en-US" sz="2824" smtClean="0"/>
          </a:p>
          <a:p>
            <a:r>
              <a:rPr lang="en-US" sz="1297" smtClean="0"/>
              <a:t> </a:t>
            </a:r>
          </a:p>
          <a:p>
            <a:r>
              <a:rPr lang="en-US" smtClean="0"/>
              <a:t>March 24, 2009</a:t>
            </a:r>
          </a:p>
          <a:p>
            <a:r>
              <a:rPr lang="en-US" smtClean="0"/>
              <a:t> @ ICDT 09, Saint Petersburg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View Adaptation: Another Application of Rewriting Queries Using Views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1828800"/>
            <a:ext cx="281940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smtClean="0"/>
              <a:t>Old view definition:</a:t>
            </a:r>
            <a:endParaRPr lang="en-US" sz="2000"/>
          </a:p>
        </p:txBody>
      </p:sp>
      <p:sp>
        <p:nvSpPr>
          <p:cNvPr id="8" name="TextBox 7"/>
          <p:cNvSpPr txBox="1"/>
          <p:nvPr/>
        </p:nvSpPr>
        <p:spPr>
          <a:xfrm>
            <a:off x="4800600" y="1828800"/>
            <a:ext cx="266700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smtClean="0"/>
              <a:t>New view definition:</a:t>
            </a:r>
            <a:endParaRPr lang="en-US" sz="2000"/>
          </a:p>
        </p:txBody>
      </p:sp>
      <p:sp>
        <p:nvSpPr>
          <p:cNvPr id="9" name="TextBox 8"/>
          <p:cNvSpPr txBox="1"/>
          <p:nvPr/>
        </p:nvSpPr>
        <p:spPr>
          <a:xfrm>
            <a:off x="1219200" y="2419529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V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(z,y)</a:t>
            </a:r>
          </a:p>
          <a:p>
            <a:r>
              <a:rPr lang="en-US" sz="2000" i="1" smtClean="0"/>
              <a:t>V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(y,z)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00600" y="24384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V’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(z,y)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81200" y="5464314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   V’</a:t>
            </a:r>
            <a:r>
              <a:rPr lang="en-US" sz="2000" smtClean="0"/>
              <a:t>(x,y) :– </a:t>
            </a:r>
            <a:r>
              <a:rPr lang="en-US" sz="2000" i="1" smtClean="0"/>
              <a:t>V</a:t>
            </a:r>
            <a:r>
              <a:rPr lang="en-US" sz="2000" smtClean="0"/>
              <a:t>(x,y)</a:t>
            </a:r>
          </a:p>
          <a:p>
            <a:r>
              <a:rPr lang="en-US" sz="2000" smtClean="0"/>
              <a:t>–</a:t>
            </a:r>
            <a:r>
              <a:rPr lang="en-US" sz="2000" i="1" smtClean="0"/>
              <a:t> V’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(y,z)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05000" y="4876800"/>
            <a:ext cx="3276600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smtClean="0"/>
              <a:t>A plan to “adapt” </a:t>
            </a:r>
            <a:r>
              <a:rPr lang="en-US" sz="2000" i="1" smtClean="0"/>
              <a:t>V</a:t>
            </a:r>
            <a:r>
              <a:rPr lang="en-US" sz="2000" smtClean="0"/>
              <a:t> into </a:t>
            </a:r>
            <a:r>
              <a:rPr lang="en-US" sz="2000" i="1" smtClean="0"/>
              <a:t>V</a:t>
            </a:r>
            <a:r>
              <a:rPr lang="en-US" sz="2000" smtClean="0"/>
              <a:t>’:</a:t>
            </a:r>
            <a:endParaRPr lang="en-US" sz="2000"/>
          </a:p>
        </p:txBody>
      </p:sp>
      <p:cxnSp>
        <p:nvCxnSpPr>
          <p:cNvPr id="14" name="Curved Connector 13"/>
          <p:cNvCxnSpPr/>
          <p:nvPr/>
        </p:nvCxnSpPr>
        <p:spPr>
          <a:xfrm rot="5400000">
            <a:off x="3009900" y="3009900"/>
            <a:ext cx="1600200" cy="15240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962400" y="3787914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reformulate using </a:t>
            </a:r>
            <a:r>
              <a:rPr lang="en-US" sz="2000" smtClean="0"/>
              <a:t>materialized view </a:t>
            </a:r>
            <a:r>
              <a:rPr lang="en-US" sz="2000" i="1" smtClean="0"/>
              <a:t>V</a:t>
            </a:r>
            <a:endParaRPr lang="en-US" sz="2000" i="1"/>
          </a:p>
        </p:txBody>
      </p:sp>
      <p:cxnSp>
        <p:nvCxnSpPr>
          <p:cNvPr id="16" name="Curved Connector 15"/>
          <p:cNvCxnSpPr/>
          <p:nvPr/>
        </p:nvCxnSpPr>
        <p:spPr>
          <a:xfrm rot="16200000" flipH="1">
            <a:off x="5829300" y="3467100"/>
            <a:ext cx="1143000" cy="9144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019800" y="45836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... AGAIN, OTHER PLANS...?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Bag Semantics, Set Semantics via </a:t>
            </a:r>
            <a:r>
              <a:rPr lang="en-US" smtClean="0">
                <a:latin typeface="msbm10"/>
              </a:rPr>
              <a:t>Z</a:t>
            </a:r>
            <a:r>
              <a:rPr lang="en-US" smtClean="0"/>
              <a:t>-Semantics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Even if we can solve the problems for </a:t>
            </a:r>
            <a:r>
              <a:rPr lang="en-US" smtClean="0">
                <a:latin typeface="msbm10"/>
              </a:rPr>
              <a:t>Z</a:t>
            </a:r>
            <a:r>
              <a:rPr lang="en-US" dirty="0" smtClean="0"/>
              <a:t>-relations, what does this tell us about the answers we actually need: for bag semantics or set semantics?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For </a:t>
            </a:r>
            <a:r>
              <a:rPr lang="en-US" b="1" dirty="0" smtClean="0">
                <a:solidFill>
                  <a:srgbClr val="FF0000"/>
                </a:solidFill>
              </a:rPr>
              <a:t>positive</a:t>
            </a:r>
            <a:r>
              <a:rPr lang="en-US" dirty="0" smtClean="0"/>
              <a:t> </a:t>
            </a:r>
            <a:r>
              <a:rPr lang="en-US" i="1" dirty="0" smtClean="0"/>
              <a:t>RA </a:t>
            </a:r>
            <a:r>
              <a:rPr lang="en-US" dirty="0" smtClean="0"/>
              <a:t>(</a:t>
            </a:r>
            <a:r>
              <a:rPr lang="en-US" i="1" dirty="0" smtClean="0"/>
              <a:t>RA</a:t>
            </a:r>
            <a:r>
              <a:rPr lang="en-US" sz="2824" baseline="30000" dirty="0" smtClean="0"/>
              <a:t>+</a:t>
            </a:r>
            <a:r>
              <a:rPr lang="en-US" dirty="0" smtClean="0"/>
              <a:t>) queries/views on bags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 smtClean="0">
                <a:latin typeface="msbm10"/>
              </a:rPr>
              <a:t>Z</a:t>
            </a:r>
            <a:r>
              <a:rPr lang="en-US" dirty="0" smtClean="0"/>
              <a:t>-semantics and bag semantics agree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Further, eliminate duplicates to get set semantics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Still works if rewriting is actually in </a:t>
            </a:r>
            <a:r>
              <a:rPr lang="en-US" i="1" dirty="0" smtClean="0"/>
              <a:t>RA</a:t>
            </a:r>
            <a:r>
              <a:rPr lang="en-US" dirty="0" smtClean="0"/>
              <a:t> (introduces difference)!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Also works for </a:t>
            </a:r>
            <a:r>
              <a:rPr lang="en-US" i="1" dirty="0" smtClean="0"/>
              <a:t>RA</a:t>
            </a:r>
            <a:r>
              <a:rPr lang="en-US" dirty="0" smtClean="0"/>
              <a:t> queries/views with restricted use of difference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Still covers, e.g.,  the incremental view maintenance case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endParaRPr lang="en-US" baseline="30000" dirty="0" smtClean="0">
              <a:latin typeface="Apple Casual"/>
              <a:cs typeface="Apple Casual"/>
            </a:endParaRP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msbm10"/>
              </a:rPr>
              <a:t>Z</a:t>
            </a:r>
            <a:r>
              <a:rPr lang="en-US" dirty="0"/>
              <a:t>-Equivalence Coincides with </a:t>
            </a:r>
            <a:br>
              <a:rPr lang="en-US" dirty="0"/>
            </a:br>
            <a:r>
              <a:rPr lang="en-US"/>
              <a:t>Bag-Equivalence </a:t>
            </a:r>
            <a:r>
              <a:rPr lang="en-US" smtClean="0"/>
              <a:t>for Positive </a:t>
            </a:r>
            <a:r>
              <a:rPr lang="en-US" i="1" smtClean="0"/>
              <a:t>RA</a:t>
            </a:r>
            <a:r>
              <a:rPr lang="en-US" smtClean="0"/>
              <a:t> (</a:t>
            </a:r>
            <a:r>
              <a:rPr lang="en-US" sz="3556" i="1" dirty="0" smtClean="0"/>
              <a:t>RA</a:t>
            </a:r>
            <a:r>
              <a:rPr lang="en-US" sz="4400" baseline="30000" dirty="0" smtClean="0"/>
              <a:t>+</a:t>
            </a:r>
            <a:r>
              <a:rPr lang="en-US" sz="3556" dirty="0" smtClean="0"/>
              <a:t>)</a:t>
            </a:r>
            <a:r>
              <a:rPr lang="en-US" dirty="0" smtClean="0"/>
              <a:t>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  <a:buNone/>
            </a:pPr>
            <a:r>
              <a:rPr lang="en-US" sz="2400" b="1" smtClean="0">
                <a:solidFill>
                  <a:srgbClr val="FF0000"/>
                </a:solidFill>
              </a:rPr>
              <a:t>	Lemma</a:t>
            </a:r>
            <a:r>
              <a:rPr lang="en-US" sz="2400" dirty="0"/>
              <a:t>.  For </a:t>
            </a:r>
            <a:r>
              <a:rPr lang="en-US" sz="2400" i="1" dirty="0" smtClean="0"/>
              <a:t>RA</a:t>
            </a:r>
            <a:r>
              <a:rPr lang="en-US" sz="3200" baseline="30000" dirty="0" smtClean="0"/>
              <a:t>+ </a:t>
            </a:r>
            <a:r>
              <a:rPr lang="en-US" sz="2400" dirty="0"/>
              <a:t>queries 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/>
              <a:t>Q</a:t>
            </a:r>
            <a:r>
              <a:rPr lang="en-US" sz="2400" dirty="0"/>
              <a:t>’ we have </a:t>
            </a:r>
            <a:r>
              <a:rPr lang="en-US" sz="2400" i="1" dirty="0"/>
              <a:t>Q</a:t>
            </a:r>
            <a:r>
              <a:rPr lang="en-US" sz="2400" dirty="0"/>
              <a:t> </a:t>
            </a:r>
            <a:r>
              <a:rPr lang="en-US" sz="2400" dirty="0" smtClean="0">
                <a:latin typeface="cmsy10"/>
              </a:rPr>
              <a:t>´</a:t>
            </a:r>
            <a:r>
              <a:rPr lang="en-US" sz="2400" baseline="-25000" dirty="0" smtClean="0">
                <a:latin typeface="msbm10"/>
              </a:rPr>
              <a:t>Z </a:t>
            </a:r>
            <a:r>
              <a:rPr lang="en-US" sz="2400" i="1" dirty="0"/>
              <a:t>Q</a:t>
            </a:r>
            <a:r>
              <a:rPr lang="en-US" sz="2400" dirty="0"/>
              <a:t>’ (equivalent on </a:t>
            </a:r>
            <a:r>
              <a:rPr lang="en-US" sz="2400" dirty="0" smtClean="0">
                <a:latin typeface="msbm10"/>
              </a:rPr>
              <a:t>Z</a:t>
            </a:r>
            <a:r>
              <a:rPr lang="en-US" sz="2400" dirty="0"/>
              <a:t>-relations) </a:t>
            </a:r>
            <a:r>
              <a:rPr lang="en-US" sz="2400" dirty="0" err="1"/>
              <a:t>iff</a:t>
            </a:r>
            <a:r>
              <a:rPr lang="en-US" sz="2400" dirty="0"/>
              <a:t> </a:t>
            </a:r>
            <a:r>
              <a:rPr lang="en-US" sz="2400" i="1" dirty="0"/>
              <a:t>Q</a:t>
            </a:r>
            <a:r>
              <a:rPr lang="en-US" sz="2400" dirty="0"/>
              <a:t> </a:t>
            </a:r>
            <a:r>
              <a:rPr lang="en-US" sz="2400" dirty="0" smtClean="0">
                <a:latin typeface="cmsy10"/>
              </a:rPr>
              <a:t>´</a:t>
            </a:r>
            <a:r>
              <a:rPr lang="en-US" sz="2400" baseline="-25000" dirty="0" smtClean="0">
                <a:latin typeface="msbm10"/>
              </a:rPr>
              <a:t>N </a:t>
            </a:r>
            <a:r>
              <a:rPr lang="en-US" sz="2400" i="1" dirty="0"/>
              <a:t>Q</a:t>
            </a:r>
            <a:r>
              <a:rPr lang="en-US" sz="2400" dirty="0"/>
              <a:t>’ (equivalent on bag relations)   </a:t>
            </a:r>
          </a:p>
          <a:p>
            <a:pPr>
              <a:spcAft>
                <a:spcPts val="1800"/>
              </a:spcAft>
              <a:buNone/>
            </a:pPr>
            <a:r>
              <a:rPr lang="en-US" sz="2400" b="1" smtClean="0">
                <a:solidFill>
                  <a:srgbClr val="FF0000"/>
                </a:solidFill>
              </a:rPr>
              <a:t>	Corollary</a:t>
            </a:r>
            <a:r>
              <a:rPr lang="en-US" sz="2400" b="1" dirty="0">
                <a:solidFill>
                  <a:srgbClr val="FF0000"/>
                </a:solidFill>
              </a:rPr>
              <a:t>.  </a:t>
            </a:r>
            <a:r>
              <a:rPr lang="en-US" sz="2400" dirty="0"/>
              <a:t>Checking </a:t>
            </a:r>
            <a:r>
              <a:rPr lang="en-US" sz="2400" dirty="0" smtClean="0">
                <a:latin typeface="msbm10"/>
              </a:rPr>
              <a:t>Z</a:t>
            </a:r>
            <a:r>
              <a:rPr lang="en-US" sz="2400" dirty="0"/>
              <a:t>-equivalence</a:t>
            </a:r>
            <a:r>
              <a:rPr lang="en-US" sz="2400" baseline="-25000" dirty="0" smtClean="0">
                <a:latin typeface="msbm10"/>
              </a:rPr>
              <a:t> </a:t>
            </a:r>
            <a:r>
              <a:rPr lang="en-US" sz="2400" dirty="0" smtClean="0"/>
              <a:t>for</a:t>
            </a:r>
            <a:r>
              <a:rPr lang="en-US" sz="2400" dirty="0"/>
              <a:t> </a:t>
            </a:r>
            <a:r>
              <a:rPr lang="en-US" sz="2400" i="1" dirty="0" smtClean="0"/>
              <a:t>RA</a:t>
            </a:r>
            <a:r>
              <a:rPr lang="en-US" sz="3200" baseline="30000" dirty="0" smtClean="0"/>
              <a:t>+</a:t>
            </a:r>
            <a:r>
              <a:rPr lang="en-US" sz="2400" dirty="0"/>
              <a:t>: convert to </a:t>
            </a:r>
            <a:r>
              <a:rPr lang="en-US" sz="2400" b="1" dirty="0"/>
              <a:t>unions of conjunctive queries</a:t>
            </a:r>
            <a:r>
              <a:rPr lang="en-US" sz="2400" dirty="0"/>
              <a:t> (</a:t>
            </a:r>
            <a:r>
              <a:rPr lang="en-US" sz="2400" dirty="0" err="1"/>
              <a:t>UCQs</a:t>
            </a:r>
            <a:r>
              <a:rPr lang="en-US" sz="2400" dirty="0"/>
              <a:t>), check if </a:t>
            </a:r>
            <a:r>
              <a:rPr lang="en-US" sz="2400" b="1" dirty="0"/>
              <a:t>isomorphic</a:t>
            </a:r>
          </a:p>
          <a:p>
            <a:pPr lvl="1">
              <a:spcAft>
                <a:spcPts val="1800"/>
              </a:spcAft>
            </a:pPr>
            <a:r>
              <a:rPr lang="en-US" dirty="0" err="1"/>
              <a:t>CQs</a:t>
            </a:r>
            <a:r>
              <a:rPr lang="en-US" dirty="0"/>
              <a:t>	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dirty="0" smtClean="0">
                <a:latin typeface="cmsy10"/>
              </a:rPr>
              <a:t>´</a:t>
            </a:r>
            <a:r>
              <a:rPr lang="en-US" baseline="-25000" dirty="0" smtClean="0">
                <a:latin typeface="msbm10"/>
              </a:rPr>
              <a:t>N </a:t>
            </a:r>
            <a:r>
              <a:rPr lang="en-US" i="1" dirty="0"/>
              <a:t>Q</a:t>
            </a:r>
            <a:r>
              <a:rPr lang="en-US" dirty="0"/>
              <a:t>’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altLang="ko-KR" dirty="0"/>
              <a:t>≅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’ 	</a:t>
            </a:r>
            <a:r>
              <a:rPr lang="en-US" sz="2000" dirty="0"/>
              <a:t>[</a:t>
            </a:r>
            <a:r>
              <a:rPr lang="en-US" sz="2000" dirty="0" err="1"/>
              <a:t>Lovász</a:t>
            </a:r>
            <a:r>
              <a:rPr lang="en-US" sz="2000" dirty="0"/>
              <a:t> 67, </a:t>
            </a:r>
            <a:r>
              <a:rPr lang="en-US" sz="2000" dirty="0" err="1"/>
              <a:t>Chaudhuri&amp;Vardi</a:t>
            </a:r>
            <a:r>
              <a:rPr lang="en-US" sz="2000" dirty="0"/>
              <a:t> 93]</a:t>
            </a:r>
            <a:endParaRPr lang="en-US" dirty="0"/>
          </a:p>
          <a:p>
            <a:pPr lvl="1">
              <a:spcAft>
                <a:spcPts val="1800"/>
              </a:spcAft>
            </a:pPr>
            <a:r>
              <a:rPr lang="en-US" dirty="0" err="1"/>
              <a:t>UCQs</a:t>
            </a:r>
            <a:r>
              <a:rPr lang="en-US" dirty="0"/>
              <a:t>	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dirty="0" smtClean="0">
                <a:latin typeface="cmsy10"/>
              </a:rPr>
              <a:t>´</a:t>
            </a:r>
            <a:r>
              <a:rPr lang="en-US" baseline="-25000" dirty="0" smtClean="0">
                <a:latin typeface="msbm10"/>
              </a:rPr>
              <a:t>N </a:t>
            </a:r>
            <a:r>
              <a:rPr lang="en-US" i="1" dirty="0"/>
              <a:t>Q</a:t>
            </a:r>
            <a:r>
              <a:rPr lang="en-US" dirty="0"/>
              <a:t>’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 </a:t>
            </a:r>
            <a:r>
              <a:rPr lang="en-US" altLang="ko-KR" dirty="0"/>
              <a:t>≅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’ 	</a:t>
            </a:r>
            <a:r>
              <a:rPr lang="en-US" sz="2000" dirty="0"/>
              <a:t>[Cohen+ 99]</a:t>
            </a:r>
          </a:p>
          <a:p>
            <a:pPr>
              <a:spcAft>
                <a:spcPts val="1800"/>
              </a:spcAft>
              <a:buNone/>
            </a:pPr>
            <a:r>
              <a:rPr lang="en-US" sz="2400" dirty="0"/>
              <a:t>	Complexity of above: graph-isomorphism complete for </a:t>
            </a:r>
            <a:r>
              <a:rPr lang="en-US" sz="2400" dirty="0" err="1"/>
              <a:t>UCQs</a:t>
            </a:r>
            <a:r>
              <a:rPr lang="en-US" sz="2400" dirty="0"/>
              <a:t>;               for </a:t>
            </a:r>
            <a:r>
              <a:rPr lang="en-US" sz="2400" i="1" dirty="0" smtClean="0"/>
              <a:t>RA</a:t>
            </a:r>
            <a:r>
              <a:rPr lang="en-US" sz="3200" baseline="30000" dirty="0" smtClean="0"/>
              <a:t>+ </a:t>
            </a:r>
            <a:r>
              <a:rPr lang="en-US" sz="2400" dirty="0"/>
              <a:t>(exponentially more concise than </a:t>
            </a:r>
            <a:r>
              <a:rPr lang="en-US" sz="2400" dirty="0" err="1"/>
              <a:t>UCQs</a:t>
            </a:r>
            <a:r>
              <a:rPr lang="en-US" sz="2400" dirty="0"/>
              <a:t>), don’t know!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latin typeface="msbm10"/>
              </a:rPr>
              <a:t>Z</a:t>
            </a:r>
            <a:r>
              <a:rPr lang="en-US" smtClean="0"/>
              <a:t>-Equivalence is Decidable for </a:t>
            </a:r>
            <a:r>
              <a:rPr lang="en-US" i="1" smtClean="0"/>
              <a:t>RA</a:t>
            </a:r>
            <a:endParaRPr lang="en-US" baseline="30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 	Key idea.</a:t>
            </a:r>
            <a:r>
              <a:rPr lang="en-US" sz="2400" dirty="0" smtClean="0"/>
              <a:t>  Every </a:t>
            </a:r>
            <a:r>
              <a:rPr lang="en-US" sz="2400" i="1" dirty="0" smtClean="0"/>
              <a:t>RA</a:t>
            </a:r>
            <a:r>
              <a:rPr lang="en-US" sz="2400" dirty="0" smtClean="0"/>
              <a:t> query </a:t>
            </a:r>
            <a:r>
              <a:rPr lang="en-US" sz="2400" i="1" dirty="0" smtClean="0"/>
              <a:t>Q</a:t>
            </a:r>
            <a:r>
              <a:rPr lang="en-US" sz="2400" dirty="0" smtClean="0"/>
              <a:t> can be (effectively) rewritten as a single difference  </a:t>
            </a:r>
            <a:r>
              <a:rPr lang="en-US" sz="2400" i="1" dirty="0" smtClean="0"/>
              <a:t>A</a:t>
            </a:r>
            <a:r>
              <a:rPr lang="en-US" sz="2400" dirty="0" smtClean="0"/>
              <a:t> – </a:t>
            </a:r>
            <a:r>
              <a:rPr lang="en-US" sz="2400" i="1" dirty="0" smtClean="0"/>
              <a:t>B</a:t>
            </a:r>
            <a:r>
              <a:rPr lang="en-US" sz="2400" dirty="0" smtClean="0"/>
              <a:t> where </a:t>
            </a:r>
            <a:r>
              <a:rPr lang="en-US" sz="2400" i="1" dirty="0" smtClean="0"/>
              <a:t>A</a:t>
            </a:r>
            <a:r>
              <a:rPr lang="en-US" sz="2400" dirty="0" smtClean="0"/>
              <a:t> and </a:t>
            </a:r>
            <a:r>
              <a:rPr lang="en-US" sz="2400" i="1" dirty="0" smtClean="0"/>
              <a:t>B</a:t>
            </a:r>
            <a:r>
              <a:rPr lang="en-US" sz="2400" dirty="0" smtClean="0"/>
              <a:t> are positive 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sz="2000" b="1" dirty="0" smtClean="0"/>
              <a:t>Not </a:t>
            </a:r>
            <a:r>
              <a:rPr lang="en-US" sz="2000" b="1" smtClean="0"/>
              <a:t>true under set </a:t>
            </a:r>
            <a:r>
              <a:rPr lang="en-US" sz="2000" b="1" dirty="0" smtClean="0"/>
              <a:t>or bag semantics!</a:t>
            </a:r>
            <a:endParaRPr lang="en-US" sz="400" b="1" dirty="0" smtClean="0"/>
          </a:p>
          <a:p>
            <a:pPr>
              <a:spcAft>
                <a:spcPts val="1200"/>
              </a:spcAft>
              <a:buNone/>
            </a:pPr>
            <a:r>
              <a:rPr lang="en-US" sz="2400" b="1" smtClean="0">
                <a:solidFill>
                  <a:srgbClr val="FF0000"/>
                </a:solidFill>
              </a:rPr>
              <a:t>	Corollary. </a:t>
            </a:r>
            <a:r>
              <a:rPr lang="en-US" sz="2400" smtClean="0"/>
              <a:t> </a:t>
            </a:r>
            <a:r>
              <a:rPr lang="en-US" sz="2400" smtClean="0">
                <a:latin typeface="msbm10"/>
              </a:rPr>
              <a:t>Z</a:t>
            </a:r>
            <a:r>
              <a:rPr lang="en-US" sz="2400" smtClean="0"/>
              <a:t>-equivalence </a:t>
            </a:r>
            <a:r>
              <a:rPr lang="en-US" sz="2400" dirty="0" smtClean="0"/>
              <a:t>of </a:t>
            </a:r>
            <a:r>
              <a:rPr lang="en-US" sz="2400" i="1" dirty="0" smtClean="0"/>
              <a:t>RA</a:t>
            </a:r>
            <a:r>
              <a:rPr lang="en-US" sz="2400" dirty="0" smtClean="0"/>
              <a:t> queries is decidable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 smtClean="0"/>
              <a:t>Proof. 	</a:t>
            </a:r>
            <a:r>
              <a:rPr lang="en-US" sz="2000" i="1" dirty="0" smtClean="0"/>
              <a:t>A</a:t>
            </a:r>
            <a:r>
              <a:rPr lang="en-US" sz="2000" dirty="0" smtClean="0"/>
              <a:t> – </a:t>
            </a:r>
            <a:r>
              <a:rPr lang="en-US" sz="2000" i="1" dirty="0" smtClean="0"/>
              <a:t>B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´</a:t>
            </a:r>
            <a:r>
              <a:rPr lang="en-US" sz="2000" baseline="-25000" dirty="0" smtClean="0">
                <a:latin typeface="msbm10"/>
              </a:rPr>
              <a:t>Z</a:t>
            </a:r>
            <a:r>
              <a:rPr lang="en-US" sz="2000" dirty="0" smtClean="0"/>
              <a:t> </a:t>
            </a:r>
            <a:r>
              <a:rPr lang="en-US" sz="2000" i="1" dirty="0" smtClean="0"/>
              <a:t>C</a:t>
            </a:r>
            <a:r>
              <a:rPr lang="en-US" sz="2000" dirty="0" smtClean="0"/>
              <a:t> – </a:t>
            </a:r>
            <a:r>
              <a:rPr lang="en-US" sz="2000" i="1" dirty="0" smtClean="0"/>
              <a:t>D</a:t>
            </a:r>
            <a:r>
              <a:rPr lang="en-US" sz="2000" dirty="0" smtClean="0"/>
              <a:t> 	     where </a:t>
            </a:r>
            <a:r>
              <a:rPr lang="en-US" sz="2000" i="1" dirty="0" smtClean="0"/>
              <a:t>A</a:t>
            </a:r>
            <a:r>
              <a:rPr lang="en-US" sz="2000" dirty="0" smtClean="0"/>
              <a:t>, </a:t>
            </a:r>
            <a:r>
              <a:rPr lang="en-US" sz="2000" i="1" dirty="0" smtClean="0"/>
              <a:t>B</a:t>
            </a:r>
            <a:r>
              <a:rPr lang="en-US" sz="2000" dirty="0" smtClean="0"/>
              <a:t>, </a:t>
            </a:r>
            <a:r>
              <a:rPr lang="en-US" sz="2000" i="1" dirty="0" smtClean="0"/>
              <a:t>C</a:t>
            </a:r>
            <a:r>
              <a:rPr lang="en-US" sz="2000" dirty="0" smtClean="0"/>
              <a:t>, </a:t>
            </a:r>
            <a:r>
              <a:rPr lang="en-US" sz="2000" i="1" dirty="0" smtClean="0"/>
              <a:t>D</a:t>
            </a:r>
            <a:r>
              <a:rPr lang="en-US" sz="2000" dirty="0" smtClean="0"/>
              <a:t> are positive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 smtClean="0">
                <a:latin typeface="cmsy10"/>
              </a:rPr>
              <a:t>     ,</a:t>
            </a:r>
            <a:r>
              <a:rPr lang="en-US" i="1" dirty="0" smtClean="0"/>
              <a:t> 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[</a:t>
            </a:r>
            <a:r>
              <a:rPr lang="en-US" sz="2000" dirty="0" smtClean="0"/>
              <a:t> </a:t>
            </a:r>
            <a:r>
              <a:rPr lang="en-US" sz="2000" i="1" dirty="0" smtClean="0"/>
              <a:t>D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´</a:t>
            </a:r>
            <a:r>
              <a:rPr lang="en-US" sz="2000" baseline="-25000" dirty="0" smtClean="0">
                <a:latin typeface="msbm10"/>
              </a:rPr>
              <a:t>Z</a:t>
            </a:r>
            <a:r>
              <a:rPr lang="en-US" sz="2000" dirty="0" smtClean="0"/>
              <a:t> </a:t>
            </a:r>
            <a:r>
              <a:rPr lang="en-US" sz="2000" i="1" dirty="0" smtClean="0"/>
              <a:t>B </a:t>
            </a:r>
            <a:r>
              <a:rPr lang="en-US" sz="2000" dirty="0" smtClean="0">
                <a:latin typeface="cmsy10"/>
              </a:rPr>
              <a:t>[</a:t>
            </a:r>
            <a:r>
              <a:rPr lang="en-US" sz="2000" dirty="0" smtClean="0"/>
              <a:t> </a:t>
            </a:r>
            <a:r>
              <a:rPr lang="en-US" sz="2000" i="1" dirty="0" smtClean="0"/>
              <a:t>C</a:t>
            </a:r>
            <a:r>
              <a:rPr lang="en-US" sz="2000" dirty="0" smtClean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i="1" dirty="0" smtClean="0"/>
              <a:t>	   </a:t>
            </a:r>
            <a:r>
              <a:rPr lang="en-US" sz="2000" dirty="0" smtClean="0">
                <a:latin typeface="cmsy10"/>
              </a:rPr>
              <a:t>,</a:t>
            </a:r>
            <a:r>
              <a:rPr lang="en-US" sz="2000" i="1" dirty="0" smtClean="0"/>
              <a:t>            A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[</a:t>
            </a:r>
            <a:r>
              <a:rPr lang="en-US" sz="2000" dirty="0" smtClean="0"/>
              <a:t> </a:t>
            </a:r>
            <a:r>
              <a:rPr lang="en-US" sz="2000" i="1" dirty="0" smtClean="0"/>
              <a:t>D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´</a:t>
            </a:r>
            <a:r>
              <a:rPr lang="en-US" sz="2000" baseline="-25000" dirty="0" smtClean="0">
                <a:latin typeface="msbm10"/>
              </a:rPr>
              <a:t>N</a:t>
            </a:r>
            <a:r>
              <a:rPr lang="en-US" sz="2000" dirty="0" smtClean="0"/>
              <a:t> </a:t>
            </a:r>
            <a:r>
              <a:rPr lang="en-US" sz="2000" i="1" dirty="0" smtClean="0"/>
              <a:t>B </a:t>
            </a:r>
            <a:r>
              <a:rPr lang="en-US" sz="2000" dirty="0" smtClean="0">
                <a:latin typeface="cmsy10"/>
              </a:rPr>
              <a:t>[</a:t>
            </a:r>
            <a:r>
              <a:rPr lang="en-US" sz="2000" dirty="0" smtClean="0"/>
              <a:t> </a:t>
            </a:r>
            <a:r>
              <a:rPr lang="en-US" sz="2000" i="1" dirty="0" smtClean="0"/>
              <a:t>C	</a:t>
            </a:r>
            <a:r>
              <a:rPr lang="en-US" sz="2000" dirty="0" smtClean="0"/>
              <a:t> which is decidable </a:t>
            </a:r>
            <a:r>
              <a:rPr lang="en-US" sz="1700" dirty="0" smtClean="0"/>
              <a:t>[Cohen+ 99]</a:t>
            </a:r>
            <a:endParaRPr lang="en-US" sz="2000" dirty="0" smtClean="0"/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sz="2000" b="1" dirty="0" smtClean="0"/>
              <a:t>Same problem </a:t>
            </a:r>
            <a:r>
              <a:rPr lang="en-US" sz="2000" b="1" dirty="0" err="1" smtClean="0"/>
              <a:t>undecidable</a:t>
            </a:r>
            <a:r>
              <a:rPr lang="en-US" sz="2000" b="1" dirty="0" smtClean="0"/>
              <a:t> for set, bag semantics!</a:t>
            </a:r>
          </a:p>
          <a:p>
            <a:pPr>
              <a:spcAft>
                <a:spcPts val="1200"/>
              </a:spcAft>
              <a:buNone/>
            </a:pPr>
            <a:r>
              <a:rPr lang="en-US" sz="2400" dirty="0" smtClean="0"/>
              <a:t>	Alternative representation of relational algebra queries justified by above: </a:t>
            </a:r>
            <a:r>
              <a:rPr lang="en-US" sz="2400" b="1" dirty="0" smtClean="0">
                <a:solidFill>
                  <a:srgbClr val="FF0000"/>
                </a:solidFill>
              </a:rPr>
              <a:t>differences of </a:t>
            </a:r>
            <a:r>
              <a:rPr lang="en-US" sz="2400" b="1" dirty="0" err="1" smtClean="0">
                <a:solidFill>
                  <a:srgbClr val="FF0000"/>
                </a:solidFill>
              </a:rPr>
              <a:t>UCQs</a:t>
            </a:r>
            <a:endParaRPr lang="en-US" sz="8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Autofit/>
          </a:bodyPr>
          <a:lstStyle/>
          <a:p>
            <a:r>
              <a:rPr lang="en-US" sz="3200" smtClean="0"/>
              <a:t>Rewriting Queries Using Views with </a:t>
            </a:r>
            <a:r>
              <a:rPr lang="en-US" sz="3200" smtClean="0">
                <a:latin typeface="msbm10"/>
              </a:rPr>
              <a:t>Z</a:t>
            </a:r>
            <a:r>
              <a:rPr lang="en-US" sz="3200" smtClean="0"/>
              <a:t>-Relations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	Given</a:t>
            </a:r>
            <a:r>
              <a:rPr lang="en-US" sz="2400" dirty="0" smtClean="0"/>
              <a:t>: query </a:t>
            </a:r>
            <a:r>
              <a:rPr lang="en-US" sz="2400" i="1" dirty="0" smtClean="0"/>
              <a:t>Q</a:t>
            </a:r>
            <a:r>
              <a:rPr lang="en-US" sz="2400" dirty="0" smtClean="0"/>
              <a:t> and set </a:t>
            </a:r>
            <a:r>
              <a:rPr lang="en-US" sz="2400" dirty="0" smtClean="0">
                <a:latin typeface="cmsy10"/>
              </a:rPr>
              <a:t>V</a:t>
            </a:r>
            <a:r>
              <a:rPr lang="en-US" sz="2400" dirty="0" smtClean="0"/>
              <a:t> of materialized views, expressed as differences of </a:t>
            </a:r>
            <a:r>
              <a:rPr lang="en-US" sz="2400" dirty="0" err="1" smtClean="0"/>
              <a:t>UCQs</a:t>
            </a:r>
            <a:endParaRPr lang="en-US" sz="2400" dirty="0" smtClean="0"/>
          </a:p>
          <a:p>
            <a:endParaRPr lang="en-US" sz="400" b="1" dirty="0" smtClean="0"/>
          </a:p>
          <a:p>
            <a:pPr>
              <a:buNone/>
            </a:pPr>
            <a:r>
              <a:rPr lang="en-US" sz="2400" b="1" dirty="0" smtClean="0"/>
              <a:t>	Goal</a:t>
            </a:r>
            <a:r>
              <a:rPr lang="en-US" sz="2400" dirty="0" smtClean="0"/>
              <a:t>: enumerate </a:t>
            </a:r>
            <a:r>
              <a:rPr lang="en-US" sz="2400" b="1" smtClean="0"/>
              <a:t>all</a:t>
            </a:r>
            <a:r>
              <a:rPr lang="en-US" sz="2400" smtClean="0"/>
              <a:t> </a:t>
            </a:r>
            <a:r>
              <a:rPr lang="en-US" sz="2400" smtClean="0">
                <a:latin typeface="msbm10"/>
              </a:rPr>
              <a:t>Z</a:t>
            </a:r>
            <a:r>
              <a:rPr lang="en-US" sz="2400" smtClean="0"/>
              <a:t>-equivalent </a:t>
            </a:r>
            <a:r>
              <a:rPr lang="en-US" sz="2400" dirty="0" smtClean="0"/>
              <a:t>rewritings of </a:t>
            </a:r>
            <a:r>
              <a:rPr lang="en-US" sz="2400" i="1" dirty="0" smtClean="0"/>
              <a:t>Q</a:t>
            </a:r>
            <a:r>
              <a:rPr lang="en-US" sz="2400" dirty="0" smtClean="0"/>
              <a:t> (</a:t>
            </a:r>
            <a:r>
              <a:rPr lang="en-US" sz="2400" dirty="0" err="1" smtClean="0"/>
              <a:t>w.r.t</a:t>
            </a:r>
            <a:r>
              <a:rPr lang="en-US" sz="2400" dirty="0" smtClean="0"/>
              <a:t>. </a:t>
            </a:r>
            <a:r>
              <a:rPr lang="en-US" sz="2400" dirty="0" smtClean="0">
                <a:latin typeface="cmsy10"/>
              </a:rPr>
              <a:t>V</a:t>
            </a:r>
            <a:r>
              <a:rPr lang="en-US" sz="2400" dirty="0" smtClean="0"/>
              <a:t>)</a:t>
            </a:r>
          </a:p>
          <a:p>
            <a:endParaRPr lang="en-US" sz="300" dirty="0" smtClean="0"/>
          </a:p>
          <a:p>
            <a:pPr>
              <a:buNone/>
            </a:pPr>
            <a:r>
              <a:rPr lang="en-US" sz="2400" b="1" dirty="0" smtClean="0"/>
              <a:t>	Approach</a:t>
            </a:r>
            <a:r>
              <a:rPr lang="en-US" sz="2400" dirty="0" smtClean="0"/>
              <a:t>: term rewrite system with two rewrite rules</a:t>
            </a:r>
          </a:p>
          <a:p>
            <a:pPr lvl="1"/>
            <a:endParaRPr lang="en-US" sz="1600" dirty="0" smtClean="0"/>
          </a:p>
          <a:p>
            <a:pPr lvl="1"/>
            <a:endParaRPr lang="en-US" sz="1600" i="1" dirty="0" smtClean="0"/>
          </a:p>
          <a:p>
            <a:pPr lvl="1"/>
            <a:endParaRPr lang="en-US" sz="1600" i="1" dirty="0" smtClean="0"/>
          </a:p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dirty="0" smtClean="0"/>
              <a:t>	By repeatedly applying rewrite rules – both </a:t>
            </a:r>
            <a:r>
              <a:rPr lang="en-US" sz="2400" b="1" dirty="0" smtClean="0"/>
              <a:t>forwards</a:t>
            </a:r>
            <a:r>
              <a:rPr lang="en-US" sz="2400" dirty="0" smtClean="0"/>
              <a:t> and </a:t>
            </a:r>
            <a:r>
              <a:rPr lang="en-US" sz="2400" b="1" dirty="0" smtClean="0"/>
              <a:t>backwards</a:t>
            </a:r>
            <a:r>
              <a:rPr lang="en-US" sz="2400" dirty="0" smtClean="0"/>
              <a:t> (</a:t>
            </a:r>
            <a:r>
              <a:rPr lang="en-US" sz="2400" b="1" dirty="0" smtClean="0">
                <a:solidFill>
                  <a:srgbClr val="FF0000"/>
                </a:solidFill>
              </a:rPr>
              <a:t>folding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FF0000"/>
                </a:solidFill>
              </a:rPr>
              <a:t>augmentation</a:t>
            </a:r>
            <a:r>
              <a:rPr lang="en-US" sz="2400" dirty="0" smtClean="0"/>
              <a:t>) – we reach all (and only</a:t>
            </a:r>
            <a:r>
              <a:rPr lang="en-US" sz="2400" smtClean="0"/>
              <a:t>) </a:t>
            </a:r>
            <a:r>
              <a:rPr lang="en-US" sz="2400" smtClean="0">
                <a:latin typeface="msbm10"/>
              </a:rPr>
              <a:t>Z</a:t>
            </a:r>
            <a:r>
              <a:rPr lang="en-US" sz="2400" smtClean="0"/>
              <a:t>-equivalent </a:t>
            </a:r>
            <a:r>
              <a:rPr lang="en-US" sz="2400" dirty="0" smtClean="0"/>
              <a:t>rewritings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3810000"/>
          <a:ext cx="7478523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858"/>
                <a:gridCol w="5625665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smtClean="0">
                          <a:solidFill>
                            <a:srgbClr val="FF0000"/>
                          </a:solidFill>
                        </a:rPr>
                        <a:t>unfolding</a:t>
                      </a:r>
                      <a:endParaRPr lang="en-US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    replace view predicate with its definition</a:t>
                      </a:r>
                      <a:endParaRPr 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smtClean="0">
                          <a:solidFill>
                            <a:srgbClr val="FF0000"/>
                          </a:solidFill>
                        </a:rPr>
                        <a:t>cancellation</a:t>
                      </a:r>
                      <a:endParaRPr lang="en-US" sz="24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    e.g., (</a:t>
                      </a:r>
                      <a:r>
                        <a:rPr lang="en-US" sz="2400" i="1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  <a:latin typeface="cmsy10"/>
                        </a:rPr>
                        <a:t>[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i="1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) – (</a:t>
                      </a:r>
                      <a:r>
                        <a:rPr lang="en-US" sz="2400" i="1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  <a:latin typeface="cmsy10"/>
                        </a:rPr>
                        <a:t>[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i="1" smtClean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) becomes </a:t>
                      </a:r>
                      <a:r>
                        <a:rPr lang="en-US" sz="2400" i="1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en-US" sz="2400" i="1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sz="2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An Infinite Space of Rewritings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400" dirty="0" smtClean="0"/>
              <a:t>There are only finitely many </a:t>
            </a:r>
            <a:r>
              <a:rPr lang="en-US" sz="2400" b="1" dirty="0">
                <a:solidFill>
                  <a:srgbClr val="FF0000"/>
                </a:solidFill>
              </a:rPr>
              <a:t>positive</a:t>
            </a:r>
            <a:r>
              <a:rPr lang="en-US" sz="2400" dirty="0" smtClean="0"/>
              <a:t> (nontrivial) rewritings of  </a:t>
            </a:r>
            <a:r>
              <a:rPr lang="en-US" sz="2400" i="1" dirty="0" smtClean="0"/>
              <a:t>RA</a:t>
            </a:r>
            <a:r>
              <a:rPr lang="en-US" sz="2400" dirty="0" smtClean="0"/>
              <a:t> query </a:t>
            </a:r>
            <a:r>
              <a:rPr lang="en-US" sz="2400" i="1" dirty="0" smtClean="0"/>
              <a:t>Q</a:t>
            </a:r>
            <a:r>
              <a:rPr lang="en-US" sz="2400" dirty="0" smtClean="0"/>
              <a:t> using </a:t>
            </a:r>
            <a:r>
              <a:rPr lang="en-US" sz="2400" i="1" dirty="0" smtClean="0"/>
              <a:t>RA</a:t>
            </a:r>
            <a:r>
              <a:rPr lang="en-US" sz="2400" dirty="0" smtClean="0"/>
              <a:t> views </a:t>
            </a:r>
            <a:r>
              <a:rPr lang="en-US" sz="2400" dirty="0" smtClean="0">
                <a:latin typeface="cmsy10"/>
              </a:rPr>
              <a:t>V</a:t>
            </a:r>
            <a:endParaRPr lang="en-US" sz="2400" i="1" dirty="0"/>
          </a:p>
          <a:p>
            <a:pPr>
              <a:spcAft>
                <a:spcPts val="1200"/>
              </a:spcAft>
            </a:pPr>
            <a:r>
              <a:rPr lang="en-US" sz="2400" dirty="0"/>
              <a:t>With difference, can always </a:t>
            </a:r>
            <a:r>
              <a:rPr lang="en-US" sz="2400" dirty="0" smtClean="0"/>
              <a:t>rewrite </a:t>
            </a:r>
            <a:r>
              <a:rPr lang="en-US" sz="2400" dirty="0"/>
              <a:t>ad </a:t>
            </a:r>
            <a:r>
              <a:rPr lang="en-US" sz="2400" dirty="0" smtClean="0"/>
              <a:t>infinitum </a:t>
            </a:r>
            <a:r>
              <a:rPr lang="en-US" sz="2400" dirty="0"/>
              <a:t>by adding</a:t>
            </a:r>
            <a:r>
              <a:rPr lang="en-US" sz="2400" dirty="0" smtClean="0"/>
              <a:t> terms that “cancel”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But even without this: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3886200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Let </a:t>
            </a:r>
            <a:r>
              <a:rPr lang="en-US" sz="2000" i="1"/>
              <a:t>RS</a:t>
            </a:r>
            <a:r>
              <a:rPr lang="en-US" sz="2000"/>
              <a:t> denote </a:t>
            </a:r>
            <a:r>
              <a:rPr lang="en-US" sz="2000" b="1"/>
              <a:t>relational composition </a:t>
            </a:r>
            <a:r>
              <a:rPr lang="en-US" sz="2000"/>
              <a:t>of </a:t>
            </a:r>
            <a:r>
              <a:rPr lang="en-US" sz="2000" i="1"/>
              <a:t>R</a:t>
            </a:r>
            <a:r>
              <a:rPr lang="en-US" sz="2000"/>
              <a:t> with </a:t>
            </a:r>
            <a:r>
              <a:rPr lang="en-US" sz="2000" i="1"/>
              <a:t>S</a:t>
            </a:r>
            <a:r>
              <a:rPr lang="en-US" sz="2000"/>
              <a:t>, i.e.,</a:t>
            </a:r>
          </a:p>
          <a:p>
            <a:r>
              <a:rPr lang="en-US" sz="2000" i="1"/>
              <a:t>    RS</a:t>
            </a:r>
            <a:r>
              <a:rPr lang="en-US" sz="2000"/>
              <a:t>(x,y) :– </a:t>
            </a:r>
            <a:r>
              <a:rPr lang="en-US" sz="2000" i="1"/>
              <a:t>R</a:t>
            </a:r>
            <a:r>
              <a:rPr lang="en-US" sz="2000"/>
              <a:t>(x,z), </a:t>
            </a:r>
            <a:r>
              <a:rPr lang="en-US" sz="2000" i="1"/>
              <a:t>R</a:t>
            </a:r>
            <a:r>
              <a:rPr lang="en-US" sz="2000"/>
              <a:t>(z,y) </a:t>
            </a:r>
          </a:p>
          <a:p>
            <a:endParaRPr lang="en-US" sz="2000"/>
          </a:p>
          <a:p>
            <a:r>
              <a:rPr lang="en-US" sz="2000"/>
              <a:t>Let </a:t>
            </a:r>
            <a:r>
              <a:rPr lang="en-US" sz="2000" dirty="0" smtClean="0">
                <a:latin typeface="cmsy10"/>
              </a:rPr>
              <a:t>V </a:t>
            </a:r>
            <a:r>
              <a:rPr lang="en-US" sz="2000"/>
              <a:t>contain single view </a:t>
            </a:r>
          </a:p>
          <a:p>
            <a:r>
              <a:rPr lang="en-US" sz="2000" i="1"/>
              <a:t>    V</a:t>
            </a:r>
            <a:r>
              <a:rPr lang="en-US" sz="2000"/>
              <a:t> = </a:t>
            </a:r>
            <a:r>
              <a:rPr lang="en-US" sz="2000" i="1"/>
              <a:t>R</a:t>
            </a:r>
            <a:r>
              <a:rPr lang="en-US" sz="2000"/>
              <a:t> </a:t>
            </a:r>
            <a:r>
              <a:rPr lang="en-US" sz="2000" smtClean="0">
                <a:latin typeface="cmsy10"/>
              </a:rPr>
              <a:t>[ </a:t>
            </a:r>
            <a:r>
              <a:rPr lang="en-US" sz="2000" i="1"/>
              <a:t>R</a:t>
            </a:r>
            <a:r>
              <a:rPr lang="en-US" sz="2000" baseline="3000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19600" y="3470464"/>
            <a:ext cx="4419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Now consider</a:t>
            </a:r>
          </a:p>
          <a:p>
            <a:endParaRPr lang="en-US" sz="600"/>
          </a:p>
          <a:p>
            <a:r>
              <a:rPr lang="en-US" sz="2000" i="1"/>
              <a:t>Q</a:t>
            </a:r>
            <a:r>
              <a:rPr lang="en-US" sz="2000"/>
              <a:t>   =	</a:t>
            </a:r>
            <a:r>
              <a:rPr lang="en-US" sz="2000" i="1"/>
              <a:t>R</a:t>
            </a:r>
            <a:r>
              <a:rPr lang="en-US" sz="2000" baseline="30000"/>
              <a:t>2</a:t>
            </a:r>
            <a:endParaRPr lang="en-US" sz="2000"/>
          </a:p>
          <a:p>
            <a:r>
              <a:rPr lang="en-US" sz="2000"/>
              <a:t>      </a:t>
            </a:r>
            <a:r>
              <a:rPr lang="en-US" sz="2000" dirty="0" smtClean="0">
                <a:latin typeface="cmsy10"/>
              </a:rPr>
              <a:t>´</a:t>
            </a:r>
            <a:r>
              <a:rPr lang="en-US" sz="2000" baseline="-25000" dirty="0" smtClean="0">
                <a:latin typeface="msbm10"/>
              </a:rPr>
              <a:t>Z	</a:t>
            </a:r>
            <a:r>
              <a:rPr lang="en-US" sz="2000" i="1"/>
              <a:t>VR – R</a:t>
            </a:r>
            <a:r>
              <a:rPr lang="en-US" sz="2000" baseline="30000"/>
              <a:t>4</a:t>
            </a:r>
            <a:r>
              <a:rPr lang="en-US" sz="2000" i="1"/>
              <a:t>              </a:t>
            </a:r>
            <a:r>
              <a:rPr lang="en-US"/>
              <a:t>(equiv. is w.r.t. </a:t>
            </a:r>
            <a:r>
              <a:rPr lang="en-US" dirty="0" smtClean="0">
                <a:latin typeface="cmsy10"/>
              </a:rPr>
              <a:t>V</a:t>
            </a:r>
            <a:r>
              <a:rPr lang="en-US"/>
              <a:t>)</a:t>
            </a:r>
            <a:endParaRPr lang="en-US" sz="2000" baseline="-25000" dirty="0" smtClean="0">
              <a:latin typeface="msbm10"/>
            </a:endParaRPr>
          </a:p>
          <a:p>
            <a:r>
              <a:rPr lang="en-US" sz="2000"/>
              <a:t>      </a:t>
            </a:r>
            <a:r>
              <a:rPr lang="en-US" sz="2000" dirty="0" smtClean="0">
                <a:latin typeface="cmsy10"/>
              </a:rPr>
              <a:t>´</a:t>
            </a:r>
            <a:r>
              <a:rPr lang="en-US" sz="2000" baseline="-25000" dirty="0" smtClean="0">
                <a:latin typeface="msbm10"/>
              </a:rPr>
              <a:t>Z	</a:t>
            </a:r>
            <a:r>
              <a:rPr lang="en-US" sz="2000" i="1"/>
              <a:t>VR – VR</a:t>
            </a:r>
            <a:r>
              <a:rPr lang="en-US" sz="2000" baseline="30000"/>
              <a:t>3</a:t>
            </a:r>
            <a:r>
              <a:rPr lang="en-US" sz="2000" baseline="-25000" dirty="0" smtClean="0">
                <a:latin typeface="msbm10"/>
              </a:rPr>
              <a:t> </a:t>
            </a:r>
            <a:r>
              <a:rPr lang="en-US" sz="2000" smtClean="0">
                <a:latin typeface="cmsy10"/>
              </a:rPr>
              <a:t>[</a:t>
            </a:r>
            <a:r>
              <a:rPr lang="en-US" sz="2000" i="1"/>
              <a:t> R</a:t>
            </a:r>
            <a:r>
              <a:rPr lang="en-US" sz="2000" baseline="30000"/>
              <a:t>6</a:t>
            </a:r>
            <a:endParaRPr lang="en-US" sz="2000" baseline="-25000" dirty="0" smtClean="0">
              <a:latin typeface="msbm10"/>
            </a:endParaRPr>
          </a:p>
          <a:p>
            <a:r>
              <a:rPr lang="en-US" sz="2000"/>
              <a:t>      </a:t>
            </a:r>
            <a:r>
              <a:rPr lang="en-US" sz="2000" dirty="0" smtClean="0">
                <a:latin typeface="cmsy10"/>
              </a:rPr>
              <a:t>´</a:t>
            </a:r>
            <a:r>
              <a:rPr lang="en-US" sz="2000" baseline="-25000" dirty="0" smtClean="0">
                <a:latin typeface="msbm10"/>
              </a:rPr>
              <a:t>Z	</a:t>
            </a:r>
            <a:r>
              <a:rPr lang="en-US" sz="2000" i="1"/>
              <a:t>VR – VR</a:t>
            </a:r>
            <a:r>
              <a:rPr lang="en-US" sz="2000" baseline="30000"/>
              <a:t>3</a:t>
            </a:r>
            <a:r>
              <a:rPr lang="en-US" sz="2000" baseline="-25000" dirty="0" smtClean="0">
                <a:latin typeface="msbm10"/>
              </a:rPr>
              <a:t> </a:t>
            </a:r>
            <a:r>
              <a:rPr lang="en-US" sz="2000" smtClean="0">
                <a:latin typeface="cmsy10"/>
              </a:rPr>
              <a:t>[</a:t>
            </a:r>
            <a:r>
              <a:rPr lang="en-US" sz="2000" i="1"/>
              <a:t> VR</a:t>
            </a:r>
            <a:r>
              <a:rPr lang="en-US" sz="2000" baseline="30000"/>
              <a:t>5</a:t>
            </a:r>
            <a:r>
              <a:rPr lang="en-US" sz="2000"/>
              <a:t> </a:t>
            </a:r>
            <a:r>
              <a:rPr lang="en-US" sz="2000" i="1"/>
              <a:t>– R</a:t>
            </a:r>
            <a:r>
              <a:rPr lang="en-US" sz="2000" baseline="30000"/>
              <a:t>8</a:t>
            </a:r>
            <a:r>
              <a:rPr lang="en-US" sz="2000" baseline="-25000" dirty="0" smtClean="0">
                <a:latin typeface="msbm10"/>
              </a:rPr>
              <a:t> </a:t>
            </a:r>
            <a:r>
              <a:rPr lang="en-US" sz="2000"/>
              <a:t>    </a:t>
            </a:r>
          </a:p>
          <a:p>
            <a:r>
              <a:rPr lang="en-US" sz="2000" dirty="0" smtClean="0">
                <a:latin typeface="cmsy10"/>
              </a:rPr>
              <a:t>    ´</a:t>
            </a:r>
            <a:r>
              <a:rPr lang="en-US" sz="2000" baseline="-25000" dirty="0" smtClean="0">
                <a:latin typeface="msbm10"/>
              </a:rPr>
              <a:t>Z	</a:t>
            </a:r>
            <a:r>
              <a:rPr lang="en-US" sz="2000" i="1"/>
              <a:t>...</a:t>
            </a:r>
            <a:endParaRPr lang="en-US" sz="2000"/>
          </a:p>
        </p:txBody>
      </p:sp>
      <p:sp>
        <p:nvSpPr>
          <p:cNvPr id="9" name="Rounded Rectangular Callout 8"/>
          <p:cNvSpPr/>
          <p:nvPr/>
        </p:nvSpPr>
        <p:spPr>
          <a:xfrm>
            <a:off x="2286000" y="5791200"/>
            <a:ext cx="2209800" cy="609600"/>
          </a:xfrm>
          <a:prstGeom prst="wedgeRoundRectCallout">
            <a:avLst>
              <a:gd name="adj1" fmla="val -45740"/>
              <a:gd name="adj2" fmla="val -81262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repeated relational composition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5638800"/>
            <a:ext cx="2362200" cy="6858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/>
              <a:t>none of these have </a:t>
            </a:r>
          </a:p>
          <a:p>
            <a:pPr algn="ctr"/>
            <a:r>
              <a:rPr lang="en-US" b="1"/>
              <a:t>“cancelling” terms!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9" grpId="0" animBg="1"/>
      <p:bldP spid="9" grpId="1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Bound </a:t>
            </a:r>
            <a:r>
              <a:rPr lang="en-US" dirty="0"/>
              <a:t>the Space of </a:t>
            </a:r>
            <a:r>
              <a:rPr lang="en-US" dirty="0" smtClean="0"/>
              <a:t>Rewritings?       Use Cost Models!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sz="2400" dirty="0">
                <a:solidFill>
                  <a:srgbClr val="000000"/>
                </a:solidFill>
              </a:rPr>
              <a:t>C</a:t>
            </a:r>
            <a:r>
              <a:rPr lang="en-US" sz="2400" dirty="0"/>
              <a:t>an make some reasonable </a:t>
            </a:r>
            <a:r>
              <a:rPr lang="en-US" sz="2400" b="1" dirty="0"/>
              <a:t>cost model </a:t>
            </a:r>
            <a:r>
              <a:rPr lang="en-US" sz="2400" dirty="0"/>
              <a:t>assumptions:</a:t>
            </a:r>
            <a:endParaRPr lang="en-US" dirty="0"/>
          </a:p>
          <a:p>
            <a:pPr lvl="1"/>
            <a:r>
              <a:rPr lang="en-US" dirty="0" err="1"/>
              <a:t>cost(</a:t>
            </a:r>
            <a:r>
              <a:rPr lang="en-US" i="1" dirty="0" err="1"/>
              <a:t>A</a:t>
            </a:r>
            <a:r>
              <a:rPr lang="en-US" dirty="0"/>
              <a:t> </a:t>
            </a:r>
            <a:r>
              <a:rPr lang="en-US" dirty="0" smtClean="0">
                <a:latin typeface="cmsy10"/>
              </a:rPr>
              <a:t>[ </a:t>
            </a:r>
            <a:r>
              <a:rPr lang="en-US" i="1" dirty="0"/>
              <a:t>B</a:t>
            </a:r>
            <a:r>
              <a:rPr lang="en-US" dirty="0"/>
              <a:t>) ≥ </a:t>
            </a:r>
            <a:r>
              <a:rPr lang="en-US" dirty="0" err="1"/>
              <a:t>cost(</a:t>
            </a:r>
            <a:r>
              <a:rPr lang="en-US" i="1" dirty="0" err="1"/>
              <a:t>A</a:t>
            </a:r>
            <a:r>
              <a:rPr lang="en-US" dirty="0"/>
              <a:t>) + </a:t>
            </a:r>
            <a:r>
              <a:rPr lang="en-US" dirty="0" err="1"/>
              <a:t>cost(</a:t>
            </a:r>
            <a:r>
              <a:rPr lang="en-US" i="1" dirty="0" err="1"/>
              <a:t>B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cost(</a:t>
            </a:r>
            <a:r>
              <a:rPr lang="en-US" i="1" dirty="0" err="1"/>
              <a:t>A</a:t>
            </a:r>
            <a:r>
              <a:rPr lang="en-US" dirty="0"/>
              <a:t> </a:t>
            </a:r>
            <a:r>
              <a:rPr lang="en-US" sz="2800" dirty="0"/>
              <a:t>⋈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) ≥ </a:t>
            </a:r>
            <a:r>
              <a:rPr lang="en-US" dirty="0" err="1"/>
              <a:t>cost(</a:t>
            </a:r>
            <a:r>
              <a:rPr lang="en-US" i="1" dirty="0" err="1"/>
              <a:t>A</a:t>
            </a:r>
            <a:r>
              <a:rPr lang="en-US" dirty="0"/>
              <a:t>) + </a:t>
            </a:r>
            <a:r>
              <a:rPr lang="en-US" dirty="0" err="1"/>
              <a:t>cost(</a:t>
            </a:r>
            <a:r>
              <a:rPr lang="en-US" i="1" dirty="0" err="1"/>
              <a:t>B</a:t>
            </a:r>
            <a:r>
              <a:rPr lang="en-US" dirty="0"/>
              <a:t>) + </a:t>
            </a:r>
            <a:r>
              <a:rPr lang="en-US" dirty="0" err="1"/>
              <a:t>card(</a:t>
            </a:r>
            <a:r>
              <a:rPr lang="en-US" i="1" dirty="0" err="1"/>
              <a:t>A</a:t>
            </a:r>
            <a:r>
              <a:rPr lang="en-US" dirty="0"/>
              <a:t> </a:t>
            </a:r>
            <a:r>
              <a:rPr lang="en-US" sz="2800" dirty="0"/>
              <a:t>⋈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etc.</a:t>
            </a:r>
          </a:p>
          <a:p>
            <a:pPr lvl="1"/>
            <a:endParaRPr lang="en-US" sz="7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sz="2400" b="1" dirty="0">
                <a:solidFill>
                  <a:srgbClr val="FF0000"/>
                </a:solidFill>
              </a:rPr>
              <a:t>Theorem.  </a:t>
            </a:r>
            <a:r>
              <a:rPr lang="en-US" sz="2400" dirty="0"/>
              <a:t>Under above assumptions, can find minimal-cost reformulation of </a:t>
            </a:r>
            <a:r>
              <a:rPr lang="en-US" sz="2400" i="1" dirty="0"/>
              <a:t>RA</a:t>
            </a:r>
            <a:r>
              <a:rPr lang="en-US" sz="2400" dirty="0"/>
              <a:t> query </a:t>
            </a:r>
            <a:r>
              <a:rPr lang="en-US" sz="2400" i="1" dirty="0"/>
              <a:t>Q</a:t>
            </a:r>
            <a:r>
              <a:rPr lang="en-US" sz="2400" dirty="0"/>
              <a:t> using </a:t>
            </a:r>
            <a:r>
              <a:rPr lang="en-US" sz="2400" i="1" dirty="0"/>
              <a:t>RA</a:t>
            </a:r>
            <a:r>
              <a:rPr lang="en-US" sz="2400" dirty="0"/>
              <a:t> views </a:t>
            </a:r>
            <a:r>
              <a:rPr lang="en-US" sz="2400" dirty="0" smtClean="0">
                <a:solidFill>
                  <a:srgbClr val="000000"/>
                </a:solidFill>
                <a:latin typeface="cmsy10"/>
              </a:rPr>
              <a:t>V</a:t>
            </a:r>
            <a:r>
              <a:rPr lang="en-US" sz="2400" dirty="0"/>
              <a:t> in a bounded number of steps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763000" cy="1143000"/>
          </a:xfrm>
        </p:spPr>
        <p:txBody>
          <a:bodyPr>
            <a:noAutofit/>
          </a:bodyPr>
          <a:lstStyle/>
          <a:p>
            <a:r>
              <a:rPr lang="en-US" sz="3200" smtClean="0"/>
              <a:t>Blueprint for a </a:t>
            </a:r>
            <a:r>
              <a:rPr lang="en-US" sz="3200"/>
              <a:t>Practical Implementation</a:t>
            </a:r>
            <a:endParaRPr lang="en-US" sz="3200" cap="smal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5053-1991-4ECE-AEAC-1AFDFE36552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9600" y="1074003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mtClean="0"/>
              <a:t>Approach</a:t>
            </a:r>
            <a:r>
              <a:rPr lang="en-US" sz="2200" smtClean="0"/>
              <a:t>: pair reformulation algorithm with DBMS cost estimator, cost-based search strategies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09600" y="5486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b="1" smtClean="0"/>
              <a:t>Main challenge</a:t>
            </a:r>
            <a:r>
              <a:rPr lang="en-US" sz="2200" smtClean="0"/>
              <a:t>: find effective heuristics, strategies to guide search through (finite but huge) space; find good (not optimal) plan quickly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685800" y="1981200"/>
            <a:ext cx="7620000" cy="3301217"/>
            <a:chOff x="685800" y="1981200"/>
            <a:chExt cx="7620000" cy="3301217"/>
          </a:xfrm>
        </p:grpSpPr>
        <p:sp>
          <p:nvSpPr>
            <p:cNvPr id="36" name="Rounded Rectangle 35"/>
            <p:cNvSpPr/>
            <p:nvPr/>
          </p:nvSpPr>
          <p:spPr>
            <a:xfrm>
              <a:off x="914400" y="3822949"/>
              <a:ext cx="7391400" cy="1459468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219200" y="4805608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DBMS</a:t>
              </a:r>
              <a:endParaRPr lang="en-US" sz="240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19400" y="2463017"/>
              <a:ext cx="1828800" cy="8382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/>
                <a:t>Reformulation </a:t>
              </a:r>
            </a:p>
            <a:p>
              <a:pPr algn="ctr"/>
              <a:r>
                <a:rPr lang="en-US" sz="2000"/>
                <a:t>Engine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33600" y="1981200"/>
              <a:ext cx="3276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heuristics, search strategies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819400" y="4063217"/>
              <a:ext cx="1752600" cy="762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DBMS Cost Estimator</a:t>
              </a:r>
            </a:p>
          </p:txBody>
        </p:sp>
        <p:sp>
          <p:nvSpPr>
            <p:cNvPr id="10" name="Curved Right Arrow 9"/>
            <p:cNvSpPr/>
            <p:nvPr/>
          </p:nvSpPr>
          <p:spPr>
            <a:xfrm>
              <a:off x="3200400" y="3452128"/>
              <a:ext cx="381000" cy="457200"/>
            </a:xfrm>
            <a:prstGeom prst="curvedRightArrow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Curved Right Arrow 11"/>
            <p:cNvSpPr/>
            <p:nvPr/>
          </p:nvSpPr>
          <p:spPr>
            <a:xfrm flipH="1" flipV="1">
              <a:off x="3810000" y="3453617"/>
              <a:ext cx="381000" cy="457200"/>
            </a:xfrm>
            <a:prstGeom prst="curvedRightArrow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14600" y="3377417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/>
                <a:t>plans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91000" y="3378906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/>
                <a:t>costs</a:t>
              </a:r>
              <a:endParaRPr lang="en-US"/>
            </a:p>
          </p:txBody>
        </p:sp>
        <p:sp>
          <p:nvSpPr>
            <p:cNvPr id="15" name="Left Arrow 14"/>
            <p:cNvSpPr/>
            <p:nvPr/>
          </p:nvSpPr>
          <p:spPr>
            <a:xfrm rot="10800000">
              <a:off x="4800600" y="2731532"/>
              <a:ext cx="723900" cy="29313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486400" y="2209800"/>
              <a:ext cx="171449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EFFICIENT UPDATE PLAN</a:t>
              </a:r>
            </a:p>
          </p:txBody>
        </p:sp>
        <p:sp>
          <p:nvSpPr>
            <p:cNvPr id="17" name="Magnetic Disk 16"/>
            <p:cNvSpPr/>
            <p:nvPr/>
          </p:nvSpPr>
          <p:spPr>
            <a:xfrm>
              <a:off x="5257800" y="4051549"/>
              <a:ext cx="609600" cy="621268"/>
            </a:xfrm>
            <a:prstGeom prst="flowChartMagneticDisk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/>
                <a:t>V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72000" y="4836885"/>
              <a:ext cx="19430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old views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72200" y="4836885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updated views</a:t>
              </a:r>
            </a:p>
          </p:txBody>
        </p:sp>
        <p:sp>
          <p:nvSpPr>
            <p:cNvPr id="21" name="Left Arrow 20"/>
            <p:cNvSpPr/>
            <p:nvPr/>
          </p:nvSpPr>
          <p:spPr>
            <a:xfrm rot="10800000">
              <a:off x="6086121" y="4227284"/>
              <a:ext cx="467079" cy="36933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257800" y="3200400"/>
              <a:ext cx="28955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/>
                <a:t>execute</a:t>
              </a:r>
              <a:r>
                <a:rPr lang="en-US"/>
                <a:t>! (</a:t>
              </a:r>
              <a:r>
                <a:rPr lang="en-US" smtClean="0">
                  <a:latin typeface="msbm10"/>
                </a:rPr>
                <a:t>Z</a:t>
              </a:r>
              <a:r>
                <a:rPr lang="en-US"/>
                <a:t>-semantics)</a:t>
              </a:r>
            </a:p>
          </p:txBody>
        </p:sp>
        <p:sp>
          <p:nvSpPr>
            <p:cNvPr id="24" name="Right Arrow 23"/>
            <p:cNvSpPr/>
            <p:nvPr/>
          </p:nvSpPr>
          <p:spPr>
            <a:xfrm>
              <a:off x="1905000" y="2719864"/>
              <a:ext cx="6858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5800" y="2274332"/>
              <a:ext cx="1371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/>
                <a:t>Changes </a:t>
              </a:r>
              <a:r>
                <a:rPr lang="en-US" sz="2000" smtClean="0"/>
                <a:t>to</a:t>
              </a:r>
              <a:endParaRPr lang="en-US" sz="2000"/>
            </a:p>
            <a:p>
              <a:r>
                <a:rPr lang="en-US" sz="2000"/>
                <a:t>data, view definitions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05071" y="4825217"/>
              <a:ext cx="2209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statistics, </a:t>
              </a:r>
              <a:r>
                <a:rPr lang="en-US" sz="2000"/>
                <a:t>indices</a:t>
              </a:r>
              <a:r>
                <a:rPr lang="en-US"/>
                <a:t>, etc</a:t>
              </a:r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6134101" y="3682217"/>
              <a:ext cx="304800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208777" y="2971800"/>
              <a:ext cx="155448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Magnetic Disk 40"/>
            <p:cNvSpPr/>
            <p:nvPr/>
          </p:nvSpPr>
          <p:spPr>
            <a:xfrm>
              <a:off x="6781800" y="4051549"/>
              <a:ext cx="609600" cy="621268"/>
            </a:xfrm>
            <a:prstGeom prst="flowChartMagneticDisk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/>
                <a:t>V’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/>
              <a:t>Highlights of Other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dirty="0" smtClean="0">
                <a:latin typeface="msbm10"/>
              </a:rPr>
              <a:t>Z</a:t>
            </a:r>
            <a:r>
              <a:rPr lang="en-US" dirty="0"/>
              <a:t>-equivalence remains decidable for </a:t>
            </a:r>
            <a:r>
              <a:rPr lang="en-US" i="1" dirty="0"/>
              <a:t>RA</a:t>
            </a:r>
            <a:r>
              <a:rPr lang="en-US" dirty="0"/>
              <a:t> with built-in predicates (&lt;, ≤, &gt;, ≥, ≠) over dense linear order</a:t>
            </a:r>
          </a:p>
          <a:p>
            <a:pPr lvl="1">
              <a:lnSpc>
                <a:spcPct val="110000"/>
              </a:lnSpc>
              <a:spcAft>
                <a:spcPts val="1800"/>
              </a:spcAft>
            </a:pPr>
            <a:r>
              <a:rPr lang="en-US" dirty="0"/>
              <a:t>Basic idea: can </a:t>
            </a:r>
            <a:r>
              <a:rPr lang="en-US" b="1" err="1"/>
              <a:t>linearize</a:t>
            </a:r>
            <a:r>
              <a:rPr lang="en-US"/>
              <a:t> </a:t>
            </a:r>
            <a:r>
              <a:rPr lang="en-US" smtClean="0"/>
              <a:t>(cf., e.g., </a:t>
            </a:r>
            <a:r>
              <a:rPr lang="en-US" sz="2000" smtClean="0"/>
              <a:t>[Cohen</a:t>
            </a:r>
            <a:r>
              <a:rPr lang="en-US" sz="2000" dirty="0"/>
              <a:t>+ </a:t>
            </a:r>
            <a:r>
              <a:rPr lang="en-US" sz="2000"/>
              <a:t>99</a:t>
            </a:r>
            <a:r>
              <a:rPr lang="en-US" sz="2000" smtClean="0"/>
              <a:t>]</a:t>
            </a:r>
            <a:r>
              <a:rPr lang="en-US" smtClean="0"/>
              <a:t>)</a:t>
            </a:r>
            <a:r>
              <a:rPr lang="en-US" smtClean="0">
                <a:latin typeface="Apple Casual"/>
                <a:cs typeface="Apple Casual"/>
              </a:rPr>
              <a:t> </a:t>
            </a:r>
            <a:r>
              <a:rPr lang="en-US" dirty="0" smtClean="0"/>
              <a:t>queries</a:t>
            </a:r>
            <a:r>
              <a:rPr lang="en-US" dirty="0"/>
              <a:t>, then test for isomorphism</a:t>
            </a:r>
          </a:p>
          <a:p>
            <a:pPr lvl="1">
              <a:lnSpc>
                <a:spcPct val="110000"/>
              </a:lnSpc>
              <a:spcAft>
                <a:spcPts val="1800"/>
              </a:spcAft>
              <a:buNone/>
            </a:pPr>
            <a:r>
              <a:rPr lang="en-US" smtClean="0"/>
              <a:t>	e.g</a:t>
            </a:r>
            <a:r>
              <a:rPr lang="en-US"/>
              <a:t>., </a:t>
            </a:r>
            <a:r>
              <a:rPr lang="en-US" sz="2162" i="1" smtClean="0"/>
              <a:t>Q</a:t>
            </a:r>
            <a:r>
              <a:rPr lang="en-US" sz="2162" smtClean="0"/>
              <a:t>(x,y) </a:t>
            </a:r>
            <a:r>
              <a:rPr lang="en-US" sz="2162"/>
              <a:t>:- </a:t>
            </a:r>
            <a:r>
              <a:rPr lang="en-US" sz="2162" i="1" smtClean="0"/>
              <a:t>R</a:t>
            </a:r>
            <a:r>
              <a:rPr lang="en-US" sz="2162" smtClean="0"/>
              <a:t>(x,y), </a:t>
            </a:r>
            <a:r>
              <a:rPr lang="en-US" sz="2162" dirty="0" err="1"/>
              <a:t>x</a:t>
            </a:r>
            <a:r>
              <a:rPr lang="en-US" sz="2162" dirty="0"/>
              <a:t> ≠ </a:t>
            </a:r>
            <a:r>
              <a:rPr lang="en-US" sz="2162" err="1"/>
              <a:t>y</a:t>
            </a:r>
            <a:r>
              <a:rPr lang="en-US" sz="2162"/>
              <a:t> </a:t>
            </a:r>
            <a:r>
              <a:rPr lang="en-US" sz="1700" smtClean="0"/>
              <a:t> </a:t>
            </a:r>
            <a:r>
              <a:rPr lang="en-US" sz="2162" smtClean="0">
                <a:sym typeface="Wingdings"/>
              </a:rPr>
              <a:t></a:t>
            </a:r>
            <a:r>
              <a:rPr lang="en-US" sz="1700" smtClean="0">
                <a:sym typeface="Wingdings"/>
              </a:rPr>
              <a:t> </a:t>
            </a:r>
            <a:r>
              <a:rPr lang="en-US" sz="2162" smtClean="0">
                <a:sym typeface="Wingdings"/>
              </a:rPr>
              <a:t> </a:t>
            </a:r>
            <a:r>
              <a:rPr lang="en-US" sz="2162" i="1" smtClean="0">
                <a:sym typeface="Wingdings"/>
              </a:rPr>
              <a:t>Q</a:t>
            </a:r>
            <a:r>
              <a:rPr lang="en-US" sz="2162" smtClean="0">
                <a:sym typeface="Wingdings"/>
              </a:rPr>
              <a:t>(x,y</a:t>
            </a:r>
            <a:r>
              <a:rPr lang="en-US" sz="2162" dirty="0">
                <a:sym typeface="Wingdings"/>
              </a:rPr>
              <a:t>) :- </a:t>
            </a:r>
            <a:r>
              <a:rPr lang="en-US" sz="2162" i="1" dirty="0" err="1">
                <a:sym typeface="Wingdings"/>
              </a:rPr>
              <a:t>R</a:t>
            </a:r>
            <a:r>
              <a:rPr lang="en-US" sz="2162" dirty="0" err="1">
                <a:sym typeface="Wingdings"/>
              </a:rPr>
              <a:t>(x,y</a:t>
            </a:r>
            <a:r>
              <a:rPr lang="en-US" sz="2162" dirty="0">
                <a:sym typeface="Wingdings"/>
              </a:rPr>
              <a:t>), </a:t>
            </a:r>
            <a:r>
              <a:rPr lang="en-US" sz="2162" dirty="0" err="1">
                <a:sym typeface="Wingdings"/>
              </a:rPr>
              <a:t>x</a:t>
            </a:r>
            <a:r>
              <a:rPr lang="en-US" sz="2162" dirty="0">
                <a:sym typeface="Wingdings"/>
              </a:rPr>
              <a:t> &lt; </a:t>
            </a:r>
            <a:r>
              <a:rPr lang="en-US" sz="2162" dirty="0" err="1">
                <a:sym typeface="Wingdings"/>
              </a:rPr>
              <a:t>y</a:t>
            </a:r>
            <a:r>
              <a:rPr lang="en-US" sz="2162" dirty="0">
                <a:sym typeface="Wingdings"/>
              </a:rPr>
              <a:t> ; </a:t>
            </a:r>
            <a:r>
              <a:rPr lang="en-US" sz="2162" i="1" dirty="0" err="1">
                <a:sym typeface="Wingdings"/>
              </a:rPr>
              <a:t>Q</a:t>
            </a:r>
            <a:r>
              <a:rPr lang="en-US" sz="2162" dirty="0" err="1">
                <a:sym typeface="Wingdings"/>
              </a:rPr>
              <a:t>(x,y</a:t>
            </a:r>
            <a:r>
              <a:rPr lang="en-US" sz="2162" dirty="0">
                <a:sym typeface="Wingdings"/>
              </a:rPr>
              <a:t>) :- </a:t>
            </a:r>
            <a:r>
              <a:rPr lang="en-US" sz="2162" i="1" dirty="0" err="1">
                <a:sym typeface="Wingdings"/>
              </a:rPr>
              <a:t>R</a:t>
            </a:r>
            <a:r>
              <a:rPr lang="en-US" sz="2162" dirty="0" err="1">
                <a:sym typeface="Wingdings"/>
              </a:rPr>
              <a:t>(x,y</a:t>
            </a:r>
            <a:r>
              <a:rPr lang="en-US" sz="2162" dirty="0">
                <a:sym typeface="Wingdings"/>
              </a:rPr>
              <a:t>), </a:t>
            </a:r>
            <a:r>
              <a:rPr lang="en-US" sz="2162" dirty="0" err="1">
                <a:sym typeface="Wingdings"/>
              </a:rPr>
              <a:t>y</a:t>
            </a:r>
            <a:r>
              <a:rPr lang="en-US" sz="2162" dirty="0">
                <a:sym typeface="Wingdings"/>
              </a:rPr>
              <a:t> &lt; </a:t>
            </a:r>
            <a:r>
              <a:rPr lang="en-US" sz="2162" dirty="0" err="1">
                <a:sym typeface="Wingdings"/>
              </a:rPr>
              <a:t>x</a:t>
            </a:r>
            <a:endParaRPr lang="en-US" dirty="0"/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dirty="0"/>
              <a:t>Full characterization of class of </a:t>
            </a:r>
            <a:r>
              <a:rPr lang="en-US" i="1" dirty="0"/>
              <a:t>RA</a:t>
            </a:r>
            <a:r>
              <a:rPr lang="en-US" dirty="0"/>
              <a:t> queries where </a:t>
            </a:r>
            <a:r>
              <a:rPr lang="en-US" dirty="0" smtClean="0">
                <a:latin typeface="msbm10"/>
              </a:rPr>
              <a:t>Z</a:t>
            </a:r>
            <a:r>
              <a:rPr lang="en-US" dirty="0"/>
              <a:t>-semantics and bag semantics agree on all bag instances, hence where </a:t>
            </a:r>
            <a:r>
              <a:rPr lang="en-US" dirty="0" smtClean="0">
                <a:latin typeface="msbm10"/>
              </a:rPr>
              <a:t>Z</a:t>
            </a:r>
            <a:r>
              <a:rPr lang="en-US" dirty="0"/>
              <a:t>-semantics can be used for evaluation</a:t>
            </a:r>
          </a:p>
          <a:p>
            <a:pPr lvl="1">
              <a:lnSpc>
                <a:spcPct val="110000"/>
              </a:lnSpc>
              <a:spcAft>
                <a:spcPts val="1800"/>
              </a:spcAft>
            </a:pPr>
            <a:r>
              <a:rPr lang="en-US" dirty="0"/>
              <a:t>Bad news: </a:t>
            </a:r>
            <a:r>
              <a:rPr lang="en-US" dirty="0" err="1"/>
              <a:t>undecidable</a:t>
            </a:r>
            <a:r>
              <a:rPr lang="en-US" dirty="0"/>
              <a:t> class</a:t>
            </a:r>
          </a:p>
          <a:p>
            <a:pPr lvl="1">
              <a:lnSpc>
                <a:spcPct val="110000"/>
              </a:lnSpc>
              <a:spcAft>
                <a:spcPts val="1800"/>
              </a:spcAft>
            </a:pPr>
            <a:r>
              <a:rPr lang="en-US" dirty="0"/>
              <a:t>Good news: covers incremental </a:t>
            </a:r>
            <a:r>
              <a:rPr lang="en-US"/>
              <a:t>maintenance </a:t>
            </a:r>
            <a:r>
              <a:rPr lang="en-US" smtClean="0"/>
              <a:t>of positive views              </a:t>
            </a:r>
            <a:r>
              <a:rPr lang="en-US" dirty="0"/>
              <a:t>(where difference is used only for changes to sources)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Related Work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smtClean="0"/>
              <a:t>Incremental view maintenance </a:t>
            </a:r>
            <a:r>
              <a:rPr lang="en-US" sz="1900" smtClean="0"/>
              <a:t>[Blakeley+ 86], </a:t>
            </a:r>
            <a:r>
              <a:rPr lang="en-US" sz="2000" smtClean="0"/>
              <a:t>[Gupta+ 93], ...</a:t>
            </a:r>
            <a:endParaRPr lang="en-US" sz="2400" smtClean="0"/>
          </a:p>
          <a:p>
            <a:pPr lvl="1">
              <a:lnSpc>
                <a:spcPct val="110000"/>
              </a:lnSpc>
            </a:pPr>
            <a:r>
              <a:rPr lang="en-US" smtClean="0"/>
              <a:t>“deltas” </a:t>
            </a:r>
            <a:r>
              <a:rPr lang="en-US" sz="1900" smtClean="0"/>
              <a:t>[Gupta+ 93]</a:t>
            </a:r>
            <a:r>
              <a:rPr lang="en-US" smtClean="0"/>
              <a:t>: an early form of our </a:t>
            </a:r>
            <a:r>
              <a:rPr lang="en-US" smtClean="0">
                <a:latin typeface="msbm10"/>
              </a:rPr>
              <a:t>Z</a:t>
            </a:r>
            <a:r>
              <a:rPr lang="en-US" smtClean="0"/>
              <a:t>-relations</a:t>
            </a:r>
          </a:p>
          <a:p>
            <a:pPr>
              <a:lnSpc>
                <a:spcPct val="110000"/>
              </a:lnSpc>
            </a:pPr>
            <a:r>
              <a:rPr lang="en-US" b="1" smtClean="0"/>
              <a:t>Answering queries using views </a:t>
            </a:r>
            <a:r>
              <a:rPr lang="en-US" sz="2000" smtClean="0"/>
              <a:t>[Levy+ 95], [Chaudhuri+ 95], [Afrati&amp;Pavlaki 06], ...</a:t>
            </a:r>
            <a:endParaRPr lang="en-US" smtClean="0"/>
          </a:p>
          <a:p>
            <a:pPr>
              <a:lnSpc>
                <a:spcPct val="110000"/>
              </a:lnSpc>
            </a:pPr>
            <a:r>
              <a:rPr lang="en-US" b="1" smtClean="0"/>
              <a:t>Bag-containment/bag-equivalence of CQs/UCQs      </a:t>
            </a:r>
            <a:r>
              <a:rPr lang="en-US" sz="2000"/>
              <a:t>[Lovász 67], </a:t>
            </a:r>
            <a:r>
              <a:rPr lang="en-US" sz="2000" smtClean="0"/>
              <a:t>[Chaudhuri&amp;Vardi 93], [Ioannidis&amp;Ramakrishnan 95], 	 [Cohen+ 99], [Jayram+ 06]</a:t>
            </a:r>
          </a:p>
          <a:p>
            <a:pPr>
              <a:lnSpc>
                <a:spcPct val="110000"/>
              </a:lnSpc>
            </a:pPr>
            <a:r>
              <a:rPr lang="en-US" b="1" smtClean="0"/>
              <a:t>Containment/equivalence with provenance annotations</a:t>
            </a:r>
            <a:r>
              <a:rPr lang="en-US" smtClean="0"/>
              <a:t> </a:t>
            </a:r>
            <a:r>
              <a:rPr lang="en-US" sz="2200" smtClean="0"/>
              <a:t>[Tan 03], [Green ICDT 09]</a:t>
            </a:r>
            <a:endParaRPr lang="en-US" b="1" smtClean="0"/>
          </a:p>
          <a:p>
            <a:pPr>
              <a:lnSpc>
                <a:spcPct val="110000"/>
              </a:lnSpc>
            </a:pPr>
            <a:r>
              <a:rPr lang="en-US" b="1" smtClean="0"/>
              <a:t>View adaptation </a:t>
            </a:r>
            <a:r>
              <a:rPr lang="en-US" sz="2000" smtClean="0"/>
              <a:t>[Mohania&amp;Dong 96], [Gupta+ 01]</a:t>
            </a:r>
            <a:endParaRPr lang="en-US" smtClean="0"/>
          </a:p>
          <a:p>
            <a:pPr>
              <a:lnSpc>
                <a:spcPct val="110000"/>
              </a:lnSpc>
            </a:pPr>
            <a:r>
              <a:rPr lang="en-US" b="1" smtClean="0"/>
              <a:t>Mapping evolution </a:t>
            </a:r>
            <a:r>
              <a:rPr lang="en-US" sz="2000" smtClean="0"/>
              <a:t>[Velegrakis+ 03]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Change is a Constant in Data Management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876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Databases are highly </a:t>
            </a:r>
            <a:r>
              <a:rPr lang="en-US" b="1" dirty="0" smtClean="0"/>
              <a:t>dynamic</a:t>
            </a:r>
            <a:r>
              <a:rPr lang="en-US" dirty="0" smtClean="0"/>
              <a:t>; many kinds of </a:t>
            </a:r>
            <a:r>
              <a:rPr lang="en-US" b="1" dirty="0" smtClean="0"/>
              <a:t>changes</a:t>
            </a:r>
            <a:r>
              <a:rPr lang="en-US" dirty="0" smtClean="0"/>
              <a:t> need to be propagated efficiently: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To </a:t>
            </a:r>
            <a:r>
              <a:rPr lang="en-US" b="1" dirty="0" smtClean="0"/>
              <a:t>data</a:t>
            </a:r>
            <a:r>
              <a:rPr lang="en-US" dirty="0" smtClean="0"/>
              <a:t> (“view maintenance”)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To </a:t>
            </a:r>
            <a:r>
              <a:rPr lang="en-US" b="1" dirty="0" smtClean="0"/>
              <a:t>view</a:t>
            </a:r>
            <a:r>
              <a:rPr lang="en-US" dirty="0" smtClean="0"/>
              <a:t> </a:t>
            </a:r>
            <a:r>
              <a:rPr lang="en-US" b="1" dirty="0" smtClean="0"/>
              <a:t>definitions</a:t>
            </a:r>
            <a:r>
              <a:rPr lang="en-US" dirty="0" smtClean="0"/>
              <a:t> (“view adaptation”)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Others, such as schema evolution, etc.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Data exchange and collaborative data sharing systems (e.g., </a:t>
            </a:r>
            <a:r>
              <a:rPr lang="en-US" cap="small" dirty="0" smtClean="0"/>
              <a:t>Orchestra </a:t>
            </a:r>
            <a:r>
              <a:rPr lang="en-US" sz="2000" dirty="0" smtClean="0"/>
              <a:t>[Ives+ 05]</a:t>
            </a:r>
            <a:r>
              <a:rPr lang="en-US" dirty="0" smtClean="0"/>
              <a:t>) exacerbate this need: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Large numbers of materialized views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Frequent updates to data, schemas, view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8768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/>
              <a:t>Change propagation for </a:t>
            </a:r>
            <a:r>
              <a:rPr lang="en-US" sz="2400" i="1"/>
              <a:t>RA</a:t>
            </a:r>
            <a:r>
              <a:rPr lang="en-US" sz="2400"/>
              <a:t> views can be </a:t>
            </a:r>
            <a:r>
              <a:rPr lang="en-US" sz="2400" b="1"/>
              <a:t>optimized</a:t>
            </a:r>
            <a:r>
              <a:rPr lang="en-US" sz="2400"/>
              <a:t>, via </a:t>
            </a:r>
            <a:r>
              <a:rPr lang="en-US" sz="2400" b="1"/>
              <a:t>rewriting queries using views </a:t>
            </a:r>
            <a:r>
              <a:rPr lang="en-US" sz="2400"/>
              <a:t>and </a:t>
            </a:r>
            <a:r>
              <a:rPr lang="en-US" sz="2400" b="1" smtClean="0">
                <a:latin typeface="msbm10"/>
              </a:rPr>
              <a:t>Z</a:t>
            </a:r>
            <a:r>
              <a:rPr lang="en-US" sz="2400" b="1"/>
              <a:t>-relations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000"/>
              <a:t>Sound and </a:t>
            </a:r>
            <a:r>
              <a:rPr lang="en-US" sz="2000" b="1"/>
              <a:t>complete </a:t>
            </a:r>
            <a:r>
              <a:rPr lang="en-US" sz="2000"/>
              <a:t>rewriting algorithm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/>
              <a:t>Wider impact: techniques also work for </a:t>
            </a:r>
            <a:r>
              <a:rPr lang="en-US" sz="2400" b="1"/>
              <a:t>provenance-annotated </a:t>
            </a:r>
            <a:r>
              <a:rPr lang="en-US" sz="2400" b="1" smtClean="0">
                <a:latin typeface="msbm10"/>
              </a:rPr>
              <a:t>Z</a:t>
            </a:r>
            <a:r>
              <a:rPr lang="en-US" sz="2400" b="1"/>
              <a:t>[</a:t>
            </a:r>
            <a:r>
              <a:rPr lang="en-US" sz="2400" b="1" i="1"/>
              <a:t>X</a:t>
            </a:r>
            <a:r>
              <a:rPr lang="en-US" sz="2400" b="1"/>
              <a:t>]-relations</a:t>
            </a:r>
            <a:r>
              <a:rPr lang="en-US" sz="2400"/>
              <a:t>, cf. </a:t>
            </a:r>
            <a:r>
              <a:rPr lang="en-US" sz="2000"/>
              <a:t>[Green+ 07], [Geerts&amp;Poggi 08]</a:t>
            </a:r>
            <a:endParaRPr lang="en-US" sz="2400"/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400"/>
              <a:t>Open problems: exact complexity of checking... 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000" smtClean="0">
                <a:latin typeface="msbm10"/>
              </a:rPr>
              <a:t>Z</a:t>
            </a:r>
            <a:r>
              <a:rPr lang="en-US" sz="2000"/>
              <a:t>-equivalence of </a:t>
            </a:r>
            <a:r>
              <a:rPr lang="en-US" sz="2000" i="1"/>
              <a:t>RA </a:t>
            </a:r>
            <a:r>
              <a:rPr lang="en-US" sz="2000" smtClean="0"/>
              <a:t>queries? </a:t>
            </a:r>
            <a:r>
              <a:rPr lang="en-US" sz="2000"/>
              <a:t>(in PSPACE, GI-hard</a:t>
            </a:r>
            <a:r>
              <a:rPr lang="en-US" sz="2000" smtClean="0"/>
              <a:t>)</a:t>
            </a:r>
            <a:endParaRPr lang="en-US" sz="2000"/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000"/>
              <a:t>Bag-equivalence of </a:t>
            </a:r>
            <a:r>
              <a:rPr lang="en-US" sz="2000" i="1"/>
              <a:t>RA</a:t>
            </a:r>
            <a:r>
              <a:rPr lang="en-US" sz="2000" baseline="30000"/>
              <a:t>+</a:t>
            </a:r>
            <a:r>
              <a:rPr lang="en-US" sz="2000"/>
              <a:t> </a:t>
            </a:r>
            <a:r>
              <a:rPr lang="en-US" sz="2000" smtClean="0"/>
              <a:t>queries? </a:t>
            </a:r>
            <a:r>
              <a:rPr lang="en-US" sz="2000"/>
              <a:t>(also in PSPACE, GI-hard</a:t>
            </a:r>
            <a:r>
              <a:rPr lang="en-US" sz="2000" smtClean="0"/>
              <a:t>)</a:t>
            </a:r>
            <a:endParaRPr lang="en-US" sz="2000"/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000"/>
              <a:t>Above problems, for queries with built-in predicates?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Change Propagation: a Problem of </a:t>
            </a:r>
            <a:br>
              <a:rPr lang="en-US" smtClean="0"/>
            </a:br>
            <a:r>
              <a:rPr lang="en-US" smtClean="0"/>
              <a:t>Computing Differences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990600" y="2895600"/>
            <a:ext cx="2743200" cy="923330"/>
            <a:chOff x="990600" y="2895600"/>
            <a:chExt cx="2743200" cy="923330"/>
          </a:xfrm>
        </p:grpSpPr>
        <p:sp>
          <p:nvSpPr>
            <p:cNvPr id="6" name="Flowchart: Magnetic Disk 5"/>
            <p:cNvSpPr/>
            <p:nvPr/>
          </p:nvSpPr>
          <p:spPr>
            <a:xfrm>
              <a:off x="3200400" y="3048000"/>
              <a:ext cx="533400" cy="6096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smtClean="0"/>
                <a:t>R</a:t>
              </a:r>
              <a:r>
                <a:rPr lang="en-US" baseline="30000" smtClean="0">
                  <a:latin typeface="cmmi10"/>
                </a:rPr>
                <a:t>¢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90600" y="2895600"/>
              <a:ext cx="2133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change to source data (difference wrt current version)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191000" y="3035918"/>
            <a:ext cx="3429000" cy="926482"/>
            <a:chOff x="4191000" y="3035918"/>
            <a:chExt cx="3429000" cy="926482"/>
          </a:xfrm>
        </p:grpSpPr>
        <p:sp>
          <p:nvSpPr>
            <p:cNvPr id="8" name="Flowchart: Magnetic Disk 7"/>
            <p:cNvSpPr/>
            <p:nvPr/>
          </p:nvSpPr>
          <p:spPr>
            <a:xfrm>
              <a:off x="7086600" y="3048000"/>
              <a:ext cx="533400" cy="609600"/>
            </a:xfrm>
            <a:prstGeom prst="flowChartMagneticDisk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smtClean="0"/>
                <a:t>V</a:t>
              </a:r>
              <a:r>
                <a:rPr lang="en-US" baseline="30000" smtClean="0">
                  <a:latin typeface="cmmi10"/>
                </a:rPr>
                <a:t>¢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53000" y="3039070"/>
              <a:ext cx="2133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compute change to materialized view (difference)</a:t>
              </a:r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91000" y="3035918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/>
                <a:t>Goal:</a:t>
              </a:r>
              <a:endParaRPr lang="en-US" b="1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143000" y="5602069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to </a:t>
            </a:r>
            <a:r>
              <a:rPr lang="en-US" b="1" dirty="0" smtClean="0"/>
              <a:t>view definition</a:t>
            </a:r>
            <a:r>
              <a:rPr lang="en-US" dirty="0" smtClean="0"/>
              <a:t> (another kind of difference)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343400" y="5598917"/>
            <a:ext cx="3352800" cy="649483"/>
            <a:chOff x="4343400" y="5598917"/>
            <a:chExt cx="3352800" cy="649483"/>
          </a:xfrm>
        </p:grpSpPr>
        <p:sp>
          <p:nvSpPr>
            <p:cNvPr id="25" name="Flowchart: Magnetic Disk 24"/>
            <p:cNvSpPr/>
            <p:nvPr/>
          </p:nvSpPr>
          <p:spPr>
            <a:xfrm>
              <a:off x="7162800" y="5610999"/>
              <a:ext cx="533400" cy="609600"/>
            </a:xfrm>
            <a:prstGeom prst="flowChartMagneticDisk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smtClean="0"/>
                <a:t>V</a:t>
              </a:r>
              <a:r>
                <a:rPr lang="en-US" baseline="30000" smtClean="0">
                  <a:latin typeface="cmmi10"/>
                </a:rPr>
                <a:t>¢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29200" y="5602069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compute change to materialized view</a:t>
              </a:r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43400" y="5598917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/>
                <a:t>Goal:</a:t>
              </a:r>
              <a:endParaRPr lang="en-US" b="1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85800" y="4186535"/>
            <a:ext cx="7239000" cy="1230363"/>
            <a:chOff x="685800" y="4186535"/>
            <a:chExt cx="7239000" cy="1230363"/>
          </a:xfrm>
        </p:grpSpPr>
        <p:sp>
          <p:nvSpPr>
            <p:cNvPr id="22" name="Flowchart: Magnetic Disk 21"/>
            <p:cNvSpPr/>
            <p:nvPr/>
          </p:nvSpPr>
          <p:spPr>
            <a:xfrm>
              <a:off x="3276600" y="4788932"/>
              <a:ext cx="533400" cy="6096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smtClean="0"/>
                <a:t>R</a:t>
              </a:r>
              <a:endParaRPr lang="en-US" i="1"/>
            </a:p>
          </p:txBody>
        </p:sp>
        <p:sp>
          <p:nvSpPr>
            <p:cNvPr id="24" name="Flowchart: Magnetic Disk 23"/>
            <p:cNvSpPr/>
            <p:nvPr/>
          </p:nvSpPr>
          <p:spPr>
            <a:xfrm>
              <a:off x="5715000" y="4788932"/>
              <a:ext cx="533400" cy="609600"/>
            </a:xfrm>
            <a:prstGeom prst="flowChartMagneticDisk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smtClean="0"/>
                <a:t>V</a:t>
              </a:r>
              <a:endParaRPr lang="en-US" i="1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4038600" y="5093732"/>
              <a:ext cx="1524000" cy="7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362200" y="4770567"/>
              <a:ext cx="990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source data</a:t>
              </a:r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400800" y="4770567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materialized view</a:t>
              </a:r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43000" y="4788932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/>
                <a:t>Given:</a:t>
              </a:r>
              <a:endParaRPr lang="en-US" b="1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962400" y="4648200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view definition</a:t>
              </a:r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85800" y="4186535"/>
              <a:ext cx="3505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View adaptation</a:t>
              </a:r>
              <a:endParaRPr lang="en-US" sz="24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85800" y="1443335"/>
            <a:ext cx="7162800" cy="1318231"/>
            <a:chOff x="685800" y="1443335"/>
            <a:chExt cx="7162800" cy="1318231"/>
          </a:xfrm>
        </p:grpSpPr>
        <p:sp>
          <p:nvSpPr>
            <p:cNvPr id="5" name="Flowchart: Magnetic Disk 4"/>
            <p:cNvSpPr/>
            <p:nvPr/>
          </p:nvSpPr>
          <p:spPr>
            <a:xfrm>
              <a:off x="3200400" y="2133600"/>
              <a:ext cx="533400" cy="6096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smtClean="0"/>
                <a:t>R</a:t>
              </a:r>
              <a:endParaRPr lang="en-US" i="1"/>
            </a:p>
          </p:txBody>
        </p:sp>
        <p:sp>
          <p:nvSpPr>
            <p:cNvPr id="7" name="Flowchart: Magnetic Disk 6"/>
            <p:cNvSpPr/>
            <p:nvPr/>
          </p:nvSpPr>
          <p:spPr>
            <a:xfrm>
              <a:off x="5638800" y="2133600"/>
              <a:ext cx="533400" cy="609600"/>
            </a:xfrm>
            <a:prstGeom prst="flowChartMagneticDisk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i="1" smtClean="0"/>
                <a:t>V</a:t>
              </a:r>
              <a:endParaRPr lang="en-US" i="1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3962400" y="2438400"/>
              <a:ext cx="1524000" cy="7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286000" y="2115235"/>
              <a:ext cx="990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source data</a:t>
              </a:r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24600" y="2115235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materialized view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66800" y="21336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smtClean="0"/>
                <a:t>Given:</a:t>
              </a:r>
              <a:endParaRPr lang="en-US" b="1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86200" y="1992868"/>
              <a:ext cx="190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view definition</a:t>
              </a:r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85800" y="1443335"/>
              <a:ext cx="3505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View maintenance</a:t>
              </a:r>
              <a:endParaRPr lang="en-US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Challenges in Change Propagation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595" b="1" dirty="0" smtClean="0"/>
              <a:t>View maintenance</a:t>
            </a:r>
            <a:r>
              <a:rPr lang="en-US" sz="2595" dirty="0" smtClean="0"/>
              <a:t>: studied since at least the mid-eighties      </a:t>
            </a:r>
            <a:r>
              <a:rPr lang="en-US" sz="1946" dirty="0" smtClean="0"/>
              <a:t>[Blakeley+ 86], </a:t>
            </a:r>
            <a:r>
              <a:rPr lang="en-US" sz="2595" dirty="0" smtClean="0"/>
              <a:t>but existing solutions quite narrow and limited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Various known methods to compute changes “incrementally”, e.g.,  </a:t>
            </a:r>
            <a:r>
              <a:rPr lang="en-US" b="1" dirty="0" smtClean="0"/>
              <a:t>count algorithm</a:t>
            </a:r>
            <a:r>
              <a:rPr lang="en-US" dirty="0" smtClean="0"/>
              <a:t> </a:t>
            </a:r>
            <a:r>
              <a:rPr lang="en-US" sz="2000" dirty="0" smtClean="0"/>
              <a:t>[Gupta+ 93]</a:t>
            </a:r>
            <a:endParaRPr lang="en-US" dirty="0" smtClean="0"/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How do we </a:t>
            </a:r>
            <a:r>
              <a:rPr lang="en-US" b="1" dirty="0" smtClean="0"/>
              <a:t>optimize</a:t>
            </a:r>
            <a:r>
              <a:rPr lang="en-US" dirty="0" smtClean="0"/>
              <a:t> this process?  What is space of </a:t>
            </a:r>
            <a:r>
              <a:rPr lang="en-US" b="1" dirty="0" smtClean="0"/>
              <a:t>all</a:t>
            </a:r>
            <a:r>
              <a:rPr lang="en-US" dirty="0" smtClean="0"/>
              <a:t> update plans?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595" b="1" dirty="0" smtClean="0"/>
              <a:t>View adaptation</a:t>
            </a:r>
            <a:r>
              <a:rPr lang="en-US" sz="2595" dirty="0" smtClean="0"/>
              <a:t>: less attention, but renewed importance in context of data exchange/collaborative data sharing systems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dirty="0" smtClean="0"/>
              <a:t>Previous approaches: limited to case-based methods for simple changes </a:t>
            </a:r>
            <a:r>
              <a:rPr lang="en-US" sz="1946" dirty="0" smtClean="0"/>
              <a:t>[Gupta+ 01]</a:t>
            </a:r>
            <a:endParaRPr lang="en-US" dirty="0" smtClean="0"/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b="1" smtClean="0"/>
              <a:t>Complex</a:t>
            </a:r>
            <a:r>
              <a:rPr lang="en-US" smtClean="0"/>
              <a:t> changes?  Again, space </a:t>
            </a:r>
            <a:r>
              <a:rPr lang="en-US" dirty="0" smtClean="0"/>
              <a:t>of </a:t>
            </a:r>
            <a:r>
              <a:rPr lang="en-US" b="1" dirty="0" smtClean="0"/>
              <a:t>all</a:t>
            </a:r>
            <a:r>
              <a:rPr lang="en-US" dirty="0" smtClean="0"/>
              <a:t> update plans?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mtClean="0"/>
              <a:t>Key </a:t>
            </a:r>
            <a:r>
              <a:rPr lang="en-US" smtClean="0">
                <a:cs typeface="Apple Casual"/>
              </a:rPr>
              <a:t>challenge</a:t>
            </a:r>
            <a:r>
              <a:rPr lang="en-US" dirty="0" smtClean="0"/>
              <a:t>: compute changes using database </a:t>
            </a:r>
            <a:r>
              <a:rPr lang="en-US" smtClean="0"/>
              <a:t>queries!</a:t>
            </a:r>
            <a:endParaRPr lang="en-US" sz="2353" dirty="0" smtClean="0">
              <a:latin typeface="Apple Casual"/>
              <a:cs typeface="Apple Casu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Aft>
                <a:spcPts val="1800"/>
              </a:spcAft>
            </a:pPr>
            <a:r>
              <a:rPr lang="en-US" dirty="0"/>
              <a:t>A novel, unified approach to view maintenance, view adaptation</a:t>
            </a:r>
            <a:r>
              <a:rPr lang="en-US" dirty="0" smtClean="0"/>
              <a:t> that allows the incorporation of optimization </a:t>
            </a:r>
            <a:r>
              <a:rPr lang="en-US" dirty="0"/>
              <a:t>strategies:</a:t>
            </a:r>
          </a:p>
          <a:p>
            <a:pPr lvl="1">
              <a:lnSpc>
                <a:spcPct val="120000"/>
              </a:lnSpc>
              <a:spcAft>
                <a:spcPts val="1800"/>
              </a:spcAft>
            </a:pPr>
            <a:r>
              <a:rPr lang="en-US" dirty="0"/>
              <a:t>Representing changes and data together: </a:t>
            </a:r>
            <a:r>
              <a:rPr lang="en-US" b="1" dirty="0" smtClean="0">
                <a:latin typeface="msbm10"/>
              </a:rPr>
              <a:t>Z</a:t>
            </a:r>
            <a:r>
              <a:rPr lang="en-US" b="1" dirty="0" smtClean="0"/>
              <a:t>-relations</a:t>
            </a:r>
            <a:endParaRPr lang="en-US" dirty="0" smtClean="0">
              <a:latin typeface="Apple Casual"/>
              <a:cs typeface="Apple Casual"/>
            </a:endParaRPr>
          </a:p>
          <a:p>
            <a:pPr lvl="1">
              <a:lnSpc>
                <a:spcPct val="120000"/>
              </a:lnSpc>
              <a:spcAft>
                <a:spcPts val="1800"/>
              </a:spcAft>
            </a:pPr>
            <a:r>
              <a:rPr lang="en-US" dirty="0"/>
              <a:t>View maintenance, view adaptation as special cases of a more general problem:</a:t>
            </a:r>
            <a:r>
              <a:rPr lang="en-US" dirty="0" smtClean="0"/>
              <a:t> </a:t>
            </a:r>
            <a:r>
              <a:rPr lang="en-US" b="1" dirty="0" smtClean="0"/>
              <a:t>rewriting queries </a:t>
            </a:r>
            <a:r>
              <a:rPr lang="en-US" b="1" dirty="0"/>
              <a:t>using </a:t>
            </a:r>
            <a:r>
              <a:rPr lang="en-US" b="1" dirty="0" smtClean="0"/>
              <a:t>views </a:t>
            </a:r>
            <a:r>
              <a:rPr lang="en-US" dirty="0" smtClean="0"/>
              <a:t>(on </a:t>
            </a:r>
            <a:r>
              <a:rPr lang="en-US" dirty="0" smtClean="0">
                <a:latin typeface="msbm10"/>
              </a:rPr>
              <a:t>Z</a:t>
            </a:r>
            <a:r>
              <a:rPr lang="en-US" dirty="0" smtClean="0"/>
              <a:t>-relations)</a:t>
            </a:r>
            <a:endParaRPr lang="en-US" dirty="0"/>
          </a:p>
          <a:p>
            <a:pPr>
              <a:lnSpc>
                <a:spcPct val="120000"/>
              </a:lnSpc>
              <a:spcAft>
                <a:spcPts val="1800"/>
              </a:spcAft>
            </a:pPr>
            <a:r>
              <a:rPr lang="en-US" dirty="0"/>
              <a:t>A sound and complete algorithm for</a:t>
            </a:r>
            <a:r>
              <a:rPr lang="en-US" dirty="0" smtClean="0"/>
              <a:t> rewriting relational algebra (</a:t>
            </a:r>
            <a:r>
              <a:rPr lang="en-US" i="1" dirty="0" smtClean="0"/>
              <a:t>RA</a:t>
            </a:r>
            <a:r>
              <a:rPr lang="en-US" dirty="0" smtClean="0"/>
              <a:t>) queries (with difference!) using </a:t>
            </a:r>
            <a:r>
              <a:rPr lang="en-US" i="1" dirty="0" smtClean="0"/>
              <a:t>RA </a:t>
            </a:r>
            <a:r>
              <a:rPr lang="en-US" dirty="0" smtClean="0"/>
              <a:t>views on </a:t>
            </a:r>
            <a:r>
              <a:rPr lang="en-US" dirty="0" smtClean="0">
                <a:latin typeface="msbm10"/>
              </a:rPr>
              <a:t>Z</a:t>
            </a:r>
            <a:r>
              <a:rPr lang="en-US" dirty="0" smtClean="0"/>
              <a:t>-relations</a:t>
            </a:r>
          </a:p>
          <a:p>
            <a:pPr lvl="1">
              <a:lnSpc>
                <a:spcPct val="120000"/>
              </a:lnSpc>
              <a:spcAft>
                <a:spcPts val="1800"/>
              </a:spcAft>
            </a:pPr>
            <a:r>
              <a:rPr lang="en-US" dirty="0" smtClean="0"/>
              <a:t>Enabled by the surprising decidability of </a:t>
            </a:r>
            <a:r>
              <a:rPr lang="en-US" dirty="0" smtClean="0">
                <a:latin typeface="msbm10"/>
              </a:rPr>
              <a:t>Z</a:t>
            </a:r>
            <a:r>
              <a:rPr lang="en-US" dirty="0" smtClean="0"/>
              <a:t>-equivalence of </a:t>
            </a:r>
            <a:r>
              <a:rPr lang="en-US" i="1" dirty="0" smtClean="0"/>
              <a:t>RA </a:t>
            </a:r>
            <a:r>
              <a:rPr lang="en-US" dirty="0" smtClean="0"/>
              <a:t>queries</a:t>
            </a:r>
          </a:p>
          <a:p>
            <a:pPr>
              <a:lnSpc>
                <a:spcPct val="120000"/>
              </a:lnSpc>
              <a:spcAft>
                <a:spcPts val="1800"/>
              </a:spcAft>
            </a:pPr>
            <a:r>
              <a:rPr lang="en-US" dirty="0" smtClean="0"/>
              <a:t>Maintaining/adapting views under bag or set semantics via excursion through </a:t>
            </a:r>
            <a:r>
              <a:rPr lang="en-US" dirty="0" smtClean="0">
                <a:latin typeface="msbm10"/>
              </a:rPr>
              <a:t>Z</a:t>
            </a:r>
            <a:r>
              <a:rPr lang="en-US" dirty="0" smtClean="0"/>
              <a:t>-semantics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Representing Changes as Data: </a:t>
            </a:r>
            <a:r>
              <a:rPr lang="en-US" smtClean="0">
                <a:latin typeface="msbm10"/>
              </a:rPr>
              <a:t>Z</a:t>
            </a:r>
            <a:r>
              <a:rPr lang="en-US"/>
              <a:t>-Relations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28194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msbm10"/>
              </a:rPr>
              <a:t>Z</a:t>
            </a:r>
            <a:r>
              <a:rPr lang="en-US" sz="2400" b="1" dirty="0"/>
              <a:t>-relation</a:t>
            </a:r>
            <a:r>
              <a:rPr lang="en-US" sz="2400" dirty="0"/>
              <a:t>: </a:t>
            </a:r>
            <a:r>
              <a:rPr lang="en-US" sz="2400" dirty="0" smtClean="0"/>
              <a:t>a relation where each </a:t>
            </a:r>
            <a:r>
              <a:rPr lang="en-US" sz="2400" dirty="0" err="1"/>
              <a:t>tuple</a:t>
            </a:r>
            <a:r>
              <a:rPr lang="en-US" sz="2400" dirty="0"/>
              <a:t> 			         </a:t>
            </a:r>
            <a:r>
              <a:rPr lang="en-US" sz="2400" dirty="0" smtClean="0"/>
              <a:t>is associated with a </a:t>
            </a:r>
            <a:r>
              <a:rPr lang="en-US" sz="2400" dirty="0"/>
              <a:t>(positive or negative)			 </a:t>
            </a:r>
            <a:r>
              <a:rPr lang="en-US" sz="2400" b="1" dirty="0"/>
              <a:t>count</a:t>
            </a:r>
            <a:endParaRPr lang="en-US" sz="2000" dirty="0"/>
          </a:p>
          <a:p>
            <a:pPr lvl="1">
              <a:lnSpc>
                <a:spcPct val="100000"/>
              </a:lnSpc>
            </a:pPr>
            <a:r>
              <a:rPr lang="en-US" sz="2000" dirty="0"/>
              <a:t>Positive </a:t>
            </a:r>
            <a:r>
              <a:rPr lang="en-US" sz="2000"/>
              <a:t>counts </a:t>
            </a:r>
            <a:r>
              <a:rPr lang="en-US" sz="2000" smtClean="0"/>
              <a:t>indicate (multiple) insertions; </a:t>
            </a:r>
            <a:r>
              <a:rPr lang="en-US" sz="2000" dirty="0"/>
              <a:t>		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/>
              <a:t>	negative </a:t>
            </a:r>
            <a:r>
              <a:rPr lang="en-US" sz="2000" smtClean="0"/>
              <a:t>counts, (multiple) deletions</a:t>
            </a:r>
            <a:endParaRPr lang="en-US" sz="2000" dirty="0"/>
          </a:p>
          <a:p>
            <a:pPr lvl="1"/>
            <a:r>
              <a:rPr lang="en-US" sz="2000" dirty="0"/>
              <a:t>Uniform representation for both </a:t>
            </a:r>
            <a:r>
              <a:rPr lang="en-US" sz="2000" b="1" dirty="0"/>
              <a:t>data </a:t>
            </a:r>
            <a:r>
              <a:rPr lang="en-US" sz="2000" dirty="0"/>
              <a:t>and </a:t>
            </a:r>
            <a:r>
              <a:rPr lang="en-US" sz="2000" b="1" dirty="0"/>
              <a:t>changes </a:t>
            </a:r>
            <a:r>
              <a:rPr lang="en-US" sz="2000" dirty="0"/>
              <a:t>to data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Update application = union (a query!)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505703" y="1828800"/>
          <a:ext cx="1885697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36129"/>
                <a:gridCol w="3495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inserted</a:t>
                      </a:r>
                      <a:r>
                        <a:rPr lang="en-US" baseline="0"/>
                        <a:t> tuple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+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deleted tuple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50566" y="332801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/>
              <a:t>R</a:t>
            </a:r>
            <a:r>
              <a:rPr lang="en-US" sz="2400" baseline="30000" smtClean="0">
                <a:latin typeface="cmmi10"/>
              </a:rPr>
              <a:t>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5531399"/>
            <a:ext cx="1905000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/>
              <a:t>R</a:t>
            </a:r>
            <a:r>
              <a:rPr lang="en-US" sz="2400" smtClean="0"/>
              <a:t>’ =</a:t>
            </a:r>
            <a:r>
              <a:rPr lang="en-US" sz="2400" i="1" smtClean="0"/>
              <a:t> R </a:t>
            </a:r>
            <a:r>
              <a:rPr lang="en-US" sz="2000" smtClean="0">
                <a:latin typeface="cmsy10"/>
              </a:rPr>
              <a:t>[ </a:t>
            </a:r>
            <a:r>
              <a:rPr lang="en-US" sz="2400" i="1" smtClean="0"/>
              <a:t>R</a:t>
            </a:r>
            <a:r>
              <a:rPr lang="en-US" sz="2400" baseline="30000" smtClean="0">
                <a:latin typeface="cmmi10"/>
              </a:rPr>
              <a:t>¢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76400"/>
            <a:ext cx="50292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think of changes to data as a kind of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annotated relation</a:t>
            </a:r>
            <a:endParaRPr kumimoji="0" lang="en-US" sz="240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060166" y="3200400"/>
          <a:ext cx="132183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000"/>
                <a:gridCol w="475379"/>
                <a:gridCol w="465455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–3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447800"/>
            <a:ext cx="7620000" cy="281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F81BD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Relational Algebra (</a:t>
            </a:r>
            <a:r>
              <a:rPr lang="en-US" i="1" smtClean="0"/>
              <a:t>RA</a:t>
            </a:r>
            <a:r>
              <a:rPr lang="en-US" smtClean="0"/>
              <a:t>) on </a:t>
            </a:r>
            <a:r>
              <a:rPr lang="en-US" smtClean="0">
                <a:latin typeface="msbm10"/>
              </a:rPr>
              <a:t>Z</a:t>
            </a:r>
            <a:r>
              <a:rPr lang="en-US" smtClean="0"/>
              <a:t>-Relations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  <a:buNone/>
            </a:pPr>
            <a:r>
              <a:rPr lang="en-US" sz="2400" dirty="0" smtClean="0"/>
              <a:t>		</a:t>
            </a:r>
            <a:r>
              <a:rPr lang="en-US" sz="2400" b="1" dirty="0" smtClean="0">
                <a:solidFill>
                  <a:srgbClr val="FF0000"/>
                </a:solidFill>
              </a:rPr>
              <a:t>join</a:t>
            </a:r>
            <a:r>
              <a:rPr lang="en-US" sz="2400" dirty="0" smtClean="0"/>
              <a:t> (</a:t>
            </a:r>
            <a:r>
              <a:rPr lang="en-US" sz="2400" dirty="0" smtClean="0">
                <a:latin typeface="Cambria Math"/>
                <a:ea typeface="Cambria Math"/>
              </a:rPr>
              <a:t>⋈</a:t>
            </a:r>
            <a:r>
              <a:rPr lang="en-US" sz="2400" dirty="0" smtClean="0"/>
              <a:t>) </a:t>
            </a:r>
            <a:r>
              <a:rPr lang="en-US" sz="2400" b="1" dirty="0" smtClean="0"/>
              <a:t>multiplies</a:t>
            </a:r>
            <a:r>
              <a:rPr lang="en-US" sz="2400" dirty="0" smtClean="0"/>
              <a:t> counts</a:t>
            </a:r>
          </a:p>
          <a:p>
            <a:pPr>
              <a:spcAft>
                <a:spcPts val="1800"/>
              </a:spcAft>
              <a:buNone/>
            </a:pPr>
            <a:r>
              <a:rPr lang="en-US" sz="2400" dirty="0" smtClean="0"/>
              <a:t>		</a:t>
            </a:r>
            <a:r>
              <a:rPr lang="en-US" sz="2400" b="1" dirty="0" smtClean="0">
                <a:solidFill>
                  <a:srgbClr val="FF0000"/>
                </a:solidFill>
              </a:rPr>
              <a:t>union</a:t>
            </a:r>
            <a:r>
              <a:rPr lang="en-US" sz="2400" dirty="0" smtClean="0"/>
              <a:t> (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), </a:t>
            </a:r>
            <a:r>
              <a:rPr lang="en-US" sz="2400" b="1" dirty="0" smtClean="0">
                <a:solidFill>
                  <a:srgbClr val="FF0000"/>
                </a:solidFill>
              </a:rPr>
              <a:t>projection</a:t>
            </a:r>
            <a:r>
              <a:rPr lang="en-US" sz="2400" dirty="0" smtClean="0"/>
              <a:t> (</a:t>
            </a:r>
            <a:r>
              <a:rPr lang="en-US" sz="2400" dirty="0" smtClean="0">
                <a:latin typeface="cmmi10"/>
              </a:rPr>
              <a:t>¼</a:t>
            </a:r>
            <a:r>
              <a:rPr lang="en-US" sz="2400" dirty="0" smtClean="0"/>
              <a:t>) </a:t>
            </a:r>
            <a:r>
              <a:rPr lang="en-US" sz="2400" b="1" dirty="0" smtClean="0"/>
              <a:t>add</a:t>
            </a:r>
            <a:r>
              <a:rPr lang="en-US" sz="2400" dirty="0" smtClean="0"/>
              <a:t> counts</a:t>
            </a:r>
          </a:p>
          <a:p>
            <a:pPr>
              <a:spcAft>
                <a:spcPts val="1800"/>
              </a:spcAft>
              <a:buNone/>
            </a:pPr>
            <a:r>
              <a:rPr lang="en-US" sz="2400" dirty="0" smtClean="0"/>
              <a:t>		</a:t>
            </a:r>
            <a:r>
              <a:rPr lang="en-US" sz="2400" b="1" dirty="0" smtClean="0">
                <a:solidFill>
                  <a:srgbClr val="FF0000"/>
                </a:solidFill>
              </a:rPr>
              <a:t>selection</a:t>
            </a:r>
            <a:r>
              <a:rPr lang="en-US" sz="2400" dirty="0" smtClean="0"/>
              <a:t> (</a:t>
            </a:r>
            <a:r>
              <a:rPr lang="en-US" sz="2400" dirty="0" smtClean="0">
                <a:latin typeface="cmmi10"/>
              </a:rPr>
              <a:t>¾</a:t>
            </a:r>
            <a:r>
              <a:rPr lang="en-US" sz="2400" dirty="0" smtClean="0"/>
              <a:t>) </a:t>
            </a:r>
            <a:r>
              <a:rPr lang="en-US" sz="2400" b="1" dirty="0" smtClean="0"/>
              <a:t>multiplies </a:t>
            </a:r>
            <a:r>
              <a:rPr lang="en-US" sz="2400" dirty="0" smtClean="0"/>
              <a:t>counts by 0 or 1</a:t>
            </a:r>
          </a:p>
          <a:p>
            <a:pPr>
              <a:spcAft>
                <a:spcPts val="1800"/>
              </a:spcAft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		difference</a:t>
            </a:r>
            <a:r>
              <a:rPr lang="en-US" sz="2400" dirty="0" smtClean="0"/>
              <a:t> (–) </a:t>
            </a:r>
            <a:r>
              <a:rPr lang="en-US" sz="2400" b="1" dirty="0" smtClean="0"/>
              <a:t>subtracts </a:t>
            </a:r>
            <a:r>
              <a:rPr lang="en-US" sz="2400" dirty="0" smtClean="0"/>
              <a:t>counts</a:t>
            </a:r>
          </a:p>
          <a:p>
            <a:pPr>
              <a:spcAft>
                <a:spcPts val="1800"/>
              </a:spcAft>
              <a:buNone/>
            </a:pPr>
            <a:endParaRPr lang="en-US" sz="100" dirty="0" smtClean="0"/>
          </a:p>
          <a:p>
            <a:pPr>
              <a:lnSpc>
                <a:spcPct val="120000"/>
              </a:lnSpc>
              <a:spcAft>
                <a:spcPts val="1800"/>
              </a:spcAft>
              <a:buNone/>
            </a:pPr>
            <a:r>
              <a:rPr lang="en-US" sz="100" dirty="0" smtClean="0"/>
              <a:t>	</a:t>
            </a:r>
            <a:r>
              <a:rPr lang="en-US" sz="2400" dirty="0" smtClean="0"/>
              <a:t>Same as for bag semantics, </a:t>
            </a:r>
            <a:r>
              <a:rPr lang="en-US" sz="2400" dirty="0" smtClean="0">
                <a:cs typeface="Apple Casual"/>
              </a:rPr>
              <a:t>except </a:t>
            </a:r>
            <a:r>
              <a:rPr lang="en-US" sz="2400" dirty="0" smtClean="0"/>
              <a:t>difference </a:t>
            </a:r>
            <a:r>
              <a:rPr lang="en-US" sz="2400" dirty="0" smtClean="0">
                <a:cs typeface="Apple Casual"/>
              </a:rPr>
              <a:t>can lead to negative annotations (unlike </a:t>
            </a:r>
            <a:r>
              <a:rPr lang="en-US" sz="2400" dirty="0" smtClean="0"/>
              <a:t>“proper subtraction” </a:t>
            </a:r>
            <a:r>
              <a:rPr lang="en-US" sz="2400" dirty="0" smtClean="0">
                <a:cs typeface="Apple Casual"/>
              </a:rPr>
              <a:t>in bag semantics</a:t>
            </a:r>
            <a:r>
              <a:rPr lang="en-US" sz="2400" dirty="0" smtClean="0"/>
              <a:t> where negative counts are truncated to </a:t>
            </a:r>
            <a:r>
              <a:rPr lang="en-US" sz="2400" smtClean="0"/>
              <a:t>0)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Incremental View Maintenance: </a:t>
            </a:r>
            <a:br>
              <a:rPr lang="en-US" smtClean="0"/>
            </a:br>
            <a:r>
              <a:rPr lang="en-US" smtClean="0"/>
              <a:t>An Application of </a:t>
            </a:r>
            <a:r>
              <a:rPr lang="en-US" smtClean="0">
                <a:latin typeface="msbm10"/>
              </a:rPr>
              <a:t>Z</a:t>
            </a:r>
            <a:r>
              <a:rPr lang="en-US" smtClean="0"/>
              <a:t>-Relations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00200" y="2133600"/>
          <a:ext cx="1219200" cy="146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52120"/>
                <a:gridCol w="386080"/>
                <a:gridCol w="38100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3000" y="260604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R</a:t>
            </a:r>
            <a:endParaRPr lang="en-US" sz="2000" i="1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791200" y="2057400"/>
          <a:ext cx="1371600" cy="146304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457200"/>
                <a:gridCol w="457200"/>
                <a:gridCol w="45720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mtClean="0"/>
                        <a:t>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</a:t>
                      </a:r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66800" y="1627108"/>
            <a:ext cx="24384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Source relation:</a:t>
            </a:r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600200" y="3825240"/>
          <a:ext cx="1295400" cy="731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1800"/>
                <a:gridCol w="431800"/>
                <a:gridCol w="43180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d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+1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791200" y="3810000"/>
          <a:ext cx="1371600" cy="73152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457200"/>
                <a:gridCol w="457200"/>
                <a:gridCol w="45720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b="1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d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+1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430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R</a:t>
            </a:r>
            <a:r>
              <a:rPr lang="en-US" sz="2000" baseline="30000" smtClean="0">
                <a:latin typeface="cmmi10"/>
              </a:rPr>
              <a:t>¢</a:t>
            </a:r>
            <a:endParaRPr lang="en-US" sz="2000" baseline="30000">
              <a:latin typeface="cmmi1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05400" y="3810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V</a:t>
            </a:r>
            <a:r>
              <a:rPr lang="en-US" sz="2000" baseline="30000" smtClean="0">
                <a:latin typeface="cmmi10"/>
              </a:rPr>
              <a:t>¢</a:t>
            </a:r>
            <a:endParaRPr lang="en-US" sz="2000" baseline="30000">
              <a:latin typeface="cmmi1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95400" y="5029200"/>
            <a:ext cx="640080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Delta rules</a:t>
            </a:r>
            <a:r>
              <a:rPr lang="en-US" sz="2000" dirty="0" smtClean="0"/>
              <a:t> </a:t>
            </a:r>
            <a:r>
              <a:rPr lang="en-US" dirty="0" smtClean="0"/>
              <a:t>[Gupta+ 93]</a:t>
            </a:r>
            <a:r>
              <a:rPr lang="en-US" sz="2000" dirty="0" smtClean="0"/>
              <a:t> </a:t>
            </a:r>
            <a:r>
              <a:rPr lang="en-US" sz="2000" b="1" dirty="0" smtClean="0"/>
              <a:t>for </a:t>
            </a:r>
            <a:r>
              <a:rPr lang="en-US" sz="2000" b="1" i="1" dirty="0" smtClean="0"/>
              <a:t>V </a:t>
            </a:r>
            <a:r>
              <a:rPr lang="en-US" sz="2000" b="1" dirty="0" smtClean="0"/>
              <a:t>with </a:t>
            </a:r>
            <a:r>
              <a:rPr lang="en-US" sz="2000" smtClean="0">
                <a:latin typeface="msbm10"/>
              </a:rPr>
              <a:t>Z</a:t>
            </a:r>
            <a:r>
              <a:rPr lang="en-US" sz="2000" b="1" dirty="0" smtClean="0"/>
              <a:t>-relations semantics:</a:t>
            </a:r>
          </a:p>
          <a:p>
            <a:endParaRPr lang="en-US" sz="700" b="1" dirty="0" smtClean="0"/>
          </a:p>
          <a:p>
            <a:r>
              <a:rPr lang="en-US" sz="2000" i="1" dirty="0" err="1" smtClean="0"/>
              <a:t>     V</a:t>
            </a:r>
            <a:r>
              <a:rPr lang="en-US" sz="2000" baseline="30000" dirty="0" err="1" smtClean="0">
                <a:latin typeface="cmmi10"/>
              </a:rPr>
              <a:t>¢</a:t>
            </a:r>
            <a:r>
              <a:rPr lang="en-US" sz="2000" dirty="0" err="1" smtClean="0"/>
              <a:t>(x,y</a:t>
            </a:r>
            <a:r>
              <a:rPr lang="en-US" sz="2000" dirty="0" smtClean="0"/>
              <a:t>) :– </a:t>
            </a:r>
            <a:r>
              <a:rPr lang="en-US" sz="2000" i="1" dirty="0" err="1" smtClean="0"/>
              <a:t>R</a:t>
            </a:r>
            <a:r>
              <a:rPr lang="en-US" sz="2000" dirty="0" err="1" smtClean="0"/>
              <a:t>(x,z</a:t>
            </a:r>
            <a:r>
              <a:rPr lang="en-US" sz="2000" dirty="0" smtClean="0"/>
              <a:t>), </a:t>
            </a:r>
            <a:r>
              <a:rPr lang="en-US" sz="2000" i="1" dirty="0" err="1" smtClean="0"/>
              <a:t>R</a:t>
            </a:r>
            <a:r>
              <a:rPr lang="en-US" sz="2000" baseline="30000" dirty="0" err="1" smtClean="0">
                <a:latin typeface="cmmi10"/>
              </a:rPr>
              <a:t>¢</a:t>
            </a:r>
            <a:r>
              <a:rPr lang="en-US" sz="2000" dirty="0" err="1" smtClean="0"/>
              <a:t>(z,y</a:t>
            </a:r>
            <a:r>
              <a:rPr lang="en-US" sz="2000" dirty="0" smtClean="0"/>
              <a:t>)</a:t>
            </a:r>
          </a:p>
          <a:p>
            <a:r>
              <a:rPr lang="en-US" sz="2000" i="1" dirty="0" err="1" smtClean="0"/>
              <a:t>     V</a:t>
            </a:r>
            <a:r>
              <a:rPr lang="en-US" sz="2000" baseline="30000" dirty="0" err="1" smtClean="0">
                <a:latin typeface="cmmi10"/>
              </a:rPr>
              <a:t>¢</a:t>
            </a:r>
            <a:r>
              <a:rPr lang="en-US" sz="2000" dirty="0" err="1" smtClean="0"/>
              <a:t>(x,y</a:t>
            </a:r>
            <a:r>
              <a:rPr lang="en-US" sz="2000" dirty="0" smtClean="0"/>
              <a:t>) :– </a:t>
            </a:r>
            <a:r>
              <a:rPr lang="en-US" sz="2000" i="1" dirty="0" err="1" smtClean="0"/>
              <a:t>R</a:t>
            </a:r>
            <a:r>
              <a:rPr lang="en-US" sz="2000" baseline="30000" dirty="0" err="1" smtClean="0">
                <a:latin typeface="cmmi10"/>
              </a:rPr>
              <a:t>¢</a:t>
            </a:r>
            <a:r>
              <a:rPr lang="en-US" sz="2000" dirty="0" err="1" smtClean="0"/>
              <a:t>(x,z</a:t>
            </a:r>
            <a:r>
              <a:rPr lang="en-US" sz="2000" dirty="0" smtClean="0"/>
              <a:t>), </a:t>
            </a:r>
            <a:r>
              <a:rPr lang="en-US" sz="2000" i="1" dirty="0" err="1" smtClean="0"/>
              <a:t>R</a:t>
            </a:r>
            <a:r>
              <a:rPr lang="en-US" sz="2000" dirty="0" err="1" smtClean="0"/>
              <a:t>’(z,y</a:t>
            </a:r>
            <a:r>
              <a:rPr lang="en-US" sz="2000" dirty="0" smtClean="0"/>
              <a:t>)</a:t>
            </a:r>
            <a:endParaRPr lang="en-US" sz="2000" i="1" dirty="0" smtClean="0"/>
          </a:p>
        </p:txBody>
      </p:sp>
      <p:sp>
        <p:nvSpPr>
          <p:cNvPr id="18" name="Rounded Rectangular Callout 17"/>
          <p:cNvSpPr/>
          <p:nvPr/>
        </p:nvSpPr>
        <p:spPr>
          <a:xfrm>
            <a:off x="7391400" y="2743200"/>
            <a:ext cx="1447800" cy="609600"/>
          </a:xfrm>
          <a:prstGeom prst="wedgeRoundRectCallout">
            <a:avLst>
              <a:gd name="adj1" fmla="val -74968"/>
              <a:gd name="adj2" fmla="val -154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mtClean="0"/>
              <a:t>2 copies of (b,b)</a:t>
            </a:r>
            <a:endParaRPr lang="en-US"/>
          </a:p>
        </p:txBody>
      </p:sp>
      <p:sp>
        <p:nvSpPr>
          <p:cNvPr id="19" name="Rounded Rectangular Callout 18"/>
          <p:cNvSpPr/>
          <p:nvPr/>
        </p:nvSpPr>
        <p:spPr>
          <a:xfrm>
            <a:off x="7467600" y="3810000"/>
            <a:ext cx="1447800" cy="609600"/>
          </a:xfrm>
          <a:prstGeom prst="wedgeRoundRectCallout">
            <a:avLst>
              <a:gd name="adj1" fmla="val -74968"/>
              <a:gd name="adj2" fmla="val -154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mtClean="0"/>
              <a:t>delete 1 copy of (b,b)</a:t>
            </a:r>
            <a:endParaRPr lang="en-US"/>
          </a:p>
        </p:txBody>
      </p:sp>
      <p:sp>
        <p:nvSpPr>
          <p:cNvPr id="20" name="Rounded Rectangular Callout 19"/>
          <p:cNvSpPr/>
          <p:nvPr/>
        </p:nvSpPr>
        <p:spPr>
          <a:xfrm>
            <a:off x="7315200" y="4648200"/>
            <a:ext cx="1447800" cy="609600"/>
          </a:xfrm>
          <a:prstGeom prst="wedgeRoundRectCallout">
            <a:avLst>
              <a:gd name="adj1" fmla="val -66718"/>
              <a:gd name="adj2" fmla="val -855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mtClean="0"/>
              <a:t>insert 1 copy of (b,d)</a:t>
            </a:r>
            <a:endParaRPr lang="en-US"/>
          </a:p>
        </p:txBody>
      </p:sp>
      <p:sp>
        <p:nvSpPr>
          <p:cNvPr id="21" name="Rounded Rectangular Callout 20"/>
          <p:cNvSpPr/>
          <p:nvPr/>
        </p:nvSpPr>
        <p:spPr>
          <a:xfrm>
            <a:off x="3352800" y="3657600"/>
            <a:ext cx="1219200" cy="381000"/>
          </a:xfrm>
          <a:prstGeom prst="wedgeRoundRectCallout">
            <a:avLst>
              <a:gd name="adj1" fmla="val -92386"/>
              <a:gd name="adj2" fmla="val 430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mtClean="0"/>
              <a:t>deletion</a:t>
            </a:r>
            <a:endParaRPr lang="en-US"/>
          </a:p>
        </p:txBody>
      </p:sp>
      <p:sp>
        <p:nvSpPr>
          <p:cNvPr id="22" name="Rounded Rectangular Callout 21"/>
          <p:cNvSpPr/>
          <p:nvPr/>
        </p:nvSpPr>
        <p:spPr>
          <a:xfrm>
            <a:off x="3200400" y="4267200"/>
            <a:ext cx="1219200" cy="381000"/>
          </a:xfrm>
          <a:prstGeom prst="wedgeRoundRectCallout">
            <a:avLst>
              <a:gd name="adj1" fmla="val -73879"/>
              <a:gd name="adj2" fmla="val -255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mtClean="0"/>
              <a:t>insertion</a:t>
            </a:r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429000" y="243840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V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(z,y)</a:t>
            </a:r>
            <a:endParaRPr lang="en-US" sz="2000" i="1"/>
          </a:p>
        </p:txBody>
      </p:sp>
      <p:sp>
        <p:nvSpPr>
          <p:cNvPr id="29" name="TextBox 28"/>
          <p:cNvSpPr txBox="1"/>
          <p:nvPr/>
        </p:nvSpPr>
        <p:spPr>
          <a:xfrm>
            <a:off x="4800600" y="1600200"/>
            <a:ext cx="35052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Materialized view (with duplicates):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Delta Rules: a </a:t>
            </a:r>
            <a:r>
              <a:rPr lang="en-US" dirty="0"/>
              <a:t>Special Case of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Rewriting </a:t>
            </a:r>
            <a:r>
              <a:rPr lang="en-US" dirty="0"/>
              <a:t>Queries Using </a:t>
            </a:r>
            <a:r>
              <a:rPr lang="en-US" dirty="0" smtClean="0"/>
              <a:t>Views on </a:t>
            </a:r>
            <a:r>
              <a:rPr lang="en-US" dirty="0" smtClean="0">
                <a:latin typeface="msbm10"/>
              </a:rPr>
              <a:t>Z</a:t>
            </a:r>
            <a:r>
              <a:rPr lang="en-US" dirty="0" smtClean="0"/>
              <a:t>-Relations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705B-D4F4-4AF2-AC8B-09919D94C8C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5178624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V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(z,y)</a:t>
            </a:r>
          </a:p>
          <a:p>
            <a:r>
              <a:rPr lang="en-US" sz="2000" i="1" smtClean="0"/>
              <a:t>V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’(z,y)</a:t>
            </a:r>
            <a:endParaRPr lang="en-US" sz="2000" i="1" smtClean="0"/>
          </a:p>
        </p:txBody>
      </p:sp>
      <p:sp>
        <p:nvSpPr>
          <p:cNvPr id="7" name="TextBox 6"/>
          <p:cNvSpPr txBox="1"/>
          <p:nvPr/>
        </p:nvSpPr>
        <p:spPr>
          <a:xfrm>
            <a:off x="4876800" y="533400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V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(z,y)</a:t>
            </a:r>
          </a:p>
          <a:p>
            <a:r>
              <a:rPr lang="en-US" sz="2000" i="1" smtClean="0"/>
              <a:t>V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’(x,z), </a:t>
            </a:r>
            <a:r>
              <a:rPr lang="en-US" sz="2000" i="1" smtClean="0"/>
              <a:t>R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(z,y)</a:t>
            </a:r>
            <a:endParaRPr lang="en-US" sz="2000" i="1" smtClean="0"/>
          </a:p>
        </p:txBody>
      </p:sp>
      <p:sp>
        <p:nvSpPr>
          <p:cNvPr id="8" name="TextBox 7"/>
          <p:cNvSpPr txBox="1"/>
          <p:nvPr/>
        </p:nvSpPr>
        <p:spPr>
          <a:xfrm>
            <a:off x="1219200" y="2206585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   V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(x,y) :– </a:t>
            </a:r>
            <a:r>
              <a:rPr lang="en-US" sz="2000" i="1" smtClean="0"/>
              <a:t>R’</a:t>
            </a:r>
            <a:r>
              <a:rPr lang="en-US" sz="2000" smtClean="0"/>
              <a:t>(x,z), </a:t>
            </a:r>
            <a:r>
              <a:rPr lang="en-US" sz="2000" i="1" smtClean="0"/>
              <a:t>R’</a:t>
            </a:r>
            <a:r>
              <a:rPr lang="en-US" sz="2000" smtClean="0"/>
              <a:t>(z,y)</a:t>
            </a:r>
          </a:p>
          <a:p>
            <a:r>
              <a:rPr lang="en-US" sz="2000" smtClean="0"/>
              <a:t>–</a:t>
            </a:r>
            <a:r>
              <a:rPr lang="en-US" sz="2000" i="1" smtClean="0"/>
              <a:t> V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(z,y)</a:t>
            </a:r>
            <a:endParaRPr lang="en-US" sz="2000" i="1" smtClean="0"/>
          </a:p>
        </p:txBody>
      </p:sp>
      <p:sp>
        <p:nvSpPr>
          <p:cNvPr id="9" name="TextBox 8"/>
          <p:cNvSpPr txBox="1"/>
          <p:nvPr/>
        </p:nvSpPr>
        <p:spPr>
          <a:xfrm>
            <a:off x="5029200" y="2076271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/>
              <a:t>   V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(x,z), </a:t>
            </a:r>
            <a:r>
              <a:rPr lang="en-US" sz="2000" i="1" smtClean="0"/>
              <a:t>R</a:t>
            </a:r>
            <a:r>
              <a:rPr lang="en-US" sz="2000" smtClean="0"/>
              <a:t>(z,y)</a:t>
            </a:r>
          </a:p>
          <a:p>
            <a:endParaRPr lang="en-US" sz="1200" i="1" smtClean="0"/>
          </a:p>
          <a:p>
            <a:r>
              <a:rPr lang="en-US" sz="2000" i="1" smtClean="0"/>
              <a:t>   R’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smtClean="0"/>
              <a:t>(x,y)</a:t>
            </a:r>
          </a:p>
          <a:p>
            <a:r>
              <a:rPr lang="en-US" sz="2000" i="1" smtClean="0"/>
              <a:t>   R’</a:t>
            </a:r>
            <a:r>
              <a:rPr lang="en-US" sz="2000" smtClean="0"/>
              <a:t>(x,y) :– </a:t>
            </a:r>
            <a:r>
              <a:rPr lang="en-US" sz="2000" i="1" smtClean="0"/>
              <a:t>R</a:t>
            </a:r>
            <a:r>
              <a:rPr lang="en-US" sz="2000" baseline="30000" smtClean="0">
                <a:latin typeface="cmmi10"/>
              </a:rPr>
              <a:t>¢</a:t>
            </a:r>
            <a:r>
              <a:rPr lang="en-US" sz="2000" smtClean="0"/>
              <a:t>(x,y)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9200" y="1695271"/>
            <a:ext cx="28194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/>
              <a:t>Query (to compute diff.):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1619071"/>
            <a:ext cx="266700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/>
              <a:t>Materialized views: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4724400"/>
            <a:ext cx="3200400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Delta rules </a:t>
            </a:r>
            <a:r>
              <a:rPr lang="en-US" sz="2000" dirty="0" smtClean="0"/>
              <a:t>rewriting: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0" y="4572000"/>
            <a:ext cx="2667000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Another delta rules </a:t>
            </a:r>
          </a:p>
          <a:p>
            <a:r>
              <a:rPr lang="en-US" sz="2000" dirty="0" smtClean="0"/>
              <a:t>rewriting:</a:t>
            </a:r>
            <a:endParaRPr lang="en-US" sz="2000" dirty="0"/>
          </a:p>
        </p:txBody>
      </p:sp>
      <p:cxnSp>
        <p:nvCxnSpPr>
          <p:cNvPr id="15" name="Curved Connector 14"/>
          <p:cNvCxnSpPr/>
          <p:nvPr/>
        </p:nvCxnSpPr>
        <p:spPr>
          <a:xfrm rot="5400000">
            <a:off x="1562100" y="3467100"/>
            <a:ext cx="1371600" cy="5334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 rot="16200000" flipH="1">
            <a:off x="4038600" y="3048001"/>
            <a:ext cx="1447800" cy="12954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86000" y="3635514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rewrite </a:t>
            </a:r>
            <a:r>
              <a:rPr lang="en-US" sz="2000" i="1" smtClean="0"/>
              <a:t>V</a:t>
            </a:r>
            <a:r>
              <a:rPr lang="en-US" sz="2000" baseline="30000" smtClean="0">
                <a:latin typeface="cmmi10"/>
              </a:rPr>
              <a:t>¢ </a:t>
            </a:r>
            <a:r>
              <a:rPr lang="en-US" sz="2000" dirty="0" smtClean="0"/>
              <a:t>using the materialized </a:t>
            </a:r>
            <a:r>
              <a:rPr lang="en-US" sz="2000" dirty="0"/>
              <a:t>views</a:t>
            </a:r>
          </a:p>
        </p:txBody>
      </p:sp>
      <p:cxnSp>
        <p:nvCxnSpPr>
          <p:cNvPr id="17" name="Curved Connector 16"/>
          <p:cNvCxnSpPr/>
          <p:nvPr/>
        </p:nvCxnSpPr>
        <p:spPr>
          <a:xfrm>
            <a:off x="4267200" y="2667000"/>
            <a:ext cx="2362200" cy="1371600"/>
          </a:xfrm>
          <a:prstGeom prst="curvedConnector3">
            <a:avLst>
              <a:gd name="adj1" fmla="val 36399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705600" y="38978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... OTHER PLANS...?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 animBg="1"/>
      <p:bldP spid="13" grpId="0" animBg="1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6962</TotalTime>
  <Words>2461</Words>
  <Application>Microsoft Macintosh PowerPoint</Application>
  <PresentationFormat>On-screen Show (4:3)</PresentationFormat>
  <Paragraphs>294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cmmi10</vt:lpstr>
      <vt:lpstr>msbm10</vt:lpstr>
      <vt:lpstr>cmsy10</vt:lpstr>
      <vt:lpstr>Cambria Math</vt:lpstr>
      <vt:lpstr>Office Theme</vt:lpstr>
      <vt:lpstr>Reconcilable Differences</vt:lpstr>
      <vt:lpstr>Change is a Constant in Data Management</vt:lpstr>
      <vt:lpstr>Change Propagation: a Problem of  Computing Differences</vt:lpstr>
      <vt:lpstr>Challenges in Change Propagation</vt:lpstr>
      <vt:lpstr>Contributions</vt:lpstr>
      <vt:lpstr>Representing Changes as Data: Z-Relations</vt:lpstr>
      <vt:lpstr>Relational Algebra (RA) on Z-Relations</vt:lpstr>
      <vt:lpstr>Incremental View Maintenance:  An Application of Z-Relations</vt:lpstr>
      <vt:lpstr>Delta Rules: a Special Case of  Rewriting Queries Using Views on Z-Relations </vt:lpstr>
      <vt:lpstr>View Adaptation: Another Application of Rewriting Queries Using Views</vt:lpstr>
      <vt:lpstr>Bag Semantics, Set Semantics via Z-Semantics</vt:lpstr>
      <vt:lpstr>Z-Equivalence Coincides with  Bag-Equivalence for Positive RA (RA+) </vt:lpstr>
      <vt:lpstr>Z-Equivalence is Decidable for RA</vt:lpstr>
      <vt:lpstr>Rewriting Queries Using Views with Z-Relations</vt:lpstr>
      <vt:lpstr>An Infinite Space of Rewritings</vt:lpstr>
      <vt:lpstr>How Do We Bound the Space of Rewritings?       Use Cost Models!</vt:lpstr>
      <vt:lpstr>Blueprint for a Practical Implementation</vt:lpstr>
      <vt:lpstr>Highlights of Other Results</vt:lpstr>
      <vt:lpstr>Related Work</vt:lpstr>
      <vt:lpstr>Conclusion</vt:lpstr>
    </vt:vector>
  </TitlesOfParts>
  <Company>University of Pennsylvania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Reconcilable Differences</dc:title>
  <dc:creator>TJ Green</dc:creator>
  <cp:lastModifiedBy>Todd J Green</cp:lastModifiedBy>
  <cp:revision>256</cp:revision>
  <dcterms:created xsi:type="dcterms:W3CDTF">2010-05-19T22:37:23Z</dcterms:created>
  <dcterms:modified xsi:type="dcterms:W3CDTF">2010-05-19T23:59:45Z</dcterms:modified>
</cp:coreProperties>
</file>