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4.xml" ContentType="application/vnd.openxmlformats-officedocument.presentationml.notes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notesSlides/notesSlide11.xml" ContentType="application/vnd.openxmlformats-officedocument.presentationml.notesSlide+xml"/>
  <Override PartName="/docProps/app.xml" ContentType="application/vnd.openxmlformats-officedocument.extended-properties+xml"/>
  <Override PartName="/ppt/notesSlides/notesSlide9.xml" ContentType="application/vnd.openxmlformats-officedocument.presentationml.notes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notesSlides/notesSlide16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Default Extension="fntdata" ContentType="application/x-fontdata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notesSlides/notesSlide7.xml" ContentType="application/vnd.openxmlformats-officedocument.presentationml.notesSlide+xml"/>
  <Override PartName="/ppt/notesSlides/notesSlide15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4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12.xml" ContentType="application/vnd.openxmlformats-officedocument.presentationml.notesSlide+xml"/>
  <Default Extension="pict" ContentType="image/pict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vml" ContentType="application/vnd.openxmlformats-officedocument.vmlDrawing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embeddings/Microsoft_Equation1.bin" ContentType="application/vnd.openxmlformats-officedocument.oleObject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tags/tag1.xml" ContentType="application/vnd.openxmlformats-officedocument.presentationml.tags+xml"/>
  <Override PartName="/ppt/slides/slide6.xml" ContentType="application/vnd.openxmlformats-officedocument.presentationml.slide+xml"/>
  <Override PartName="/ppt/slides/slide16.xml" ContentType="application/vnd.openxmlformats-officedocument.presentationml.slide+xml"/>
  <Default Extension="gif" ContentType="image/gif"/>
  <Default Extension="pdf" ContentType="application/pdf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embedTrueTypeFonts="1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283" r:id="rId4"/>
    <p:sldId id="278" r:id="rId5"/>
    <p:sldId id="258" r:id="rId6"/>
    <p:sldId id="273" r:id="rId7"/>
    <p:sldId id="259" r:id="rId8"/>
    <p:sldId id="272" r:id="rId9"/>
    <p:sldId id="286" r:id="rId10"/>
    <p:sldId id="285" r:id="rId11"/>
    <p:sldId id="292" r:id="rId12"/>
    <p:sldId id="293" r:id="rId13"/>
    <p:sldId id="294" r:id="rId14"/>
    <p:sldId id="260" r:id="rId15"/>
    <p:sldId id="265" r:id="rId16"/>
    <p:sldId id="281" r:id="rId17"/>
    <p:sldId id="264" r:id="rId18"/>
    <p:sldId id="282" r:id="rId19"/>
    <p:sldId id="266" r:id="rId20"/>
    <p:sldId id="295" r:id="rId21"/>
    <p:sldId id="267" r:id="rId22"/>
    <p:sldId id="268" r:id="rId23"/>
    <p:sldId id="269" r:id="rId24"/>
    <p:sldId id="270" r:id="rId25"/>
    <p:sldId id="274" r:id="rId26"/>
    <p:sldId id="275" r:id="rId27"/>
    <p:sldId id="276" r:id="rId28"/>
    <p:sldId id="287" r:id="rId29"/>
    <p:sldId id="290" r:id="rId30"/>
  </p:sldIdLst>
  <p:sldSz cx="9144000" cy="6858000" type="screen4x3"/>
  <p:notesSz cx="6881813" cy="9296400"/>
  <p:embeddedFontLst>
    <p:embeddedFont>
      <p:font typeface="Calibri"/>
      <p:regular r:id="rId33"/>
      <p:bold r:id="rId34"/>
      <p:italic r:id="rId35"/>
      <p:boldItalic r:id="rId36"/>
    </p:embeddedFont>
    <p:embeddedFont>
      <p:font typeface="Comic Sans MS"/>
      <p:regular r:id="rId37"/>
      <p:bold r:id="rId38"/>
    </p:embeddedFont>
    <p:embeddedFont>
      <p:font typeface="cmmi10"/>
      <p:regular r:id="rId39"/>
    </p:embeddedFont>
    <p:embeddedFont>
      <p:font typeface="cmsy10"/>
      <p:regular r:id="rId40"/>
    </p:embeddedFont>
    <p:embeddedFont>
      <p:font typeface="msbm10"/>
      <p:regular r:id="rId41"/>
    </p:embeddedFont>
    <p:embeddedFont>
      <p:font typeface="msam10"/>
      <p:regular r:id="rId42"/>
    </p:embeddedFont>
    <p:embeddedFont>
      <p:font typeface="cmtt10"/>
      <p:regular r:id="rId43"/>
    </p:embeddedFont>
  </p:embeddedFontLst>
  <p:custDataLst>
    <p:tags r:id="rId4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webPr encoding="windows-1252"/>
  <p:prnPr prnWhat="handouts6" frameSlides="1"/>
  <p:clrMru>
    <a:srgbClr val="FBFFAB"/>
    <a:srgbClr val="FCFF9B"/>
    <a:srgbClr val="FFFF66"/>
    <a:srgbClr val="FFFF00"/>
    <a:srgbClr val="FDFD15"/>
    <a:srgbClr val="0000FF"/>
    <a:srgbClr val="F0EA00"/>
    <a:srgbClr val="CC9900"/>
    <a:srgbClr val="FFC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87228" autoAdjust="0"/>
  </p:normalViewPr>
  <p:slideViewPr>
    <p:cSldViewPr>
      <p:cViewPr>
        <p:scale>
          <a:sx n="110" d="100"/>
          <a:sy n="110" d="100"/>
        </p:scale>
        <p:origin x="-840" y="-120"/>
      </p:cViewPr>
      <p:guideLst>
        <p:guide orient="horz" pos="2160"/>
        <p:guide pos="2880"/>
      </p:guideLst>
    </p:cSldViewPr>
  </p:slideViewPr>
  <p:notesTextViewPr>
    <p:cViewPr>
      <p:scale>
        <a:sx n="200" d="100"/>
        <a:sy n="200" d="100"/>
      </p:scale>
      <p:origin x="0" y="56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9" Type="http://schemas.openxmlformats.org/officeDocument/2006/relationships/font" Target="fonts/font7.fntdata"/><Relationship Id="rId7" Type="http://schemas.openxmlformats.org/officeDocument/2006/relationships/slide" Target="slides/slide6.xml"/><Relationship Id="rId43" Type="http://schemas.openxmlformats.org/officeDocument/2006/relationships/font" Target="fonts/font11.fntdata"/><Relationship Id="rId25" Type="http://schemas.openxmlformats.org/officeDocument/2006/relationships/slide" Target="slides/slide24.xml"/><Relationship Id="rId10" Type="http://schemas.openxmlformats.org/officeDocument/2006/relationships/slide" Target="slides/slide9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45" Type="http://schemas.openxmlformats.org/officeDocument/2006/relationships/tags" Target="tags/tag1.xml"/><Relationship Id="rId42" Type="http://schemas.openxmlformats.org/officeDocument/2006/relationships/font" Target="fonts/font10.fntdata"/><Relationship Id="rId6" Type="http://schemas.openxmlformats.org/officeDocument/2006/relationships/slide" Target="slides/slide5.xml"/><Relationship Id="rId49" Type="http://schemas.openxmlformats.org/officeDocument/2006/relationships/tableStyles" Target="tableStyles.xml"/><Relationship Id="rId44" Type="http://schemas.openxmlformats.org/officeDocument/2006/relationships/printerSettings" Target="printerSettings/printerSettings1.bin"/><Relationship Id="rId19" Type="http://schemas.openxmlformats.org/officeDocument/2006/relationships/slide" Target="slides/slide18.xml"/><Relationship Id="rId38" Type="http://schemas.openxmlformats.org/officeDocument/2006/relationships/font" Target="fonts/font6.fntdata"/><Relationship Id="rId20" Type="http://schemas.openxmlformats.org/officeDocument/2006/relationships/slide" Target="slides/slide19.xml"/><Relationship Id="rId2" Type="http://schemas.openxmlformats.org/officeDocument/2006/relationships/slide" Target="slides/slide1.xml"/><Relationship Id="rId46" Type="http://schemas.openxmlformats.org/officeDocument/2006/relationships/presProps" Target="presProps.xml"/><Relationship Id="rId35" Type="http://schemas.openxmlformats.org/officeDocument/2006/relationships/font" Target="fonts/font3.fntdata"/><Relationship Id="rId31" Type="http://schemas.openxmlformats.org/officeDocument/2006/relationships/notesMaster" Target="notesMasters/notesMaster1.xml"/><Relationship Id="rId34" Type="http://schemas.openxmlformats.org/officeDocument/2006/relationships/font" Target="fonts/font2.fntdata"/><Relationship Id="rId40" Type="http://schemas.openxmlformats.org/officeDocument/2006/relationships/font" Target="fonts/font8.fntdata"/><Relationship Id="rId36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2" Type="http://schemas.openxmlformats.org/officeDocument/2006/relationships/handoutMaster" Target="handoutMasters/handoutMaster1.xml"/><Relationship Id="rId37" Type="http://schemas.openxmlformats.org/officeDocument/2006/relationships/font" Target="fonts/font5.fntdata"/><Relationship Id="rId12" Type="http://schemas.openxmlformats.org/officeDocument/2006/relationships/slide" Target="slides/slide11.xml"/><Relationship Id="rId3" Type="http://schemas.openxmlformats.org/officeDocument/2006/relationships/slide" Target="slides/slide2.xml"/><Relationship Id="rId23" Type="http://schemas.openxmlformats.org/officeDocument/2006/relationships/slide" Target="slides/slide22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16" Type="http://schemas.openxmlformats.org/officeDocument/2006/relationships/slide" Target="slides/slide15.xml"/><Relationship Id="rId33" Type="http://schemas.openxmlformats.org/officeDocument/2006/relationships/font" Target="fonts/font1.fntdata"/><Relationship Id="rId41" Type="http://schemas.openxmlformats.org/officeDocument/2006/relationships/font" Target="fonts/font9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2" Type="http://schemas.openxmlformats.org/officeDocument/2006/relationships/slide" Target="slides/slide21.xml"/><Relationship Id="rId21" Type="http://schemas.openxmlformats.org/officeDocument/2006/relationships/slide" Target="slides/slide2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CEB61BB-05DE-4642-AD1B-BF6D2F326353}" type="datetimeFigureOut">
              <a:rPr lang="en-US" smtClean="0"/>
              <a:pPr/>
              <a:t>6/13/08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C1A71F56-3D0F-4B1A-958B-4807FB03FF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A0935D2F-C3F3-462E-A264-B4C1E58C9C67}" type="datetimeFigureOut">
              <a:rPr lang="en-US" smtClean="0"/>
              <a:pPr/>
              <a:t>6/13/08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BB9437A-A39C-4BCD-9FC5-82B4EE447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What provenance</a:t>
            </a:r>
            <a:r>
              <a:rPr lang="en-US" baseline="0"/>
              <a:t> _means_.</a:t>
            </a:r>
          </a:p>
          <a:p>
            <a:r>
              <a:rPr lang="en-US" baseline="0"/>
              <a:t>Make clear that we are generalizing these three threads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9437A-A39C-4BCD-9FC5-82B4EE44752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9437A-A39C-4BCD-9FC5-82B4EE44752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smtClean="0"/>
              <a:t>This node is obtained in two ways from the input (explains +).  Along each path to root, the annotations are multiplied.  Mention that this is implemented in NRC using structural recursion on trees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9437A-A39C-4BCD-9FC5-82B4EE44752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Use</a:t>
            </a:r>
            <a:r>
              <a:rPr lang="en-US" baseline="0"/>
              <a:t> colored circles in total order text.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9437A-A39C-4BCD-9FC5-82B4EE44752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Say what this buys us.  Don’t have to actually erase</a:t>
            </a:r>
            <a:r>
              <a:rPr lang="en-US" baseline="0"/>
              <a:t> the stuff in the source database, just in the answer (which is presumably smaller).</a:t>
            </a:r>
          </a:p>
          <a:p>
            <a:endParaRPr lang="en-US" baseline="0"/>
          </a:p>
          <a:p>
            <a:r>
              <a:rPr lang="en-US" baseline="0"/>
              <a:t>Point out that security application also makes sense for relational data.</a:t>
            </a:r>
          </a:p>
          <a:p>
            <a:endParaRPr lang="en-US" baseline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9437A-A39C-4BCD-9FC5-82B4EE44752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9437A-A39C-4BCD-9FC5-82B4EE447522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smtClean="0"/>
              <a:t>Say unions of _sets_ of trees.  Check with Nate about parens in return (…)..  </a:t>
            </a:r>
          </a:p>
          <a:p>
            <a:endParaRPr lang="en-US" baseline="0" smtClean="0"/>
          </a:p>
          <a:p>
            <a:r>
              <a:rPr lang="en-US" baseline="0" smtClean="0"/>
              <a:t>Map of XQuery features to NRC features?  Why small union?  Why big union?</a:t>
            </a:r>
          </a:p>
          <a:p>
            <a:endParaRPr lang="en-US" baseline="0" smtClean="0"/>
          </a:p>
          <a:p>
            <a:r>
              <a:rPr lang="en-US" baseline="0" smtClean="0"/>
              <a:t>Annotation written on node, but 2u annotates _entire tree_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9437A-A39C-4BCD-9FC5-82B4EE447522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9437A-A39C-4BCD-9FC5-82B4EE447522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Say who is $T when talking</a:t>
            </a:r>
            <a:r>
              <a:rPr lang="en-US" baseline="0" smtClean="0"/>
              <a:t> through slide (_set_ of trees).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9437A-A39C-4BCD-9FC5-82B4EE447522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9437A-A39C-4BCD-9FC5-82B4EE44752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Say</a:t>
            </a:r>
            <a:r>
              <a:rPr lang="en-US" baseline="0"/>
              <a:t> in words “this is the paper on which Peter Buneman’s remarks in the keynote regarding semiring annotations were based”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9437A-A39C-4BCD-9FC5-82B4EE44752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9437A-A39C-4BCD-9FC5-82B4EE44752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Be more clear about tree type vs nested relations.  Say we were careful to justify our semantics so as it would not appear ad-hoc, as sometimes</a:t>
            </a:r>
            <a:r>
              <a:rPr lang="en-US" baseline="0" smtClean="0"/>
              <a:t> provenance definitions do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9437A-A39C-4BCD-9FC5-82B4EE44752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9437A-A39C-4BCD-9FC5-82B4EE44752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Animate</a:t>
            </a:r>
            <a:r>
              <a:rPr lang="en-US" baseline="0"/>
              <a:t>-reveal the colors.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9437A-A39C-4BCD-9FC5-82B4EE44752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Say Core XQuery is made up of orthogonal basic constructs.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9437A-A39C-4BCD-9FC5-82B4EE44752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For those keeping score at home, corresponds to NRC big union operator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9437A-A39C-4BCD-9FC5-82B4EE44752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6EB7F-5186-470B-B34D-2217EE7817FF}" type="datetime1">
              <a:rPr lang="en-US" smtClean="0"/>
              <a:pPr/>
              <a:t>6/13/08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6D238-D4E8-4379-953F-7CF0DB3CFBAE}" type="datetime1">
              <a:rPr lang="en-US" smtClean="0"/>
              <a:pPr/>
              <a:t>6/13/08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D57-C495-41A8-9C5F-15890709F69D}" type="datetime1">
              <a:rPr lang="en-US" smtClean="0"/>
              <a:pPr/>
              <a:t>6/13/08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1F209-9330-4C3F-B64C-B406343028EB}" type="datetime1">
              <a:rPr lang="en-US" smtClean="0"/>
              <a:pPr/>
              <a:t>6/13/08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16247-89AA-40E3-810D-121292B6838F}" type="datetime1">
              <a:rPr lang="en-US" smtClean="0"/>
              <a:pPr/>
              <a:t>6/13/08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53AAA-E45D-43A9-84A0-BC8AE96B5291}" type="datetime1">
              <a:rPr lang="en-US" smtClean="0"/>
              <a:pPr/>
              <a:t>6/13/08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9784-A404-4473-9131-3D24D36F2A84}" type="datetime1">
              <a:rPr lang="en-US" smtClean="0"/>
              <a:pPr/>
              <a:t>6/13/08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1BAE5-72A3-40A2-AE44-ED90C0B017C3}" type="datetime1">
              <a:rPr lang="en-US" smtClean="0"/>
              <a:pPr/>
              <a:t>6/13/08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33DE0-C676-43C3-ACB6-AEAEBA4F1DFF}" type="datetime1">
              <a:rPr lang="en-US" smtClean="0"/>
              <a:pPr/>
              <a:t>6/13/08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812F8-54D5-4ADA-B577-5E23835FB7E7}" type="datetime1">
              <a:rPr lang="en-US" smtClean="0"/>
              <a:pPr/>
              <a:t>6/13/08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624C1-855B-4BB0-84B8-2E64FDE43079}" type="datetime1">
              <a:rPr lang="en-US" smtClean="0"/>
              <a:pPr/>
              <a:t>6/13/08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275C-C686-45C5-A84C-6E6939498EC0}" type="datetime1">
              <a:rPr lang="en-US" smtClean="0"/>
              <a:pPr/>
              <a:t>6/13/08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767A8-7239-4A5D-A756-2F35EF85B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d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quation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3429000"/>
          </a:xfrm>
        </p:spPr>
        <p:txBody>
          <a:bodyPr>
            <a:normAutofit/>
          </a:bodyPr>
          <a:lstStyle/>
          <a:p>
            <a:r>
              <a:rPr lang="en-US" smtClean="0">
                <a:solidFill>
                  <a:schemeClr val="tx2"/>
                </a:solidFill>
              </a:rPr>
              <a:t>Annotated XML: </a:t>
            </a:r>
            <a:br>
              <a:rPr lang="en-US" smtClean="0">
                <a:solidFill>
                  <a:schemeClr val="tx2"/>
                </a:solidFill>
              </a:rPr>
            </a:br>
            <a:r>
              <a:rPr lang="en-US" smtClean="0">
                <a:solidFill>
                  <a:schemeClr val="tx2"/>
                </a:solidFill>
              </a:rPr>
              <a:t>Queries and Provenance</a:t>
            </a:r>
            <a:r>
              <a:rPr lang="en-US" smtClean="0"/>
              <a:t/>
            </a:r>
            <a:br>
              <a:rPr lang="en-US" smtClean="0"/>
            </a:br>
            <a:r>
              <a:rPr lang="en-US"/>
              <a:t/>
            </a:r>
            <a:br>
              <a:rPr lang="en-US"/>
            </a:br>
            <a:r>
              <a:rPr lang="en-US" sz="3200" smtClean="0"/>
              <a:t>Nate Foster     </a:t>
            </a:r>
            <a:r>
              <a:rPr lang="en-US" sz="3200" b="1" smtClean="0"/>
              <a:t>T.J. Green</a:t>
            </a:r>
            <a:r>
              <a:rPr lang="en-US" sz="3200" smtClean="0"/>
              <a:t>     Val Tannen</a:t>
            </a:r>
            <a:br>
              <a:rPr lang="en-US" sz="3200" smtClean="0"/>
            </a:br>
            <a:r>
              <a:rPr lang="en-US" sz="700" b="1" smtClean="0"/>
              <a:t/>
            </a:r>
            <a:br>
              <a:rPr lang="en-US" sz="700" b="1" smtClean="0"/>
            </a:br>
            <a:r>
              <a:rPr lang="en-US" sz="3200" b="1" smtClean="0"/>
              <a:t>       </a:t>
            </a:r>
            <a:r>
              <a:rPr lang="en-US" sz="3200" smtClean="0"/>
              <a:t>University of Pennsylvania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/>
          <a:p>
            <a:r>
              <a:rPr lang="en-US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PODS ’08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Vancouver, B.C.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June 11, 2008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Picture 3" descr="shield.color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5844" y="3389786"/>
            <a:ext cx="472090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i="1" smtClean="0"/>
              <a:t>K</a:t>
            </a:r>
            <a:r>
              <a:rPr lang="en-US" smtClean="0"/>
              <a:t>-UXQuery Syntax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Based on Core XQuery </a:t>
            </a:r>
            <a:r>
              <a:rPr lang="en-US" sz="2595"/>
              <a:t>[W3C]</a:t>
            </a:r>
            <a:endParaRPr lang="en-US"/>
          </a:p>
          <a:p>
            <a:pPr lvl="1"/>
            <a:r>
              <a:rPr lang="en-US" sz="2400">
                <a:latin typeface="Courier"/>
                <a:cs typeface="Courier"/>
              </a:rPr>
              <a:t>if</a:t>
            </a:r>
            <a:r>
              <a:rPr lang="en-US" sz="2400"/>
              <a:t> ... </a:t>
            </a:r>
            <a:r>
              <a:rPr lang="en-US" sz="2400">
                <a:latin typeface="Courier"/>
                <a:cs typeface="Courier"/>
              </a:rPr>
              <a:t>then</a:t>
            </a:r>
            <a:r>
              <a:rPr lang="en-US" sz="2400"/>
              <a:t> ... </a:t>
            </a:r>
            <a:r>
              <a:rPr lang="en-US" sz="2400">
                <a:latin typeface="Courier"/>
                <a:cs typeface="Courier"/>
              </a:rPr>
              <a:t>else</a:t>
            </a:r>
            <a:r>
              <a:rPr lang="en-US" sz="2400"/>
              <a:t> ... </a:t>
            </a:r>
            <a:r>
              <a:rPr lang="en-US" sz="2595"/>
              <a:t>instead of </a:t>
            </a:r>
            <a:r>
              <a:rPr lang="en-US" sz="2595">
                <a:latin typeface="Courier"/>
                <a:cs typeface="Courier"/>
              </a:rPr>
              <a:t>where</a:t>
            </a:r>
            <a:endParaRPr lang="en-US"/>
          </a:p>
          <a:p>
            <a:pPr lvl="1"/>
            <a:r>
              <a:rPr lang="en-US"/>
              <a:t>nested </a:t>
            </a:r>
            <a:r>
              <a:rPr lang="en-US" sz="2400">
                <a:latin typeface="Courier"/>
                <a:cs typeface="Courier"/>
              </a:rPr>
              <a:t>for</a:t>
            </a:r>
            <a:r>
              <a:rPr lang="en-US"/>
              <a:t> loops instead of complex XPath /a/b/c 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>
              <a:buNone/>
            </a:pPr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We added one new construct: </a:t>
            </a:r>
            <a:r>
              <a:rPr lang="en-US" sz="3027">
                <a:latin typeface="Courier"/>
                <a:cs typeface="Courier"/>
              </a:rPr>
              <a:t>annot</a:t>
            </a:r>
            <a:r>
              <a:rPr lang="en-US"/>
              <a:t> </a:t>
            </a:r>
            <a:r>
              <a:rPr lang="en-US" i="1"/>
              <a:t>k p</a:t>
            </a:r>
            <a:endParaRPr lang="en-US" i="1">
              <a:latin typeface="Courier"/>
              <a:cs typeface="Courier"/>
            </a:endParaRPr>
          </a:p>
          <a:p>
            <a:pPr lvl="1"/>
            <a:r>
              <a:rPr lang="en-US"/>
              <a:t>Construct any </a:t>
            </a:r>
            <a:r>
              <a:rPr lang="en-US" i="1"/>
              <a:t>K</a:t>
            </a:r>
            <a:r>
              <a:rPr lang="en-US"/>
              <a:t>-UXML document via </a:t>
            </a:r>
            <a:r>
              <a:rPr lang="en-US" i="1"/>
              <a:t>K</a:t>
            </a:r>
            <a:r>
              <a:rPr lang="en-US"/>
              <a:t>-UXQuery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Picture 4" descr="syntax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914400" y="2872510"/>
            <a:ext cx="6920164" cy="25908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Semantics for </a:t>
            </a:r>
            <a:r>
              <a:rPr lang="en-US" i="1"/>
              <a:t>K</a:t>
            </a:r>
            <a:r>
              <a:rPr lang="en-US"/>
              <a:t>-UXQuery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/>
              <a:t>How do annotations propagate through these query constructs?</a:t>
            </a:r>
          </a:p>
          <a:p>
            <a:r>
              <a:rPr lang="en-US"/>
              <a:t>We adopt a principled approach that leads to a compositional semantics and makes previous work on relations a precise special case</a:t>
            </a:r>
          </a:p>
          <a:p>
            <a:r>
              <a:rPr lang="en-US" sz="3200" smtClean="0"/>
              <a:t>We do this by translation to </a:t>
            </a:r>
            <a:r>
              <a:rPr lang="en-US" sz="3200" b="1" smtClean="0"/>
              <a:t>Nested Relational Calculus</a:t>
            </a:r>
            <a:r>
              <a:rPr lang="en-US" sz="3200" smtClean="0"/>
              <a:t> (</a:t>
            </a:r>
            <a:r>
              <a:rPr lang="en-US" sz="3200" i="1" smtClean="0"/>
              <a:t>NRC</a:t>
            </a:r>
            <a:r>
              <a:rPr lang="en-US" sz="3200" smtClean="0"/>
              <a:t>) with a tree type and annotations (</a:t>
            </a:r>
            <a:r>
              <a:rPr lang="en-US" sz="3200" i="1" smtClean="0"/>
              <a:t>NRC</a:t>
            </a:r>
            <a:r>
              <a:rPr lang="en-US" sz="3200" smtClean="0"/>
              <a:t> details in paper; illustrated here by example on UXQuery)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roup 135"/>
          <p:cNvGrpSpPr/>
          <p:nvPr/>
        </p:nvGrpSpPr>
        <p:grpSpPr>
          <a:xfrm>
            <a:off x="4191000" y="3985490"/>
            <a:ext cx="4495800" cy="1312278"/>
            <a:chOff x="4191000" y="3200400"/>
            <a:chExt cx="4495800" cy="1312278"/>
          </a:xfrm>
        </p:grpSpPr>
        <p:grpSp>
          <p:nvGrpSpPr>
            <p:cNvPr id="91" name="Group 90"/>
            <p:cNvGrpSpPr/>
            <p:nvPr/>
          </p:nvGrpSpPr>
          <p:grpSpPr>
            <a:xfrm>
              <a:off x="4419600" y="3200400"/>
              <a:ext cx="3962400" cy="1312278"/>
              <a:chOff x="4419600" y="3200400"/>
              <a:chExt cx="3962400" cy="1312278"/>
            </a:xfrm>
          </p:grpSpPr>
          <p:sp>
            <p:nvSpPr>
              <p:cNvPr id="58" name="TextBox 57"/>
              <p:cNvSpPr txBox="1"/>
              <p:nvPr/>
            </p:nvSpPr>
            <p:spPr>
              <a:xfrm>
                <a:off x="4827639" y="3200400"/>
                <a:ext cx="37145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latin typeface="Calibri"/>
                  </a:rPr>
                  <a:t>a</a:t>
                </a:r>
                <a:endParaRPr lang="en-US" sz="2400" i="1" baseline="30000" dirty="0">
                  <a:latin typeface="Calibri"/>
                </a:endParaRP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4773558" y="4038600"/>
                <a:ext cx="4694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err="1" smtClean="0">
                    <a:latin typeface="Calibri"/>
                  </a:rPr>
                  <a:t>d</a:t>
                </a:r>
                <a:r>
                  <a:rPr lang="en-US" sz="2800" i="1" baseline="30000" dirty="0" err="1" smtClean="0">
                    <a:latin typeface="Calibri"/>
                  </a:rPr>
                  <a:t>u</a:t>
                </a:r>
                <a:endParaRPr lang="en-US" sz="2400" dirty="0">
                  <a:latin typeface="Calibri"/>
                </a:endParaRPr>
              </a:p>
            </p:txBody>
          </p:sp>
          <p:cxnSp>
            <p:nvCxnSpPr>
              <p:cNvPr id="60" name="Straight Connector 59"/>
              <p:cNvCxnSpPr>
                <a:stCxn id="58" idx="2"/>
                <a:endCxn id="59" idx="0"/>
              </p:cNvCxnSpPr>
              <p:nvPr/>
            </p:nvCxnSpPr>
            <p:spPr>
              <a:xfrm rot="5400000">
                <a:off x="4822559" y="3847790"/>
                <a:ext cx="376535" cy="5085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TextBox 60"/>
              <p:cNvSpPr txBox="1"/>
              <p:nvPr/>
            </p:nvSpPr>
            <p:spPr>
              <a:xfrm>
                <a:off x="4419600" y="3581400"/>
                <a:ext cx="3539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i="1" dirty="0" smtClean="0">
                    <a:solidFill>
                      <a:srgbClr val="FF0000"/>
                    </a:solidFill>
                    <a:latin typeface="Calibri"/>
                  </a:rPr>
                  <a:t>x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Calibri"/>
                  </a:rPr>
                  <a:t>  </a:t>
                </a:r>
                <a:endParaRPr lang="en-US" sz="2400" i="1" dirty="0">
                  <a:solidFill>
                    <a:srgbClr val="FF0000"/>
                  </a:solidFill>
                  <a:latin typeface="Calibri"/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6372976" y="3204865"/>
                <a:ext cx="38573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latin typeface="Calibri"/>
                  </a:rPr>
                  <a:t>b</a:t>
                </a:r>
                <a:endParaRPr lang="en-US" sz="2400" i="1" baseline="30000" dirty="0">
                  <a:latin typeface="Calibri"/>
                </a:endParaRP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6099230" y="4043065"/>
                <a:ext cx="4539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err="1" smtClean="0">
                    <a:latin typeface="Calibri"/>
                  </a:rPr>
                  <a:t>d</a:t>
                </a:r>
                <a:r>
                  <a:rPr lang="en-US" sz="2800" i="1" baseline="30000" dirty="0" err="1" smtClean="0">
                    <a:latin typeface="Calibri"/>
                  </a:rPr>
                  <a:t>v</a:t>
                </a:r>
                <a:endParaRPr lang="en-US" sz="2400" dirty="0">
                  <a:latin typeface="Calibri"/>
                </a:endParaRPr>
              </a:p>
            </p:txBody>
          </p:sp>
          <p:cxnSp>
            <p:nvCxnSpPr>
              <p:cNvPr id="64" name="Straight Connector 63"/>
              <p:cNvCxnSpPr>
                <a:stCxn id="62" idx="2"/>
                <a:endCxn id="63" idx="0"/>
              </p:cNvCxnSpPr>
              <p:nvPr/>
            </p:nvCxnSpPr>
            <p:spPr>
              <a:xfrm rot="5400000">
                <a:off x="6257762" y="3734983"/>
                <a:ext cx="376535" cy="239628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TextBox 64"/>
              <p:cNvSpPr txBox="1"/>
              <p:nvPr/>
            </p:nvSpPr>
            <p:spPr>
              <a:xfrm>
                <a:off x="6577677" y="4051013"/>
                <a:ext cx="50892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err="1" smtClean="0">
                    <a:latin typeface="Calibri"/>
                  </a:rPr>
                  <a:t>e</a:t>
                </a:r>
                <a:r>
                  <a:rPr lang="en-US" sz="2800" i="1" baseline="30000" dirty="0" err="1" smtClean="0">
                    <a:latin typeface="Calibri"/>
                  </a:rPr>
                  <a:t>w</a:t>
                </a:r>
                <a:endParaRPr lang="en-US" sz="2400" dirty="0">
                  <a:latin typeface="Calibri"/>
                </a:endParaRPr>
              </a:p>
            </p:txBody>
          </p:sp>
          <p:cxnSp>
            <p:nvCxnSpPr>
              <p:cNvPr id="66" name="Straight Connector 65"/>
              <p:cNvCxnSpPr>
                <a:stCxn id="62" idx="2"/>
                <a:endCxn id="65" idx="0"/>
              </p:cNvCxnSpPr>
              <p:nvPr/>
            </p:nvCxnSpPr>
            <p:spPr>
              <a:xfrm rot="16200000" flipH="1">
                <a:off x="6506750" y="3725623"/>
                <a:ext cx="384483" cy="26629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TextBox 66"/>
              <p:cNvSpPr txBox="1"/>
              <p:nvPr/>
            </p:nvSpPr>
            <p:spPr>
              <a:xfrm>
                <a:off x="5831066" y="3585865"/>
                <a:ext cx="34113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i="1" dirty="0" smtClean="0">
                    <a:solidFill>
                      <a:srgbClr val="FF0000"/>
                    </a:solidFill>
                    <a:latin typeface="Calibri"/>
                  </a:rPr>
                  <a:t>y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Calibri"/>
                  </a:rPr>
                  <a:t>  </a:t>
                </a:r>
                <a:endParaRPr lang="en-US" sz="2400" baseline="30000" dirty="0">
                  <a:solidFill>
                    <a:srgbClr val="FF0000"/>
                  </a:solidFill>
                  <a:latin typeface="Calibri"/>
                </a:endParaRPr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8027825" y="3204865"/>
                <a:ext cx="354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latin typeface="Calibri"/>
                  </a:rPr>
                  <a:t>c</a:t>
                </a:r>
                <a:endParaRPr lang="en-US" sz="2400" i="1" baseline="30000" dirty="0">
                  <a:latin typeface="Calibri"/>
                </a:endParaRP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8065616" y="4043065"/>
                <a:ext cx="2785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err="1" smtClean="0">
                    <a:latin typeface="Calibri"/>
                  </a:rPr>
                  <a:t>f</a:t>
                </a:r>
                <a:endParaRPr lang="en-US" sz="2400" dirty="0">
                  <a:latin typeface="Calibri"/>
                </a:endParaRPr>
              </a:p>
            </p:txBody>
          </p:sp>
          <p:cxnSp>
            <p:nvCxnSpPr>
              <p:cNvPr id="73" name="Straight Connector 72"/>
              <p:cNvCxnSpPr>
                <a:stCxn id="71" idx="2"/>
                <a:endCxn id="72" idx="0"/>
              </p:cNvCxnSpPr>
              <p:nvPr/>
            </p:nvCxnSpPr>
            <p:spPr>
              <a:xfrm rot="5400000">
                <a:off x="8016646" y="3854797"/>
                <a:ext cx="376535" cy="1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TextBox 73"/>
              <p:cNvSpPr txBox="1"/>
              <p:nvPr/>
            </p:nvSpPr>
            <p:spPr>
              <a:xfrm>
                <a:off x="7723329" y="3585865"/>
                <a:ext cx="38069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i="1" dirty="0" smtClean="0">
                    <a:solidFill>
                      <a:srgbClr val="FF0000"/>
                    </a:solidFill>
                    <a:latin typeface="Calibri"/>
                  </a:rPr>
                  <a:t>z  </a:t>
                </a:r>
                <a:endParaRPr lang="en-US" sz="2400" i="1" baseline="30000" dirty="0">
                  <a:solidFill>
                    <a:srgbClr val="FF0000"/>
                  </a:solidFill>
                  <a:latin typeface="Calibri"/>
                </a:endParaRPr>
              </a:p>
            </p:txBody>
          </p:sp>
        </p:grpSp>
        <p:grpSp>
          <p:nvGrpSpPr>
            <p:cNvPr id="126" name="Group 125"/>
            <p:cNvGrpSpPr/>
            <p:nvPr/>
          </p:nvGrpSpPr>
          <p:grpSpPr>
            <a:xfrm>
              <a:off x="4191000" y="3276600"/>
              <a:ext cx="4495800" cy="1143000"/>
              <a:chOff x="4191000" y="3276600"/>
              <a:chExt cx="4495800" cy="1143000"/>
            </a:xfrm>
          </p:grpSpPr>
          <p:sp>
            <p:nvSpPr>
              <p:cNvPr id="103" name="TextBox 102"/>
              <p:cNvSpPr txBox="1"/>
              <p:nvPr/>
            </p:nvSpPr>
            <p:spPr>
              <a:xfrm>
                <a:off x="5410200" y="3733800"/>
                <a:ext cx="2616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,</a:t>
                </a:r>
                <a:endParaRPr lang="en-US" sz="2400" i="1" baseline="30000">
                  <a:solidFill>
                    <a:schemeClr val="tx2"/>
                  </a:solidFill>
                  <a:latin typeface="Calibri"/>
                </a:endParaRPr>
              </a:p>
            </p:txBody>
          </p:sp>
          <p:sp>
            <p:nvSpPr>
              <p:cNvPr id="111" name="TextBox 110"/>
              <p:cNvSpPr txBox="1"/>
              <p:nvPr/>
            </p:nvSpPr>
            <p:spPr>
              <a:xfrm>
                <a:off x="7282190" y="3733800"/>
                <a:ext cx="2616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,</a:t>
                </a:r>
                <a:endParaRPr lang="en-US" sz="2400" i="1" baseline="30000">
                  <a:solidFill>
                    <a:schemeClr val="tx2"/>
                  </a:solidFill>
                  <a:latin typeface="Calibri"/>
                </a:endParaRPr>
              </a:p>
            </p:txBody>
          </p:sp>
          <p:sp>
            <p:nvSpPr>
              <p:cNvPr id="123" name="Moon 122"/>
              <p:cNvSpPr/>
              <p:nvPr/>
            </p:nvSpPr>
            <p:spPr>
              <a:xfrm>
                <a:off x="4191000" y="3276600"/>
                <a:ext cx="152400" cy="1143000"/>
              </a:xfrm>
              <a:prstGeom prst="moon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Moon 123"/>
              <p:cNvSpPr/>
              <p:nvPr/>
            </p:nvSpPr>
            <p:spPr>
              <a:xfrm flipH="1">
                <a:off x="8534400" y="3276600"/>
                <a:ext cx="152400" cy="1143000"/>
              </a:xfrm>
              <a:prstGeom prst="moon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34" name="Rectangle 133"/>
          <p:cNvSpPr/>
          <p:nvPr/>
        </p:nvSpPr>
        <p:spPr>
          <a:xfrm>
            <a:off x="4724400" y="2209800"/>
            <a:ext cx="1447800" cy="533400"/>
          </a:xfrm>
          <a:prstGeom prst="rect">
            <a:avLst/>
          </a:prstGeom>
          <a:solidFill>
            <a:srgbClr val="FFFF66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/>
          <p:cNvSpPr/>
          <p:nvPr/>
        </p:nvSpPr>
        <p:spPr>
          <a:xfrm>
            <a:off x="1928090" y="2209800"/>
            <a:ext cx="2743200" cy="533400"/>
          </a:xfrm>
          <a:prstGeom prst="rect">
            <a:avLst/>
          </a:prstGeom>
          <a:solidFill>
            <a:srgbClr val="FFFF66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/>
          <p:cNvSpPr/>
          <p:nvPr/>
        </p:nvSpPr>
        <p:spPr>
          <a:xfrm>
            <a:off x="6248400" y="2209800"/>
            <a:ext cx="937490" cy="533400"/>
          </a:xfrm>
          <a:prstGeom prst="rect">
            <a:avLst/>
          </a:prstGeom>
          <a:solidFill>
            <a:srgbClr val="FFFF66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K</a:t>
            </a:r>
            <a:r>
              <a:rPr lang="en-US"/>
              <a:t>-UXQuery Semantics: </a:t>
            </a:r>
            <a:r>
              <a:rPr lang="en-US" sz="4000">
                <a:latin typeface="Courier"/>
                <a:cs typeface="Courier"/>
              </a:rPr>
              <a:t>for</a:t>
            </a:r>
            <a:r>
              <a:rPr lang="en-US"/>
              <a:t>-Loops</a:t>
            </a:r>
            <a:endParaRPr lang="en-US" i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419600" y="3045330"/>
            <a:ext cx="2819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/>
              <a:t>Answer</a:t>
            </a:r>
            <a:r>
              <a:rPr lang="en-US" sz="3200"/>
              <a:t>:</a:t>
            </a:r>
          </a:p>
        </p:txBody>
      </p:sp>
      <p:grpSp>
        <p:nvGrpSpPr>
          <p:cNvPr id="135" name="Group 134"/>
          <p:cNvGrpSpPr/>
          <p:nvPr/>
        </p:nvGrpSpPr>
        <p:grpSpPr>
          <a:xfrm>
            <a:off x="685800" y="4023579"/>
            <a:ext cx="2971800" cy="1307813"/>
            <a:chOff x="685800" y="3238489"/>
            <a:chExt cx="2971800" cy="1307813"/>
          </a:xfrm>
        </p:grpSpPr>
        <p:sp>
          <p:nvSpPr>
            <p:cNvPr id="6" name="TextBox 5"/>
            <p:cNvSpPr txBox="1"/>
            <p:nvPr/>
          </p:nvSpPr>
          <p:spPr>
            <a:xfrm>
              <a:off x="1049362" y="3241972"/>
              <a:ext cx="4696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libri"/>
                </a:rPr>
                <a:t>a</a:t>
              </a:r>
              <a:r>
                <a:rPr lang="en-US" sz="2800" i="1" baseline="30000" dirty="0" smtClean="0">
                  <a:latin typeface="Calibri"/>
                </a:rPr>
                <a:t>x</a:t>
              </a:r>
              <a:endParaRPr lang="en-US" sz="2400" i="1" baseline="30000" dirty="0">
                <a:latin typeface="Calibri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044382" y="4080172"/>
              <a:ext cx="4694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d</a:t>
              </a:r>
              <a:r>
                <a:rPr lang="en-US" sz="2800" i="1" baseline="30000" dirty="0" err="1" smtClean="0">
                  <a:latin typeface="Calibri"/>
                </a:rPr>
                <a:t>u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8" name="Straight Connector 7"/>
            <p:cNvCxnSpPr>
              <a:stCxn id="6" idx="2"/>
              <a:endCxn id="7" idx="0"/>
            </p:cNvCxnSpPr>
            <p:nvPr/>
          </p:nvCxnSpPr>
          <p:spPr>
            <a:xfrm rot="5400000">
              <a:off x="1093382" y="3889362"/>
              <a:ext cx="376535" cy="5084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Moon 8"/>
            <p:cNvSpPr/>
            <p:nvPr/>
          </p:nvSpPr>
          <p:spPr>
            <a:xfrm>
              <a:off x="685800" y="3314689"/>
              <a:ext cx="152400" cy="1143000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Moon 9"/>
            <p:cNvSpPr/>
            <p:nvPr/>
          </p:nvSpPr>
          <p:spPr>
            <a:xfrm flipH="1">
              <a:off x="3505200" y="3314689"/>
              <a:ext cx="152400" cy="1143000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981200" y="3238489"/>
              <a:ext cx="4873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libri"/>
                </a:rPr>
                <a:t>b</a:t>
              </a:r>
              <a:r>
                <a:rPr lang="en-US" sz="2800" i="1" baseline="30000" dirty="0" smtClean="0">
                  <a:latin typeface="Calibri"/>
                </a:rPr>
                <a:t>y</a:t>
              </a:r>
              <a:endParaRPr lang="en-US" sz="2400" i="1" baseline="30000" dirty="0">
                <a:latin typeface="Calibri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752600" y="4076689"/>
              <a:ext cx="4539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d</a:t>
              </a:r>
              <a:r>
                <a:rPr lang="en-US" sz="2800" i="1" baseline="30000" dirty="0" err="1" smtClean="0">
                  <a:latin typeface="Calibri"/>
                </a:rPr>
                <a:t>v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13" name="Straight Connector 12"/>
            <p:cNvCxnSpPr>
              <a:stCxn id="11" idx="2"/>
              <a:endCxn id="12" idx="0"/>
            </p:cNvCxnSpPr>
            <p:nvPr/>
          </p:nvCxnSpPr>
          <p:spPr>
            <a:xfrm rot="5400000">
              <a:off x="1913957" y="3765782"/>
              <a:ext cx="376535" cy="24527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1524000" y="3691224"/>
              <a:ext cx="2616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,</a:t>
              </a:r>
              <a:endParaRPr lang="en-US" sz="2400" i="1" baseline="3000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85741" y="3246437"/>
              <a:ext cx="4432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libri"/>
                </a:rPr>
                <a:t>c</a:t>
              </a:r>
              <a:r>
                <a:rPr lang="en-US" sz="2800" i="1" baseline="30000" dirty="0" smtClean="0">
                  <a:latin typeface="Calibri"/>
                </a:rPr>
                <a:t>z</a:t>
              </a:r>
              <a:endParaRPr lang="en-US" sz="2400" i="1" baseline="30000" dirty="0">
                <a:latin typeface="Calibri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068074" y="4084637"/>
              <a:ext cx="2785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f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17" name="Straight Connector 16"/>
            <p:cNvCxnSpPr>
              <a:stCxn id="15" idx="2"/>
              <a:endCxn id="16" idx="0"/>
            </p:cNvCxnSpPr>
            <p:nvPr/>
          </p:nvCxnSpPr>
          <p:spPr>
            <a:xfrm rot="5400000">
              <a:off x="3019104" y="3896369"/>
              <a:ext cx="376535" cy="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710190" y="3699172"/>
              <a:ext cx="2616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,</a:t>
              </a:r>
              <a:endParaRPr lang="en-US" sz="2400" i="1" baseline="3000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209800" y="4084637"/>
              <a:ext cx="50892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e</a:t>
              </a:r>
              <a:r>
                <a:rPr lang="en-US" sz="2800" i="1" baseline="30000" dirty="0" err="1" smtClean="0">
                  <a:latin typeface="Calibri"/>
                </a:rPr>
                <a:t>w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48" name="Straight Connector 47"/>
            <p:cNvCxnSpPr>
              <a:stCxn id="11" idx="2"/>
              <a:endCxn id="47" idx="0"/>
            </p:cNvCxnSpPr>
            <p:nvPr/>
          </p:nvCxnSpPr>
          <p:spPr>
            <a:xfrm rot="16200000" flipH="1">
              <a:off x="2152321" y="3772695"/>
              <a:ext cx="384483" cy="239399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Group 92"/>
          <p:cNvGrpSpPr/>
          <p:nvPr/>
        </p:nvGrpSpPr>
        <p:grpSpPr>
          <a:xfrm>
            <a:off x="4813780" y="4267200"/>
            <a:ext cx="3263420" cy="685800"/>
            <a:chOff x="4737580" y="6019800"/>
            <a:chExt cx="3263420" cy="685800"/>
          </a:xfrm>
        </p:grpSpPr>
        <p:sp>
          <p:nvSpPr>
            <p:cNvPr id="54" name="TextBox 53"/>
            <p:cNvSpPr txBox="1"/>
            <p:nvPr/>
          </p:nvSpPr>
          <p:spPr>
            <a:xfrm>
              <a:off x="5042380" y="6096000"/>
              <a:ext cx="29586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d</a:t>
              </a:r>
              <a:r>
                <a:rPr lang="en-US" sz="2800" i="1" baseline="30000" dirty="0" err="1" smtClean="0">
                  <a:solidFill>
                    <a:srgbClr val="FF0000"/>
                  </a:solidFill>
                  <a:latin typeface="Calibri"/>
                </a:rPr>
                <a:t>x</a:t>
              </a:r>
              <a:r>
                <a:rPr lang="en-US" sz="2800" i="1" baseline="30000" dirty="0" err="1" smtClean="0">
                  <a:latin typeface="Calibri"/>
                </a:rPr>
                <a:t>u </a:t>
              </a:r>
              <a:r>
                <a:rPr lang="en-US" sz="2800" baseline="30000" dirty="0" err="1" smtClean="0">
                  <a:latin typeface="Calibri"/>
                </a:rPr>
                <a:t>+ </a:t>
              </a:r>
              <a:r>
                <a:rPr lang="en-US" sz="2800" i="1" baseline="30000" dirty="0" err="1" smtClean="0">
                  <a:solidFill>
                    <a:srgbClr val="FF0000"/>
                  </a:solidFill>
                  <a:latin typeface="Calibri"/>
                </a:rPr>
                <a:t>y</a:t>
              </a:r>
              <a:r>
                <a:rPr lang="en-US" sz="2800" i="1" baseline="30000" dirty="0" err="1" smtClean="0">
                  <a:latin typeface="Calibri"/>
                </a:rPr>
                <a:t>v</a:t>
              </a:r>
              <a:r>
                <a:rPr lang="en-US" sz="2400" dirty="0" err="1" smtClean="0"/>
                <a:t>  ,    e</a:t>
              </a:r>
              <a:r>
                <a:rPr lang="en-US" sz="2800" i="1" baseline="30000" dirty="0" err="1" smtClean="0">
                  <a:solidFill>
                    <a:srgbClr val="FF0000"/>
                  </a:solidFill>
                </a:rPr>
                <a:t>y</a:t>
              </a:r>
              <a:r>
                <a:rPr lang="en-US" sz="2800" i="1" baseline="30000" dirty="0" err="1" smtClean="0"/>
                <a:t>w</a:t>
              </a:r>
              <a:r>
                <a:rPr lang="en-US" sz="2400" dirty="0" err="1" smtClean="0"/>
                <a:t>  ,    f</a:t>
              </a:r>
              <a:r>
                <a:rPr lang="en-US" sz="2800" i="1" baseline="30000" dirty="0" err="1" smtClean="0">
                  <a:solidFill>
                    <a:srgbClr val="FF0000"/>
                  </a:solidFill>
                </a:rPr>
                <a:t>z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55" name="Moon 54"/>
            <p:cNvSpPr/>
            <p:nvPr/>
          </p:nvSpPr>
          <p:spPr>
            <a:xfrm>
              <a:off x="4737580" y="6032214"/>
              <a:ext cx="152400" cy="673386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Moon 55"/>
            <p:cNvSpPr/>
            <p:nvPr/>
          </p:nvSpPr>
          <p:spPr>
            <a:xfrm flipH="1">
              <a:off x="7709380" y="6019800"/>
              <a:ext cx="152400" cy="673387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TextBox 93"/>
          <p:cNvSpPr txBox="1"/>
          <p:nvPr/>
        </p:nvSpPr>
        <p:spPr>
          <a:xfrm>
            <a:off x="4419600" y="3045330"/>
            <a:ext cx="2819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/>
              <a:t>Computation</a:t>
            </a:r>
            <a:r>
              <a:rPr lang="en-US" sz="3200"/>
              <a:t>:</a:t>
            </a:r>
          </a:p>
        </p:txBody>
      </p:sp>
      <p:grpSp>
        <p:nvGrpSpPr>
          <p:cNvPr id="125" name="Group 124"/>
          <p:cNvGrpSpPr/>
          <p:nvPr/>
        </p:nvGrpSpPr>
        <p:grpSpPr>
          <a:xfrm>
            <a:off x="685800" y="4026187"/>
            <a:ext cx="2971800" cy="1307813"/>
            <a:chOff x="685800" y="4940587"/>
            <a:chExt cx="2971800" cy="1307813"/>
          </a:xfrm>
        </p:grpSpPr>
        <p:sp>
          <p:nvSpPr>
            <p:cNvPr id="95" name="TextBox 94"/>
            <p:cNvSpPr txBox="1"/>
            <p:nvPr/>
          </p:nvSpPr>
          <p:spPr>
            <a:xfrm>
              <a:off x="1049362" y="4944070"/>
              <a:ext cx="4696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libri"/>
                </a:rPr>
                <a:t>a</a:t>
              </a:r>
              <a:r>
                <a:rPr lang="en-US" sz="2800" i="1" baseline="30000" dirty="0" smtClean="0">
                  <a:solidFill>
                    <a:srgbClr val="FF0000"/>
                  </a:solidFill>
                  <a:latin typeface="Calibri"/>
                </a:rPr>
                <a:t>x</a:t>
              </a:r>
              <a:endParaRPr lang="en-US" sz="2400" i="1" baseline="30000" dirty="0">
                <a:solidFill>
                  <a:srgbClr val="FF0000"/>
                </a:solidFill>
                <a:latin typeface="Calibri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1044382" y="5782270"/>
              <a:ext cx="4694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d</a:t>
              </a:r>
              <a:r>
                <a:rPr lang="en-US" sz="2800" i="1" baseline="30000" dirty="0" err="1" smtClean="0">
                  <a:latin typeface="Calibri"/>
                </a:rPr>
                <a:t>u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97" name="Straight Connector 96"/>
            <p:cNvCxnSpPr>
              <a:stCxn id="95" idx="2"/>
              <a:endCxn id="96" idx="0"/>
            </p:cNvCxnSpPr>
            <p:nvPr/>
          </p:nvCxnSpPr>
          <p:spPr>
            <a:xfrm rot="5400000">
              <a:off x="1093382" y="5591460"/>
              <a:ext cx="376535" cy="5084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Moon 97"/>
            <p:cNvSpPr/>
            <p:nvPr/>
          </p:nvSpPr>
          <p:spPr>
            <a:xfrm>
              <a:off x="685800" y="5016787"/>
              <a:ext cx="152400" cy="1143000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Moon 98"/>
            <p:cNvSpPr/>
            <p:nvPr/>
          </p:nvSpPr>
          <p:spPr>
            <a:xfrm flipH="1">
              <a:off x="3505200" y="5016787"/>
              <a:ext cx="152400" cy="1143000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1981200" y="4940587"/>
              <a:ext cx="4873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libri"/>
                </a:rPr>
                <a:t>b</a:t>
              </a:r>
              <a:r>
                <a:rPr lang="en-US" sz="2800" i="1" baseline="30000" dirty="0" smtClean="0">
                  <a:solidFill>
                    <a:srgbClr val="FF0000"/>
                  </a:solidFill>
                  <a:latin typeface="Calibri"/>
                </a:rPr>
                <a:t>y</a:t>
              </a:r>
              <a:endParaRPr lang="en-US" sz="2400" i="1" baseline="30000" dirty="0">
                <a:solidFill>
                  <a:srgbClr val="FF0000"/>
                </a:solidFill>
                <a:latin typeface="Calibri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752600" y="5778787"/>
              <a:ext cx="4539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d</a:t>
              </a:r>
              <a:r>
                <a:rPr lang="en-US" sz="2800" i="1" baseline="30000" dirty="0" err="1" smtClean="0">
                  <a:latin typeface="Calibri"/>
                </a:rPr>
                <a:t>v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102" name="Straight Connector 101"/>
            <p:cNvCxnSpPr>
              <a:stCxn id="100" idx="2"/>
              <a:endCxn id="101" idx="0"/>
            </p:cNvCxnSpPr>
            <p:nvPr/>
          </p:nvCxnSpPr>
          <p:spPr>
            <a:xfrm rot="5400000">
              <a:off x="1913957" y="5467880"/>
              <a:ext cx="376535" cy="24527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2985741" y="4948535"/>
              <a:ext cx="4432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libri"/>
                </a:rPr>
                <a:t>c</a:t>
              </a:r>
              <a:r>
                <a:rPr lang="en-US" sz="2800" i="1" baseline="30000" dirty="0" smtClean="0">
                  <a:solidFill>
                    <a:srgbClr val="FF0000"/>
                  </a:solidFill>
                  <a:latin typeface="Calibri"/>
                </a:rPr>
                <a:t>z</a:t>
              </a:r>
              <a:endParaRPr lang="en-US" sz="2400" i="1" baseline="30000" dirty="0">
                <a:solidFill>
                  <a:srgbClr val="FF0000"/>
                </a:solidFill>
                <a:latin typeface="Calibri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3068074" y="5786735"/>
              <a:ext cx="2785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f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106" name="Straight Connector 105"/>
            <p:cNvCxnSpPr>
              <a:stCxn id="104" idx="2"/>
              <a:endCxn id="105" idx="0"/>
            </p:cNvCxnSpPr>
            <p:nvPr/>
          </p:nvCxnSpPr>
          <p:spPr>
            <a:xfrm rot="5400000">
              <a:off x="3019104" y="5598467"/>
              <a:ext cx="376535" cy="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/>
            <p:nvPr/>
          </p:nvSpPr>
          <p:spPr>
            <a:xfrm>
              <a:off x="2710190" y="5401270"/>
              <a:ext cx="2616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,</a:t>
              </a:r>
              <a:endParaRPr lang="en-US" sz="2400" i="1" baseline="3000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2209800" y="5786735"/>
              <a:ext cx="50892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e</a:t>
              </a:r>
              <a:r>
                <a:rPr lang="en-US" sz="2800" i="1" baseline="30000" dirty="0" err="1" smtClean="0">
                  <a:latin typeface="Calibri"/>
                </a:rPr>
                <a:t>w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109" name="Straight Connector 108"/>
            <p:cNvCxnSpPr>
              <a:stCxn id="100" idx="2"/>
              <a:endCxn id="108" idx="0"/>
            </p:cNvCxnSpPr>
            <p:nvPr/>
          </p:nvCxnSpPr>
          <p:spPr>
            <a:xfrm rot="16200000" flipH="1">
              <a:off x="2152321" y="5474793"/>
              <a:ext cx="384483" cy="239399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TextBox 109"/>
            <p:cNvSpPr txBox="1"/>
            <p:nvPr/>
          </p:nvSpPr>
          <p:spPr>
            <a:xfrm>
              <a:off x="1524000" y="5410200"/>
              <a:ext cx="2616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,</a:t>
              </a:r>
              <a:endParaRPr lang="en-US" sz="2400" i="1" baseline="30000">
                <a:solidFill>
                  <a:schemeClr val="tx2"/>
                </a:solidFill>
                <a:latin typeface="Calibri"/>
              </a:endParaRPr>
            </a:p>
          </p:txBody>
        </p:sp>
      </p:grpSp>
      <p:sp>
        <p:nvSpPr>
          <p:cNvPr id="117" name="TextBox 116"/>
          <p:cNvSpPr txBox="1"/>
          <p:nvPr/>
        </p:nvSpPr>
        <p:spPr>
          <a:xfrm>
            <a:off x="609600" y="3045330"/>
            <a:ext cx="2819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/>
              <a:t>Source</a:t>
            </a:r>
            <a:r>
              <a:rPr lang="en-US" sz="3200"/>
              <a:t>, $S:</a:t>
            </a:r>
          </a:p>
        </p:txBody>
      </p:sp>
      <p:grpSp>
        <p:nvGrpSpPr>
          <p:cNvPr id="137" name="Group 136"/>
          <p:cNvGrpSpPr/>
          <p:nvPr/>
        </p:nvGrpSpPr>
        <p:grpSpPr>
          <a:xfrm>
            <a:off x="4419600" y="4290290"/>
            <a:ext cx="4711220" cy="685800"/>
            <a:chOff x="4419600" y="5181600"/>
            <a:chExt cx="4711220" cy="685800"/>
          </a:xfrm>
        </p:grpSpPr>
        <p:sp>
          <p:nvSpPr>
            <p:cNvPr id="51" name="TextBox 50"/>
            <p:cNvSpPr txBox="1"/>
            <p:nvPr/>
          </p:nvSpPr>
          <p:spPr>
            <a:xfrm>
              <a:off x="4648200" y="5257800"/>
              <a:ext cx="44826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d</a:t>
              </a:r>
              <a:r>
                <a:rPr lang="en-US" sz="2800" i="1" baseline="30000" dirty="0" err="1" smtClean="0">
                  <a:solidFill>
                    <a:srgbClr val="FF0000"/>
                  </a:solidFill>
                  <a:latin typeface="Calibri"/>
                </a:rPr>
                <a:t>x</a:t>
              </a:r>
              <a:r>
                <a:rPr lang="en-US" sz="2800" i="1" baseline="30000" dirty="0" err="1" smtClean="0">
                  <a:latin typeface="Calibri"/>
                </a:rPr>
                <a:t>u</a:t>
              </a:r>
              <a:r>
                <a:rPr lang="en-US" sz="2400" dirty="0" err="1" smtClean="0"/>
                <a:t>    ,      d</a:t>
              </a:r>
              <a:r>
                <a:rPr lang="en-US" sz="2800" i="1" baseline="30000" dirty="0" err="1" smtClean="0">
                  <a:solidFill>
                    <a:srgbClr val="FF0000"/>
                  </a:solidFill>
                </a:rPr>
                <a:t>v</a:t>
              </a:r>
              <a:r>
                <a:rPr lang="en-US" sz="2800" i="1" baseline="30000" dirty="0" err="1" smtClean="0"/>
                <a:t>y</a:t>
              </a:r>
              <a:r>
                <a:rPr lang="en-US" sz="2400" dirty="0" err="1" smtClean="0"/>
                <a:t>    ,    e</a:t>
              </a:r>
              <a:r>
                <a:rPr lang="en-US" sz="2800" i="1" baseline="30000" dirty="0" err="1" smtClean="0">
                  <a:solidFill>
                    <a:srgbClr val="FF0000"/>
                  </a:solidFill>
                </a:rPr>
                <a:t>y</a:t>
              </a:r>
              <a:r>
                <a:rPr lang="en-US" sz="2800" i="1" baseline="30000" dirty="0" err="1" smtClean="0"/>
                <a:t>w</a:t>
              </a:r>
              <a:r>
                <a:rPr lang="en-US" sz="2400" dirty="0" err="1" smtClean="0"/>
                <a:t>    ,      f</a:t>
              </a:r>
              <a:r>
                <a:rPr lang="en-US" sz="2800" i="1" baseline="30000" dirty="0" err="1" smtClean="0">
                  <a:solidFill>
                    <a:srgbClr val="FF0000"/>
                  </a:solidFill>
                </a:rPr>
                <a:t>z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grpSp>
          <p:nvGrpSpPr>
            <p:cNvPr id="128" name="Group 127"/>
            <p:cNvGrpSpPr/>
            <p:nvPr/>
          </p:nvGrpSpPr>
          <p:grpSpPr>
            <a:xfrm>
              <a:off x="4419600" y="5181600"/>
              <a:ext cx="4114800" cy="685800"/>
              <a:chOff x="4419600" y="5181600"/>
              <a:chExt cx="4114800" cy="685800"/>
            </a:xfrm>
          </p:grpSpPr>
          <p:sp>
            <p:nvSpPr>
              <p:cNvPr id="118" name="Moon 117"/>
              <p:cNvSpPr/>
              <p:nvPr/>
            </p:nvSpPr>
            <p:spPr>
              <a:xfrm>
                <a:off x="4419600" y="5194014"/>
                <a:ext cx="152400" cy="673386"/>
              </a:xfrm>
              <a:prstGeom prst="moon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Moon 119"/>
              <p:cNvSpPr/>
              <p:nvPr/>
            </p:nvSpPr>
            <p:spPr>
              <a:xfrm flipH="1">
                <a:off x="8382000" y="5181600"/>
                <a:ext cx="152400" cy="673387"/>
              </a:xfrm>
              <a:prstGeom prst="moon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27" name="Group 126"/>
          <p:cNvGrpSpPr/>
          <p:nvPr/>
        </p:nvGrpSpPr>
        <p:grpSpPr>
          <a:xfrm>
            <a:off x="4051780" y="4290290"/>
            <a:ext cx="4863620" cy="673387"/>
            <a:chOff x="4038600" y="4495800"/>
            <a:chExt cx="4863620" cy="673387"/>
          </a:xfrm>
        </p:grpSpPr>
        <p:sp>
          <p:nvSpPr>
            <p:cNvPr id="115" name="TextBox 114"/>
            <p:cNvSpPr txBox="1"/>
            <p:nvPr/>
          </p:nvSpPr>
          <p:spPr>
            <a:xfrm>
              <a:off x="4267200" y="4572000"/>
              <a:ext cx="46350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err="1" smtClean="0">
                  <a:solidFill>
                    <a:srgbClr val="FF0000"/>
                  </a:solidFill>
                  <a:latin typeface="Calibri"/>
                </a:rPr>
                <a:t>x</a:t>
              </a:r>
              <a:r>
                <a:rPr lang="en-US" sz="2400" dirty="0" err="1" smtClean="0">
                  <a:latin typeface="Calibri"/>
                </a:rPr>
                <a:t>   d</a:t>
              </a:r>
              <a:r>
                <a:rPr lang="en-US" sz="2800" i="1" baseline="30000" dirty="0" err="1" smtClean="0">
                  <a:latin typeface="Calibri"/>
                </a:rPr>
                <a:t>u</a:t>
              </a:r>
              <a:r>
                <a:rPr lang="en-US" sz="2400" dirty="0" err="1" smtClean="0"/>
                <a:t>   ,     </a:t>
              </a:r>
              <a:r>
                <a:rPr lang="en-US" sz="2400" i="1" dirty="0" err="1" smtClean="0">
                  <a:solidFill>
                    <a:srgbClr val="FF0000"/>
                  </a:solidFill>
                </a:rPr>
                <a:t>y</a:t>
              </a:r>
              <a:r>
                <a:rPr lang="en-US" sz="2400" dirty="0" err="1" smtClean="0"/>
                <a:t>   d</a:t>
              </a:r>
              <a:r>
                <a:rPr lang="en-US" sz="2800" i="1" baseline="30000" dirty="0" err="1" smtClean="0"/>
                <a:t>y</a:t>
              </a:r>
              <a:r>
                <a:rPr lang="en-US" sz="2400" dirty="0" err="1" smtClean="0"/>
                <a:t>   ,    </a:t>
              </a:r>
              <a:r>
                <a:rPr lang="en-US" sz="2400" i="1" dirty="0" err="1" smtClean="0">
                  <a:solidFill>
                    <a:srgbClr val="FF0000"/>
                  </a:solidFill>
                </a:rPr>
                <a:t>y</a:t>
              </a:r>
              <a:r>
                <a:rPr lang="en-US" sz="2400" dirty="0" err="1" smtClean="0">
                  <a:solidFill>
                    <a:srgbClr val="FF0000"/>
                  </a:solidFill>
                </a:rPr>
                <a:t>  </a:t>
              </a:r>
              <a:r>
                <a:rPr lang="en-US" sz="2400" dirty="0" err="1" smtClean="0"/>
                <a:t> e</a:t>
              </a:r>
              <a:r>
                <a:rPr lang="en-US" sz="2800" i="1" baseline="30000" dirty="0" err="1" smtClean="0"/>
                <a:t>w</a:t>
              </a:r>
              <a:r>
                <a:rPr lang="en-US" sz="2400" dirty="0" err="1" smtClean="0"/>
                <a:t>    ,    </a:t>
              </a:r>
              <a:r>
                <a:rPr lang="en-US" sz="2400" i="1" dirty="0" err="1" smtClean="0">
                  <a:solidFill>
                    <a:srgbClr val="FF0000"/>
                  </a:solidFill>
                </a:rPr>
                <a:t>z </a:t>
              </a:r>
              <a:r>
                <a:rPr lang="en-US" sz="2400" dirty="0" err="1" smtClean="0"/>
                <a:t>  f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119" name="Moon 118"/>
            <p:cNvSpPr/>
            <p:nvPr/>
          </p:nvSpPr>
          <p:spPr>
            <a:xfrm>
              <a:off x="4038600" y="4495800"/>
              <a:ext cx="152400" cy="673386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Moon 120"/>
            <p:cNvSpPr/>
            <p:nvPr/>
          </p:nvSpPr>
          <p:spPr>
            <a:xfrm flipH="1">
              <a:off x="8610600" y="4495800"/>
              <a:ext cx="152400" cy="673387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3" name="TextBox 132"/>
          <p:cNvSpPr txBox="1"/>
          <p:nvPr/>
        </p:nvSpPr>
        <p:spPr>
          <a:xfrm>
            <a:off x="609600" y="2133600"/>
            <a:ext cx="7391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  <a:buNone/>
            </a:pPr>
            <a:r>
              <a:rPr lang="en-US" sz="3200" b="1"/>
              <a:t>Query</a:t>
            </a:r>
            <a:r>
              <a:rPr lang="en-US" sz="3200"/>
              <a:t>:  </a:t>
            </a:r>
            <a:r>
              <a:rPr lang="en-US" sz="2800">
                <a:latin typeface="Courier"/>
                <a:cs typeface="Courier"/>
              </a:rPr>
              <a:t>for $t in $S return $t/*</a:t>
            </a:r>
            <a:endParaRPr lang="en-US" sz="320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 animBg="1"/>
      <p:bldP spid="134" grpId="1" animBg="1"/>
      <p:bldP spid="129" grpId="0" animBg="1"/>
      <p:bldP spid="129" grpId="1" animBg="1"/>
      <p:bldP spid="130" grpId="0" animBg="1"/>
      <p:bldP spid="130" grpId="1" animBg="1"/>
      <p:bldP spid="19" grpId="0"/>
      <p:bldP spid="94" grpId="0"/>
      <p:bldP spid="94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229600" cy="1143000"/>
          </a:xfrm>
        </p:spPr>
        <p:txBody>
          <a:bodyPr/>
          <a:lstStyle/>
          <a:p>
            <a:r>
              <a:rPr lang="en-US" sz="4000">
                <a:latin typeface="Courier"/>
                <a:cs typeface="Courier"/>
              </a:rPr>
              <a:t>for</a:t>
            </a:r>
            <a:r>
              <a:rPr lang="en-US"/>
              <a:t>-loops Example </a:t>
            </a:r>
            <a:r>
              <a:rPr lang="en-US" smtClean="0"/>
              <a:t>With </a:t>
            </a:r>
            <a:r>
              <a:rPr lang="en-US" i="1" smtClean="0"/>
              <a:t>K</a:t>
            </a:r>
            <a:r>
              <a:rPr lang="en-US" smtClean="0"/>
              <a:t> = </a:t>
            </a:r>
            <a:r>
              <a:rPr lang="en-US" smtClean="0">
                <a:latin typeface="msbm10"/>
              </a:rPr>
              <a:t>N</a:t>
            </a:r>
            <a:endParaRPr lang="en-US" i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724400" y="2286000"/>
            <a:ext cx="2819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/>
              <a:t>Answer</a:t>
            </a:r>
            <a:r>
              <a:rPr lang="en-US" sz="3200"/>
              <a:t>:</a:t>
            </a:r>
          </a:p>
        </p:txBody>
      </p:sp>
      <p:grpSp>
        <p:nvGrpSpPr>
          <p:cNvPr id="21" name="Group 134"/>
          <p:cNvGrpSpPr/>
          <p:nvPr/>
        </p:nvGrpSpPr>
        <p:grpSpPr>
          <a:xfrm>
            <a:off x="685800" y="3035587"/>
            <a:ext cx="2971800" cy="1307813"/>
            <a:chOff x="685800" y="3238489"/>
            <a:chExt cx="2971800" cy="1307813"/>
          </a:xfrm>
        </p:grpSpPr>
        <p:sp>
          <p:nvSpPr>
            <p:cNvPr id="6" name="TextBox 5"/>
            <p:cNvSpPr txBox="1"/>
            <p:nvPr/>
          </p:nvSpPr>
          <p:spPr>
            <a:xfrm>
              <a:off x="1046872" y="3241972"/>
              <a:ext cx="37145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libri"/>
                </a:rPr>
                <a:t>a</a:t>
              </a:r>
              <a:endParaRPr lang="en-US" sz="2400" i="1" baseline="30000" dirty="0">
                <a:latin typeface="Calibri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059416" y="4080172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d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8" name="Straight Connector 7"/>
            <p:cNvCxnSpPr>
              <a:stCxn id="6" idx="2"/>
              <a:endCxn id="7" idx="0"/>
            </p:cNvCxnSpPr>
            <p:nvPr/>
          </p:nvCxnSpPr>
          <p:spPr>
            <a:xfrm rot="5400000">
              <a:off x="1044334" y="3891904"/>
              <a:ext cx="376535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Moon 8"/>
            <p:cNvSpPr/>
            <p:nvPr/>
          </p:nvSpPr>
          <p:spPr>
            <a:xfrm>
              <a:off x="685800" y="3314689"/>
              <a:ext cx="152400" cy="1143000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Moon 9"/>
            <p:cNvSpPr/>
            <p:nvPr/>
          </p:nvSpPr>
          <p:spPr>
            <a:xfrm flipH="1">
              <a:off x="3505200" y="3314689"/>
              <a:ext cx="152400" cy="1143000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981200" y="3238489"/>
              <a:ext cx="4676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libri"/>
                </a:rPr>
                <a:t>b</a:t>
              </a:r>
              <a:r>
                <a:rPr lang="en-US" sz="2800" baseline="30000" dirty="0" smtClean="0">
                  <a:latin typeface="Calibri"/>
                </a:rPr>
                <a:t>2</a:t>
              </a:r>
              <a:endParaRPr lang="en-US" sz="2400" baseline="30000" dirty="0">
                <a:latin typeface="Calibri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752600" y="4076689"/>
              <a:ext cx="4676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d</a:t>
              </a:r>
              <a:r>
                <a:rPr lang="en-US" sz="2800" baseline="30000" dirty="0" err="1" smtClean="0">
                  <a:latin typeface="Calibri"/>
                </a:rPr>
                <a:t>2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13" name="Straight Connector 12"/>
            <p:cNvCxnSpPr>
              <a:stCxn id="11" idx="2"/>
              <a:endCxn id="12" idx="0"/>
            </p:cNvCxnSpPr>
            <p:nvPr/>
          </p:nvCxnSpPr>
          <p:spPr>
            <a:xfrm rot="5400000">
              <a:off x="1912481" y="3774121"/>
              <a:ext cx="376535" cy="22860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1524000" y="3691224"/>
              <a:ext cx="2616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,</a:t>
              </a:r>
              <a:endParaRPr lang="en-US" sz="2400" i="1" baseline="3000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85741" y="3246437"/>
              <a:ext cx="43613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libri"/>
                </a:rPr>
                <a:t>c</a:t>
              </a:r>
              <a:r>
                <a:rPr lang="en-US" sz="2800" baseline="30000" dirty="0" smtClean="0">
                  <a:latin typeface="Calibri"/>
                </a:rPr>
                <a:t>3</a:t>
              </a:r>
              <a:endParaRPr lang="en-US" sz="2400" baseline="30000" dirty="0">
                <a:latin typeface="Calibri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068074" y="4084637"/>
              <a:ext cx="2785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f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17" name="Straight Connector 16"/>
            <p:cNvCxnSpPr>
              <a:stCxn id="15" idx="2"/>
              <a:endCxn id="16" idx="0"/>
            </p:cNvCxnSpPr>
            <p:nvPr/>
          </p:nvCxnSpPr>
          <p:spPr>
            <a:xfrm rot="16200000" flipH="1">
              <a:off x="3017323" y="3894589"/>
              <a:ext cx="376535" cy="356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710190" y="3699172"/>
              <a:ext cx="2616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,</a:t>
              </a:r>
              <a:endParaRPr lang="en-US" sz="2400" i="1" baseline="3000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252997" y="4073235"/>
              <a:ext cx="3378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e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48" name="Straight Connector 47"/>
            <p:cNvCxnSpPr>
              <a:stCxn id="11" idx="2"/>
              <a:endCxn id="47" idx="0"/>
            </p:cNvCxnSpPr>
            <p:nvPr/>
          </p:nvCxnSpPr>
          <p:spPr>
            <a:xfrm rot="16200000" flipH="1">
              <a:off x="2131933" y="3783268"/>
              <a:ext cx="373081" cy="20685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92"/>
          <p:cNvGrpSpPr/>
          <p:nvPr/>
        </p:nvGrpSpPr>
        <p:grpSpPr>
          <a:xfrm>
            <a:off x="4813780" y="3200400"/>
            <a:ext cx="3263420" cy="685800"/>
            <a:chOff x="4737580" y="6019800"/>
            <a:chExt cx="3263420" cy="685800"/>
          </a:xfrm>
        </p:grpSpPr>
        <p:sp>
          <p:nvSpPr>
            <p:cNvPr id="54" name="TextBox 53"/>
            <p:cNvSpPr txBox="1"/>
            <p:nvPr/>
          </p:nvSpPr>
          <p:spPr>
            <a:xfrm>
              <a:off x="5042380" y="6096000"/>
              <a:ext cx="29586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d</a:t>
              </a:r>
              <a:r>
                <a:rPr lang="en-US" sz="2800" baseline="30000" dirty="0" err="1" smtClean="0">
                  <a:latin typeface="Calibri"/>
                </a:rPr>
                <a:t>1+2</a:t>
              </a:r>
              <a:r>
                <a:rPr lang="en-US" sz="2800" baseline="30000" smtClean="0">
                  <a:latin typeface="cmsy10"/>
                </a:rPr>
                <a:t>¢</a:t>
              </a:r>
              <a:r>
                <a:rPr lang="en-US" sz="2800" baseline="30000" smtClean="0"/>
                <a:t>2 </a:t>
              </a:r>
              <a:r>
                <a:rPr lang="en-US" sz="2800" baseline="30000" dirty="0" err="1" smtClean="0">
                  <a:latin typeface="Calibri"/>
                </a:rPr>
                <a:t>= 5</a:t>
              </a:r>
              <a:r>
                <a:rPr lang="en-US" sz="2400" dirty="0" err="1" smtClean="0"/>
                <a:t>  ,   e</a:t>
              </a:r>
              <a:r>
                <a:rPr lang="en-US" sz="2800" baseline="30000" dirty="0" err="1" smtClean="0"/>
                <a:t>2</a:t>
              </a:r>
              <a:r>
                <a:rPr lang="en-US" sz="2400" dirty="0" err="1" smtClean="0"/>
                <a:t>  ,    f</a:t>
              </a:r>
              <a:r>
                <a:rPr lang="en-US" sz="2800" baseline="30000" dirty="0" err="1" smtClean="0"/>
                <a:t>3</a:t>
              </a:r>
              <a:endParaRPr lang="en-US" sz="2400" dirty="0"/>
            </a:p>
          </p:txBody>
        </p:sp>
        <p:sp>
          <p:nvSpPr>
            <p:cNvPr id="55" name="Moon 54"/>
            <p:cNvSpPr/>
            <p:nvPr/>
          </p:nvSpPr>
          <p:spPr>
            <a:xfrm>
              <a:off x="4737580" y="6032214"/>
              <a:ext cx="152400" cy="673386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Moon 55"/>
            <p:cNvSpPr/>
            <p:nvPr/>
          </p:nvSpPr>
          <p:spPr>
            <a:xfrm flipH="1">
              <a:off x="7709380" y="6019800"/>
              <a:ext cx="152400" cy="673387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7" name="TextBox 116"/>
          <p:cNvSpPr txBox="1"/>
          <p:nvPr/>
        </p:nvSpPr>
        <p:spPr>
          <a:xfrm>
            <a:off x="609600" y="2286000"/>
            <a:ext cx="2819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/>
              <a:t>Source</a:t>
            </a:r>
            <a:r>
              <a:rPr lang="en-US" sz="3200"/>
              <a:t>, $S: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609600" y="1524000"/>
            <a:ext cx="7391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  <a:buNone/>
            </a:pPr>
            <a:r>
              <a:rPr lang="en-US" sz="3200" b="1"/>
              <a:t>Query</a:t>
            </a:r>
            <a:r>
              <a:rPr lang="en-US" sz="3200"/>
              <a:t>:  </a:t>
            </a:r>
            <a:r>
              <a:rPr lang="en-US" sz="2800">
                <a:latin typeface="Courier"/>
                <a:cs typeface="Courier"/>
              </a:rPr>
              <a:t>for $t in $S return $t/*</a:t>
            </a:r>
            <a:endParaRPr lang="en-US" sz="3200">
              <a:latin typeface="Courier"/>
              <a:cs typeface="Courier"/>
            </a:endParaRPr>
          </a:p>
        </p:txBody>
      </p:sp>
      <p:grpSp>
        <p:nvGrpSpPr>
          <p:cNvPr id="172" name="Group 171"/>
          <p:cNvGrpSpPr/>
          <p:nvPr/>
        </p:nvGrpSpPr>
        <p:grpSpPr>
          <a:xfrm>
            <a:off x="4724400" y="4034135"/>
            <a:ext cx="4114800" cy="1456730"/>
            <a:chOff x="4724400" y="4034135"/>
            <a:chExt cx="4114800" cy="1456730"/>
          </a:xfrm>
        </p:grpSpPr>
        <p:sp>
          <p:nvSpPr>
            <p:cNvPr id="154" name="Rectangle 153"/>
            <p:cNvSpPr/>
            <p:nvPr/>
          </p:nvSpPr>
          <p:spPr>
            <a:xfrm>
              <a:off x="4800600" y="4500265"/>
              <a:ext cx="4038600" cy="9906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63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3" name="Group 92"/>
            <p:cNvGrpSpPr/>
            <p:nvPr/>
          </p:nvGrpSpPr>
          <p:grpSpPr>
            <a:xfrm>
              <a:off x="4889980" y="4652665"/>
              <a:ext cx="3859840" cy="685800"/>
              <a:chOff x="4648200" y="6019800"/>
              <a:chExt cx="3859840" cy="685800"/>
            </a:xfrm>
          </p:grpSpPr>
          <p:sp>
            <p:nvSpPr>
              <p:cNvPr id="112" name="TextBox 111"/>
              <p:cNvSpPr txBox="1"/>
              <p:nvPr/>
            </p:nvSpPr>
            <p:spPr>
              <a:xfrm>
                <a:off x="4711220" y="6096000"/>
                <a:ext cx="37968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err="1" smtClean="0">
                    <a:latin typeface="Calibri"/>
                  </a:rPr>
                  <a:t> d , d , d , d , d , e , e , f , f , f</a:t>
                </a:r>
                <a:endParaRPr lang="en-US" sz="2400" dirty="0"/>
              </a:p>
            </p:txBody>
          </p:sp>
          <p:sp>
            <p:nvSpPr>
              <p:cNvPr id="113" name="Moon 112"/>
              <p:cNvSpPr/>
              <p:nvPr/>
            </p:nvSpPr>
            <p:spPr>
              <a:xfrm>
                <a:off x="4648200" y="6032214"/>
                <a:ext cx="152400" cy="673386"/>
              </a:xfrm>
              <a:prstGeom prst="moon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Moon 113"/>
              <p:cNvSpPr/>
              <p:nvPr/>
            </p:nvSpPr>
            <p:spPr>
              <a:xfrm flipH="1">
                <a:off x="8292620" y="6019800"/>
                <a:ext cx="152400" cy="673387"/>
              </a:xfrm>
              <a:prstGeom prst="moon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51" name="TextBox 150"/>
            <p:cNvSpPr txBox="1"/>
            <p:nvPr/>
          </p:nvSpPr>
          <p:spPr>
            <a:xfrm>
              <a:off x="4724400" y="4034135"/>
              <a:ext cx="2819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i.e.,</a:t>
              </a:r>
            </a:p>
          </p:txBody>
        </p:sp>
      </p:grpSp>
      <p:sp>
        <p:nvSpPr>
          <p:cNvPr id="155" name="TextBox 154"/>
          <p:cNvSpPr txBox="1"/>
          <p:nvPr/>
        </p:nvSpPr>
        <p:spPr>
          <a:xfrm>
            <a:off x="4648200" y="5643265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5 d’s appear as children in source;</a:t>
            </a:r>
          </a:p>
          <a:p>
            <a:r>
              <a:rPr lang="en-US" sz="2400"/>
              <a:t>5 d’s in answer</a:t>
            </a:r>
          </a:p>
        </p:txBody>
      </p:sp>
      <p:grpSp>
        <p:nvGrpSpPr>
          <p:cNvPr id="171" name="Group 170"/>
          <p:cNvGrpSpPr/>
          <p:nvPr/>
        </p:nvGrpSpPr>
        <p:grpSpPr>
          <a:xfrm>
            <a:off x="228600" y="4343400"/>
            <a:ext cx="4221020" cy="2061865"/>
            <a:chOff x="228600" y="4343400"/>
            <a:chExt cx="4221020" cy="2061865"/>
          </a:xfrm>
        </p:grpSpPr>
        <p:sp>
          <p:nvSpPr>
            <p:cNvPr id="153" name="Rectangle 152"/>
            <p:cNvSpPr/>
            <p:nvPr/>
          </p:nvSpPr>
          <p:spPr>
            <a:xfrm>
              <a:off x="258620" y="4805065"/>
              <a:ext cx="4191000" cy="16002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89672" y="4942820"/>
              <a:ext cx="37145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libri"/>
                </a:rPr>
                <a:t>a</a:t>
              </a:r>
              <a:endParaRPr lang="en-US" sz="2400" i="1" baseline="30000" dirty="0">
                <a:latin typeface="Calibri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02216" y="5782761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d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80" name="Straight Connector 79"/>
            <p:cNvCxnSpPr>
              <a:stCxn id="78" idx="2"/>
              <a:endCxn id="79" idx="0"/>
            </p:cNvCxnSpPr>
            <p:nvPr/>
          </p:nvCxnSpPr>
          <p:spPr>
            <a:xfrm rot="5400000">
              <a:off x="586263" y="5593623"/>
              <a:ext cx="378276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Moon 80"/>
            <p:cNvSpPr/>
            <p:nvPr/>
          </p:nvSpPr>
          <p:spPr>
            <a:xfrm>
              <a:off x="381000" y="5004374"/>
              <a:ext cx="152400" cy="1143000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Moon 81"/>
            <p:cNvSpPr/>
            <p:nvPr/>
          </p:nvSpPr>
          <p:spPr>
            <a:xfrm flipH="1">
              <a:off x="4191000" y="5016787"/>
              <a:ext cx="152400" cy="1143000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318490" y="4942820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libri"/>
                </a:rPr>
                <a:t>b</a:t>
              </a:r>
              <a:endParaRPr lang="en-US" sz="2400" baseline="30000" dirty="0">
                <a:latin typeface="Calibri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1066800" y="5782761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d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85" name="Straight Connector 84"/>
            <p:cNvCxnSpPr>
              <a:stCxn id="83" idx="2"/>
              <a:endCxn id="84" idx="0"/>
            </p:cNvCxnSpPr>
            <p:nvPr/>
          </p:nvCxnSpPr>
          <p:spPr>
            <a:xfrm rot="5400000">
              <a:off x="1176692" y="5467778"/>
              <a:ext cx="378276" cy="25169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Box 85"/>
            <p:cNvSpPr txBox="1"/>
            <p:nvPr/>
          </p:nvSpPr>
          <p:spPr>
            <a:xfrm>
              <a:off x="914400" y="5395555"/>
              <a:ext cx="2616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,</a:t>
              </a:r>
              <a:endParaRPr lang="en-US" sz="2400" i="1" baseline="3000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3342790" y="4942820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libri"/>
                </a:rPr>
                <a:t>c</a:t>
              </a:r>
              <a:endParaRPr lang="en-US" sz="2400" baseline="30000" dirty="0">
                <a:latin typeface="Calibri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3360899" y="5782761"/>
              <a:ext cx="2785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f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89" name="Straight Connector 88"/>
            <p:cNvCxnSpPr>
              <a:stCxn id="87" idx="2"/>
              <a:endCxn id="88" idx="0"/>
            </p:cNvCxnSpPr>
            <p:nvPr/>
          </p:nvCxnSpPr>
          <p:spPr>
            <a:xfrm rot="5400000">
              <a:off x="3311057" y="5593623"/>
              <a:ext cx="378276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/>
            <p:cNvSpPr txBox="1"/>
            <p:nvPr/>
          </p:nvSpPr>
          <p:spPr>
            <a:xfrm>
              <a:off x="3120382" y="5395555"/>
              <a:ext cx="2616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,</a:t>
              </a:r>
              <a:endParaRPr lang="en-US" sz="2400" i="1" baseline="3000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1588655" y="5782761"/>
              <a:ext cx="3378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e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92" name="Straight Connector 91"/>
            <p:cNvCxnSpPr>
              <a:stCxn id="83" idx="2"/>
              <a:endCxn id="91" idx="0"/>
            </p:cNvCxnSpPr>
            <p:nvPr/>
          </p:nvCxnSpPr>
          <p:spPr>
            <a:xfrm rot="16200000" flipH="1">
              <a:off x="1435478" y="5460682"/>
              <a:ext cx="378276" cy="265882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TextBox 115"/>
            <p:cNvSpPr txBox="1"/>
            <p:nvPr/>
          </p:nvSpPr>
          <p:spPr>
            <a:xfrm>
              <a:off x="1327728" y="5782761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d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122" name="Straight Connector 121"/>
            <p:cNvCxnSpPr>
              <a:stCxn id="83" idx="2"/>
              <a:endCxn id="116" idx="0"/>
            </p:cNvCxnSpPr>
            <p:nvPr/>
          </p:nvCxnSpPr>
          <p:spPr>
            <a:xfrm rot="5400000">
              <a:off x="1298192" y="5589278"/>
              <a:ext cx="378276" cy="869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TextBox 135"/>
            <p:cNvSpPr txBox="1"/>
            <p:nvPr/>
          </p:nvSpPr>
          <p:spPr>
            <a:xfrm>
              <a:off x="3682681" y="5395555"/>
              <a:ext cx="2616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,</a:t>
              </a:r>
              <a:endParaRPr lang="en-US" sz="2400" i="1" baseline="3000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3868091" y="4942820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libri"/>
                </a:rPr>
                <a:t>c</a:t>
              </a:r>
              <a:endParaRPr lang="en-US" sz="2400" baseline="30000" dirty="0">
                <a:latin typeface="Calibri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3886200" y="5782761"/>
              <a:ext cx="2785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f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139" name="Straight Connector 138"/>
            <p:cNvCxnSpPr>
              <a:stCxn id="137" idx="2"/>
              <a:endCxn id="138" idx="0"/>
            </p:cNvCxnSpPr>
            <p:nvPr/>
          </p:nvCxnSpPr>
          <p:spPr>
            <a:xfrm rot="5400000">
              <a:off x="3836358" y="5593623"/>
              <a:ext cx="378276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TextBox 139"/>
            <p:cNvSpPr txBox="1"/>
            <p:nvPr/>
          </p:nvSpPr>
          <p:spPr>
            <a:xfrm>
              <a:off x="2211432" y="4942820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libri"/>
                </a:rPr>
                <a:t>b</a:t>
              </a:r>
              <a:endParaRPr lang="en-US" sz="2400" baseline="30000" dirty="0">
                <a:latin typeface="Calibri"/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1959742" y="5782761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d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142" name="Straight Connector 141"/>
            <p:cNvCxnSpPr>
              <a:stCxn id="140" idx="2"/>
              <a:endCxn id="141" idx="0"/>
            </p:cNvCxnSpPr>
            <p:nvPr/>
          </p:nvCxnSpPr>
          <p:spPr>
            <a:xfrm rot="5400000">
              <a:off x="2069634" y="5467778"/>
              <a:ext cx="378276" cy="25169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TextBox 142"/>
            <p:cNvSpPr txBox="1"/>
            <p:nvPr/>
          </p:nvSpPr>
          <p:spPr>
            <a:xfrm>
              <a:off x="1807342" y="5395555"/>
              <a:ext cx="2616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,</a:t>
              </a:r>
              <a:endParaRPr lang="en-US" sz="2400" i="1" baseline="3000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2481597" y="5782761"/>
              <a:ext cx="3378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e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145" name="Straight Connector 144"/>
            <p:cNvCxnSpPr>
              <a:stCxn id="140" idx="2"/>
              <a:endCxn id="144" idx="0"/>
            </p:cNvCxnSpPr>
            <p:nvPr/>
          </p:nvCxnSpPr>
          <p:spPr>
            <a:xfrm rot="16200000" flipH="1">
              <a:off x="2328420" y="5460682"/>
              <a:ext cx="378276" cy="265882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TextBox 145"/>
            <p:cNvSpPr txBox="1"/>
            <p:nvPr/>
          </p:nvSpPr>
          <p:spPr>
            <a:xfrm>
              <a:off x="2220670" y="5782761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d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147" name="Straight Connector 146"/>
            <p:cNvCxnSpPr>
              <a:stCxn id="140" idx="2"/>
              <a:endCxn id="146" idx="0"/>
            </p:cNvCxnSpPr>
            <p:nvPr/>
          </p:nvCxnSpPr>
          <p:spPr>
            <a:xfrm rot="5400000">
              <a:off x="2191134" y="5589278"/>
              <a:ext cx="378276" cy="869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TextBox 149"/>
            <p:cNvSpPr txBox="1"/>
            <p:nvPr/>
          </p:nvSpPr>
          <p:spPr>
            <a:xfrm>
              <a:off x="228600" y="4343400"/>
              <a:ext cx="2819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i.e.,</a:t>
              </a: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2889408" y="4942820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libri"/>
                </a:rPr>
                <a:t>c</a:t>
              </a:r>
              <a:endParaRPr lang="en-US" sz="2400" baseline="30000" dirty="0">
                <a:latin typeface="Calibri"/>
              </a:endParaRPr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2907517" y="5782761"/>
              <a:ext cx="2785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f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169" name="Straight Connector 168"/>
            <p:cNvCxnSpPr>
              <a:stCxn id="167" idx="2"/>
              <a:endCxn id="168" idx="0"/>
            </p:cNvCxnSpPr>
            <p:nvPr/>
          </p:nvCxnSpPr>
          <p:spPr>
            <a:xfrm rot="5400000">
              <a:off x="2857675" y="5593623"/>
              <a:ext cx="378276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0" name="TextBox 169"/>
            <p:cNvSpPr txBox="1"/>
            <p:nvPr/>
          </p:nvSpPr>
          <p:spPr>
            <a:xfrm>
              <a:off x="2667000" y="5395555"/>
              <a:ext cx="2616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,</a:t>
              </a:r>
              <a:endParaRPr lang="en-US" sz="2400" i="1" baseline="30000">
                <a:solidFill>
                  <a:schemeClr val="tx2"/>
                </a:solidFill>
                <a:latin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 51"/>
          <p:cNvSpPr/>
          <p:nvPr/>
        </p:nvSpPr>
        <p:spPr>
          <a:xfrm>
            <a:off x="1980045" y="3631046"/>
            <a:ext cx="2057016" cy="2717030"/>
          </a:xfrm>
          <a:custGeom>
            <a:avLst/>
            <a:gdLst>
              <a:gd name="connsiteX0" fmla="*/ 1171864 w 2057016"/>
              <a:gd name="connsiteY0" fmla="*/ 444499 h 2717030"/>
              <a:gd name="connsiteX1" fmla="*/ 421410 w 2057016"/>
              <a:gd name="connsiteY1" fmla="*/ 75045 h 2717030"/>
              <a:gd name="connsiteX2" fmla="*/ 155864 w 2057016"/>
              <a:gd name="connsiteY2" fmla="*/ 17318 h 2717030"/>
              <a:gd name="connsiteX3" fmla="*/ 17319 w 2057016"/>
              <a:gd name="connsiteY3" fmla="*/ 178954 h 2717030"/>
              <a:gd name="connsiteX4" fmla="*/ 63500 w 2057016"/>
              <a:gd name="connsiteY4" fmla="*/ 432954 h 2717030"/>
              <a:gd name="connsiteX5" fmla="*/ 398319 w 2057016"/>
              <a:gd name="connsiteY5" fmla="*/ 640772 h 2717030"/>
              <a:gd name="connsiteX6" fmla="*/ 733137 w 2057016"/>
              <a:gd name="connsiteY6" fmla="*/ 767772 h 2717030"/>
              <a:gd name="connsiteX7" fmla="*/ 906319 w 2057016"/>
              <a:gd name="connsiteY7" fmla="*/ 964045 h 2717030"/>
              <a:gd name="connsiteX8" fmla="*/ 871682 w 2057016"/>
              <a:gd name="connsiteY8" fmla="*/ 1137227 h 2717030"/>
              <a:gd name="connsiteX9" fmla="*/ 583046 w 2057016"/>
              <a:gd name="connsiteY9" fmla="*/ 1252681 h 2717030"/>
              <a:gd name="connsiteX10" fmla="*/ 352137 w 2057016"/>
              <a:gd name="connsiteY10" fmla="*/ 1321954 h 2717030"/>
              <a:gd name="connsiteX11" fmla="*/ 340591 w 2057016"/>
              <a:gd name="connsiteY11" fmla="*/ 2222499 h 2717030"/>
              <a:gd name="connsiteX12" fmla="*/ 352137 w 2057016"/>
              <a:gd name="connsiteY12" fmla="*/ 2615045 h 2717030"/>
              <a:gd name="connsiteX13" fmla="*/ 733137 w 2057016"/>
              <a:gd name="connsiteY13" fmla="*/ 2684318 h 2717030"/>
              <a:gd name="connsiteX14" fmla="*/ 848591 w 2057016"/>
              <a:gd name="connsiteY14" fmla="*/ 2418772 h 2717030"/>
              <a:gd name="connsiteX15" fmla="*/ 825500 w 2057016"/>
              <a:gd name="connsiteY15" fmla="*/ 2003136 h 2717030"/>
              <a:gd name="connsiteX16" fmla="*/ 1114137 w 2057016"/>
              <a:gd name="connsiteY16" fmla="*/ 1945409 h 2717030"/>
              <a:gd name="connsiteX17" fmla="*/ 1610591 w 2057016"/>
              <a:gd name="connsiteY17" fmla="*/ 1945409 h 2717030"/>
              <a:gd name="connsiteX18" fmla="*/ 2003137 w 2057016"/>
              <a:gd name="connsiteY18" fmla="*/ 1864590 h 2717030"/>
              <a:gd name="connsiteX19" fmla="*/ 1933864 w 2057016"/>
              <a:gd name="connsiteY19" fmla="*/ 1275772 h 2717030"/>
              <a:gd name="connsiteX20" fmla="*/ 1495137 w 2057016"/>
              <a:gd name="connsiteY20" fmla="*/ 1114136 h 2717030"/>
              <a:gd name="connsiteX21" fmla="*/ 1379682 w 2057016"/>
              <a:gd name="connsiteY21" fmla="*/ 617681 h 2717030"/>
              <a:gd name="connsiteX22" fmla="*/ 1171864 w 2057016"/>
              <a:gd name="connsiteY22" fmla="*/ 444499 h 2717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057016" h="2717030">
                <a:moveTo>
                  <a:pt x="1171864" y="444499"/>
                </a:moveTo>
                <a:cubicBezTo>
                  <a:pt x="1012152" y="354060"/>
                  <a:pt x="590743" y="146242"/>
                  <a:pt x="421410" y="75045"/>
                </a:cubicBezTo>
                <a:cubicBezTo>
                  <a:pt x="252077" y="3848"/>
                  <a:pt x="223212" y="0"/>
                  <a:pt x="155864" y="17318"/>
                </a:cubicBezTo>
                <a:cubicBezTo>
                  <a:pt x="88516" y="34636"/>
                  <a:pt x="32713" y="109681"/>
                  <a:pt x="17319" y="178954"/>
                </a:cubicBezTo>
                <a:cubicBezTo>
                  <a:pt x="1925" y="248227"/>
                  <a:pt x="0" y="355984"/>
                  <a:pt x="63500" y="432954"/>
                </a:cubicBezTo>
                <a:cubicBezTo>
                  <a:pt x="127000" y="509924"/>
                  <a:pt x="286713" y="584969"/>
                  <a:pt x="398319" y="640772"/>
                </a:cubicBezTo>
                <a:cubicBezTo>
                  <a:pt x="509925" y="696575"/>
                  <a:pt x="648470" y="713893"/>
                  <a:pt x="733137" y="767772"/>
                </a:cubicBezTo>
                <a:cubicBezTo>
                  <a:pt x="817804" y="821651"/>
                  <a:pt x="883228" y="902469"/>
                  <a:pt x="906319" y="964045"/>
                </a:cubicBezTo>
                <a:cubicBezTo>
                  <a:pt x="929410" y="1025621"/>
                  <a:pt x="925561" y="1089121"/>
                  <a:pt x="871682" y="1137227"/>
                </a:cubicBezTo>
                <a:cubicBezTo>
                  <a:pt x="817803" y="1185333"/>
                  <a:pt x="669637" y="1221893"/>
                  <a:pt x="583046" y="1252681"/>
                </a:cubicBezTo>
                <a:cubicBezTo>
                  <a:pt x="496455" y="1283469"/>
                  <a:pt x="392546" y="1160318"/>
                  <a:pt x="352137" y="1321954"/>
                </a:cubicBezTo>
                <a:cubicBezTo>
                  <a:pt x="311728" y="1483590"/>
                  <a:pt x="340591" y="2006984"/>
                  <a:pt x="340591" y="2222499"/>
                </a:cubicBezTo>
                <a:cubicBezTo>
                  <a:pt x="340591" y="2438014"/>
                  <a:pt x="286713" y="2538075"/>
                  <a:pt x="352137" y="2615045"/>
                </a:cubicBezTo>
                <a:cubicBezTo>
                  <a:pt x="417561" y="2692015"/>
                  <a:pt x="650395" y="2717030"/>
                  <a:pt x="733137" y="2684318"/>
                </a:cubicBezTo>
                <a:cubicBezTo>
                  <a:pt x="815879" y="2651606"/>
                  <a:pt x="833197" y="2532302"/>
                  <a:pt x="848591" y="2418772"/>
                </a:cubicBezTo>
                <a:cubicBezTo>
                  <a:pt x="863985" y="2305242"/>
                  <a:pt x="781242" y="2082030"/>
                  <a:pt x="825500" y="2003136"/>
                </a:cubicBezTo>
                <a:cubicBezTo>
                  <a:pt x="869758" y="1924242"/>
                  <a:pt x="983289" y="1955030"/>
                  <a:pt x="1114137" y="1945409"/>
                </a:cubicBezTo>
                <a:cubicBezTo>
                  <a:pt x="1244986" y="1935788"/>
                  <a:pt x="1462424" y="1958879"/>
                  <a:pt x="1610591" y="1945409"/>
                </a:cubicBezTo>
                <a:cubicBezTo>
                  <a:pt x="1758758" y="1931939"/>
                  <a:pt x="1949258" y="1976196"/>
                  <a:pt x="2003137" y="1864590"/>
                </a:cubicBezTo>
                <a:cubicBezTo>
                  <a:pt x="2057016" y="1752984"/>
                  <a:pt x="2018531" y="1400848"/>
                  <a:pt x="1933864" y="1275772"/>
                </a:cubicBezTo>
                <a:cubicBezTo>
                  <a:pt x="1849197" y="1150696"/>
                  <a:pt x="1587501" y="1223818"/>
                  <a:pt x="1495137" y="1114136"/>
                </a:cubicBezTo>
                <a:cubicBezTo>
                  <a:pt x="1402773" y="1004454"/>
                  <a:pt x="1433561" y="729287"/>
                  <a:pt x="1379682" y="617681"/>
                </a:cubicBezTo>
                <a:cubicBezTo>
                  <a:pt x="1325803" y="506075"/>
                  <a:pt x="1331576" y="534938"/>
                  <a:pt x="1171864" y="444499"/>
                </a:cubicBezTo>
                <a:close/>
              </a:path>
            </a:pathLst>
          </a:custGeom>
          <a:solidFill>
            <a:srgbClr val="FFFF66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Freeform 87"/>
          <p:cNvSpPr/>
          <p:nvPr/>
        </p:nvSpPr>
        <p:spPr>
          <a:xfrm>
            <a:off x="1921933" y="3609495"/>
            <a:ext cx="1552865" cy="2001212"/>
          </a:xfrm>
          <a:custGeom>
            <a:avLst/>
            <a:gdLst>
              <a:gd name="connsiteX0" fmla="*/ 130849 w 1552865"/>
              <a:gd name="connsiteY0" fmla="*/ 63499 h 2001212"/>
              <a:gd name="connsiteX1" fmla="*/ 73122 w 1552865"/>
              <a:gd name="connsiteY1" fmla="*/ 248226 h 2001212"/>
              <a:gd name="connsiteX2" fmla="*/ 119303 w 1552865"/>
              <a:gd name="connsiteY2" fmla="*/ 490681 h 2001212"/>
              <a:gd name="connsiteX3" fmla="*/ 788940 w 1552865"/>
              <a:gd name="connsiteY3" fmla="*/ 790863 h 2001212"/>
              <a:gd name="connsiteX4" fmla="*/ 915940 w 1552865"/>
              <a:gd name="connsiteY4" fmla="*/ 871681 h 2001212"/>
              <a:gd name="connsiteX5" fmla="*/ 962122 w 1552865"/>
              <a:gd name="connsiteY5" fmla="*/ 1171863 h 2001212"/>
              <a:gd name="connsiteX6" fmla="*/ 915940 w 1552865"/>
              <a:gd name="connsiteY6" fmla="*/ 1702954 h 2001212"/>
              <a:gd name="connsiteX7" fmla="*/ 1008303 w 1552865"/>
              <a:gd name="connsiteY7" fmla="*/ 1956954 h 2001212"/>
              <a:gd name="connsiteX8" fmla="*/ 1193031 w 1552865"/>
              <a:gd name="connsiteY8" fmla="*/ 1968499 h 2001212"/>
              <a:gd name="connsiteX9" fmla="*/ 1435485 w 1552865"/>
              <a:gd name="connsiteY9" fmla="*/ 1887681 h 2001212"/>
              <a:gd name="connsiteX10" fmla="*/ 1504758 w 1552865"/>
              <a:gd name="connsiteY10" fmla="*/ 1587499 h 2001212"/>
              <a:gd name="connsiteX11" fmla="*/ 1470122 w 1552865"/>
              <a:gd name="connsiteY11" fmla="*/ 710045 h 2001212"/>
              <a:gd name="connsiteX12" fmla="*/ 1008303 w 1552865"/>
              <a:gd name="connsiteY12" fmla="*/ 386772 h 2001212"/>
              <a:gd name="connsiteX13" fmla="*/ 315576 w 1552865"/>
              <a:gd name="connsiteY13" fmla="*/ 51954 h 2001212"/>
              <a:gd name="connsiteX14" fmla="*/ 130849 w 1552865"/>
              <a:gd name="connsiteY14" fmla="*/ 63499 h 200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552865" h="2001212">
                <a:moveTo>
                  <a:pt x="130849" y="63499"/>
                </a:moveTo>
                <a:cubicBezTo>
                  <a:pt x="90440" y="96211"/>
                  <a:pt x="75046" y="177029"/>
                  <a:pt x="73122" y="248226"/>
                </a:cubicBezTo>
                <a:cubicBezTo>
                  <a:pt x="71198" y="319423"/>
                  <a:pt x="0" y="400242"/>
                  <a:pt x="119303" y="490681"/>
                </a:cubicBezTo>
                <a:cubicBezTo>
                  <a:pt x="238606" y="581120"/>
                  <a:pt x="656167" y="727363"/>
                  <a:pt x="788940" y="790863"/>
                </a:cubicBezTo>
                <a:cubicBezTo>
                  <a:pt x="921713" y="854363"/>
                  <a:pt x="887076" y="808181"/>
                  <a:pt x="915940" y="871681"/>
                </a:cubicBezTo>
                <a:cubicBezTo>
                  <a:pt x="944804" y="935181"/>
                  <a:pt x="962122" y="1033318"/>
                  <a:pt x="962122" y="1171863"/>
                </a:cubicBezTo>
                <a:cubicBezTo>
                  <a:pt x="962122" y="1310408"/>
                  <a:pt x="908243" y="1572106"/>
                  <a:pt x="915940" y="1702954"/>
                </a:cubicBezTo>
                <a:cubicBezTo>
                  <a:pt x="923637" y="1833803"/>
                  <a:pt x="962121" y="1912697"/>
                  <a:pt x="1008303" y="1956954"/>
                </a:cubicBezTo>
                <a:cubicBezTo>
                  <a:pt x="1054485" y="2001212"/>
                  <a:pt x="1121834" y="1980045"/>
                  <a:pt x="1193031" y="1968499"/>
                </a:cubicBezTo>
                <a:cubicBezTo>
                  <a:pt x="1264228" y="1956953"/>
                  <a:pt x="1383530" y="1951181"/>
                  <a:pt x="1435485" y="1887681"/>
                </a:cubicBezTo>
                <a:cubicBezTo>
                  <a:pt x="1487440" y="1824181"/>
                  <a:pt x="1498985" y="1783772"/>
                  <a:pt x="1504758" y="1587499"/>
                </a:cubicBezTo>
                <a:cubicBezTo>
                  <a:pt x="1510531" y="1391226"/>
                  <a:pt x="1552865" y="910166"/>
                  <a:pt x="1470122" y="710045"/>
                </a:cubicBezTo>
                <a:cubicBezTo>
                  <a:pt x="1387379" y="509924"/>
                  <a:pt x="1200727" y="496454"/>
                  <a:pt x="1008303" y="386772"/>
                </a:cubicBezTo>
                <a:cubicBezTo>
                  <a:pt x="815879" y="277090"/>
                  <a:pt x="463743" y="103908"/>
                  <a:pt x="315576" y="51954"/>
                </a:cubicBezTo>
                <a:cubicBezTo>
                  <a:pt x="167409" y="0"/>
                  <a:pt x="171258" y="30787"/>
                  <a:pt x="130849" y="63499"/>
                </a:cubicBezTo>
                <a:close/>
              </a:path>
            </a:pathLst>
          </a:custGeom>
          <a:solidFill>
            <a:srgbClr val="FFFF66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996373" y="3646054"/>
            <a:ext cx="1685636" cy="2678546"/>
          </a:xfrm>
          <a:custGeom>
            <a:avLst/>
            <a:gdLst>
              <a:gd name="connsiteX0" fmla="*/ 1472045 w 1685636"/>
              <a:gd name="connsiteY0" fmla="*/ 107758 h 2678546"/>
              <a:gd name="connsiteX1" fmla="*/ 1229591 w 1685636"/>
              <a:gd name="connsiteY1" fmla="*/ 3849 h 2678546"/>
              <a:gd name="connsiteX2" fmla="*/ 1033318 w 1685636"/>
              <a:gd name="connsiteY2" fmla="*/ 130849 h 2678546"/>
              <a:gd name="connsiteX3" fmla="*/ 987136 w 1685636"/>
              <a:gd name="connsiteY3" fmla="*/ 269395 h 2678546"/>
              <a:gd name="connsiteX4" fmla="*/ 340591 w 1685636"/>
              <a:gd name="connsiteY4" fmla="*/ 615758 h 2678546"/>
              <a:gd name="connsiteX5" fmla="*/ 202045 w 1685636"/>
              <a:gd name="connsiteY5" fmla="*/ 788940 h 2678546"/>
              <a:gd name="connsiteX6" fmla="*/ 178954 w 1685636"/>
              <a:gd name="connsiteY6" fmla="*/ 996758 h 2678546"/>
              <a:gd name="connsiteX7" fmla="*/ 190500 w 1685636"/>
              <a:gd name="connsiteY7" fmla="*/ 1654849 h 2678546"/>
              <a:gd name="connsiteX8" fmla="*/ 178954 w 1685636"/>
              <a:gd name="connsiteY8" fmla="*/ 1862667 h 2678546"/>
              <a:gd name="connsiteX9" fmla="*/ 63500 w 1685636"/>
              <a:gd name="connsiteY9" fmla="*/ 2035849 h 2678546"/>
              <a:gd name="connsiteX10" fmla="*/ 28863 w 1685636"/>
              <a:gd name="connsiteY10" fmla="*/ 2232122 h 2678546"/>
              <a:gd name="connsiteX11" fmla="*/ 75045 w 1685636"/>
              <a:gd name="connsiteY11" fmla="*/ 2613122 h 2678546"/>
              <a:gd name="connsiteX12" fmla="*/ 479136 w 1685636"/>
              <a:gd name="connsiteY12" fmla="*/ 2624667 h 2678546"/>
              <a:gd name="connsiteX13" fmla="*/ 548409 w 1685636"/>
              <a:gd name="connsiteY13" fmla="*/ 2428395 h 2678546"/>
              <a:gd name="connsiteX14" fmla="*/ 525318 w 1685636"/>
              <a:gd name="connsiteY14" fmla="*/ 2174395 h 2678546"/>
              <a:gd name="connsiteX15" fmla="*/ 744682 w 1685636"/>
              <a:gd name="connsiteY15" fmla="*/ 1908849 h 2678546"/>
              <a:gd name="connsiteX16" fmla="*/ 733136 w 1685636"/>
              <a:gd name="connsiteY16" fmla="*/ 1123758 h 2678546"/>
              <a:gd name="connsiteX17" fmla="*/ 813954 w 1685636"/>
              <a:gd name="connsiteY17" fmla="*/ 823576 h 2678546"/>
              <a:gd name="connsiteX18" fmla="*/ 1575954 w 1685636"/>
              <a:gd name="connsiteY18" fmla="*/ 396395 h 2678546"/>
              <a:gd name="connsiteX19" fmla="*/ 1472045 w 1685636"/>
              <a:gd name="connsiteY19" fmla="*/ 107758 h 267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685636" h="2678546">
                <a:moveTo>
                  <a:pt x="1472045" y="107758"/>
                </a:moveTo>
                <a:cubicBezTo>
                  <a:pt x="1414318" y="42334"/>
                  <a:pt x="1302712" y="0"/>
                  <a:pt x="1229591" y="3849"/>
                </a:cubicBezTo>
                <a:cubicBezTo>
                  <a:pt x="1156470" y="7698"/>
                  <a:pt x="1073727" y="86591"/>
                  <a:pt x="1033318" y="130849"/>
                </a:cubicBezTo>
                <a:cubicBezTo>
                  <a:pt x="992909" y="175107"/>
                  <a:pt x="1102591" y="188577"/>
                  <a:pt x="987136" y="269395"/>
                </a:cubicBezTo>
                <a:cubicBezTo>
                  <a:pt x="871681" y="350213"/>
                  <a:pt x="471440" y="529167"/>
                  <a:pt x="340591" y="615758"/>
                </a:cubicBezTo>
                <a:cubicBezTo>
                  <a:pt x="209742" y="702349"/>
                  <a:pt x="228985" y="725440"/>
                  <a:pt x="202045" y="788940"/>
                </a:cubicBezTo>
                <a:cubicBezTo>
                  <a:pt x="175106" y="852440"/>
                  <a:pt x="180878" y="852440"/>
                  <a:pt x="178954" y="996758"/>
                </a:cubicBezTo>
                <a:cubicBezTo>
                  <a:pt x="177030" y="1141076"/>
                  <a:pt x="190500" y="1510531"/>
                  <a:pt x="190500" y="1654849"/>
                </a:cubicBezTo>
                <a:cubicBezTo>
                  <a:pt x="190500" y="1799167"/>
                  <a:pt x="200121" y="1799167"/>
                  <a:pt x="178954" y="1862667"/>
                </a:cubicBezTo>
                <a:cubicBezTo>
                  <a:pt x="157787" y="1926167"/>
                  <a:pt x="88515" y="1974273"/>
                  <a:pt x="63500" y="2035849"/>
                </a:cubicBezTo>
                <a:cubicBezTo>
                  <a:pt x="38485" y="2097425"/>
                  <a:pt x="26939" y="2135910"/>
                  <a:pt x="28863" y="2232122"/>
                </a:cubicBezTo>
                <a:cubicBezTo>
                  <a:pt x="30787" y="2328334"/>
                  <a:pt x="0" y="2547698"/>
                  <a:pt x="75045" y="2613122"/>
                </a:cubicBezTo>
                <a:cubicBezTo>
                  <a:pt x="150090" y="2678546"/>
                  <a:pt x="400242" y="2655455"/>
                  <a:pt x="479136" y="2624667"/>
                </a:cubicBezTo>
                <a:cubicBezTo>
                  <a:pt x="558030" y="2593879"/>
                  <a:pt x="540712" y="2503440"/>
                  <a:pt x="548409" y="2428395"/>
                </a:cubicBezTo>
                <a:cubicBezTo>
                  <a:pt x="556106" y="2353350"/>
                  <a:pt x="492606" y="2260986"/>
                  <a:pt x="525318" y="2174395"/>
                </a:cubicBezTo>
                <a:cubicBezTo>
                  <a:pt x="558030" y="2087804"/>
                  <a:pt x="710046" y="2083955"/>
                  <a:pt x="744682" y="1908849"/>
                </a:cubicBezTo>
                <a:cubicBezTo>
                  <a:pt x="779318" y="1733743"/>
                  <a:pt x="721591" y="1304637"/>
                  <a:pt x="733136" y="1123758"/>
                </a:cubicBezTo>
                <a:cubicBezTo>
                  <a:pt x="744681" y="942879"/>
                  <a:pt x="673484" y="944803"/>
                  <a:pt x="813954" y="823576"/>
                </a:cubicBezTo>
                <a:cubicBezTo>
                  <a:pt x="954424" y="702349"/>
                  <a:pt x="1466272" y="513774"/>
                  <a:pt x="1575954" y="396395"/>
                </a:cubicBezTo>
                <a:cubicBezTo>
                  <a:pt x="1685636" y="279016"/>
                  <a:pt x="1529772" y="173182"/>
                  <a:pt x="1472045" y="107758"/>
                </a:cubicBezTo>
                <a:close/>
              </a:path>
            </a:pathLst>
          </a:custGeom>
          <a:solidFill>
            <a:srgbClr val="FFFF66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ounded Rectangle 76"/>
          <p:cNvSpPr/>
          <p:nvPr/>
        </p:nvSpPr>
        <p:spPr>
          <a:xfrm>
            <a:off x="5943601" y="4416520"/>
            <a:ext cx="1752600" cy="1831880"/>
          </a:xfrm>
          <a:prstGeom prst="round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ounded Rectangle 50"/>
          <p:cNvSpPr/>
          <p:nvPr/>
        </p:nvSpPr>
        <p:spPr>
          <a:xfrm>
            <a:off x="4682835" y="4416520"/>
            <a:ext cx="1524000" cy="381000"/>
          </a:xfrm>
          <a:prstGeom prst="roundRect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Content Placeholder 2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Annotation of result is a sum over products of annotations along paths to root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smtClean="0"/>
              <a:t>K</a:t>
            </a:r>
            <a:r>
              <a:rPr lang="en-US" smtClean="0"/>
              <a:t>-UXQuery Semantics: // Operator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838200" y="301475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/>
              <a:t>Source, </a:t>
            </a:r>
            <a:r>
              <a:rPr lang="en-US" sz="2800" smtClean="0"/>
              <a:t>$S:</a:t>
            </a:r>
            <a:endParaRPr lang="en-US" sz="2800" b="1"/>
          </a:p>
        </p:txBody>
      </p:sp>
      <p:grpSp>
        <p:nvGrpSpPr>
          <p:cNvPr id="48" name="Group 47"/>
          <p:cNvGrpSpPr/>
          <p:nvPr/>
        </p:nvGrpSpPr>
        <p:grpSpPr>
          <a:xfrm>
            <a:off x="4688986" y="3543685"/>
            <a:ext cx="2972692" cy="2667000"/>
            <a:chOff x="4612786" y="3048000"/>
            <a:chExt cx="2972692" cy="2667000"/>
          </a:xfrm>
        </p:grpSpPr>
        <p:sp>
          <p:nvSpPr>
            <p:cNvPr id="54" name="TextBox 53"/>
            <p:cNvSpPr txBox="1"/>
            <p:nvPr/>
          </p:nvSpPr>
          <p:spPr>
            <a:xfrm>
              <a:off x="5903222" y="3048000"/>
              <a:ext cx="2920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r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612786" y="3874655"/>
              <a:ext cx="151676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r>
                <a:rPr lang="en-US" sz="2800" i="1" baseline="30000" smtClean="0"/>
                <a:t>x</a:t>
              </a:r>
              <a:r>
                <a:rPr lang="en-US" sz="2400" baseline="15000" smtClean="0"/>
                <a:t>1</a:t>
              </a:r>
              <a:r>
                <a:rPr lang="en-US" sz="2800" baseline="30000" smtClean="0">
                  <a:latin typeface="cmsy10"/>
                </a:rPr>
                <a:t>¢</a:t>
              </a:r>
              <a:r>
                <a:rPr lang="en-US" sz="2800" i="1" baseline="30000" smtClean="0"/>
                <a:t>y</a:t>
              </a:r>
              <a:r>
                <a:rPr lang="en-US" sz="2400" baseline="15000" smtClean="0"/>
                <a:t>3</a:t>
              </a:r>
              <a:r>
                <a:rPr lang="en-US" sz="2800" baseline="30000" smtClean="0"/>
                <a:t> + </a:t>
              </a:r>
              <a:r>
                <a:rPr lang="en-US" sz="2800" i="1" baseline="30000" smtClean="0"/>
                <a:t>y</a:t>
              </a:r>
              <a:r>
                <a:rPr lang="en-US" sz="2400" baseline="15000" smtClean="0"/>
                <a:t>1</a:t>
              </a:r>
              <a:r>
                <a:rPr lang="en-US" sz="2800" baseline="30000" smtClean="0">
                  <a:latin typeface="cmsy10"/>
                </a:rPr>
                <a:t>¢</a:t>
              </a:r>
              <a:r>
                <a:rPr lang="en-US" sz="2800" i="1" baseline="30000" smtClean="0"/>
                <a:t>y</a:t>
              </a:r>
              <a:r>
                <a:rPr lang="en-US" sz="2400" baseline="15000" smtClean="0"/>
                <a:t>2</a:t>
              </a:r>
              <a:endParaRPr lang="en-US" sz="2400" baseline="30000">
                <a:latin typeface="Calibri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477000" y="3886200"/>
              <a:ext cx="5261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r>
                <a:rPr lang="en-US" sz="2800" i="1" baseline="30000" smtClean="0">
                  <a:latin typeface="Calibri"/>
                </a:rPr>
                <a:t>y</a:t>
              </a:r>
              <a:r>
                <a:rPr lang="en-US" sz="2400" baseline="15000" smtClean="0">
                  <a:latin typeface="Calibri"/>
                </a:rPr>
                <a:t>1</a:t>
              </a:r>
              <a:endParaRPr lang="en-US" sz="2400">
                <a:latin typeface="Calibri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943600" y="4565303"/>
              <a:ext cx="346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d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5950814" y="5253335"/>
              <a:ext cx="3321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477000" y="4565303"/>
              <a:ext cx="5261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r>
                <a:rPr lang="en-US" sz="2800" i="1" baseline="30000" smtClean="0">
                  <a:latin typeface="Calibri"/>
                </a:rPr>
                <a:t>y</a:t>
              </a:r>
              <a:r>
                <a:rPr lang="en-US" sz="2400" baseline="15000" smtClean="0">
                  <a:latin typeface="Calibri"/>
                </a:rPr>
                <a:t>2</a:t>
              </a:r>
              <a:endParaRPr lang="en-US" sz="2400">
                <a:latin typeface="Calibri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030518" y="4565303"/>
              <a:ext cx="5549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b</a:t>
              </a:r>
              <a:r>
                <a:rPr lang="en-US" sz="2800" i="1" baseline="30000" smtClean="0">
                  <a:latin typeface="Calibri"/>
                </a:rPr>
                <a:t>x</a:t>
              </a:r>
              <a:r>
                <a:rPr lang="en-US" sz="2400" baseline="15000" smtClean="0">
                  <a:latin typeface="Calibri"/>
                </a:rPr>
                <a:t>2</a:t>
              </a:r>
              <a:endParaRPr lang="en-US" sz="2400">
                <a:latin typeface="Calibri"/>
              </a:endParaRPr>
            </a:p>
          </p:txBody>
        </p:sp>
        <p:cxnSp>
          <p:nvCxnSpPr>
            <p:cNvPr id="63" name="Straight Connector 62"/>
            <p:cNvCxnSpPr>
              <a:stCxn id="54" idx="2"/>
              <a:endCxn id="55" idx="0"/>
            </p:cNvCxnSpPr>
            <p:nvPr/>
          </p:nvCxnSpPr>
          <p:spPr>
            <a:xfrm rot="5400000">
              <a:off x="5527717" y="3353116"/>
              <a:ext cx="364990" cy="678089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54" idx="2"/>
              <a:endCxn id="57" idx="0"/>
            </p:cNvCxnSpPr>
            <p:nvPr/>
          </p:nvCxnSpPr>
          <p:spPr>
            <a:xfrm rot="16200000" flipH="1">
              <a:off x="6206387" y="3352533"/>
              <a:ext cx="376535" cy="690797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57" idx="2"/>
              <a:endCxn id="59" idx="0"/>
            </p:cNvCxnSpPr>
            <p:nvPr/>
          </p:nvCxnSpPr>
          <p:spPr>
            <a:xfrm rot="5400000">
              <a:off x="6319750" y="4145000"/>
              <a:ext cx="217438" cy="62316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>
              <a:stCxn id="57" idx="2"/>
              <a:endCxn id="61" idx="0"/>
            </p:cNvCxnSpPr>
            <p:nvPr/>
          </p:nvCxnSpPr>
          <p:spPr>
            <a:xfrm rot="5400000">
              <a:off x="6631334" y="4456584"/>
              <a:ext cx="217438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stCxn id="57" idx="2"/>
              <a:endCxn id="62" idx="0"/>
            </p:cNvCxnSpPr>
            <p:nvPr/>
          </p:nvCxnSpPr>
          <p:spPr>
            <a:xfrm rot="16200000" flipH="1">
              <a:off x="6915306" y="4172611"/>
              <a:ext cx="217438" cy="567945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>
              <a:stCxn id="59" idx="2"/>
              <a:endCxn id="60" idx="0"/>
            </p:cNvCxnSpPr>
            <p:nvPr/>
          </p:nvCxnSpPr>
          <p:spPr>
            <a:xfrm rot="5400000">
              <a:off x="6003702" y="5140151"/>
              <a:ext cx="226367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" name="TextBox 72"/>
          <p:cNvSpPr txBox="1"/>
          <p:nvPr/>
        </p:nvSpPr>
        <p:spPr>
          <a:xfrm>
            <a:off x="4419600" y="301475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/>
              <a:t>Answer:</a:t>
            </a:r>
            <a:endParaRPr lang="en-US" sz="2800" b="1"/>
          </a:p>
        </p:txBody>
      </p:sp>
      <p:sp>
        <p:nvSpPr>
          <p:cNvPr id="75" name="TextBox 74"/>
          <p:cNvSpPr txBox="1"/>
          <p:nvPr/>
        </p:nvSpPr>
        <p:spPr>
          <a:xfrm>
            <a:off x="838200" y="2476885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Query:</a:t>
            </a:r>
            <a:r>
              <a:rPr lang="en-US" sz="2800" dirty="0" smtClean="0"/>
              <a:t>    </a:t>
            </a:r>
            <a:r>
              <a:rPr lang="en-US" sz="2800" dirty="0" smtClean="0">
                <a:latin typeface="Courier"/>
                <a:cs typeface="Courier"/>
              </a:rPr>
              <a:t>&lt;r&gt; $S//</a:t>
            </a:r>
            <a:r>
              <a:rPr lang="en-US" sz="2800" dirty="0" err="1" smtClean="0">
                <a:latin typeface="Courier"/>
                <a:cs typeface="Courier"/>
              </a:rPr>
              <a:t>c</a:t>
            </a:r>
            <a:r>
              <a:rPr lang="en-US" sz="2800" dirty="0" smtClean="0">
                <a:latin typeface="Courier"/>
                <a:cs typeface="Courier"/>
              </a:rPr>
              <a:t> &lt;/r&gt;</a:t>
            </a:r>
            <a:endParaRPr lang="en-US" sz="2800" dirty="0">
              <a:latin typeface="Courier"/>
              <a:cs typeface="Courier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685800" y="3543685"/>
            <a:ext cx="3429000" cy="2667000"/>
            <a:chOff x="609600" y="3048000"/>
            <a:chExt cx="3429000" cy="2667000"/>
          </a:xfrm>
        </p:grpSpPr>
        <p:sp>
          <p:nvSpPr>
            <p:cNvPr id="7" name="TextBox 6"/>
            <p:cNvSpPr txBox="1"/>
            <p:nvPr/>
          </p:nvSpPr>
          <p:spPr>
            <a:xfrm>
              <a:off x="2034468" y="3048000"/>
              <a:ext cx="3321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140186" y="3886200"/>
              <a:ext cx="5693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b</a:t>
              </a:r>
              <a:r>
                <a:rPr lang="en-US" sz="3200" i="1" baseline="30000" smtClean="0">
                  <a:latin typeface="Calibri"/>
                </a:rPr>
                <a:t>x</a:t>
              </a:r>
              <a:r>
                <a:rPr lang="en-US" sz="2400" baseline="15000" smtClean="0">
                  <a:latin typeface="Calibri"/>
                </a:rPr>
                <a:t>1</a:t>
              </a:r>
              <a:endParaRPr lang="en-US" sz="2400">
                <a:latin typeface="Calibri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960443" y="5253335"/>
              <a:ext cx="5261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r>
                <a:rPr lang="en-US" sz="2800" i="1" baseline="30000" smtClean="0">
                  <a:latin typeface="Calibri"/>
                </a:rPr>
                <a:t>y</a:t>
              </a:r>
              <a:r>
                <a:rPr lang="en-US" sz="2400" baseline="15000" smtClean="0">
                  <a:latin typeface="Calibri"/>
                </a:rPr>
                <a:t>3</a:t>
              </a:r>
              <a:endParaRPr lang="en-US" sz="2400">
                <a:latin typeface="Calibri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819400" y="3886200"/>
              <a:ext cx="5261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r>
                <a:rPr lang="en-US" sz="2800" i="1" baseline="30000" smtClean="0">
                  <a:latin typeface="Calibri"/>
                </a:rPr>
                <a:t>y</a:t>
              </a:r>
              <a:r>
                <a:rPr lang="en-US" sz="2400" baseline="15000" smtClean="0">
                  <a:latin typeface="Calibri"/>
                </a:rPr>
                <a:t>1</a:t>
              </a:r>
              <a:endParaRPr lang="en-US" sz="2400">
                <a:latin typeface="Calibri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258808" y="4565303"/>
              <a:ext cx="3321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286000" y="4565303"/>
              <a:ext cx="346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d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293214" y="5253335"/>
              <a:ext cx="3321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819400" y="4565303"/>
              <a:ext cx="5261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r>
                <a:rPr lang="en-US" sz="2800" i="1" baseline="30000" smtClean="0">
                  <a:latin typeface="Calibri"/>
                </a:rPr>
                <a:t>y</a:t>
              </a:r>
              <a:r>
                <a:rPr lang="en-US" sz="2400" baseline="15000" smtClean="0">
                  <a:latin typeface="Calibri"/>
                </a:rPr>
                <a:t>2</a:t>
              </a:r>
              <a:endParaRPr lang="en-US" sz="2400">
                <a:latin typeface="Calibri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372918" y="4565303"/>
              <a:ext cx="5549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b</a:t>
              </a:r>
              <a:r>
                <a:rPr lang="en-US" sz="2800" i="1" baseline="30000" smtClean="0">
                  <a:latin typeface="Calibri"/>
                </a:rPr>
                <a:t>x</a:t>
              </a:r>
              <a:r>
                <a:rPr lang="en-US" sz="2400" baseline="15000" smtClean="0">
                  <a:latin typeface="Calibri"/>
                </a:rPr>
                <a:t>2</a:t>
              </a:r>
              <a:endParaRPr lang="en-US" sz="2400">
                <a:latin typeface="Calibri"/>
              </a:endParaRPr>
            </a:p>
          </p:txBody>
        </p:sp>
        <p:cxnSp>
          <p:nvCxnSpPr>
            <p:cNvPr id="26" name="Straight Connector 25"/>
            <p:cNvCxnSpPr>
              <a:stCxn id="7" idx="2"/>
              <a:endCxn id="15" idx="0"/>
            </p:cNvCxnSpPr>
            <p:nvPr/>
          </p:nvCxnSpPr>
          <p:spPr>
            <a:xfrm rot="5400000">
              <a:off x="1624443" y="3310103"/>
              <a:ext cx="376535" cy="775659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20" idx="0"/>
              <a:endCxn id="15" idx="2"/>
            </p:cNvCxnSpPr>
            <p:nvPr/>
          </p:nvCxnSpPr>
          <p:spPr>
            <a:xfrm rot="5400000" flipH="1" flipV="1">
              <a:off x="1316160" y="4456584"/>
              <a:ext cx="217438" cy="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18" idx="0"/>
              <a:endCxn id="20" idx="2"/>
            </p:cNvCxnSpPr>
            <p:nvPr/>
          </p:nvCxnSpPr>
          <p:spPr>
            <a:xfrm rot="5400000" flipH="1" flipV="1">
              <a:off x="1211004" y="5039461"/>
              <a:ext cx="226367" cy="201383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7" idx="2"/>
              <a:endCxn id="19" idx="0"/>
            </p:cNvCxnSpPr>
            <p:nvPr/>
          </p:nvCxnSpPr>
          <p:spPr>
            <a:xfrm rot="16200000" flipH="1">
              <a:off x="2453229" y="3256975"/>
              <a:ext cx="376535" cy="881914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19" idx="2"/>
              <a:endCxn id="21" idx="0"/>
            </p:cNvCxnSpPr>
            <p:nvPr/>
          </p:nvCxnSpPr>
          <p:spPr>
            <a:xfrm rot="5400000">
              <a:off x="2662150" y="4145000"/>
              <a:ext cx="217438" cy="62316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19" idx="2"/>
              <a:endCxn id="23" idx="0"/>
            </p:cNvCxnSpPr>
            <p:nvPr/>
          </p:nvCxnSpPr>
          <p:spPr>
            <a:xfrm rot="5400000">
              <a:off x="2973734" y="4456584"/>
              <a:ext cx="217438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19" idx="2"/>
              <a:endCxn id="24" idx="0"/>
            </p:cNvCxnSpPr>
            <p:nvPr/>
          </p:nvCxnSpPr>
          <p:spPr>
            <a:xfrm rot="16200000" flipH="1">
              <a:off x="3257706" y="4172611"/>
              <a:ext cx="217438" cy="567945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stCxn id="21" idx="2"/>
              <a:endCxn id="22" idx="0"/>
            </p:cNvCxnSpPr>
            <p:nvPr/>
          </p:nvCxnSpPr>
          <p:spPr>
            <a:xfrm rot="5400000">
              <a:off x="2346102" y="5140151"/>
              <a:ext cx="226367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1459298" y="5253335"/>
              <a:ext cx="346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d</a:t>
              </a:r>
              <a:endParaRPr lang="en-US" sz="2400" i="1" baseline="30000">
                <a:latin typeface="Calibri"/>
              </a:endParaRPr>
            </a:p>
          </p:txBody>
        </p:sp>
        <p:cxnSp>
          <p:nvCxnSpPr>
            <p:cNvPr id="50" name="Straight Connector 49"/>
            <p:cNvCxnSpPr>
              <a:stCxn id="49" idx="0"/>
              <a:endCxn id="20" idx="2"/>
            </p:cNvCxnSpPr>
            <p:nvPr/>
          </p:nvCxnSpPr>
          <p:spPr>
            <a:xfrm rot="16200000" flipV="1">
              <a:off x="1415548" y="5036300"/>
              <a:ext cx="226367" cy="207704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Moon 40"/>
            <p:cNvSpPr/>
            <p:nvPr/>
          </p:nvSpPr>
          <p:spPr>
            <a:xfrm>
              <a:off x="609600" y="3352800"/>
              <a:ext cx="152400" cy="2286000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Moon 41"/>
            <p:cNvSpPr/>
            <p:nvPr/>
          </p:nvSpPr>
          <p:spPr>
            <a:xfrm flipH="1">
              <a:off x="3886200" y="3352800"/>
              <a:ext cx="152400" cy="2286000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88" grpId="0" animBg="1"/>
      <p:bldP spid="88" grpId="1" animBg="1"/>
      <p:bldP spid="86" grpId="0" animBg="1"/>
      <p:bldP spid="86" grpId="1" animBg="1"/>
      <p:bldP spid="51" grpId="0" animBg="1"/>
      <p:bldP spid="45" grpId="0" build="p"/>
      <p:bldP spid="53" grpId="0"/>
      <p:bldP spid="73" grpId="0"/>
      <p:bldP spid="7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sz="2800" smtClean="0"/>
              <a:t>Data annotated with clearance levels from total order </a:t>
            </a:r>
            <a:r>
              <a:rPr lang="en-US" sz="2800" smtClean="0">
                <a:latin typeface="cmsy10"/>
              </a:rPr>
              <a:t>C </a:t>
            </a:r>
            <a:r>
              <a:rPr lang="en-US" sz="2800" smtClean="0"/>
              <a:t>:  P &lt; C &lt; S &lt; T &lt; 0</a:t>
            </a:r>
          </a:p>
          <a:p>
            <a:pPr>
              <a:buNone/>
            </a:pPr>
            <a:endParaRPr lang="en-US" sz="2800" smtClean="0"/>
          </a:p>
          <a:p>
            <a:pPr>
              <a:buNone/>
            </a:pPr>
            <a:endParaRPr lang="en-US" sz="2800" smtClean="0"/>
          </a:p>
          <a:p>
            <a:pPr>
              <a:buNone/>
            </a:pPr>
            <a:endParaRPr lang="en-US" sz="2800" smtClean="0"/>
          </a:p>
          <a:p>
            <a:endParaRPr lang="en-US" sz="2800" smtClean="0"/>
          </a:p>
          <a:p>
            <a:r>
              <a:rPr lang="en-US" sz="2800" smtClean="0"/>
              <a:t>Joint use of data (</a:t>
            </a:r>
            <a:r>
              <a:rPr lang="en-US" sz="2800" smtClean="0">
                <a:latin typeface="cmsy10"/>
              </a:rPr>
              <a:t>¢</a:t>
            </a:r>
            <a:r>
              <a:rPr lang="en-US" sz="2800" smtClean="0"/>
              <a:t>) requires access to </a:t>
            </a:r>
            <a:r>
              <a:rPr lang="en-US" sz="2800" b="1" smtClean="0"/>
              <a:t>both</a:t>
            </a:r>
            <a:r>
              <a:rPr lang="en-US" sz="2800" smtClean="0"/>
              <a:t> (</a:t>
            </a:r>
            <a:r>
              <a:rPr lang="en-US" sz="2800" b="1" smtClean="0"/>
              <a:t>max</a:t>
            </a:r>
            <a:r>
              <a:rPr lang="en-US" sz="2800" smtClean="0"/>
              <a:t> of clearances); alternative use of data (+) requires access to </a:t>
            </a:r>
            <a:r>
              <a:rPr lang="en-US" sz="2800" b="1" smtClean="0"/>
              <a:t>either </a:t>
            </a:r>
            <a:r>
              <a:rPr lang="en-US" sz="2800" smtClean="0"/>
              <a:t>(</a:t>
            </a:r>
            <a:r>
              <a:rPr lang="en-US" sz="2800" b="1" smtClean="0"/>
              <a:t>min </a:t>
            </a:r>
            <a:r>
              <a:rPr lang="en-US" sz="2800" smtClean="0"/>
              <a:t>of clearances)</a:t>
            </a:r>
          </a:p>
          <a:p>
            <a:r>
              <a:rPr lang="en-US" sz="2800" smtClean="0"/>
              <a:t>(</a:t>
            </a:r>
            <a:r>
              <a:rPr lang="en-US" sz="2800" smtClean="0">
                <a:latin typeface="cmsy10"/>
              </a:rPr>
              <a:t>C</a:t>
            </a:r>
            <a:r>
              <a:rPr lang="en-US" sz="2800" smtClean="0"/>
              <a:t>, min, max, 0, P) is a commutative semiring</a:t>
            </a:r>
            <a:endParaRPr lang="en-US" sz="2800" b="1" smtClean="0"/>
          </a:p>
        </p:txBody>
      </p:sp>
      <p:grpSp>
        <p:nvGrpSpPr>
          <p:cNvPr id="73" name="Group 72"/>
          <p:cNvGrpSpPr/>
          <p:nvPr/>
        </p:nvGrpSpPr>
        <p:grpSpPr>
          <a:xfrm>
            <a:off x="3886200" y="3115270"/>
            <a:ext cx="3870888" cy="1228130"/>
            <a:chOff x="4266834" y="3106092"/>
            <a:chExt cx="3870888" cy="1228130"/>
          </a:xfrm>
        </p:grpSpPr>
        <p:sp>
          <p:nvSpPr>
            <p:cNvPr id="74" name="TextBox 73"/>
            <p:cNvSpPr txBox="1"/>
            <p:nvPr/>
          </p:nvSpPr>
          <p:spPr>
            <a:xfrm>
              <a:off x="6385122" y="3106092"/>
              <a:ext cx="346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p</a:t>
              </a:r>
              <a:endParaRPr lang="en-US" sz="2400" i="1" baseline="3000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266834" y="3872557"/>
              <a:ext cx="26516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d</a:t>
              </a:r>
              <a:r>
                <a:rPr lang="en-US" sz="2400" baseline="30000" smtClean="0">
                  <a:latin typeface="Calibri"/>
                </a:rPr>
                <a:t>min(max(P,C,C), max(P,C,S))</a:t>
              </a:r>
              <a:endParaRPr lang="en-US" sz="2400" baseline="15000">
                <a:latin typeface="Calibri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6949512" y="3872557"/>
              <a:ext cx="11882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/>
                <a:t>e</a:t>
              </a:r>
              <a:r>
                <a:rPr lang="en-US" sz="2400" baseline="30000" smtClean="0"/>
                <a:t>max(P,C,T)</a:t>
              </a:r>
              <a:endParaRPr lang="en-US" sz="2400" baseline="15000"/>
            </a:p>
          </p:txBody>
        </p:sp>
        <p:cxnSp>
          <p:nvCxnSpPr>
            <p:cNvPr id="77" name="Straight Connector 76"/>
            <p:cNvCxnSpPr>
              <a:stCxn id="74" idx="2"/>
              <a:endCxn id="75" idx="0"/>
            </p:cNvCxnSpPr>
            <p:nvPr/>
          </p:nvCxnSpPr>
          <p:spPr>
            <a:xfrm rot="5400000">
              <a:off x="5923143" y="3237293"/>
              <a:ext cx="304800" cy="965729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>
              <a:stCxn id="74" idx="2"/>
              <a:endCxn id="76" idx="0"/>
            </p:cNvCxnSpPr>
            <p:nvPr/>
          </p:nvCxnSpPr>
          <p:spPr>
            <a:xfrm rot="16200000" flipH="1">
              <a:off x="6898612" y="3227552"/>
              <a:ext cx="304800" cy="98521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Application: Access Control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4038600" y="2662535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/>
              <a:t>Query:</a:t>
            </a:r>
            <a:r>
              <a:rPr lang="en-US" sz="2400" smtClean="0"/>
              <a:t> </a:t>
            </a:r>
            <a:r>
              <a:rPr lang="en-US" sz="2400" smtClean="0">
                <a:latin typeface="Courier"/>
                <a:cs typeface="Courier"/>
              </a:rPr>
              <a:t>&lt;p&gt; $S/*/* &lt;/p&gt;</a:t>
            </a:r>
            <a:endParaRPr lang="en-US" sz="2400">
              <a:latin typeface="Courier"/>
              <a:cs typeface="Courier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1066800" y="2514600"/>
            <a:ext cx="2667000" cy="1981200"/>
            <a:chOff x="1066800" y="2667000"/>
            <a:chExt cx="2667000" cy="1981200"/>
          </a:xfrm>
        </p:grpSpPr>
        <p:grpSp>
          <p:nvGrpSpPr>
            <p:cNvPr id="55" name="Group 54"/>
            <p:cNvGrpSpPr/>
            <p:nvPr/>
          </p:nvGrpSpPr>
          <p:grpSpPr>
            <a:xfrm>
              <a:off x="1066800" y="2819400"/>
              <a:ext cx="2667000" cy="1828800"/>
              <a:chOff x="1066800" y="2819400"/>
              <a:chExt cx="2667000" cy="1828800"/>
            </a:xfrm>
          </p:grpSpPr>
          <p:grpSp>
            <p:nvGrpSpPr>
              <p:cNvPr id="82" name="Group 81"/>
              <p:cNvGrpSpPr/>
              <p:nvPr/>
            </p:nvGrpSpPr>
            <p:grpSpPr>
              <a:xfrm>
                <a:off x="1066800" y="2819400"/>
                <a:ext cx="2667000" cy="1828800"/>
                <a:chOff x="1066800" y="2897832"/>
                <a:chExt cx="2667000" cy="1828800"/>
              </a:xfrm>
            </p:grpSpPr>
            <p:cxnSp>
              <p:nvCxnSpPr>
                <p:cNvPr id="68" name="Straight Connector 67"/>
                <p:cNvCxnSpPr>
                  <a:stCxn id="56" idx="4"/>
                  <a:endCxn id="32" idx="0"/>
                </p:cNvCxnSpPr>
                <p:nvPr/>
              </p:nvCxnSpPr>
              <p:spPr>
                <a:xfrm rot="5400000">
                  <a:off x="1925783" y="3067550"/>
                  <a:ext cx="152400" cy="574965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>
                  <a:stCxn id="35" idx="0"/>
                  <a:endCxn id="32" idx="4"/>
                </p:cNvCxnSpPr>
                <p:nvPr/>
              </p:nvCxnSpPr>
              <p:spPr>
                <a:xfrm rot="5400000" flipH="1" flipV="1">
                  <a:off x="1600200" y="4078932"/>
                  <a:ext cx="228600" cy="1588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/>
                <p:cNvCxnSpPr>
                  <a:stCxn id="56" idx="4"/>
                  <a:endCxn id="45" idx="0"/>
                </p:cNvCxnSpPr>
                <p:nvPr/>
              </p:nvCxnSpPr>
              <p:spPr>
                <a:xfrm rot="16200000" flipH="1">
                  <a:off x="2497282" y="3071014"/>
                  <a:ext cx="152400" cy="568035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>
                  <a:stCxn id="45" idx="4"/>
                  <a:endCxn id="50" idx="0"/>
                </p:cNvCxnSpPr>
                <p:nvPr/>
              </p:nvCxnSpPr>
              <p:spPr>
                <a:xfrm rot="5400000">
                  <a:off x="2573483" y="3890739"/>
                  <a:ext cx="210125" cy="35791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/>
                <p:cNvCxnSpPr>
                  <a:stCxn id="45" idx="4"/>
                  <a:endCxn id="52" idx="0"/>
                </p:cNvCxnSpPr>
                <p:nvPr/>
              </p:nvCxnSpPr>
              <p:spPr>
                <a:xfrm rot="16200000" flipH="1">
                  <a:off x="2907145" y="3914987"/>
                  <a:ext cx="205510" cy="30480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Moon 78"/>
                <p:cNvSpPr/>
                <p:nvPr/>
              </p:nvSpPr>
              <p:spPr>
                <a:xfrm>
                  <a:off x="1066800" y="2897832"/>
                  <a:ext cx="152400" cy="1828800"/>
                </a:xfrm>
                <a:prstGeom prst="moo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Moon 79"/>
                <p:cNvSpPr/>
                <p:nvPr/>
              </p:nvSpPr>
              <p:spPr>
                <a:xfrm flipH="1">
                  <a:off x="3581400" y="2897832"/>
                  <a:ext cx="152400" cy="1828800"/>
                </a:xfrm>
                <a:prstGeom prst="moo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2" name="Oval 31"/>
              <p:cNvSpPr/>
              <p:nvPr/>
            </p:nvSpPr>
            <p:spPr>
              <a:xfrm>
                <a:off x="1447800" y="3352800"/>
                <a:ext cx="533400" cy="533400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t" anchorCtr="0">
                <a:noAutofit/>
              </a:bodyPr>
              <a:lstStyle/>
              <a:p>
                <a:pPr algn="ctr"/>
                <a:r>
                  <a:rPr lang="en-US" sz="2400" smtClean="0">
                    <a:solidFill>
                      <a:srgbClr val="000000"/>
                    </a:solidFill>
                  </a:rPr>
                  <a:t>b</a:t>
                </a:r>
                <a:r>
                  <a:rPr lang="en-US" sz="2400" baseline="30000" smtClean="0">
                    <a:solidFill>
                      <a:srgbClr val="000000"/>
                    </a:solidFill>
                  </a:rPr>
                  <a:t>C</a:t>
                </a:r>
                <a:endParaRPr lang="en-US" sz="2000">
                  <a:solidFill>
                    <a:srgbClr val="000000"/>
                  </a:solidFill>
                </a:endParaRPr>
              </a:p>
              <a:p>
                <a:pPr algn="ctr"/>
                <a:endParaRPr lang="en-US" sz="200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1447800" y="4114800"/>
                <a:ext cx="533400" cy="533400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t" anchorCtr="0">
                <a:noAutofit/>
              </a:bodyPr>
              <a:lstStyle/>
              <a:p>
                <a:pPr algn="ctr"/>
                <a:r>
                  <a:rPr lang="en-US" sz="2400" smtClean="0">
                    <a:solidFill>
                      <a:srgbClr val="000000"/>
                    </a:solidFill>
                  </a:rPr>
                  <a:t>d</a:t>
                </a:r>
                <a:r>
                  <a:rPr lang="en-US" sz="2400" baseline="30000" smtClean="0">
                    <a:solidFill>
                      <a:srgbClr val="000000"/>
                    </a:solidFill>
                  </a:rPr>
                  <a:t>C</a:t>
                </a:r>
                <a:endParaRPr lang="en-US" sz="2000">
                  <a:solidFill>
                    <a:srgbClr val="000000"/>
                  </a:solidFill>
                </a:endParaRPr>
              </a:p>
              <a:p>
                <a:pPr algn="ctr"/>
                <a:endParaRPr lang="en-US" sz="200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2590800" y="3352800"/>
                <a:ext cx="533400" cy="533400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t" anchorCtr="0">
                <a:noAutofit/>
              </a:bodyPr>
              <a:lstStyle/>
              <a:p>
                <a:pPr algn="ctr"/>
                <a:r>
                  <a:rPr lang="en-US" sz="2400" smtClean="0">
                    <a:solidFill>
                      <a:srgbClr val="000000"/>
                    </a:solidFill>
                  </a:rPr>
                  <a:t>c</a:t>
                </a:r>
                <a:r>
                  <a:rPr lang="en-US" sz="2400" baseline="30000" smtClean="0">
                    <a:solidFill>
                      <a:srgbClr val="000000"/>
                    </a:solidFill>
                  </a:rPr>
                  <a:t>C</a:t>
                </a:r>
                <a:endParaRPr lang="en-US" sz="2000">
                  <a:solidFill>
                    <a:srgbClr val="000000"/>
                  </a:solidFill>
                </a:endParaRPr>
              </a:p>
              <a:p>
                <a:pPr algn="ctr"/>
                <a:endParaRPr lang="en-US" sz="2000">
                  <a:solidFill>
                    <a:srgbClr val="000000"/>
                  </a:solidFill>
                </a:endParaRPr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2232890" y="4096325"/>
                <a:ext cx="533400" cy="533400"/>
              </a:xfrm>
              <a:prstGeom prst="ellipse">
                <a:avLst/>
              </a:prstGeom>
              <a:solidFill>
                <a:srgbClr val="FFFF66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t" anchorCtr="0">
                <a:noAutofit/>
              </a:bodyPr>
              <a:lstStyle/>
              <a:p>
                <a:pPr algn="ctr"/>
                <a:r>
                  <a:rPr lang="en-US" sz="2400" smtClean="0">
                    <a:solidFill>
                      <a:srgbClr val="000000"/>
                    </a:solidFill>
                  </a:rPr>
                  <a:t>d</a:t>
                </a:r>
                <a:r>
                  <a:rPr lang="en-US" sz="2400" baseline="30000" smtClean="0">
                    <a:solidFill>
                      <a:srgbClr val="000000"/>
                    </a:solidFill>
                  </a:rPr>
                  <a:t>S</a:t>
                </a:r>
                <a:endParaRPr lang="en-US" sz="2000">
                  <a:solidFill>
                    <a:srgbClr val="000000"/>
                  </a:solidFill>
                </a:endParaRPr>
              </a:p>
              <a:p>
                <a:pPr algn="ctr"/>
                <a:endParaRPr lang="en-US" sz="2000">
                  <a:solidFill>
                    <a:srgbClr val="000000"/>
                  </a:solidFill>
                </a:endParaRPr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2895600" y="4091710"/>
                <a:ext cx="533400" cy="53340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t" anchorCtr="0">
                <a:noAutofit/>
              </a:bodyPr>
              <a:lstStyle/>
              <a:p>
                <a:pPr algn="ctr"/>
                <a:r>
                  <a:rPr lang="en-US" sz="2400" smtClean="0">
                    <a:solidFill>
                      <a:srgbClr val="000000"/>
                    </a:solidFill>
                  </a:rPr>
                  <a:t>e</a:t>
                </a:r>
                <a:r>
                  <a:rPr lang="en-US" sz="2400" baseline="30000" smtClean="0">
                    <a:solidFill>
                      <a:srgbClr val="000000"/>
                    </a:solidFill>
                  </a:rPr>
                  <a:t>T</a:t>
                </a:r>
                <a:endParaRPr lang="en-US" sz="2000">
                  <a:solidFill>
                    <a:srgbClr val="000000"/>
                  </a:solidFill>
                </a:endParaRPr>
              </a:p>
              <a:p>
                <a:pPr algn="ctr"/>
                <a:endParaRPr lang="en-US" sz="20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56" name="Oval 55"/>
            <p:cNvSpPr/>
            <p:nvPr/>
          </p:nvSpPr>
          <p:spPr>
            <a:xfrm>
              <a:off x="2022765" y="2667000"/>
              <a:ext cx="533400" cy="533400"/>
            </a:xfrm>
            <a:prstGeom prst="ellipse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45720" rIns="0" bIns="0" rtlCol="0" anchor="t" anchorCtr="0">
              <a:noAutofit/>
            </a:bodyPr>
            <a:lstStyle/>
            <a:p>
              <a:pPr algn="ctr"/>
              <a:r>
                <a:rPr lang="en-US" sz="3600" baseline="18000" smtClean="0">
                  <a:solidFill>
                    <a:srgbClr val="000000"/>
                  </a:solidFill>
                </a:rPr>
                <a:t>a</a:t>
              </a:r>
              <a:endParaRPr lang="en-US" sz="3200" baseline="46000">
                <a:solidFill>
                  <a:srgbClr val="000000"/>
                </a:solidFill>
              </a:endParaRPr>
            </a:p>
            <a:p>
              <a:pPr algn="ctr"/>
              <a:endParaRPr lang="en-US" sz="3200" baseline="18000">
                <a:solidFill>
                  <a:srgbClr val="000000"/>
                </a:solidFill>
              </a:endParaRPr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4953000" y="3124200"/>
            <a:ext cx="2438400" cy="1295400"/>
            <a:chOff x="4953000" y="2743200"/>
            <a:chExt cx="2438400" cy="1295400"/>
          </a:xfrm>
        </p:grpSpPr>
        <p:grpSp>
          <p:nvGrpSpPr>
            <p:cNvPr id="36" name="Group 35"/>
            <p:cNvGrpSpPr/>
            <p:nvPr/>
          </p:nvGrpSpPr>
          <p:grpSpPr>
            <a:xfrm>
              <a:off x="5219700" y="3276600"/>
              <a:ext cx="1904999" cy="228601"/>
              <a:chOff x="5228597" y="5710535"/>
              <a:chExt cx="1904999" cy="228601"/>
            </a:xfrm>
          </p:grpSpPr>
          <p:cxnSp>
            <p:nvCxnSpPr>
              <p:cNvPr id="40" name="Straight Connector 39"/>
              <p:cNvCxnSpPr>
                <a:stCxn id="61" idx="4"/>
                <a:endCxn id="43" idx="0"/>
              </p:cNvCxnSpPr>
              <p:nvPr/>
            </p:nvCxnSpPr>
            <p:spPr>
              <a:xfrm rot="5400000">
                <a:off x="5592280" y="5346853"/>
                <a:ext cx="228600" cy="955965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>
                <a:stCxn id="61" idx="4"/>
                <a:endCxn id="54" idx="0"/>
              </p:cNvCxnSpPr>
              <p:nvPr/>
            </p:nvCxnSpPr>
            <p:spPr>
              <a:xfrm rot="16200000" flipH="1">
                <a:off x="6544779" y="5350317"/>
                <a:ext cx="228600" cy="949035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Oval 42"/>
            <p:cNvSpPr/>
            <p:nvPr/>
          </p:nvSpPr>
          <p:spPr>
            <a:xfrm>
              <a:off x="4953000" y="3505200"/>
              <a:ext cx="533400" cy="5334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t" anchorCtr="0">
              <a:noAutofit/>
            </a:bodyPr>
            <a:lstStyle/>
            <a:p>
              <a:pPr algn="ctr"/>
              <a:r>
                <a:rPr lang="en-US" sz="2400" smtClean="0">
                  <a:solidFill>
                    <a:srgbClr val="000000"/>
                  </a:solidFill>
                </a:rPr>
                <a:t>d</a:t>
              </a:r>
              <a:r>
                <a:rPr lang="en-US" sz="2400" baseline="30000" smtClean="0">
                  <a:solidFill>
                    <a:srgbClr val="000000"/>
                  </a:solidFill>
                </a:rPr>
                <a:t>C</a:t>
              </a:r>
              <a:endParaRPr lang="en-US" sz="2000">
                <a:solidFill>
                  <a:srgbClr val="000000"/>
                </a:solidFill>
              </a:endParaRPr>
            </a:p>
            <a:p>
              <a:pPr algn="ctr"/>
              <a:endParaRPr lang="en-US" sz="2000">
                <a:solidFill>
                  <a:srgbClr val="000000"/>
                </a:solidFill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6858000" y="3505200"/>
              <a:ext cx="533400" cy="5334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t" anchorCtr="0">
              <a:noAutofit/>
            </a:bodyPr>
            <a:lstStyle/>
            <a:p>
              <a:pPr algn="ctr"/>
              <a:r>
                <a:rPr lang="en-US" sz="2400" smtClean="0">
                  <a:solidFill>
                    <a:srgbClr val="000000"/>
                  </a:solidFill>
                </a:rPr>
                <a:t>e</a:t>
              </a:r>
              <a:r>
                <a:rPr lang="en-US" sz="2400" baseline="30000" smtClean="0">
                  <a:solidFill>
                    <a:srgbClr val="000000"/>
                  </a:solidFill>
                </a:rPr>
                <a:t>T</a:t>
              </a:r>
              <a:endParaRPr lang="en-US" sz="2000">
                <a:solidFill>
                  <a:srgbClr val="000000"/>
                </a:solidFill>
              </a:endParaRPr>
            </a:p>
            <a:p>
              <a:pPr algn="ctr"/>
              <a:endParaRPr lang="en-US" sz="2000">
                <a:solidFill>
                  <a:srgbClr val="000000"/>
                </a:solidFill>
              </a:endParaRPr>
            </a:p>
          </p:txBody>
        </p:sp>
        <p:sp>
          <p:nvSpPr>
            <p:cNvPr id="61" name="Oval 60"/>
            <p:cNvSpPr/>
            <p:nvPr/>
          </p:nvSpPr>
          <p:spPr>
            <a:xfrm>
              <a:off x="5908965" y="2743200"/>
              <a:ext cx="533400" cy="533400"/>
            </a:xfrm>
            <a:prstGeom prst="ellipse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45720" rIns="0" bIns="0" rtlCol="0" anchor="t" anchorCtr="0">
              <a:noAutofit/>
            </a:bodyPr>
            <a:lstStyle/>
            <a:p>
              <a:pPr algn="ctr"/>
              <a:r>
                <a:rPr lang="en-US" sz="3600" baseline="18000" smtClean="0">
                  <a:solidFill>
                    <a:srgbClr val="000000"/>
                  </a:solidFill>
                </a:rPr>
                <a:t>p</a:t>
              </a:r>
              <a:endParaRPr lang="en-US" sz="3200" baseline="18000">
                <a:solidFill>
                  <a:srgbClr val="000000"/>
                </a:solidFill>
              </a:endParaRPr>
            </a:p>
            <a:p>
              <a:pPr algn="ctr"/>
              <a:endParaRPr lang="en-US" sz="3200" baseline="1800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4525963"/>
          </a:xfrm>
        </p:spPr>
        <p:txBody>
          <a:bodyPr>
            <a:normAutofit/>
          </a:bodyPr>
          <a:lstStyle/>
          <a:p>
            <a:r>
              <a:rPr lang="en-US" sz="2800" smtClean="0"/>
              <a:t>For any given clearance level (e.g., C), want the following diagram to commute:</a:t>
            </a:r>
            <a:endParaRPr lang="en-US" sz="2800" b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Security Condition: Non-Interference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16</a:t>
            </a:fld>
            <a:endParaRPr lang="en-US"/>
          </a:p>
        </p:txBody>
      </p:sp>
      <p:cxnSp>
        <p:nvCxnSpPr>
          <p:cNvPr id="72" name="Straight Arrow Connector 71"/>
          <p:cNvCxnSpPr/>
          <p:nvPr/>
        </p:nvCxnSpPr>
        <p:spPr>
          <a:xfrm>
            <a:off x="3733800" y="3352800"/>
            <a:ext cx="1447800" cy="1588"/>
          </a:xfrm>
          <a:prstGeom prst="straightConnector1">
            <a:avLst/>
          </a:prstGeom>
          <a:ln w="25400">
            <a:solidFill>
              <a:schemeClr val="tx2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3733800" y="5713412"/>
            <a:ext cx="1447800" cy="1588"/>
          </a:xfrm>
          <a:prstGeom prst="straightConnector1">
            <a:avLst/>
          </a:prstGeom>
          <a:ln w="25400">
            <a:solidFill>
              <a:schemeClr val="tx2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rot="16200000" flipH="1">
            <a:off x="2209800" y="4495799"/>
            <a:ext cx="457201" cy="2"/>
          </a:xfrm>
          <a:prstGeom prst="straightConnector1">
            <a:avLst/>
          </a:prstGeom>
          <a:ln w="25400">
            <a:solidFill>
              <a:schemeClr val="tx2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rot="5400000">
            <a:off x="5753100" y="4533900"/>
            <a:ext cx="533400" cy="1588"/>
          </a:xfrm>
          <a:prstGeom prst="straightConnector1">
            <a:avLst/>
          </a:prstGeom>
          <a:ln w="25400">
            <a:solidFill>
              <a:schemeClr val="tx2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4038600" y="289560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query</a:t>
            </a:r>
            <a:endParaRPr lang="en-US" sz="2000"/>
          </a:p>
        </p:txBody>
      </p:sp>
      <p:sp>
        <p:nvSpPr>
          <p:cNvPr id="81" name="TextBox 80"/>
          <p:cNvSpPr txBox="1"/>
          <p:nvPr/>
        </p:nvSpPr>
        <p:spPr>
          <a:xfrm>
            <a:off x="4038600" y="523869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query</a:t>
            </a:r>
            <a:endParaRPr lang="en-US" sz="2000"/>
          </a:p>
        </p:txBody>
      </p:sp>
      <p:sp>
        <p:nvSpPr>
          <p:cNvPr id="82" name="TextBox 81"/>
          <p:cNvSpPr txBox="1"/>
          <p:nvPr/>
        </p:nvSpPr>
        <p:spPr>
          <a:xfrm>
            <a:off x="2590800" y="42672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erase &gt; C</a:t>
            </a:r>
            <a:endParaRPr lang="en-US" sz="2000"/>
          </a:p>
        </p:txBody>
      </p:sp>
      <p:sp>
        <p:nvSpPr>
          <p:cNvPr id="83" name="TextBox 82"/>
          <p:cNvSpPr txBox="1"/>
          <p:nvPr/>
        </p:nvSpPr>
        <p:spPr>
          <a:xfrm>
            <a:off x="6172200" y="42672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erase &gt; C</a:t>
            </a:r>
            <a:endParaRPr lang="en-US" sz="2000"/>
          </a:p>
        </p:txBody>
      </p:sp>
      <p:grpSp>
        <p:nvGrpSpPr>
          <p:cNvPr id="48" name="Group 47"/>
          <p:cNvGrpSpPr/>
          <p:nvPr/>
        </p:nvGrpSpPr>
        <p:grpSpPr>
          <a:xfrm>
            <a:off x="1295400" y="2327565"/>
            <a:ext cx="2286000" cy="1851890"/>
            <a:chOff x="1295400" y="2743200"/>
            <a:chExt cx="2286000" cy="1851890"/>
          </a:xfrm>
        </p:grpSpPr>
        <p:grpSp>
          <p:nvGrpSpPr>
            <p:cNvPr id="49" name="Group 81"/>
            <p:cNvGrpSpPr/>
            <p:nvPr/>
          </p:nvGrpSpPr>
          <p:grpSpPr>
            <a:xfrm>
              <a:off x="1295400" y="2743200"/>
              <a:ext cx="2286000" cy="1828800"/>
              <a:chOff x="1295400" y="2821632"/>
              <a:chExt cx="2286000" cy="1828800"/>
            </a:xfrm>
          </p:grpSpPr>
          <p:sp>
            <p:nvSpPr>
              <p:cNvPr id="63" name="TextBox 62"/>
              <p:cNvSpPr txBox="1"/>
              <p:nvPr/>
            </p:nvSpPr>
            <p:spPr>
              <a:xfrm>
                <a:off x="2133600" y="2821632"/>
                <a:ext cx="3321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a</a:t>
                </a:r>
                <a:endParaRPr lang="en-US" sz="2400" baseline="30000">
                  <a:latin typeface="Calibri"/>
                </a:endParaRPr>
              </a:p>
            </p:txBody>
          </p:sp>
          <p:cxnSp>
            <p:nvCxnSpPr>
              <p:cNvPr id="65" name="Straight Connector 64"/>
              <p:cNvCxnSpPr>
                <a:stCxn id="63" idx="2"/>
                <a:endCxn id="50" idx="0"/>
              </p:cNvCxnSpPr>
              <p:nvPr/>
            </p:nvCxnSpPr>
            <p:spPr>
              <a:xfrm rot="5400000">
                <a:off x="2007086" y="3143112"/>
                <a:ext cx="152400" cy="432771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>
                <a:stCxn id="51" idx="0"/>
                <a:endCxn id="50" idx="4"/>
              </p:cNvCxnSpPr>
              <p:nvPr/>
            </p:nvCxnSpPr>
            <p:spPr>
              <a:xfrm rot="5400000" flipH="1" flipV="1">
                <a:off x="1781388" y="4054610"/>
                <a:ext cx="171025" cy="1588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63" idx="2"/>
                <a:endCxn id="57" idx="0"/>
              </p:cNvCxnSpPr>
              <p:nvPr/>
            </p:nvCxnSpPr>
            <p:spPr>
              <a:xfrm rot="16200000" flipH="1">
                <a:off x="2452740" y="3130227"/>
                <a:ext cx="152400" cy="458539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>
                <a:stCxn id="57" idx="4"/>
                <a:endCxn id="58" idx="0"/>
              </p:cNvCxnSpPr>
              <p:nvPr/>
            </p:nvCxnSpPr>
            <p:spPr>
              <a:xfrm rot="5400000">
                <a:off x="2541080" y="3904517"/>
                <a:ext cx="152550" cy="28171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stCxn id="57" idx="4"/>
                <a:endCxn id="62" idx="0"/>
              </p:cNvCxnSpPr>
              <p:nvPr/>
            </p:nvCxnSpPr>
            <p:spPr>
              <a:xfrm rot="16200000" flipH="1">
                <a:off x="2836643" y="3890664"/>
                <a:ext cx="147935" cy="30480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Moon 73"/>
              <p:cNvSpPr/>
              <p:nvPr/>
            </p:nvSpPr>
            <p:spPr>
              <a:xfrm>
                <a:off x="1295400" y="3050232"/>
                <a:ext cx="152400" cy="1600200"/>
              </a:xfrm>
              <a:prstGeom prst="moon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Moon 76"/>
              <p:cNvSpPr/>
              <p:nvPr/>
            </p:nvSpPr>
            <p:spPr>
              <a:xfrm flipH="1">
                <a:off x="3429000" y="3050232"/>
                <a:ext cx="152400" cy="1600200"/>
              </a:xfrm>
              <a:prstGeom prst="moon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0" name="Oval 49"/>
            <p:cNvSpPr/>
            <p:nvPr/>
          </p:nvSpPr>
          <p:spPr>
            <a:xfrm>
              <a:off x="1600200" y="3357265"/>
              <a:ext cx="533400" cy="5334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t" anchorCtr="0">
              <a:noAutofit/>
            </a:bodyPr>
            <a:lstStyle/>
            <a:p>
              <a:pPr algn="ctr"/>
              <a:r>
                <a:rPr lang="en-US" sz="2400" smtClean="0">
                  <a:solidFill>
                    <a:srgbClr val="000000"/>
                  </a:solidFill>
                </a:rPr>
                <a:t>b</a:t>
              </a:r>
              <a:r>
                <a:rPr lang="en-US" sz="2400" baseline="30000" smtClean="0">
                  <a:solidFill>
                    <a:srgbClr val="000000"/>
                  </a:solidFill>
                </a:rPr>
                <a:t>C</a:t>
              </a:r>
              <a:endParaRPr lang="en-US" sz="2000">
                <a:solidFill>
                  <a:srgbClr val="000000"/>
                </a:solidFill>
              </a:endParaRPr>
            </a:p>
            <a:p>
              <a:pPr algn="ctr"/>
              <a:endParaRPr lang="en-US" sz="2000">
                <a:solidFill>
                  <a:srgbClr val="000000"/>
                </a:solidFill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1600200" y="4061690"/>
              <a:ext cx="533400" cy="5334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t" anchorCtr="0">
              <a:noAutofit/>
            </a:bodyPr>
            <a:lstStyle/>
            <a:p>
              <a:pPr algn="ctr"/>
              <a:r>
                <a:rPr lang="en-US" sz="2400" smtClean="0">
                  <a:solidFill>
                    <a:srgbClr val="000000"/>
                  </a:solidFill>
                </a:rPr>
                <a:t>d</a:t>
              </a:r>
              <a:r>
                <a:rPr lang="en-US" sz="2400" baseline="30000" smtClean="0">
                  <a:solidFill>
                    <a:srgbClr val="000000"/>
                  </a:solidFill>
                </a:rPr>
                <a:t>C</a:t>
              </a:r>
              <a:endParaRPr lang="en-US" sz="2000">
                <a:solidFill>
                  <a:srgbClr val="000000"/>
                </a:solidFill>
              </a:endParaRPr>
            </a:p>
            <a:p>
              <a:pPr algn="ctr"/>
              <a:endParaRPr lang="en-US" sz="2000">
                <a:solidFill>
                  <a:srgbClr val="000000"/>
                </a:solidFill>
              </a:endParaRPr>
            </a:p>
          </p:txBody>
        </p:sp>
        <p:sp>
          <p:nvSpPr>
            <p:cNvPr id="57" name="Oval 56"/>
            <p:cNvSpPr/>
            <p:nvPr/>
          </p:nvSpPr>
          <p:spPr>
            <a:xfrm>
              <a:off x="2491510" y="3357265"/>
              <a:ext cx="533400" cy="5334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t" anchorCtr="0">
              <a:noAutofit/>
            </a:bodyPr>
            <a:lstStyle/>
            <a:p>
              <a:pPr algn="ctr"/>
              <a:r>
                <a:rPr lang="en-US" sz="2400" smtClean="0">
                  <a:solidFill>
                    <a:srgbClr val="000000"/>
                  </a:solidFill>
                </a:rPr>
                <a:t>c</a:t>
              </a:r>
              <a:r>
                <a:rPr lang="en-US" sz="2400" baseline="30000" smtClean="0">
                  <a:solidFill>
                    <a:srgbClr val="000000"/>
                  </a:solidFill>
                </a:rPr>
                <a:t>C</a:t>
              </a:r>
              <a:endParaRPr lang="en-US" sz="2000">
                <a:solidFill>
                  <a:srgbClr val="000000"/>
                </a:solidFill>
              </a:endParaRPr>
            </a:p>
            <a:p>
              <a:pPr algn="ctr"/>
              <a:endParaRPr lang="en-US" sz="2000">
                <a:solidFill>
                  <a:srgbClr val="000000"/>
                </a:solidFill>
              </a:endParaRPr>
            </a:p>
          </p:txBody>
        </p:sp>
        <p:sp>
          <p:nvSpPr>
            <p:cNvPr id="58" name="Oval 57"/>
            <p:cNvSpPr/>
            <p:nvPr/>
          </p:nvSpPr>
          <p:spPr>
            <a:xfrm>
              <a:off x="2209800" y="4043215"/>
              <a:ext cx="533400" cy="533400"/>
            </a:xfrm>
            <a:prstGeom prst="ellipse">
              <a:avLst/>
            </a:prstGeom>
            <a:solidFill>
              <a:srgbClr val="FFFF6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t" anchorCtr="0">
              <a:noAutofit/>
            </a:bodyPr>
            <a:lstStyle/>
            <a:p>
              <a:pPr algn="ctr"/>
              <a:r>
                <a:rPr lang="en-US" sz="2400" smtClean="0">
                  <a:solidFill>
                    <a:srgbClr val="000000"/>
                  </a:solidFill>
                </a:rPr>
                <a:t>d</a:t>
              </a:r>
              <a:r>
                <a:rPr lang="en-US" sz="2400" baseline="30000" smtClean="0">
                  <a:solidFill>
                    <a:srgbClr val="000000"/>
                  </a:solidFill>
                </a:rPr>
                <a:t>S</a:t>
              </a:r>
              <a:endParaRPr lang="en-US" sz="2000">
                <a:solidFill>
                  <a:srgbClr val="000000"/>
                </a:solidFill>
              </a:endParaRPr>
            </a:p>
            <a:p>
              <a:pPr algn="ctr"/>
              <a:endParaRPr lang="en-US" sz="2000">
                <a:solidFill>
                  <a:srgbClr val="000000"/>
                </a:solidFill>
              </a:endParaRPr>
            </a:p>
          </p:txBody>
        </p:sp>
        <p:sp>
          <p:nvSpPr>
            <p:cNvPr id="62" name="Oval 61"/>
            <p:cNvSpPr/>
            <p:nvPr/>
          </p:nvSpPr>
          <p:spPr>
            <a:xfrm>
              <a:off x="2796310" y="4038600"/>
              <a:ext cx="533400" cy="5334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t" anchorCtr="0">
              <a:noAutofit/>
            </a:bodyPr>
            <a:lstStyle/>
            <a:p>
              <a:pPr algn="ctr"/>
              <a:r>
                <a:rPr lang="en-US" sz="2400" smtClean="0">
                  <a:solidFill>
                    <a:srgbClr val="000000"/>
                  </a:solidFill>
                </a:rPr>
                <a:t>e</a:t>
              </a:r>
              <a:r>
                <a:rPr lang="en-US" sz="2400" baseline="30000" smtClean="0">
                  <a:solidFill>
                    <a:srgbClr val="000000"/>
                  </a:solidFill>
                </a:rPr>
                <a:t>T</a:t>
              </a:r>
              <a:endParaRPr lang="en-US" sz="2000">
                <a:solidFill>
                  <a:srgbClr val="000000"/>
                </a:solidFill>
              </a:endParaRPr>
            </a:p>
            <a:p>
              <a:pPr algn="ctr"/>
              <a:endParaRPr lang="en-US" sz="2000">
                <a:solidFill>
                  <a:srgbClr val="000000"/>
                </a:solidFill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5562600" y="2810470"/>
            <a:ext cx="1143000" cy="1228130"/>
            <a:chOff x="5867400" y="2810470"/>
            <a:chExt cx="1143000" cy="1228130"/>
          </a:xfrm>
        </p:grpSpPr>
        <p:grpSp>
          <p:nvGrpSpPr>
            <p:cNvPr id="5" name="Group 4"/>
            <p:cNvGrpSpPr/>
            <p:nvPr/>
          </p:nvGrpSpPr>
          <p:grpSpPr>
            <a:xfrm>
              <a:off x="6134101" y="2810470"/>
              <a:ext cx="609599" cy="694730"/>
              <a:chOff x="6002329" y="5100935"/>
              <a:chExt cx="609599" cy="694730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6118400" y="5100935"/>
                <a:ext cx="3465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p</a:t>
                </a:r>
                <a:endParaRPr lang="en-US" sz="2400" baseline="30000">
                  <a:latin typeface="Calibri"/>
                </a:endParaRPr>
              </a:p>
            </p:txBody>
          </p:sp>
          <p:cxnSp>
            <p:nvCxnSpPr>
              <p:cNvPr id="9" name="Straight Connector 8"/>
              <p:cNvCxnSpPr>
                <a:stCxn id="6" idx="2"/>
                <a:endCxn id="78" idx="0"/>
              </p:cNvCxnSpPr>
              <p:nvPr/>
            </p:nvCxnSpPr>
            <p:spPr>
              <a:xfrm rot="5400000">
                <a:off x="6030475" y="5534454"/>
                <a:ext cx="233065" cy="289357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>
                <a:stCxn id="6" idx="2"/>
                <a:endCxn id="85" idx="0"/>
              </p:cNvCxnSpPr>
              <p:nvPr/>
            </p:nvCxnSpPr>
            <p:spPr>
              <a:xfrm rot="16200000" flipH="1">
                <a:off x="6335274" y="5519010"/>
                <a:ext cx="233065" cy="320243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Oval 77"/>
            <p:cNvSpPr/>
            <p:nvPr/>
          </p:nvSpPr>
          <p:spPr>
            <a:xfrm>
              <a:off x="5867400" y="3505200"/>
              <a:ext cx="533400" cy="5334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t" anchorCtr="0">
              <a:noAutofit/>
            </a:bodyPr>
            <a:lstStyle/>
            <a:p>
              <a:pPr algn="ctr"/>
              <a:r>
                <a:rPr lang="en-US" sz="2400" smtClean="0">
                  <a:solidFill>
                    <a:srgbClr val="000000"/>
                  </a:solidFill>
                </a:rPr>
                <a:t>d</a:t>
              </a:r>
              <a:r>
                <a:rPr lang="en-US" sz="2400" baseline="30000" smtClean="0">
                  <a:solidFill>
                    <a:srgbClr val="000000"/>
                  </a:solidFill>
                </a:rPr>
                <a:t>C</a:t>
              </a:r>
              <a:endParaRPr lang="en-US" sz="2000">
                <a:solidFill>
                  <a:srgbClr val="000000"/>
                </a:solidFill>
              </a:endParaRPr>
            </a:p>
            <a:p>
              <a:pPr algn="ctr"/>
              <a:endParaRPr lang="en-US" sz="2000">
                <a:solidFill>
                  <a:srgbClr val="000000"/>
                </a:solidFill>
              </a:endParaRPr>
            </a:p>
          </p:txBody>
        </p:sp>
        <p:sp>
          <p:nvSpPr>
            <p:cNvPr id="85" name="Oval 84"/>
            <p:cNvSpPr/>
            <p:nvPr/>
          </p:nvSpPr>
          <p:spPr>
            <a:xfrm>
              <a:off x="6477000" y="3505200"/>
              <a:ext cx="533400" cy="5334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t" anchorCtr="0">
              <a:noAutofit/>
            </a:bodyPr>
            <a:lstStyle/>
            <a:p>
              <a:pPr algn="ctr"/>
              <a:r>
                <a:rPr lang="en-US" sz="2400" smtClean="0">
                  <a:solidFill>
                    <a:srgbClr val="000000"/>
                  </a:solidFill>
                </a:rPr>
                <a:t>e</a:t>
              </a:r>
              <a:r>
                <a:rPr lang="en-US" sz="2400" baseline="30000" smtClean="0">
                  <a:solidFill>
                    <a:srgbClr val="000000"/>
                  </a:solidFill>
                </a:rPr>
                <a:t>T</a:t>
              </a:r>
              <a:endParaRPr lang="en-US" sz="2000">
                <a:solidFill>
                  <a:srgbClr val="000000"/>
                </a:solidFill>
              </a:endParaRPr>
            </a:p>
            <a:p>
              <a:pPr algn="ctr"/>
              <a:endParaRPr lang="en-US" sz="2000">
                <a:solidFill>
                  <a:srgbClr val="000000"/>
                </a:solidFill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5791200" y="5024735"/>
            <a:ext cx="533400" cy="1223665"/>
            <a:chOff x="6096000" y="5024735"/>
            <a:chExt cx="533400" cy="1223665"/>
          </a:xfrm>
        </p:grpSpPr>
        <p:grpSp>
          <p:nvGrpSpPr>
            <p:cNvPr id="25" name="Group 24"/>
            <p:cNvGrpSpPr/>
            <p:nvPr/>
          </p:nvGrpSpPr>
          <p:grpSpPr>
            <a:xfrm>
              <a:off x="6184894" y="5024735"/>
              <a:ext cx="346570" cy="690265"/>
              <a:chOff x="6085927" y="5096470"/>
              <a:chExt cx="346570" cy="690265"/>
            </a:xfrm>
          </p:grpSpPr>
          <p:sp>
            <p:nvSpPr>
              <p:cNvPr id="26" name="TextBox 25"/>
              <p:cNvSpPr txBox="1"/>
              <p:nvPr/>
            </p:nvSpPr>
            <p:spPr>
              <a:xfrm>
                <a:off x="6085927" y="5096470"/>
                <a:ext cx="3465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p</a:t>
                </a:r>
                <a:endParaRPr lang="en-US" sz="2400" i="1" baseline="30000">
                  <a:solidFill>
                    <a:schemeClr val="tx2"/>
                  </a:solidFill>
                  <a:latin typeface="Calibri"/>
                </a:endParaRPr>
              </a:p>
            </p:txBody>
          </p:sp>
          <p:cxnSp>
            <p:nvCxnSpPr>
              <p:cNvPr id="29" name="Straight Connector 28"/>
              <p:cNvCxnSpPr>
                <a:stCxn id="26" idx="2"/>
                <a:endCxn id="87" idx="0"/>
              </p:cNvCxnSpPr>
              <p:nvPr/>
            </p:nvCxnSpPr>
            <p:spPr>
              <a:xfrm rot="16200000" flipH="1">
                <a:off x="6147172" y="5670174"/>
                <a:ext cx="228600" cy="4521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7" name="Oval 86"/>
            <p:cNvSpPr/>
            <p:nvPr/>
          </p:nvSpPr>
          <p:spPr>
            <a:xfrm>
              <a:off x="6096000" y="5715000"/>
              <a:ext cx="533400" cy="5334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t" anchorCtr="0">
              <a:noAutofit/>
            </a:bodyPr>
            <a:lstStyle/>
            <a:p>
              <a:pPr algn="ctr"/>
              <a:r>
                <a:rPr lang="en-US" sz="2400" smtClean="0">
                  <a:solidFill>
                    <a:srgbClr val="000000"/>
                  </a:solidFill>
                </a:rPr>
                <a:t>d</a:t>
              </a:r>
              <a:r>
                <a:rPr lang="en-US" sz="2400" baseline="30000" smtClean="0">
                  <a:solidFill>
                    <a:srgbClr val="000000"/>
                  </a:solidFill>
                </a:rPr>
                <a:t>C</a:t>
              </a:r>
              <a:endParaRPr lang="en-US" sz="2000">
                <a:solidFill>
                  <a:srgbClr val="000000"/>
                </a:solidFill>
              </a:endParaRPr>
            </a:p>
            <a:p>
              <a:pPr algn="ctr"/>
              <a:endParaRPr lang="en-US" sz="2000">
                <a:solidFill>
                  <a:srgbClr val="000000"/>
                </a:solidFill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1447800" y="4777510"/>
            <a:ext cx="1905000" cy="1736440"/>
            <a:chOff x="1752600" y="4777510"/>
            <a:chExt cx="1905000" cy="1736440"/>
          </a:xfrm>
        </p:grpSpPr>
        <p:grpSp>
          <p:nvGrpSpPr>
            <p:cNvPr id="67" name="Group 66"/>
            <p:cNvGrpSpPr/>
            <p:nvPr/>
          </p:nvGrpSpPr>
          <p:grpSpPr>
            <a:xfrm>
              <a:off x="1752600" y="4777510"/>
              <a:ext cx="1905000" cy="1699491"/>
              <a:chOff x="1251856" y="4781975"/>
              <a:chExt cx="1905000" cy="1699491"/>
            </a:xfrm>
          </p:grpSpPr>
          <p:sp>
            <p:nvSpPr>
              <p:cNvPr id="53" name="TextBox 52"/>
              <p:cNvSpPr txBox="1"/>
              <p:nvPr/>
            </p:nvSpPr>
            <p:spPr>
              <a:xfrm>
                <a:off x="2078511" y="4781975"/>
                <a:ext cx="3321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a</a:t>
                </a:r>
                <a:endParaRPr lang="en-US" sz="2400" baseline="30000">
                  <a:solidFill>
                    <a:schemeClr val="tx2"/>
                  </a:solidFill>
                  <a:latin typeface="Calibri"/>
                </a:endParaRPr>
              </a:p>
            </p:txBody>
          </p:sp>
          <p:cxnSp>
            <p:nvCxnSpPr>
              <p:cNvPr id="59" name="Straight Connector 58"/>
              <p:cNvCxnSpPr>
                <a:stCxn id="53" idx="2"/>
                <a:endCxn id="91" idx="0"/>
              </p:cNvCxnSpPr>
              <p:nvPr/>
            </p:nvCxnSpPr>
            <p:spPr>
              <a:xfrm rot="5400000">
                <a:off x="2009647" y="5103529"/>
                <a:ext cx="94825" cy="37504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89" idx="0"/>
                <a:endCxn id="91" idx="4"/>
              </p:cNvCxnSpPr>
              <p:nvPr/>
            </p:nvCxnSpPr>
            <p:spPr>
              <a:xfrm rot="5400000" flipH="1" flipV="1">
                <a:off x="1810653" y="5926133"/>
                <a:ext cx="113150" cy="4615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stCxn id="53" idx="2"/>
                <a:endCxn id="92" idx="0"/>
              </p:cNvCxnSpPr>
              <p:nvPr/>
            </p:nvCxnSpPr>
            <p:spPr>
              <a:xfrm rot="16200000" flipH="1">
                <a:off x="2405657" y="5082565"/>
                <a:ext cx="94825" cy="416974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Moon 63"/>
              <p:cNvSpPr/>
              <p:nvPr/>
            </p:nvSpPr>
            <p:spPr>
              <a:xfrm>
                <a:off x="1251856" y="5029200"/>
                <a:ext cx="152400" cy="1452266"/>
              </a:xfrm>
              <a:prstGeom prst="moon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Moon 65"/>
              <p:cNvSpPr/>
              <p:nvPr/>
            </p:nvSpPr>
            <p:spPr>
              <a:xfrm flipH="1">
                <a:off x="3004456" y="5029199"/>
                <a:ext cx="152400" cy="1452266"/>
              </a:xfrm>
              <a:prstGeom prst="moon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9" name="Oval 88"/>
            <p:cNvSpPr/>
            <p:nvPr/>
          </p:nvSpPr>
          <p:spPr>
            <a:xfrm>
              <a:off x="2098965" y="5980550"/>
              <a:ext cx="533400" cy="5334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t" anchorCtr="0">
              <a:noAutofit/>
            </a:bodyPr>
            <a:lstStyle/>
            <a:p>
              <a:pPr algn="ctr"/>
              <a:r>
                <a:rPr lang="en-US" sz="2400" smtClean="0">
                  <a:solidFill>
                    <a:srgbClr val="000000"/>
                  </a:solidFill>
                </a:rPr>
                <a:t>d</a:t>
              </a:r>
              <a:r>
                <a:rPr lang="en-US" sz="2400" baseline="30000" smtClean="0">
                  <a:solidFill>
                    <a:srgbClr val="000000"/>
                  </a:solidFill>
                </a:rPr>
                <a:t>C</a:t>
              </a:r>
              <a:endParaRPr lang="en-US" sz="2000">
                <a:solidFill>
                  <a:srgbClr val="000000"/>
                </a:solidFill>
              </a:endParaRPr>
            </a:p>
            <a:p>
              <a:pPr algn="ctr"/>
              <a:endParaRPr lang="en-US" sz="2000">
                <a:solidFill>
                  <a:srgbClr val="000000"/>
                </a:solidFill>
              </a:endParaRPr>
            </a:p>
          </p:txBody>
        </p:sp>
        <p:sp>
          <p:nvSpPr>
            <p:cNvPr id="91" name="Oval 90"/>
            <p:cNvSpPr/>
            <p:nvPr/>
          </p:nvSpPr>
          <p:spPr>
            <a:xfrm>
              <a:off x="2103580" y="5334000"/>
              <a:ext cx="533400" cy="5334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t" anchorCtr="0">
              <a:noAutofit/>
            </a:bodyPr>
            <a:lstStyle/>
            <a:p>
              <a:pPr algn="ctr"/>
              <a:r>
                <a:rPr lang="en-US" sz="2400" smtClean="0">
                  <a:solidFill>
                    <a:srgbClr val="000000"/>
                  </a:solidFill>
                </a:rPr>
                <a:t>b</a:t>
              </a:r>
              <a:r>
                <a:rPr lang="en-US" sz="2400" baseline="30000" smtClean="0">
                  <a:solidFill>
                    <a:srgbClr val="000000"/>
                  </a:solidFill>
                </a:rPr>
                <a:t>C</a:t>
              </a:r>
              <a:endParaRPr lang="en-US" sz="2000">
                <a:solidFill>
                  <a:srgbClr val="000000"/>
                </a:solidFill>
              </a:endParaRPr>
            </a:p>
            <a:p>
              <a:pPr algn="ctr"/>
              <a:endParaRPr lang="en-US" sz="2000">
                <a:solidFill>
                  <a:srgbClr val="000000"/>
                </a:solidFill>
              </a:endParaRPr>
            </a:p>
          </p:txBody>
        </p:sp>
        <p:sp>
          <p:nvSpPr>
            <p:cNvPr id="92" name="Oval 91"/>
            <p:cNvSpPr/>
            <p:nvPr/>
          </p:nvSpPr>
          <p:spPr>
            <a:xfrm>
              <a:off x="2895600" y="5334000"/>
              <a:ext cx="533400" cy="5334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t" anchorCtr="0">
              <a:noAutofit/>
            </a:bodyPr>
            <a:lstStyle/>
            <a:p>
              <a:pPr algn="ctr"/>
              <a:r>
                <a:rPr lang="en-US" sz="2400" smtClean="0">
                  <a:solidFill>
                    <a:srgbClr val="000000"/>
                  </a:solidFill>
                </a:rPr>
                <a:t>c</a:t>
              </a:r>
              <a:r>
                <a:rPr lang="en-US" sz="2400" baseline="30000" smtClean="0">
                  <a:solidFill>
                    <a:srgbClr val="000000"/>
                  </a:solidFill>
                </a:rPr>
                <a:t>C</a:t>
              </a:r>
              <a:endParaRPr lang="en-US" sz="2000">
                <a:solidFill>
                  <a:srgbClr val="000000"/>
                </a:solidFill>
              </a:endParaRPr>
            </a:p>
            <a:p>
              <a:pPr algn="ctr"/>
              <a:endParaRPr lang="en-US" sz="200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1" grpId="0"/>
      <p:bldP spid="82" grpId="0"/>
      <p:bldP spid="8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Application: Incomplete XML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r>
              <a:rPr lang="en-US" smtClean="0"/>
              <a:t>Data annotated with Boolean expressions; tree </a:t>
            </a:r>
            <a:r>
              <a:rPr lang="en-US" i="1" smtClean="0"/>
              <a:t>T</a:t>
            </a:r>
            <a:r>
              <a:rPr lang="en-US" smtClean="0"/>
              <a:t> represents set of </a:t>
            </a:r>
            <a:r>
              <a:rPr lang="en-US" b="1" smtClean="0"/>
              <a:t>possible worlds </a:t>
            </a:r>
            <a:r>
              <a:rPr lang="en-US" smtClean="0"/>
              <a:t>Rep(</a:t>
            </a:r>
            <a:r>
              <a:rPr lang="en-US" i="1" smtClean="0"/>
              <a:t>T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304800" y="37338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smtClean="0"/>
              <a:t>T </a:t>
            </a:r>
            <a:r>
              <a:rPr lang="en-US" sz="2400" smtClean="0"/>
              <a:t> =</a:t>
            </a:r>
            <a:endParaRPr lang="en-US" sz="2400"/>
          </a:p>
        </p:txBody>
      </p:sp>
      <p:grpSp>
        <p:nvGrpSpPr>
          <p:cNvPr id="86" name="Group 85"/>
          <p:cNvGrpSpPr/>
          <p:nvPr/>
        </p:nvGrpSpPr>
        <p:grpSpPr>
          <a:xfrm>
            <a:off x="685800" y="2738735"/>
            <a:ext cx="2106395" cy="2442865"/>
            <a:chOff x="914400" y="2823072"/>
            <a:chExt cx="2106395" cy="2442865"/>
          </a:xfrm>
        </p:grpSpPr>
        <p:sp>
          <p:nvSpPr>
            <p:cNvPr id="20" name="TextBox 19"/>
            <p:cNvSpPr txBox="1"/>
            <p:nvPr/>
          </p:nvSpPr>
          <p:spPr>
            <a:xfrm>
              <a:off x="1736893" y="2823072"/>
              <a:ext cx="3321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196150" y="3432672"/>
              <a:ext cx="346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b</a:t>
              </a:r>
              <a:endParaRPr lang="en-US" sz="240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914400" y="4742717"/>
              <a:ext cx="42191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r>
                <a:rPr lang="en-US" sz="2800" i="1" baseline="30000" smtClean="0">
                  <a:latin typeface="Calibri"/>
                </a:rPr>
                <a:t>y</a:t>
              </a:r>
              <a:endParaRPr lang="en-US" sz="2400">
                <a:latin typeface="Calibri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231337" y="3432672"/>
              <a:ext cx="4187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r>
                <a:rPr lang="en-US" sz="2800" i="1" baseline="30000" smtClean="0">
                  <a:latin typeface="Calibri"/>
                </a:rPr>
                <a:t>x</a:t>
              </a:r>
              <a:endParaRPr lang="en-US" sz="2400">
                <a:latin typeface="Calibri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203364" y="4042272"/>
              <a:ext cx="3321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884767" y="4103827"/>
              <a:ext cx="346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d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891981" y="4728072"/>
              <a:ext cx="3321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231337" y="4100549"/>
              <a:ext cx="40908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r>
                <a:rPr lang="en-US" sz="2800" i="1" baseline="30000" smtClean="0">
                  <a:latin typeface="Calibri"/>
                </a:rPr>
                <a:t>z</a:t>
              </a:r>
              <a:endParaRPr lang="en-US" sz="2400">
                <a:latin typeface="Calibri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74225" y="4103827"/>
              <a:ext cx="346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b</a:t>
              </a:r>
              <a:endParaRPr lang="en-US" sz="2400">
                <a:solidFill>
                  <a:schemeClr val="tx2"/>
                </a:solidFill>
                <a:latin typeface="Calibri"/>
              </a:endParaRPr>
            </a:p>
          </p:txBody>
        </p:sp>
        <p:cxnSp>
          <p:nvCxnSpPr>
            <p:cNvPr id="29" name="Straight Connector 28"/>
            <p:cNvCxnSpPr>
              <a:stCxn id="20" idx="2"/>
              <a:endCxn id="21" idx="0"/>
            </p:cNvCxnSpPr>
            <p:nvPr/>
          </p:nvCxnSpPr>
          <p:spPr>
            <a:xfrm rot="5400000">
              <a:off x="1562233" y="3091940"/>
              <a:ext cx="147935" cy="533529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24" idx="0"/>
              <a:endCxn id="21" idx="2"/>
            </p:cNvCxnSpPr>
            <p:nvPr/>
          </p:nvCxnSpPr>
          <p:spPr>
            <a:xfrm rot="5400000" flipH="1" flipV="1">
              <a:off x="1295468" y="3968305"/>
              <a:ext cx="147935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22" idx="0"/>
              <a:endCxn id="24" idx="2"/>
            </p:cNvCxnSpPr>
            <p:nvPr/>
          </p:nvCxnSpPr>
          <p:spPr>
            <a:xfrm rot="5400000" flipH="1" flipV="1">
              <a:off x="1128005" y="4501287"/>
              <a:ext cx="238780" cy="24408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20" idx="2"/>
              <a:endCxn id="23" idx="0"/>
            </p:cNvCxnSpPr>
            <p:nvPr/>
          </p:nvCxnSpPr>
          <p:spPr>
            <a:xfrm rot="16200000" flipH="1">
              <a:off x="2097859" y="3089841"/>
              <a:ext cx="147935" cy="537725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23" idx="2"/>
              <a:endCxn id="25" idx="0"/>
            </p:cNvCxnSpPr>
            <p:nvPr/>
          </p:nvCxnSpPr>
          <p:spPr>
            <a:xfrm rot="5400000">
              <a:off x="2175404" y="3838541"/>
              <a:ext cx="147935" cy="382637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23" idx="2"/>
              <a:endCxn id="27" idx="0"/>
            </p:cNvCxnSpPr>
            <p:nvPr/>
          </p:nvCxnSpPr>
          <p:spPr>
            <a:xfrm rot="5400000">
              <a:off x="2365957" y="4025816"/>
              <a:ext cx="144657" cy="4809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23" idx="2"/>
              <a:endCxn id="28" idx="0"/>
            </p:cNvCxnSpPr>
            <p:nvPr/>
          </p:nvCxnSpPr>
          <p:spPr>
            <a:xfrm rot="16200000" flipH="1">
              <a:off x="2570132" y="3826448"/>
              <a:ext cx="147935" cy="40682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25" idx="2"/>
              <a:endCxn id="26" idx="0"/>
            </p:cNvCxnSpPr>
            <p:nvPr/>
          </p:nvCxnSpPr>
          <p:spPr>
            <a:xfrm rot="5400000">
              <a:off x="1976762" y="4646782"/>
              <a:ext cx="162580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1413255" y="4742717"/>
              <a:ext cx="346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d</a:t>
              </a:r>
              <a:endParaRPr lang="en-US" sz="2400" i="1" baseline="30000">
                <a:latin typeface="Calibri"/>
              </a:endParaRPr>
            </a:p>
          </p:txBody>
        </p:sp>
        <p:cxnSp>
          <p:nvCxnSpPr>
            <p:cNvPr id="38" name="Straight Connector 37"/>
            <p:cNvCxnSpPr>
              <a:stCxn id="37" idx="0"/>
              <a:endCxn id="24" idx="2"/>
            </p:cNvCxnSpPr>
            <p:nvPr/>
          </p:nvCxnSpPr>
          <p:spPr>
            <a:xfrm rot="16200000" flipV="1">
              <a:off x="1358598" y="4514774"/>
              <a:ext cx="238780" cy="217105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5" name="Group 134"/>
          <p:cNvGrpSpPr/>
          <p:nvPr/>
        </p:nvGrpSpPr>
        <p:grpSpPr>
          <a:xfrm>
            <a:off x="1752600" y="4191000"/>
            <a:ext cx="6823570" cy="2209800"/>
            <a:chOff x="1863230" y="4419600"/>
            <a:chExt cx="6823570" cy="2209800"/>
          </a:xfrm>
        </p:grpSpPr>
        <p:grpSp>
          <p:nvGrpSpPr>
            <p:cNvPr id="130" name="Group 129"/>
            <p:cNvGrpSpPr/>
            <p:nvPr/>
          </p:nvGrpSpPr>
          <p:grpSpPr>
            <a:xfrm>
              <a:off x="6723095" y="4419600"/>
              <a:ext cx="1735105" cy="2209800"/>
              <a:chOff x="6418295" y="4191000"/>
              <a:chExt cx="1735105" cy="2209800"/>
            </a:xfrm>
          </p:grpSpPr>
          <p:sp>
            <p:nvSpPr>
              <p:cNvPr id="43" name="TextBox 42"/>
              <p:cNvSpPr txBox="1"/>
              <p:nvPr/>
            </p:nvSpPr>
            <p:spPr>
              <a:xfrm>
                <a:off x="7082802" y="4191000"/>
                <a:ext cx="3321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a</a:t>
                </a:r>
                <a:endParaRPr lang="en-US" sz="2400" i="1" baseline="30000">
                  <a:latin typeface="Calibri"/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6633555" y="4796135"/>
                <a:ext cx="3465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b</a:t>
                </a:r>
                <a:endParaRPr lang="en-US" sz="2400">
                  <a:solidFill>
                    <a:schemeClr val="tx2"/>
                  </a:solidFill>
                  <a:latin typeface="Calibri"/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6418295" y="5939135"/>
                <a:ext cx="3145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c</a:t>
                </a:r>
                <a:endParaRPr lang="en-US" sz="2400">
                  <a:solidFill>
                    <a:schemeClr val="tx2"/>
                  </a:solidFill>
                  <a:latin typeface="Calibri"/>
                </a:endParaRP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7523567" y="4796135"/>
                <a:ext cx="3145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c</a:t>
                </a:r>
                <a:endParaRPr lang="en-US" sz="2400">
                  <a:solidFill>
                    <a:schemeClr val="tx2"/>
                  </a:solidFill>
                  <a:latin typeface="Calibri"/>
                </a:endParaRP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6640769" y="5405735"/>
                <a:ext cx="3321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a</a:t>
                </a:r>
                <a:endParaRPr lang="en-US" sz="2400" i="1" baseline="30000">
                  <a:latin typeface="Calibri"/>
                </a:endParaRP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7176997" y="5405735"/>
                <a:ext cx="3465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d</a:t>
                </a:r>
                <a:endParaRPr lang="en-US" sz="2400" i="1" baseline="30000">
                  <a:latin typeface="Calibri"/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7184211" y="5939135"/>
                <a:ext cx="3321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a</a:t>
                </a:r>
                <a:endParaRPr lang="en-US" sz="2400" i="1" baseline="30000">
                  <a:latin typeface="Calibri"/>
                </a:endParaRP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7523567" y="5405735"/>
                <a:ext cx="3145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c</a:t>
                </a:r>
                <a:endParaRPr lang="en-US" sz="2400">
                  <a:solidFill>
                    <a:schemeClr val="tx2"/>
                  </a:solidFill>
                  <a:latin typeface="Calibri"/>
                </a:endParaRP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7806830" y="5405735"/>
                <a:ext cx="3465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b</a:t>
                </a:r>
                <a:endParaRPr lang="en-US" sz="2400">
                  <a:solidFill>
                    <a:schemeClr val="tx2"/>
                  </a:solidFill>
                  <a:latin typeface="Calibri"/>
                </a:endParaRPr>
              </a:p>
            </p:txBody>
          </p:sp>
          <p:cxnSp>
            <p:nvCxnSpPr>
              <p:cNvPr id="52" name="Straight Connector 51"/>
              <p:cNvCxnSpPr>
                <a:stCxn id="43" idx="2"/>
                <a:endCxn id="44" idx="0"/>
              </p:cNvCxnSpPr>
              <p:nvPr/>
            </p:nvCxnSpPr>
            <p:spPr>
              <a:xfrm rot="5400000">
                <a:off x="6956122" y="4503384"/>
                <a:ext cx="143470" cy="442033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47" idx="0"/>
                <a:endCxn id="44" idx="2"/>
              </p:cNvCxnSpPr>
              <p:nvPr/>
            </p:nvCxnSpPr>
            <p:spPr>
              <a:xfrm rot="5400000" flipH="1" flipV="1">
                <a:off x="6732873" y="5331768"/>
                <a:ext cx="147935" cy="1588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45" idx="0"/>
                <a:endCxn id="47" idx="2"/>
              </p:cNvCxnSpPr>
              <p:nvPr/>
            </p:nvCxnSpPr>
            <p:spPr>
              <a:xfrm rot="5400000" flipH="1" flipV="1">
                <a:off x="6655328" y="5787623"/>
                <a:ext cx="71735" cy="23129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stCxn id="43" idx="2"/>
                <a:endCxn id="46" idx="0"/>
              </p:cNvCxnSpPr>
              <p:nvPr/>
            </p:nvCxnSpPr>
            <p:spPr>
              <a:xfrm rot="16200000" flipH="1">
                <a:off x="7393112" y="4508425"/>
                <a:ext cx="143470" cy="431949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stCxn id="46" idx="2"/>
                <a:endCxn id="48" idx="0"/>
              </p:cNvCxnSpPr>
              <p:nvPr/>
            </p:nvCxnSpPr>
            <p:spPr>
              <a:xfrm rot="5400000">
                <a:off x="7441585" y="5166497"/>
                <a:ext cx="147935" cy="33054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>
                <a:stCxn id="46" idx="2"/>
                <a:endCxn id="50" idx="0"/>
              </p:cNvCxnSpPr>
              <p:nvPr/>
            </p:nvCxnSpPr>
            <p:spPr>
              <a:xfrm rot="5400000">
                <a:off x="7606855" y="5331767"/>
                <a:ext cx="147935" cy="1588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stCxn id="46" idx="2"/>
                <a:endCxn id="51" idx="0"/>
              </p:cNvCxnSpPr>
              <p:nvPr/>
            </p:nvCxnSpPr>
            <p:spPr>
              <a:xfrm rot="16200000" flipH="1">
                <a:off x="7756501" y="5182120"/>
                <a:ext cx="147935" cy="299293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48" idx="2"/>
                <a:endCxn id="49" idx="0"/>
              </p:cNvCxnSpPr>
              <p:nvPr/>
            </p:nvCxnSpPr>
            <p:spPr>
              <a:xfrm rot="5400000">
                <a:off x="7314415" y="5903267"/>
                <a:ext cx="71735" cy="1588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0" name="TextBox 59"/>
              <p:cNvSpPr txBox="1"/>
              <p:nvPr/>
            </p:nvSpPr>
            <p:spPr>
              <a:xfrm>
                <a:off x="6850660" y="5939135"/>
                <a:ext cx="3465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d</a:t>
                </a:r>
                <a:endParaRPr lang="en-US" sz="2400" i="1" baseline="30000">
                  <a:latin typeface="Calibri"/>
                </a:endParaRPr>
              </a:p>
            </p:txBody>
          </p:sp>
          <p:cxnSp>
            <p:nvCxnSpPr>
              <p:cNvPr id="61" name="Straight Connector 60"/>
              <p:cNvCxnSpPr>
                <a:stCxn id="60" idx="0"/>
                <a:endCxn id="47" idx="2"/>
              </p:cNvCxnSpPr>
              <p:nvPr/>
            </p:nvCxnSpPr>
            <p:spPr>
              <a:xfrm rot="16200000" flipV="1">
                <a:off x="6879526" y="5794715"/>
                <a:ext cx="71735" cy="217105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3" name="TextBox 62"/>
            <p:cNvSpPr txBox="1"/>
            <p:nvPr/>
          </p:nvSpPr>
          <p:spPr>
            <a:xfrm>
              <a:off x="1863230" y="5405735"/>
              <a:ext cx="1447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smtClean="0"/>
                <a:t>Rep(</a:t>
              </a:r>
              <a:r>
                <a:rPr lang="en-US" sz="2400" i="1" smtClean="0"/>
                <a:t>T</a:t>
              </a:r>
              <a:r>
                <a:rPr lang="en-US" sz="2400" smtClean="0"/>
                <a:t>)  =</a:t>
              </a:r>
              <a:endParaRPr lang="en-US" sz="2400"/>
            </a:p>
          </p:txBody>
        </p:sp>
        <p:sp>
          <p:nvSpPr>
            <p:cNvPr id="64" name="Moon 63"/>
            <p:cNvSpPr/>
            <p:nvPr/>
          </p:nvSpPr>
          <p:spPr>
            <a:xfrm>
              <a:off x="3276600" y="4648200"/>
              <a:ext cx="152400" cy="1752600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9" name="Group 128"/>
            <p:cNvGrpSpPr/>
            <p:nvPr/>
          </p:nvGrpSpPr>
          <p:grpSpPr>
            <a:xfrm>
              <a:off x="3581400" y="4486870"/>
              <a:ext cx="346570" cy="2066330"/>
              <a:chOff x="3581400" y="4563070"/>
              <a:chExt cx="346570" cy="2066330"/>
            </a:xfrm>
          </p:grpSpPr>
          <p:sp>
            <p:nvSpPr>
              <p:cNvPr id="66" name="TextBox 65"/>
              <p:cNvSpPr txBox="1"/>
              <p:nvPr/>
            </p:nvSpPr>
            <p:spPr>
              <a:xfrm>
                <a:off x="3588614" y="4563070"/>
                <a:ext cx="3321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a</a:t>
                </a:r>
                <a:endParaRPr lang="en-US" sz="2400" i="1" baseline="30000">
                  <a:latin typeface="Calibri"/>
                </a:endParaRP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3581400" y="5096470"/>
                <a:ext cx="3465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b</a:t>
                </a:r>
                <a:endParaRPr lang="en-US" sz="2400">
                  <a:solidFill>
                    <a:schemeClr val="tx2"/>
                  </a:solidFill>
                  <a:latin typeface="Calibri"/>
                </a:endParaRP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3588614" y="5634335"/>
                <a:ext cx="3321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a</a:t>
                </a:r>
                <a:endParaRPr lang="en-US" sz="2400" i="1" baseline="30000">
                  <a:latin typeface="Calibri"/>
                </a:endParaRPr>
              </a:p>
            </p:txBody>
          </p:sp>
          <p:cxnSp>
            <p:nvCxnSpPr>
              <p:cNvPr id="75" name="Straight Connector 74"/>
              <p:cNvCxnSpPr>
                <a:stCxn id="66" idx="2"/>
                <a:endCxn id="67" idx="0"/>
              </p:cNvCxnSpPr>
              <p:nvPr/>
            </p:nvCxnSpPr>
            <p:spPr>
              <a:xfrm rot="5400000">
                <a:off x="3718818" y="5060602"/>
                <a:ext cx="71735" cy="1588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70" idx="0"/>
                <a:endCxn id="67" idx="2"/>
              </p:cNvCxnSpPr>
              <p:nvPr/>
            </p:nvCxnSpPr>
            <p:spPr>
              <a:xfrm rot="5400000" flipH="1" flipV="1">
                <a:off x="3716585" y="5596235"/>
                <a:ext cx="76200" cy="1588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3" name="TextBox 82"/>
              <p:cNvSpPr txBox="1"/>
              <p:nvPr/>
            </p:nvSpPr>
            <p:spPr>
              <a:xfrm>
                <a:off x="3581400" y="6167735"/>
                <a:ext cx="3465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d</a:t>
                </a:r>
                <a:endParaRPr lang="en-US" sz="2400" i="1" baseline="30000">
                  <a:latin typeface="Calibri"/>
                </a:endParaRPr>
              </a:p>
            </p:txBody>
          </p:sp>
          <p:cxnSp>
            <p:nvCxnSpPr>
              <p:cNvPr id="84" name="Straight Connector 83"/>
              <p:cNvCxnSpPr>
                <a:stCxn id="83" idx="0"/>
                <a:endCxn id="70" idx="2"/>
              </p:cNvCxnSpPr>
              <p:nvPr/>
            </p:nvCxnSpPr>
            <p:spPr>
              <a:xfrm rot="5400000" flipH="1" flipV="1">
                <a:off x="3718818" y="6131868"/>
                <a:ext cx="71735" cy="1588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8" name="Group 127"/>
            <p:cNvGrpSpPr/>
            <p:nvPr/>
          </p:nvGrpSpPr>
          <p:grpSpPr>
            <a:xfrm>
              <a:off x="4139520" y="4491335"/>
              <a:ext cx="661080" cy="2061865"/>
              <a:chOff x="4333690" y="4567535"/>
              <a:chExt cx="661080" cy="2061865"/>
            </a:xfrm>
          </p:grpSpPr>
          <p:sp>
            <p:nvSpPr>
              <p:cNvPr id="89" name="TextBox 88"/>
              <p:cNvSpPr txBox="1"/>
              <p:nvPr/>
            </p:nvSpPr>
            <p:spPr>
              <a:xfrm>
                <a:off x="4495800" y="4567535"/>
                <a:ext cx="3321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a</a:t>
                </a:r>
                <a:endParaRPr lang="en-US" sz="2400" i="1" baseline="30000">
                  <a:latin typeface="Calibri"/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4482460" y="5100935"/>
                <a:ext cx="3465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b</a:t>
                </a:r>
                <a:endParaRPr lang="en-US" sz="2400">
                  <a:solidFill>
                    <a:schemeClr val="tx2"/>
                  </a:solidFill>
                  <a:latin typeface="Calibri"/>
                </a:endParaRPr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4333690" y="6167735"/>
                <a:ext cx="3145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c</a:t>
                </a:r>
                <a:endParaRPr lang="en-US" sz="2400">
                  <a:solidFill>
                    <a:schemeClr val="tx2"/>
                  </a:solidFill>
                  <a:latin typeface="Calibri"/>
                </a:endParaRP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4489674" y="5634335"/>
                <a:ext cx="3321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a</a:t>
                </a:r>
                <a:endParaRPr lang="en-US" sz="2400" i="1" baseline="30000">
                  <a:latin typeface="Calibri"/>
                </a:endParaRPr>
              </a:p>
            </p:txBody>
          </p:sp>
          <p:cxnSp>
            <p:nvCxnSpPr>
              <p:cNvPr id="98" name="Straight Connector 97"/>
              <p:cNvCxnSpPr>
                <a:stCxn id="89" idx="2"/>
                <a:endCxn id="90" idx="0"/>
              </p:cNvCxnSpPr>
              <p:nvPr/>
            </p:nvCxnSpPr>
            <p:spPr>
              <a:xfrm rot="5400000">
                <a:off x="4622941" y="5062004"/>
                <a:ext cx="71735" cy="612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>
                <a:stCxn id="93" idx="0"/>
                <a:endCxn id="90" idx="2"/>
              </p:cNvCxnSpPr>
              <p:nvPr/>
            </p:nvCxnSpPr>
            <p:spPr>
              <a:xfrm rot="5400000" flipH="1" flipV="1">
                <a:off x="4619878" y="5598468"/>
                <a:ext cx="71735" cy="1588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>
                <a:stCxn id="91" idx="0"/>
                <a:endCxn id="93" idx="2"/>
              </p:cNvCxnSpPr>
              <p:nvPr/>
            </p:nvCxnSpPr>
            <p:spPr>
              <a:xfrm rot="5400000" flipH="1" flipV="1">
                <a:off x="4537478" y="6049468"/>
                <a:ext cx="71735" cy="16480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6" name="TextBox 105"/>
              <p:cNvSpPr txBox="1"/>
              <p:nvPr/>
            </p:nvSpPr>
            <p:spPr>
              <a:xfrm>
                <a:off x="4648200" y="6167735"/>
                <a:ext cx="3465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d</a:t>
                </a:r>
                <a:endParaRPr lang="en-US" sz="2400" i="1" baseline="30000">
                  <a:latin typeface="Calibri"/>
                </a:endParaRPr>
              </a:p>
            </p:txBody>
          </p:sp>
          <p:cxnSp>
            <p:nvCxnSpPr>
              <p:cNvPr id="107" name="Straight Connector 106"/>
              <p:cNvCxnSpPr>
                <a:stCxn id="106" idx="0"/>
                <a:endCxn id="93" idx="2"/>
              </p:cNvCxnSpPr>
              <p:nvPr/>
            </p:nvCxnSpPr>
            <p:spPr>
              <a:xfrm rot="16200000" flipV="1">
                <a:off x="4702748" y="6048998"/>
                <a:ext cx="71735" cy="16574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7" name="Group 126"/>
            <p:cNvGrpSpPr/>
            <p:nvPr/>
          </p:nvGrpSpPr>
          <p:grpSpPr>
            <a:xfrm>
              <a:off x="5181600" y="4491335"/>
              <a:ext cx="1074140" cy="2061865"/>
              <a:chOff x="5520830" y="2895600"/>
              <a:chExt cx="1074140" cy="2061865"/>
            </a:xfrm>
          </p:grpSpPr>
          <p:sp>
            <p:nvSpPr>
              <p:cNvPr id="108" name="TextBox 107"/>
              <p:cNvSpPr txBox="1"/>
              <p:nvPr/>
            </p:nvSpPr>
            <p:spPr>
              <a:xfrm>
                <a:off x="5802565" y="2895600"/>
                <a:ext cx="3321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a</a:t>
                </a:r>
                <a:endParaRPr lang="en-US" sz="2400" i="1" baseline="30000">
                  <a:latin typeface="Calibri"/>
                </a:endParaRPr>
              </a:p>
            </p:txBody>
          </p:sp>
          <p:sp>
            <p:nvSpPr>
              <p:cNvPr id="109" name="TextBox 108"/>
              <p:cNvSpPr txBox="1"/>
              <p:nvPr/>
            </p:nvSpPr>
            <p:spPr>
              <a:xfrm>
                <a:off x="5520830" y="3429000"/>
                <a:ext cx="3465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b</a:t>
                </a:r>
                <a:endParaRPr lang="en-US" sz="2400">
                  <a:solidFill>
                    <a:schemeClr val="tx2"/>
                  </a:solidFill>
                  <a:latin typeface="Calibri"/>
                </a:endParaRPr>
              </a:p>
            </p:txBody>
          </p:sp>
          <p:sp>
            <p:nvSpPr>
              <p:cNvPr id="111" name="TextBox 110"/>
              <p:cNvSpPr txBox="1"/>
              <p:nvPr/>
            </p:nvSpPr>
            <p:spPr>
              <a:xfrm>
                <a:off x="6089156" y="3429000"/>
                <a:ext cx="3145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c</a:t>
                </a:r>
                <a:endParaRPr lang="en-US" sz="2400">
                  <a:solidFill>
                    <a:schemeClr val="tx2"/>
                  </a:solidFill>
                  <a:latin typeface="Calibri"/>
                </a:endParaRPr>
              </a:p>
            </p:txBody>
          </p:sp>
          <p:sp>
            <p:nvSpPr>
              <p:cNvPr id="112" name="TextBox 111"/>
              <p:cNvSpPr txBox="1"/>
              <p:nvPr/>
            </p:nvSpPr>
            <p:spPr>
              <a:xfrm>
                <a:off x="5528044" y="3962400"/>
                <a:ext cx="3321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a</a:t>
                </a:r>
                <a:endParaRPr lang="en-US" sz="2400" i="1" baseline="30000">
                  <a:latin typeface="Calibri"/>
                </a:endParaRPr>
              </a:p>
            </p:txBody>
          </p:sp>
          <p:sp>
            <p:nvSpPr>
              <p:cNvPr id="113" name="TextBox 112"/>
              <p:cNvSpPr txBox="1"/>
              <p:nvPr/>
            </p:nvSpPr>
            <p:spPr>
              <a:xfrm>
                <a:off x="5901830" y="3962400"/>
                <a:ext cx="3465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d</a:t>
                </a:r>
                <a:endParaRPr lang="en-US" sz="2400" i="1" baseline="30000">
                  <a:latin typeface="Calibri"/>
                </a:endParaRPr>
              </a:p>
            </p:txBody>
          </p:sp>
          <p:sp>
            <p:nvSpPr>
              <p:cNvPr id="114" name="TextBox 113"/>
              <p:cNvSpPr txBox="1"/>
              <p:nvPr/>
            </p:nvSpPr>
            <p:spPr>
              <a:xfrm>
                <a:off x="5909044" y="4495800"/>
                <a:ext cx="3321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a</a:t>
                </a:r>
                <a:endParaRPr lang="en-US" sz="2400" i="1" baseline="30000">
                  <a:latin typeface="Calibri"/>
                </a:endParaRPr>
              </a:p>
            </p:txBody>
          </p:sp>
          <p:sp>
            <p:nvSpPr>
              <p:cNvPr id="116" name="TextBox 115"/>
              <p:cNvSpPr txBox="1"/>
              <p:nvPr/>
            </p:nvSpPr>
            <p:spPr>
              <a:xfrm>
                <a:off x="6248400" y="3962400"/>
                <a:ext cx="3465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b</a:t>
                </a:r>
                <a:endParaRPr lang="en-US" sz="2400">
                  <a:solidFill>
                    <a:schemeClr val="tx2"/>
                  </a:solidFill>
                  <a:latin typeface="Calibri"/>
                </a:endParaRPr>
              </a:p>
            </p:txBody>
          </p:sp>
          <p:cxnSp>
            <p:nvCxnSpPr>
              <p:cNvPr id="117" name="Straight Connector 116"/>
              <p:cNvCxnSpPr>
                <a:stCxn id="108" idx="2"/>
                <a:endCxn id="109" idx="0"/>
              </p:cNvCxnSpPr>
              <p:nvPr/>
            </p:nvCxnSpPr>
            <p:spPr>
              <a:xfrm rot="5400000">
                <a:off x="5795509" y="3255872"/>
                <a:ext cx="71735" cy="274521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>
                <a:stCxn id="112" idx="0"/>
                <a:endCxn id="109" idx="2"/>
              </p:cNvCxnSpPr>
              <p:nvPr/>
            </p:nvCxnSpPr>
            <p:spPr>
              <a:xfrm rot="5400000" flipH="1" flipV="1">
                <a:off x="5658248" y="3926533"/>
                <a:ext cx="71735" cy="1588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/>
              <p:cNvCxnSpPr>
                <a:stCxn id="108" idx="2"/>
                <a:endCxn id="111" idx="0"/>
              </p:cNvCxnSpPr>
              <p:nvPr/>
            </p:nvCxnSpPr>
            <p:spPr>
              <a:xfrm rot="16200000" flipH="1">
                <a:off x="6071656" y="3254244"/>
                <a:ext cx="71735" cy="277775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>
                <a:stCxn id="111" idx="2"/>
                <a:endCxn id="113" idx="0"/>
              </p:cNvCxnSpPr>
              <p:nvPr/>
            </p:nvCxnSpPr>
            <p:spPr>
              <a:xfrm rot="5400000">
                <a:off x="6124896" y="3840884"/>
                <a:ext cx="71735" cy="17129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>
                <a:stCxn id="111" idx="2"/>
                <a:endCxn id="116" idx="0"/>
              </p:cNvCxnSpPr>
              <p:nvPr/>
            </p:nvCxnSpPr>
            <p:spPr>
              <a:xfrm rot="16200000" flipH="1">
                <a:off x="6298181" y="3838895"/>
                <a:ext cx="71735" cy="175274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>
                <a:stCxn id="113" idx="2"/>
                <a:endCxn id="114" idx="0"/>
              </p:cNvCxnSpPr>
              <p:nvPr/>
            </p:nvCxnSpPr>
            <p:spPr>
              <a:xfrm rot="5400000">
                <a:off x="6039248" y="4459932"/>
                <a:ext cx="71735" cy="1588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5" name="TextBox 124"/>
              <p:cNvSpPr txBox="1"/>
              <p:nvPr/>
            </p:nvSpPr>
            <p:spPr>
              <a:xfrm>
                <a:off x="5520830" y="4495800"/>
                <a:ext cx="3465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d</a:t>
                </a:r>
                <a:endParaRPr lang="en-US" sz="2400" i="1" baseline="30000">
                  <a:latin typeface="Calibri"/>
                </a:endParaRPr>
              </a:p>
            </p:txBody>
          </p:sp>
          <p:cxnSp>
            <p:nvCxnSpPr>
              <p:cNvPr id="126" name="Straight Connector 125"/>
              <p:cNvCxnSpPr>
                <a:stCxn id="125" idx="0"/>
                <a:endCxn id="112" idx="2"/>
              </p:cNvCxnSpPr>
              <p:nvPr/>
            </p:nvCxnSpPr>
            <p:spPr>
              <a:xfrm rot="5400000" flipH="1" flipV="1">
                <a:off x="5658248" y="4459933"/>
                <a:ext cx="71735" cy="1588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1" name="TextBox 130"/>
            <p:cNvSpPr txBox="1"/>
            <p:nvPr/>
          </p:nvSpPr>
          <p:spPr>
            <a:xfrm>
              <a:off x="3996830" y="5334000"/>
              <a:ext cx="2703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smtClean="0"/>
                <a:t>,</a:t>
              </a:r>
              <a:endParaRPr lang="en-US" sz="240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4835030" y="5334000"/>
              <a:ext cx="2703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smtClean="0"/>
                <a:t>,</a:t>
              </a:r>
              <a:endParaRPr lang="en-US" sz="2400"/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6359030" y="5334000"/>
              <a:ext cx="7275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smtClean="0"/>
                <a:t>,...,</a:t>
              </a:r>
              <a:endParaRPr lang="en-US" sz="2400"/>
            </a:p>
          </p:txBody>
        </p:sp>
        <p:sp>
          <p:nvSpPr>
            <p:cNvPr id="134" name="Moon 133"/>
            <p:cNvSpPr/>
            <p:nvPr/>
          </p:nvSpPr>
          <p:spPr>
            <a:xfrm flipH="1">
              <a:off x="8534400" y="4724400"/>
              <a:ext cx="152400" cy="1752600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6" name="TextBox 135"/>
          <p:cNvSpPr txBox="1"/>
          <p:nvPr/>
        </p:nvSpPr>
        <p:spPr>
          <a:xfrm>
            <a:off x="4724400" y="3424535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7 possible worlds</a:t>
            </a:r>
            <a:endParaRPr lang="en-US" sz="2400"/>
          </a:p>
        </p:txBody>
      </p:sp>
      <p:sp>
        <p:nvSpPr>
          <p:cNvPr id="137" name="Left Brace 136"/>
          <p:cNvSpPr/>
          <p:nvPr/>
        </p:nvSpPr>
        <p:spPr>
          <a:xfrm rot="5400000">
            <a:off x="5791200" y="1676400"/>
            <a:ext cx="228600" cy="4800600"/>
          </a:xfrm>
          <a:prstGeom prst="lef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Correctness: Possible Worlds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29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534400" cy="5029200"/>
          </a:xfrm>
        </p:spPr>
        <p:txBody>
          <a:bodyPr>
            <a:normAutofit/>
          </a:bodyPr>
          <a:lstStyle/>
          <a:p>
            <a:r>
              <a:rPr lang="en-US" smtClean="0"/>
              <a:t>For every incomplete tree </a:t>
            </a:r>
            <a:r>
              <a:rPr lang="en-US" i="1" smtClean="0"/>
              <a:t>T</a:t>
            </a:r>
            <a:r>
              <a:rPr lang="en-US" smtClean="0"/>
              <a:t>, and every UXQuery query </a:t>
            </a:r>
            <a:r>
              <a:rPr lang="en-US" i="1" smtClean="0"/>
              <a:t>q</a:t>
            </a:r>
            <a:r>
              <a:rPr lang="en-US" smtClean="0"/>
              <a:t>, want this diagram to commute:</a:t>
            </a:r>
            <a:endParaRPr lang="en-US" smtClean="0">
              <a:latin typeface="msbm10"/>
            </a:endParaRPr>
          </a:p>
        </p:txBody>
      </p:sp>
      <p:sp>
        <p:nvSpPr>
          <p:cNvPr id="296" name="TextBox 295"/>
          <p:cNvSpPr txBox="1"/>
          <p:nvPr/>
        </p:nvSpPr>
        <p:spPr>
          <a:xfrm>
            <a:off x="1314450" y="3313093"/>
            <a:ext cx="952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smtClean="0"/>
              <a:t>T</a:t>
            </a:r>
            <a:endParaRPr lang="en-US" sz="1600" i="1"/>
          </a:p>
        </p:txBody>
      </p:sp>
      <p:sp>
        <p:nvSpPr>
          <p:cNvPr id="326" name="TextBox 325"/>
          <p:cNvSpPr txBox="1"/>
          <p:nvPr/>
        </p:nvSpPr>
        <p:spPr>
          <a:xfrm>
            <a:off x="5448300" y="3313093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/>
              <a:t>Rep(</a:t>
            </a:r>
            <a:r>
              <a:rPr lang="en-US" sz="2800" i="1" smtClean="0"/>
              <a:t>T</a:t>
            </a:r>
            <a:r>
              <a:rPr lang="en-US" sz="2800" smtClean="0"/>
              <a:t>)</a:t>
            </a:r>
            <a:endParaRPr lang="en-US" sz="1600"/>
          </a:p>
        </p:txBody>
      </p:sp>
      <p:sp>
        <p:nvSpPr>
          <p:cNvPr id="327" name="TextBox 326"/>
          <p:cNvSpPr txBox="1"/>
          <p:nvPr/>
        </p:nvSpPr>
        <p:spPr>
          <a:xfrm>
            <a:off x="5448300" y="5436513"/>
            <a:ext cx="198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smtClean="0"/>
              <a:t>q</a:t>
            </a:r>
            <a:r>
              <a:rPr lang="en-US" sz="2800" smtClean="0"/>
              <a:t>(Rep(</a:t>
            </a:r>
            <a:r>
              <a:rPr lang="en-US" sz="2800" i="1" smtClean="0"/>
              <a:t>T</a:t>
            </a:r>
            <a:r>
              <a:rPr lang="en-US" sz="2800" smtClean="0"/>
              <a:t>)) = Rep(</a:t>
            </a:r>
            <a:r>
              <a:rPr lang="en-US" sz="2800" i="1" smtClean="0"/>
              <a:t>q</a:t>
            </a:r>
            <a:r>
              <a:rPr lang="en-US" sz="2800" smtClean="0"/>
              <a:t>(</a:t>
            </a:r>
            <a:r>
              <a:rPr lang="en-US" sz="2800" i="1" smtClean="0"/>
              <a:t>T</a:t>
            </a:r>
            <a:r>
              <a:rPr lang="en-US" sz="2800" smtClean="0"/>
              <a:t>))</a:t>
            </a:r>
            <a:endParaRPr lang="en-US" sz="1600"/>
          </a:p>
        </p:txBody>
      </p:sp>
      <p:sp>
        <p:nvSpPr>
          <p:cNvPr id="328" name="TextBox 327"/>
          <p:cNvSpPr txBox="1"/>
          <p:nvPr/>
        </p:nvSpPr>
        <p:spPr>
          <a:xfrm>
            <a:off x="1295400" y="5651956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smtClean="0"/>
              <a:t>q</a:t>
            </a:r>
            <a:r>
              <a:rPr lang="en-US" sz="2800" smtClean="0"/>
              <a:t>(</a:t>
            </a:r>
            <a:r>
              <a:rPr lang="en-US" sz="2800" i="1" smtClean="0"/>
              <a:t>T</a:t>
            </a:r>
            <a:r>
              <a:rPr lang="en-US" sz="2800" smtClean="0"/>
              <a:t>)</a:t>
            </a:r>
            <a:endParaRPr lang="en-US" sz="1600"/>
          </a:p>
        </p:txBody>
      </p:sp>
      <p:cxnSp>
        <p:nvCxnSpPr>
          <p:cNvPr id="330" name="Straight Arrow Connector 329"/>
          <p:cNvCxnSpPr>
            <a:stCxn id="296" idx="2"/>
            <a:endCxn id="328" idx="0"/>
          </p:cNvCxnSpPr>
          <p:nvPr/>
        </p:nvCxnSpPr>
        <p:spPr>
          <a:xfrm rot="5400000">
            <a:off x="882879" y="4744134"/>
            <a:ext cx="1815643" cy="1588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Arrow Connector 333"/>
          <p:cNvCxnSpPr>
            <a:stCxn id="326" idx="2"/>
            <a:endCxn id="327" idx="0"/>
          </p:cNvCxnSpPr>
          <p:nvPr/>
        </p:nvCxnSpPr>
        <p:spPr>
          <a:xfrm rot="5400000">
            <a:off x="5638800" y="4636413"/>
            <a:ext cx="1600200" cy="1588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Arrow Connector 335"/>
          <p:cNvCxnSpPr>
            <a:stCxn id="296" idx="3"/>
            <a:endCxn id="326" idx="1"/>
          </p:cNvCxnSpPr>
          <p:nvPr/>
        </p:nvCxnSpPr>
        <p:spPr>
          <a:xfrm>
            <a:off x="2266950" y="3574703"/>
            <a:ext cx="3181350" cy="1588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Arrow Connector 337"/>
          <p:cNvCxnSpPr>
            <a:stCxn id="328" idx="3"/>
            <a:endCxn id="327" idx="1"/>
          </p:cNvCxnSpPr>
          <p:nvPr/>
        </p:nvCxnSpPr>
        <p:spPr>
          <a:xfrm>
            <a:off x="2286000" y="5913566"/>
            <a:ext cx="3162300" cy="1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6" name="TextBox 355"/>
          <p:cNvSpPr txBox="1"/>
          <p:nvPr/>
        </p:nvSpPr>
        <p:spPr>
          <a:xfrm>
            <a:off x="990600" y="4288912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smtClean="0"/>
              <a:t>q</a:t>
            </a:r>
            <a:endParaRPr lang="en-US" sz="1600"/>
          </a:p>
        </p:txBody>
      </p:sp>
      <p:sp>
        <p:nvSpPr>
          <p:cNvPr id="357" name="TextBox 356"/>
          <p:cNvSpPr txBox="1"/>
          <p:nvPr/>
        </p:nvSpPr>
        <p:spPr>
          <a:xfrm>
            <a:off x="5638800" y="4299092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smtClean="0"/>
              <a:t>q</a:t>
            </a:r>
            <a:endParaRPr lang="en-US" sz="1600"/>
          </a:p>
        </p:txBody>
      </p:sp>
      <p:sp>
        <p:nvSpPr>
          <p:cNvPr id="358" name="TextBox 357"/>
          <p:cNvSpPr txBox="1"/>
          <p:nvPr/>
        </p:nvSpPr>
        <p:spPr>
          <a:xfrm>
            <a:off x="3352800" y="305818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/>
              <a:t>Rep</a:t>
            </a:r>
            <a:endParaRPr lang="en-US" sz="1600"/>
          </a:p>
        </p:txBody>
      </p:sp>
      <p:sp>
        <p:nvSpPr>
          <p:cNvPr id="360" name="TextBox 359"/>
          <p:cNvSpPr txBox="1"/>
          <p:nvPr/>
        </p:nvSpPr>
        <p:spPr>
          <a:xfrm>
            <a:off x="3352800" y="54102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/>
              <a:t>Rep</a:t>
            </a:r>
            <a:endParaRPr lang="en-US" sz="1600"/>
          </a:p>
        </p:txBody>
      </p:sp>
      <p:sp>
        <p:nvSpPr>
          <p:cNvPr id="17" name="TextBox 16"/>
          <p:cNvSpPr txBox="1"/>
          <p:nvPr/>
        </p:nvSpPr>
        <p:spPr>
          <a:xfrm>
            <a:off x="5486400" y="55626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smtClean="0"/>
              <a:t>q</a:t>
            </a:r>
            <a:r>
              <a:rPr lang="en-US" sz="2800" smtClean="0"/>
              <a:t>(Rep(</a:t>
            </a:r>
            <a:r>
              <a:rPr lang="en-US" sz="2800" i="1" smtClean="0"/>
              <a:t>T</a:t>
            </a:r>
            <a:r>
              <a:rPr lang="en-US" sz="2800" smtClean="0"/>
              <a:t>))</a:t>
            </a:r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" grpId="0"/>
      <p:bldP spid="326" grpId="0"/>
      <p:bldP spid="327" grpId="0"/>
      <p:bldP spid="328" grpId="0"/>
      <p:bldP spid="356" grpId="0"/>
      <p:bldP spid="357" grpId="0"/>
      <p:bldP spid="358" grpId="0"/>
      <p:bldP spid="360" grpId="0"/>
      <p:bldP spid="17" grpId="0"/>
      <p:bldP spid="17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mtClean="0"/>
              <a:t>Commutation with Homomorphisms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429000"/>
            <a:ext cx="8382000" cy="3505200"/>
          </a:xfrm>
        </p:spPr>
        <p:txBody>
          <a:bodyPr>
            <a:normAutofit/>
          </a:bodyPr>
          <a:lstStyle/>
          <a:p>
            <a:r>
              <a:rPr lang="en-US" sz="2800" smtClean="0"/>
              <a:t>Ex: </a:t>
            </a:r>
            <a:r>
              <a:rPr lang="en-US" sz="2800" b="1" smtClean="0"/>
              <a:t>access control</a:t>
            </a:r>
          </a:p>
          <a:p>
            <a:pPr>
              <a:buNone/>
            </a:pPr>
            <a:r>
              <a:rPr lang="en-US" sz="2800" smtClean="0">
                <a:latin typeface="Calibri"/>
              </a:rPr>
              <a:t>	</a:t>
            </a:r>
            <a:r>
              <a:rPr lang="en-US" sz="2800" i="1" smtClean="0">
                <a:latin typeface="Calibri"/>
              </a:rPr>
              <a:t>h</a:t>
            </a:r>
            <a:r>
              <a:rPr lang="en-US" sz="2800" i="1" baseline="-25000" smtClean="0">
                <a:latin typeface="Calibri"/>
              </a:rPr>
              <a:t>c</a:t>
            </a:r>
            <a:r>
              <a:rPr lang="en-US" sz="2800" smtClean="0"/>
              <a:t> : </a:t>
            </a:r>
            <a:r>
              <a:rPr lang="en-US" sz="2800" smtClean="0">
                <a:latin typeface="cmsy10"/>
              </a:rPr>
              <a:t>C</a:t>
            </a:r>
            <a:r>
              <a:rPr lang="en-US" sz="2800" smtClean="0"/>
              <a:t> </a:t>
            </a:r>
            <a:r>
              <a:rPr lang="en-US" sz="2800" smtClean="0">
                <a:latin typeface="Symbol"/>
                <a:sym typeface="Symbol"/>
              </a:rPr>
              <a:t></a:t>
            </a:r>
            <a:r>
              <a:rPr lang="en-US" sz="2800" smtClean="0"/>
              <a:t> </a:t>
            </a:r>
            <a:r>
              <a:rPr lang="en-US" sz="2800" smtClean="0">
                <a:latin typeface="cmsy10"/>
              </a:rPr>
              <a:t>C</a:t>
            </a:r>
            <a:r>
              <a:rPr lang="en-US" sz="2800" smtClean="0"/>
              <a:t>		</a:t>
            </a:r>
            <a:r>
              <a:rPr lang="en-US" sz="2800" i="1" smtClean="0">
                <a:latin typeface="Calibri"/>
              </a:rPr>
              <a:t>h</a:t>
            </a:r>
            <a:r>
              <a:rPr lang="en-US" sz="2800" i="1" baseline="-25000" smtClean="0">
                <a:latin typeface="Calibri"/>
              </a:rPr>
              <a:t>c</a:t>
            </a:r>
            <a:r>
              <a:rPr lang="en-US" sz="2800" smtClean="0">
                <a:latin typeface="Calibri"/>
              </a:rPr>
              <a:t>(</a:t>
            </a:r>
            <a:r>
              <a:rPr lang="en-US" sz="2800" i="1" smtClean="0">
                <a:latin typeface="Calibri"/>
              </a:rPr>
              <a:t>k</a:t>
            </a:r>
            <a:r>
              <a:rPr lang="en-US" sz="2800" smtClean="0"/>
              <a:t>) := if </a:t>
            </a:r>
            <a:r>
              <a:rPr lang="en-US" sz="2800" i="1" smtClean="0"/>
              <a:t>k</a:t>
            </a:r>
            <a:r>
              <a:rPr lang="en-US" sz="2800" smtClean="0"/>
              <a:t> </a:t>
            </a:r>
            <a:r>
              <a:rPr lang="en-US" sz="2800" smtClean="0">
                <a:latin typeface="cmsy10"/>
              </a:rPr>
              <a:t>·</a:t>
            </a:r>
            <a:r>
              <a:rPr lang="en-US" sz="2800" smtClean="0"/>
              <a:t> </a:t>
            </a:r>
            <a:r>
              <a:rPr lang="en-US" sz="2800" i="1" smtClean="0"/>
              <a:t>c</a:t>
            </a:r>
            <a:r>
              <a:rPr lang="en-US" sz="2800" smtClean="0"/>
              <a:t> then </a:t>
            </a:r>
            <a:r>
              <a:rPr lang="en-US" sz="2800" i="1" smtClean="0"/>
              <a:t>k</a:t>
            </a:r>
            <a:r>
              <a:rPr lang="en-US" sz="2800" smtClean="0"/>
              <a:t> else 0</a:t>
            </a:r>
          </a:p>
          <a:p>
            <a:r>
              <a:rPr lang="en-US" sz="2800" smtClean="0"/>
              <a:t>Ex: </a:t>
            </a:r>
            <a:r>
              <a:rPr lang="en-US" sz="2800" b="1" smtClean="0"/>
              <a:t>incomplete databases</a:t>
            </a:r>
          </a:p>
          <a:p>
            <a:pPr>
              <a:buNone/>
            </a:pPr>
            <a:r>
              <a:rPr lang="en-US" sz="2800" smtClean="0">
                <a:latin typeface="cmmi10"/>
              </a:rPr>
              <a:t>	º</a:t>
            </a:r>
            <a:r>
              <a:rPr lang="en-US" sz="2800" smtClean="0"/>
              <a:t> : Vars </a:t>
            </a:r>
            <a:r>
              <a:rPr lang="en-US" sz="2800" smtClean="0">
                <a:latin typeface="Symbol"/>
                <a:sym typeface="Symbol"/>
              </a:rPr>
              <a:t></a:t>
            </a:r>
            <a:r>
              <a:rPr lang="en-US" sz="2800" smtClean="0"/>
              <a:t> </a:t>
            </a:r>
            <a:r>
              <a:rPr lang="en-US" sz="2800" smtClean="0">
                <a:latin typeface="msbm10"/>
              </a:rPr>
              <a:t>B    </a:t>
            </a:r>
            <a:r>
              <a:rPr lang="en-US" sz="2800" smtClean="0"/>
              <a:t>   	Eval</a:t>
            </a:r>
            <a:r>
              <a:rPr lang="en-US" sz="2800" baseline="-25000" smtClean="0">
                <a:latin typeface="cmmi10"/>
              </a:rPr>
              <a:t>º</a:t>
            </a:r>
            <a:r>
              <a:rPr lang="en-US" sz="2800" smtClean="0"/>
              <a:t> : PosBool(Vars) </a:t>
            </a:r>
            <a:r>
              <a:rPr lang="en-US" sz="2800" smtClean="0">
                <a:latin typeface="Symbol"/>
                <a:sym typeface="Symbol"/>
              </a:rPr>
              <a:t></a:t>
            </a:r>
            <a:r>
              <a:rPr lang="en-US" sz="2800" smtClean="0"/>
              <a:t> </a:t>
            </a:r>
            <a:r>
              <a:rPr lang="en-US" sz="2800" smtClean="0">
                <a:latin typeface="msbm10"/>
              </a:rPr>
              <a:t>B</a:t>
            </a:r>
          </a:p>
          <a:p>
            <a:r>
              <a:rPr lang="en-US" sz="2800" smtClean="0"/>
              <a:t>Ex: </a:t>
            </a:r>
            <a:r>
              <a:rPr lang="en-US" sz="2800" b="1" smtClean="0"/>
              <a:t>duplicate elimination</a:t>
            </a:r>
          </a:p>
          <a:p>
            <a:pPr>
              <a:buNone/>
            </a:pPr>
            <a:r>
              <a:rPr lang="en-US" sz="2800" smtClean="0"/>
              <a:t>	</a:t>
            </a:r>
            <a:r>
              <a:rPr lang="en-US" sz="2800" smtClean="0">
                <a:latin typeface="cmmi10"/>
              </a:rPr>
              <a:t>±</a:t>
            </a:r>
            <a:r>
              <a:rPr lang="en-US" sz="2800" smtClean="0"/>
              <a:t> : </a:t>
            </a:r>
            <a:r>
              <a:rPr lang="en-US" sz="2800" smtClean="0">
                <a:latin typeface="msbm10"/>
              </a:rPr>
              <a:t>N</a:t>
            </a:r>
            <a:r>
              <a:rPr lang="en-US" sz="2800" smtClean="0"/>
              <a:t> </a:t>
            </a:r>
            <a:r>
              <a:rPr lang="en-US" sz="2800" smtClean="0">
                <a:latin typeface="Symbol"/>
                <a:sym typeface="Symbol"/>
              </a:rPr>
              <a:t></a:t>
            </a:r>
            <a:r>
              <a:rPr lang="en-US" sz="2800" smtClean="0"/>
              <a:t> </a:t>
            </a:r>
            <a:r>
              <a:rPr lang="en-US" sz="2800" smtClean="0">
                <a:latin typeface="msbm10"/>
              </a:rPr>
              <a:t>B</a:t>
            </a:r>
            <a:r>
              <a:rPr lang="en-US" sz="2800" smtClean="0"/>
              <a:t>       	</a:t>
            </a:r>
            <a:r>
              <a:rPr lang="en-US" sz="2800" smtClean="0">
                <a:latin typeface="cmmi10"/>
              </a:rPr>
              <a:t>±</a:t>
            </a:r>
            <a:r>
              <a:rPr lang="en-US" sz="2800" smtClean="0"/>
              <a:t>(</a:t>
            </a:r>
            <a:r>
              <a:rPr lang="en-US" sz="2800" i="1" smtClean="0"/>
              <a:t>k</a:t>
            </a:r>
            <a:r>
              <a:rPr lang="en-US" sz="2800" smtClean="0"/>
              <a:t>) := if </a:t>
            </a:r>
            <a:r>
              <a:rPr lang="en-US" sz="2800" i="1" smtClean="0"/>
              <a:t>k</a:t>
            </a:r>
            <a:r>
              <a:rPr lang="en-US" sz="2800" smtClean="0"/>
              <a:t> = 0 then </a:t>
            </a:r>
            <a:r>
              <a:rPr lang="en-US" sz="2800" smtClean="0">
                <a:latin typeface="cmsy10"/>
              </a:rPr>
              <a:t>?</a:t>
            </a:r>
            <a:r>
              <a:rPr lang="en-US" sz="2800" smtClean="0"/>
              <a:t> else </a:t>
            </a:r>
            <a:r>
              <a:rPr lang="en-US" sz="2800" smtClean="0">
                <a:latin typeface="cmsy10"/>
              </a:rPr>
              <a:t>&gt;</a:t>
            </a:r>
          </a:p>
          <a:p>
            <a:pPr>
              <a:buNone/>
            </a:pPr>
            <a:endParaRPr lang="en-US" sz="2800" smtClean="0">
              <a:latin typeface="msbm1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1371600"/>
            <a:ext cx="8305800" cy="1981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buNone/>
            </a:pPr>
            <a:r>
              <a:rPr lang="en-US" sz="2800" b="1" smtClean="0"/>
              <a:t>Theorem</a:t>
            </a:r>
            <a:r>
              <a:rPr lang="en-US" sz="2800" smtClean="0"/>
              <a:t>: Let </a:t>
            </a:r>
            <a:r>
              <a:rPr lang="en-US" sz="2800" i="1" smtClean="0"/>
              <a:t>h</a:t>
            </a:r>
            <a:r>
              <a:rPr lang="en-US" sz="2800" smtClean="0"/>
              <a:t> : </a:t>
            </a:r>
            <a:r>
              <a:rPr lang="en-US" sz="2800" i="1" smtClean="0"/>
              <a:t>K</a:t>
            </a:r>
            <a:r>
              <a:rPr lang="en-US" sz="2800" baseline="-25000" smtClean="0"/>
              <a:t>1</a:t>
            </a:r>
            <a:r>
              <a:rPr lang="en-US" sz="2800" smtClean="0"/>
              <a:t> </a:t>
            </a:r>
            <a:r>
              <a:rPr lang="en-US" sz="2800" smtClean="0">
                <a:latin typeface="Symbol"/>
                <a:sym typeface="Symbol"/>
              </a:rPr>
              <a:t></a:t>
            </a:r>
            <a:r>
              <a:rPr lang="en-US" sz="2800" smtClean="0"/>
              <a:t> </a:t>
            </a:r>
            <a:r>
              <a:rPr lang="en-US" sz="2800" i="1" smtClean="0"/>
              <a:t>K</a:t>
            </a:r>
            <a:r>
              <a:rPr lang="en-US" sz="2800" baseline="-25000" smtClean="0"/>
              <a:t>2</a:t>
            </a:r>
            <a:r>
              <a:rPr lang="en-US" sz="2800" smtClean="0"/>
              <a:t> be a semiring homomorphism.  Then for any UXQuery query </a:t>
            </a:r>
            <a:r>
              <a:rPr lang="en-US" sz="2800" i="1" smtClean="0"/>
              <a:t>q</a:t>
            </a:r>
            <a:r>
              <a:rPr lang="en-US" sz="2800" smtClean="0"/>
              <a:t>, for any </a:t>
            </a:r>
            <a:r>
              <a:rPr lang="en-US" sz="2800" i="1" smtClean="0"/>
              <a:t>K</a:t>
            </a:r>
            <a:r>
              <a:rPr lang="en-US" sz="2800" baseline="-25000" smtClean="0"/>
              <a:t>1</a:t>
            </a:r>
            <a:r>
              <a:rPr lang="en-US" sz="2800" smtClean="0"/>
              <a:t>-UXML document </a:t>
            </a:r>
            <a:r>
              <a:rPr lang="en-US" sz="2800" i="1" smtClean="0"/>
              <a:t>D</a:t>
            </a:r>
            <a:r>
              <a:rPr lang="en-US" sz="2800" smtClean="0"/>
              <a:t>, we have</a:t>
            </a:r>
          </a:p>
          <a:p>
            <a:pPr algn="ctr">
              <a:lnSpc>
                <a:spcPct val="110000"/>
              </a:lnSpc>
              <a:buNone/>
            </a:pPr>
            <a:r>
              <a:rPr lang="en-US" sz="2800" i="1" smtClean="0"/>
              <a:t>h</a:t>
            </a:r>
            <a:r>
              <a:rPr lang="en-US" sz="2800" smtClean="0"/>
              <a:t>(</a:t>
            </a:r>
            <a:r>
              <a:rPr lang="en-US" sz="2800" i="1" smtClean="0"/>
              <a:t>q</a:t>
            </a:r>
            <a:r>
              <a:rPr lang="en-US" sz="2800" smtClean="0"/>
              <a:t>(</a:t>
            </a:r>
            <a:r>
              <a:rPr lang="en-US" sz="2800" i="1" smtClean="0"/>
              <a:t>D</a:t>
            </a:r>
            <a:r>
              <a:rPr lang="en-US" sz="2800" smtClean="0"/>
              <a:t>)) = </a:t>
            </a:r>
            <a:r>
              <a:rPr lang="en-US" sz="2800" i="1" smtClean="0"/>
              <a:t>q</a:t>
            </a:r>
            <a:r>
              <a:rPr lang="en-US" sz="2800" smtClean="0"/>
              <a:t>(</a:t>
            </a:r>
            <a:r>
              <a:rPr lang="en-US" sz="2800" i="1" smtClean="0"/>
              <a:t>h</a:t>
            </a:r>
            <a:r>
              <a:rPr lang="en-US" sz="2800" smtClean="0"/>
              <a:t>(</a:t>
            </a:r>
            <a:r>
              <a:rPr lang="en-US" sz="2800" i="1" smtClean="0"/>
              <a:t>D</a:t>
            </a:r>
            <a:r>
              <a:rPr lang="en-US" sz="2800" smtClean="0"/>
              <a:t>)).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Need to Track XML Provenance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smtClean="0"/>
              <a:t>For </a:t>
            </a:r>
            <a:r>
              <a:rPr lang="en-US" b="1" smtClean="0"/>
              <a:t>scientific data </a:t>
            </a:r>
            <a:r>
              <a:rPr lang="en-US" smtClean="0"/>
              <a:t>processing </a:t>
            </a:r>
            <a:r>
              <a:rPr lang="en-US" sz="2824" smtClean="0"/>
              <a:t>[Buneman+ 08]</a:t>
            </a:r>
            <a:endParaRPr lang="en-US" smtClean="0"/>
          </a:p>
          <a:p>
            <a:pPr lvl="1"/>
            <a:r>
              <a:rPr lang="en-US" smtClean="0"/>
              <a:t>Tree-structured data, heterogeneous sources </a:t>
            </a:r>
          </a:p>
          <a:p>
            <a:pPr lvl="1"/>
            <a:r>
              <a:rPr lang="en-US" smtClean="0"/>
              <a:t>XML is the natural data model</a:t>
            </a:r>
          </a:p>
          <a:p>
            <a:pPr lvl="1"/>
            <a:r>
              <a:rPr lang="en-US" smtClean="0"/>
              <a:t>Data </a:t>
            </a:r>
            <a:r>
              <a:rPr lang="en-US" b="1" smtClean="0"/>
              <a:t>annotated </a:t>
            </a:r>
            <a:r>
              <a:rPr lang="en-US" smtClean="0"/>
              <a:t>with source info; annotations need to be </a:t>
            </a:r>
            <a:r>
              <a:rPr lang="en-US" b="1" smtClean="0"/>
              <a:t>propagated </a:t>
            </a:r>
            <a:r>
              <a:rPr lang="en-US" smtClean="0"/>
              <a:t>during query processing</a:t>
            </a:r>
          </a:p>
          <a:p>
            <a:r>
              <a:rPr lang="en-US" smtClean="0"/>
              <a:t>For </a:t>
            </a:r>
            <a:r>
              <a:rPr lang="en-US" b="1" smtClean="0"/>
              <a:t>incomplete/probabilistic </a:t>
            </a:r>
            <a:r>
              <a:rPr lang="en-US" smtClean="0"/>
              <a:t>data </a:t>
            </a:r>
            <a:r>
              <a:rPr lang="en-US" sz="2824" smtClean="0"/>
              <a:t>[Senellart&amp;Abiteboul 07]</a:t>
            </a:r>
            <a:endParaRPr lang="en-US" smtClean="0"/>
          </a:p>
          <a:p>
            <a:pPr lvl="1"/>
            <a:r>
              <a:rPr lang="en-US" smtClean="0"/>
              <a:t>Query output </a:t>
            </a:r>
            <a:r>
              <a:rPr lang="en-US" b="1" smtClean="0"/>
              <a:t>annotated </a:t>
            </a:r>
            <a:r>
              <a:rPr lang="en-US" smtClean="0"/>
              <a:t>with Boolean formulas</a:t>
            </a:r>
          </a:p>
          <a:p>
            <a:pPr lvl="1"/>
            <a:r>
              <a:rPr lang="en-US" smtClean="0"/>
              <a:t>Annotations indicate </a:t>
            </a:r>
            <a:r>
              <a:rPr lang="en-US" b="1" smtClean="0"/>
              <a:t>logical correlations</a:t>
            </a:r>
            <a:r>
              <a:rPr lang="en-US" smtClean="0"/>
              <a:t> between source data and output data</a:t>
            </a:r>
          </a:p>
          <a:p>
            <a:r>
              <a:rPr lang="en-US" smtClean="0"/>
              <a:t>For </a:t>
            </a:r>
            <a:r>
              <a:rPr lang="en-US" b="1" smtClean="0"/>
              <a:t>data warehousing </a:t>
            </a:r>
            <a:r>
              <a:rPr lang="en-US" sz="2824" smtClean="0"/>
              <a:t>[Cui+ 00]</a:t>
            </a:r>
            <a:endParaRPr lang="en-US" sz="3000" smtClean="0"/>
          </a:p>
          <a:p>
            <a:pPr lvl="1"/>
            <a:r>
              <a:rPr lang="en-US" smtClean="0"/>
              <a:t>Even when data is relational, often have XML views</a:t>
            </a:r>
          </a:p>
          <a:p>
            <a:pPr lvl="1"/>
            <a:endParaRPr lang="en-US" sz="1400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Provenance is Universal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04800" y="1447800"/>
            <a:ext cx="883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/>
              <a:t>Corollary</a:t>
            </a:r>
            <a:r>
              <a:rPr lang="en-US" sz="2800"/>
              <a:t>: The semantics of </a:t>
            </a:r>
            <a:r>
              <a:rPr lang="en-US" sz="2800" i="1"/>
              <a:t>K</a:t>
            </a:r>
            <a:r>
              <a:rPr lang="en-US" sz="2800"/>
              <a:t>-UXQuery evaluation on </a:t>
            </a:r>
            <a:r>
              <a:rPr lang="en-US" sz="2800" i="1"/>
              <a:t>K</a:t>
            </a:r>
            <a:r>
              <a:rPr lang="en-US" sz="2800"/>
              <a:t>-UXML for any commutative semiring </a:t>
            </a:r>
            <a:r>
              <a:rPr lang="en-US" sz="2800" i="1"/>
              <a:t>K</a:t>
            </a:r>
            <a:r>
              <a:rPr lang="en-US" sz="2800"/>
              <a:t> </a:t>
            </a:r>
            <a:r>
              <a:rPr lang="en-US" sz="2800" b="1"/>
              <a:t>factors</a:t>
            </a:r>
            <a:r>
              <a:rPr lang="en-US" sz="2800"/>
              <a:t> through evaluation using provenance polynomials </a:t>
            </a:r>
            <a:r>
              <a:rPr lang="en-US" sz="2800" smtClean="0">
                <a:latin typeface="msbm10"/>
              </a:rPr>
              <a:t>N</a:t>
            </a:r>
            <a:r>
              <a:rPr lang="en-US" sz="2800" smtClean="0"/>
              <a:t>[</a:t>
            </a:r>
            <a:r>
              <a:rPr lang="en-US" sz="2800" i="1" smtClean="0"/>
              <a:t>X</a:t>
            </a:r>
            <a:r>
              <a:rPr lang="en-US" sz="2800" smtClean="0"/>
              <a:t>].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" y="3072348"/>
            <a:ext cx="8686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i.e., for any </a:t>
            </a:r>
            <a:r>
              <a:rPr lang="en-US" sz="2400" i="1" smtClean="0"/>
              <a:t>K</a:t>
            </a:r>
            <a:r>
              <a:rPr lang="en-US" sz="2400" smtClean="0"/>
              <a:t>-UXML document </a:t>
            </a:r>
            <a:r>
              <a:rPr lang="en-US" sz="2400" i="1" smtClean="0"/>
              <a:t>D</a:t>
            </a:r>
            <a:r>
              <a:rPr lang="en-US" sz="2400" smtClean="0"/>
              <a:t>, for any K-UXQuery </a:t>
            </a:r>
            <a:r>
              <a:rPr lang="en-US" sz="2400" i="1" smtClean="0"/>
              <a:t>q</a:t>
            </a:r>
            <a:r>
              <a:rPr lang="en-US" sz="2400" smtClean="0"/>
              <a:t>, we have</a:t>
            </a:r>
          </a:p>
          <a:p>
            <a:pPr algn="ctr"/>
            <a:r>
              <a:rPr lang="en-US" sz="2400" i="1" smtClean="0"/>
              <a:t>q</a:t>
            </a:r>
            <a:r>
              <a:rPr lang="en-US" sz="2400" smtClean="0"/>
              <a:t>(</a:t>
            </a:r>
            <a:r>
              <a:rPr lang="en-US" sz="2400" i="1" smtClean="0"/>
              <a:t>D</a:t>
            </a:r>
            <a:r>
              <a:rPr lang="en-US" sz="2400" smtClean="0"/>
              <a:t>) = Eval</a:t>
            </a:r>
            <a:r>
              <a:rPr lang="en-US" sz="2400" baseline="-25000" smtClean="0">
                <a:latin typeface="cmmi10"/>
              </a:rPr>
              <a:t>º</a:t>
            </a:r>
            <a:r>
              <a:rPr lang="en-US" sz="2400" smtClean="0"/>
              <a:t>(</a:t>
            </a:r>
            <a:r>
              <a:rPr lang="en-US" sz="2400" i="1" smtClean="0"/>
              <a:t>q</a:t>
            </a:r>
            <a:r>
              <a:rPr lang="en-US" sz="2400" smtClean="0"/>
              <a:t>(</a:t>
            </a:r>
            <a:r>
              <a:rPr lang="en-US" sz="2400" i="1" smtClean="0"/>
              <a:t>D</a:t>
            </a:r>
            <a:r>
              <a:rPr lang="en-US" sz="2400" smtClean="0"/>
              <a:t>’))</a:t>
            </a:r>
          </a:p>
          <a:p>
            <a:r>
              <a:rPr lang="en-US" sz="2400" smtClean="0"/>
              <a:t>where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smtClean="0"/>
              <a:t> </a:t>
            </a:r>
            <a:r>
              <a:rPr lang="en-US" sz="2400" i="1" smtClean="0"/>
              <a:t>D</a:t>
            </a:r>
            <a:r>
              <a:rPr lang="en-US" sz="2400" smtClean="0"/>
              <a:t>’ is obtained by replacing </a:t>
            </a:r>
            <a:r>
              <a:rPr lang="en-US" sz="2400" i="1" smtClean="0"/>
              <a:t>K</a:t>
            </a:r>
            <a:r>
              <a:rPr lang="en-US" sz="2400" smtClean="0"/>
              <a:t>-annotations in </a:t>
            </a:r>
            <a:r>
              <a:rPr lang="en-US" sz="2400" i="1" smtClean="0"/>
              <a:t>D</a:t>
            </a:r>
            <a:r>
              <a:rPr lang="en-US" sz="2400" smtClean="0"/>
              <a:t> with fresh variables from </a:t>
            </a:r>
            <a:r>
              <a:rPr lang="en-US" sz="2400" i="1" smtClean="0"/>
              <a:t>X</a:t>
            </a:r>
            <a:endParaRPr lang="en-US" sz="2400" smtClean="0"/>
          </a:p>
          <a:p>
            <a:pPr marL="514350" indent="-514350">
              <a:buFont typeface="+mj-lt"/>
              <a:buAutoNum type="arabicPeriod"/>
            </a:pPr>
            <a:r>
              <a:rPr lang="en-US" sz="2400" smtClean="0"/>
              <a:t> </a:t>
            </a:r>
            <a:r>
              <a:rPr lang="en-US" sz="2400" smtClean="0">
                <a:latin typeface="cmmi10"/>
              </a:rPr>
              <a:t>º</a:t>
            </a:r>
            <a:r>
              <a:rPr lang="en-US" sz="2400" smtClean="0"/>
              <a:t> : </a:t>
            </a:r>
            <a:r>
              <a:rPr lang="en-US" sz="2400" i="1" smtClean="0"/>
              <a:t>X</a:t>
            </a:r>
            <a:r>
              <a:rPr lang="en-US" sz="2400" smtClean="0"/>
              <a:t> </a:t>
            </a:r>
            <a:r>
              <a:rPr lang="en-US" sz="2400" smtClean="0">
                <a:latin typeface="Symbol"/>
                <a:sym typeface="Symbol"/>
              </a:rPr>
              <a:t></a:t>
            </a:r>
            <a:r>
              <a:rPr lang="en-US" sz="2400" smtClean="0"/>
              <a:t> </a:t>
            </a:r>
            <a:r>
              <a:rPr lang="en-US" sz="2400" i="1" smtClean="0"/>
              <a:t>K</a:t>
            </a:r>
            <a:r>
              <a:rPr lang="en-US" sz="2400" smtClean="0"/>
              <a:t> is the corresponding valuation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smtClean="0"/>
              <a:t>Eval</a:t>
            </a:r>
            <a:r>
              <a:rPr lang="en-US" sz="2400" baseline="-25000" smtClean="0">
                <a:latin typeface="cmmi10"/>
              </a:rPr>
              <a:t>º </a:t>
            </a:r>
            <a:r>
              <a:rPr lang="en-US" sz="2400" smtClean="0"/>
              <a:t>: </a:t>
            </a:r>
            <a:r>
              <a:rPr lang="en-US" sz="2400" smtClean="0">
                <a:latin typeface="msbm10"/>
              </a:rPr>
              <a:t>N</a:t>
            </a:r>
            <a:r>
              <a:rPr lang="en-US" sz="2400" smtClean="0"/>
              <a:t>[</a:t>
            </a:r>
            <a:r>
              <a:rPr lang="en-US" sz="2400" i="1" smtClean="0"/>
              <a:t>X</a:t>
            </a:r>
            <a:r>
              <a:rPr lang="en-US" sz="2400" smtClean="0"/>
              <a:t>] </a:t>
            </a:r>
            <a:r>
              <a:rPr lang="en-US" sz="2400" smtClean="0">
                <a:latin typeface="Symbol"/>
                <a:sym typeface="Symbol"/>
              </a:rPr>
              <a:t></a:t>
            </a:r>
            <a:r>
              <a:rPr lang="en-US" sz="2400" smtClean="0"/>
              <a:t> </a:t>
            </a:r>
            <a:r>
              <a:rPr lang="en-US" sz="2400" i="1" smtClean="0"/>
              <a:t>K</a:t>
            </a:r>
            <a:r>
              <a:rPr lang="en-US" sz="2400" smtClean="0"/>
              <a:t> is the unique semiring homomorphism such that for the one-variable monomials, Eval</a:t>
            </a:r>
            <a:r>
              <a:rPr lang="en-US" sz="2400" baseline="-25000" smtClean="0">
                <a:latin typeface="cmmi10"/>
              </a:rPr>
              <a:t>º</a:t>
            </a:r>
            <a:r>
              <a:rPr lang="en-US" sz="2400" smtClean="0"/>
              <a:t>(</a:t>
            </a:r>
            <a:r>
              <a:rPr lang="en-US" sz="2400" i="1" smtClean="0"/>
              <a:t>x</a:t>
            </a:r>
            <a:r>
              <a:rPr lang="en-US" sz="2400" smtClean="0"/>
              <a:t>) = </a:t>
            </a:r>
            <a:r>
              <a:rPr lang="en-US" sz="2400" smtClean="0">
                <a:latin typeface="cmmi10"/>
              </a:rPr>
              <a:t>º</a:t>
            </a:r>
            <a:r>
              <a:rPr lang="en-US" sz="2400" smtClean="0"/>
              <a:t>(</a:t>
            </a:r>
            <a:r>
              <a:rPr lang="en-US" sz="2400" i="1" smtClean="0"/>
              <a:t>x</a:t>
            </a:r>
            <a:r>
              <a:rPr lang="en-US" sz="2400" smtClean="0"/>
              <a:t>).</a:t>
            </a:r>
          </a:p>
          <a:p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Related Work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Bag semantics for </a:t>
            </a:r>
            <a:r>
              <a:rPr lang="en-US" i="1" smtClean="0"/>
              <a:t>NRC</a:t>
            </a:r>
            <a:r>
              <a:rPr lang="en-US" smtClean="0"/>
              <a:t> </a:t>
            </a:r>
            <a:r>
              <a:rPr lang="en-US" sz="2400" smtClean="0"/>
              <a:t>[Libkin&amp;Wong 97]</a:t>
            </a:r>
            <a:r>
              <a:rPr lang="en-US" sz="2800" smtClean="0"/>
              <a:t> </a:t>
            </a:r>
          </a:p>
          <a:p>
            <a:r>
              <a:rPr lang="en-US" smtClean="0"/>
              <a:t>Incomplete XML </a:t>
            </a:r>
            <a:r>
              <a:rPr lang="en-US" sz="2400" smtClean="0"/>
              <a:t>[Kanza+ 99, Abiteboul+ 06]</a:t>
            </a:r>
            <a:endParaRPr lang="en-US" sz="2800" smtClean="0"/>
          </a:p>
          <a:p>
            <a:r>
              <a:rPr lang="en-US" smtClean="0"/>
              <a:t>Probabilistic XML </a:t>
            </a:r>
            <a:r>
              <a:rPr lang="en-US" sz="2400" smtClean="0"/>
              <a:t>[Nierman&amp;Jagadish 02, van Keulen+ 05, Abit.&amp;Senellart 06, Sen.&amp;Abit. 07, Hung+ 07]</a:t>
            </a:r>
            <a:endParaRPr lang="en-US" sz="2800" smtClean="0"/>
          </a:p>
          <a:p>
            <a:r>
              <a:rPr lang="en-US" smtClean="0"/>
              <a:t>XML provenance </a:t>
            </a:r>
            <a:r>
              <a:rPr lang="en-US" sz="2400" smtClean="0"/>
              <a:t>[Buneman+ 01]</a:t>
            </a:r>
            <a:endParaRPr lang="en-US" sz="2800" smtClean="0"/>
          </a:p>
          <a:p>
            <a:r>
              <a:rPr lang="en-US" i="1" smtClean="0"/>
              <a:t>NRC</a:t>
            </a:r>
            <a:r>
              <a:rPr lang="en-US" smtClean="0"/>
              <a:t> provenance </a:t>
            </a:r>
            <a:r>
              <a:rPr lang="en-US" sz="2400" smtClean="0"/>
              <a:t>[Hidders+ 07]</a:t>
            </a:r>
            <a:endParaRPr lang="en-US" sz="2800" smtClean="0"/>
          </a:p>
          <a:p>
            <a:r>
              <a:rPr lang="en-US" smtClean="0"/>
              <a:t>Soft CSPs </a:t>
            </a:r>
            <a:r>
              <a:rPr lang="en-US" sz="2595" smtClean="0"/>
              <a:t>[Bistarelli et al]</a:t>
            </a:r>
            <a:endParaRPr lang="en-US" smtClean="0"/>
          </a:p>
          <a:p>
            <a:r>
              <a:rPr lang="en-US" smtClean="0"/>
              <a:t>Semiring-annotated XPath </a:t>
            </a:r>
            <a:r>
              <a:rPr lang="en-US" sz="2400" smtClean="0"/>
              <a:t>[Grahne+ 07]</a:t>
            </a:r>
            <a:endParaRPr lang="en-US" sz="2800" smtClean="0"/>
          </a:p>
          <a:p>
            <a:r>
              <a:rPr lang="en-US" smtClean="0">
                <a:latin typeface="Calibri"/>
              </a:rPr>
              <a:t>Negation, expressiveness of </a:t>
            </a:r>
            <a:r>
              <a:rPr lang="en-US" i="1" smtClean="0">
                <a:latin typeface="Calibri"/>
              </a:rPr>
              <a:t>RA</a:t>
            </a:r>
            <a:r>
              <a:rPr lang="en-US" i="1" baseline="-25000" smtClean="0">
                <a:latin typeface="Calibri"/>
              </a:rPr>
              <a:t>K</a:t>
            </a:r>
            <a:r>
              <a:rPr lang="en-US" smtClean="0"/>
              <a:t> </a:t>
            </a:r>
            <a:r>
              <a:rPr lang="en-US" sz="2400" smtClean="0"/>
              <a:t>[Geerts&amp;Poggi 08]</a:t>
            </a:r>
            <a:endParaRPr lang="en-US" smtClean="0"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We showed how to annotate unordered XML trees (</a:t>
            </a:r>
            <a:r>
              <a:rPr lang="en-US" i="1" smtClean="0"/>
              <a:t>NRC</a:t>
            </a:r>
            <a:r>
              <a:rPr lang="en-US" smtClean="0"/>
              <a:t> complex values) with values from a commutative semiring </a:t>
            </a:r>
            <a:r>
              <a:rPr lang="en-US" i="1" smtClean="0"/>
              <a:t>K</a:t>
            </a:r>
            <a:r>
              <a:rPr lang="en-US" smtClean="0"/>
              <a:t>, and propagate those annotations in queries for a large, positive fragment of XQuery (</a:t>
            </a:r>
            <a:r>
              <a:rPr lang="en-US" i="1" smtClean="0"/>
              <a:t>NRC</a:t>
            </a:r>
            <a:r>
              <a:rPr lang="en-US" smtClean="0"/>
              <a:t> + srt)</a:t>
            </a:r>
          </a:p>
          <a:p>
            <a:endParaRPr lang="en-US" sz="1300" smtClean="0"/>
          </a:p>
          <a:p>
            <a:r>
              <a:rPr lang="en-US" smtClean="0"/>
              <a:t>We saw novel applications in security and incomplete dbs, made possible by a fundamental property of our framework, commutation with homomorphisms</a:t>
            </a:r>
          </a:p>
          <a:p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Future Work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Practical applications based on framework</a:t>
            </a:r>
          </a:p>
          <a:p>
            <a:pPr lvl="1"/>
            <a:r>
              <a:rPr lang="en-US" smtClean="0"/>
              <a:t>Access control</a:t>
            </a:r>
          </a:p>
          <a:p>
            <a:pPr lvl="1"/>
            <a:r>
              <a:rPr lang="en-US" smtClean="0"/>
              <a:t>Jointly recording provenance, security, multiplicities, uncertainty, etc. (product of semirings is also a semiring!)</a:t>
            </a:r>
          </a:p>
          <a:p>
            <a:r>
              <a:rPr lang="en-US" smtClean="0"/>
              <a:t>Query optimization: containment/equivalence w.r.t. annotated semantics depends on </a:t>
            </a:r>
            <a:r>
              <a:rPr lang="en-US" i="1" smtClean="0"/>
              <a:t>K</a:t>
            </a:r>
            <a:r>
              <a:rPr lang="en-US" smtClean="0"/>
              <a:t>!</a:t>
            </a:r>
          </a:p>
          <a:p>
            <a:pPr lvl="1"/>
            <a:r>
              <a:rPr lang="en-US" smtClean="0"/>
              <a:t>In paper, we show </a:t>
            </a:r>
            <a:r>
              <a:rPr lang="en-US" i="1" smtClean="0"/>
              <a:t>K</a:t>
            </a:r>
            <a:r>
              <a:rPr lang="en-US" smtClean="0"/>
              <a:t>-equivalence for UXQuery is the same as </a:t>
            </a:r>
            <a:r>
              <a:rPr lang="en-US" smtClean="0">
                <a:latin typeface="msbm10"/>
              </a:rPr>
              <a:t>B</a:t>
            </a:r>
            <a:r>
              <a:rPr lang="en-US" smtClean="0"/>
              <a:t>-equivalence when </a:t>
            </a:r>
            <a:r>
              <a:rPr lang="en-US" i="1" smtClean="0"/>
              <a:t>K </a:t>
            </a:r>
            <a:r>
              <a:rPr lang="en-US" smtClean="0"/>
              <a:t>is a distributive lattice (e.g., access control, incomplete dbs)</a:t>
            </a:r>
            <a:endParaRPr lang="en-US" i="1" smtClean="0"/>
          </a:p>
          <a:p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XPath Descendant Operator Uses srt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//</a:t>
            </a:r>
            <a:r>
              <a:rPr lang="en-US" smtClean="0">
                <a:latin typeface="cmsy10"/>
              </a:rPr>
              <a:t>¤</a:t>
            </a:r>
            <a:r>
              <a:rPr lang="en-US" smtClean="0"/>
              <a:t> applied to forest $T translates to</a:t>
            </a:r>
          </a:p>
          <a:p>
            <a:pPr>
              <a:buNone/>
            </a:pPr>
            <a:r>
              <a:rPr lang="en-US" smtClean="0"/>
              <a:t>		</a:t>
            </a:r>
            <a:r>
              <a:rPr lang="en-US" sz="4400" smtClean="0">
                <a:latin typeface="cmsy10"/>
              </a:rPr>
              <a:t>[</a:t>
            </a:r>
            <a:r>
              <a:rPr lang="en-US" smtClean="0"/>
              <a:t>(</a:t>
            </a:r>
            <a:r>
              <a:rPr lang="en-US" i="1" smtClean="0"/>
              <a:t>x</a:t>
            </a:r>
            <a:r>
              <a:rPr lang="en-US" smtClean="0"/>
              <a:t> </a:t>
            </a:r>
            <a:r>
              <a:rPr lang="en-US" smtClean="0">
                <a:latin typeface="cmsy10"/>
              </a:rPr>
              <a:t>2</a:t>
            </a:r>
            <a:r>
              <a:rPr lang="en-US" smtClean="0"/>
              <a:t> $T) </a:t>
            </a:r>
            <a:r>
              <a:rPr lang="en-US" smtClean="0">
                <a:latin typeface="cmmi10"/>
              </a:rPr>
              <a:t>¼</a:t>
            </a:r>
            <a:r>
              <a:rPr lang="en-US" baseline="-25000" smtClean="0">
                <a:latin typeface="cmmi10"/>
              </a:rPr>
              <a:t>1</a:t>
            </a:r>
            <a:r>
              <a:rPr lang="en-US" smtClean="0"/>
              <a:t>((srt(</a:t>
            </a:r>
            <a:r>
              <a:rPr lang="en-US" i="1" smtClean="0"/>
              <a:t>b</a:t>
            </a:r>
            <a:r>
              <a:rPr lang="en-US" smtClean="0"/>
              <a:t>, </a:t>
            </a:r>
            <a:r>
              <a:rPr lang="en-US" i="1" smtClean="0"/>
              <a:t>s</a:t>
            </a:r>
            <a:r>
              <a:rPr lang="en-US" smtClean="0"/>
              <a:t>) . </a:t>
            </a:r>
            <a:r>
              <a:rPr lang="en-US" i="1" smtClean="0"/>
              <a:t>f</a:t>
            </a:r>
            <a:r>
              <a:rPr lang="en-US" smtClean="0"/>
              <a:t>) </a:t>
            </a:r>
            <a:r>
              <a:rPr lang="en-US" i="1" smtClean="0"/>
              <a:t>x</a:t>
            </a:r>
            <a:r>
              <a:rPr lang="en-US" smtClean="0"/>
              <a:t>)</a:t>
            </a:r>
          </a:p>
          <a:p>
            <a:pPr>
              <a:buNone/>
            </a:pPr>
            <a:r>
              <a:rPr lang="en-US" smtClean="0"/>
              <a:t>	where</a:t>
            </a:r>
          </a:p>
          <a:p>
            <a:pPr>
              <a:buNone/>
            </a:pPr>
            <a:r>
              <a:rPr lang="en-US" smtClean="0"/>
              <a:t>		</a:t>
            </a:r>
            <a:r>
              <a:rPr lang="en-US" i="1" smtClean="0"/>
              <a:t>f</a:t>
            </a:r>
            <a:r>
              <a:rPr lang="en-US" smtClean="0"/>
              <a:t> := let </a:t>
            </a:r>
            <a:r>
              <a:rPr lang="en-US" i="1" smtClean="0"/>
              <a:t>self</a:t>
            </a:r>
            <a:r>
              <a:rPr lang="en-US" smtClean="0"/>
              <a:t> = Tree(</a:t>
            </a:r>
            <a:r>
              <a:rPr lang="en-US" i="1" smtClean="0"/>
              <a:t>b</a:t>
            </a:r>
            <a:r>
              <a:rPr lang="en-US" smtClean="0"/>
              <a:t>, </a:t>
            </a:r>
            <a:r>
              <a:rPr lang="en-US" sz="3600" smtClean="0">
                <a:latin typeface="cmsy10"/>
              </a:rPr>
              <a:t>[</a:t>
            </a:r>
            <a:r>
              <a:rPr lang="en-US" smtClean="0"/>
              <a:t>(</a:t>
            </a:r>
            <a:r>
              <a:rPr lang="en-US" i="1" smtClean="0"/>
              <a:t>x</a:t>
            </a:r>
            <a:r>
              <a:rPr lang="en-US" smtClean="0"/>
              <a:t> </a:t>
            </a:r>
            <a:r>
              <a:rPr lang="en-US" smtClean="0">
                <a:latin typeface="cmsy10"/>
              </a:rPr>
              <a:t>2</a:t>
            </a:r>
            <a:r>
              <a:rPr lang="en-US" smtClean="0"/>
              <a:t> </a:t>
            </a:r>
            <a:r>
              <a:rPr lang="en-US" i="1" smtClean="0"/>
              <a:t>s</a:t>
            </a:r>
            <a:r>
              <a:rPr lang="en-US" smtClean="0"/>
              <a:t>) {</a:t>
            </a:r>
            <a:r>
              <a:rPr lang="en-US" smtClean="0">
                <a:latin typeface="cmmi10"/>
              </a:rPr>
              <a:t>¼</a:t>
            </a:r>
            <a:r>
              <a:rPr lang="en-US" baseline="-25000" smtClean="0">
                <a:latin typeface="cmmi10"/>
              </a:rPr>
              <a:t>2</a:t>
            </a:r>
            <a:r>
              <a:rPr lang="en-US" smtClean="0"/>
              <a:t>(</a:t>
            </a:r>
            <a:r>
              <a:rPr lang="en-US" i="1" smtClean="0"/>
              <a:t>x</a:t>
            </a:r>
            <a:r>
              <a:rPr lang="en-US" smtClean="0"/>
              <a:t>)} in </a:t>
            </a:r>
          </a:p>
          <a:p>
            <a:pPr>
              <a:buNone/>
            </a:pPr>
            <a:r>
              <a:rPr lang="en-US" smtClean="0"/>
              <a:t>			let </a:t>
            </a:r>
            <a:r>
              <a:rPr lang="en-US" i="1" smtClean="0"/>
              <a:t>matches</a:t>
            </a:r>
            <a:r>
              <a:rPr lang="en-US" smtClean="0"/>
              <a:t> = </a:t>
            </a:r>
            <a:r>
              <a:rPr lang="en-US" sz="3600" smtClean="0">
                <a:latin typeface="cmsy10"/>
              </a:rPr>
              <a:t>[</a:t>
            </a:r>
            <a:r>
              <a:rPr lang="en-US" smtClean="0"/>
              <a:t>(</a:t>
            </a:r>
            <a:r>
              <a:rPr lang="en-US" i="1" smtClean="0"/>
              <a:t>x</a:t>
            </a:r>
            <a:r>
              <a:rPr lang="en-US" smtClean="0"/>
              <a:t> </a:t>
            </a:r>
            <a:r>
              <a:rPr lang="en-US" smtClean="0">
                <a:latin typeface="cmsy10"/>
              </a:rPr>
              <a:t>2</a:t>
            </a:r>
            <a:r>
              <a:rPr lang="en-US" smtClean="0"/>
              <a:t> </a:t>
            </a:r>
            <a:r>
              <a:rPr lang="en-US" i="1" smtClean="0"/>
              <a:t>s</a:t>
            </a:r>
            <a:r>
              <a:rPr lang="en-US" smtClean="0"/>
              <a:t>) {</a:t>
            </a:r>
            <a:r>
              <a:rPr lang="en-US" smtClean="0">
                <a:latin typeface="cmmi10"/>
              </a:rPr>
              <a:t>¼</a:t>
            </a:r>
            <a:r>
              <a:rPr lang="en-US" baseline="-25000" smtClean="0">
                <a:latin typeface="cmmi10"/>
              </a:rPr>
              <a:t>1</a:t>
            </a:r>
            <a:r>
              <a:rPr lang="en-US" smtClean="0"/>
              <a:t>(</a:t>
            </a:r>
            <a:r>
              <a:rPr lang="en-US" i="1" smtClean="0"/>
              <a:t>x</a:t>
            </a:r>
            <a:r>
              <a:rPr lang="en-US" smtClean="0"/>
              <a:t>)} in </a:t>
            </a:r>
          </a:p>
          <a:p>
            <a:pPr>
              <a:buNone/>
            </a:pPr>
            <a:r>
              <a:rPr lang="en-US" smtClean="0"/>
              <a:t>				(</a:t>
            </a:r>
            <a:r>
              <a:rPr lang="en-US" i="1" smtClean="0"/>
              <a:t>matches</a:t>
            </a:r>
            <a:r>
              <a:rPr lang="en-US" smtClean="0"/>
              <a:t> </a:t>
            </a:r>
            <a:r>
              <a:rPr lang="en-US" sz="2800" smtClean="0">
                <a:latin typeface="cmsy10"/>
              </a:rPr>
              <a:t>[</a:t>
            </a:r>
            <a:r>
              <a:rPr lang="en-US" smtClean="0"/>
              <a:t> {</a:t>
            </a:r>
            <a:r>
              <a:rPr lang="en-US" i="1" smtClean="0"/>
              <a:t>self</a:t>
            </a:r>
            <a:r>
              <a:rPr lang="en-US" smtClean="0"/>
              <a:t>}, </a:t>
            </a:r>
            <a:r>
              <a:rPr lang="en-US" i="1" smtClean="0"/>
              <a:t>self</a:t>
            </a:r>
            <a:r>
              <a:rPr lang="en-US" smtClean="0"/>
              <a:t>))</a:t>
            </a:r>
          </a:p>
          <a:p>
            <a:r>
              <a:rPr lang="en-US" smtClean="0"/>
              <a:t>//a, similar to above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smtClean="0"/>
              <a:t>K</a:t>
            </a:r>
            <a:r>
              <a:rPr lang="en-US" smtClean="0"/>
              <a:t>-UXQuery Semantics: Union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Sums annotations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26</a:t>
            </a:fld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3429000" y="3649652"/>
            <a:ext cx="864834" cy="1299865"/>
            <a:chOff x="3657600" y="4489103"/>
            <a:chExt cx="864834" cy="1299865"/>
          </a:xfrm>
        </p:grpSpPr>
        <p:sp>
          <p:nvSpPr>
            <p:cNvPr id="30" name="TextBox 29"/>
            <p:cNvSpPr txBox="1"/>
            <p:nvPr/>
          </p:nvSpPr>
          <p:spPr>
            <a:xfrm>
              <a:off x="3890608" y="4489103"/>
              <a:ext cx="4890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r>
                <a:rPr lang="en-US" sz="2800" i="1" baseline="30000" smtClean="0">
                  <a:latin typeface="Calibri"/>
                </a:rPr>
                <a:t>u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908153" y="5327303"/>
              <a:ext cx="4539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b</a:t>
              </a:r>
              <a:r>
                <a:rPr lang="en-US" sz="2800" i="1" baseline="30000" smtClean="0">
                  <a:latin typeface="Calibri"/>
                </a:rPr>
                <a:t>v</a:t>
              </a:r>
              <a:endParaRPr lang="en-US" sz="2400">
                <a:latin typeface="Calibri"/>
              </a:endParaRPr>
            </a:p>
          </p:txBody>
        </p:sp>
        <p:cxnSp>
          <p:nvCxnSpPr>
            <p:cNvPr id="32" name="Straight Connector 31"/>
            <p:cNvCxnSpPr>
              <a:stCxn id="30" idx="2"/>
              <a:endCxn id="31" idx="0"/>
            </p:cNvCxnSpPr>
            <p:nvPr/>
          </p:nvCxnSpPr>
          <p:spPr>
            <a:xfrm rot="5400000">
              <a:off x="3946872" y="5139035"/>
              <a:ext cx="376535" cy="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Moon 32"/>
            <p:cNvSpPr/>
            <p:nvPr/>
          </p:nvSpPr>
          <p:spPr>
            <a:xfrm>
              <a:off x="3657600" y="4565303"/>
              <a:ext cx="152400" cy="1143000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Moon 33"/>
            <p:cNvSpPr/>
            <p:nvPr/>
          </p:nvSpPr>
          <p:spPr>
            <a:xfrm flipH="1">
              <a:off x="4370034" y="4565303"/>
              <a:ext cx="152400" cy="1140768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914400" y="3649652"/>
            <a:ext cx="1752600" cy="1303348"/>
            <a:chOff x="1143000" y="4489103"/>
            <a:chExt cx="1752600" cy="1303348"/>
          </a:xfrm>
        </p:grpSpPr>
        <p:sp>
          <p:nvSpPr>
            <p:cNvPr id="16" name="TextBox 15"/>
            <p:cNvSpPr txBox="1"/>
            <p:nvPr/>
          </p:nvSpPr>
          <p:spPr>
            <a:xfrm>
              <a:off x="1376008" y="4492586"/>
              <a:ext cx="4890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libri"/>
                </a:rPr>
                <a:t>a</a:t>
              </a:r>
              <a:r>
                <a:rPr lang="en-US" sz="2800" i="1" baseline="30000" dirty="0" smtClean="0">
                  <a:latin typeface="Calibri"/>
                </a:rPr>
                <a:t>u</a:t>
              </a:r>
              <a:endParaRPr lang="en-US" sz="2400" i="1" baseline="30000" dirty="0">
                <a:latin typeface="Calibri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393553" y="5330786"/>
              <a:ext cx="4539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b</a:t>
              </a:r>
              <a:r>
                <a:rPr lang="en-US" sz="2800" i="1" baseline="30000" dirty="0" err="1" smtClean="0">
                  <a:latin typeface="Calibri"/>
                </a:rPr>
                <a:t>v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22" name="Straight Connector 21"/>
            <p:cNvCxnSpPr>
              <a:stCxn id="16" idx="2"/>
              <a:endCxn id="17" idx="0"/>
            </p:cNvCxnSpPr>
            <p:nvPr/>
          </p:nvCxnSpPr>
          <p:spPr>
            <a:xfrm rot="5400000">
              <a:off x="1432272" y="5142518"/>
              <a:ext cx="376535" cy="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Moon 26"/>
            <p:cNvSpPr/>
            <p:nvPr/>
          </p:nvSpPr>
          <p:spPr>
            <a:xfrm>
              <a:off x="1143000" y="4565303"/>
              <a:ext cx="152400" cy="1143000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Moon 28"/>
            <p:cNvSpPr/>
            <p:nvPr/>
          </p:nvSpPr>
          <p:spPr>
            <a:xfrm flipH="1">
              <a:off x="2743200" y="4565303"/>
              <a:ext cx="152400" cy="1143000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178195" y="4489103"/>
              <a:ext cx="4890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libri"/>
                </a:rPr>
                <a:t>a</a:t>
              </a:r>
              <a:r>
                <a:rPr lang="en-US" sz="2800" i="1" baseline="30000" dirty="0" smtClean="0">
                  <a:latin typeface="Calibri"/>
                </a:rPr>
                <a:t>u</a:t>
              </a:r>
              <a:endParaRPr lang="en-US" sz="2400" i="1" baseline="30000" dirty="0">
                <a:latin typeface="Calibri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163680" y="5327303"/>
              <a:ext cx="5180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b</a:t>
              </a:r>
              <a:r>
                <a:rPr lang="en-US" sz="2800" i="1" baseline="30000" dirty="0" err="1" smtClean="0">
                  <a:latin typeface="Calibri"/>
                </a:rPr>
                <a:t>w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42" name="Straight Connector 41"/>
            <p:cNvCxnSpPr>
              <a:stCxn id="40" idx="2"/>
              <a:endCxn id="41" idx="0"/>
            </p:cNvCxnSpPr>
            <p:nvPr/>
          </p:nvCxnSpPr>
          <p:spPr>
            <a:xfrm rot="5400000">
              <a:off x="2234459" y="5139035"/>
              <a:ext cx="376535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1828800" y="4941838"/>
              <a:ext cx="2616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,</a:t>
              </a:r>
              <a:endParaRPr lang="en-US" sz="2400" i="1" baseline="30000">
                <a:solidFill>
                  <a:schemeClr val="tx2"/>
                </a:solidFill>
                <a:latin typeface="Calibri"/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838200" y="2362200"/>
            <a:ext cx="701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Query:   </a:t>
            </a:r>
            <a:r>
              <a:rPr lang="en-US" sz="2800" dirty="0" smtClean="0">
                <a:latin typeface="Courier"/>
                <a:cs typeface="Courier"/>
              </a:rPr>
              <a:t>return $S, $T</a:t>
            </a:r>
            <a:endParaRPr lang="en-US" sz="2800" dirty="0">
              <a:latin typeface="Courier"/>
              <a:cs typeface="Courier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5562600" y="3649652"/>
            <a:ext cx="1752600" cy="1302097"/>
            <a:chOff x="6019800" y="4489103"/>
            <a:chExt cx="1752600" cy="1302097"/>
          </a:xfrm>
        </p:grpSpPr>
        <p:sp>
          <p:nvSpPr>
            <p:cNvPr id="52" name="TextBox 51"/>
            <p:cNvSpPr txBox="1"/>
            <p:nvPr/>
          </p:nvSpPr>
          <p:spPr>
            <a:xfrm>
              <a:off x="6252808" y="4491335"/>
              <a:ext cx="6103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r>
                <a:rPr lang="en-US" sz="2800" baseline="30000" smtClean="0">
                  <a:latin typeface="Calibri"/>
                </a:rPr>
                <a:t>2</a:t>
              </a:r>
              <a:r>
                <a:rPr lang="en-US" sz="2800" i="1" baseline="30000" smtClean="0">
                  <a:latin typeface="Calibri"/>
                </a:rPr>
                <a:t>u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331017" y="5329535"/>
              <a:ext cx="4539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b</a:t>
              </a:r>
              <a:r>
                <a:rPr lang="en-US" sz="2800" i="1" baseline="30000" smtClean="0">
                  <a:latin typeface="Calibri"/>
                </a:rPr>
                <a:t>v</a:t>
              </a:r>
              <a:endParaRPr lang="en-US" sz="2400">
                <a:latin typeface="Calibri"/>
              </a:endParaRPr>
            </a:p>
          </p:txBody>
        </p:sp>
        <p:cxnSp>
          <p:nvCxnSpPr>
            <p:cNvPr id="54" name="Straight Connector 53"/>
            <p:cNvCxnSpPr>
              <a:stCxn id="52" idx="2"/>
              <a:endCxn id="53" idx="0"/>
            </p:cNvCxnSpPr>
            <p:nvPr/>
          </p:nvCxnSpPr>
          <p:spPr>
            <a:xfrm rot="5400000">
              <a:off x="6369735" y="5141267"/>
              <a:ext cx="376535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Moon 54"/>
            <p:cNvSpPr/>
            <p:nvPr/>
          </p:nvSpPr>
          <p:spPr>
            <a:xfrm>
              <a:off x="6019800" y="4565303"/>
              <a:ext cx="152400" cy="1143000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Moon 55"/>
            <p:cNvSpPr/>
            <p:nvPr/>
          </p:nvSpPr>
          <p:spPr>
            <a:xfrm flipH="1">
              <a:off x="7620000" y="4565303"/>
              <a:ext cx="152400" cy="1143000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7054995" y="4489103"/>
              <a:ext cx="4890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r>
                <a:rPr lang="en-US" sz="2800" i="1" baseline="30000" smtClean="0">
                  <a:latin typeface="Calibri"/>
                </a:rPr>
                <a:t>u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7040480" y="5327303"/>
              <a:ext cx="5180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b</a:t>
              </a:r>
              <a:r>
                <a:rPr lang="en-US" sz="2800" i="1" baseline="30000" smtClean="0">
                  <a:latin typeface="Calibri"/>
                </a:rPr>
                <a:t>w</a:t>
              </a:r>
              <a:endParaRPr lang="en-US" sz="2400">
                <a:latin typeface="Calibri"/>
              </a:endParaRPr>
            </a:p>
          </p:txBody>
        </p:sp>
        <p:cxnSp>
          <p:nvCxnSpPr>
            <p:cNvPr id="59" name="Straight Connector 58"/>
            <p:cNvCxnSpPr>
              <a:stCxn id="57" idx="2"/>
              <a:endCxn id="58" idx="0"/>
            </p:cNvCxnSpPr>
            <p:nvPr/>
          </p:nvCxnSpPr>
          <p:spPr>
            <a:xfrm rot="5400000">
              <a:off x="7111259" y="5139035"/>
              <a:ext cx="376535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6705600" y="4941838"/>
              <a:ext cx="2616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,</a:t>
              </a:r>
              <a:endParaRPr lang="en-US" sz="2400" i="1" baseline="30000">
                <a:solidFill>
                  <a:schemeClr val="tx2"/>
                </a:solidFill>
                <a:latin typeface="Calibri"/>
              </a:endParaRP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838200" y="2978497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/>
              <a:t>Source:  </a:t>
            </a:r>
            <a:r>
              <a:rPr lang="en-US" sz="2800" smtClean="0"/>
              <a:t>$S		$T</a:t>
            </a:r>
            <a:endParaRPr lang="en-US" sz="2800"/>
          </a:p>
        </p:txBody>
      </p:sp>
      <p:sp>
        <p:nvSpPr>
          <p:cNvPr id="62" name="TextBox 61"/>
          <p:cNvSpPr txBox="1"/>
          <p:nvPr/>
        </p:nvSpPr>
        <p:spPr>
          <a:xfrm>
            <a:off x="5486400" y="29718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/>
              <a:t>Answer</a:t>
            </a:r>
            <a:r>
              <a:rPr lang="en-US" sz="2800" smtClean="0"/>
              <a:t>:</a:t>
            </a:r>
            <a:endParaRPr lang="en-US" sz="2800"/>
          </a:p>
        </p:txBody>
      </p:sp>
      <p:grpSp>
        <p:nvGrpSpPr>
          <p:cNvPr id="45" name="Group 44"/>
          <p:cNvGrpSpPr/>
          <p:nvPr/>
        </p:nvGrpSpPr>
        <p:grpSpPr>
          <a:xfrm>
            <a:off x="7740539" y="5248870"/>
            <a:ext cx="489061" cy="999530"/>
            <a:chOff x="6521339" y="5486400"/>
            <a:chExt cx="489061" cy="999530"/>
          </a:xfrm>
        </p:grpSpPr>
        <p:sp>
          <p:nvSpPr>
            <p:cNvPr id="38" name="TextBox 37"/>
            <p:cNvSpPr txBox="1"/>
            <p:nvPr/>
          </p:nvSpPr>
          <p:spPr>
            <a:xfrm>
              <a:off x="6521339" y="5486400"/>
              <a:ext cx="4890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libri"/>
                </a:rPr>
                <a:t>a</a:t>
              </a:r>
              <a:r>
                <a:rPr lang="en-US" sz="2800" i="1" baseline="30000" dirty="0" smtClean="0">
                  <a:latin typeface="Calibri"/>
                </a:rPr>
                <a:t>u</a:t>
              </a:r>
              <a:endParaRPr lang="en-US" sz="2400" i="1" baseline="30000" dirty="0">
                <a:latin typeface="Calibri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538884" y="6024265"/>
              <a:ext cx="4539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latin typeface="Calibri"/>
                </a:rPr>
                <a:t>b</a:t>
              </a:r>
              <a:r>
                <a:rPr lang="en-US" sz="2800" i="1" baseline="30000" dirty="0" err="1" smtClean="0">
                  <a:latin typeface="Calibri"/>
                </a:rPr>
                <a:t>v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43" name="Straight Connector 42"/>
            <p:cNvCxnSpPr>
              <a:stCxn id="38" idx="2"/>
              <a:endCxn id="39" idx="0"/>
            </p:cNvCxnSpPr>
            <p:nvPr/>
          </p:nvCxnSpPr>
          <p:spPr>
            <a:xfrm rot="5400000">
              <a:off x="6727770" y="5986165"/>
              <a:ext cx="76200" cy="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TextBox 43"/>
          <p:cNvSpPr txBox="1"/>
          <p:nvPr/>
        </p:nvSpPr>
        <p:spPr>
          <a:xfrm>
            <a:off x="3886200" y="5477470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/>
              <a:t>answer has 2 copies of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 rot="5400000" flipH="1" flipV="1">
            <a:off x="5867400" y="5257800"/>
            <a:ext cx="457200" cy="158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52400" y="5599093"/>
            <a:ext cx="388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trees distinguished by annotations of children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 rot="5400000" flipH="1" flipV="1">
            <a:off x="1676401" y="5181603"/>
            <a:ext cx="533397" cy="228599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6200000" flipV="1">
            <a:off x="1257300" y="5219700"/>
            <a:ext cx="533400" cy="15240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1" grpId="0"/>
      <p:bldP spid="61" grpId="0"/>
      <p:bldP spid="6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Semantics of Big Union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724400"/>
          </a:xfrm>
        </p:spPr>
        <p:txBody>
          <a:bodyPr>
            <a:normAutofit/>
          </a:bodyPr>
          <a:lstStyle/>
          <a:p>
            <a:r>
              <a:rPr lang="en-US" smtClean="0"/>
              <a:t>Ordinary </a:t>
            </a:r>
            <a:r>
              <a:rPr lang="en-US" i="1" smtClean="0"/>
              <a:t>NRC</a:t>
            </a:r>
            <a:r>
              <a:rPr lang="en-US" smtClean="0"/>
              <a:t>: iterates and collects results in set</a:t>
            </a:r>
          </a:p>
          <a:p>
            <a:pPr>
              <a:buNone/>
            </a:pPr>
            <a:endParaRPr lang="en-US" sz="1300" smtClean="0">
              <a:latin typeface="cmsy10"/>
            </a:endParaRPr>
          </a:p>
          <a:p>
            <a:pPr>
              <a:buNone/>
            </a:pPr>
            <a:r>
              <a:rPr lang="en-US" smtClean="0">
                <a:latin typeface="cmsy10"/>
              </a:rPr>
              <a:t> 		   «</a:t>
            </a:r>
            <a:r>
              <a:rPr lang="en-US" sz="4000" smtClean="0">
                <a:latin typeface="cmsy10"/>
              </a:rPr>
              <a:t>[</a:t>
            </a:r>
            <a:r>
              <a:rPr lang="en-US" smtClean="0"/>
              <a:t>(</a:t>
            </a:r>
            <a:r>
              <a:rPr lang="en-US" i="1" smtClean="0"/>
              <a:t>x</a:t>
            </a:r>
            <a:r>
              <a:rPr lang="en-US" smtClean="0"/>
              <a:t> </a:t>
            </a:r>
            <a:r>
              <a:rPr lang="en-US" smtClean="0">
                <a:latin typeface="cmsy10"/>
              </a:rPr>
              <a:t>2</a:t>
            </a:r>
            <a:r>
              <a:rPr lang="en-US" smtClean="0"/>
              <a:t> </a:t>
            </a:r>
            <a:r>
              <a:rPr lang="en-US" i="1" smtClean="0"/>
              <a:t>e</a:t>
            </a:r>
            <a:r>
              <a:rPr lang="en-US" baseline="-25000" smtClean="0"/>
              <a:t>1</a:t>
            </a:r>
            <a:r>
              <a:rPr lang="en-US" smtClean="0"/>
              <a:t>) </a:t>
            </a:r>
            <a:r>
              <a:rPr lang="en-US" i="1" smtClean="0"/>
              <a:t>e</a:t>
            </a:r>
            <a:r>
              <a:rPr lang="en-US" baseline="-25000" smtClean="0"/>
              <a:t>2</a:t>
            </a:r>
            <a:r>
              <a:rPr lang="en-US" smtClean="0">
                <a:latin typeface="cmsy10"/>
              </a:rPr>
              <a:t>¬</a:t>
            </a:r>
            <a:r>
              <a:rPr lang="en-US" smtClean="0"/>
              <a:t>   :=   </a:t>
            </a:r>
            <a:r>
              <a:rPr lang="en-US" sz="4000" smtClean="0">
                <a:latin typeface="cmsy10"/>
              </a:rPr>
              <a:t>[</a:t>
            </a:r>
            <a:r>
              <a:rPr lang="en-US" i="1" baseline="-25000" smtClean="0"/>
              <a:t>a</a:t>
            </a:r>
            <a:r>
              <a:rPr lang="en-US" i="1" baseline="-50000" smtClean="0"/>
              <a:t> </a:t>
            </a:r>
            <a:r>
              <a:rPr lang="en-US" baseline="-25000" smtClean="0">
                <a:latin typeface="cmsy10"/>
              </a:rPr>
              <a:t>2«</a:t>
            </a:r>
            <a:r>
              <a:rPr lang="en-US" i="1" baseline="-25000" smtClean="0"/>
              <a:t>e</a:t>
            </a:r>
            <a:r>
              <a:rPr lang="en-US" sz="2800" baseline="-50000" smtClean="0"/>
              <a:t>1</a:t>
            </a:r>
            <a:r>
              <a:rPr lang="en-US" baseline="-25000" smtClean="0">
                <a:latin typeface="cmsy10"/>
              </a:rPr>
              <a:t>¬ </a:t>
            </a:r>
            <a:r>
              <a:rPr lang="en-US" smtClean="0">
                <a:latin typeface="cmsy10"/>
              </a:rPr>
              <a:t>«</a:t>
            </a:r>
            <a:r>
              <a:rPr lang="en-US" i="1" smtClean="0"/>
              <a:t>e</a:t>
            </a:r>
            <a:r>
              <a:rPr lang="en-US" baseline="-25000" smtClean="0"/>
              <a:t>2</a:t>
            </a:r>
            <a:r>
              <a:rPr lang="en-US" smtClean="0">
                <a:latin typeface="cmsy10"/>
              </a:rPr>
              <a:t>¬</a:t>
            </a:r>
            <a:r>
              <a:rPr lang="en-US" baseline="30000" smtClean="0"/>
              <a:t>[</a:t>
            </a:r>
            <a:r>
              <a:rPr lang="en-US" i="1" baseline="30000" smtClean="0"/>
              <a:t>x</a:t>
            </a:r>
            <a:r>
              <a:rPr lang="en-US" baseline="30000" smtClean="0"/>
              <a:t> := </a:t>
            </a:r>
            <a:r>
              <a:rPr lang="en-US" i="1" baseline="30000" smtClean="0"/>
              <a:t>a</a:t>
            </a:r>
            <a:r>
              <a:rPr lang="en-US" baseline="30000" smtClean="0"/>
              <a:t>]</a:t>
            </a:r>
            <a:endParaRPr lang="en-US" i="1" baseline="-50000" smtClean="0">
              <a:latin typeface="cmsy10"/>
            </a:endParaRPr>
          </a:p>
          <a:p>
            <a:endParaRPr lang="en-US" sz="1300" smtClean="0"/>
          </a:p>
          <a:p>
            <a:r>
              <a:rPr lang="en-US" smtClean="0"/>
              <a:t>Annotated </a:t>
            </a:r>
            <a:r>
              <a:rPr lang="en-US" i="1" smtClean="0"/>
              <a:t>NRC</a:t>
            </a:r>
            <a:r>
              <a:rPr lang="en-US" smtClean="0"/>
              <a:t>: sums and multiplies annotations</a:t>
            </a:r>
          </a:p>
          <a:p>
            <a:pPr>
              <a:buNone/>
            </a:pPr>
            <a:endParaRPr lang="en-US" sz="1400" smtClean="0">
              <a:latin typeface="cmsy10"/>
            </a:endParaRPr>
          </a:p>
          <a:p>
            <a:pPr>
              <a:buNone/>
            </a:pPr>
            <a:r>
              <a:rPr lang="en-US" smtClean="0">
                <a:latin typeface="cmsy10"/>
              </a:rPr>
              <a:t>	«</a:t>
            </a:r>
            <a:r>
              <a:rPr lang="en-US" sz="4000" smtClean="0">
                <a:latin typeface="cmsy10"/>
              </a:rPr>
              <a:t>[</a:t>
            </a:r>
            <a:r>
              <a:rPr lang="en-US" smtClean="0"/>
              <a:t>(</a:t>
            </a:r>
            <a:r>
              <a:rPr lang="en-US" i="1" smtClean="0"/>
              <a:t>x</a:t>
            </a:r>
            <a:r>
              <a:rPr lang="en-US" smtClean="0"/>
              <a:t> </a:t>
            </a:r>
            <a:r>
              <a:rPr lang="en-US" smtClean="0">
                <a:latin typeface="cmsy10"/>
              </a:rPr>
              <a:t>2</a:t>
            </a:r>
            <a:r>
              <a:rPr lang="en-US" smtClean="0"/>
              <a:t> </a:t>
            </a:r>
            <a:r>
              <a:rPr lang="en-US" i="1" smtClean="0"/>
              <a:t>e</a:t>
            </a:r>
            <a:r>
              <a:rPr lang="en-US" baseline="-25000" smtClean="0"/>
              <a:t>1</a:t>
            </a:r>
            <a:r>
              <a:rPr lang="en-US" smtClean="0"/>
              <a:t>) </a:t>
            </a:r>
            <a:r>
              <a:rPr lang="en-US" i="1" smtClean="0"/>
              <a:t>e</a:t>
            </a:r>
            <a:r>
              <a:rPr lang="en-US" baseline="-25000" smtClean="0"/>
              <a:t>2</a:t>
            </a:r>
            <a:r>
              <a:rPr lang="en-US" smtClean="0">
                <a:latin typeface="cmsy10"/>
              </a:rPr>
              <a:t>¬</a:t>
            </a:r>
            <a:r>
              <a:rPr lang="en-US" i="1" baseline="-25000" smtClean="0"/>
              <a:t>K</a:t>
            </a:r>
            <a:r>
              <a:rPr lang="en-US" smtClean="0"/>
              <a:t> (</a:t>
            </a:r>
            <a:r>
              <a:rPr lang="en-US" i="1" smtClean="0"/>
              <a:t>y</a:t>
            </a:r>
            <a:r>
              <a:rPr lang="en-US" smtClean="0"/>
              <a:t>)  :=         </a:t>
            </a:r>
            <a:r>
              <a:rPr lang="en-US" smtClean="0">
                <a:latin typeface="cmsy10"/>
              </a:rPr>
              <a:t>«</a:t>
            </a:r>
            <a:r>
              <a:rPr lang="en-US" i="1" smtClean="0"/>
              <a:t>e</a:t>
            </a:r>
            <a:r>
              <a:rPr lang="en-US" baseline="-25000" smtClean="0"/>
              <a:t>1</a:t>
            </a:r>
            <a:r>
              <a:rPr lang="en-US" smtClean="0">
                <a:latin typeface="cmsy10"/>
              </a:rPr>
              <a:t>¬</a:t>
            </a:r>
            <a:r>
              <a:rPr lang="en-US" i="1" baseline="-25000" smtClean="0"/>
              <a:t>K</a:t>
            </a:r>
            <a:r>
              <a:rPr lang="en-US" smtClean="0"/>
              <a:t> (</a:t>
            </a:r>
            <a:r>
              <a:rPr lang="en-US" i="1" smtClean="0">
                <a:latin typeface="Calibri"/>
              </a:rPr>
              <a:t>a</a:t>
            </a:r>
            <a:r>
              <a:rPr lang="en-US" i="1" baseline="-25000" smtClean="0">
                <a:latin typeface="Calibri"/>
              </a:rPr>
              <a:t>i</a:t>
            </a:r>
            <a:r>
              <a:rPr lang="en-US" smtClean="0"/>
              <a:t>) </a:t>
            </a:r>
            <a:r>
              <a:rPr lang="en-US" smtClean="0">
                <a:latin typeface="cmsy10"/>
              </a:rPr>
              <a:t>¢</a:t>
            </a:r>
            <a:r>
              <a:rPr lang="en-US" smtClean="0"/>
              <a:t> </a:t>
            </a:r>
            <a:r>
              <a:rPr lang="en-US" smtClean="0">
                <a:latin typeface="cmsy10"/>
              </a:rPr>
              <a:t>«</a:t>
            </a:r>
            <a:r>
              <a:rPr lang="en-US" i="1" smtClean="0"/>
              <a:t>e</a:t>
            </a:r>
            <a:r>
              <a:rPr lang="en-US" baseline="-25000" smtClean="0"/>
              <a:t>2</a:t>
            </a:r>
            <a:r>
              <a:rPr lang="en-US" smtClean="0">
                <a:latin typeface="cmsy10"/>
              </a:rPr>
              <a:t>¬</a:t>
            </a:r>
            <a:r>
              <a:rPr lang="en-US" i="1" baseline="-25000" smtClean="0"/>
              <a:t>K</a:t>
            </a:r>
            <a:r>
              <a:rPr lang="en-US" baseline="30000" smtClean="0"/>
              <a:t>[</a:t>
            </a:r>
            <a:r>
              <a:rPr lang="en-US" i="1" baseline="30000" smtClean="0"/>
              <a:t>x</a:t>
            </a:r>
            <a:r>
              <a:rPr lang="en-US" baseline="30000" smtClean="0"/>
              <a:t> := </a:t>
            </a:r>
            <a:r>
              <a:rPr lang="en-US" i="1" baseline="30000" smtClean="0"/>
              <a:t>a</a:t>
            </a:r>
            <a:r>
              <a:rPr lang="en-US" i="1" baseline="15000" smtClean="0"/>
              <a:t>i</a:t>
            </a:r>
            <a:r>
              <a:rPr lang="en-US" baseline="30000" smtClean="0"/>
              <a:t>]</a:t>
            </a:r>
            <a:r>
              <a:rPr lang="en-US" smtClean="0"/>
              <a:t> (</a:t>
            </a:r>
            <a:r>
              <a:rPr lang="en-US" i="1" smtClean="0"/>
              <a:t>y</a:t>
            </a:r>
            <a:r>
              <a:rPr lang="en-US" smtClean="0"/>
              <a:t>)</a:t>
            </a:r>
            <a:endParaRPr lang="en-US" sz="1100" smtClean="0"/>
          </a:p>
          <a:p>
            <a:pPr>
              <a:buNone/>
            </a:pPr>
            <a:endParaRPr lang="en-US" sz="1200" smtClean="0"/>
          </a:p>
          <a:p>
            <a:pPr>
              <a:buNone/>
            </a:pPr>
            <a:r>
              <a:rPr lang="en-US" smtClean="0"/>
              <a:t>	where the support (the set of elements </a:t>
            </a:r>
            <a:r>
              <a:rPr lang="en-US" smtClean="0">
                <a:latin typeface="Calibri"/>
              </a:rPr>
              <a:t>with</a:t>
            </a:r>
            <a:r>
              <a:rPr lang="en-US" smtClean="0"/>
              <a:t> non-zero annotations) of </a:t>
            </a:r>
            <a:r>
              <a:rPr lang="en-US" smtClean="0">
                <a:latin typeface="cmsy10"/>
              </a:rPr>
              <a:t>«</a:t>
            </a:r>
            <a:r>
              <a:rPr lang="en-US" i="1" smtClean="0"/>
              <a:t>e</a:t>
            </a:r>
            <a:r>
              <a:rPr lang="en-US" baseline="-25000" smtClean="0"/>
              <a:t>1</a:t>
            </a:r>
            <a:r>
              <a:rPr lang="en-US" smtClean="0">
                <a:latin typeface="cmsy10"/>
              </a:rPr>
              <a:t>¬</a:t>
            </a:r>
            <a:r>
              <a:rPr lang="en-US" i="1" baseline="-25000" smtClean="0"/>
              <a:t>K</a:t>
            </a:r>
            <a:r>
              <a:rPr lang="en-US" smtClean="0"/>
              <a:t> is {</a:t>
            </a:r>
            <a:r>
              <a:rPr lang="en-US" i="1" smtClean="0">
                <a:latin typeface="Calibri"/>
              </a:rPr>
              <a:t>a</a:t>
            </a:r>
            <a:r>
              <a:rPr lang="en-US" baseline="-25000" smtClean="0">
                <a:latin typeface="Calibri"/>
              </a:rPr>
              <a:t>1</a:t>
            </a:r>
            <a:r>
              <a:rPr lang="en-US" smtClean="0"/>
              <a:t>, ..., </a:t>
            </a:r>
            <a:r>
              <a:rPr lang="en-US" i="1" smtClean="0"/>
              <a:t>a</a:t>
            </a:r>
            <a:r>
              <a:rPr lang="en-US" i="1" baseline="-25000" smtClean="0"/>
              <a:t>n</a:t>
            </a:r>
            <a:r>
              <a:rPr lang="en-US" smtClean="0"/>
              <a:t>}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27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449763" y="4181988"/>
          <a:ext cx="650875" cy="1054100"/>
        </p:xfrm>
        <a:graphic>
          <a:graphicData uri="http://schemas.openxmlformats.org/presentationml/2006/ole">
            <p:oleObj spid="_x0000_s1027" name="Equation" r:id="rId4" imgW="266700" imgH="431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1295400" y="2736502"/>
            <a:ext cx="1600200" cy="2294930"/>
            <a:chOff x="838200" y="3115117"/>
            <a:chExt cx="1600200" cy="2294930"/>
          </a:xfrm>
        </p:grpSpPr>
        <p:sp>
          <p:nvSpPr>
            <p:cNvPr id="29" name="TextBox 28"/>
            <p:cNvSpPr txBox="1"/>
            <p:nvPr/>
          </p:nvSpPr>
          <p:spPr>
            <a:xfrm>
              <a:off x="1572858" y="3115117"/>
              <a:ext cx="3321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273953" y="3729182"/>
              <a:ext cx="48502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b</a:t>
              </a:r>
              <a:r>
                <a:rPr lang="en-US" sz="2800" baseline="30000" smtClean="0">
                  <a:latin typeface="Calibri"/>
                </a:rPr>
                <a:t>2</a:t>
              </a:r>
              <a:endParaRPr lang="en-US" sz="2400">
                <a:latin typeface="Calibri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066800" y="4948382"/>
              <a:ext cx="43613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r>
                <a:rPr lang="en-US" sz="2800" baseline="30000" smtClean="0">
                  <a:latin typeface="Calibri"/>
                </a:rPr>
                <a:t>3</a:t>
              </a:r>
              <a:endParaRPr lang="en-US" sz="2400">
                <a:latin typeface="Calibri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828800" y="3729182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endParaRPr lang="en-US" sz="2400">
                <a:latin typeface="Calibri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350396" y="4338782"/>
              <a:ext cx="3321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endParaRPr lang="en-US" sz="2400" i="1" baseline="30000">
                <a:latin typeface="Calibri"/>
              </a:endParaRPr>
            </a:p>
          </p:txBody>
        </p:sp>
        <p:cxnSp>
          <p:nvCxnSpPr>
            <p:cNvPr id="38" name="Straight Connector 37"/>
            <p:cNvCxnSpPr>
              <a:stCxn id="29" idx="2"/>
              <a:endCxn id="30" idx="0"/>
            </p:cNvCxnSpPr>
            <p:nvPr/>
          </p:nvCxnSpPr>
          <p:spPr>
            <a:xfrm rot="5400000">
              <a:off x="1551498" y="3541751"/>
              <a:ext cx="152400" cy="222462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33" idx="0"/>
              <a:endCxn id="30" idx="2"/>
            </p:cNvCxnSpPr>
            <p:nvPr/>
          </p:nvCxnSpPr>
          <p:spPr>
            <a:xfrm rot="5400000" flipH="1" flipV="1">
              <a:off x="1442500" y="4264815"/>
              <a:ext cx="147935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31" idx="0"/>
              <a:endCxn id="33" idx="2"/>
            </p:cNvCxnSpPr>
            <p:nvPr/>
          </p:nvCxnSpPr>
          <p:spPr>
            <a:xfrm rot="5400000" flipH="1" flipV="1">
              <a:off x="1326701" y="4758616"/>
              <a:ext cx="147935" cy="23159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29" idx="2"/>
              <a:endCxn id="32" idx="0"/>
            </p:cNvCxnSpPr>
            <p:nvPr/>
          </p:nvCxnSpPr>
          <p:spPr>
            <a:xfrm rot="16200000" flipH="1">
              <a:off x="1786367" y="3529344"/>
              <a:ext cx="152400" cy="247276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1584130" y="4948382"/>
              <a:ext cx="346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d</a:t>
              </a:r>
              <a:endParaRPr lang="en-US" sz="2400" i="1" baseline="30000">
                <a:latin typeface="Calibri"/>
              </a:endParaRPr>
            </a:p>
          </p:txBody>
        </p:sp>
        <p:cxnSp>
          <p:nvCxnSpPr>
            <p:cNvPr id="47" name="Straight Connector 46"/>
            <p:cNvCxnSpPr>
              <a:stCxn id="46" idx="0"/>
              <a:endCxn id="33" idx="2"/>
            </p:cNvCxnSpPr>
            <p:nvPr/>
          </p:nvCxnSpPr>
          <p:spPr>
            <a:xfrm rot="16200000" flipV="1">
              <a:off x="1562974" y="4753941"/>
              <a:ext cx="147935" cy="24094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Moon 47"/>
            <p:cNvSpPr/>
            <p:nvPr/>
          </p:nvSpPr>
          <p:spPr>
            <a:xfrm>
              <a:off x="838200" y="3352800"/>
              <a:ext cx="152400" cy="1976582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Moon 48"/>
            <p:cNvSpPr/>
            <p:nvPr/>
          </p:nvSpPr>
          <p:spPr>
            <a:xfrm flipH="1">
              <a:off x="2286000" y="3352800"/>
              <a:ext cx="152400" cy="1976582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336290" y="5257800"/>
            <a:ext cx="1321310" cy="1214582"/>
            <a:chOff x="4931460" y="3195782"/>
            <a:chExt cx="1321310" cy="1214582"/>
          </a:xfrm>
        </p:grpSpPr>
        <p:sp>
          <p:nvSpPr>
            <p:cNvPr id="13" name="TextBox 12"/>
            <p:cNvSpPr txBox="1"/>
            <p:nvPr/>
          </p:nvSpPr>
          <p:spPr>
            <a:xfrm>
              <a:off x="5446081" y="3195782"/>
              <a:ext cx="2920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r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931460" y="3948699"/>
              <a:ext cx="13213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r>
                <a:rPr lang="en-US" sz="2800" baseline="30000" smtClean="0"/>
                <a:t>2</a:t>
              </a:r>
              <a:r>
                <a:rPr lang="en-US" sz="2800" baseline="30000" smtClean="0">
                  <a:latin typeface="cmsy10"/>
                </a:rPr>
                <a:t>¢</a:t>
              </a:r>
              <a:r>
                <a:rPr lang="en-US" sz="2800" baseline="30000" smtClean="0"/>
                <a:t>3 + 1 = 7</a:t>
              </a:r>
              <a:endParaRPr lang="en-US" sz="2400" baseline="30000">
                <a:latin typeface="Calibri"/>
              </a:endParaRPr>
            </a:p>
          </p:txBody>
        </p:sp>
        <p:cxnSp>
          <p:nvCxnSpPr>
            <p:cNvPr id="20" name="Straight Connector 19"/>
            <p:cNvCxnSpPr>
              <a:stCxn id="13" idx="2"/>
              <a:endCxn id="14" idx="0"/>
            </p:cNvCxnSpPr>
            <p:nvPr/>
          </p:nvCxnSpPr>
          <p:spPr>
            <a:xfrm rot="5400000">
              <a:off x="5446489" y="3803073"/>
              <a:ext cx="291252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mtClean="0"/>
              <a:t>XPath Example With </a:t>
            </a:r>
            <a:r>
              <a:rPr lang="en-US" i="1" smtClean="0"/>
              <a:t>K</a:t>
            </a:r>
            <a:r>
              <a:rPr lang="en-US" smtClean="0"/>
              <a:t> = </a:t>
            </a:r>
            <a:r>
              <a:rPr lang="en-US" smtClean="0">
                <a:latin typeface="msbm10"/>
              </a:rPr>
              <a:t>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14400" y="2138218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/>
              <a:t>Source, </a:t>
            </a:r>
            <a:r>
              <a:rPr lang="en-US" sz="2800" smtClean="0"/>
              <a:t>$S:</a:t>
            </a:r>
            <a:endParaRPr lang="en-US" sz="2800" b="1"/>
          </a:p>
        </p:txBody>
      </p:sp>
      <p:sp>
        <p:nvSpPr>
          <p:cNvPr id="26" name="TextBox 25"/>
          <p:cNvSpPr txBox="1"/>
          <p:nvPr/>
        </p:nvSpPr>
        <p:spPr>
          <a:xfrm>
            <a:off x="914400" y="525780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/>
              <a:t>Answer:</a:t>
            </a:r>
            <a:endParaRPr lang="en-US" sz="2800" b="1"/>
          </a:p>
        </p:txBody>
      </p:sp>
      <p:sp>
        <p:nvSpPr>
          <p:cNvPr id="27" name="TextBox 26"/>
          <p:cNvSpPr txBox="1"/>
          <p:nvPr/>
        </p:nvSpPr>
        <p:spPr>
          <a:xfrm>
            <a:off x="914400" y="1376218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Query:</a:t>
            </a:r>
            <a:r>
              <a:rPr lang="en-US" sz="2800" dirty="0" smtClean="0"/>
              <a:t>  </a:t>
            </a:r>
            <a:r>
              <a:rPr lang="en-US" sz="2800" dirty="0" smtClean="0">
                <a:latin typeface="Courier"/>
                <a:cs typeface="Courier"/>
              </a:rPr>
              <a:t>element</a:t>
            </a:r>
            <a:r>
              <a:rPr lang="en-US" sz="2800" dirty="0" smtClean="0"/>
              <a:t>  </a:t>
            </a:r>
            <a:r>
              <a:rPr lang="en-US" sz="2800" dirty="0" err="1" smtClean="0"/>
              <a:t>r</a:t>
            </a:r>
            <a:r>
              <a:rPr lang="en-US" sz="2800" dirty="0" smtClean="0"/>
              <a:t> { $S//</a:t>
            </a:r>
            <a:r>
              <a:rPr lang="en-US" sz="2800" dirty="0" err="1" smtClean="0"/>
              <a:t>c</a:t>
            </a:r>
            <a:r>
              <a:rPr lang="en-US" sz="2800" dirty="0" smtClean="0"/>
              <a:t> }</a:t>
            </a:r>
            <a:endParaRPr lang="en-US" sz="2800" dirty="0"/>
          </a:p>
        </p:txBody>
      </p:sp>
      <p:sp>
        <p:nvSpPr>
          <p:cNvPr id="50" name="TextBox 49"/>
          <p:cNvSpPr txBox="1"/>
          <p:nvPr/>
        </p:nvSpPr>
        <p:spPr>
          <a:xfrm>
            <a:off x="3352800" y="36531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cmsy10"/>
              </a:rPr>
              <a:t>´</a:t>
            </a:r>
            <a:endParaRPr lang="en-US" sz="2400">
              <a:latin typeface="cmsy10"/>
            </a:endParaRPr>
          </a:p>
        </p:txBody>
      </p:sp>
      <p:grpSp>
        <p:nvGrpSpPr>
          <p:cNvPr id="120" name="Group 119"/>
          <p:cNvGrpSpPr/>
          <p:nvPr/>
        </p:nvGrpSpPr>
        <p:grpSpPr>
          <a:xfrm>
            <a:off x="4114800" y="2662535"/>
            <a:ext cx="3657600" cy="2442865"/>
            <a:chOff x="3810000" y="2362200"/>
            <a:chExt cx="3657600" cy="2442865"/>
          </a:xfrm>
        </p:grpSpPr>
        <p:sp>
          <p:nvSpPr>
            <p:cNvPr id="52" name="TextBox 51"/>
            <p:cNvSpPr txBox="1"/>
            <p:nvPr/>
          </p:nvSpPr>
          <p:spPr>
            <a:xfrm>
              <a:off x="5638800" y="2362200"/>
              <a:ext cx="3321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464241" y="3052465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b</a:t>
              </a:r>
              <a:endParaRPr lang="en-US" sz="2400">
                <a:latin typeface="Calibri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038600" y="4343400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endParaRPr lang="en-US" sz="2400">
                <a:latin typeface="Calibri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924190" y="3048000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endParaRPr lang="en-US" sz="2400">
                <a:latin typeface="Calibri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471354" y="3662065"/>
              <a:ext cx="3321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endParaRPr lang="en-US" sz="2400" i="1" baseline="30000">
                <a:latin typeface="Calibri"/>
              </a:endParaRPr>
            </a:p>
          </p:txBody>
        </p:sp>
        <p:cxnSp>
          <p:nvCxnSpPr>
            <p:cNvPr id="57" name="Straight Connector 56"/>
            <p:cNvCxnSpPr>
              <a:stCxn id="52" idx="2"/>
              <a:endCxn id="53" idx="0"/>
            </p:cNvCxnSpPr>
            <p:nvPr/>
          </p:nvCxnSpPr>
          <p:spPr>
            <a:xfrm rot="5400000">
              <a:off x="5106849" y="2354443"/>
              <a:ext cx="228600" cy="1167445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6" idx="0"/>
              <a:endCxn id="53" idx="2"/>
            </p:cNvCxnSpPr>
            <p:nvPr/>
          </p:nvCxnSpPr>
          <p:spPr>
            <a:xfrm rot="5400000" flipH="1" flipV="1">
              <a:off x="4563458" y="3588098"/>
              <a:ext cx="147935" cy="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54" idx="0"/>
              <a:endCxn id="56" idx="2"/>
            </p:cNvCxnSpPr>
            <p:nvPr/>
          </p:nvCxnSpPr>
          <p:spPr>
            <a:xfrm rot="5400000" flipH="1" flipV="1">
              <a:off x="4306880" y="4012855"/>
              <a:ext cx="219670" cy="44142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>
              <a:stCxn id="52" idx="2"/>
              <a:endCxn id="55" idx="0"/>
            </p:cNvCxnSpPr>
            <p:nvPr/>
          </p:nvCxnSpPr>
          <p:spPr>
            <a:xfrm rot="16200000" flipH="1">
              <a:off x="6331166" y="2297570"/>
              <a:ext cx="224135" cy="1276724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4963010" y="4343400"/>
              <a:ext cx="346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d</a:t>
              </a:r>
              <a:endParaRPr lang="en-US" sz="2400" i="1" baseline="30000">
                <a:latin typeface="Calibri"/>
              </a:endParaRPr>
            </a:p>
          </p:txBody>
        </p:sp>
        <p:cxnSp>
          <p:nvCxnSpPr>
            <p:cNvPr id="62" name="Straight Connector 61"/>
            <p:cNvCxnSpPr>
              <a:stCxn id="61" idx="0"/>
              <a:endCxn id="56" idx="2"/>
            </p:cNvCxnSpPr>
            <p:nvPr/>
          </p:nvCxnSpPr>
          <p:spPr>
            <a:xfrm rot="16200000" flipV="1">
              <a:off x="4777025" y="3984130"/>
              <a:ext cx="219670" cy="49887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Moon 62"/>
            <p:cNvSpPr/>
            <p:nvPr/>
          </p:nvSpPr>
          <p:spPr>
            <a:xfrm>
              <a:off x="3810000" y="2676082"/>
              <a:ext cx="152400" cy="2124517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Moon 63"/>
            <p:cNvSpPr/>
            <p:nvPr/>
          </p:nvSpPr>
          <p:spPr>
            <a:xfrm flipH="1">
              <a:off x="7325210" y="2590800"/>
              <a:ext cx="142390" cy="2133600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353410" y="4343400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endParaRPr lang="en-US" sz="2400">
                <a:latin typeface="Calibri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658210" y="4343400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endParaRPr lang="en-US" sz="2400">
                <a:latin typeface="Calibri"/>
              </a:endParaRPr>
            </a:p>
          </p:txBody>
        </p:sp>
        <p:cxnSp>
          <p:nvCxnSpPr>
            <p:cNvPr id="70" name="Straight Connector 69"/>
            <p:cNvCxnSpPr>
              <a:stCxn id="68" idx="0"/>
              <a:endCxn id="56" idx="2"/>
            </p:cNvCxnSpPr>
            <p:nvPr/>
          </p:nvCxnSpPr>
          <p:spPr>
            <a:xfrm rot="5400000" flipH="1" flipV="1">
              <a:off x="4464285" y="4170260"/>
              <a:ext cx="219670" cy="12661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>
              <a:stCxn id="69" idx="0"/>
              <a:endCxn id="56" idx="2"/>
            </p:cNvCxnSpPr>
            <p:nvPr/>
          </p:nvCxnSpPr>
          <p:spPr>
            <a:xfrm rot="16200000" flipV="1">
              <a:off x="4616685" y="4144470"/>
              <a:ext cx="219670" cy="17819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5912041" y="3048000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b</a:t>
              </a:r>
              <a:endParaRPr lang="en-US" sz="2400">
                <a:latin typeface="Calibri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486400" y="4338935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endParaRPr lang="en-US" sz="2400">
                <a:latin typeface="Calibri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919154" y="3657600"/>
              <a:ext cx="3321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endParaRPr lang="en-US" sz="2400" i="1" baseline="30000">
                <a:latin typeface="Calibri"/>
              </a:endParaRPr>
            </a:p>
          </p:txBody>
        </p:sp>
        <p:cxnSp>
          <p:nvCxnSpPr>
            <p:cNvPr id="79" name="Straight Connector 78"/>
            <p:cNvCxnSpPr>
              <a:stCxn id="78" idx="0"/>
              <a:endCxn id="76" idx="2"/>
            </p:cNvCxnSpPr>
            <p:nvPr/>
          </p:nvCxnSpPr>
          <p:spPr>
            <a:xfrm rot="5400000" flipH="1" flipV="1">
              <a:off x="6011258" y="3583633"/>
              <a:ext cx="147935" cy="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>
              <a:stCxn id="77" idx="0"/>
              <a:endCxn id="78" idx="2"/>
            </p:cNvCxnSpPr>
            <p:nvPr/>
          </p:nvCxnSpPr>
          <p:spPr>
            <a:xfrm rot="5400000" flipH="1" flipV="1">
              <a:off x="5754680" y="4008390"/>
              <a:ext cx="219670" cy="44142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/>
            <p:cNvSpPr txBox="1"/>
            <p:nvPr/>
          </p:nvSpPr>
          <p:spPr>
            <a:xfrm>
              <a:off x="6410810" y="4338935"/>
              <a:ext cx="346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d</a:t>
              </a:r>
              <a:endParaRPr lang="en-US" sz="2400" i="1" baseline="30000">
                <a:latin typeface="Calibri"/>
              </a:endParaRPr>
            </a:p>
          </p:txBody>
        </p:sp>
        <p:cxnSp>
          <p:nvCxnSpPr>
            <p:cNvPr id="82" name="Straight Connector 81"/>
            <p:cNvCxnSpPr>
              <a:stCxn id="81" idx="0"/>
              <a:endCxn id="78" idx="2"/>
            </p:cNvCxnSpPr>
            <p:nvPr/>
          </p:nvCxnSpPr>
          <p:spPr>
            <a:xfrm rot="16200000" flipV="1">
              <a:off x="6224825" y="3979665"/>
              <a:ext cx="219670" cy="49887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5801210" y="4338935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endParaRPr lang="en-US" sz="2400">
                <a:latin typeface="Calibri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106010" y="4338935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endParaRPr lang="en-US" sz="2400">
                <a:latin typeface="Calibri"/>
              </a:endParaRPr>
            </a:p>
          </p:txBody>
        </p:sp>
        <p:cxnSp>
          <p:nvCxnSpPr>
            <p:cNvPr id="85" name="Straight Connector 84"/>
            <p:cNvCxnSpPr>
              <a:stCxn id="83" idx="0"/>
              <a:endCxn id="78" idx="2"/>
            </p:cNvCxnSpPr>
            <p:nvPr/>
          </p:nvCxnSpPr>
          <p:spPr>
            <a:xfrm rot="5400000" flipH="1" flipV="1">
              <a:off x="5912085" y="4165795"/>
              <a:ext cx="219670" cy="12661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84" idx="0"/>
              <a:endCxn id="78" idx="2"/>
            </p:cNvCxnSpPr>
            <p:nvPr/>
          </p:nvCxnSpPr>
          <p:spPr>
            <a:xfrm rot="16200000" flipV="1">
              <a:off x="6064485" y="4140005"/>
              <a:ext cx="219670" cy="17819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52" idx="2"/>
              <a:endCxn id="76" idx="0"/>
            </p:cNvCxnSpPr>
            <p:nvPr/>
          </p:nvCxnSpPr>
          <p:spPr>
            <a:xfrm rot="16200000" flipH="1">
              <a:off x="5832981" y="2795754"/>
              <a:ext cx="224135" cy="280355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TextBox 89"/>
          <p:cNvSpPr txBox="1"/>
          <p:nvPr/>
        </p:nvSpPr>
        <p:spPr>
          <a:xfrm>
            <a:off x="3962400" y="56343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cmsy10"/>
              </a:rPr>
              <a:t>´</a:t>
            </a:r>
            <a:endParaRPr lang="en-US" sz="2400">
              <a:latin typeface="cmsy1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575332" y="5262418"/>
            <a:ext cx="292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libri"/>
              </a:rPr>
              <a:t>r</a:t>
            </a:r>
            <a:endParaRPr lang="en-US" sz="2400" i="1" baseline="30000">
              <a:latin typeface="Calibri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4648200" y="6015335"/>
            <a:ext cx="31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libri"/>
              </a:rPr>
              <a:t>c</a:t>
            </a:r>
            <a:endParaRPr lang="en-US" sz="2400" baseline="30000">
              <a:latin typeface="Calibri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4964032" y="6015335"/>
            <a:ext cx="31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libri"/>
              </a:rPr>
              <a:t>c</a:t>
            </a:r>
            <a:endParaRPr lang="en-US" sz="2400" baseline="30000">
              <a:latin typeface="Calibri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279864" y="6015335"/>
            <a:ext cx="31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libri"/>
              </a:rPr>
              <a:t>c</a:t>
            </a:r>
            <a:endParaRPr lang="en-US" sz="2400" baseline="30000">
              <a:latin typeface="Calibri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5595696" y="6015335"/>
            <a:ext cx="31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libri"/>
              </a:rPr>
              <a:t>c</a:t>
            </a:r>
            <a:endParaRPr lang="en-US" sz="2400" baseline="30000">
              <a:latin typeface="Calibri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5911528" y="6015335"/>
            <a:ext cx="31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libri"/>
              </a:rPr>
              <a:t>c</a:t>
            </a:r>
            <a:endParaRPr lang="en-US" sz="2400" baseline="30000">
              <a:latin typeface="Calibri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6543190" y="6015335"/>
            <a:ext cx="31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libri"/>
              </a:rPr>
              <a:t>c</a:t>
            </a:r>
            <a:endParaRPr lang="en-US" sz="2400" baseline="30000">
              <a:latin typeface="Calibri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227360" y="6015335"/>
            <a:ext cx="31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libri"/>
              </a:rPr>
              <a:t>c</a:t>
            </a:r>
            <a:endParaRPr lang="en-US" sz="2400" baseline="30000">
              <a:latin typeface="Calibri"/>
            </a:endParaRPr>
          </a:p>
        </p:txBody>
      </p:sp>
      <p:cxnSp>
        <p:nvCxnSpPr>
          <p:cNvPr id="99" name="Straight Connector 98"/>
          <p:cNvCxnSpPr>
            <a:stCxn id="91" idx="2"/>
            <a:endCxn id="92" idx="0"/>
          </p:cNvCxnSpPr>
          <p:nvPr/>
        </p:nvCxnSpPr>
        <p:spPr>
          <a:xfrm rot="5400000">
            <a:off x="5117860" y="5411829"/>
            <a:ext cx="291252" cy="91576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91" idx="2"/>
            <a:endCxn id="93" idx="0"/>
          </p:cNvCxnSpPr>
          <p:nvPr/>
        </p:nvCxnSpPr>
        <p:spPr>
          <a:xfrm rot="5400000">
            <a:off x="5275776" y="5569745"/>
            <a:ext cx="291252" cy="59992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91" idx="2"/>
            <a:endCxn id="94" idx="0"/>
          </p:cNvCxnSpPr>
          <p:nvPr/>
        </p:nvCxnSpPr>
        <p:spPr>
          <a:xfrm rot="5400000">
            <a:off x="5433692" y="5727661"/>
            <a:ext cx="291252" cy="28409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91" idx="2"/>
            <a:endCxn id="95" idx="0"/>
          </p:cNvCxnSpPr>
          <p:nvPr/>
        </p:nvCxnSpPr>
        <p:spPr>
          <a:xfrm rot="16200000" flipH="1">
            <a:off x="5591607" y="5853841"/>
            <a:ext cx="291252" cy="3173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stCxn id="91" idx="2"/>
            <a:endCxn id="96" idx="0"/>
          </p:cNvCxnSpPr>
          <p:nvPr/>
        </p:nvCxnSpPr>
        <p:spPr>
          <a:xfrm rot="16200000" flipH="1">
            <a:off x="5749523" y="5695925"/>
            <a:ext cx="291252" cy="34756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91" idx="2"/>
            <a:endCxn id="98" idx="0"/>
          </p:cNvCxnSpPr>
          <p:nvPr/>
        </p:nvCxnSpPr>
        <p:spPr>
          <a:xfrm rot="16200000" flipH="1">
            <a:off x="5907439" y="5538009"/>
            <a:ext cx="291252" cy="66339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91" idx="2"/>
            <a:endCxn id="97" idx="0"/>
          </p:cNvCxnSpPr>
          <p:nvPr/>
        </p:nvCxnSpPr>
        <p:spPr>
          <a:xfrm rot="16200000" flipH="1">
            <a:off x="6065354" y="5380094"/>
            <a:ext cx="291252" cy="97922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Rectangle 159"/>
          <p:cNvSpPr/>
          <p:nvPr/>
        </p:nvSpPr>
        <p:spPr>
          <a:xfrm>
            <a:off x="6096000" y="1905000"/>
            <a:ext cx="2514600" cy="2133600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mtClean="0"/>
              <a:t>XPath Example With </a:t>
            </a:r>
            <a:r>
              <a:rPr lang="en-US" i="1" smtClean="0"/>
              <a:t>K</a:t>
            </a:r>
            <a:r>
              <a:rPr lang="en-US" smtClean="0"/>
              <a:t> = </a:t>
            </a:r>
            <a:r>
              <a:rPr lang="en-US" smtClean="0">
                <a:latin typeface="msbm10"/>
              </a:rPr>
              <a:t>N</a:t>
            </a:r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304800" y="182880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/>
              <a:t>Source, </a:t>
            </a:r>
            <a:r>
              <a:rPr lang="en-US" sz="2800" smtClean="0"/>
              <a:t>$S:</a:t>
            </a:r>
            <a:endParaRPr lang="en-US" sz="2800" b="1"/>
          </a:p>
        </p:txBody>
      </p:sp>
      <p:sp>
        <p:nvSpPr>
          <p:cNvPr id="73" name="TextBox 72"/>
          <p:cNvSpPr txBox="1"/>
          <p:nvPr/>
        </p:nvSpPr>
        <p:spPr>
          <a:xfrm>
            <a:off x="5105400" y="1824335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/>
              <a:t>Answer:</a:t>
            </a:r>
            <a:endParaRPr lang="en-US" sz="2800" b="1"/>
          </a:p>
        </p:txBody>
      </p:sp>
      <p:sp>
        <p:nvSpPr>
          <p:cNvPr id="75" name="TextBox 74"/>
          <p:cNvSpPr txBox="1"/>
          <p:nvPr/>
        </p:nvSpPr>
        <p:spPr>
          <a:xfrm>
            <a:off x="304800" y="1290935"/>
            <a:ext cx="6705600" cy="523220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Query</a:t>
            </a:r>
            <a:r>
              <a:rPr lang="en-US" sz="2800" dirty="0" smtClean="0"/>
              <a:t>:    </a:t>
            </a:r>
            <a:r>
              <a:rPr lang="en-US" sz="2800" dirty="0" smtClean="0">
                <a:latin typeface="Courier"/>
                <a:cs typeface="Courier"/>
              </a:rPr>
              <a:t>&lt;</a:t>
            </a:r>
            <a:r>
              <a:rPr lang="en-US" sz="2800" dirty="0" err="1" smtClean="0">
                <a:latin typeface="Courier"/>
                <a:cs typeface="Courier"/>
              </a:rPr>
              <a:t>r&gt;</a:t>
            </a:r>
            <a:r>
              <a:rPr lang="en-US" sz="2800" dirty="0" smtClean="0">
                <a:latin typeface="Courier"/>
                <a:cs typeface="Courier"/>
              </a:rPr>
              <a:t> $S//</a:t>
            </a:r>
            <a:r>
              <a:rPr lang="en-US" sz="2800" dirty="0" err="1" smtClean="0">
                <a:latin typeface="Courier"/>
                <a:cs typeface="Courier"/>
              </a:rPr>
              <a:t>c </a:t>
            </a:r>
            <a:r>
              <a:rPr lang="en-US" sz="2800" dirty="0" smtClean="0">
                <a:latin typeface="Courier"/>
                <a:cs typeface="Courier"/>
              </a:rPr>
              <a:t>&lt;/r&gt;</a:t>
            </a:r>
            <a:endParaRPr lang="en-US" sz="2800" dirty="0">
              <a:latin typeface="Courier"/>
              <a:cs typeface="Courier"/>
            </a:endParaRPr>
          </a:p>
        </p:txBody>
      </p:sp>
      <p:grpSp>
        <p:nvGrpSpPr>
          <p:cNvPr id="85" name="Group 46"/>
          <p:cNvGrpSpPr/>
          <p:nvPr/>
        </p:nvGrpSpPr>
        <p:grpSpPr>
          <a:xfrm>
            <a:off x="2362200" y="1981200"/>
            <a:ext cx="2234917" cy="2057400"/>
            <a:chOff x="1186858" y="3339405"/>
            <a:chExt cx="2234917" cy="2057400"/>
          </a:xfrm>
          <a:solidFill>
            <a:srgbClr val="FFFFFF"/>
          </a:solidFill>
        </p:grpSpPr>
        <p:sp>
          <p:nvSpPr>
            <p:cNvPr id="86" name="TextBox 85"/>
            <p:cNvSpPr txBox="1"/>
            <p:nvPr/>
          </p:nvSpPr>
          <p:spPr>
            <a:xfrm>
              <a:off x="2034468" y="3339405"/>
              <a:ext cx="37145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1379732" y="3886200"/>
              <a:ext cx="467696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b</a:t>
              </a:r>
              <a:r>
                <a:rPr lang="en-US" sz="2800" baseline="30000" smtClean="0">
                  <a:latin typeface="Calibri"/>
                </a:rPr>
                <a:t>2</a:t>
              </a:r>
              <a:endParaRPr lang="en-US" sz="2400">
                <a:latin typeface="Calibri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186858" y="4935140"/>
              <a:ext cx="436137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r>
                <a:rPr lang="en-US" sz="2800" baseline="30000" smtClean="0">
                  <a:latin typeface="Calibri"/>
                </a:rPr>
                <a:t>3</a:t>
              </a:r>
              <a:endParaRPr lang="en-US" sz="2400">
                <a:latin typeface="Calibri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2580304" y="3886200"/>
              <a:ext cx="314810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endParaRPr lang="en-US" sz="2400">
                <a:latin typeface="Calibri"/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1427852" y="4410670"/>
              <a:ext cx="371457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2168030" y="4410670"/>
              <a:ext cx="346570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d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175244" y="4935140"/>
              <a:ext cx="332142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2580304" y="4410670"/>
              <a:ext cx="314810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endParaRPr lang="en-US" sz="2400">
                <a:latin typeface="Calibri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2954079" y="4410670"/>
              <a:ext cx="467696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b</a:t>
              </a:r>
              <a:r>
                <a:rPr lang="en-US" sz="2800" baseline="30000" smtClean="0">
                  <a:latin typeface="Calibri"/>
                </a:rPr>
                <a:t>2</a:t>
              </a:r>
              <a:endParaRPr lang="en-US" sz="2400">
                <a:latin typeface="Calibri"/>
              </a:endParaRPr>
            </a:p>
          </p:txBody>
        </p:sp>
        <p:cxnSp>
          <p:nvCxnSpPr>
            <p:cNvPr id="95" name="Straight Connector 94"/>
            <p:cNvCxnSpPr>
              <a:stCxn id="86" idx="2"/>
              <a:endCxn id="87" idx="0"/>
            </p:cNvCxnSpPr>
            <p:nvPr/>
          </p:nvCxnSpPr>
          <p:spPr>
            <a:xfrm rot="5400000">
              <a:off x="1874324" y="3540327"/>
              <a:ext cx="85130" cy="606617"/>
            </a:xfrm>
            <a:prstGeom prst="line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90" idx="0"/>
              <a:endCxn id="87" idx="2"/>
            </p:cNvCxnSpPr>
            <p:nvPr/>
          </p:nvCxnSpPr>
          <p:spPr>
            <a:xfrm rot="16200000" flipV="1">
              <a:off x="1582179" y="4379267"/>
              <a:ext cx="62805" cy="1"/>
            </a:xfrm>
            <a:prstGeom prst="line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stCxn id="88" idx="0"/>
              <a:endCxn id="90" idx="2"/>
            </p:cNvCxnSpPr>
            <p:nvPr/>
          </p:nvCxnSpPr>
          <p:spPr>
            <a:xfrm rot="5400000" flipH="1" flipV="1">
              <a:off x="1477852" y="4799411"/>
              <a:ext cx="62805" cy="208654"/>
            </a:xfrm>
            <a:prstGeom prst="line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stCxn id="86" idx="2"/>
              <a:endCxn id="89" idx="0"/>
            </p:cNvCxnSpPr>
            <p:nvPr/>
          </p:nvCxnSpPr>
          <p:spPr>
            <a:xfrm rot="16200000" flipH="1">
              <a:off x="2436388" y="3584879"/>
              <a:ext cx="85130" cy="517512"/>
            </a:xfrm>
            <a:prstGeom prst="line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>
              <a:stCxn id="89" idx="2"/>
              <a:endCxn id="91" idx="0"/>
            </p:cNvCxnSpPr>
            <p:nvPr/>
          </p:nvCxnSpPr>
          <p:spPr>
            <a:xfrm rot="5400000">
              <a:off x="2508110" y="4181070"/>
              <a:ext cx="62805" cy="396394"/>
            </a:xfrm>
            <a:prstGeom prst="line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stCxn id="89" idx="2"/>
              <a:endCxn id="93" idx="0"/>
            </p:cNvCxnSpPr>
            <p:nvPr/>
          </p:nvCxnSpPr>
          <p:spPr>
            <a:xfrm rot="5400000">
              <a:off x="2706307" y="4379267"/>
              <a:ext cx="62805" cy="1588"/>
            </a:xfrm>
            <a:prstGeom prst="line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>
              <a:stCxn id="89" idx="2"/>
              <a:endCxn id="94" idx="0"/>
            </p:cNvCxnSpPr>
            <p:nvPr/>
          </p:nvCxnSpPr>
          <p:spPr>
            <a:xfrm rot="16200000" flipH="1">
              <a:off x="2931416" y="4154158"/>
              <a:ext cx="62805" cy="450218"/>
            </a:xfrm>
            <a:prstGeom prst="line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>
              <a:stCxn id="91" idx="2"/>
              <a:endCxn id="92" idx="0"/>
            </p:cNvCxnSpPr>
            <p:nvPr/>
          </p:nvCxnSpPr>
          <p:spPr>
            <a:xfrm rot="5400000">
              <a:off x="2309913" y="4903737"/>
              <a:ext cx="62805" cy="1588"/>
            </a:xfrm>
            <a:prstGeom prst="line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TextBox 102"/>
            <p:cNvSpPr txBox="1"/>
            <p:nvPr/>
          </p:nvSpPr>
          <p:spPr>
            <a:xfrm>
              <a:off x="1634630" y="4935140"/>
              <a:ext cx="346570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d</a:t>
              </a:r>
              <a:endParaRPr lang="en-US" sz="2400" i="1" baseline="30000">
                <a:latin typeface="Calibri"/>
              </a:endParaRPr>
            </a:p>
          </p:txBody>
        </p:sp>
        <p:cxnSp>
          <p:nvCxnSpPr>
            <p:cNvPr id="104" name="Straight Connector 103"/>
            <p:cNvCxnSpPr>
              <a:stCxn id="103" idx="0"/>
              <a:endCxn id="90" idx="2"/>
            </p:cNvCxnSpPr>
            <p:nvPr/>
          </p:nvCxnSpPr>
          <p:spPr>
            <a:xfrm rot="16200000" flipV="1">
              <a:off x="1679346" y="4806571"/>
              <a:ext cx="62805" cy="194334"/>
            </a:xfrm>
            <a:prstGeom prst="line">
              <a:avLst/>
            </a:prstGeom>
            <a:grpFill/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Group 47"/>
          <p:cNvGrpSpPr/>
          <p:nvPr/>
        </p:nvGrpSpPr>
        <p:grpSpPr>
          <a:xfrm>
            <a:off x="6324600" y="1896070"/>
            <a:ext cx="2339378" cy="2066330"/>
            <a:chOff x="4900660" y="3339405"/>
            <a:chExt cx="2339378" cy="2066330"/>
          </a:xfrm>
        </p:grpSpPr>
        <p:sp>
          <p:nvSpPr>
            <p:cNvPr id="108" name="TextBox 107"/>
            <p:cNvSpPr txBox="1"/>
            <p:nvPr/>
          </p:nvSpPr>
          <p:spPr>
            <a:xfrm>
              <a:off x="5885134" y="3339405"/>
              <a:ext cx="2920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r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4900660" y="3874655"/>
              <a:ext cx="12130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r>
                <a:rPr lang="en-US" sz="2800" baseline="30000" smtClean="0"/>
                <a:t>2</a:t>
              </a:r>
              <a:r>
                <a:rPr lang="en-US" sz="2800" baseline="30000" smtClean="0">
                  <a:latin typeface="cmsy10"/>
                </a:rPr>
                <a:t>¢</a:t>
              </a:r>
              <a:r>
                <a:rPr lang="en-US" sz="2800" baseline="30000" smtClean="0"/>
                <a:t>3+1 = 7</a:t>
              </a:r>
              <a:endParaRPr lang="en-US" sz="2400" baseline="30000">
                <a:latin typeface="Calibri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6384104" y="3886200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endParaRPr lang="en-US" sz="2400">
                <a:latin typeface="Calibri"/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5961334" y="4415135"/>
              <a:ext cx="346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d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968548" y="4944070"/>
              <a:ext cx="3321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6384104" y="4415135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endParaRPr lang="en-US" sz="2400">
                <a:latin typeface="Calibri"/>
              </a:endParaRP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6772342" y="4415135"/>
              <a:ext cx="4676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b</a:t>
              </a:r>
              <a:r>
                <a:rPr lang="en-US" sz="2800" baseline="30000" smtClean="0">
                  <a:latin typeface="Calibri"/>
                </a:rPr>
                <a:t>2</a:t>
              </a:r>
              <a:endParaRPr lang="en-US" sz="2400">
                <a:latin typeface="Calibri"/>
              </a:endParaRPr>
            </a:p>
          </p:txBody>
        </p:sp>
        <p:cxnSp>
          <p:nvCxnSpPr>
            <p:cNvPr id="115" name="Straight Connector 114"/>
            <p:cNvCxnSpPr>
              <a:stCxn id="108" idx="2"/>
              <a:endCxn id="109" idx="0"/>
            </p:cNvCxnSpPr>
            <p:nvPr/>
          </p:nvCxnSpPr>
          <p:spPr>
            <a:xfrm rot="5400000">
              <a:off x="5732391" y="3575877"/>
              <a:ext cx="73585" cy="52397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>
              <a:stCxn id="108" idx="2"/>
              <a:endCxn id="110" idx="0"/>
            </p:cNvCxnSpPr>
            <p:nvPr/>
          </p:nvCxnSpPr>
          <p:spPr>
            <a:xfrm rot="16200000" flipH="1">
              <a:off x="6243773" y="3588464"/>
              <a:ext cx="85130" cy="51034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>
              <a:stCxn id="110" idx="2"/>
              <a:endCxn id="111" idx="0"/>
            </p:cNvCxnSpPr>
            <p:nvPr/>
          </p:nvCxnSpPr>
          <p:spPr>
            <a:xfrm rot="5400000">
              <a:off x="6304429" y="4178055"/>
              <a:ext cx="67270" cy="40689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>
              <a:stCxn id="110" idx="2"/>
              <a:endCxn id="113" idx="0"/>
            </p:cNvCxnSpPr>
            <p:nvPr/>
          </p:nvCxnSpPr>
          <p:spPr>
            <a:xfrm rot="5400000">
              <a:off x="6507874" y="4381500"/>
              <a:ext cx="67270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>
              <a:stCxn id="110" idx="2"/>
              <a:endCxn id="114" idx="0"/>
            </p:cNvCxnSpPr>
            <p:nvPr/>
          </p:nvCxnSpPr>
          <p:spPr>
            <a:xfrm rot="16200000" flipH="1">
              <a:off x="6740214" y="4149159"/>
              <a:ext cx="67270" cy="46468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>
              <a:stCxn id="111" idx="2"/>
              <a:endCxn id="112" idx="0"/>
            </p:cNvCxnSpPr>
            <p:nvPr/>
          </p:nvCxnSpPr>
          <p:spPr>
            <a:xfrm rot="5400000">
              <a:off x="6100984" y="4910435"/>
              <a:ext cx="67270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1" name="Group 190"/>
          <p:cNvGrpSpPr/>
          <p:nvPr/>
        </p:nvGrpSpPr>
        <p:grpSpPr>
          <a:xfrm>
            <a:off x="5105400" y="3886200"/>
            <a:ext cx="3200400" cy="2687092"/>
            <a:chOff x="5410200" y="3957935"/>
            <a:chExt cx="3200400" cy="2687092"/>
          </a:xfrm>
        </p:grpSpPr>
        <p:grpSp>
          <p:nvGrpSpPr>
            <p:cNvPr id="178" name="Group 177"/>
            <p:cNvGrpSpPr/>
            <p:nvPr/>
          </p:nvGrpSpPr>
          <p:grpSpPr>
            <a:xfrm>
              <a:off x="5410200" y="4343400"/>
              <a:ext cx="3200400" cy="2301627"/>
              <a:chOff x="5410200" y="4343400"/>
              <a:chExt cx="3200400" cy="2301627"/>
            </a:xfrm>
          </p:grpSpPr>
          <p:sp>
            <p:nvSpPr>
              <p:cNvPr id="219" name="Rectangle 218"/>
              <p:cNvSpPr/>
              <p:nvPr/>
            </p:nvSpPr>
            <p:spPr>
              <a:xfrm>
                <a:off x="5410200" y="4435227"/>
                <a:ext cx="3200400" cy="220980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TextBox 121"/>
              <p:cNvSpPr txBox="1"/>
              <p:nvPr/>
            </p:nvSpPr>
            <p:spPr>
              <a:xfrm>
                <a:off x="6711094" y="4343400"/>
                <a:ext cx="29206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r</a:t>
                </a:r>
                <a:endParaRPr lang="en-US" sz="2400" i="1" baseline="30000">
                  <a:latin typeface="Calibri"/>
                </a:endParaRPr>
              </a:p>
            </p:txBody>
          </p:sp>
          <p:sp>
            <p:nvSpPr>
              <p:cNvPr id="123" name="TextBox 122"/>
              <p:cNvSpPr txBox="1"/>
              <p:nvPr/>
            </p:nvSpPr>
            <p:spPr>
              <a:xfrm>
                <a:off x="5562600" y="5044827"/>
                <a:ext cx="3148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c</a:t>
                </a:r>
                <a:endParaRPr lang="en-US" sz="2400" baseline="30000">
                  <a:latin typeface="Calibri"/>
                </a:endParaRPr>
              </a:p>
            </p:txBody>
          </p:sp>
          <p:cxnSp>
            <p:nvCxnSpPr>
              <p:cNvPr id="130" name="Straight Connector 129"/>
              <p:cNvCxnSpPr>
                <a:stCxn id="122" idx="2"/>
                <a:endCxn id="197" idx="0"/>
              </p:cNvCxnSpPr>
              <p:nvPr/>
            </p:nvCxnSpPr>
            <p:spPr>
              <a:xfrm rot="16200000" flipH="1">
                <a:off x="7224610" y="4437582"/>
                <a:ext cx="239762" cy="974727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9" name="TextBox 178"/>
              <p:cNvSpPr txBox="1"/>
              <p:nvPr/>
            </p:nvSpPr>
            <p:spPr>
              <a:xfrm>
                <a:off x="5814932" y="5044827"/>
                <a:ext cx="3148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c</a:t>
                </a:r>
                <a:endParaRPr lang="en-US" sz="2400" baseline="30000">
                  <a:latin typeface="Calibri"/>
                </a:endParaRPr>
              </a:p>
            </p:txBody>
          </p:sp>
          <p:cxnSp>
            <p:nvCxnSpPr>
              <p:cNvPr id="180" name="Straight Connector 179"/>
              <p:cNvCxnSpPr>
                <a:stCxn id="122" idx="2"/>
                <a:endCxn id="179" idx="0"/>
              </p:cNvCxnSpPr>
              <p:nvPr/>
            </p:nvCxnSpPr>
            <p:spPr>
              <a:xfrm rot="5400000">
                <a:off x="6282152" y="4469851"/>
                <a:ext cx="239762" cy="91019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1" name="TextBox 180"/>
              <p:cNvSpPr txBox="1"/>
              <p:nvPr/>
            </p:nvSpPr>
            <p:spPr>
              <a:xfrm>
                <a:off x="6067264" y="5044827"/>
                <a:ext cx="3148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c</a:t>
                </a:r>
                <a:endParaRPr lang="en-US" sz="2400" baseline="30000">
                  <a:latin typeface="Calibri"/>
                </a:endParaRPr>
              </a:p>
            </p:txBody>
          </p:sp>
          <p:cxnSp>
            <p:nvCxnSpPr>
              <p:cNvPr id="182" name="Straight Connector 181"/>
              <p:cNvCxnSpPr>
                <a:stCxn id="122" idx="2"/>
                <a:endCxn id="181" idx="0"/>
              </p:cNvCxnSpPr>
              <p:nvPr/>
            </p:nvCxnSpPr>
            <p:spPr>
              <a:xfrm rot="5400000">
                <a:off x="6395618" y="4583317"/>
                <a:ext cx="239762" cy="683259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3" name="TextBox 182"/>
              <p:cNvSpPr txBox="1"/>
              <p:nvPr/>
            </p:nvSpPr>
            <p:spPr>
              <a:xfrm>
                <a:off x="6319596" y="5044827"/>
                <a:ext cx="3148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c</a:t>
                </a:r>
                <a:endParaRPr lang="en-US" sz="2400" baseline="30000">
                  <a:latin typeface="Calibri"/>
                </a:endParaRPr>
              </a:p>
            </p:txBody>
          </p:sp>
          <p:cxnSp>
            <p:nvCxnSpPr>
              <p:cNvPr id="184" name="Straight Connector 183"/>
              <p:cNvCxnSpPr>
                <a:stCxn id="122" idx="2"/>
                <a:endCxn id="183" idx="0"/>
              </p:cNvCxnSpPr>
              <p:nvPr/>
            </p:nvCxnSpPr>
            <p:spPr>
              <a:xfrm rot="5400000">
                <a:off x="6509084" y="4696783"/>
                <a:ext cx="239762" cy="456327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5" name="TextBox 184"/>
              <p:cNvSpPr txBox="1"/>
              <p:nvPr/>
            </p:nvSpPr>
            <p:spPr>
              <a:xfrm>
                <a:off x="6571928" y="5044827"/>
                <a:ext cx="3148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c</a:t>
                </a:r>
                <a:endParaRPr lang="en-US" sz="2400" baseline="30000">
                  <a:latin typeface="Calibri"/>
                </a:endParaRPr>
              </a:p>
            </p:txBody>
          </p:sp>
          <p:cxnSp>
            <p:nvCxnSpPr>
              <p:cNvPr id="186" name="Straight Connector 185"/>
              <p:cNvCxnSpPr>
                <a:stCxn id="122" idx="2"/>
                <a:endCxn id="185" idx="0"/>
              </p:cNvCxnSpPr>
              <p:nvPr/>
            </p:nvCxnSpPr>
            <p:spPr>
              <a:xfrm rot="5400000">
                <a:off x="6622550" y="4810249"/>
                <a:ext cx="239762" cy="229395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7" name="TextBox 186"/>
              <p:cNvSpPr txBox="1"/>
              <p:nvPr/>
            </p:nvSpPr>
            <p:spPr>
              <a:xfrm>
                <a:off x="6824260" y="5044827"/>
                <a:ext cx="3148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c</a:t>
                </a:r>
                <a:endParaRPr lang="en-US" sz="2400" baseline="30000">
                  <a:latin typeface="Calibri"/>
                </a:endParaRPr>
              </a:p>
            </p:txBody>
          </p:sp>
          <p:cxnSp>
            <p:nvCxnSpPr>
              <p:cNvPr id="188" name="Straight Connector 187"/>
              <p:cNvCxnSpPr>
                <a:stCxn id="122" idx="2"/>
                <a:endCxn id="187" idx="0"/>
              </p:cNvCxnSpPr>
              <p:nvPr/>
            </p:nvCxnSpPr>
            <p:spPr>
              <a:xfrm rot="5400000">
                <a:off x="6736016" y="4923715"/>
                <a:ext cx="239762" cy="2463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9" name="TextBox 188"/>
              <p:cNvSpPr txBox="1"/>
              <p:nvPr/>
            </p:nvSpPr>
            <p:spPr>
              <a:xfrm>
                <a:off x="7076590" y="5044827"/>
                <a:ext cx="3148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c</a:t>
                </a:r>
                <a:endParaRPr lang="en-US" sz="2400" baseline="30000">
                  <a:latin typeface="Calibri"/>
                </a:endParaRPr>
              </a:p>
            </p:txBody>
          </p:sp>
          <p:cxnSp>
            <p:nvCxnSpPr>
              <p:cNvPr id="190" name="Straight Connector 189"/>
              <p:cNvCxnSpPr>
                <a:stCxn id="122" idx="2"/>
                <a:endCxn id="189" idx="0"/>
              </p:cNvCxnSpPr>
              <p:nvPr/>
            </p:nvCxnSpPr>
            <p:spPr>
              <a:xfrm rot="16200000" flipH="1">
                <a:off x="6925680" y="4736512"/>
                <a:ext cx="239762" cy="376867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7" name="TextBox 196"/>
              <p:cNvSpPr txBox="1"/>
              <p:nvPr/>
            </p:nvSpPr>
            <p:spPr>
              <a:xfrm>
                <a:off x="7674450" y="5044827"/>
                <a:ext cx="3148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c</a:t>
                </a:r>
                <a:endParaRPr lang="en-US" sz="2400">
                  <a:latin typeface="Calibri"/>
                </a:endParaRPr>
              </a:p>
            </p:txBody>
          </p:sp>
          <p:sp>
            <p:nvSpPr>
              <p:cNvPr id="198" name="TextBox 197"/>
              <p:cNvSpPr txBox="1"/>
              <p:nvPr/>
            </p:nvSpPr>
            <p:spPr>
              <a:xfrm>
                <a:off x="7312015" y="5569297"/>
                <a:ext cx="3465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d</a:t>
                </a:r>
                <a:endParaRPr lang="en-US" sz="2400" i="1" baseline="30000">
                  <a:latin typeface="Calibri"/>
                </a:endParaRPr>
              </a:p>
            </p:txBody>
          </p:sp>
          <p:sp>
            <p:nvSpPr>
              <p:cNvPr id="199" name="TextBox 198"/>
              <p:cNvSpPr txBox="1"/>
              <p:nvPr/>
            </p:nvSpPr>
            <p:spPr>
              <a:xfrm>
                <a:off x="7319229" y="6093767"/>
                <a:ext cx="3321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a</a:t>
                </a:r>
                <a:endParaRPr lang="en-US" sz="2400" i="1" baseline="30000">
                  <a:latin typeface="Calibri"/>
                </a:endParaRPr>
              </a:p>
            </p:txBody>
          </p:sp>
          <p:sp>
            <p:nvSpPr>
              <p:cNvPr id="200" name="TextBox 199"/>
              <p:cNvSpPr txBox="1"/>
              <p:nvPr/>
            </p:nvSpPr>
            <p:spPr>
              <a:xfrm>
                <a:off x="7575160" y="5569297"/>
                <a:ext cx="3148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c</a:t>
                </a:r>
                <a:endParaRPr lang="en-US" sz="2400">
                  <a:latin typeface="Calibri"/>
                </a:endParaRPr>
              </a:p>
            </p:txBody>
          </p:sp>
          <p:sp>
            <p:nvSpPr>
              <p:cNvPr id="201" name="TextBox 200"/>
              <p:cNvSpPr txBox="1"/>
              <p:nvPr/>
            </p:nvSpPr>
            <p:spPr>
              <a:xfrm>
                <a:off x="7807031" y="5569297"/>
                <a:ext cx="3463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b</a:t>
                </a:r>
                <a:endParaRPr lang="en-US" sz="2400">
                  <a:latin typeface="Calibri"/>
                </a:endParaRPr>
              </a:p>
            </p:txBody>
          </p:sp>
          <p:cxnSp>
            <p:nvCxnSpPr>
              <p:cNvPr id="202" name="Straight Connector 201"/>
              <p:cNvCxnSpPr>
                <a:stCxn id="197" idx="2"/>
                <a:endCxn id="198" idx="0"/>
              </p:cNvCxnSpPr>
              <p:nvPr/>
            </p:nvCxnSpPr>
            <p:spPr>
              <a:xfrm rot="5400000">
                <a:off x="7627176" y="5364617"/>
                <a:ext cx="62805" cy="346555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>
                <a:stCxn id="197" idx="2"/>
                <a:endCxn id="200" idx="0"/>
              </p:cNvCxnSpPr>
              <p:nvPr/>
            </p:nvCxnSpPr>
            <p:spPr>
              <a:xfrm rot="5400000">
                <a:off x="7750808" y="5488249"/>
                <a:ext cx="62805" cy="9929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>
                <a:stCxn id="197" idx="2"/>
                <a:endCxn id="201" idx="0"/>
              </p:cNvCxnSpPr>
              <p:nvPr/>
            </p:nvCxnSpPr>
            <p:spPr>
              <a:xfrm rot="16200000" flipH="1">
                <a:off x="7874633" y="5463713"/>
                <a:ext cx="62805" cy="14836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>
                <a:stCxn id="198" idx="2"/>
                <a:endCxn id="199" idx="0"/>
              </p:cNvCxnSpPr>
              <p:nvPr/>
            </p:nvCxnSpPr>
            <p:spPr>
              <a:xfrm rot="5400000">
                <a:off x="7453898" y="6062364"/>
                <a:ext cx="62805" cy="158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6" name="TextBox 205"/>
              <p:cNvSpPr txBox="1"/>
              <p:nvPr/>
            </p:nvSpPr>
            <p:spPr>
              <a:xfrm>
                <a:off x="8035631" y="5569297"/>
                <a:ext cx="3463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alibri"/>
                  </a:rPr>
                  <a:t>b</a:t>
                </a:r>
                <a:endParaRPr lang="en-US" sz="2400">
                  <a:latin typeface="Calibri"/>
                </a:endParaRPr>
              </a:p>
            </p:txBody>
          </p:sp>
          <p:cxnSp>
            <p:nvCxnSpPr>
              <p:cNvPr id="207" name="Straight Connector 206"/>
              <p:cNvCxnSpPr>
                <a:stCxn id="197" idx="2"/>
                <a:endCxn id="206" idx="0"/>
              </p:cNvCxnSpPr>
              <p:nvPr/>
            </p:nvCxnSpPr>
            <p:spPr>
              <a:xfrm rot="16200000" flipH="1">
                <a:off x="7988933" y="5349413"/>
                <a:ext cx="62805" cy="37696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Straight Connector 208"/>
              <p:cNvCxnSpPr>
                <a:stCxn id="122" idx="2"/>
                <a:endCxn id="187" idx="0"/>
              </p:cNvCxnSpPr>
              <p:nvPr/>
            </p:nvCxnSpPr>
            <p:spPr>
              <a:xfrm rot="5400000">
                <a:off x="6736016" y="4923715"/>
                <a:ext cx="239762" cy="2463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/>
              <p:cNvCxnSpPr>
                <a:stCxn id="122" idx="2"/>
                <a:endCxn id="123" idx="0"/>
              </p:cNvCxnSpPr>
              <p:nvPr/>
            </p:nvCxnSpPr>
            <p:spPr>
              <a:xfrm rot="5400000">
                <a:off x="6168686" y="4356385"/>
                <a:ext cx="239762" cy="1137123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8" name="TextBox 217"/>
            <p:cNvSpPr txBox="1"/>
            <p:nvPr/>
          </p:nvSpPr>
          <p:spPr>
            <a:xfrm>
              <a:off x="5410200" y="3957935"/>
              <a:ext cx="2590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smtClean="0"/>
                <a:t>i.e., </a:t>
              </a:r>
              <a:endParaRPr lang="en-US" sz="2400"/>
            </a:p>
          </p:txBody>
        </p:sp>
      </p:grpSp>
      <p:sp>
        <p:nvSpPr>
          <p:cNvPr id="195" name="Moon 194"/>
          <p:cNvSpPr/>
          <p:nvPr/>
        </p:nvSpPr>
        <p:spPr>
          <a:xfrm>
            <a:off x="2133600" y="2057400"/>
            <a:ext cx="152400" cy="1905000"/>
          </a:xfrm>
          <a:prstGeom prst="moon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Moon 195"/>
          <p:cNvSpPr/>
          <p:nvPr/>
        </p:nvSpPr>
        <p:spPr>
          <a:xfrm flipH="1">
            <a:off x="4572000" y="2057400"/>
            <a:ext cx="152400" cy="1905000"/>
          </a:xfrm>
          <a:prstGeom prst="moon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1" name="Group 210"/>
          <p:cNvGrpSpPr/>
          <p:nvPr/>
        </p:nvGrpSpPr>
        <p:grpSpPr>
          <a:xfrm>
            <a:off x="457200" y="3886200"/>
            <a:ext cx="4038600" cy="2671465"/>
            <a:chOff x="762000" y="3805535"/>
            <a:chExt cx="4038600" cy="2671465"/>
          </a:xfrm>
        </p:grpSpPr>
        <p:sp>
          <p:nvSpPr>
            <p:cNvPr id="215" name="Rectangle 214"/>
            <p:cNvSpPr/>
            <p:nvPr/>
          </p:nvSpPr>
          <p:spPr>
            <a:xfrm>
              <a:off x="762000" y="4267200"/>
              <a:ext cx="4038600" cy="2209800"/>
            </a:xfrm>
            <a:prstGeom prst="rect">
              <a:avLst/>
            </a:prstGeom>
            <a:solidFill>
              <a:srgbClr val="B9CDE5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2727493" y="4267200"/>
              <a:ext cx="37145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1484404" y="4800600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b</a:t>
              </a:r>
              <a:endParaRPr lang="en-US" sz="2400">
                <a:latin typeface="Calibri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1606874" y="5862935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endParaRPr lang="en-US" sz="2400">
                <a:latin typeface="Calibri"/>
              </a:endParaRP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3788250" y="4813995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endParaRPr lang="en-US" sz="2400">
                <a:latin typeface="Calibri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1471860" y="5325070"/>
              <a:ext cx="37145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3425815" y="5338465"/>
              <a:ext cx="346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d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3433029" y="5862935"/>
              <a:ext cx="3321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3688960" y="5338465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endParaRPr lang="en-US" sz="2400">
                <a:latin typeface="Calibri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3920831" y="5338465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b</a:t>
              </a:r>
              <a:endParaRPr lang="en-US" sz="2400">
                <a:latin typeface="Calibri"/>
              </a:endParaRPr>
            </a:p>
          </p:txBody>
        </p:sp>
        <p:cxnSp>
          <p:nvCxnSpPr>
            <p:cNvPr id="145" name="Straight Connector 144"/>
            <p:cNvCxnSpPr>
              <a:stCxn id="136" idx="2"/>
              <a:endCxn id="137" idx="0"/>
            </p:cNvCxnSpPr>
            <p:nvPr/>
          </p:nvCxnSpPr>
          <p:spPr>
            <a:xfrm rot="5400000">
              <a:off x="2249539" y="4136916"/>
              <a:ext cx="71735" cy="1255633"/>
            </a:xfrm>
            <a:prstGeom prst="line">
              <a:avLst/>
            </a:prstGeom>
            <a:solidFill>
              <a:srgbClr val="B9CDE5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>
              <a:stCxn id="140" idx="0"/>
              <a:endCxn id="137" idx="2"/>
            </p:cNvCxnSpPr>
            <p:nvPr/>
          </p:nvCxnSpPr>
          <p:spPr>
            <a:xfrm rot="5400000" flipH="1" flipV="1">
              <a:off x="1626187" y="5293668"/>
              <a:ext cx="62805" cy="1588"/>
            </a:xfrm>
            <a:prstGeom prst="line">
              <a:avLst/>
            </a:prstGeom>
            <a:solidFill>
              <a:srgbClr val="B9CDE5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>
              <a:stCxn id="138" idx="0"/>
              <a:endCxn id="140" idx="2"/>
            </p:cNvCxnSpPr>
            <p:nvPr/>
          </p:nvCxnSpPr>
          <p:spPr>
            <a:xfrm rot="16200000" flipV="1">
              <a:off x="1672834" y="5771490"/>
              <a:ext cx="76200" cy="106690"/>
            </a:xfrm>
            <a:prstGeom prst="line">
              <a:avLst/>
            </a:prstGeom>
            <a:solidFill>
              <a:srgbClr val="B9CDE5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>
              <a:stCxn id="136" idx="2"/>
              <a:endCxn id="139" idx="0"/>
            </p:cNvCxnSpPr>
            <p:nvPr/>
          </p:nvCxnSpPr>
          <p:spPr>
            <a:xfrm rot="16200000" flipH="1">
              <a:off x="3386873" y="4255213"/>
              <a:ext cx="85130" cy="1032433"/>
            </a:xfrm>
            <a:prstGeom prst="line">
              <a:avLst/>
            </a:prstGeom>
            <a:solidFill>
              <a:srgbClr val="B9CDE5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>
              <a:stCxn id="139" idx="2"/>
              <a:endCxn id="141" idx="0"/>
            </p:cNvCxnSpPr>
            <p:nvPr/>
          </p:nvCxnSpPr>
          <p:spPr>
            <a:xfrm rot="5400000">
              <a:off x="3740976" y="5133785"/>
              <a:ext cx="62805" cy="346555"/>
            </a:xfrm>
            <a:prstGeom prst="line">
              <a:avLst/>
            </a:prstGeom>
            <a:solidFill>
              <a:srgbClr val="B9CDE5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>
              <a:stCxn id="139" idx="2"/>
              <a:endCxn id="143" idx="0"/>
            </p:cNvCxnSpPr>
            <p:nvPr/>
          </p:nvCxnSpPr>
          <p:spPr>
            <a:xfrm rot="5400000">
              <a:off x="3864608" y="5257417"/>
              <a:ext cx="62805" cy="99290"/>
            </a:xfrm>
            <a:prstGeom prst="line">
              <a:avLst/>
            </a:prstGeom>
            <a:solidFill>
              <a:srgbClr val="B9CDE5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>
              <a:stCxn id="139" idx="2"/>
              <a:endCxn id="144" idx="0"/>
            </p:cNvCxnSpPr>
            <p:nvPr/>
          </p:nvCxnSpPr>
          <p:spPr>
            <a:xfrm rot="16200000" flipH="1">
              <a:off x="3988433" y="5232881"/>
              <a:ext cx="62805" cy="148361"/>
            </a:xfrm>
            <a:prstGeom prst="line">
              <a:avLst/>
            </a:prstGeom>
            <a:solidFill>
              <a:srgbClr val="B9CDE5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>
              <a:stCxn id="141" idx="2"/>
              <a:endCxn id="142" idx="0"/>
            </p:cNvCxnSpPr>
            <p:nvPr/>
          </p:nvCxnSpPr>
          <p:spPr>
            <a:xfrm rot="5400000">
              <a:off x="3567698" y="5831532"/>
              <a:ext cx="62805" cy="1588"/>
            </a:xfrm>
            <a:prstGeom prst="line">
              <a:avLst/>
            </a:prstGeom>
            <a:solidFill>
              <a:srgbClr val="B9CDE5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" name="TextBox 152"/>
            <p:cNvSpPr txBox="1"/>
            <p:nvPr/>
          </p:nvSpPr>
          <p:spPr>
            <a:xfrm>
              <a:off x="1838810" y="5862935"/>
              <a:ext cx="346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d</a:t>
              </a:r>
              <a:endParaRPr lang="en-US" sz="2400" i="1" baseline="30000">
                <a:latin typeface="Calibri"/>
              </a:endParaRPr>
            </a:p>
          </p:txBody>
        </p:sp>
        <p:cxnSp>
          <p:nvCxnSpPr>
            <p:cNvPr id="154" name="Straight Connector 153"/>
            <p:cNvCxnSpPr>
              <a:stCxn id="153" idx="0"/>
              <a:endCxn id="140" idx="2"/>
            </p:cNvCxnSpPr>
            <p:nvPr/>
          </p:nvCxnSpPr>
          <p:spPr>
            <a:xfrm rot="16200000" flipV="1">
              <a:off x="1796742" y="5647582"/>
              <a:ext cx="76200" cy="354506"/>
            </a:xfrm>
            <a:prstGeom prst="line">
              <a:avLst/>
            </a:prstGeom>
            <a:solidFill>
              <a:srgbClr val="B9CDE5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5" name="TextBox 154"/>
            <p:cNvSpPr txBox="1"/>
            <p:nvPr/>
          </p:nvSpPr>
          <p:spPr>
            <a:xfrm>
              <a:off x="1374937" y="5862935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endParaRPr lang="en-US" sz="2400">
                <a:latin typeface="Calibri"/>
              </a:endParaRPr>
            </a:p>
          </p:txBody>
        </p:sp>
        <p:cxnSp>
          <p:nvCxnSpPr>
            <p:cNvPr id="156" name="Straight Connector 155"/>
            <p:cNvCxnSpPr>
              <a:stCxn id="155" idx="0"/>
              <a:endCxn id="140" idx="2"/>
            </p:cNvCxnSpPr>
            <p:nvPr/>
          </p:nvCxnSpPr>
          <p:spPr>
            <a:xfrm rot="5400000" flipH="1" flipV="1">
              <a:off x="1556865" y="5762212"/>
              <a:ext cx="76200" cy="125247"/>
            </a:xfrm>
            <a:prstGeom prst="line">
              <a:avLst/>
            </a:prstGeom>
            <a:solidFill>
              <a:srgbClr val="B9CDE5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TextBox 156"/>
            <p:cNvSpPr txBox="1"/>
            <p:nvPr/>
          </p:nvSpPr>
          <p:spPr>
            <a:xfrm>
              <a:off x="1143000" y="5862935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endParaRPr lang="en-US" sz="2400">
                <a:latin typeface="Calibri"/>
              </a:endParaRPr>
            </a:p>
          </p:txBody>
        </p:sp>
        <p:cxnSp>
          <p:nvCxnSpPr>
            <p:cNvPr id="158" name="Straight Connector 157"/>
            <p:cNvCxnSpPr>
              <a:stCxn id="157" idx="0"/>
              <a:endCxn id="140" idx="2"/>
            </p:cNvCxnSpPr>
            <p:nvPr/>
          </p:nvCxnSpPr>
          <p:spPr>
            <a:xfrm rot="5400000" flipH="1" flipV="1">
              <a:off x="1440897" y="5646243"/>
              <a:ext cx="76200" cy="357184"/>
            </a:xfrm>
            <a:prstGeom prst="line">
              <a:avLst/>
            </a:prstGeom>
            <a:solidFill>
              <a:srgbClr val="B9CDE5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1" name="TextBox 160"/>
            <p:cNvSpPr txBox="1"/>
            <p:nvPr/>
          </p:nvSpPr>
          <p:spPr>
            <a:xfrm>
              <a:off x="4149431" y="5334000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b</a:t>
              </a:r>
              <a:endParaRPr lang="en-US" sz="2400">
                <a:latin typeface="Calibri"/>
              </a:endParaRPr>
            </a:p>
          </p:txBody>
        </p:sp>
        <p:cxnSp>
          <p:nvCxnSpPr>
            <p:cNvPr id="162" name="Straight Connector 161"/>
            <p:cNvCxnSpPr>
              <a:stCxn id="139" idx="2"/>
              <a:endCxn id="161" idx="0"/>
            </p:cNvCxnSpPr>
            <p:nvPr/>
          </p:nvCxnSpPr>
          <p:spPr>
            <a:xfrm rot="16200000" flipH="1">
              <a:off x="4104965" y="5116349"/>
              <a:ext cx="58340" cy="376961"/>
            </a:xfrm>
            <a:prstGeom prst="line">
              <a:avLst/>
            </a:prstGeom>
            <a:solidFill>
              <a:srgbClr val="B9CDE5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5" name="TextBox 164"/>
            <p:cNvSpPr txBox="1"/>
            <p:nvPr/>
          </p:nvSpPr>
          <p:spPr>
            <a:xfrm>
              <a:off x="2575624" y="4800600"/>
              <a:ext cx="346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b</a:t>
              </a:r>
              <a:endParaRPr lang="en-US" sz="2400">
                <a:latin typeface="Calibri"/>
              </a:endParaRPr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2698094" y="5862935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endParaRPr lang="en-US" sz="2400">
                <a:latin typeface="Calibri"/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2563080" y="5325070"/>
              <a:ext cx="37145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endParaRPr lang="en-US" sz="2400" i="1" baseline="30000">
                <a:latin typeface="Calibri"/>
              </a:endParaRPr>
            </a:p>
          </p:txBody>
        </p:sp>
        <p:cxnSp>
          <p:nvCxnSpPr>
            <p:cNvPr id="168" name="Straight Connector 167"/>
            <p:cNvCxnSpPr>
              <a:stCxn id="167" idx="0"/>
              <a:endCxn id="165" idx="2"/>
            </p:cNvCxnSpPr>
            <p:nvPr/>
          </p:nvCxnSpPr>
          <p:spPr>
            <a:xfrm rot="5400000" flipH="1" flipV="1">
              <a:off x="2717407" y="5293668"/>
              <a:ext cx="62805" cy="1588"/>
            </a:xfrm>
            <a:prstGeom prst="line">
              <a:avLst/>
            </a:prstGeom>
            <a:solidFill>
              <a:srgbClr val="B9CDE5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>
              <a:stCxn id="166" idx="0"/>
              <a:endCxn id="167" idx="2"/>
            </p:cNvCxnSpPr>
            <p:nvPr/>
          </p:nvCxnSpPr>
          <p:spPr>
            <a:xfrm rot="16200000" flipV="1">
              <a:off x="2764054" y="5771490"/>
              <a:ext cx="76200" cy="106690"/>
            </a:xfrm>
            <a:prstGeom prst="line">
              <a:avLst/>
            </a:prstGeom>
            <a:solidFill>
              <a:srgbClr val="B9CDE5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0" name="TextBox 169"/>
            <p:cNvSpPr txBox="1"/>
            <p:nvPr/>
          </p:nvSpPr>
          <p:spPr>
            <a:xfrm>
              <a:off x="2930030" y="5862935"/>
              <a:ext cx="346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d</a:t>
              </a:r>
              <a:endParaRPr lang="en-US" sz="2400" i="1" baseline="30000">
                <a:latin typeface="Calibri"/>
              </a:endParaRPr>
            </a:p>
          </p:txBody>
        </p:sp>
        <p:cxnSp>
          <p:nvCxnSpPr>
            <p:cNvPr id="171" name="Straight Connector 170"/>
            <p:cNvCxnSpPr>
              <a:stCxn id="170" idx="0"/>
              <a:endCxn id="167" idx="2"/>
            </p:cNvCxnSpPr>
            <p:nvPr/>
          </p:nvCxnSpPr>
          <p:spPr>
            <a:xfrm rot="16200000" flipV="1">
              <a:off x="2887962" y="5647582"/>
              <a:ext cx="76200" cy="354506"/>
            </a:xfrm>
            <a:prstGeom prst="line">
              <a:avLst/>
            </a:prstGeom>
            <a:solidFill>
              <a:srgbClr val="B9CDE5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2" name="TextBox 171"/>
            <p:cNvSpPr txBox="1"/>
            <p:nvPr/>
          </p:nvSpPr>
          <p:spPr>
            <a:xfrm>
              <a:off x="2466157" y="5862935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endParaRPr lang="en-US" sz="2400">
                <a:latin typeface="Calibri"/>
              </a:endParaRPr>
            </a:p>
          </p:txBody>
        </p:sp>
        <p:cxnSp>
          <p:nvCxnSpPr>
            <p:cNvPr id="173" name="Straight Connector 172"/>
            <p:cNvCxnSpPr>
              <a:stCxn id="172" idx="0"/>
              <a:endCxn id="167" idx="2"/>
            </p:cNvCxnSpPr>
            <p:nvPr/>
          </p:nvCxnSpPr>
          <p:spPr>
            <a:xfrm rot="5400000" flipH="1" flipV="1">
              <a:off x="2648085" y="5762212"/>
              <a:ext cx="76200" cy="125247"/>
            </a:xfrm>
            <a:prstGeom prst="line">
              <a:avLst/>
            </a:prstGeom>
            <a:solidFill>
              <a:srgbClr val="B9CDE5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4" name="TextBox 173"/>
            <p:cNvSpPr txBox="1"/>
            <p:nvPr/>
          </p:nvSpPr>
          <p:spPr>
            <a:xfrm>
              <a:off x="2234220" y="5862935"/>
              <a:ext cx="31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endParaRPr lang="en-US" sz="2400">
                <a:latin typeface="Calibri"/>
              </a:endParaRPr>
            </a:p>
          </p:txBody>
        </p:sp>
        <p:cxnSp>
          <p:nvCxnSpPr>
            <p:cNvPr id="175" name="Straight Connector 174"/>
            <p:cNvCxnSpPr>
              <a:stCxn id="174" idx="0"/>
              <a:endCxn id="167" idx="2"/>
            </p:cNvCxnSpPr>
            <p:nvPr/>
          </p:nvCxnSpPr>
          <p:spPr>
            <a:xfrm rot="5400000" flipH="1" flipV="1">
              <a:off x="2532117" y="5646243"/>
              <a:ext cx="76200" cy="357184"/>
            </a:xfrm>
            <a:prstGeom prst="line">
              <a:avLst/>
            </a:prstGeom>
            <a:solidFill>
              <a:srgbClr val="B9CDE5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>
              <a:stCxn id="136" idx="2"/>
              <a:endCxn id="165" idx="0"/>
            </p:cNvCxnSpPr>
            <p:nvPr/>
          </p:nvCxnSpPr>
          <p:spPr>
            <a:xfrm rot="5400000">
              <a:off x="2795149" y="4682526"/>
              <a:ext cx="71735" cy="164413"/>
            </a:xfrm>
            <a:prstGeom prst="line">
              <a:avLst/>
            </a:prstGeom>
            <a:solidFill>
              <a:srgbClr val="B9CDE5"/>
            </a:solidFill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7" name="TextBox 216"/>
            <p:cNvSpPr txBox="1"/>
            <p:nvPr/>
          </p:nvSpPr>
          <p:spPr>
            <a:xfrm>
              <a:off x="762000" y="3805535"/>
              <a:ext cx="2590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smtClean="0"/>
                <a:t>i.e., </a:t>
              </a:r>
              <a:endParaRPr lang="en-US" sz="2400"/>
            </a:p>
          </p:txBody>
        </p:sp>
        <p:sp>
          <p:nvSpPr>
            <p:cNvPr id="208" name="Moon 207"/>
            <p:cNvSpPr/>
            <p:nvPr/>
          </p:nvSpPr>
          <p:spPr>
            <a:xfrm>
              <a:off x="914400" y="4419600"/>
              <a:ext cx="152400" cy="1905000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Moon 209"/>
            <p:cNvSpPr/>
            <p:nvPr/>
          </p:nvSpPr>
          <p:spPr>
            <a:xfrm flipH="1">
              <a:off x="4495800" y="4419600"/>
              <a:ext cx="152400" cy="1905000"/>
            </a:xfrm>
            <a:prstGeom prst="moon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0B767A8-7239-4A5D-A756-2F35EF85B204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5181600" y="3276600"/>
            <a:ext cx="1143000" cy="381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smtClean="0"/>
              <a:t>Background: Provenance for </a:t>
            </a:r>
            <a:br>
              <a:rPr lang="en-US" smtClean="0"/>
            </a:br>
            <a:r>
              <a:rPr lang="en-US" smtClean="0"/>
              <a:t>Relational Algebra Views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0" y="2590800"/>
          <a:ext cx="1226503" cy="228600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411480"/>
                <a:gridCol w="411480"/>
                <a:gridCol w="403543"/>
              </a:tblGrid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A</a:t>
                      </a:r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B</a:t>
                      </a:r>
                      <a:endParaRPr lang="en-US" sz="24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C</a:t>
                      </a:r>
                      <a:endParaRPr lang="en-US" sz="24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a</a:t>
                      </a:r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b</a:t>
                      </a:r>
                      <a:endParaRPr lang="en-US" sz="24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c</a:t>
                      </a:r>
                      <a:endParaRPr lang="en-US" sz="24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d</a:t>
                      </a:r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b</a:t>
                      </a:r>
                      <a:endParaRPr lang="en-US" sz="24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e</a:t>
                      </a:r>
                      <a:endParaRPr lang="en-US" sz="24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f</a:t>
                      </a:r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g</a:t>
                      </a:r>
                      <a:endParaRPr lang="en-US" sz="24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e</a:t>
                      </a:r>
                      <a:endParaRPr lang="en-US" sz="24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Group 181"/>
          <p:cNvGraphicFramePr>
            <a:graphicFrameLocks noGrp="1"/>
          </p:cNvGraphicFramePr>
          <p:nvPr/>
        </p:nvGraphicFramePr>
        <p:xfrm>
          <a:off x="5354637" y="2282184"/>
          <a:ext cx="817563" cy="2747016"/>
        </p:xfrm>
        <a:graphic>
          <a:graphicData uri="http://schemas.openxmlformats.org/drawingml/2006/table">
            <a:tbl>
              <a:tblPr/>
              <a:tblGrid>
                <a:gridCol w="412750"/>
                <a:gridCol w="404813"/>
              </a:tblGrid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38200" y="5572780"/>
            <a:ext cx="7010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smtClean="0"/>
              <a:t>V</a:t>
            </a:r>
            <a:r>
              <a:rPr lang="en-US" sz="2800" smtClean="0"/>
              <a:t>   :=   </a:t>
            </a:r>
            <a:r>
              <a:rPr lang="en-US" sz="2800" smtClean="0">
                <a:latin typeface="cmmi10"/>
              </a:rPr>
              <a:t>¼</a:t>
            </a:r>
            <a:r>
              <a:rPr lang="en-US" sz="2800" baseline="-25000" smtClean="0">
                <a:latin typeface="cmmi10"/>
              </a:rPr>
              <a:t>AC </a:t>
            </a:r>
            <a:r>
              <a:rPr lang="en-US" sz="2800" smtClean="0"/>
              <a:t>(</a:t>
            </a:r>
            <a:r>
              <a:rPr lang="en-US" sz="2800" smtClean="0">
                <a:latin typeface="cmmi10"/>
              </a:rPr>
              <a:t>¼</a:t>
            </a:r>
            <a:r>
              <a:rPr lang="en-US" sz="2800" baseline="-25000" smtClean="0">
                <a:latin typeface="cmmi10"/>
              </a:rPr>
              <a:t>AB </a:t>
            </a:r>
            <a:r>
              <a:rPr lang="en-US" sz="2800" smtClean="0"/>
              <a:t>(</a:t>
            </a:r>
            <a:r>
              <a:rPr lang="en-US" sz="2800" i="1" smtClean="0"/>
              <a:t>R</a:t>
            </a:r>
            <a:r>
              <a:rPr lang="en-US" sz="2800" smtClean="0"/>
              <a:t>) </a:t>
            </a:r>
            <a:r>
              <a:rPr lang="en-US" sz="3200" smtClean="0"/>
              <a:t>⋈</a:t>
            </a:r>
            <a:r>
              <a:rPr lang="en-US" sz="2800" smtClean="0"/>
              <a:t> </a:t>
            </a:r>
            <a:r>
              <a:rPr lang="en-US" sz="2800" smtClean="0">
                <a:latin typeface="cmmi10"/>
              </a:rPr>
              <a:t>¼</a:t>
            </a:r>
            <a:r>
              <a:rPr lang="en-US" sz="2800" baseline="-25000" smtClean="0">
                <a:latin typeface="cmmi10"/>
              </a:rPr>
              <a:t>BC </a:t>
            </a:r>
            <a:r>
              <a:rPr lang="en-US" sz="2800" smtClean="0"/>
              <a:t>(</a:t>
            </a:r>
            <a:r>
              <a:rPr lang="en-US" sz="2800" i="1" smtClean="0"/>
              <a:t>R</a:t>
            </a:r>
            <a:r>
              <a:rPr lang="en-US" sz="2800" smtClean="0"/>
              <a:t>))</a:t>
            </a:r>
            <a:endParaRPr lang="en-US" sz="280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962400" y="2747665"/>
            <a:ext cx="914400" cy="1588"/>
          </a:xfrm>
          <a:prstGeom prst="straightConnector1">
            <a:avLst/>
          </a:prstGeom>
          <a:ln w="38100">
            <a:solidFill>
              <a:schemeClr val="tx2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238678" y="1905000"/>
            <a:ext cx="1495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source </a:t>
            </a:r>
            <a:r>
              <a:rPr lang="en-US" sz="2400" i="1" smtClean="0"/>
              <a:t>R</a:t>
            </a:r>
            <a:endParaRPr lang="en-US" sz="2400" i="1"/>
          </a:p>
        </p:txBody>
      </p:sp>
      <p:sp>
        <p:nvSpPr>
          <p:cNvPr id="11" name="TextBox 10"/>
          <p:cNvSpPr txBox="1"/>
          <p:nvPr/>
        </p:nvSpPr>
        <p:spPr>
          <a:xfrm>
            <a:off x="3956354" y="2209800"/>
            <a:ext cx="1682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view </a:t>
            </a:r>
            <a:r>
              <a:rPr lang="en-US" sz="2400" i="1" smtClean="0"/>
              <a:t>V</a:t>
            </a:r>
            <a:endParaRPr lang="en-US" sz="2400" i="1"/>
          </a:p>
        </p:txBody>
      </p:sp>
      <p:sp>
        <p:nvSpPr>
          <p:cNvPr id="14" name="TextBox 13"/>
          <p:cNvSpPr txBox="1"/>
          <p:nvPr/>
        </p:nvSpPr>
        <p:spPr>
          <a:xfrm>
            <a:off x="6324600" y="32004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?</a:t>
            </a:r>
            <a:endParaRPr lang="en-US" sz="2400"/>
          </a:p>
        </p:txBody>
      </p:sp>
      <p:cxnSp>
        <p:nvCxnSpPr>
          <p:cNvPr id="15" name="Straight Arrow Connector 14"/>
          <p:cNvCxnSpPr>
            <a:stCxn id="26" idx="1"/>
          </p:cNvCxnSpPr>
          <p:nvPr/>
        </p:nvCxnSpPr>
        <p:spPr>
          <a:xfrm rot="10800000" flipV="1">
            <a:off x="3581400" y="3467100"/>
            <a:ext cx="1600200" cy="57150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 flipV="1">
            <a:off x="3581400" y="3505200"/>
            <a:ext cx="1600200" cy="106680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581400" y="35052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?</a:t>
            </a:r>
            <a:endParaRPr lang="en-US" sz="2400"/>
          </a:p>
        </p:txBody>
      </p:sp>
      <p:sp>
        <p:nvSpPr>
          <p:cNvPr id="25" name="TextBox 24"/>
          <p:cNvSpPr txBox="1"/>
          <p:nvPr/>
        </p:nvSpPr>
        <p:spPr>
          <a:xfrm>
            <a:off x="3581400" y="40386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?</a:t>
            </a:r>
            <a:endParaRPr lang="en-US" sz="2400"/>
          </a:p>
        </p:txBody>
      </p:sp>
      <p:cxnSp>
        <p:nvCxnSpPr>
          <p:cNvPr id="23" name="Straight Arrow Connector 22"/>
          <p:cNvCxnSpPr>
            <a:stCxn id="26" idx="1"/>
          </p:cNvCxnSpPr>
          <p:nvPr/>
        </p:nvCxnSpPr>
        <p:spPr>
          <a:xfrm rot="10800000">
            <a:off x="3581400" y="3429000"/>
            <a:ext cx="1600200" cy="3810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657600" y="29718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?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14" grpId="0"/>
      <p:bldP spid="24" grpId="0"/>
      <p:bldP spid="25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smtClean="0"/>
              <a:t>Background: Semiring-Annotated Relations  </a:t>
            </a:r>
            <a:r>
              <a:rPr lang="en-US" sz="3556" smtClean="0"/>
              <a:t>[G.,Karvounarakis,Tannen 07]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Associate each tuple in database with an </a:t>
            </a:r>
            <a:r>
              <a:rPr lang="en-US" b="1" smtClean="0"/>
              <a:t>annotation</a:t>
            </a:r>
            <a:r>
              <a:rPr lang="en-US" smtClean="0"/>
              <a:t> from a </a:t>
            </a:r>
            <a:r>
              <a:rPr lang="en-US" b="1" smtClean="0"/>
              <a:t>commutative semiring    </a:t>
            </a:r>
            <a:r>
              <a:rPr lang="en-US" smtClean="0"/>
              <a:t>(</a:t>
            </a:r>
            <a:r>
              <a:rPr lang="en-US" i="1" smtClean="0"/>
              <a:t>K</a:t>
            </a:r>
            <a:r>
              <a:rPr lang="en-US" smtClean="0"/>
              <a:t>, +, </a:t>
            </a:r>
            <a:r>
              <a:rPr lang="en-US" smtClean="0">
                <a:latin typeface="cmsy10"/>
              </a:rPr>
              <a:t>¢</a:t>
            </a:r>
            <a:r>
              <a:rPr lang="en-US" smtClean="0"/>
              <a:t>, 0, 1) </a:t>
            </a:r>
          </a:p>
          <a:p>
            <a:pPr lvl="1"/>
            <a:r>
              <a:rPr lang="en-US" smtClean="0"/>
              <a:t>+ and </a:t>
            </a:r>
            <a:r>
              <a:rPr lang="en-US" smtClean="0">
                <a:latin typeface="cmsy10"/>
              </a:rPr>
              <a:t>¢ </a:t>
            </a:r>
            <a:r>
              <a:rPr lang="en-US" smtClean="0"/>
              <a:t>are abstract operations </a:t>
            </a:r>
          </a:p>
          <a:p>
            <a:r>
              <a:rPr lang="en-US" b="1" smtClean="0"/>
              <a:t>Combine </a:t>
            </a:r>
            <a:r>
              <a:rPr lang="en-US" smtClean="0"/>
              <a:t>and </a:t>
            </a:r>
            <a:r>
              <a:rPr lang="en-US" b="1" smtClean="0"/>
              <a:t>propagate </a:t>
            </a:r>
            <a:r>
              <a:rPr lang="en-US" smtClean="0"/>
              <a:t>annotations during (positive) relational query processing</a:t>
            </a:r>
          </a:p>
          <a:p>
            <a:pPr lvl="1"/>
            <a:r>
              <a:rPr lang="en-US" smtClean="0"/>
              <a:t>⋈, </a:t>
            </a:r>
            <a:r>
              <a:rPr lang="en-US" smtClean="0">
                <a:latin typeface="cmsy10"/>
              </a:rPr>
              <a:t>£</a:t>
            </a:r>
            <a:r>
              <a:rPr lang="en-US" smtClean="0"/>
              <a:t>, </a:t>
            </a:r>
            <a:r>
              <a:rPr lang="en-US" smtClean="0">
                <a:latin typeface="cmsy10"/>
              </a:rPr>
              <a:t>Å</a:t>
            </a:r>
            <a:r>
              <a:rPr lang="en-US" smtClean="0"/>
              <a:t> combine annotations using </a:t>
            </a:r>
            <a:r>
              <a:rPr lang="en-US" smtClean="0">
                <a:latin typeface="cmsy10"/>
              </a:rPr>
              <a:t>¢</a:t>
            </a:r>
          </a:p>
          <a:p>
            <a:pPr lvl="1"/>
            <a:r>
              <a:rPr lang="en-US" smtClean="0">
                <a:latin typeface="cmmi10"/>
              </a:rPr>
              <a:t>¼</a:t>
            </a:r>
            <a:r>
              <a:rPr lang="en-US" smtClean="0"/>
              <a:t>, </a:t>
            </a:r>
            <a:r>
              <a:rPr lang="en-US" smtClean="0">
                <a:latin typeface="cmsy10"/>
              </a:rPr>
              <a:t>[</a:t>
            </a:r>
            <a:r>
              <a:rPr lang="en-US" smtClean="0"/>
              <a:t> combine annotations using +</a:t>
            </a:r>
          </a:p>
          <a:p>
            <a:pPr lvl="1"/>
            <a:r>
              <a:rPr lang="en-US" smtClean="0">
                <a:latin typeface="cmmi10"/>
              </a:rPr>
              <a:t>¾</a:t>
            </a:r>
            <a:r>
              <a:rPr lang="en-US" smtClean="0"/>
              <a:t> multiplies annotations by 0 or 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1524000" y="3080776"/>
            <a:ext cx="2209800" cy="381000"/>
          </a:xfrm>
          <a:prstGeom prst="roundRect">
            <a:avLst/>
          </a:prstGeom>
          <a:solidFill>
            <a:srgbClr val="D9969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1524000" y="3657600"/>
            <a:ext cx="2209800" cy="381000"/>
          </a:xfrm>
          <a:prstGeom prst="roundRect">
            <a:avLst/>
          </a:prstGeom>
          <a:solidFill>
            <a:srgbClr val="D9969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1524000" y="4223568"/>
            <a:ext cx="2209800" cy="381000"/>
          </a:xfrm>
          <a:prstGeom prst="roundRect">
            <a:avLst/>
          </a:prstGeom>
          <a:solidFill>
            <a:srgbClr val="D9969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4495800" y="4114800"/>
            <a:ext cx="2286000" cy="381000"/>
          </a:xfrm>
          <a:prstGeom prst="roundRect">
            <a:avLst/>
          </a:prstGeom>
          <a:solidFill>
            <a:srgbClr val="D9969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4495800" y="3200400"/>
            <a:ext cx="2286000" cy="381000"/>
          </a:xfrm>
          <a:prstGeom prst="roundRect">
            <a:avLst/>
          </a:prstGeom>
          <a:solidFill>
            <a:srgbClr val="D9969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1143000"/>
          </a:xfrm>
        </p:spPr>
        <p:txBody>
          <a:bodyPr>
            <a:noAutofit/>
          </a:bodyPr>
          <a:lstStyle/>
          <a:p>
            <a:r>
              <a:rPr lang="en-US" sz="4000" smtClean="0"/>
              <a:t>Background: Annotated </a:t>
            </a:r>
            <a:br>
              <a:rPr lang="en-US" sz="4000" smtClean="0"/>
            </a:br>
            <a:r>
              <a:rPr lang="en-US" sz="4000" smtClean="0"/>
              <a:t>Relations Example</a:t>
            </a:r>
            <a:endParaRPr lang="en-US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752600" y="2438400"/>
          <a:ext cx="1787524" cy="228600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411480"/>
                <a:gridCol w="411480"/>
                <a:gridCol w="403543"/>
                <a:gridCol w="561021"/>
              </a:tblGrid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A</a:t>
                      </a:r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B</a:t>
                      </a:r>
                      <a:endParaRPr lang="en-US" sz="24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C</a:t>
                      </a:r>
                      <a:endParaRPr lang="en-US" sz="24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i="1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a</a:t>
                      </a:r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b</a:t>
                      </a:r>
                      <a:endParaRPr lang="en-US" sz="24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c</a:t>
                      </a:r>
                      <a:endParaRPr lang="en-US" sz="24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smtClean="0">
                          <a:solidFill>
                            <a:schemeClr val="tx2"/>
                          </a:solidFill>
                        </a:rPr>
                        <a:t>p</a:t>
                      </a:r>
                      <a:endParaRPr lang="en-US" sz="2400" i="1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d</a:t>
                      </a:r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b</a:t>
                      </a:r>
                      <a:endParaRPr lang="en-US" sz="24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e</a:t>
                      </a:r>
                      <a:endParaRPr lang="en-US" sz="24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smtClean="0">
                          <a:solidFill>
                            <a:schemeClr val="tx2"/>
                          </a:solidFill>
                        </a:rPr>
                        <a:t>r</a:t>
                      </a:r>
                      <a:endParaRPr lang="en-US" sz="2400" i="1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f</a:t>
                      </a:r>
                      <a:endParaRPr lang="en-US" sz="2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g</a:t>
                      </a:r>
                      <a:endParaRPr lang="en-US" sz="24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e</a:t>
                      </a:r>
                      <a:endParaRPr lang="en-US" sz="24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smtClean="0">
                          <a:solidFill>
                            <a:schemeClr val="tx2"/>
                          </a:solidFill>
                        </a:rPr>
                        <a:t>s</a:t>
                      </a:r>
                      <a:endParaRPr lang="en-US" sz="2400" i="1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409522" y="19005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smtClean="0"/>
              <a:t>R</a:t>
            </a:r>
            <a:endParaRPr lang="en-US" sz="2400" i="1"/>
          </a:p>
        </p:txBody>
      </p:sp>
      <p:graphicFrame>
        <p:nvGraphicFramePr>
          <p:cNvPr id="9" name="Group 181"/>
          <p:cNvGraphicFramePr>
            <a:graphicFrameLocks noGrp="1"/>
          </p:cNvGraphicFramePr>
          <p:nvPr/>
        </p:nvGraphicFramePr>
        <p:xfrm>
          <a:off x="4648200" y="2206620"/>
          <a:ext cx="1975154" cy="2747016"/>
        </p:xfrm>
        <a:graphic>
          <a:graphicData uri="http://schemas.openxmlformats.org/drawingml/2006/table">
            <a:tbl>
              <a:tblPr/>
              <a:tblGrid>
                <a:gridCol w="412750"/>
                <a:gridCol w="404813"/>
                <a:gridCol w="1157591"/>
              </a:tblGrid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endParaRPr kumimoji="0" lang="en-US" sz="24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p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pr</a:t>
                      </a:r>
                      <a:endParaRPr kumimoji="0" lang="en-US" sz="24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pr</a:t>
                      </a:r>
                      <a:endParaRPr kumimoji="0" lang="en-US" sz="24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r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+ 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rs</a:t>
                      </a:r>
                      <a:endParaRPr kumimoji="0" lang="en-US" sz="24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11F5B"/>
                        </a:buClr>
                        <a:buSzPct val="200000"/>
                        <a:buFont typeface="Comic Sans MS" pitchFamily="66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s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+ 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rs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327954" y="16764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smtClean="0"/>
              <a:t>V</a:t>
            </a:r>
            <a:endParaRPr lang="en-US" sz="2400" i="1"/>
          </a:p>
        </p:txBody>
      </p:sp>
      <p:sp>
        <p:nvSpPr>
          <p:cNvPr id="12" name="TextBox 11"/>
          <p:cNvSpPr txBox="1"/>
          <p:nvPr/>
        </p:nvSpPr>
        <p:spPr>
          <a:xfrm>
            <a:off x="838200" y="5572780"/>
            <a:ext cx="723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smtClean="0"/>
              <a:t>V</a:t>
            </a:r>
            <a:r>
              <a:rPr lang="en-US" sz="2800" smtClean="0"/>
              <a:t>  :=  </a:t>
            </a:r>
            <a:r>
              <a:rPr lang="en-US" sz="2800" smtClean="0">
                <a:latin typeface="cmmi10"/>
              </a:rPr>
              <a:t>¼</a:t>
            </a:r>
            <a:r>
              <a:rPr lang="en-US" sz="2800" baseline="-25000" smtClean="0">
                <a:latin typeface="cmmi10"/>
              </a:rPr>
              <a:t>AB</a:t>
            </a:r>
            <a:r>
              <a:rPr lang="en-US" sz="2800" smtClean="0"/>
              <a:t>((</a:t>
            </a:r>
            <a:r>
              <a:rPr lang="en-US" sz="2800" smtClean="0">
                <a:latin typeface="cmmi10"/>
              </a:rPr>
              <a:t>¼</a:t>
            </a:r>
            <a:r>
              <a:rPr lang="en-US" sz="2800" baseline="-25000" smtClean="0">
                <a:latin typeface="cmmi10"/>
              </a:rPr>
              <a:t>AC</a:t>
            </a:r>
            <a:r>
              <a:rPr lang="en-US" sz="2800" smtClean="0"/>
              <a:t>(</a:t>
            </a:r>
            <a:r>
              <a:rPr lang="en-US" sz="2800" i="1" smtClean="0"/>
              <a:t>R</a:t>
            </a:r>
            <a:r>
              <a:rPr lang="en-US" sz="2800" smtClean="0"/>
              <a:t>) ⋈ </a:t>
            </a:r>
            <a:r>
              <a:rPr lang="en-US" sz="2800" smtClean="0">
                <a:latin typeface="cmmi10"/>
              </a:rPr>
              <a:t>¼</a:t>
            </a:r>
            <a:r>
              <a:rPr lang="en-US" sz="2800" baseline="-25000" smtClean="0">
                <a:latin typeface="cmmi10"/>
              </a:rPr>
              <a:t>BC</a:t>
            </a:r>
            <a:r>
              <a:rPr lang="en-US" sz="2800" smtClean="0"/>
              <a:t>(</a:t>
            </a:r>
            <a:r>
              <a:rPr lang="en-US" sz="2800" i="1" smtClean="0"/>
              <a:t>R</a:t>
            </a:r>
            <a:r>
              <a:rPr lang="en-US" sz="2800" smtClean="0"/>
              <a:t>)) </a:t>
            </a:r>
            <a:r>
              <a:rPr lang="en-US" sz="2800" smtClean="0">
                <a:latin typeface="cmsy10"/>
              </a:rPr>
              <a:t>[</a:t>
            </a:r>
            <a:r>
              <a:rPr lang="en-US" sz="2800" smtClean="0"/>
              <a:t> (</a:t>
            </a:r>
            <a:r>
              <a:rPr lang="en-US" sz="2800" smtClean="0">
                <a:latin typeface="cmmi10"/>
              </a:rPr>
              <a:t>¼</a:t>
            </a:r>
            <a:r>
              <a:rPr lang="en-US" sz="2800" baseline="-25000" smtClean="0">
                <a:latin typeface="cmmi10"/>
              </a:rPr>
              <a:t>AB</a:t>
            </a:r>
            <a:r>
              <a:rPr lang="en-US" sz="2800" smtClean="0"/>
              <a:t>(</a:t>
            </a:r>
            <a:r>
              <a:rPr lang="en-US" sz="2800" i="1" smtClean="0"/>
              <a:t>R</a:t>
            </a:r>
            <a:r>
              <a:rPr lang="en-US" sz="2800" smtClean="0"/>
              <a:t>) ⋈ </a:t>
            </a:r>
            <a:r>
              <a:rPr lang="en-US" sz="2800" smtClean="0">
                <a:latin typeface="cmmi10"/>
              </a:rPr>
              <a:t>¼</a:t>
            </a:r>
            <a:r>
              <a:rPr lang="en-US" sz="2800" baseline="-25000" smtClean="0">
                <a:latin typeface="cmmi10"/>
              </a:rPr>
              <a:t>BC</a:t>
            </a:r>
            <a:r>
              <a:rPr lang="en-US" sz="2800" smtClean="0"/>
              <a:t>(</a:t>
            </a:r>
            <a:r>
              <a:rPr lang="en-US" sz="2800" i="1" smtClean="0"/>
              <a:t>R</a:t>
            </a:r>
            <a:r>
              <a:rPr lang="en-US" sz="2800" smtClean="0"/>
              <a:t>)))</a:t>
            </a:r>
            <a:endParaRPr lang="en-US" sz="2800"/>
          </a:p>
        </p:txBody>
      </p:sp>
      <p:cxnSp>
        <p:nvCxnSpPr>
          <p:cNvPr id="16" name="Straight Arrow Connector 15"/>
          <p:cNvCxnSpPr>
            <a:stCxn id="20" idx="1"/>
            <a:endCxn id="13" idx="3"/>
          </p:cNvCxnSpPr>
          <p:nvPr/>
        </p:nvCxnSpPr>
        <p:spPr>
          <a:xfrm rot="10800000">
            <a:off x="3733800" y="3271276"/>
            <a:ext cx="762000" cy="119624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20" idx="1"/>
            <a:endCxn id="14" idx="3"/>
          </p:cNvCxnSpPr>
          <p:nvPr/>
        </p:nvCxnSpPr>
        <p:spPr>
          <a:xfrm rot="10800000" flipV="1">
            <a:off x="3733800" y="3390900"/>
            <a:ext cx="762000" cy="45720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14" idx="3"/>
          </p:cNvCxnSpPr>
          <p:nvPr/>
        </p:nvCxnSpPr>
        <p:spPr>
          <a:xfrm rot="10800000">
            <a:off x="3733800" y="3848100"/>
            <a:ext cx="762000" cy="41910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3" idx="1"/>
            <a:endCxn id="15" idx="3"/>
          </p:cNvCxnSpPr>
          <p:nvPr/>
        </p:nvCxnSpPr>
        <p:spPr>
          <a:xfrm rot="10800000" flipV="1">
            <a:off x="3733800" y="4305300"/>
            <a:ext cx="762000" cy="108768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4" grpId="2" animBg="1"/>
      <p:bldP spid="15" grpId="0" animBg="1"/>
      <p:bldP spid="23" grpId="0" animBg="1"/>
      <p:bldP spid="20" grpId="0" animBg="1"/>
      <p:bldP spid="2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Background: Semiring Bestiary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9220200" cy="5257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mtClean="0"/>
              <a:t>(</a:t>
            </a:r>
            <a:r>
              <a:rPr lang="en-US" smtClean="0">
                <a:latin typeface="msbm10"/>
              </a:rPr>
              <a:t>B</a:t>
            </a:r>
            <a:r>
              <a:rPr lang="en-US" smtClean="0"/>
              <a:t>, </a:t>
            </a:r>
            <a:r>
              <a:rPr lang="en-US" smtClean="0">
                <a:latin typeface="cmsy10"/>
              </a:rPr>
              <a:t>Ç</a:t>
            </a:r>
            <a:r>
              <a:rPr lang="en-US" smtClean="0"/>
              <a:t>, </a:t>
            </a:r>
            <a:r>
              <a:rPr lang="en-US" smtClean="0">
                <a:latin typeface="cmsy10"/>
              </a:rPr>
              <a:t>Æ</a:t>
            </a:r>
            <a:r>
              <a:rPr lang="en-US" smtClean="0"/>
              <a:t>, </a:t>
            </a:r>
            <a:r>
              <a:rPr lang="en-US" smtClean="0">
                <a:latin typeface="cmsy10"/>
              </a:rPr>
              <a:t>?</a:t>
            </a:r>
            <a:r>
              <a:rPr lang="en-US" smtClean="0"/>
              <a:t>, </a:t>
            </a:r>
            <a:r>
              <a:rPr lang="en-US" smtClean="0">
                <a:latin typeface="cmsy10"/>
              </a:rPr>
              <a:t>&gt;</a:t>
            </a:r>
            <a:r>
              <a:rPr lang="en-US" smtClean="0"/>
              <a:t>)		Set semantics</a:t>
            </a:r>
          </a:p>
          <a:p>
            <a:pPr>
              <a:spcAft>
                <a:spcPts val="600"/>
              </a:spcAft>
            </a:pPr>
            <a:r>
              <a:rPr lang="en-US" smtClean="0"/>
              <a:t>(</a:t>
            </a:r>
            <a:r>
              <a:rPr lang="en-US" smtClean="0">
                <a:latin typeface="msbm10"/>
              </a:rPr>
              <a:t>N</a:t>
            </a:r>
            <a:r>
              <a:rPr lang="en-US" smtClean="0"/>
              <a:t>, +, </a:t>
            </a:r>
            <a:r>
              <a:rPr lang="en-US" smtClean="0">
                <a:latin typeface="cmsy10"/>
              </a:rPr>
              <a:t>¢</a:t>
            </a:r>
            <a:r>
              <a:rPr lang="en-US" smtClean="0"/>
              <a:t>, 0, 1)			Bag semantics</a:t>
            </a:r>
          </a:p>
          <a:p>
            <a:pPr>
              <a:spcAft>
                <a:spcPts val="600"/>
              </a:spcAft>
            </a:pPr>
            <a:r>
              <a:rPr lang="en-US" smtClean="0"/>
              <a:t>(PosBool(</a:t>
            </a:r>
            <a:r>
              <a:rPr lang="en-US" i="1" smtClean="0"/>
              <a:t>B</a:t>
            </a:r>
            <a:r>
              <a:rPr lang="en-US" smtClean="0"/>
              <a:t>), </a:t>
            </a:r>
            <a:r>
              <a:rPr lang="en-US" smtClean="0">
                <a:latin typeface="cmsy10"/>
              </a:rPr>
              <a:t>Ç</a:t>
            </a:r>
            <a:r>
              <a:rPr lang="en-US" smtClean="0"/>
              <a:t>, </a:t>
            </a:r>
            <a:r>
              <a:rPr lang="en-US" smtClean="0">
                <a:latin typeface="cmsy10"/>
              </a:rPr>
              <a:t>Æ</a:t>
            </a:r>
            <a:r>
              <a:rPr lang="en-US" smtClean="0"/>
              <a:t>, </a:t>
            </a:r>
            <a:r>
              <a:rPr lang="en-US" smtClean="0">
                <a:latin typeface="cmsy10"/>
              </a:rPr>
              <a:t>?</a:t>
            </a:r>
            <a:r>
              <a:rPr lang="en-US" smtClean="0"/>
              <a:t>, </a:t>
            </a:r>
            <a:r>
              <a:rPr lang="en-US" smtClean="0">
                <a:latin typeface="cmsy10"/>
              </a:rPr>
              <a:t>&gt;</a:t>
            </a:r>
            <a:r>
              <a:rPr lang="en-US" smtClean="0"/>
              <a:t>)	Incomplete dbs</a:t>
            </a:r>
          </a:p>
          <a:p>
            <a:pPr>
              <a:spcAft>
                <a:spcPts val="600"/>
              </a:spcAft>
            </a:pPr>
            <a:r>
              <a:rPr lang="en-US" smtClean="0"/>
              <a:t>(</a:t>
            </a:r>
            <a:r>
              <a:rPr lang="en-US" smtClean="0">
                <a:latin typeface="cmsy10"/>
              </a:rPr>
              <a:t>P</a:t>
            </a:r>
            <a:r>
              <a:rPr lang="en-US" smtClean="0"/>
              <a:t>(</a:t>
            </a:r>
            <a:r>
              <a:rPr lang="en-US" smtClean="0">
                <a:latin typeface="Symbol"/>
                <a:sym typeface="Symbol"/>
              </a:rPr>
              <a:t></a:t>
            </a:r>
            <a:r>
              <a:rPr lang="en-US" smtClean="0"/>
              <a:t>), </a:t>
            </a:r>
            <a:r>
              <a:rPr lang="en-US" smtClean="0">
                <a:latin typeface="cmsy10"/>
              </a:rPr>
              <a:t>[</a:t>
            </a:r>
            <a:r>
              <a:rPr lang="en-US" smtClean="0"/>
              <a:t>, </a:t>
            </a:r>
            <a:r>
              <a:rPr lang="en-US" smtClean="0">
                <a:latin typeface="cmsy10"/>
              </a:rPr>
              <a:t>Å</a:t>
            </a:r>
            <a:r>
              <a:rPr lang="en-US" smtClean="0"/>
              <a:t>, </a:t>
            </a:r>
            <a:r>
              <a:rPr lang="en-US" smtClean="0">
                <a:latin typeface="cmsy10"/>
              </a:rPr>
              <a:t>;</a:t>
            </a:r>
            <a:r>
              <a:rPr lang="en-US" smtClean="0"/>
              <a:t>, </a:t>
            </a:r>
            <a:r>
              <a:rPr lang="en-US" smtClean="0">
                <a:latin typeface="Symbol"/>
                <a:sym typeface="Symbol"/>
              </a:rPr>
              <a:t></a:t>
            </a:r>
            <a:r>
              <a:rPr lang="en-US" smtClean="0"/>
              <a:t>)		Probabilistic dbs</a:t>
            </a:r>
          </a:p>
          <a:p>
            <a:pPr>
              <a:spcAft>
                <a:spcPts val="600"/>
              </a:spcAft>
            </a:pPr>
            <a:r>
              <a:rPr lang="en-US" smtClean="0"/>
              <a:t>(</a:t>
            </a:r>
            <a:r>
              <a:rPr lang="en-US" smtClean="0">
                <a:latin typeface="cmsy10"/>
              </a:rPr>
              <a:t>P</a:t>
            </a:r>
            <a:r>
              <a:rPr lang="en-US" smtClean="0"/>
              <a:t>(</a:t>
            </a:r>
            <a:r>
              <a:rPr lang="en-US" smtClean="0">
                <a:latin typeface="cmsy10"/>
              </a:rPr>
              <a:t>P</a:t>
            </a:r>
            <a:r>
              <a:rPr lang="en-US" smtClean="0"/>
              <a:t>(</a:t>
            </a:r>
            <a:r>
              <a:rPr lang="en-US" i="1" smtClean="0"/>
              <a:t>X</a:t>
            </a:r>
            <a:r>
              <a:rPr lang="en-US" smtClean="0"/>
              <a:t>)), </a:t>
            </a:r>
            <a:r>
              <a:rPr lang="en-US" smtClean="0">
                <a:latin typeface="cmsy10"/>
              </a:rPr>
              <a:t>[</a:t>
            </a:r>
            <a:r>
              <a:rPr lang="en-US" smtClean="0"/>
              <a:t>, </a:t>
            </a:r>
            <a:r>
              <a:rPr lang="en-US" smtClean="0">
                <a:latin typeface="msam10"/>
              </a:rPr>
              <a:t>d</a:t>
            </a:r>
            <a:r>
              <a:rPr lang="en-US" smtClean="0">
                <a:latin typeface="Calibri"/>
              </a:rPr>
              <a:t>,</a:t>
            </a:r>
            <a:r>
              <a:rPr lang="en-US" smtClean="0"/>
              <a:t> </a:t>
            </a:r>
            <a:r>
              <a:rPr lang="en-US" smtClean="0">
                <a:latin typeface="cmsy10"/>
              </a:rPr>
              <a:t>;</a:t>
            </a:r>
            <a:r>
              <a:rPr lang="en-US" smtClean="0"/>
              <a:t>, {</a:t>
            </a:r>
            <a:r>
              <a:rPr lang="en-US" smtClean="0">
                <a:latin typeface="cmsy10"/>
              </a:rPr>
              <a:t>;</a:t>
            </a:r>
            <a:r>
              <a:rPr lang="en-US" smtClean="0"/>
              <a:t>})	Why-provenance	where </a:t>
            </a:r>
            <a:r>
              <a:rPr lang="en-US" i="1" smtClean="0"/>
              <a:t>A</a:t>
            </a:r>
            <a:r>
              <a:rPr lang="en-US" smtClean="0"/>
              <a:t> </a:t>
            </a:r>
            <a:r>
              <a:rPr lang="en-US" smtClean="0">
                <a:latin typeface="msam10"/>
              </a:rPr>
              <a:t>d</a:t>
            </a:r>
            <a:r>
              <a:rPr lang="en-US" smtClean="0"/>
              <a:t> </a:t>
            </a:r>
            <a:r>
              <a:rPr lang="en-US" i="1" smtClean="0"/>
              <a:t>B</a:t>
            </a:r>
            <a:r>
              <a:rPr lang="en-US" smtClean="0"/>
              <a:t> := {</a:t>
            </a:r>
            <a:r>
              <a:rPr lang="en-US" i="1" smtClean="0"/>
              <a:t>a</a:t>
            </a:r>
            <a:r>
              <a:rPr lang="en-US" smtClean="0"/>
              <a:t> </a:t>
            </a:r>
            <a:r>
              <a:rPr lang="en-US" smtClean="0">
                <a:latin typeface="cmsy10"/>
              </a:rPr>
              <a:t>[</a:t>
            </a:r>
            <a:r>
              <a:rPr lang="en-US" smtClean="0"/>
              <a:t> </a:t>
            </a:r>
            <a:r>
              <a:rPr lang="en-US" i="1" smtClean="0"/>
              <a:t>b</a:t>
            </a:r>
            <a:r>
              <a:rPr lang="en-US" smtClean="0"/>
              <a:t> : </a:t>
            </a:r>
            <a:r>
              <a:rPr lang="en-US" i="1" smtClean="0"/>
              <a:t>a</a:t>
            </a:r>
            <a:r>
              <a:rPr lang="en-US" smtClean="0"/>
              <a:t> </a:t>
            </a:r>
            <a:r>
              <a:rPr lang="en-US" smtClean="0">
                <a:latin typeface="cmsy10"/>
              </a:rPr>
              <a:t>2</a:t>
            </a:r>
            <a:r>
              <a:rPr lang="en-US" smtClean="0"/>
              <a:t> </a:t>
            </a:r>
            <a:r>
              <a:rPr lang="en-US" i="1" smtClean="0"/>
              <a:t>A</a:t>
            </a:r>
            <a:r>
              <a:rPr lang="en-US" smtClean="0"/>
              <a:t>, </a:t>
            </a:r>
            <a:r>
              <a:rPr lang="en-US" i="1" smtClean="0"/>
              <a:t>b</a:t>
            </a:r>
            <a:r>
              <a:rPr lang="en-US" smtClean="0"/>
              <a:t> </a:t>
            </a:r>
            <a:r>
              <a:rPr lang="en-US" smtClean="0">
                <a:latin typeface="cmsy10"/>
              </a:rPr>
              <a:t>2</a:t>
            </a:r>
            <a:r>
              <a:rPr lang="en-US" smtClean="0"/>
              <a:t> </a:t>
            </a:r>
            <a:r>
              <a:rPr lang="en-US" i="1" smtClean="0"/>
              <a:t>B</a:t>
            </a:r>
            <a:r>
              <a:rPr lang="en-US" smtClean="0"/>
              <a:t>}</a:t>
            </a:r>
          </a:p>
          <a:p>
            <a:pPr>
              <a:spcAft>
                <a:spcPts val="600"/>
              </a:spcAft>
            </a:pPr>
            <a:r>
              <a:rPr lang="en-US" smtClean="0"/>
              <a:t>(</a:t>
            </a:r>
            <a:r>
              <a:rPr lang="en-US" smtClean="0">
                <a:latin typeface="msbm10"/>
              </a:rPr>
              <a:t>N</a:t>
            </a:r>
            <a:r>
              <a:rPr lang="en-US" smtClean="0"/>
              <a:t>[</a:t>
            </a:r>
            <a:r>
              <a:rPr lang="en-US" i="1" smtClean="0"/>
              <a:t>X</a:t>
            </a:r>
            <a:r>
              <a:rPr lang="en-US" smtClean="0"/>
              <a:t>], +, </a:t>
            </a:r>
            <a:r>
              <a:rPr lang="en-US" smtClean="0">
                <a:latin typeface="cmsy10"/>
              </a:rPr>
              <a:t>¢</a:t>
            </a:r>
            <a:r>
              <a:rPr lang="en-US" smtClean="0"/>
              <a:t>, 0, 1)		Prov. polynomials</a:t>
            </a:r>
          </a:p>
          <a:p>
            <a:pPr>
              <a:spcAft>
                <a:spcPts val="600"/>
              </a:spcAft>
              <a:buNone/>
            </a:pPr>
            <a:r>
              <a:rPr lang="en-US" smtClean="0"/>
              <a:t>		   “most informative” (universal)</a:t>
            </a:r>
          </a:p>
          <a:p>
            <a:pPr>
              <a:spcAft>
                <a:spcPts val="600"/>
              </a:spcAft>
            </a:pPr>
            <a:endParaRPr lang="en-US" smtClean="0"/>
          </a:p>
          <a:p>
            <a:pPr>
              <a:spcAft>
                <a:spcPts val="600"/>
              </a:spcAft>
            </a:pPr>
            <a:endParaRPr lang="en-US" smtClean="0"/>
          </a:p>
          <a:p>
            <a:pPr>
              <a:spcAft>
                <a:spcPts val="600"/>
              </a:spcAft>
            </a:pPr>
            <a:endParaRPr lang="en-US" smtClean="0"/>
          </a:p>
          <a:p>
            <a:pPr>
              <a:spcAft>
                <a:spcPts val="600"/>
              </a:spcAft>
            </a:pPr>
            <a:endParaRPr lang="en-US" smtClean="0"/>
          </a:p>
          <a:p>
            <a:pPr>
              <a:spcAft>
                <a:spcPts val="600"/>
              </a:spcAft>
            </a:pPr>
            <a:endParaRPr lang="en-US" smtClean="0"/>
          </a:p>
          <a:p>
            <a:pPr>
              <a:spcAft>
                <a:spcPts val="600"/>
              </a:spcAft>
            </a:pPr>
            <a:endParaRPr lang="en-US">
              <a:latin typeface="msbm1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mtClean="0"/>
              <a:t>Our Contribution: Annotated XML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534400" cy="4953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b="1" smtClean="0"/>
              <a:t>Data model</a:t>
            </a:r>
            <a:r>
              <a:rPr lang="en-US" smtClean="0"/>
              <a:t>: unordered XML data</a:t>
            </a:r>
            <a:r>
              <a:rPr lang="en-US" b="1" smtClean="0"/>
              <a:t> </a:t>
            </a:r>
            <a:r>
              <a:rPr lang="en-US" smtClean="0"/>
              <a:t>with semiring annotations (</a:t>
            </a:r>
            <a:r>
              <a:rPr lang="en-US" b="1" i="1" smtClean="0"/>
              <a:t>K</a:t>
            </a:r>
            <a:r>
              <a:rPr lang="en-US" b="1" smtClean="0"/>
              <a:t>-UXML</a:t>
            </a:r>
            <a:r>
              <a:rPr lang="en-US" smtClean="0"/>
              <a:t>)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b="1" smtClean="0"/>
              <a:t>Query language</a:t>
            </a:r>
            <a:r>
              <a:rPr lang="en-US" smtClean="0"/>
              <a:t>: positive, unordered XQuery fragment (</a:t>
            </a:r>
            <a:r>
              <a:rPr lang="en-US" b="1" i="1" smtClean="0"/>
              <a:t>K</a:t>
            </a:r>
            <a:r>
              <a:rPr lang="en-US" b="1" smtClean="0"/>
              <a:t>-UXQuery</a:t>
            </a:r>
            <a:r>
              <a:rPr lang="en-US" smtClean="0"/>
              <a:t>)</a:t>
            </a:r>
            <a:r>
              <a:rPr lang="en-US" b="1" smtClean="0"/>
              <a:t> 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b="1" smtClean="0"/>
              <a:t>Semantics</a:t>
            </a:r>
            <a:r>
              <a:rPr lang="en-US" smtClean="0"/>
              <a:t>: how queries operate on annotated data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b="1" smtClean="0"/>
              <a:t>Correctness</a:t>
            </a:r>
          </a:p>
          <a:p>
            <a:pPr lvl="1">
              <a:lnSpc>
                <a:spcPct val="107000"/>
              </a:lnSpc>
              <a:spcAft>
                <a:spcPts val="600"/>
              </a:spcAft>
            </a:pPr>
            <a:r>
              <a:rPr lang="en-US" smtClean="0"/>
              <a:t>Sanity checks: agrees with encoded relational queries, bag semantics, probabilistic XML, ...</a:t>
            </a:r>
          </a:p>
          <a:p>
            <a:pPr lvl="1">
              <a:lnSpc>
                <a:spcPct val="107000"/>
              </a:lnSpc>
              <a:spcAft>
                <a:spcPts val="600"/>
              </a:spcAft>
            </a:pPr>
            <a:r>
              <a:rPr lang="en-US" smtClean="0"/>
              <a:t>Main theorem</a:t>
            </a:r>
            <a:r>
              <a:rPr lang="en-US" b="1" smtClean="0"/>
              <a:t>: commutation with homomorphisms</a:t>
            </a:r>
            <a:r>
              <a:rPr lang="en-US" smtClean="0"/>
              <a:t> 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b="1" smtClean="0"/>
              <a:t>Applications</a:t>
            </a:r>
            <a:r>
              <a:rPr lang="en-US" smtClean="0"/>
              <a:t>: security, incomplete databases, 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smtClean="0"/>
              <a:t>K</a:t>
            </a:r>
            <a:r>
              <a:rPr lang="en-US" smtClean="0"/>
              <a:t>-UXML</a:t>
            </a:r>
            <a:endParaRPr lang="en-US" i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382000" cy="4876800"/>
          </a:xfrm>
        </p:spPr>
        <p:txBody>
          <a:bodyPr>
            <a:normAutofit/>
          </a:bodyPr>
          <a:lstStyle/>
          <a:p>
            <a:pPr>
              <a:spcBef>
                <a:spcPts val="25"/>
              </a:spcBef>
            </a:pPr>
            <a:r>
              <a:rPr lang="en-US" smtClean="0"/>
              <a:t>No attributes, no text values, no repeated children (inessential); no order (essential!)</a:t>
            </a:r>
          </a:p>
          <a:p>
            <a:r>
              <a:rPr lang="en-US" smtClean="0"/>
              <a:t>Each subtree decorated with a value </a:t>
            </a:r>
            <a:r>
              <a:rPr lang="en-US" i="1" smtClean="0"/>
              <a:t>k</a:t>
            </a:r>
            <a:r>
              <a:rPr lang="en-US" smtClean="0"/>
              <a:t> from semiring </a:t>
            </a:r>
            <a:r>
              <a:rPr lang="en-US" i="1" smtClean="0"/>
              <a:t>K  </a:t>
            </a:r>
            <a:r>
              <a:rPr lang="en-US" sz="2800" smtClean="0"/>
              <a:t>(1 “neutral,” 0 “not present”)</a:t>
            </a:r>
            <a:endParaRPr lang="en-US" smtClean="0"/>
          </a:p>
          <a:p>
            <a:pPr>
              <a:spcAft>
                <a:spcPts val="600"/>
              </a:spcAft>
            </a:pPr>
            <a:r>
              <a:rPr lang="en-US" i="1" smtClean="0"/>
              <a:t>K</a:t>
            </a:r>
            <a:r>
              <a:rPr lang="en-US" smtClean="0"/>
              <a:t>-collection: a finite set of elements annotated with values from </a:t>
            </a:r>
            <a:r>
              <a:rPr lang="en-US" i="1" smtClean="0"/>
              <a:t>K</a:t>
            </a:r>
          </a:p>
          <a:p>
            <a:r>
              <a:rPr lang="en-US" smtClean="0"/>
              <a:t>The child subtrees of a node form a </a:t>
            </a:r>
            <a:r>
              <a:rPr lang="en-US" i="1" smtClean="0"/>
              <a:t>K</a:t>
            </a:r>
            <a:r>
              <a:rPr lang="en-US" smtClean="0"/>
              <a:t>-collection</a:t>
            </a:r>
            <a:endParaRPr lang="en-US" i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5821220" y="2438400"/>
            <a:ext cx="2514600" cy="2057400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3535220" y="2438400"/>
            <a:ext cx="1905000" cy="2057400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5819985" y="2438400"/>
            <a:ext cx="2514600" cy="2057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3533985" y="2438400"/>
            <a:ext cx="1905000" cy="2057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5973620" y="3124200"/>
            <a:ext cx="685800" cy="1219200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3669145" y="3124200"/>
            <a:ext cx="1524000" cy="1219200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6978733" y="3113038"/>
            <a:ext cx="314810" cy="461665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libri"/>
              </a:rPr>
              <a:t>c</a:t>
            </a:r>
            <a:endParaRPr lang="en-US" sz="2400">
              <a:latin typeface="Calibri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684651" y="3119735"/>
            <a:ext cx="346369" cy="461665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libri"/>
              </a:rPr>
              <a:t>b</a:t>
            </a:r>
            <a:endParaRPr lang="en-US" sz="2400">
              <a:latin typeface="Calibri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5972385" y="3124200"/>
            <a:ext cx="685800" cy="1219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3667910" y="3124200"/>
            <a:ext cx="1524000" cy="1219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6977498" y="3113038"/>
            <a:ext cx="314810" cy="4616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libri"/>
              </a:rPr>
              <a:t>c</a:t>
            </a:r>
            <a:endParaRPr lang="en-US" sz="2400">
              <a:latin typeface="Calibri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7683416" y="3119735"/>
            <a:ext cx="346369" cy="4616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libri"/>
              </a:rPr>
              <a:t>b</a:t>
            </a:r>
            <a:endParaRPr lang="en-US" sz="2400">
              <a:latin typeface="Calibri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830010" y="3733800"/>
            <a:ext cx="314810" cy="461665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libri"/>
              </a:rPr>
              <a:t>c</a:t>
            </a:r>
            <a:endParaRPr lang="en-US" sz="2400">
              <a:latin typeface="Calibri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075510" y="3729335"/>
            <a:ext cx="332142" cy="461665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libri"/>
              </a:rPr>
              <a:t>a</a:t>
            </a:r>
            <a:endParaRPr lang="en-US" sz="2400" i="1" baseline="30000">
              <a:latin typeface="Calibri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594884" y="3729335"/>
            <a:ext cx="346570" cy="461665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libri"/>
              </a:rPr>
              <a:t>d</a:t>
            </a:r>
            <a:endParaRPr lang="en-US" sz="2400" i="1" baseline="30000">
              <a:latin typeface="Calibri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828775" y="3733800"/>
            <a:ext cx="314810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libri"/>
              </a:rPr>
              <a:t>c</a:t>
            </a:r>
            <a:endParaRPr lang="en-US" sz="2400">
              <a:latin typeface="Calibri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6074275" y="3729335"/>
            <a:ext cx="332142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libri"/>
              </a:rPr>
              <a:t>a</a:t>
            </a:r>
            <a:endParaRPr lang="en-US" sz="2400" i="1" baseline="30000">
              <a:latin typeface="Calibri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4593649" y="3729335"/>
            <a:ext cx="346570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libri"/>
              </a:rPr>
              <a:t>d</a:t>
            </a:r>
            <a:endParaRPr lang="en-US" sz="2400" i="1" baseline="30000">
              <a:latin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96200"/>
            <a:ext cx="8534400" cy="144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/>
              <a:t>In </a:t>
            </a:r>
            <a:r>
              <a:rPr lang="en-US" i="1"/>
              <a:t>NRC</a:t>
            </a:r>
            <a:r>
              <a:rPr lang="en-US" i="1" baseline="-25000"/>
              <a:t>K</a:t>
            </a:r>
            <a:r>
              <a:rPr lang="en-US"/>
              <a:t>:  </a:t>
            </a:r>
          </a:p>
          <a:p>
            <a:pPr>
              <a:buNone/>
            </a:pPr>
            <a:r>
              <a:rPr lang="en-US"/>
              <a:t>	{</a:t>
            </a:r>
            <a:r>
              <a:rPr lang="en-US" smtClean="0">
                <a:latin typeface="cmsy10"/>
              </a:rPr>
              <a:t>h</a:t>
            </a:r>
            <a:r>
              <a:rPr lang="en-US"/>
              <a:t>a, {</a:t>
            </a:r>
            <a:r>
              <a:rPr lang="en-US" smtClean="0">
                <a:latin typeface="cmsy10"/>
              </a:rPr>
              <a:t>h</a:t>
            </a:r>
            <a:r>
              <a:rPr lang="en-US"/>
              <a:t>b, {</a:t>
            </a:r>
            <a:r>
              <a:rPr lang="en-US" smtClean="0">
                <a:latin typeface="cmsy10"/>
              </a:rPr>
              <a:t>h</a:t>
            </a:r>
            <a:r>
              <a:rPr lang="en-US"/>
              <a:t>a, {</a:t>
            </a:r>
            <a:r>
              <a:rPr lang="en-US" smtClean="0">
                <a:latin typeface="cmsy10"/>
              </a:rPr>
              <a:t>h</a:t>
            </a:r>
            <a:r>
              <a:rPr lang="en-US"/>
              <a:t>c, {}</a:t>
            </a:r>
            <a:r>
              <a:rPr lang="en-US" smtClean="0">
                <a:latin typeface="cmsy10"/>
              </a:rPr>
              <a:t>i</a:t>
            </a:r>
            <a:r>
              <a:rPr lang="en-US" i="1" baseline="30000" smtClean="0"/>
              <a:t>y</a:t>
            </a:r>
            <a:r>
              <a:rPr lang="en-US" sz="2800" baseline="15000" smtClean="0"/>
              <a:t>3</a:t>
            </a:r>
            <a:r>
              <a:rPr lang="en-US"/>
              <a:t>, </a:t>
            </a:r>
            <a:r>
              <a:rPr lang="en-US" smtClean="0">
                <a:latin typeface="cmsy10"/>
              </a:rPr>
              <a:t>h</a:t>
            </a:r>
            <a:r>
              <a:rPr lang="en-US"/>
              <a:t>d, {}</a:t>
            </a:r>
            <a:r>
              <a:rPr lang="en-US" smtClean="0">
                <a:latin typeface="cmsy10"/>
              </a:rPr>
              <a:t>i</a:t>
            </a:r>
            <a:r>
              <a:rPr lang="en-US" baseline="30000" smtClean="0"/>
              <a:t>1</a:t>
            </a:r>
            <a:r>
              <a:rPr lang="en-US"/>
              <a:t>}</a:t>
            </a:r>
            <a:r>
              <a:rPr lang="en-US" smtClean="0">
                <a:latin typeface="cmsy10"/>
              </a:rPr>
              <a:t>i</a:t>
            </a:r>
            <a:r>
              <a:rPr lang="en-US" baseline="30000" smtClean="0"/>
              <a:t>1</a:t>
            </a:r>
            <a:r>
              <a:rPr lang="en-US"/>
              <a:t>}</a:t>
            </a:r>
            <a:r>
              <a:rPr lang="en-US" smtClean="0">
                <a:latin typeface="cmsy10"/>
              </a:rPr>
              <a:t>i</a:t>
            </a:r>
            <a:r>
              <a:rPr lang="en-US" i="1" baseline="30000" smtClean="0"/>
              <a:t>x</a:t>
            </a:r>
            <a:r>
              <a:rPr lang="en-US" sz="2400" baseline="15000" smtClean="0"/>
              <a:t>1</a:t>
            </a:r>
            <a:r>
              <a:rPr lang="en-US"/>
              <a:t>, </a:t>
            </a:r>
            <a:r>
              <a:rPr lang="en-US" smtClean="0">
                <a:latin typeface="cmsy10"/>
              </a:rPr>
              <a:t>h</a:t>
            </a:r>
            <a:r>
              <a:rPr lang="en-US"/>
              <a:t>c, {...}</a:t>
            </a:r>
            <a:r>
              <a:rPr lang="en-US" smtClean="0">
                <a:latin typeface="cmsy10"/>
              </a:rPr>
              <a:t>i</a:t>
            </a:r>
            <a:r>
              <a:rPr lang="en-US" i="1" baseline="30000" smtClean="0"/>
              <a:t>y</a:t>
            </a:r>
            <a:r>
              <a:rPr lang="en-US" sz="2800" baseline="15000" smtClean="0"/>
              <a:t>1</a:t>
            </a:r>
            <a:r>
              <a:rPr lang="en-US"/>
              <a:t> }</a:t>
            </a:r>
            <a:r>
              <a:rPr lang="en-US" smtClean="0">
                <a:latin typeface="cmsy10"/>
              </a:rPr>
              <a:t>i</a:t>
            </a:r>
            <a:r>
              <a:rPr lang="en-US" baseline="30000" smtClean="0"/>
              <a:t>1</a:t>
            </a:r>
            <a:r>
              <a:rPr lang="en-US"/>
              <a:t>}</a:t>
            </a:r>
            <a:endParaRPr lang="en-US">
              <a:latin typeface="cmsy10"/>
            </a:endParaRPr>
          </a:p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K</a:t>
            </a:r>
            <a:r>
              <a:rPr lang="en-US"/>
              <a:t>-UXML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67A8-7239-4A5D-A756-2F35EF85B204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89" name="Group 88"/>
          <p:cNvGrpSpPr/>
          <p:nvPr/>
        </p:nvGrpSpPr>
        <p:grpSpPr>
          <a:xfrm>
            <a:off x="457200" y="1524000"/>
            <a:ext cx="2390985" cy="2667000"/>
            <a:chOff x="526175" y="2057400"/>
            <a:chExt cx="2390985" cy="2667000"/>
          </a:xfrm>
        </p:grpSpPr>
        <p:sp>
          <p:nvSpPr>
            <p:cNvPr id="5" name="TextBox 4"/>
            <p:cNvSpPr txBox="1"/>
            <p:nvPr/>
          </p:nvSpPr>
          <p:spPr>
            <a:xfrm>
              <a:off x="1378825" y="2057400"/>
              <a:ext cx="3321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05918" y="2895600"/>
              <a:ext cx="5693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b</a:t>
              </a:r>
              <a:r>
                <a:rPr lang="en-US" sz="3200" i="1" baseline="30000" smtClean="0">
                  <a:latin typeface="Calibri"/>
                </a:rPr>
                <a:t>x</a:t>
              </a:r>
              <a:r>
                <a:rPr lang="en-US" sz="2400" baseline="15000" smtClean="0">
                  <a:latin typeface="Calibri"/>
                </a:rPr>
                <a:t>1</a:t>
              </a:r>
              <a:endParaRPr lang="en-US" sz="2400">
                <a:latin typeface="Calibri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26175" y="4262735"/>
              <a:ext cx="5261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r>
                <a:rPr lang="en-US" sz="2800" i="1" baseline="30000" smtClean="0">
                  <a:latin typeface="Calibri"/>
                </a:rPr>
                <a:t>y</a:t>
              </a:r>
              <a:r>
                <a:rPr lang="en-US" sz="2400" baseline="15000" smtClean="0">
                  <a:latin typeface="Calibri"/>
                </a:rPr>
                <a:t>3</a:t>
              </a:r>
              <a:endParaRPr lang="en-US" sz="2400">
                <a:latin typeface="Calibri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900727" y="2895600"/>
              <a:ext cx="5261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r>
                <a:rPr lang="en-US" sz="2800" i="1" baseline="30000" smtClean="0">
                  <a:latin typeface="Calibri"/>
                </a:rPr>
                <a:t>y</a:t>
              </a:r>
              <a:r>
                <a:rPr lang="en-US" sz="2400" baseline="15000" smtClean="0">
                  <a:latin typeface="Calibri"/>
                </a:rPr>
                <a:t>1</a:t>
              </a:r>
              <a:endParaRPr lang="en-US" sz="2400">
                <a:latin typeface="Calibri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24540" y="3574703"/>
              <a:ext cx="3321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524000" y="3574703"/>
              <a:ext cx="346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d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531214" y="4262735"/>
              <a:ext cx="3321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a</a:t>
              </a:r>
              <a:endParaRPr lang="en-US" sz="2400" i="1" baseline="30000">
                <a:latin typeface="Calibri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900727" y="3574703"/>
              <a:ext cx="5261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c</a:t>
              </a:r>
              <a:r>
                <a:rPr lang="en-US" sz="2800" i="1" baseline="30000" smtClean="0">
                  <a:latin typeface="Calibri"/>
                </a:rPr>
                <a:t>y</a:t>
              </a:r>
              <a:r>
                <a:rPr lang="en-US" sz="2400" baseline="15000" smtClean="0">
                  <a:latin typeface="Calibri"/>
                </a:rPr>
                <a:t>2</a:t>
              </a:r>
              <a:endParaRPr lang="en-US" sz="2400">
                <a:latin typeface="Calibri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362200" y="3574703"/>
              <a:ext cx="5549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b</a:t>
              </a:r>
              <a:r>
                <a:rPr lang="en-US" sz="2800" i="1" baseline="30000" smtClean="0">
                  <a:latin typeface="Calibri"/>
                </a:rPr>
                <a:t>x</a:t>
              </a:r>
              <a:r>
                <a:rPr lang="en-US" sz="2400" baseline="15000" smtClean="0">
                  <a:latin typeface="Calibri"/>
                </a:rPr>
                <a:t>2</a:t>
              </a:r>
              <a:endParaRPr lang="en-US" sz="2400">
                <a:latin typeface="Calibri"/>
              </a:endParaRPr>
            </a:p>
          </p:txBody>
        </p:sp>
        <p:cxnSp>
          <p:nvCxnSpPr>
            <p:cNvPr id="14" name="Straight Connector 13"/>
            <p:cNvCxnSpPr>
              <a:stCxn id="5" idx="2"/>
              <a:endCxn id="6" idx="0"/>
            </p:cNvCxnSpPr>
            <p:nvPr/>
          </p:nvCxnSpPr>
          <p:spPr>
            <a:xfrm rot="5400000">
              <a:off x="1079487" y="2430190"/>
              <a:ext cx="376535" cy="554284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9" idx="0"/>
              <a:endCxn id="6" idx="2"/>
            </p:cNvCxnSpPr>
            <p:nvPr/>
          </p:nvCxnSpPr>
          <p:spPr>
            <a:xfrm rot="5400000" flipH="1" flipV="1">
              <a:off x="881892" y="3465984"/>
              <a:ext cx="217438" cy="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7" idx="0"/>
              <a:endCxn id="9" idx="2"/>
            </p:cNvCxnSpPr>
            <p:nvPr/>
          </p:nvCxnSpPr>
          <p:spPr>
            <a:xfrm rot="5400000" flipH="1" flipV="1">
              <a:off x="776736" y="4048861"/>
              <a:ext cx="226367" cy="201383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5" idx="2"/>
              <a:endCxn id="8" idx="0"/>
            </p:cNvCxnSpPr>
            <p:nvPr/>
          </p:nvCxnSpPr>
          <p:spPr>
            <a:xfrm rot="16200000" flipH="1">
              <a:off x="1666071" y="2397890"/>
              <a:ext cx="376535" cy="618884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8" idx="2"/>
              <a:endCxn id="10" idx="0"/>
            </p:cNvCxnSpPr>
            <p:nvPr/>
          </p:nvCxnSpPr>
          <p:spPr>
            <a:xfrm rot="5400000">
              <a:off x="1821814" y="3232737"/>
              <a:ext cx="217438" cy="466495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8" idx="2"/>
              <a:endCxn id="12" idx="0"/>
            </p:cNvCxnSpPr>
            <p:nvPr/>
          </p:nvCxnSpPr>
          <p:spPr>
            <a:xfrm rot="5400000">
              <a:off x="2055061" y="3465984"/>
              <a:ext cx="217438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8" idx="2"/>
              <a:endCxn id="13" idx="0"/>
            </p:cNvCxnSpPr>
            <p:nvPr/>
          </p:nvCxnSpPr>
          <p:spPr>
            <a:xfrm rot="16200000" flipH="1">
              <a:off x="2293011" y="3228034"/>
              <a:ext cx="217438" cy="47590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10" idx="2"/>
              <a:endCxn id="11" idx="0"/>
            </p:cNvCxnSpPr>
            <p:nvPr/>
          </p:nvCxnSpPr>
          <p:spPr>
            <a:xfrm rot="5400000">
              <a:off x="1584102" y="4149551"/>
              <a:ext cx="226367" cy="15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1025030" y="4262735"/>
              <a:ext cx="346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libri"/>
                </a:rPr>
                <a:t>d</a:t>
              </a:r>
              <a:endParaRPr lang="en-US" sz="2400" i="1" baseline="30000">
                <a:latin typeface="Calibri"/>
              </a:endParaRPr>
            </a:p>
          </p:txBody>
        </p:sp>
        <p:cxnSp>
          <p:nvCxnSpPr>
            <p:cNvPr id="23" name="Straight Connector 22"/>
            <p:cNvCxnSpPr>
              <a:stCxn id="22" idx="0"/>
              <a:endCxn id="9" idx="2"/>
            </p:cNvCxnSpPr>
            <p:nvPr/>
          </p:nvCxnSpPr>
          <p:spPr>
            <a:xfrm rot="16200000" flipV="1">
              <a:off x="981280" y="4045700"/>
              <a:ext cx="226367" cy="207704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TextBox 95"/>
          <p:cNvSpPr txBox="1"/>
          <p:nvPr/>
        </p:nvSpPr>
        <p:spPr>
          <a:xfrm>
            <a:off x="5487843" y="1524000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libri"/>
              </a:rPr>
              <a:t>a</a:t>
            </a:r>
            <a:endParaRPr lang="en-US" sz="2400" i="1" baseline="30000">
              <a:latin typeface="Calibri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4254416" y="2362200"/>
            <a:ext cx="346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libri"/>
              </a:rPr>
              <a:t>b</a:t>
            </a:r>
            <a:endParaRPr lang="en-US" sz="2400">
              <a:latin typeface="Calibri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6977498" y="2362200"/>
            <a:ext cx="314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libri"/>
              </a:rPr>
              <a:t>c</a:t>
            </a:r>
            <a:endParaRPr lang="en-US" sz="2400">
              <a:latin typeface="Calibri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4223014" y="3041303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libri"/>
              </a:rPr>
              <a:t>a</a:t>
            </a:r>
            <a:endParaRPr lang="en-US" sz="2400" i="1" baseline="30000">
              <a:latin typeface="Calibri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067061" y="3119735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libri"/>
              </a:rPr>
              <a:t>d</a:t>
            </a:r>
            <a:endParaRPr lang="en-US" sz="2400" i="1" baseline="30000">
              <a:latin typeface="Calibri"/>
            </a:endParaRPr>
          </a:p>
        </p:txBody>
      </p:sp>
      <p:cxnSp>
        <p:nvCxnSpPr>
          <p:cNvPr id="105" name="Straight Connector 104"/>
          <p:cNvCxnSpPr>
            <a:stCxn id="96" idx="2"/>
            <a:endCxn id="94" idx="0"/>
          </p:cNvCxnSpPr>
          <p:nvPr/>
        </p:nvCxnSpPr>
        <p:spPr>
          <a:xfrm rot="5400000">
            <a:off x="4843833" y="1628318"/>
            <a:ext cx="452735" cy="116742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95" idx="0"/>
            <a:endCxn id="97" idx="2"/>
          </p:cNvCxnSpPr>
          <p:nvPr/>
        </p:nvCxnSpPr>
        <p:spPr>
          <a:xfrm rot="16200000" flipV="1">
            <a:off x="4278589" y="2972878"/>
            <a:ext cx="300335" cy="230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98" idx="0"/>
            <a:endCxn id="100" idx="2"/>
          </p:cNvCxnSpPr>
          <p:nvPr/>
        </p:nvCxnSpPr>
        <p:spPr>
          <a:xfrm rot="5400000" flipH="1" flipV="1">
            <a:off x="4072216" y="3416932"/>
            <a:ext cx="230832" cy="40290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96" idx="2"/>
            <a:endCxn id="92" idx="0"/>
          </p:cNvCxnSpPr>
          <p:nvPr/>
        </p:nvCxnSpPr>
        <p:spPr>
          <a:xfrm rot="16200000" flipH="1">
            <a:off x="6139232" y="1500346"/>
            <a:ext cx="452735" cy="142337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99" idx="2"/>
            <a:endCxn id="93" idx="0"/>
          </p:cNvCxnSpPr>
          <p:nvPr/>
        </p:nvCxnSpPr>
        <p:spPr>
          <a:xfrm rot="5400000">
            <a:off x="6574927" y="2564223"/>
            <a:ext cx="300335" cy="81961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99" idx="2"/>
            <a:endCxn id="103" idx="0"/>
          </p:cNvCxnSpPr>
          <p:nvPr/>
        </p:nvCxnSpPr>
        <p:spPr>
          <a:xfrm rot="5400000">
            <a:off x="6990317" y="2968451"/>
            <a:ext cx="289173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stCxn id="99" idx="2"/>
            <a:endCxn id="104" idx="0"/>
          </p:cNvCxnSpPr>
          <p:nvPr/>
        </p:nvCxnSpPr>
        <p:spPr>
          <a:xfrm rot="16200000" flipH="1">
            <a:off x="7347817" y="2610951"/>
            <a:ext cx="295870" cy="72169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stCxn id="101" idx="2"/>
            <a:endCxn id="102" idx="0"/>
          </p:cNvCxnSpPr>
          <p:nvPr/>
        </p:nvCxnSpPr>
        <p:spPr>
          <a:xfrm rot="5400000">
            <a:off x="6166379" y="3655367"/>
            <a:ext cx="147935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113" idx="0"/>
            <a:endCxn id="100" idx="2"/>
          </p:cNvCxnSpPr>
          <p:nvPr/>
        </p:nvCxnSpPr>
        <p:spPr>
          <a:xfrm rot="16200000" flipV="1">
            <a:off x="4464827" y="3427227"/>
            <a:ext cx="226367" cy="37784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6364930" y="358833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1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4905585" y="358140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1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4085861" y="358140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/>
              <a:t>y</a:t>
            </a:r>
            <a:r>
              <a:rPr lang="en-US" sz="2000" baseline="-25000"/>
              <a:t>3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5400012" y="2473035"/>
            <a:ext cx="419973" cy="4206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baseline="30000" smtClean="0">
                <a:latin typeface="Calibri"/>
              </a:rPr>
              <a:t>x</a:t>
            </a:r>
            <a:r>
              <a:rPr lang="en-US" sz="2400" baseline="15000" smtClean="0">
                <a:latin typeface="Calibri"/>
              </a:rPr>
              <a:t>1</a:t>
            </a:r>
            <a:endParaRPr lang="en-US" sz="2400">
              <a:latin typeface="Calibri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5134185" y="3124200"/>
            <a:ext cx="323326" cy="4206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aseline="30000" smtClean="0">
                <a:latin typeface="Calibri"/>
              </a:rPr>
              <a:t>1</a:t>
            </a:r>
            <a:endParaRPr lang="en-US" sz="2400">
              <a:latin typeface="Calibri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8307033" y="2516009"/>
            <a:ext cx="408552" cy="3795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baseline="30000" smtClean="0">
                <a:latin typeface="Calibri"/>
              </a:rPr>
              <a:t>y</a:t>
            </a:r>
            <a:r>
              <a:rPr lang="en-US" sz="2400" baseline="15000" smtClean="0">
                <a:latin typeface="Calibri"/>
              </a:rPr>
              <a:t>1</a:t>
            </a:r>
            <a:endParaRPr lang="en-US" sz="2400">
              <a:latin typeface="Calibri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7244695" y="3086509"/>
            <a:ext cx="408552" cy="3795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baseline="30000" smtClean="0">
                <a:latin typeface="Calibri"/>
              </a:rPr>
              <a:t>y</a:t>
            </a:r>
            <a:r>
              <a:rPr lang="en-US" sz="2400" baseline="15000" smtClean="0">
                <a:latin typeface="Calibri"/>
              </a:rPr>
              <a:t>2</a:t>
            </a:r>
            <a:endParaRPr lang="en-US" sz="2400">
              <a:latin typeface="Calibri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7976675" y="3098054"/>
            <a:ext cx="392852" cy="3795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baseline="30000" smtClean="0">
                <a:latin typeface="Calibri"/>
              </a:rPr>
              <a:t>x</a:t>
            </a:r>
            <a:r>
              <a:rPr lang="en-US" sz="2400" baseline="15000" smtClean="0">
                <a:latin typeface="Calibri"/>
              </a:rPr>
              <a:t>2</a:t>
            </a:r>
            <a:endParaRPr lang="en-US" sz="2400">
              <a:latin typeface="Calibri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6616620" y="299489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1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2924385" y="280922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cmsy10"/>
              </a:rPr>
              <a:t>´</a:t>
            </a:r>
            <a:endParaRPr lang="en-US" sz="2400">
              <a:latin typeface="cmsy1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33400" y="45720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Annotations are on elements of </a:t>
            </a:r>
            <a:r>
              <a:rPr lang="en-US" sz="2800" i="1"/>
              <a:t>K</a:t>
            </a:r>
            <a:r>
              <a:rPr lang="en-US" sz="2800"/>
              <a:t>-collections.  There are 5 </a:t>
            </a:r>
            <a:r>
              <a:rPr lang="en-US" sz="2800" i="1"/>
              <a:t>K</a:t>
            </a:r>
            <a:r>
              <a:rPr lang="en-US" sz="2800"/>
              <a:t>-collections in this tree (all colored differently).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533400" y="56388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To annotate whole tree, must include in singleton </a:t>
            </a:r>
            <a:r>
              <a:rPr lang="en-US" sz="2800" i="1"/>
              <a:t>K</a:t>
            </a:r>
            <a:r>
              <a:rPr lang="en-US" sz="2800"/>
              <a:t>-collection.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94" grpId="0" animBg="1"/>
      <p:bldP spid="93" grpId="0" animBg="1"/>
      <p:bldP spid="95" grpId="0" animBg="1"/>
      <p:bldP spid="103" grpId="0" animBg="1"/>
      <p:bldP spid="104" grpId="0" animBg="1"/>
      <p:bldP spid="98" grpId="0" animBg="1"/>
      <p:bldP spid="102" grpId="0" animBg="1"/>
      <p:bldP spid="113" grpId="0" animBg="1"/>
      <p:bldP spid="61" grpId="0"/>
      <p:bldP spid="6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FIRSTTJGREEN@WHXKWZNFUVWXY5M7" val="3055"/>
  <p:tag name="FIRSTTODD20J2E20GREEN@JKJ6IHNHGJMXY5L9" val="305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7390</TotalTime>
  <Words>2642</Words>
  <Application>Microsoft Office PowerPoint</Application>
  <PresentationFormat>On-screen Show (4:3)</PresentationFormat>
  <Paragraphs>603</Paragraphs>
  <Slides>29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Calibri</vt:lpstr>
      <vt:lpstr>Comic Sans MS</vt:lpstr>
      <vt:lpstr>cmmi10</vt:lpstr>
      <vt:lpstr>cmsy10</vt:lpstr>
      <vt:lpstr>msbm10</vt:lpstr>
      <vt:lpstr>msam10</vt:lpstr>
      <vt:lpstr>cmtt10</vt:lpstr>
      <vt:lpstr>Office Theme</vt:lpstr>
      <vt:lpstr>Equation</vt:lpstr>
      <vt:lpstr>Annotated XML:  Queries and Provenance  Nate Foster     T.J. Green     Val Tannen         University of Pennsylvania</vt:lpstr>
      <vt:lpstr>Need to Track XML Provenance</vt:lpstr>
      <vt:lpstr>Background: Provenance for  Relational Algebra Views</vt:lpstr>
      <vt:lpstr>Background: Semiring-Annotated Relations  [G.,Karvounarakis,Tannen 07]</vt:lpstr>
      <vt:lpstr>Background: Annotated  Relations Example</vt:lpstr>
      <vt:lpstr>Background: Semiring Bestiary</vt:lpstr>
      <vt:lpstr>Our Contribution: Annotated XML</vt:lpstr>
      <vt:lpstr>K-UXML</vt:lpstr>
      <vt:lpstr>K-UXML Example</vt:lpstr>
      <vt:lpstr>K-UXQuery Syntax</vt:lpstr>
      <vt:lpstr>Semantics for K-UXQuery</vt:lpstr>
      <vt:lpstr>K-UXQuery Semantics: for-Loops</vt:lpstr>
      <vt:lpstr>for-loops Example With K = N</vt:lpstr>
      <vt:lpstr>K-UXQuery Semantics: // Operator</vt:lpstr>
      <vt:lpstr>Application: Access Control</vt:lpstr>
      <vt:lpstr>Security Condition: Non-Interference</vt:lpstr>
      <vt:lpstr>Application: Incomplete XML</vt:lpstr>
      <vt:lpstr>Correctness: Possible Worlds</vt:lpstr>
      <vt:lpstr>Commutation with Homomorphisms</vt:lpstr>
      <vt:lpstr>Provenance is Universal</vt:lpstr>
      <vt:lpstr>Related Work</vt:lpstr>
      <vt:lpstr>Conclusion</vt:lpstr>
      <vt:lpstr>Future Work</vt:lpstr>
      <vt:lpstr>Slide 24</vt:lpstr>
      <vt:lpstr>XPath Descendant Operator Uses srt</vt:lpstr>
      <vt:lpstr>K-UXQuery Semantics: Union</vt:lpstr>
      <vt:lpstr>Semantics of Big Union</vt:lpstr>
      <vt:lpstr>XPath Example With K = N</vt:lpstr>
      <vt:lpstr>XPath Example With K = N</vt:lpstr>
    </vt:vector>
  </TitlesOfParts>
  <Company>University of Pennsylvania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Annotated XML:  Queries and Provenance  Nate Foster     TJ Green    Val Tannen        University of Pennsylvania</dc:title>
  <dc:creator>TJ Green</dc:creator>
  <cp:lastModifiedBy>Todd Green</cp:lastModifiedBy>
  <cp:revision>478</cp:revision>
  <cp:lastPrinted>2008-06-05T17:03:18Z</cp:lastPrinted>
  <dcterms:created xsi:type="dcterms:W3CDTF">2008-06-13T18:42:51Z</dcterms:created>
  <dcterms:modified xsi:type="dcterms:W3CDTF">2008-06-13T18:52:35Z</dcterms:modified>
</cp:coreProperties>
</file>