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tags/tag2.xml" ContentType="application/vnd.openxmlformats-officedocument.presentationml.tags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tags/tag3.xml" ContentType="application/vnd.openxmlformats-officedocument.presentationml.tags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74" r:id="rId3"/>
    <p:sldId id="257" r:id="rId4"/>
    <p:sldId id="275" r:id="rId5"/>
    <p:sldId id="286" r:id="rId6"/>
    <p:sldId id="263" r:id="rId7"/>
    <p:sldId id="260" r:id="rId8"/>
    <p:sldId id="261" r:id="rId9"/>
    <p:sldId id="277" r:id="rId10"/>
    <p:sldId id="278" r:id="rId11"/>
    <p:sldId id="265" r:id="rId12"/>
    <p:sldId id="292" r:id="rId13"/>
    <p:sldId id="268" r:id="rId14"/>
    <p:sldId id="288" r:id="rId15"/>
    <p:sldId id="290" r:id="rId16"/>
    <p:sldId id="295" r:id="rId17"/>
    <p:sldId id="296" r:id="rId18"/>
    <p:sldId id="297" r:id="rId19"/>
    <p:sldId id="282" r:id="rId20"/>
    <p:sldId id="269" r:id="rId21"/>
    <p:sldId id="285" r:id="rId22"/>
    <p:sldId id="272" r:id="rId23"/>
    <p:sldId id="298" r:id="rId24"/>
    <p:sldId id="291" r:id="rId25"/>
    <p:sldId id="271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77465" autoAdjust="0"/>
  </p:normalViewPr>
  <p:slideViewPr>
    <p:cSldViewPr>
      <p:cViewPr varScale="1">
        <p:scale>
          <a:sx n="57" d="100"/>
          <a:sy n="57" d="100"/>
        </p:scale>
        <p:origin x="-87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BCA371-FCAD-41AE-9A44-2918D4CF47C8}" type="datetimeFigureOut">
              <a:rPr lang="en-US" smtClean="0"/>
              <a:pPr/>
              <a:t>10/28/2008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13DBE-9EB2-4D93-83B9-B2401EDAA33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452421-44D5-4E33-9E41-34F05383CDEC}" type="datetimeFigureOut">
              <a:rPr lang="en-US" smtClean="0"/>
              <a:pPr/>
              <a:t>10/28/2008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531C01-A79E-4951-B225-E3D8CF89E1D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31C01-A79E-4951-B225-E3D8CF89E1D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31C01-A79E-4951-B225-E3D8CF89E1D3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31C01-A79E-4951-B225-E3D8CF89E1D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31C01-A79E-4951-B225-E3D8CF89E1D3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31C01-A79E-4951-B225-E3D8CF89E1D3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31C01-A79E-4951-B225-E3D8CF89E1D3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31C01-A79E-4951-B225-E3D8CF89E1D3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31C01-A79E-4951-B225-E3D8CF89E1D3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31C01-A79E-4951-B225-E3D8CF89E1D3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31C01-A79E-4951-B225-E3D8CF89E1D3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31C01-A79E-4951-B225-E3D8CF89E1D3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31C01-A79E-4951-B225-E3D8CF89E1D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31C01-A79E-4951-B225-E3D8CF89E1D3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31C01-A79E-4951-B225-E3D8CF89E1D3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31C01-A79E-4951-B225-E3D8CF89E1D3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31C01-A79E-4951-B225-E3D8CF89E1D3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31C01-A79E-4951-B225-E3D8CF89E1D3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31C01-A79E-4951-B225-E3D8CF89E1D3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31C01-A79E-4951-B225-E3D8CF89E1D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31C01-A79E-4951-B225-E3D8CF89E1D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31C01-A79E-4951-B225-E3D8CF89E1D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31C01-A79E-4951-B225-E3D8CF89E1D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31C01-A79E-4951-B225-E3D8CF89E1D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31C01-A79E-4951-B225-E3D8CF89E1D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31C01-A79E-4951-B225-E3D8CF89E1D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296C3-E4A3-45A8-BA42-266244106394}" type="datetimeFigureOut">
              <a:rPr lang="en-US" smtClean="0"/>
              <a:pPr/>
              <a:t>10/28/2008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B8C2A-C1C3-494E-8E64-DE70EE6A1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296C3-E4A3-45A8-BA42-266244106394}" type="datetimeFigureOut">
              <a:rPr lang="en-US" smtClean="0"/>
              <a:pPr/>
              <a:t>10/28/2008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B8C2A-C1C3-494E-8E64-DE70EE6A1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296C3-E4A3-45A8-BA42-266244106394}" type="datetimeFigureOut">
              <a:rPr lang="en-US" smtClean="0"/>
              <a:pPr/>
              <a:t>10/28/2008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B8C2A-C1C3-494E-8E64-DE70EE6A1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296C3-E4A3-45A8-BA42-266244106394}" type="datetimeFigureOut">
              <a:rPr lang="en-US" smtClean="0"/>
              <a:pPr/>
              <a:t>10/28/2008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B8C2A-C1C3-494E-8E64-DE70EE6A1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296C3-E4A3-45A8-BA42-266244106394}" type="datetimeFigureOut">
              <a:rPr lang="en-US" smtClean="0"/>
              <a:pPr/>
              <a:t>10/28/2008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B8C2A-C1C3-494E-8E64-DE70EE6A1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296C3-E4A3-45A8-BA42-266244106394}" type="datetimeFigureOut">
              <a:rPr lang="en-US" smtClean="0"/>
              <a:pPr/>
              <a:t>10/28/2008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B8C2A-C1C3-494E-8E64-DE70EE6A1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296C3-E4A3-45A8-BA42-266244106394}" type="datetimeFigureOut">
              <a:rPr lang="en-US" smtClean="0"/>
              <a:pPr/>
              <a:t>10/28/2008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B8C2A-C1C3-494E-8E64-DE70EE6A1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296C3-E4A3-45A8-BA42-266244106394}" type="datetimeFigureOut">
              <a:rPr lang="en-US" smtClean="0"/>
              <a:pPr/>
              <a:t>10/28/2008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B8C2A-C1C3-494E-8E64-DE70EE6A1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296C3-E4A3-45A8-BA42-266244106394}" type="datetimeFigureOut">
              <a:rPr lang="en-US" smtClean="0"/>
              <a:pPr/>
              <a:t>10/28/2008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B8C2A-C1C3-494E-8E64-DE70EE6A1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296C3-E4A3-45A8-BA42-266244106394}" type="datetimeFigureOut">
              <a:rPr lang="en-US" smtClean="0"/>
              <a:pPr/>
              <a:t>10/28/2008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B8C2A-C1C3-494E-8E64-DE70EE6A1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296C3-E4A3-45A8-BA42-266244106394}" type="datetimeFigureOut">
              <a:rPr lang="en-US" smtClean="0"/>
              <a:pPr/>
              <a:t>10/28/2008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B8C2A-C1C3-494E-8E64-DE70EE6A1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296C3-E4A3-45A8-BA42-266244106394}" type="datetimeFigureOut">
              <a:rPr lang="en-US" smtClean="0"/>
              <a:pPr/>
              <a:t>10/28/2008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B8C2A-C1C3-494E-8E64-DE70EE6A1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2.emf"/><Relationship Id="rId5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4.wmf"/><Relationship Id="rId5" Type="http://schemas.openxmlformats.org/officeDocument/2006/relationships/image" Target="../media/image2.emf"/><Relationship Id="rId4" Type="http://schemas.openxmlformats.org/officeDocument/2006/relationships/image" Target="../media/image1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image" Target="../media/image4.wmf"/><Relationship Id="rId5" Type="http://schemas.openxmlformats.org/officeDocument/2006/relationships/image" Target="../media/image2.emf"/><Relationship Id="rId4" Type="http://schemas.openxmlformats.org/officeDocument/2006/relationships/image" Target="../media/image1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5" Type="http://schemas.openxmlformats.org/officeDocument/2006/relationships/image" Target="../media/image2.emf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3.wmf"/><Relationship Id="rId5" Type="http://schemas.openxmlformats.org/officeDocument/2006/relationships/image" Target="../media/image2.emf"/><Relationship Id="rId4" Type="http://schemas.openxmlformats.org/officeDocument/2006/relationships/image" Target="../media/image1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OMash</a:t>
            </a:r>
            <a:r>
              <a:rPr lang="en-US" dirty="0" smtClean="0"/>
              <a:t>: Enabling Secure Web </a:t>
            </a:r>
            <a:r>
              <a:rPr lang="en-US" dirty="0" err="1" smtClean="0"/>
              <a:t>Mashups</a:t>
            </a:r>
            <a:r>
              <a:rPr lang="en-US" dirty="0" smtClean="0"/>
              <a:t> via Object Abstractions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Steven Crites, </a:t>
            </a:r>
            <a:r>
              <a:rPr lang="en-US" u="sng" dirty="0" smtClean="0">
                <a:solidFill>
                  <a:schemeClr val="tx1"/>
                </a:solidFill>
              </a:rPr>
              <a:t>Francis Hsu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Hao</a:t>
            </a:r>
            <a:r>
              <a:rPr lang="en-US" dirty="0" smtClean="0">
                <a:solidFill>
                  <a:schemeClr val="tx1"/>
                </a:solidFill>
              </a:rPr>
              <a:t> Chen</a:t>
            </a:r>
          </a:p>
          <a:p>
            <a:r>
              <a:rPr lang="en-US" i="1" dirty="0" smtClean="0">
                <a:solidFill>
                  <a:schemeClr val="tx1"/>
                </a:solidFill>
              </a:rPr>
              <a:t>UC Davis</a:t>
            </a:r>
            <a:endParaRPr lang="en-US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Tm="5922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and Private Members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Public interface</a:t>
            </a:r>
          </a:p>
          <a:p>
            <a:pPr lvl="1"/>
            <a:r>
              <a:rPr lang="en-US" dirty="0" smtClean="0"/>
              <a:t>Each object declares </a:t>
            </a:r>
            <a:r>
              <a:rPr lang="en-US" dirty="0" err="1" smtClean="0"/>
              <a:t>getPublicInterface</a:t>
            </a:r>
            <a:r>
              <a:rPr lang="en-US" dirty="0" smtClean="0"/>
              <a:t>()</a:t>
            </a:r>
          </a:p>
          <a:p>
            <a:pPr lvl="1"/>
            <a:r>
              <a:rPr lang="en-US" dirty="0" smtClean="0"/>
              <a:t>Returns a closure of all public methods and data</a:t>
            </a:r>
          </a:p>
          <a:p>
            <a:r>
              <a:rPr lang="en-US" dirty="0" smtClean="0"/>
              <a:t>Private data</a:t>
            </a:r>
          </a:p>
          <a:p>
            <a:pPr lvl="1"/>
            <a:r>
              <a:rPr lang="en-US" dirty="0" smtClean="0"/>
              <a:t>DOM</a:t>
            </a:r>
          </a:p>
          <a:p>
            <a:pPr lvl="1"/>
            <a:r>
              <a:rPr lang="en-US" dirty="0" smtClean="0"/>
              <a:t>Scripts</a:t>
            </a:r>
          </a:p>
          <a:p>
            <a:pPr lvl="1"/>
            <a:r>
              <a:rPr lang="en-US" dirty="0" smtClean="0"/>
              <a:t>Credentials</a:t>
            </a:r>
            <a:endParaRPr lang="en-US" sz="2000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ransition advTm="80063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Usage Example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map.html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integrator.html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2133600"/>
            <a:ext cx="4114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&lt;html&gt;</a:t>
            </a:r>
          </a:p>
          <a:p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function </a:t>
            </a:r>
            <a:r>
              <a:rPr lang="en-US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getPublicInterface</a:t>
            </a:r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() 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function Interface() 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err="1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this.setCenter</a:t>
            </a:r>
            <a:r>
              <a:rPr lang="en-US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= </a:t>
            </a:r>
          </a:p>
          <a:p>
            <a:r>
              <a:rPr lang="en-US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  function (</a:t>
            </a:r>
            <a:r>
              <a:rPr lang="en-US" b="1" dirty="0" err="1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lat,long</a:t>
            </a:r>
            <a:r>
              <a:rPr lang="en-US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{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  …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}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return new Interface();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&lt;/html&gt;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24400" y="2286000"/>
            <a:ext cx="4191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iframe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src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="map.html"&gt;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...</a:t>
            </a: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map = </a:t>
            </a:r>
            <a:r>
              <a:rPr lang="en-US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win.getPublicInterface</a:t>
            </a:r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...</a:t>
            </a:r>
          </a:p>
          <a:p>
            <a:r>
              <a:rPr lang="en-US" b="1" dirty="0" err="1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map.setCenter</a:t>
            </a:r>
            <a:r>
              <a:rPr lang="en-US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(lat, long);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2514600" y="1905000"/>
            <a:ext cx="2209800" cy="2057400"/>
            <a:chOff x="2514600" y="1905000"/>
            <a:chExt cx="2209800" cy="2057400"/>
          </a:xfrm>
        </p:grpSpPr>
        <p:cxnSp>
          <p:nvCxnSpPr>
            <p:cNvPr id="8" name="Straight Arrow Connector 7"/>
            <p:cNvCxnSpPr>
              <a:stCxn id="10" idx="1"/>
            </p:cNvCxnSpPr>
            <p:nvPr/>
          </p:nvCxnSpPr>
          <p:spPr>
            <a:xfrm rot="10800000" flipV="1">
              <a:off x="3429000" y="3863182"/>
              <a:ext cx="1219200" cy="9921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rot="10800000">
              <a:off x="2514600" y="1905000"/>
              <a:ext cx="2209800" cy="4572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>
            <a:off x="5105400" y="4572000"/>
            <a:ext cx="3124200" cy="1981200"/>
            <a:chOff x="5105400" y="4572000"/>
            <a:chExt cx="3124200" cy="1981200"/>
          </a:xfrm>
        </p:grpSpPr>
        <p:sp>
          <p:nvSpPr>
            <p:cNvPr id="15" name="Rectangle 14"/>
            <p:cNvSpPr/>
            <p:nvPr/>
          </p:nvSpPr>
          <p:spPr>
            <a:xfrm>
              <a:off x="5105400" y="4572000"/>
              <a:ext cx="3124200" cy="19812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943600" y="5334000"/>
              <a:ext cx="1981200" cy="9906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map.html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257800" y="4724400"/>
              <a:ext cx="2286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integrator.html</a:t>
              </a:r>
              <a:endParaRPr lang="en-US" sz="2400" dirty="0"/>
            </a:p>
          </p:txBody>
        </p:sp>
      </p:grpSp>
    </p:spTree>
    <p:custDataLst>
      <p:tags r:id="rId1"/>
    </p:custDataLst>
  </p:cSld>
  <p:clrMapOvr>
    <a:masterClrMapping/>
  </p:clrMapOvr>
  <p:transition advTm="6486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0" grpId="0" build="p"/>
      <p:bldP spid="4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Trust Relationships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model trust relationships needed for </a:t>
            </a:r>
            <a:r>
              <a:rPr lang="en-US" dirty="0" err="1" smtClean="0"/>
              <a:t>mashups</a:t>
            </a:r>
            <a:r>
              <a:rPr lang="en-US" dirty="0" smtClean="0"/>
              <a:t> (as identified by </a:t>
            </a:r>
            <a:r>
              <a:rPr lang="en-US" dirty="0" err="1" smtClean="0"/>
              <a:t>MashupOS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Isolated</a:t>
            </a:r>
          </a:p>
          <a:p>
            <a:pPr lvl="1"/>
            <a:r>
              <a:rPr lang="en-US" dirty="0" smtClean="0"/>
              <a:t>Open</a:t>
            </a:r>
          </a:p>
          <a:p>
            <a:pPr lvl="1"/>
            <a:r>
              <a:rPr lang="en-US" dirty="0" smtClean="0"/>
              <a:t>Access-Controlled</a:t>
            </a:r>
          </a:p>
          <a:p>
            <a:pPr lvl="1"/>
            <a:r>
              <a:rPr lang="en-US" dirty="0" smtClean="0"/>
              <a:t>Unauthorized</a:t>
            </a:r>
          </a:p>
          <a:p>
            <a:endParaRPr lang="en-US" dirty="0"/>
          </a:p>
        </p:txBody>
      </p:sp>
    </p:spTree>
  </p:cSld>
  <p:clrMapOvr>
    <a:masterClrMapping/>
  </p:clrMapOvr>
  <p:transition advTm="37734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access between provider and integrator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Isolated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90600" y="2514600"/>
            <a:ext cx="5638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function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getPublicInterface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function Interface() </a:t>
            </a:r>
          </a:p>
          <a:p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{</a:t>
            </a:r>
          </a:p>
          <a:p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}</a:t>
            </a:r>
          </a:p>
          <a:p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return new Interface();</a:t>
            </a:r>
          </a:p>
          <a:p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 advTm="27563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Full access between provider and integrator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2590800"/>
            <a:ext cx="78486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function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getPublicInterface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() </a:t>
            </a:r>
          </a:p>
          <a:p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function Interface() </a:t>
            </a:r>
          </a:p>
          <a:p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{</a:t>
            </a:r>
          </a:p>
          <a:p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this.getDocument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= function () </a:t>
            </a:r>
          </a:p>
          <a:p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  {</a:t>
            </a:r>
          </a:p>
          <a:p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     return document;</a:t>
            </a:r>
          </a:p>
          <a:p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  }</a:t>
            </a:r>
          </a:p>
          <a:p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}</a:t>
            </a:r>
          </a:p>
          <a:p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return new Interface();</a:t>
            </a:r>
          </a:p>
          <a:p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 advTm="36187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Limited access depending on caller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Access-controlled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2819400"/>
            <a:ext cx="5029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function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getPublicInterface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  function Interface()   {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this.auth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function(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user,pass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 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    { return token; }</a:t>
            </a:r>
          </a:p>
          <a:p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this.do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function (token,...) 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    { check(token); }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  return new Interface();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181600" y="2819400"/>
            <a:ext cx="3733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api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win.getPublicInterface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token =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api.auth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(user, pass);</a:t>
            </a:r>
          </a:p>
          <a:p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api.do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(token,...)</a:t>
            </a:r>
          </a:p>
          <a:p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endParaRPr lang="en-US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90600" y="2133600"/>
            <a:ext cx="198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Provider</a:t>
            </a:r>
            <a:endParaRPr lang="en-US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5791200" y="2133600"/>
            <a:ext cx="198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Integrator</a:t>
            </a:r>
            <a:endParaRPr lang="en-US" sz="3200" dirty="0"/>
          </a:p>
        </p:txBody>
      </p:sp>
    </p:spTree>
  </p:cSld>
  <p:clrMapOvr>
    <a:masterClrMapping/>
  </p:clrMapOvr>
  <p:transition advTm="72891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ounded Rectangle 28"/>
          <p:cNvSpPr/>
          <p:nvPr/>
        </p:nvSpPr>
        <p:spPr>
          <a:xfrm>
            <a:off x="4876800" y="3886200"/>
            <a:ext cx="4267200" cy="29718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/>
          <p:cNvSpPr/>
          <p:nvPr/>
        </p:nvSpPr>
        <p:spPr>
          <a:xfrm>
            <a:off x="304800" y="3886200"/>
            <a:ext cx="4343400" cy="29718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2819400" y="4953000"/>
            <a:ext cx="3962400" cy="1295400"/>
            <a:chOff x="2819400" y="4953000"/>
            <a:chExt cx="3962400" cy="1295400"/>
          </a:xfrm>
        </p:grpSpPr>
        <p:sp>
          <p:nvSpPr>
            <p:cNvPr id="24" name="Rectangle 23"/>
            <p:cNvSpPr/>
            <p:nvPr/>
          </p:nvSpPr>
          <p:spPr>
            <a:xfrm>
              <a:off x="2819400" y="4953000"/>
              <a:ext cx="3962400" cy="12954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6" name="Picture 8" descr="C:\Users\fhsu\AppData\Local\Microsoft\Windows\Temporary Internet Files\Content.IE5\P6HMJMQS\MCj02395630000[1].wmf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334000" y="5029200"/>
              <a:ext cx="1319252" cy="1143000"/>
            </a:xfrm>
            <a:prstGeom prst="rect">
              <a:avLst/>
            </a:prstGeom>
            <a:noFill/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Preventing CSRF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667000" y="1676400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a.com</a:t>
            </a:r>
            <a:endParaRPr lang="en-US" sz="3200" dirty="0"/>
          </a:p>
        </p:txBody>
      </p:sp>
      <p:pic>
        <p:nvPicPr>
          <p:cNvPr id="13" name="Picture 7" descr="C:\Users\fhsu\AppData\Local\Microsoft\Windows\Temporary Internet Files\Content.IE5\8UP64CNB\MCj04247700000[1]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114800" y="1143000"/>
            <a:ext cx="1214884" cy="1568450"/>
          </a:xfrm>
          <a:prstGeom prst="rect">
            <a:avLst/>
          </a:prstGeom>
          <a:noFill/>
        </p:spPr>
      </p:pic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590800" y="3886200"/>
            <a:ext cx="914400" cy="9144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</p:spPr>
      </p:pic>
      <p:sp>
        <p:nvSpPr>
          <p:cNvPr id="15" name="TextBox 14"/>
          <p:cNvSpPr txBox="1"/>
          <p:nvPr/>
        </p:nvSpPr>
        <p:spPr>
          <a:xfrm>
            <a:off x="1371600" y="403860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a.com</a:t>
            </a:r>
            <a:endParaRPr lang="en-US" sz="3200" dirty="0"/>
          </a:p>
        </p:txBody>
      </p:sp>
      <p:pic>
        <p:nvPicPr>
          <p:cNvPr id="25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553200" y="3886200"/>
            <a:ext cx="914400" cy="9144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</p:spPr>
      </p:pic>
      <p:sp>
        <p:nvSpPr>
          <p:cNvPr id="20" name="TextBox 19"/>
          <p:cNvSpPr txBox="1"/>
          <p:nvPr/>
        </p:nvSpPr>
        <p:spPr>
          <a:xfrm>
            <a:off x="5334000" y="403860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b.com</a:t>
            </a:r>
            <a:endParaRPr lang="en-US" sz="3200" dirty="0"/>
          </a:p>
        </p:txBody>
      </p:sp>
      <p:sp>
        <p:nvSpPr>
          <p:cNvPr id="16" name="TextBox 15"/>
          <p:cNvSpPr txBox="1"/>
          <p:nvPr/>
        </p:nvSpPr>
        <p:spPr>
          <a:xfrm>
            <a:off x="76200" y="1295400"/>
            <a:ext cx="205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Server</a:t>
            </a:r>
            <a:endParaRPr lang="en-US" sz="40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0" y="3124200"/>
            <a:ext cx="205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Browser</a:t>
            </a:r>
            <a:endParaRPr lang="en-US" sz="4000" b="1" dirty="0"/>
          </a:p>
        </p:txBody>
      </p:sp>
      <p:grpSp>
        <p:nvGrpSpPr>
          <p:cNvPr id="21" name="Group 20"/>
          <p:cNvGrpSpPr/>
          <p:nvPr/>
        </p:nvGrpSpPr>
        <p:grpSpPr>
          <a:xfrm>
            <a:off x="2819400" y="4953000"/>
            <a:ext cx="3962400" cy="1295400"/>
            <a:chOff x="2819400" y="4953000"/>
            <a:chExt cx="3962400" cy="1295400"/>
          </a:xfrm>
        </p:grpSpPr>
        <p:sp>
          <p:nvSpPr>
            <p:cNvPr id="19" name="Rectangle 18"/>
            <p:cNvSpPr/>
            <p:nvPr/>
          </p:nvSpPr>
          <p:spPr>
            <a:xfrm>
              <a:off x="2819400" y="4953000"/>
              <a:ext cx="3962400" cy="12954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2536" name="Picture 8" descr="C:\Users\fhsu\AppData\Local\Microsoft\Windows\Temporary Internet Files\Content.IE5\P6HMJMQS\MCj02395630000[1].wmf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819400" y="5029200"/>
              <a:ext cx="1319252" cy="1143000"/>
            </a:xfrm>
            <a:prstGeom prst="rect">
              <a:avLst/>
            </a:prstGeom>
            <a:noFill/>
          </p:spPr>
        </p:pic>
      </p:grpSp>
    </p:spTree>
    <p:custDataLst>
      <p:tags r:id="rId1"/>
    </p:custDataLst>
  </p:cSld>
  <p:clrMapOvr>
    <a:masterClrMapping/>
  </p:clrMapOvr>
  <p:transition advTm="5364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ounded Rectangle 28"/>
          <p:cNvSpPr/>
          <p:nvPr/>
        </p:nvSpPr>
        <p:spPr>
          <a:xfrm>
            <a:off x="4876800" y="3886200"/>
            <a:ext cx="4267200" cy="29718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>
            <a:off x="304800" y="3886200"/>
            <a:ext cx="4343400" cy="29718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Preventing CSRF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667000" y="1676400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a.com</a:t>
            </a:r>
            <a:endParaRPr lang="en-US" sz="3200" dirty="0"/>
          </a:p>
        </p:txBody>
      </p:sp>
      <p:pic>
        <p:nvPicPr>
          <p:cNvPr id="13" name="Picture 7" descr="C:\Users\fhsu\AppData\Local\Microsoft\Windows\Temporary Internet Files\Content.IE5\8UP64CNB\MCj042477000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14800" y="1143000"/>
            <a:ext cx="1214884" cy="1568450"/>
          </a:xfrm>
          <a:prstGeom prst="rect">
            <a:avLst/>
          </a:prstGeom>
          <a:noFill/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90800" y="3886200"/>
            <a:ext cx="914400" cy="9144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</p:spPr>
      </p:pic>
      <p:sp>
        <p:nvSpPr>
          <p:cNvPr id="15" name="TextBox 14"/>
          <p:cNvSpPr txBox="1"/>
          <p:nvPr/>
        </p:nvSpPr>
        <p:spPr>
          <a:xfrm>
            <a:off x="1371600" y="403860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a.com</a:t>
            </a:r>
            <a:endParaRPr lang="en-US" sz="3200" dirty="0"/>
          </a:p>
        </p:txBody>
      </p:sp>
      <p:pic>
        <p:nvPicPr>
          <p:cNvPr id="30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53200" y="3886200"/>
            <a:ext cx="914400" cy="9144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</p:spPr>
      </p:pic>
      <p:sp>
        <p:nvSpPr>
          <p:cNvPr id="20" name="TextBox 19"/>
          <p:cNvSpPr txBox="1"/>
          <p:nvPr/>
        </p:nvSpPr>
        <p:spPr>
          <a:xfrm>
            <a:off x="5334000" y="403860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b.com</a:t>
            </a:r>
            <a:endParaRPr lang="en-US" sz="3200" dirty="0"/>
          </a:p>
        </p:txBody>
      </p:sp>
      <p:grpSp>
        <p:nvGrpSpPr>
          <p:cNvPr id="3" name="Group 25"/>
          <p:cNvGrpSpPr/>
          <p:nvPr/>
        </p:nvGrpSpPr>
        <p:grpSpPr>
          <a:xfrm>
            <a:off x="2895600" y="2667000"/>
            <a:ext cx="1219994" cy="2134394"/>
            <a:chOff x="2971800" y="2667000"/>
            <a:chExt cx="1219994" cy="2134394"/>
          </a:xfrm>
        </p:grpSpPr>
        <p:cxnSp>
          <p:nvCxnSpPr>
            <p:cNvPr id="23" name="Straight Arrow Connector 22"/>
            <p:cNvCxnSpPr/>
            <p:nvPr/>
          </p:nvCxnSpPr>
          <p:spPr>
            <a:xfrm rot="5400000">
              <a:off x="2933700" y="2705100"/>
              <a:ext cx="1066800" cy="9906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 rot="5400000">
              <a:off x="3200400" y="3810000"/>
              <a:ext cx="19812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76200" y="1295400"/>
            <a:ext cx="205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Server</a:t>
            </a:r>
            <a:endParaRPr lang="en-US" sz="40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0" y="3124200"/>
            <a:ext cx="205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Browser</a:t>
            </a:r>
            <a:endParaRPr lang="en-US" sz="4000" b="1" dirty="0"/>
          </a:p>
        </p:txBody>
      </p:sp>
      <p:grpSp>
        <p:nvGrpSpPr>
          <p:cNvPr id="5" name="Group 20"/>
          <p:cNvGrpSpPr/>
          <p:nvPr/>
        </p:nvGrpSpPr>
        <p:grpSpPr>
          <a:xfrm>
            <a:off x="533400" y="4953000"/>
            <a:ext cx="3962400" cy="1295400"/>
            <a:chOff x="2819400" y="4953000"/>
            <a:chExt cx="3962400" cy="1295400"/>
          </a:xfrm>
        </p:grpSpPr>
        <p:sp>
          <p:nvSpPr>
            <p:cNvPr id="19" name="Rectangle 18"/>
            <p:cNvSpPr/>
            <p:nvPr/>
          </p:nvSpPr>
          <p:spPr>
            <a:xfrm>
              <a:off x="2819400" y="4953000"/>
              <a:ext cx="3962400" cy="12954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2536" name="Picture 8" descr="C:\Users\fhsu\AppData\Local\Microsoft\Windows\Temporary Internet Files\Content.IE5\P6HMJMQS\MCj02395630000[1].wmf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2819400" y="5029200"/>
              <a:ext cx="1319252" cy="1143000"/>
            </a:xfrm>
            <a:prstGeom prst="rect">
              <a:avLst/>
            </a:prstGeom>
            <a:noFill/>
          </p:spPr>
        </p:pic>
      </p:grpSp>
      <p:grpSp>
        <p:nvGrpSpPr>
          <p:cNvPr id="6" name="Group 21"/>
          <p:cNvGrpSpPr/>
          <p:nvPr/>
        </p:nvGrpSpPr>
        <p:grpSpPr>
          <a:xfrm>
            <a:off x="5105400" y="4953000"/>
            <a:ext cx="3962400" cy="1295400"/>
            <a:chOff x="2819400" y="4953000"/>
            <a:chExt cx="3962400" cy="1295400"/>
          </a:xfrm>
        </p:grpSpPr>
        <p:sp>
          <p:nvSpPr>
            <p:cNvPr id="24" name="Rectangle 23"/>
            <p:cNvSpPr/>
            <p:nvPr/>
          </p:nvSpPr>
          <p:spPr>
            <a:xfrm>
              <a:off x="2819400" y="4953000"/>
              <a:ext cx="3962400" cy="12954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6" name="Picture 8" descr="C:\Users\fhsu\AppData\Local\Microsoft\Windows\Temporary Internet Files\Content.IE5\P6HMJMQS\MCj02395630000[1].wmf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5386348" y="5029200"/>
              <a:ext cx="1319252" cy="1143000"/>
            </a:xfrm>
            <a:prstGeom prst="rect">
              <a:avLst/>
            </a:prstGeom>
            <a:noFill/>
          </p:spPr>
        </p:pic>
      </p:grpSp>
      <p:pic>
        <p:nvPicPr>
          <p:cNvPr id="22535" name="Picture 7" descr="C:\Users\fhsu\AppData\Local\Microsoft\Windows\Temporary Internet Files\Content.IE5\HN4NOUV8\MCj03965340000[1].wm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191000" y="2895600"/>
            <a:ext cx="685800" cy="773378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ransition advTm="1553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22222E-6 L -0.07916 0.32153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" y="1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ounded Rectangle 28"/>
          <p:cNvSpPr/>
          <p:nvPr/>
        </p:nvSpPr>
        <p:spPr>
          <a:xfrm>
            <a:off x="4876800" y="3886200"/>
            <a:ext cx="4267200" cy="29718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>
            <a:off x="304800" y="3886200"/>
            <a:ext cx="4343400" cy="29718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Preventing CSRF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667000" y="1676400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a.com</a:t>
            </a:r>
            <a:endParaRPr lang="en-US" sz="3200" dirty="0"/>
          </a:p>
        </p:txBody>
      </p:sp>
      <p:pic>
        <p:nvPicPr>
          <p:cNvPr id="13" name="Picture 7" descr="C:\Users\fhsu\AppData\Local\Microsoft\Windows\Temporary Internet Files\Content.IE5\8UP64CNB\MCj042477000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14800" y="1143000"/>
            <a:ext cx="1214884" cy="1568450"/>
          </a:xfrm>
          <a:prstGeom prst="rect">
            <a:avLst/>
          </a:prstGeom>
          <a:noFill/>
        </p:spPr>
      </p:pic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90800" y="3886200"/>
            <a:ext cx="914400" cy="9144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</p:spPr>
      </p:pic>
      <p:sp>
        <p:nvSpPr>
          <p:cNvPr id="15" name="TextBox 14"/>
          <p:cNvSpPr txBox="1"/>
          <p:nvPr/>
        </p:nvSpPr>
        <p:spPr>
          <a:xfrm>
            <a:off x="1371600" y="403860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a.com</a:t>
            </a:r>
            <a:endParaRPr lang="en-US" sz="3200" dirty="0"/>
          </a:p>
        </p:txBody>
      </p:sp>
      <p:pic>
        <p:nvPicPr>
          <p:cNvPr id="32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53200" y="3886200"/>
            <a:ext cx="914400" cy="9144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</p:spPr>
      </p:pic>
      <p:sp>
        <p:nvSpPr>
          <p:cNvPr id="20" name="TextBox 19"/>
          <p:cNvSpPr txBox="1"/>
          <p:nvPr/>
        </p:nvSpPr>
        <p:spPr>
          <a:xfrm>
            <a:off x="5334000" y="403860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b.com</a:t>
            </a:r>
            <a:endParaRPr lang="en-US" sz="3200" dirty="0"/>
          </a:p>
        </p:txBody>
      </p:sp>
      <p:sp>
        <p:nvSpPr>
          <p:cNvPr id="16" name="TextBox 15"/>
          <p:cNvSpPr txBox="1"/>
          <p:nvPr/>
        </p:nvSpPr>
        <p:spPr>
          <a:xfrm>
            <a:off x="76200" y="1295400"/>
            <a:ext cx="205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Server</a:t>
            </a:r>
            <a:endParaRPr lang="en-US" sz="40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0" y="3124200"/>
            <a:ext cx="205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Browser</a:t>
            </a:r>
            <a:endParaRPr lang="en-US" sz="4000" b="1" dirty="0"/>
          </a:p>
        </p:txBody>
      </p:sp>
      <p:grpSp>
        <p:nvGrpSpPr>
          <p:cNvPr id="5" name="Group 20"/>
          <p:cNvGrpSpPr/>
          <p:nvPr/>
        </p:nvGrpSpPr>
        <p:grpSpPr>
          <a:xfrm>
            <a:off x="533400" y="4953000"/>
            <a:ext cx="3962400" cy="1295400"/>
            <a:chOff x="2819400" y="4953000"/>
            <a:chExt cx="3962400" cy="1295400"/>
          </a:xfrm>
        </p:grpSpPr>
        <p:sp>
          <p:nvSpPr>
            <p:cNvPr id="19" name="Rectangle 18"/>
            <p:cNvSpPr/>
            <p:nvPr/>
          </p:nvSpPr>
          <p:spPr>
            <a:xfrm>
              <a:off x="2819400" y="4953000"/>
              <a:ext cx="3962400" cy="12954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2536" name="Picture 8" descr="C:\Users\fhsu\AppData\Local\Microsoft\Windows\Temporary Internet Files\Content.IE5\P6HMJMQS\MCj02395630000[1].wmf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2819400" y="5029200"/>
              <a:ext cx="1319252" cy="1143000"/>
            </a:xfrm>
            <a:prstGeom prst="rect">
              <a:avLst/>
            </a:prstGeom>
            <a:noFill/>
          </p:spPr>
        </p:pic>
      </p:grpSp>
      <p:grpSp>
        <p:nvGrpSpPr>
          <p:cNvPr id="6" name="Group 21"/>
          <p:cNvGrpSpPr/>
          <p:nvPr/>
        </p:nvGrpSpPr>
        <p:grpSpPr>
          <a:xfrm>
            <a:off x="5105400" y="4953000"/>
            <a:ext cx="3962400" cy="1295400"/>
            <a:chOff x="2819400" y="4953000"/>
            <a:chExt cx="3962400" cy="1295400"/>
          </a:xfrm>
        </p:grpSpPr>
        <p:sp>
          <p:nvSpPr>
            <p:cNvPr id="24" name="Rectangle 23"/>
            <p:cNvSpPr/>
            <p:nvPr/>
          </p:nvSpPr>
          <p:spPr>
            <a:xfrm>
              <a:off x="2819400" y="4953000"/>
              <a:ext cx="3962400" cy="12954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6" name="Picture 8" descr="C:\Users\fhsu\AppData\Local\Microsoft\Windows\Temporary Internet Files\Content.IE5\P6HMJMQS\MCj02395630000[1].wmf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5386348" y="5029200"/>
              <a:ext cx="1319252" cy="1143000"/>
            </a:xfrm>
            <a:prstGeom prst="rect">
              <a:avLst/>
            </a:prstGeom>
            <a:noFill/>
          </p:spPr>
        </p:pic>
      </p:grpSp>
      <p:pic>
        <p:nvPicPr>
          <p:cNvPr id="29700" name="Picture 4" descr="C:\Users\fhsu\AppData\Local\Microsoft\Windows\Temporary Internet Files\Content.IE5\7XXHBCMO\MCj04238460000[1].wm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391400" y="1371600"/>
            <a:ext cx="1187905" cy="1225550"/>
          </a:xfrm>
          <a:prstGeom prst="rect">
            <a:avLst/>
          </a:prstGeom>
          <a:noFill/>
        </p:spPr>
      </p:pic>
      <p:grpSp>
        <p:nvGrpSpPr>
          <p:cNvPr id="38" name="Group 37"/>
          <p:cNvGrpSpPr/>
          <p:nvPr/>
        </p:nvGrpSpPr>
        <p:grpSpPr>
          <a:xfrm>
            <a:off x="3581400" y="2819400"/>
            <a:ext cx="3277394" cy="1905794"/>
            <a:chOff x="3581400" y="2819400"/>
            <a:chExt cx="3277394" cy="1905794"/>
          </a:xfrm>
        </p:grpSpPr>
        <p:grpSp>
          <p:nvGrpSpPr>
            <p:cNvPr id="4" name="Group 30"/>
            <p:cNvGrpSpPr/>
            <p:nvPr/>
          </p:nvGrpSpPr>
          <p:grpSpPr>
            <a:xfrm>
              <a:off x="5257800" y="2819400"/>
              <a:ext cx="1600994" cy="1905794"/>
              <a:chOff x="4723606" y="2819400"/>
              <a:chExt cx="1600994" cy="1905794"/>
            </a:xfrm>
          </p:grpSpPr>
          <p:cxnSp>
            <p:nvCxnSpPr>
              <p:cNvPr id="28" name="Straight Arrow Connector 27"/>
              <p:cNvCxnSpPr/>
              <p:nvPr/>
            </p:nvCxnSpPr>
            <p:spPr>
              <a:xfrm rot="5400000" flipH="1" flipV="1">
                <a:off x="3810000" y="3810000"/>
                <a:ext cx="1828800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Arrow Connector 29"/>
              <p:cNvCxnSpPr/>
              <p:nvPr/>
            </p:nvCxnSpPr>
            <p:spPr>
              <a:xfrm rot="16200000" flipV="1">
                <a:off x="5524500" y="2857500"/>
                <a:ext cx="838200" cy="7620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5" name="TextBox 34"/>
            <p:cNvSpPr txBox="1"/>
            <p:nvPr/>
          </p:nvSpPr>
          <p:spPr>
            <a:xfrm>
              <a:off x="3581400" y="3200400"/>
              <a:ext cx="153022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No cookie!</a:t>
              </a:r>
              <a:endParaRPr lang="en-US" sz="2400" dirty="0"/>
            </a:p>
          </p:txBody>
        </p:sp>
      </p:grpSp>
      <p:pic>
        <p:nvPicPr>
          <p:cNvPr id="36" name="Picture 7" descr="C:\Users\fhsu\AppData\Local\Microsoft\Windows\Temporary Internet Files\Content.IE5\HN4NOUV8\MCj03965340000[1].wm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581400" y="5257800"/>
            <a:ext cx="685800" cy="773378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ransition advTm="2467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Browser Sessions under </a:t>
            </a:r>
            <a:r>
              <a:rPr lang="en-US" dirty="0" err="1" smtClean="0"/>
              <a:t>OMash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Each cookie</a:t>
            </a:r>
          </a:p>
          <a:p>
            <a:pPr lvl="1"/>
            <a:r>
              <a:rPr lang="en-US" dirty="0" smtClean="0"/>
              <a:t>belongs to a window</a:t>
            </a:r>
          </a:p>
          <a:p>
            <a:pPr lvl="1"/>
            <a:r>
              <a:rPr lang="en-US" dirty="0" smtClean="0"/>
              <a:t>is shared by subsequent pages from the same domain in that window</a:t>
            </a:r>
          </a:p>
          <a:p>
            <a:r>
              <a:rPr lang="en-US" dirty="0" smtClean="0"/>
              <a:t>Each window has an independent session</a:t>
            </a:r>
          </a:p>
          <a:p>
            <a:pPr lvl="1"/>
            <a:r>
              <a:rPr lang="en-US" dirty="0" smtClean="0"/>
              <a:t>Desirable side effect: </a:t>
            </a:r>
            <a:br>
              <a:rPr lang="en-US" dirty="0" smtClean="0"/>
            </a:br>
            <a:r>
              <a:rPr lang="en-US" dirty="0" smtClean="0"/>
              <a:t>Can log in to multiple accounts in different windows in the same browser</a:t>
            </a:r>
            <a:endParaRPr lang="en-US" dirty="0"/>
          </a:p>
        </p:txBody>
      </p:sp>
    </p:spTree>
  </p:cSld>
  <p:clrMapOvr>
    <a:masterClrMapping/>
  </p:clrMapOvr>
  <p:transition advTm="117828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Mashups</a:t>
            </a:r>
            <a:r>
              <a:rPr lang="en-US" dirty="0" smtClean="0"/>
              <a:t> and the Same Origin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700" dirty="0" err="1" smtClean="0"/>
              <a:t>Mashups</a:t>
            </a:r>
            <a:r>
              <a:rPr lang="en-US" sz="2700" dirty="0" smtClean="0"/>
              <a:t> integrate content from multiple websites</a:t>
            </a:r>
          </a:p>
          <a:p>
            <a:r>
              <a:rPr lang="en-US" sz="2700" dirty="0" smtClean="0"/>
              <a:t>Content protection relies on Same Origin Policy (SOP)</a:t>
            </a:r>
          </a:p>
          <a:p>
            <a:pPr lvl="1"/>
            <a:r>
              <a:rPr lang="en-US" sz="2300" dirty="0" smtClean="0"/>
              <a:t>Currently, contents get complete or no isolation</a:t>
            </a:r>
          </a:p>
          <a:p>
            <a:pPr lvl="1"/>
            <a:r>
              <a:rPr lang="en-US" sz="2300" dirty="0" err="1" smtClean="0"/>
              <a:t>MashupOS</a:t>
            </a:r>
            <a:r>
              <a:rPr lang="en-US" sz="2300" dirty="0" smtClean="0"/>
              <a:t> proposes more flexible trust relationship </a:t>
            </a:r>
            <a:br>
              <a:rPr lang="en-US" sz="2300" dirty="0" smtClean="0"/>
            </a:br>
            <a:r>
              <a:rPr lang="en-US" sz="2300" dirty="0" smtClean="0"/>
              <a:t>[SOSP 07]</a:t>
            </a:r>
          </a:p>
          <a:p>
            <a:pPr lvl="2"/>
            <a:r>
              <a:rPr lang="en-US" sz="1900" dirty="0" smtClean="0"/>
              <a:t>Isolated</a:t>
            </a:r>
          </a:p>
          <a:p>
            <a:pPr lvl="2"/>
            <a:r>
              <a:rPr lang="en-US" sz="1900" dirty="0" smtClean="0"/>
              <a:t>Open</a:t>
            </a:r>
          </a:p>
          <a:p>
            <a:pPr lvl="2"/>
            <a:r>
              <a:rPr lang="en-US" sz="1900" dirty="0" smtClean="0"/>
              <a:t>Access-Controlled</a:t>
            </a:r>
          </a:p>
          <a:p>
            <a:pPr lvl="2"/>
            <a:r>
              <a:rPr lang="en-US" sz="1900" dirty="0" smtClean="0"/>
              <a:t>Unauthorized</a:t>
            </a:r>
            <a:endParaRPr lang="en-US" sz="1900" dirty="0"/>
          </a:p>
        </p:txBody>
      </p:sp>
    </p:spTree>
  </p:cSld>
  <p:clrMapOvr>
    <a:masterClrMapping/>
  </p:clrMapOvr>
  <p:transition advTm="113438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Cross-window Sessions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to track a session across windows?</a:t>
            </a:r>
          </a:p>
          <a:p>
            <a:r>
              <a:rPr lang="en-US" dirty="0" smtClean="0"/>
              <a:t>Cookie Inheritance</a:t>
            </a:r>
          </a:p>
          <a:p>
            <a:pPr lvl="1"/>
            <a:r>
              <a:rPr lang="en-US" dirty="0" smtClean="0"/>
              <a:t>When page P1 loads P2,  P2 inherits P1’s cookies</a:t>
            </a:r>
          </a:p>
          <a:p>
            <a:pPr lvl="1"/>
            <a:r>
              <a:rPr lang="en-US" dirty="0" smtClean="0"/>
              <a:t>P1 and P2 now belong to the same session</a:t>
            </a:r>
          </a:p>
        </p:txBody>
      </p:sp>
    </p:spTree>
  </p:cSld>
  <p:clrMapOvr>
    <a:masterClrMapping/>
  </p:clrMapOvr>
  <p:transition advTm="66765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Proof of concept as Firefox add-on</a:t>
            </a:r>
          </a:p>
          <a:p>
            <a:pPr lvl="1"/>
            <a:r>
              <a:rPr lang="en-US" dirty="0" smtClean="0"/>
              <a:t>Make an exception to SOP in Mozilla’s Configurable Security Policy</a:t>
            </a:r>
          </a:p>
          <a:p>
            <a:pPr lvl="1"/>
            <a:r>
              <a:rPr lang="en-US" dirty="0" smtClean="0"/>
              <a:t>Change Cookie Manager to make each cookie private to a window</a:t>
            </a:r>
          </a:p>
          <a:p>
            <a:r>
              <a:rPr lang="en-US" dirty="0" smtClean="0"/>
              <a:t>No changes required on the server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advTm="64359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Supporting SOP without DNS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application prefers using SOP to allow inter-page communication:</a:t>
            </a:r>
          </a:p>
          <a:p>
            <a:r>
              <a:rPr lang="en-US" dirty="0" smtClean="0"/>
              <a:t>To implement this under </a:t>
            </a:r>
            <a:r>
              <a:rPr lang="en-US" dirty="0" err="1" smtClean="0"/>
              <a:t>OMash</a:t>
            </a:r>
            <a:endParaRPr lang="en-US" dirty="0" smtClean="0"/>
          </a:p>
          <a:p>
            <a:pPr lvl="1"/>
            <a:r>
              <a:rPr lang="en-US" dirty="0" smtClean="0"/>
              <a:t>Server embeds a shared secret in all pages</a:t>
            </a:r>
          </a:p>
          <a:p>
            <a:pPr lvl="1"/>
            <a:r>
              <a:rPr lang="en-US" dirty="0" smtClean="0"/>
              <a:t>Pages authenticate each other using this secret</a:t>
            </a:r>
          </a:p>
        </p:txBody>
      </p:sp>
    </p:spTree>
  </p:cSld>
  <p:clrMapOvr>
    <a:masterClrMapping/>
  </p:clrMapOvr>
  <p:transition advTm="67093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Supporting SOP without DNS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2667000"/>
            <a:ext cx="4191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secret = “1234”;</a:t>
            </a:r>
          </a:p>
          <a:p>
            <a:r>
              <a:rPr lang="en-US" sz="2400" dirty="0" smtClean="0"/>
              <a:t>function </a:t>
            </a:r>
            <a:r>
              <a:rPr lang="en-US" sz="2400" dirty="0" err="1" smtClean="0"/>
              <a:t>getPublicInterface</a:t>
            </a:r>
            <a:r>
              <a:rPr lang="en-US" sz="2400" dirty="0" smtClean="0"/>
              <a:t>() {</a:t>
            </a:r>
          </a:p>
          <a:p>
            <a:r>
              <a:rPr lang="en-US" sz="2400" dirty="0" smtClean="0"/>
              <a:t>  function Interface()   {</a:t>
            </a:r>
          </a:p>
          <a:p>
            <a:r>
              <a:rPr lang="en-US" sz="2400" dirty="0" smtClean="0"/>
              <a:t>    this.foo=function (secret, … )</a:t>
            </a:r>
          </a:p>
          <a:p>
            <a:r>
              <a:rPr lang="en-US" sz="2400" dirty="0" smtClean="0"/>
              <a:t>    { check(secret); … }</a:t>
            </a:r>
          </a:p>
          <a:p>
            <a:r>
              <a:rPr lang="en-US" sz="2400" dirty="0" smtClean="0"/>
              <a:t>  }</a:t>
            </a:r>
          </a:p>
          <a:p>
            <a:r>
              <a:rPr lang="en-US" sz="2400" dirty="0" smtClean="0"/>
              <a:t>  return new Interface();</a:t>
            </a:r>
          </a:p>
          <a:p>
            <a:r>
              <a:rPr lang="en-US" sz="2400" dirty="0" smtClean="0"/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0" y="2667000"/>
            <a:ext cx="4191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&lt;script&gt;</a:t>
            </a:r>
          </a:p>
          <a:p>
            <a:r>
              <a:rPr lang="en-US" sz="2400" dirty="0" smtClean="0"/>
              <a:t>secret = “1234”</a:t>
            </a:r>
          </a:p>
          <a:p>
            <a:r>
              <a:rPr lang="en-US" sz="2400" dirty="0" err="1" smtClean="0"/>
              <a:t>api</a:t>
            </a:r>
            <a:r>
              <a:rPr lang="en-US" sz="2400" dirty="0" smtClean="0"/>
              <a:t>  = </a:t>
            </a:r>
            <a:r>
              <a:rPr lang="en-US" sz="2400" dirty="0" err="1" smtClean="0"/>
              <a:t>win.getPublicInterface</a:t>
            </a:r>
            <a:r>
              <a:rPr lang="en-US" sz="2400" dirty="0" smtClean="0"/>
              <a:t>()</a:t>
            </a:r>
          </a:p>
          <a:p>
            <a:r>
              <a:rPr lang="en-US" sz="2400" dirty="0" smtClean="0"/>
              <a:t>api.foo(secret, …)</a:t>
            </a:r>
          </a:p>
          <a:p>
            <a:r>
              <a:rPr lang="en-US" sz="2400" dirty="0" smtClean="0"/>
              <a:t>&lt;/script&gt;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90600" y="1828800"/>
            <a:ext cx="198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Provider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5791200" y="1828800"/>
            <a:ext cx="198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Integrator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MashupOS</a:t>
            </a:r>
            <a:r>
              <a:rPr lang="en-US" dirty="0" smtClean="0"/>
              <a:t> (Wang et al, SOSP 07)</a:t>
            </a:r>
          </a:p>
          <a:p>
            <a:endParaRPr lang="en-US" dirty="0" smtClean="0"/>
          </a:p>
          <a:p>
            <a:r>
              <a:rPr lang="en-US" dirty="0" err="1" smtClean="0"/>
              <a:t>SMash</a:t>
            </a:r>
            <a:r>
              <a:rPr lang="en-US" dirty="0" smtClean="0"/>
              <a:t> (</a:t>
            </a:r>
            <a:r>
              <a:rPr lang="en-US" dirty="0" err="1" smtClean="0"/>
              <a:t>Keukelaere</a:t>
            </a:r>
            <a:r>
              <a:rPr lang="en-US" dirty="0" smtClean="0"/>
              <a:t> WWW 07)</a:t>
            </a:r>
          </a:p>
          <a:p>
            <a:endParaRPr lang="en-US" dirty="0" smtClean="0"/>
          </a:p>
          <a:p>
            <a:r>
              <a:rPr lang="en-US" dirty="0" smtClean="0"/>
              <a:t>Google’s </a:t>
            </a:r>
            <a:r>
              <a:rPr lang="en-US" dirty="0" err="1" smtClean="0"/>
              <a:t>Caja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ransition advTm="78547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OMash</a:t>
            </a:r>
            <a:r>
              <a:rPr lang="en-US" dirty="0" smtClean="0"/>
              <a:t> a new browser security model</a:t>
            </a:r>
          </a:p>
          <a:p>
            <a:pPr lvl="1"/>
            <a:r>
              <a:rPr lang="en-US" dirty="0" smtClean="0"/>
              <a:t>Allows flexible trust relation</a:t>
            </a:r>
          </a:p>
          <a:p>
            <a:pPr lvl="1"/>
            <a:r>
              <a:rPr lang="en-US" dirty="0" smtClean="0"/>
              <a:t>Simple</a:t>
            </a:r>
          </a:p>
          <a:p>
            <a:pPr lvl="1"/>
            <a:r>
              <a:rPr lang="en-US" dirty="0" smtClean="0"/>
              <a:t>Familiar, easy to understand</a:t>
            </a:r>
          </a:p>
          <a:p>
            <a:r>
              <a:rPr lang="en-US" dirty="0" smtClean="0"/>
              <a:t>Don’t rely on Same Origin Policy</a:t>
            </a:r>
          </a:p>
          <a:p>
            <a:pPr lvl="1"/>
            <a:r>
              <a:rPr lang="en-US" dirty="0" smtClean="0"/>
              <a:t>Prevent CSRF attacks</a:t>
            </a:r>
          </a:p>
          <a:p>
            <a:pPr lvl="1"/>
            <a:r>
              <a:rPr lang="en-US" dirty="0" smtClean="0"/>
              <a:t>Allows programmers to define “Same Origin” flexibly based on shared secrets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ransition advTm="112781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Same Origin Policy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486400" y="1676400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a.com</a:t>
            </a:r>
            <a:endParaRPr lang="en-US" sz="3200" dirty="0"/>
          </a:p>
        </p:txBody>
      </p:sp>
      <p:pic>
        <p:nvPicPr>
          <p:cNvPr id="2055" name="Picture 7" descr="C:\Users\fhsu\AppData\Local\Microsoft\Windows\Temporary Internet Files\Content.IE5\8UP64CNB\MCj042477000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14800" y="1143000"/>
            <a:ext cx="1214884" cy="1568450"/>
          </a:xfrm>
          <a:prstGeom prst="rect">
            <a:avLst/>
          </a:prstGeom>
          <a:noFill/>
        </p:spPr>
      </p:pic>
      <p:pic>
        <p:nvPicPr>
          <p:cNvPr id="37" name="Picture 1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19200" y="4519613"/>
            <a:ext cx="1295400" cy="12954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</p:spPr>
      </p:pic>
      <p:pic>
        <p:nvPicPr>
          <p:cNvPr id="25" name="Picture 1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38600" y="4495800"/>
            <a:ext cx="1295400" cy="12954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</p:spPr>
      </p:pic>
      <p:pic>
        <p:nvPicPr>
          <p:cNvPr id="27" name="Picture 1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81800" y="4495800"/>
            <a:ext cx="1295400" cy="12954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</p:spPr>
      </p:pic>
      <p:sp>
        <p:nvSpPr>
          <p:cNvPr id="14" name="TextBox 13"/>
          <p:cNvSpPr txBox="1"/>
          <p:nvPr/>
        </p:nvSpPr>
        <p:spPr>
          <a:xfrm>
            <a:off x="1219200" y="5791200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a.com</a:t>
            </a:r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4038600" y="5791200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a.com</a:t>
            </a:r>
            <a:endParaRPr lang="en-US" sz="3200" dirty="0"/>
          </a:p>
        </p:txBody>
      </p:sp>
      <p:sp>
        <p:nvSpPr>
          <p:cNvPr id="16" name="TextBox 15"/>
          <p:cNvSpPr txBox="1"/>
          <p:nvPr/>
        </p:nvSpPr>
        <p:spPr>
          <a:xfrm>
            <a:off x="6781800" y="5791200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b.com</a:t>
            </a:r>
            <a:endParaRPr lang="en-US" sz="3200" dirty="0"/>
          </a:p>
        </p:txBody>
      </p:sp>
      <p:grpSp>
        <p:nvGrpSpPr>
          <p:cNvPr id="35" name="Group 34"/>
          <p:cNvGrpSpPr/>
          <p:nvPr/>
        </p:nvGrpSpPr>
        <p:grpSpPr>
          <a:xfrm>
            <a:off x="1981200" y="2590800"/>
            <a:ext cx="2667794" cy="2800529"/>
            <a:chOff x="1981200" y="2590800"/>
            <a:chExt cx="2667794" cy="2800529"/>
          </a:xfrm>
        </p:grpSpPr>
        <p:cxnSp>
          <p:nvCxnSpPr>
            <p:cNvPr id="18" name="Straight Arrow Connector 17"/>
            <p:cNvCxnSpPr/>
            <p:nvPr/>
          </p:nvCxnSpPr>
          <p:spPr>
            <a:xfrm flipV="1">
              <a:off x="2133600" y="2590800"/>
              <a:ext cx="1752600" cy="167640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 rot="5400000">
              <a:off x="3962400" y="3581400"/>
              <a:ext cx="1371600" cy="1588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>
              <a:off x="2667000" y="5181600"/>
              <a:ext cx="1143000" cy="1588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1981200" y="2895600"/>
              <a:ext cx="9906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200" dirty="0" smtClean="0">
                  <a:solidFill>
                    <a:schemeClr val="accent3"/>
                  </a:solidFill>
                  <a:sym typeface="Wingdings"/>
                </a:rPr>
                <a:t></a:t>
              </a:r>
              <a:endParaRPr lang="en-US" sz="7200" dirty="0">
                <a:solidFill>
                  <a:schemeClr val="accent3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819400" y="4191000"/>
              <a:ext cx="9906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200" dirty="0" smtClean="0">
                  <a:solidFill>
                    <a:schemeClr val="accent3"/>
                  </a:solidFill>
                  <a:sym typeface="Wingdings"/>
                </a:rPr>
                <a:t></a:t>
              </a:r>
              <a:endParaRPr lang="en-US" sz="7200" dirty="0">
                <a:solidFill>
                  <a:schemeClr val="accent3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657600" y="2971800"/>
              <a:ext cx="9906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200" dirty="0" smtClean="0">
                  <a:solidFill>
                    <a:schemeClr val="accent3"/>
                  </a:solidFill>
                  <a:sym typeface="Wingdings"/>
                </a:rPr>
                <a:t></a:t>
              </a:r>
              <a:endParaRPr lang="en-US" sz="7200" dirty="0">
                <a:solidFill>
                  <a:schemeClr val="accent3"/>
                </a:solidFill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304800" y="1600200"/>
            <a:ext cx="205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Server</a:t>
            </a:r>
            <a:endParaRPr lang="en-US" sz="40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28600" y="3733800"/>
            <a:ext cx="205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Browser</a:t>
            </a:r>
            <a:endParaRPr lang="en-US" sz="4000" b="1" dirty="0"/>
          </a:p>
        </p:txBody>
      </p:sp>
      <p:grpSp>
        <p:nvGrpSpPr>
          <p:cNvPr id="36" name="Group 35"/>
          <p:cNvGrpSpPr/>
          <p:nvPr/>
        </p:nvGrpSpPr>
        <p:grpSpPr>
          <a:xfrm>
            <a:off x="5486400" y="2743200"/>
            <a:ext cx="1524000" cy="2952929"/>
            <a:chOff x="5486400" y="2743200"/>
            <a:chExt cx="1524000" cy="2952929"/>
          </a:xfrm>
        </p:grpSpPr>
        <p:cxnSp>
          <p:nvCxnSpPr>
            <p:cNvPr id="28" name="Straight Arrow Connector 27"/>
            <p:cNvCxnSpPr/>
            <p:nvPr/>
          </p:nvCxnSpPr>
          <p:spPr>
            <a:xfrm>
              <a:off x="5486400" y="5105400"/>
              <a:ext cx="1219200" cy="1588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5791200" y="4495800"/>
              <a:ext cx="9906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200" dirty="0" smtClean="0">
                  <a:solidFill>
                    <a:schemeClr val="accent2"/>
                  </a:solidFill>
                  <a:sym typeface="Wingdings"/>
                </a:rPr>
                <a:t></a:t>
              </a:r>
              <a:endParaRPr lang="en-US" sz="7200" dirty="0">
                <a:solidFill>
                  <a:schemeClr val="accent2"/>
                </a:solidFill>
              </a:endParaRPr>
            </a:p>
          </p:txBody>
        </p:sp>
        <p:cxnSp>
          <p:nvCxnSpPr>
            <p:cNvPr id="34" name="Straight Arrow Connector 33"/>
            <p:cNvCxnSpPr/>
            <p:nvPr/>
          </p:nvCxnSpPr>
          <p:spPr>
            <a:xfrm rot="16200000" flipH="1">
              <a:off x="5486400" y="2819400"/>
              <a:ext cx="1600200" cy="144780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5867400" y="2895600"/>
              <a:ext cx="9906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200" dirty="0" smtClean="0">
                  <a:solidFill>
                    <a:schemeClr val="accent2"/>
                  </a:solidFill>
                  <a:sym typeface="Wingdings"/>
                </a:rPr>
                <a:t></a:t>
              </a:r>
              <a:endParaRPr lang="en-US" sz="7200" dirty="0">
                <a:solidFill>
                  <a:schemeClr val="accent2"/>
                </a:solidFill>
              </a:endParaRPr>
            </a:p>
          </p:txBody>
        </p:sp>
      </p:grpSp>
    </p:spTree>
    <p:custDataLst>
      <p:tags r:id="rId1"/>
    </p:custDataLst>
  </p:cSld>
  <p:clrMapOvr>
    <a:masterClrMapping/>
  </p:clrMapOvr>
  <p:transition advTm="5814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Problems with SOP –</a:t>
            </a:r>
            <a:br>
              <a:rPr lang="en-US" dirty="0" smtClean="0"/>
            </a:br>
            <a:r>
              <a:rPr lang="en-US" dirty="0" smtClean="0"/>
              <a:t>What Domains are of the Same Origin?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3429000" y="2362200"/>
            <a:ext cx="22860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24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0" y="1752600"/>
            <a:ext cx="1295400" cy="12954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</p:spPr>
      </p:pic>
      <p:pic>
        <p:nvPicPr>
          <p:cNvPr id="25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05000" y="1752600"/>
            <a:ext cx="1295400" cy="12954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</p:spPr>
      </p:pic>
      <p:grpSp>
        <p:nvGrpSpPr>
          <p:cNvPr id="30" name="Group 29"/>
          <p:cNvGrpSpPr/>
          <p:nvPr/>
        </p:nvGrpSpPr>
        <p:grpSpPr>
          <a:xfrm>
            <a:off x="533400" y="3429000"/>
            <a:ext cx="7880558" cy="660975"/>
            <a:chOff x="533400" y="3429000"/>
            <a:chExt cx="7880558" cy="660975"/>
          </a:xfrm>
        </p:grpSpPr>
        <p:sp>
          <p:nvSpPr>
            <p:cNvPr id="15" name="TextBox 14"/>
            <p:cNvSpPr txBox="1"/>
            <p:nvPr/>
          </p:nvSpPr>
          <p:spPr>
            <a:xfrm>
              <a:off x="533400" y="3429000"/>
              <a:ext cx="295555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web1.acm.org </a:t>
              </a:r>
              <a:endParaRPr lang="en-US" sz="36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562600" y="3429000"/>
              <a:ext cx="285135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web2.acm.org</a:t>
              </a:r>
              <a:endParaRPr lang="en-US" sz="3600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114800" y="3505200"/>
              <a:ext cx="1524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solidFill>
                    <a:schemeClr val="accent2"/>
                  </a:solidFill>
                </a:rPr>
                <a:t>yes</a:t>
              </a:r>
              <a:endParaRPr lang="en-US" sz="3200" dirty="0">
                <a:solidFill>
                  <a:schemeClr val="accent2"/>
                </a:solidFill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533400" y="4419600"/>
            <a:ext cx="8007757" cy="668417"/>
            <a:chOff x="533400" y="4549914"/>
            <a:chExt cx="8007757" cy="668417"/>
          </a:xfrm>
        </p:grpSpPr>
        <p:sp>
          <p:nvSpPr>
            <p:cNvPr id="20" name="TextBox 19"/>
            <p:cNvSpPr txBox="1"/>
            <p:nvPr/>
          </p:nvSpPr>
          <p:spPr>
            <a:xfrm>
              <a:off x="533400" y="4572000"/>
              <a:ext cx="289726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600" dirty="0" smtClean="0"/>
                <a:t>cs.ucdavis.edu</a:t>
              </a:r>
              <a:endParaRPr lang="en-US" sz="40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366569" y="4549914"/>
              <a:ext cx="317458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600" dirty="0" smtClean="0"/>
                <a:t>ece.ucdavis.edu</a:t>
              </a:r>
              <a:endParaRPr lang="en-US" sz="4000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886200" y="4549914"/>
              <a:ext cx="1524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solidFill>
                    <a:schemeClr val="accent2"/>
                  </a:solidFill>
                </a:rPr>
                <a:t>maybe</a:t>
              </a:r>
              <a:endParaRPr lang="en-US" sz="3200" dirty="0">
                <a:solidFill>
                  <a:schemeClr val="accent2"/>
                </a:solidFill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653432" y="5525869"/>
            <a:ext cx="7423768" cy="683062"/>
            <a:chOff x="653432" y="5525869"/>
            <a:chExt cx="7423768" cy="683062"/>
          </a:xfrm>
        </p:grpSpPr>
        <p:sp>
          <p:nvSpPr>
            <p:cNvPr id="22" name="TextBox 21"/>
            <p:cNvSpPr txBox="1"/>
            <p:nvPr/>
          </p:nvSpPr>
          <p:spPr>
            <a:xfrm>
              <a:off x="653432" y="5525869"/>
              <a:ext cx="277556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600" dirty="0" smtClean="0"/>
                <a:t>amazon.co.uk</a:t>
              </a:r>
              <a:endParaRPr lang="en-US" sz="40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091400" y="5562600"/>
              <a:ext cx="198580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600" dirty="0" smtClean="0"/>
                <a:t>bbc.co.uk</a:t>
              </a:r>
              <a:endParaRPr lang="en-US" sz="4000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4191000" y="5562600"/>
              <a:ext cx="1143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solidFill>
                    <a:schemeClr val="accent2"/>
                  </a:solidFill>
                </a:rPr>
                <a:t>no</a:t>
              </a:r>
              <a:endParaRPr lang="en-US" sz="3200" dirty="0">
                <a:solidFill>
                  <a:schemeClr val="accent2"/>
                </a:solidFill>
              </a:endParaRPr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3429000" y="2667000"/>
            <a:ext cx="236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Same origin?</a:t>
            </a:r>
            <a:endParaRPr lang="en-US" sz="3200" dirty="0"/>
          </a:p>
        </p:txBody>
      </p:sp>
    </p:spTree>
    <p:custDataLst>
      <p:tags r:id="rId1"/>
    </p:custDataLst>
  </p:cSld>
  <p:clrMapOvr>
    <a:masterClrMapping/>
  </p:clrMapOvr>
  <p:transition advTm="14256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DNS Insecurity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Client vulnerabilities</a:t>
            </a:r>
          </a:p>
          <a:p>
            <a:pPr lvl="1"/>
            <a:r>
              <a:rPr lang="en-US" dirty="0" smtClean="0"/>
              <a:t>DNS rebinding (Jackson et al, CCS 07)</a:t>
            </a:r>
          </a:p>
          <a:p>
            <a:pPr lvl="1"/>
            <a:r>
              <a:rPr lang="en-US" dirty="0" smtClean="0"/>
              <a:t>Dynamic </a:t>
            </a:r>
            <a:r>
              <a:rPr lang="en-US" dirty="0" err="1" smtClean="0"/>
              <a:t>Pharming</a:t>
            </a:r>
            <a:r>
              <a:rPr lang="en-US" dirty="0" smtClean="0"/>
              <a:t> (</a:t>
            </a:r>
            <a:r>
              <a:rPr lang="en-US" dirty="0" err="1" smtClean="0"/>
              <a:t>Karlof</a:t>
            </a:r>
            <a:r>
              <a:rPr lang="en-US" dirty="0" smtClean="0"/>
              <a:t> et al, CCS 07)</a:t>
            </a:r>
          </a:p>
          <a:p>
            <a:r>
              <a:rPr lang="en-US" dirty="0" smtClean="0"/>
              <a:t>Server vulnerabilities</a:t>
            </a:r>
          </a:p>
          <a:p>
            <a:pPr lvl="1"/>
            <a:r>
              <a:rPr lang="en-US" dirty="0" smtClean="0"/>
              <a:t>DNS cache poisoning (</a:t>
            </a:r>
            <a:r>
              <a:rPr lang="en-US" dirty="0" err="1" smtClean="0"/>
              <a:t>Kaminsky</a:t>
            </a:r>
            <a:r>
              <a:rPr lang="en-US" dirty="0" smtClean="0"/>
              <a:t>, </a:t>
            </a:r>
            <a:r>
              <a:rPr lang="en-US" dirty="0" err="1" smtClean="0"/>
              <a:t>BlackHat</a:t>
            </a:r>
            <a:r>
              <a:rPr lang="en-US" dirty="0" smtClean="0"/>
              <a:t> 08)</a:t>
            </a:r>
            <a:endParaRPr lang="en-US" dirty="0"/>
          </a:p>
        </p:txBody>
      </p:sp>
    </p:spTree>
  </p:cSld>
  <p:clrMapOvr>
    <a:masterClrMapping/>
  </p:clrMapOvr>
  <p:transition advTm="100265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Cross-Site Request Forgery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667000" y="1676400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a.com</a:t>
            </a:r>
            <a:endParaRPr lang="en-US" sz="3200" dirty="0"/>
          </a:p>
        </p:txBody>
      </p:sp>
      <p:pic>
        <p:nvPicPr>
          <p:cNvPr id="13" name="Picture 7" descr="C:\Users\fhsu\AppData\Local\Microsoft\Windows\Temporary Internet Files\Content.IE5\8UP64CNB\MCj042477000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14800" y="1143000"/>
            <a:ext cx="1214884" cy="1568450"/>
          </a:xfrm>
          <a:prstGeom prst="rect">
            <a:avLst/>
          </a:prstGeom>
          <a:noFill/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90800" y="3886200"/>
            <a:ext cx="914400" cy="9144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</p:spPr>
      </p:pic>
      <p:sp>
        <p:nvSpPr>
          <p:cNvPr id="15" name="TextBox 14"/>
          <p:cNvSpPr txBox="1"/>
          <p:nvPr/>
        </p:nvSpPr>
        <p:spPr>
          <a:xfrm>
            <a:off x="1371600" y="403860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a.com</a:t>
            </a:r>
            <a:endParaRPr lang="en-US" sz="3200" dirty="0"/>
          </a:p>
        </p:txBody>
      </p:sp>
      <p:pic>
        <p:nvPicPr>
          <p:cNvPr id="22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53200" y="3810000"/>
            <a:ext cx="914400" cy="9144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</p:spPr>
      </p:pic>
      <p:sp>
        <p:nvSpPr>
          <p:cNvPr id="20" name="TextBox 19"/>
          <p:cNvSpPr txBox="1"/>
          <p:nvPr/>
        </p:nvSpPr>
        <p:spPr>
          <a:xfrm>
            <a:off x="5334000" y="396240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b.com</a:t>
            </a:r>
            <a:endParaRPr lang="en-US" sz="3200" dirty="0"/>
          </a:p>
        </p:txBody>
      </p:sp>
      <p:grpSp>
        <p:nvGrpSpPr>
          <p:cNvPr id="26" name="Group 25"/>
          <p:cNvGrpSpPr/>
          <p:nvPr/>
        </p:nvGrpSpPr>
        <p:grpSpPr>
          <a:xfrm>
            <a:off x="2895600" y="2667000"/>
            <a:ext cx="1219994" cy="2134394"/>
            <a:chOff x="2971800" y="2667000"/>
            <a:chExt cx="1219994" cy="2134394"/>
          </a:xfrm>
        </p:grpSpPr>
        <p:cxnSp>
          <p:nvCxnSpPr>
            <p:cNvPr id="23" name="Straight Arrow Connector 22"/>
            <p:cNvCxnSpPr/>
            <p:nvPr/>
          </p:nvCxnSpPr>
          <p:spPr>
            <a:xfrm rot="5400000">
              <a:off x="2933700" y="2705100"/>
              <a:ext cx="1066800" cy="9906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 rot="5400000">
              <a:off x="3200400" y="3810000"/>
              <a:ext cx="19812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4952206" y="2819400"/>
            <a:ext cx="1600994" cy="1905794"/>
            <a:chOff x="4723606" y="2819400"/>
            <a:chExt cx="1600994" cy="1905794"/>
          </a:xfrm>
        </p:grpSpPr>
        <p:cxnSp>
          <p:nvCxnSpPr>
            <p:cNvPr id="28" name="Straight Arrow Connector 27"/>
            <p:cNvCxnSpPr/>
            <p:nvPr/>
          </p:nvCxnSpPr>
          <p:spPr>
            <a:xfrm rot="5400000" flipH="1" flipV="1">
              <a:off x="3810000" y="3810000"/>
              <a:ext cx="18288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 rot="16200000" flipV="1">
              <a:off x="5524500" y="2857500"/>
              <a:ext cx="838200" cy="7620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76200" y="1295400"/>
            <a:ext cx="205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Server</a:t>
            </a:r>
            <a:endParaRPr lang="en-US" sz="40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0" y="3429000"/>
            <a:ext cx="205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Browser</a:t>
            </a:r>
            <a:endParaRPr lang="en-US" sz="4000" b="1" dirty="0"/>
          </a:p>
        </p:txBody>
      </p:sp>
      <p:sp>
        <p:nvSpPr>
          <p:cNvPr id="19" name="Rectangle 18"/>
          <p:cNvSpPr/>
          <p:nvPr/>
        </p:nvSpPr>
        <p:spPr>
          <a:xfrm>
            <a:off x="2819400" y="4953000"/>
            <a:ext cx="3962400" cy="129540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2535" name="Picture 7" descr="C:\Users\fhsu\AppData\Local\Microsoft\Windows\Temporary Internet Files\Content.IE5\HN4NOUV8\MCj03965340000[1]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191000" y="2895600"/>
            <a:ext cx="685800" cy="773378"/>
          </a:xfrm>
          <a:prstGeom prst="rect">
            <a:avLst/>
          </a:prstGeom>
          <a:noFill/>
        </p:spPr>
      </p:pic>
      <p:pic>
        <p:nvPicPr>
          <p:cNvPr id="22536" name="Picture 8" descr="C:\Users\fhsu\AppData\Local\Microsoft\Windows\Temporary Internet Files\Content.IE5\P6HMJMQS\MCj02395630000[1].wm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819400" y="5029200"/>
            <a:ext cx="1319252" cy="1143000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ransition advTm="8225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8" dur="20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33333 L 0 2.22222E-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OMash</a:t>
            </a:r>
            <a:r>
              <a:rPr lang="en-US" dirty="0" smtClean="0"/>
              <a:t>: Object </a:t>
            </a:r>
            <a:r>
              <a:rPr lang="en-US" dirty="0" err="1" smtClean="0"/>
              <a:t>Mashup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new browser security model</a:t>
            </a:r>
          </a:p>
          <a:p>
            <a:r>
              <a:rPr lang="en-US" dirty="0" smtClean="0"/>
              <a:t>Use Object-Oriented model </a:t>
            </a:r>
            <a:br>
              <a:rPr lang="en-US" dirty="0" smtClean="0"/>
            </a:br>
            <a:r>
              <a:rPr lang="en-US" dirty="0" smtClean="0"/>
              <a:t>(e.g. Java object model)</a:t>
            </a:r>
          </a:p>
          <a:p>
            <a:r>
              <a:rPr lang="en-US" dirty="0" smtClean="0"/>
              <a:t>Treat each Web page as an object</a:t>
            </a:r>
          </a:p>
          <a:p>
            <a:pPr lvl="1"/>
            <a:r>
              <a:rPr lang="en-US" dirty="0" smtClean="0"/>
              <a:t>Encapsulate all scripts and data</a:t>
            </a:r>
          </a:p>
          <a:p>
            <a:pPr lvl="1"/>
            <a:r>
              <a:rPr lang="en-US" dirty="0" smtClean="0"/>
              <a:t>Objects declare public interface</a:t>
            </a:r>
          </a:p>
          <a:p>
            <a:pPr lvl="1"/>
            <a:r>
              <a:rPr lang="en-US" dirty="0" smtClean="0"/>
              <a:t>Objects communicate only via public interface</a:t>
            </a:r>
            <a:endParaRPr lang="en-US" dirty="0"/>
          </a:p>
        </p:txBody>
      </p:sp>
    </p:spTree>
  </p:cSld>
  <p:clrMapOvr>
    <a:masterClrMapping/>
  </p:clrMapOvr>
  <p:transition advTm="52156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Abstractions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Java (analogy)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Web page object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2286000"/>
            <a:ext cx="4191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1"/>
                </a:solidFill>
              </a:rPr>
              <a:t>public class </a:t>
            </a:r>
            <a:r>
              <a:rPr lang="en-US" sz="2400" dirty="0" err="1" smtClean="0">
                <a:solidFill>
                  <a:schemeClr val="accent1"/>
                </a:solidFill>
              </a:rPr>
              <a:t>FooObject</a:t>
            </a:r>
            <a:r>
              <a:rPr lang="en-US" sz="2400" dirty="0" smtClean="0">
                <a:solidFill>
                  <a:schemeClr val="accent1"/>
                </a:solidFill>
              </a:rPr>
              <a:t> {</a:t>
            </a:r>
          </a:p>
          <a:p>
            <a:endParaRPr lang="en-US" sz="2400" dirty="0"/>
          </a:p>
          <a:p>
            <a:r>
              <a:rPr lang="en-US" sz="2400" dirty="0"/>
              <a:t> </a:t>
            </a:r>
            <a:r>
              <a:rPr lang="en-US" sz="2400" dirty="0" smtClean="0"/>
              <a:t>    </a:t>
            </a:r>
            <a:r>
              <a:rPr lang="en-US" sz="2400" b="1" dirty="0" smtClean="0">
                <a:solidFill>
                  <a:schemeClr val="accent3"/>
                </a:solidFill>
              </a:rPr>
              <a:t>public void </a:t>
            </a:r>
            <a:r>
              <a:rPr lang="en-US" sz="2400" b="1" dirty="0" err="1" smtClean="0">
                <a:solidFill>
                  <a:schemeClr val="accent3"/>
                </a:solidFill>
              </a:rPr>
              <a:t>publicMethod</a:t>
            </a:r>
            <a:r>
              <a:rPr lang="en-US" sz="2400" b="1" dirty="0" smtClean="0">
                <a:solidFill>
                  <a:schemeClr val="accent3"/>
                </a:solidFill>
              </a:rPr>
              <a:t>() {</a:t>
            </a:r>
          </a:p>
          <a:p>
            <a:r>
              <a:rPr lang="en-US" sz="2400" b="1" dirty="0" smtClean="0">
                <a:solidFill>
                  <a:schemeClr val="accent3"/>
                </a:solidFill>
              </a:rPr>
              <a:t>     }</a:t>
            </a:r>
          </a:p>
          <a:p>
            <a:endParaRPr lang="en-US" sz="2400" dirty="0"/>
          </a:p>
          <a:p>
            <a:r>
              <a:rPr lang="en-US" sz="2400" dirty="0" smtClean="0"/>
              <a:t>     </a:t>
            </a:r>
          </a:p>
          <a:p>
            <a:endParaRPr lang="en-US" sz="2400" i="1" dirty="0" smtClean="0">
              <a:solidFill>
                <a:srgbClr val="FF0000"/>
              </a:solidFill>
            </a:endParaRPr>
          </a:p>
          <a:p>
            <a:endParaRPr lang="en-US" sz="2400" i="1" dirty="0" smtClean="0">
              <a:solidFill>
                <a:srgbClr val="FF0000"/>
              </a:solidFill>
            </a:endParaRPr>
          </a:p>
          <a:p>
            <a:endParaRPr lang="en-US" sz="2400" i="1" dirty="0" smtClean="0">
              <a:solidFill>
                <a:srgbClr val="FF0000"/>
              </a:solidFill>
            </a:endParaRPr>
          </a:p>
          <a:p>
            <a:r>
              <a:rPr lang="en-US" sz="2400" i="1" dirty="0" smtClean="0">
                <a:solidFill>
                  <a:schemeClr val="accent2"/>
                </a:solidFill>
              </a:rPr>
              <a:t>     private </a:t>
            </a:r>
            <a:r>
              <a:rPr lang="en-US" sz="2400" i="1" dirty="0" err="1" smtClean="0">
                <a:solidFill>
                  <a:schemeClr val="accent2"/>
                </a:solidFill>
              </a:rPr>
              <a:t>int</a:t>
            </a:r>
            <a:r>
              <a:rPr lang="en-US" sz="2400" i="1" dirty="0" smtClean="0">
                <a:solidFill>
                  <a:schemeClr val="accent2"/>
                </a:solidFill>
              </a:rPr>
              <a:t> </a:t>
            </a:r>
            <a:r>
              <a:rPr lang="en-US" sz="2400" i="1" dirty="0" err="1" smtClean="0">
                <a:solidFill>
                  <a:schemeClr val="accent2"/>
                </a:solidFill>
              </a:rPr>
              <a:t>privateData</a:t>
            </a:r>
            <a:r>
              <a:rPr lang="en-US" sz="2400" i="1" dirty="0" smtClean="0">
                <a:solidFill>
                  <a:schemeClr val="accent2"/>
                </a:solidFill>
              </a:rPr>
              <a:t>;</a:t>
            </a:r>
          </a:p>
          <a:p>
            <a:r>
              <a:rPr lang="en-US" sz="2400" dirty="0">
                <a:solidFill>
                  <a:schemeClr val="accent1"/>
                </a:solidFill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24400" y="2286000"/>
            <a:ext cx="40386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1"/>
                </a:solidFill>
              </a:rPr>
              <a:t>&lt;html&gt;</a:t>
            </a:r>
          </a:p>
          <a:p>
            <a:r>
              <a:rPr lang="en-US" sz="2400" dirty="0" smtClean="0">
                <a:solidFill>
                  <a:schemeClr val="accent1"/>
                </a:solidFill>
              </a:rPr>
              <a:t>&lt;script&gt;</a:t>
            </a:r>
          </a:p>
          <a:p>
            <a:r>
              <a:rPr lang="en-US" sz="2400" b="1" dirty="0" smtClean="0">
                <a:solidFill>
                  <a:schemeClr val="accent3"/>
                </a:solidFill>
              </a:rPr>
              <a:t>function </a:t>
            </a:r>
            <a:r>
              <a:rPr lang="en-US" sz="2400" b="1" dirty="0" err="1" smtClean="0">
                <a:solidFill>
                  <a:schemeClr val="accent3"/>
                </a:solidFill>
              </a:rPr>
              <a:t>getPublicInterface</a:t>
            </a:r>
            <a:r>
              <a:rPr lang="en-US" sz="2400" b="1" dirty="0" smtClean="0">
                <a:solidFill>
                  <a:schemeClr val="accent3"/>
                </a:solidFill>
              </a:rPr>
              <a:t>() {</a:t>
            </a:r>
          </a:p>
          <a:p>
            <a:r>
              <a:rPr lang="en-US" sz="2400" b="1" dirty="0" smtClean="0">
                <a:solidFill>
                  <a:schemeClr val="accent3"/>
                </a:solidFill>
              </a:rPr>
              <a:t>  function Interface() {</a:t>
            </a:r>
          </a:p>
          <a:p>
            <a:r>
              <a:rPr lang="en-US" sz="2400" b="1" dirty="0" smtClean="0">
                <a:solidFill>
                  <a:schemeClr val="accent3"/>
                </a:solidFill>
              </a:rPr>
              <a:t>    </a:t>
            </a:r>
            <a:r>
              <a:rPr lang="en-US" sz="2400" b="1" dirty="0" err="1" smtClean="0">
                <a:solidFill>
                  <a:schemeClr val="accent3"/>
                </a:solidFill>
              </a:rPr>
              <a:t>this.publicMethod</a:t>
            </a:r>
            <a:r>
              <a:rPr lang="en-US" sz="2400" b="1" dirty="0" smtClean="0">
                <a:solidFill>
                  <a:schemeClr val="accent3"/>
                </a:solidFill>
              </a:rPr>
              <a:t> = </a:t>
            </a:r>
          </a:p>
          <a:p>
            <a:r>
              <a:rPr lang="en-US" sz="2400" b="1" dirty="0" smtClean="0">
                <a:solidFill>
                  <a:schemeClr val="accent3"/>
                </a:solidFill>
              </a:rPr>
              <a:t>      function ()  {…}</a:t>
            </a:r>
          </a:p>
          <a:p>
            <a:r>
              <a:rPr lang="en-US" sz="2400" b="1" dirty="0" smtClean="0">
                <a:solidFill>
                  <a:schemeClr val="accent3"/>
                </a:solidFill>
              </a:rPr>
              <a:t>  }</a:t>
            </a:r>
          </a:p>
          <a:p>
            <a:r>
              <a:rPr lang="en-US" sz="2400" b="1" dirty="0" smtClean="0">
                <a:solidFill>
                  <a:schemeClr val="accent3"/>
                </a:solidFill>
              </a:rPr>
              <a:t>  return new Interface();</a:t>
            </a:r>
          </a:p>
          <a:p>
            <a:r>
              <a:rPr lang="en-US" sz="2400" b="1" dirty="0" smtClean="0">
                <a:solidFill>
                  <a:schemeClr val="accent3"/>
                </a:solidFill>
              </a:rPr>
              <a:t>}</a:t>
            </a:r>
            <a:endParaRPr lang="en-US" sz="2400" dirty="0" smtClean="0">
              <a:solidFill>
                <a:schemeClr val="accent3"/>
              </a:solidFill>
            </a:endParaRPr>
          </a:p>
          <a:p>
            <a:r>
              <a:rPr lang="en-US" sz="2400" i="1" dirty="0" err="1" smtClean="0">
                <a:solidFill>
                  <a:schemeClr val="accent2"/>
                </a:solidFill>
              </a:rPr>
              <a:t>var</a:t>
            </a:r>
            <a:r>
              <a:rPr lang="en-US" sz="2400" i="1" dirty="0" smtClean="0">
                <a:solidFill>
                  <a:schemeClr val="accent2"/>
                </a:solidFill>
              </a:rPr>
              <a:t> </a:t>
            </a:r>
            <a:r>
              <a:rPr lang="en-US" sz="2400" i="1" dirty="0" err="1" smtClean="0">
                <a:solidFill>
                  <a:schemeClr val="accent2"/>
                </a:solidFill>
              </a:rPr>
              <a:t>privateData</a:t>
            </a:r>
            <a:r>
              <a:rPr lang="en-US" sz="2400" i="1" dirty="0" smtClean="0">
                <a:solidFill>
                  <a:schemeClr val="accent2"/>
                </a:solidFill>
              </a:rPr>
              <a:t>;</a:t>
            </a:r>
          </a:p>
          <a:p>
            <a:r>
              <a:rPr lang="en-US" sz="2400" dirty="0" smtClean="0">
                <a:solidFill>
                  <a:schemeClr val="accent1"/>
                </a:solidFill>
              </a:rPr>
              <a:t>&lt;/script&gt;</a:t>
            </a:r>
          </a:p>
          <a:p>
            <a:r>
              <a:rPr lang="en-US" sz="2400" dirty="0" smtClean="0">
                <a:solidFill>
                  <a:schemeClr val="accent1"/>
                </a:solidFill>
              </a:rPr>
              <a:t>&lt;/html&gt;</a:t>
            </a:r>
          </a:p>
        </p:txBody>
      </p:sp>
    </p:spTree>
  </p:cSld>
  <p:clrMapOvr>
    <a:masterClrMapping/>
  </p:clrMapOvr>
  <p:transition advTm="5795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page consists of </a:t>
            </a:r>
          </a:p>
          <a:p>
            <a:pPr lvl="1"/>
            <a:r>
              <a:rPr lang="en-US" dirty="0" smtClean="0"/>
              <a:t>DOM tree</a:t>
            </a:r>
          </a:p>
          <a:p>
            <a:pPr lvl="1"/>
            <a:r>
              <a:rPr lang="en-US" dirty="0" smtClean="0"/>
              <a:t>Scripts</a:t>
            </a:r>
          </a:p>
          <a:p>
            <a:pPr lvl="1"/>
            <a:r>
              <a:rPr lang="en-US" dirty="0" smtClean="0"/>
              <a:t>Credentials (HTTP auth, cookies)</a:t>
            </a:r>
          </a:p>
          <a:p>
            <a:r>
              <a:rPr lang="en-US" dirty="0" smtClean="0"/>
              <a:t>A page object can be contained in a</a:t>
            </a:r>
          </a:p>
          <a:p>
            <a:pPr lvl="1"/>
            <a:r>
              <a:rPr lang="en-US" dirty="0" smtClean="0"/>
              <a:t>Window</a:t>
            </a:r>
          </a:p>
          <a:p>
            <a:pPr lvl="1"/>
            <a:r>
              <a:rPr lang="en-US" dirty="0" smtClean="0"/>
              <a:t>Tab</a:t>
            </a:r>
          </a:p>
          <a:p>
            <a:pPr lvl="1"/>
            <a:r>
              <a:rPr lang="en-US" dirty="0" smtClean="0"/>
              <a:t>Frame</a:t>
            </a:r>
          </a:p>
          <a:p>
            <a:pPr lvl="1"/>
            <a:r>
              <a:rPr lang="en-US" dirty="0" err="1" smtClean="0"/>
              <a:t>Iframe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advTm="75219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.4|25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1|41.3|31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9|30.1|0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8.6|32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3.9|9.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5637</TotalTime>
  <Words>762</Words>
  <Application>Microsoft Office PowerPoint</Application>
  <PresentationFormat>On-screen Show (4:3)</PresentationFormat>
  <Paragraphs>269</Paragraphs>
  <Slides>25</Slides>
  <Notes>25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OMash: Enabling Secure Web Mashups via Object Abstractions</vt:lpstr>
      <vt:lpstr>Mashups and the Same Origin Policy</vt:lpstr>
      <vt:lpstr>Same Origin Policy</vt:lpstr>
      <vt:lpstr>Problems with SOP – What Domains are of the Same Origin?</vt:lpstr>
      <vt:lpstr>DNS Insecurity</vt:lpstr>
      <vt:lpstr>Cross-Site Request Forgery</vt:lpstr>
      <vt:lpstr>OMash: Object Mashup</vt:lpstr>
      <vt:lpstr>Object Abstractions</vt:lpstr>
      <vt:lpstr>Page Objects</vt:lpstr>
      <vt:lpstr>Public and Private Members</vt:lpstr>
      <vt:lpstr>Usage Example</vt:lpstr>
      <vt:lpstr>Trust Relationships</vt:lpstr>
      <vt:lpstr>Isolated</vt:lpstr>
      <vt:lpstr>Open</vt:lpstr>
      <vt:lpstr>Access-controlled</vt:lpstr>
      <vt:lpstr>Preventing CSRF</vt:lpstr>
      <vt:lpstr>Preventing CSRF</vt:lpstr>
      <vt:lpstr>Preventing CSRF</vt:lpstr>
      <vt:lpstr>Browser Sessions under OMash</vt:lpstr>
      <vt:lpstr>Cross-window Sessions</vt:lpstr>
      <vt:lpstr>Implementation</vt:lpstr>
      <vt:lpstr>Supporting SOP without DNS</vt:lpstr>
      <vt:lpstr>Supporting SOP without DNS</vt:lpstr>
      <vt:lpstr>Related Work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OMash: Enabling Secure Web Mashups via Object Abstractions</dc:title>
  <dc:creator>Francis Hsu</dc:creator>
  <dc:description>CCS 2008</dc:description>
  <cp:lastModifiedBy>Windows User</cp:lastModifiedBy>
  <cp:revision>184</cp:revision>
  <dcterms:created xsi:type="dcterms:W3CDTF">2008-10-21T06:17:27Z</dcterms:created>
  <dcterms:modified xsi:type="dcterms:W3CDTF">2008-10-28T22:27:24Z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