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sldIdLst>
    <p:sldId id="282" r:id="rId2"/>
    <p:sldId id="292" r:id="rId3"/>
    <p:sldId id="293" r:id="rId4"/>
    <p:sldId id="283" r:id="rId5"/>
    <p:sldId id="284" r:id="rId6"/>
    <p:sldId id="285" r:id="rId7"/>
    <p:sldId id="286" r:id="rId8"/>
    <p:sldId id="287" r:id="rId9"/>
    <p:sldId id="295" r:id="rId10"/>
    <p:sldId id="289" r:id="rId11"/>
    <p:sldId id="288" r:id="rId12"/>
    <p:sldId id="294" r:id="rId13"/>
    <p:sldId id="290" r:id="rId14"/>
    <p:sldId id="296" r:id="rId15"/>
    <p:sldId id="297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1521" autoAdjust="0"/>
  </p:normalViewPr>
  <p:slideViewPr>
    <p:cSldViewPr snapToObjects="1">
      <p:cViewPr varScale="1">
        <p:scale>
          <a:sx n="107" d="100"/>
          <a:sy n="107" d="100"/>
        </p:scale>
        <p:origin x="-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490D1EC-0908-4BFC-A76D-5F5265CBEABC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770F3BC-0FF7-4E8A-8F1D-F7E53B783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07A49-EAEB-479D-823E-1D9F841BAC52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510A5-D4B1-4617-95BB-0E567E7BA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276D3-E024-4305-B769-14A32CB0C43F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E3848-ABA2-46C4-8C68-A4B4CF564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09051-D769-4EA5-B48B-F57AE77CD257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D8143-4C73-47D7-9331-EEE07AD5F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D4D8-30C5-469D-B150-5764B062B1D2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ECE20-50E2-4F75-A6A8-80C96FE9E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8C643-C411-413B-8D9A-EE282D46CE71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65D92-40D3-4506-85F7-1216AD174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062B4-818F-43AE-9BC5-50A51B0487EE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7C097-5E0C-49CA-9EC6-F85563F4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88537-6400-455D-8914-DB96EB1B08B9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B3C84-C3EB-470B-8831-CD2DD0C5E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96BDB-CA91-409F-B821-BE382B6E6326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85A46-46A7-4AFB-BA21-281694679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2FD28-7CCA-429B-B897-3A4DAA44BA23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08411-73EE-4118-8CBF-CD50989E7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D4874-DA9C-45A7-B601-643421972A4A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AE548-C486-40D1-A3ED-25ED5AA94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2E7C-2E11-4E05-8670-62A587E1AB47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9CC8E-B5D8-4D1C-B4A5-E2B83C3F4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BB04D8-59E7-4D5F-B74D-5489897FC8F2}" type="datetimeFigureOut">
              <a:rPr lang="en-US"/>
              <a:pPr>
                <a:defRPr/>
              </a:pPr>
              <a:t>8/24/11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87EBED-FD8D-4BFD-A654-B516AC806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b="1" kern="1200">
          <a:solidFill>
            <a:srgbClr val="0000FF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153400" cy="1470025"/>
          </a:xfrm>
        </p:spPr>
        <p:txBody>
          <a:bodyPr/>
          <a:lstStyle/>
          <a:p>
            <a:r>
              <a:rPr lang="en-US" b="1" dirty="0" err="1" smtClean="0">
                <a:solidFill>
                  <a:srgbClr val="000090"/>
                </a:solidFill>
              </a:rPr>
              <a:t>TouchLogger</a:t>
            </a:r>
            <a:r>
              <a:rPr lang="en-US" b="1" dirty="0" smtClean="0">
                <a:solidFill>
                  <a:srgbClr val="000090"/>
                </a:solidFill>
              </a:rPr>
              <a:t>: </a:t>
            </a:r>
            <a:br>
              <a:rPr lang="en-US" b="1" dirty="0" smtClean="0">
                <a:solidFill>
                  <a:srgbClr val="000090"/>
                </a:solidFill>
              </a:rPr>
            </a:br>
            <a:r>
              <a:rPr lang="en-US" b="1" dirty="0" smtClean="0">
                <a:solidFill>
                  <a:srgbClr val="000090"/>
                </a:solidFill>
              </a:rPr>
              <a:t>Inferring Keystrokes on Touch Screen from Smartphone Motion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Liang </a:t>
            </a:r>
            <a:r>
              <a:rPr lang="en-US" dirty="0" err="1" smtClean="0">
                <a:solidFill>
                  <a:schemeClr val="tx1"/>
                </a:solidFill>
              </a:rPr>
              <a:t>Cai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err="1" smtClean="0">
                <a:solidFill>
                  <a:schemeClr val="tx1"/>
                </a:solidFill>
              </a:rPr>
              <a:t>Hao</a:t>
            </a:r>
            <a:r>
              <a:rPr lang="en-US" dirty="0" smtClean="0">
                <a:solidFill>
                  <a:schemeClr val="tx1"/>
                </a:solidFill>
              </a:rPr>
              <a:t> Chen</a:t>
            </a:r>
          </a:p>
          <a:p>
            <a:r>
              <a:rPr lang="en-US" i="1" dirty="0" smtClean="0">
                <a:solidFill>
                  <a:schemeClr val="tx1"/>
                </a:solidFill>
              </a:rPr>
              <a:t>UC Davis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Extraction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642" y="1777585"/>
            <a:ext cx="8715255" cy="4570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HTC </a:t>
            </a:r>
            <a:r>
              <a:rPr lang="en-US" dirty="0" err="1" smtClean="0"/>
              <a:t>Evo</a:t>
            </a:r>
            <a:r>
              <a:rPr lang="en-US" dirty="0" smtClean="0"/>
              <a:t> 4G </a:t>
            </a:r>
            <a:r>
              <a:rPr lang="en-US" dirty="0" err="1" smtClean="0"/>
              <a:t>smartphone</a:t>
            </a:r>
            <a:endParaRPr lang="en-US" dirty="0" smtClean="0"/>
          </a:p>
          <a:p>
            <a:r>
              <a:rPr lang="en-US" dirty="0" smtClean="0"/>
              <a:t>Digits 0 … 9 on number-only soft keyboard</a:t>
            </a:r>
          </a:p>
        </p:txBody>
      </p:sp>
      <p:pic>
        <p:nvPicPr>
          <p:cNvPr id="5" name="Picture 4" descr="keyboard3-land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145" y="3390595"/>
            <a:ext cx="6880845" cy="2415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Collected 3 datasets</a:t>
            </a:r>
          </a:p>
          <a:p>
            <a:pPr lvl="1"/>
            <a:r>
              <a:rPr lang="en-US" dirty="0" smtClean="0"/>
              <a:t>2 smaller datasets for training</a:t>
            </a:r>
          </a:p>
          <a:p>
            <a:pPr lvl="1"/>
            <a:r>
              <a:rPr lang="en-US" dirty="0" smtClean="0"/>
              <a:t>The largest dataset (449 keystrokes) for testing</a:t>
            </a:r>
          </a:p>
          <a:p>
            <a:r>
              <a:rPr lang="en-US" dirty="0" smtClean="0"/>
              <a:t>Correctly inferred 321 out of 449 (71.5%) keystrokes.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Inference Results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310" y="2046420"/>
            <a:ext cx="7891078" cy="2985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Set Size</a:t>
            </a:r>
            <a:endParaRPr lang="en-US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7928" y="1431940"/>
            <a:ext cx="6530092" cy="4801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Motion sensors on smart phones may reveal keystrokes</a:t>
            </a:r>
          </a:p>
          <a:p>
            <a:r>
              <a:rPr lang="en-US" dirty="0" smtClean="0"/>
              <a:t>Need to protect motion sensors </a:t>
            </a:r>
            <a:r>
              <a:rPr lang="en-US" smtClean="0"/>
              <a:t>as diligently as </a:t>
            </a:r>
            <a:r>
              <a:rPr lang="en-US" dirty="0" smtClean="0"/>
              <a:t>other sensors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Problems on </a:t>
            </a:r>
            <a:r>
              <a:rPr lang="en-US" dirty="0" err="1" smtClean="0"/>
              <a:t>Smartphones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problems</a:t>
            </a:r>
          </a:p>
          <a:p>
            <a:pPr lvl="1"/>
            <a:r>
              <a:rPr lang="en-US" dirty="0" smtClean="0"/>
              <a:t>Malware</a:t>
            </a:r>
          </a:p>
          <a:p>
            <a:pPr lvl="1"/>
            <a:r>
              <a:rPr lang="en-US" dirty="0" smtClean="0"/>
              <a:t>Software bugs</a:t>
            </a:r>
          </a:p>
          <a:p>
            <a:pPr lvl="1"/>
            <a:r>
              <a:rPr lang="en-US" dirty="0" smtClean="0"/>
              <a:t>Information leak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New problems</a:t>
            </a:r>
          </a:p>
          <a:p>
            <a:pPr lvl="1"/>
            <a:r>
              <a:rPr lang="en-US" dirty="0" smtClean="0"/>
              <a:t>How can attackers exploit sensors?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Sensors on </a:t>
            </a:r>
            <a:r>
              <a:rPr lang="en-US" dirty="0" err="1" smtClean="0"/>
              <a:t>Smartphones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Privacy-sensitive sensors</a:t>
            </a:r>
          </a:p>
          <a:p>
            <a:pPr lvl="1"/>
            <a:r>
              <a:rPr lang="en-US" dirty="0" smtClean="0"/>
              <a:t>Microphones</a:t>
            </a:r>
          </a:p>
          <a:p>
            <a:pPr lvl="1"/>
            <a:r>
              <a:rPr lang="en-US" dirty="0" smtClean="0"/>
              <a:t>Cameras</a:t>
            </a:r>
          </a:p>
          <a:p>
            <a:pPr lvl="1"/>
            <a:r>
              <a:rPr lang="en-US" dirty="0" smtClean="0"/>
              <a:t>GPS</a:t>
            </a:r>
          </a:p>
          <a:p>
            <a:r>
              <a:rPr lang="en-US" dirty="0" smtClean="0"/>
              <a:t>Are motion sensors privacy-sensitive?</a:t>
            </a:r>
          </a:p>
          <a:p>
            <a:pPr lvl="1"/>
            <a:r>
              <a:rPr lang="en-US" dirty="0" smtClean="0"/>
              <a:t>Accelerometers</a:t>
            </a:r>
          </a:p>
          <a:p>
            <a:pPr lvl="1"/>
            <a:r>
              <a:rPr lang="en-US" dirty="0" smtClean="0"/>
              <a:t>Gyroscopes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</a:t>
            </a:r>
            <a:r>
              <a:rPr lang="en-US" dirty="0" err="1" smtClean="0"/>
              <a:t>Keyloggers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Intercepting key events</a:t>
            </a:r>
          </a:p>
          <a:p>
            <a:pPr lvl="1"/>
            <a:r>
              <a:rPr lang="en-US" dirty="0" smtClean="0"/>
              <a:t>E.g., Trojan programs</a:t>
            </a:r>
          </a:p>
          <a:p>
            <a:r>
              <a:rPr lang="en-US" dirty="0" smtClean="0"/>
              <a:t>Using out of channels</a:t>
            </a:r>
          </a:p>
          <a:p>
            <a:pPr lvl="1"/>
            <a:r>
              <a:rPr lang="en-US" dirty="0" smtClean="0"/>
              <a:t>Acoustic frequency signatures of keys</a:t>
            </a:r>
          </a:p>
          <a:p>
            <a:pPr lvl="1"/>
            <a:r>
              <a:rPr lang="en-US" dirty="0" smtClean="0"/>
              <a:t>Timing between keystrokes</a:t>
            </a:r>
          </a:p>
          <a:p>
            <a:pPr lvl="1"/>
            <a:r>
              <a:rPr lang="en-US" dirty="0" smtClean="0"/>
              <a:t>Electromagnetic emanations of keystrokes</a:t>
            </a:r>
          </a:p>
          <a:p>
            <a:r>
              <a:rPr lang="en-US" dirty="0" smtClean="0"/>
              <a:t>Work well on physical keyboards</a:t>
            </a:r>
          </a:p>
          <a:p>
            <a:pPr lvl="1"/>
            <a:r>
              <a:rPr lang="en-US" dirty="0" smtClean="0"/>
              <a:t>But not on software keyboards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Keylogger</a:t>
            </a:r>
            <a:r>
              <a:rPr lang="en-US" dirty="0" smtClean="0"/>
              <a:t> for Soft Keyboard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out of band channel on </a:t>
            </a:r>
            <a:r>
              <a:rPr lang="en-US" dirty="0" err="1" smtClean="0"/>
              <a:t>smartphones</a:t>
            </a:r>
            <a:endParaRPr lang="en-US" dirty="0" smtClean="0"/>
          </a:p>
          <a:p>
            <a:pPr lvl="1"/>
            <a:r>
              <a:rPr lang="en-US" dirty="0" smtClean="0"/>
              <a:t>Accelerometers</a:t>
            </a:r>
          </a:p>
          <a:p>
            <a:pPr lvl="1"/>
            <a:r>
              <a:rPr lang="en-US" dirty="0" smtClean="0"/>
              <a:t>Gyroscopes</a:t>
            </a:r>
          </a:p>
          <a:p>
            <a:r>
              <a:rPr lang="en-US" dirty="0" smtClean="0"/>
              <a:t>Insight: motion sensor data can infer keystrokes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Keylogger</a:t>
            </a:r>
            <a:r>
              <a:rPr lang="en-US" dirty="0" smtClean="0"/>
              <a:t> can read motion sensor</a:t>
            </a:r>
          </a:p>
          <a:p>
            <a:pPr lvl="1"/>
            <a:r>
              <a:rPr lang="en-US" dirty="0" smtClean="0"/>
              <a:t>Most users do NOT regard motion sensors as sensitive data source</a:t>
            </a:r>
          </a:p>
          <a:p>
            <a:pPr lvl="1"/>
            <a:r>
              <a:rPr lang="en-US" dirty="0" smtClean="0"/>
              <a:t>W3C’s </a:t>
            </a:r>
            <a:r>
              <a:rPr lang="en-US" dirty="0" err="1" smtClean="0"/>
              <a:t>DeviceOrientation</a:t>
            </a:r>
            <a:r>
              <a:rPr lang="en-US" dirty="0" smtClean="0"/>
              <a:t> Event Specification allows web applications to read motion sensors via JavaScript</a:t>
            </a:r>
          </a:p>
          <a:p>
            <a:pPr lvl="2"/>
            <a:r>
              <a:rPr lang="en-US" dirty="0" smtClean="0"/>
              <a:t>supported by both Android 3.0 and </a:t>
            </a:r>
            <a:r>
              <a:rPr lang="en-US" dirty="0" err="1" smtClean="0"/>
              <a:t>iOS</a:t>
            </a:r>
            <a:r>
              <a:rPr lang="en-US" dirty="0" smtClean="0"/>
              <a:t> 4.2</a:t>
            </a:r>
          </a:p>
          <a:p>
            <a:r>
              <a:rPr lang="en-US" dirty="0" smtClean="0"/>
              <a:t>User does NOT place phone on fixed surface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Typing-Induced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Shift is affected by</a:t>
            </a:r>
          </a:p>
          <a:p>
            <a:pPr lvl="1"/>
            <a:r>
              <a:rPr lang="en-US" dirty="0" smtClean="0"/>
              <a:t>Striking force of the typing finger</a:t>
            </a:r>
          </a:p>
          <a:p>
            <a:pPr lvl="1"/>
            <a:r>
              <a:rPr lang="en-US" dirty="0" smtClean="0"/>
              <a:t>Resistance force of the supporting hand</a:t>
            </a:r>
          </a:p>
          <a:p>
            <a:r>
              <a:rPr lang="en-US" dirty="0" smtClean="0"/>
              <a:t>Rotation is affected by</a:t>
            </a:r>
          </a:p>
          <a:p>
            <a:pPr lvl="1"/>
            <a:r>
              <a:rPr lang="en-US" dirty="0" smtClean="0"/>
              <a:t>Landing location of the typing finger</a:t>
            </a:r>
          </a:p>
          <a:p>
            <a:pPr lvl="1"/>
            <a:r>
              <a:rPr lang="en-US" dirty="0" smtClean="0"/>
              <a:t>Location of the supporting hand on the phone</a:t>
            </a:r>
          </a:p>
          <a:p>
            <a:r>
              <a:rPr lang="en-US" dirty="0" smtClean="0"/>
              <a:t>We observe</a:t>
            </a:r>
          </a:p>
          <a:p>
            <a:pPr lvl="1"/>
            <a:r>
              <a:rPr lang="en-US" dirty="0" smtClean="0"/>
              <a:t>Shift is more likely user dependent</a:t>
            </a:r>
          </a:p>
          <a:p>
            <a:pPr lvl="1"/>
            <a:r>
              <a:rPr lang="en-US" dirty="0" smtClean="0"/>
              <a:t>Rotation is more likely user independent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 orientation event consists of</a:t>
            </a:r>
          </a:p>
          <a:p>
            <a:pPr lvl="1"/>
            <a:r>
              <a:rPr lang="el-GR" dirty="0" smtClean="0"/>
              <a:t>α</a:t>
            </a:r>
            <a:r>
              <a:rPr lang="en-US" dirty="0" smtClean="0"/>
              <a:t>: Device rotates along z-axis (perpendicular to the screen plane)</a:t>
            </a:r>
          </a:p>
          <a:p>
            <a:pPr lvl="1"/>
            <a:r>
              <a:rPr lang="el-GR" dirty="0" smtClean="0"/>
              <a:t>β</a:t>
            </a:r>
            <a:r>
              <a:rPr lang="en-US" dirty="0" smtClean="0"/>
              <a:t>: Device rotates along x-axis (parallel to the shorter side of screen)</a:t>
            </a:r>
          </a:p>
          <a:p>
            <a:pPr lvl="1"/>
            <a:r>
              <a:rPr lang="el-GR" dirty="0" smtClean="0"/>
              <a:t>γ</a:t>
            </a:r>
            <a:r>
              <a:rPr lang="en-US" dirty="0" smtClean="0"/>
              <a:t>: Device rotates along y-axis (parallel to the longer side of screen)</a:t>
            </a:r>
          </a:p>
          <a:p>
            <a:r>
              <a:rPr lang="en-US" dirty="0" smtClean="0"/>
              <a:t>We use only </a:t>
            </a:r>
            <a:r>
              <a:rPr lang="el-GR" dirty="0" smtClean="0"/>
              <a:t>β </a:t>
            </a:r>
            <a:r>
              <a:rPr lang="en-US" dirty="0" smtClean="0"/>
              <a:t>and </a:t>
            </a:r>
            <a:r>
              <a:rPr lang="el-GR" dirty="0" smtClean="0"/>
              <a:t>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Extraction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830" y="1547155"/>
            <a:ext cx="8438321" cy="468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350</Words>
  <Application>Microsoft Macintosh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TouchLogger:  Inferring Keystrokes on Touch Screen from Smartphone Motion</vt:lpstr>
      <vt:lpstr>Security Problems on Smartphones</vt:lpstr>
      <vt:lpstr>Sensors on Smartphones</vt:lpstr>
      <vt:lpstr>Traditional Keyloggers</vt:lpstr>
      <vt:lpstr>Keylogger for Soft Keyboard</vt:lpstr>
      <vt:lpstr>Threat Model</vt:lpstr>
      <vt:lpstr>Modeling Typing-Induced Motion</vt:lpstr>
      <vt:lpstr>Device Orientation</vt:lpstr>
      <vt:lpstr>Feature Extraction</vt:lpstr>
      <vt:lpstr>Feature Extraction</vt:lpstr>
      <vt:lpstr>Evaluation</vt:lpstr>
      <vt:lpstr>Results</vt:lpstr>
      <vt:lpstr>Detailed Inference Results</vt:lpstr>
      <vt:lpstr>Training Set Size</vt:lpstr>
      <vt:lpstr>Conclusion</vt:lpstr>
    </vt:vector>
  </TitlesOfParts>
  <Company>Myself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AndroidLeaks Diagrams</dc:title>
  <dc:creator>Clint Gibler</dc:creator>
  <cp:lastModifiedBy>H C</cp:lastModifiedBy>
  <cp:revision>102</cp:revision>
  <dcterms:created xsi:type="dcterms:W3CDTF">2011-08-24T23:44:24Z</dcterms:created>
  <dcterms:modified xsi:type="dcterms:W3CDTF">2011-08-24T23:44:46Z</dcterms:modified>
</cp:coreProperties>
</file>