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media1.mov" ContentType="video/unknown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7CA"/>
          </a:solidFill>
        </a:fill>
      </a:tcStyle>
    </a:wholeTbl>
    <a:band2H>
      <a:tcTxStyle b="def" i="def"/>
      <a:tcStyle>
        <a:tcBdr/>
        <a:fill>
          <a:solidFill>
            <a:srgbClr val="FCEC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0D6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DD0"/>
          </a:solidFill>
        </a:fill>
      </a:tcStyle>
    </a:wholeTbl>
    <a:band2H>
      <a:tcTxStyle b="def" i="def"/>
      <a:tcStyle>
        <a:tcBdr/>
        <a:fill>
          <a:solidFill>
            <a:srgbClr val="F4EF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5"/>
          <p:cNvSpPr/>
          <p:nvPr>
            <p:ph type="title"/>
          </p:nvPr>
        </p:nvSpPr>
        <p:spPr>
          <a:xfrm>
            <a:off x="722376" y="1820205"/>
            <a:ext cx="7772401" cy="1828801"/>
          </a:xfrm>
          <a:prstGeom prst="rect">
            <a:avLst/>
          </a:prstGeom>
        </p:spPr>
        <p:txBody>
          <a:bodyPr/>
          <a:lstStyle>
            <a:lvl1pPr algn="r"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16" name="Shape 16"/>
          <p:cNvSpPr/>
          <p:nvPr>
            <p:ph type="body" sz="quarter" idx="1"/>
          </p:nvPr>
        </p:nvSpPr>
        <p:spPr>
          <a:xfrm>
            <a:off x="722376" y="3685032"/>
            <a:ext cx="7772401" cy="914401"/>
          </a:xfrm>
          <a:prstGeom prst="rect">
            <a:avLst/>
          </a:prstGeom>
        </p:spPr>
        <p:txBody>
          <a:bodyPr lIns="0" tIns="0" rIns="0" bIns="0"/>
          <a:lstStyle>
            <a:lvl1pPr marL="0" indent="36576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1pPr>
            <a:lvl2pPr marL="0" indent="4572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2pPr>
            <a:lvl3pPr marL="0" indent="9144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3pPr>
            <a:lvl4pPr marL="0" indent="13716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4pPr>
            <a:lvl5pPr marL="0" indent="18288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6629400" y="533404"/>
            <a:ext cx="1981200" cy="525779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533400" y="533401"/>
            <a:ext cx="5943600" cy="525780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418596" y="434162"/>
            <a:ext cx="8306810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Shape 35"/>
          <p:cNvSpPr/>
          <p:nvPr>
            <p:ph type="title"/>
          </p:nvPr>
        </p:nvSpPr>
        <p:spPr>
          <a:xfrm>
            <a:off x="468343" y="4928615"/>
            <a:ext cx="8183882" cy="676657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468343" y="5624483"/>
            <a:ext cx="8183882" cy="420625"/>
          </a:xfrm>
          <a:prstGeom prst="rect">
            <a:avLst/>
          </a:prstGeom>
        </p:spPr>
        <p:txBody>
          <a:bodyPr lIns="0" tIns="0" rIns="0" bIns="0"/>
          <a:lstStyle>
            <a:lvl1pPr marL="0" marR="36576" indent="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1pPr>
            <a:lvl2pPr marL="0" marR="36576" indent="347472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2pPr>
            <a:lvl3pPr marL="0" marR="36576" indent="603503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3pPr>
            <a:lvl4pPr marL="0" marR="36576" indent="8412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4pPr>
            <a:lvl5pPr marL="0" marR="36576" indent="109728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502919" y="4985589"/>
            <a:ext cx="8183882" cy="105156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" name="Shape 45"/>
          <p:cNvSpPr/>
          <p:nvPr>
            <p:ph type="body" sz="half" idx="1"/>
          </p:nvPr>
        </p:nvSpPr>
        <p:spPr>
          <a:xfrm>
            <a:off x="514351" y="530351"/>
            <a:ext cx="3931922" cy="438912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585216" indent="-237744">
              <a:defRPr sz="2600"/>
            </a:lvl2pPr>
            <a:lvl3pPr marL="841247" indent="-237744">
              <a:defRPr sz="2600"/>
            </a:lvl3pPr>
            <a:lvl4pPr marL="1105408" indent="-264160">
              <a:defRPr sz="2600"/>
            </a:lvl4pPr>
            <a:lvl5pPr marL="1361440" indent="-264160"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607223" y="579437"/>
            <a:ext cx="3931922" cy="792163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 sz="2400"/>
            </a:lvl1pPr>
            <a:lvl2pPr marL="0" indent="347472">
              <a:buClrTx/>
              <a:buSzTx/>
              <a:buFontTx/>
              <a:buNone/>
              <a:defRPr b="1" sz="2400"/>
            </a:lvl2pPr>
            <a:lvl3pPr marL="0" indent="603503">
              <a:buClrTx/>
              <a:buSzTx/>
              <a:buFontTx/>
              <a:buNone/>
              <a:defRPr b="1" sz="2400"/>
            </a:lvl3pPr>
            <a:lvl4pPr marL="0" indent="841247">
              <a:buClrTx/>
              <a:buSzTx/>
              <a:buFontTx/>
              <a:buNone/>
              <a:defRPr b="1" sz="2400"/>
            </a:lvl4pPr>
            <a:lvl5pPr marL="0" indent="1097280">
              <a:buClrTx/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body" sz="quarter" idx="13"/>
          </p:nvPr>
        </p:nvSpPr>
        <p:spPr>
          <a:xfrm>
            <a:off x="4652169" y="579437"/>
            <a:ext cx="3931921" cy="79216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FontTx/>
              <a:buNone/>
              <a:defRPr b="1" sz="2400"/>
            </a:pP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502919" y="4985589"/>
            <a:ext cx="8183882" cy="105156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5538784" y="533400"/>
            <a:ext cx="2971801" cy="914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xfrm>
            <a:off x="5538847" y="1447802"/>
            <a:ext cx="2971801" cy="4206112"/>
          </a:xfrm>
          <a:prstGeom prst="rect">
            <a:avLst/>
          </a:prstGeom>
        </p:spPr>
        <p:txBody>
          <a:bodyPr/>
          <a:lstStyle>
            <a:lvl1pPr marL="0" marR="18288" indent="18288"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0" marR="18288" indent="347472">
              <a:spcBef>
                <a:spcPts val="0"/>
              </a:spcBef>
              <a:buClrTx/>
              <a:buSzTx/>
              <a:buFontTx/>
              <a:buNone/>
              <a:defRPr sz="1400"/>
            </a:lvl2pPr>
            <a:lvl3pPr marL="0" marR="18288" indent="603503">
              <a:spcBef>
                <a:spcPts val="0"/>
              </a:spcBef>
              <a:buClrTx/>
              <a:buSzTx/>
              <a:buFontTx/>
              <a:buNone/>
              <a:defRPr sz="1400"/>
            </a:lvl3pPr>
            <a:lvl4pPr marL="0" marR="18288" indent="841247">
              <a:spcBef>
                <a:spcPts val="0"/>
              </a:spcBef>
              <a:buClrTx/>
              <a:buSzTx/>
              <a:buFontTx/>
              <a:buNone/>
              <a:defRPr sz="1400"/>
            </a:lvl4pPr>
            <a:lvl5pPr marL="0" marR="18288" indent="1097280">
              <a:spcBef>
                <a:spcPts val="0"/>
              </a:spcBef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Shape 89"/>
          <p:cNvSpPr/>
          <p:nvPr/>
        </p:nvSpPr>
        <p:spPr>
          <a:xfrm>
            <a:off x="6400800" y="434162"/>
            <a:ext cx="2324606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Shape 90"/>
          <p:cNvSpPr/>
          <p:nvPr>
            <p:ph type="title"/>
          </p:nvPr>
        </p:nvSpPr>
        <p:spPr>
          <a:xfrm>
            <a:off x="457200" y="5012056"/>
            <a:ext cx="8229600" cy="1051561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xfrm>
            <a:off x="6462712" y="533400"/>
            <a:ext cx="2240281" cy="4211481"/>
          </a:xfrm>
          <a:prstGeom prst="rect">
            <a:avLst/>
          </a:prstGeom>
        </p:spPr>
        <p:txBody>
          <a:bodyPr/>
          <a:lstStyle>
            <a:lvl1pPr marL="0" indent="45719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Tx/>
              <a:buFontTx/>
              <a:defRPr sz="1400">
                <a:solidFill>
                  <a:srgbClr val="FFFFFF"/>
                </a:solidFill>
              </a:defRPr>
            </a:lvl2pPr>
            <a:lvl3pPr marL="859536" indent="-256032">
              <a:spcBef>
                <a:spcPts val="0"/>
              </a:spcBef>
              <a:buClrTx/>
              <a:buFontTx/>
              <a:defRPr sz="1400">
                <a:solidFill>
                  <a:srgbClr val="FFFFFF"/>
                </a:solidFill>
              </a:defRPr>
            </a:lvl3pPr>
            <a:lvl4pPr marL="1125727" indent="-284480">
              <a:spcBef>
                <a:spcPts val="0"/>
              </a:spcBef>
              <a:buClrTx/>
              <a:buFontTx/>
              <a:defRPr sz="14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Tx/>
              <a:buFontTx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/>
          <p:nvPr>
            <p:ph type="pic" idx="13"/>
          </p:nvPr>
        </p:nvSpPr>
        <p:spPr>
          <a:xfrm>
            <a:off x="421479" y="435768"/>
            <a:ext cx="5925313" cy="4343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2919" y="4983479"/>
            <a:ext cx="8183882" cy="105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2919" y="530351"/>
            <a:ext cx="8183882" cy="418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8539909" y="6233159"/>
            <a:ext cx="265619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>
                <a:solidFill>
                  <a:srgbClr val="A6A29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9pPr>
    </p:titleStyle>
    <p:bodyStyle>
      <a:lvl1pPr marL="265175" marR="0" indent="-2651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8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582168" marR="0" indent="-23469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836260" marR="0" indent="-23275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110755" marR="0" indent="-269507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12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1381760" marR="0" indent="-28448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1608806" marR="0" indent="-301214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1859279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2078735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2307335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19.jpeg"/><Relationship Id="rId4" Type="http://schemas.openxmlformats.org/officeDocument/2006/relationships/image" Target="../media/image21.jpeg"/><Relationship Id="rId5" Type="http://schemas.openxmlformats.org/officeDocument/2006/relationships/image" Target="../media/image15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15.jpeg"/><Relationship Id="rId4" Type="http://schemas.openxmlformats.org/officeDocument/2006/relationships/image" Target="../media/image14.jpeg"/><Relationship Id="rId5" Type="http://schemas.openxmlformats.org/officeDocument/2006/relationships/image" Target="../media/image25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14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5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19.png"/><Relationship Id="rId7" Type="http://schemas.openxmlformats.org/officeDocument/2006/relationships/image" Target="../media/image32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6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3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41.jpeg"/><Relationship Id="rId6" Type="http://schemas.openxmlformats.org/officeDocument/2006/relationships/image" Target="../media/image39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40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41.jpeg"/><Relationship Id="rId7" Type="http://schemas.openxmlformats.org/officeDocument/2006/relationships/image" Target="../media/image39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590550" y="631190"/>
            <a:ext cx="4674355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Why Compare Surfaces?</a:t>
            </a:r>
          </a:p>
        </p:txBody>
      </p:sp>
      <p:sp>
        <p:nvSpPr>
          <p:cNvPr id="121" name="Shape 121"/>
          <p:cNvSpPr/>
          <p:nvPr/>
        </p:nvSpPr>
        <p:spPr>
          <a:xfrm>
            <a:off x="562039" y="1365250"/>
            <a:ext cx="6974345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1. Every object we see is a surface (almost).</a:t>
            </a:r>
          </a:p>
        </p:txBody>
      </p:sp>
      <p:sp>
        <p:nvSpPr>
          <p:cNvPr id="122" name="Shape 122"/>
          <p:cNvSpPr/>
          <p:nvPr/>
        </p:nvSpPr>
        <p:spPr>
          <a:xfrm>
            <a:off x="592519" y="1921510"/>
            <a:ext cx="822137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2. Cell phone software can already digitize surfaces.</a:t>
            </a:r>
          </a:p>
          <a:p>
            <a:pPr>
              <a:defRPr sz="2400"/>
            </a:pPr>
            <a:r>
              <a:t>Scanners soon to be built in. </a:t>
            </a:r>
          </a:p>
        </p:txBody>
      </p:sp>
      <p:sp>
        <p:nvSpPr>
          <p:cNvPr id="123" name="Shape 123"/>
          <p:cNvSpPr/>
          <p:nvPr/>
        </p:nvSpPr>
        <p:spPr>
          <a:xfrm>
            <a:off x="592519" y="2894329"/>
            <a:ext cx="621175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3. Can we recognize this digitized data?</a:t>
            </a:r>
          </a:p>
        </p:txBody>
      </p:sp>
      <p:sp>
        <p:nvSpPr>
          <p:cNvPr id="124" name="Shape 124"/>
          <p:cNvSpPr/>
          <p:nvPr/>
        </p:nvSpPr>
        <p:spPr>
          <a:xfrm>
            <a:off x="607328" y="3503929"/>
            <a:ext cx="8069422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4. Countless applications:</a:t>
            </a:r>
          </a:p>
          <a:p>
            <a:pPr>
              <a:defRPr strike="sngStrike" sz="2400"/>
            </a:pPr>
            <a:r>
              <a:rPr strike="noStrike"/>
              <a:t>Diagnose disease or fracture  </a:t>
            </a:r>
            <a:r>
              <a:t>Radiologists</a:t>
            </a:r>
          </a:p>
          <a:p>
            <a:pPr>
              <a:defRPr sz="2400"/>
            </a:pPr>
            <a:r>
              <a:t>Drug design                          </a:t>
            </a:r>
            <a:r>
              <a:rPr strike="sngStrike"/>
              <a:t>Pharmaceutical costs</a:t>
            </a:r>
            <a:endParaRPr strike="sngStrike"/>
          </a:p>
          <a:p>
            <a:pPr>
              <a:defRPr sz="2400"/>
            </a:pPr>
            <a:r>
              <a:t>Recognize bones and fossils   </a:t>
            </a:r>
            <a:r>
              <a:rPr strike="sngStrike"/>
              <a:t>Anthropologists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arameter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284" y="2770657"/>
            <a:ext cx="1875486" cy="187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t^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0168" y="2231152"/>
            <a:ext cx="1846264" cy="1846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1x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30244" y="7623423"/>
            <a:ext cx="2584452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1x4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45352" y="4555769"/>
            <a:ext cx="3230013" cy="80948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 flipV="1">
            <a:off x="2688708" y="3064612"/>
            <a:ext cx="1835335" cy="228873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06" name="Shape 206"/>
          <p:cNvSpPr/>
          <p:nvPr/>
        </p:nvSpPr>
        <p:spPr>
          <a:xfrm>
            <a:off x="2690289" y="4175961"/>
            <a:ext cx="1837833" cy="778561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07" name="Shape 207"/>
          <p:cNvSpPr/>
          <p:nvPr/>
        </p:nvSpPr>
        <p:spPr>
          <a:xfrm>
            <a:off x="559489" y="1133527"/>
            <a:ext cx="689234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Neither of these maps is an isometry.</a:t>
            </a:r>
          </a:p>
          <a:p>
            <a:pPr>
              <a:defRPr sz="2400"/>
            </a:pPr>
            <a:r>
              <a:t>Can we deform them to become isometries?</a:t>
            </a:r>
          </a:p>
        </p:txBody>
      </p:sp>
      <p:sp>
        <p:nvSpPr>
          <p:cNvPr id="208" name="Shape 208"/>
          <p:cNvSpPr/>
          <p:nvPr/>
        </p:nvSpPr>
        <p:spPr>
          <a:xfrm>
            <a:off x="525002" y="532078"/>
            <a:ext cx="4916573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Approximating Isometries</a:t>
            </a:r>
          </a:p>
        </p:txBody>
      </p:sp>
      <p:sp>
        <p:nvSpPr>
          <p:cNvPr id="209" name="Shape 209"/>
          <p:cNvSpPr/>
          <p:nvPr/>
        </p:nvSpPr>
        <p:spPr>
          <a:xfrm>
            <a:off x="3587781" y="3550063"/>
            <a:ext cx="26487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>
              <a:defRPr i="0"/>
            </a:pPr>
            <a:r>
              <a:rPr i="1"/>
              <a:t>f </a:t>
            </a:r>
          </a:p>
        </p:txBody>
      </p:sp>
      <p:sp>
        <p:nvSpPr>
          <p:cNvPr id="210" name="Shape 210"/>
          <p:cNvSpPr/>
          <p:nvPr/>
        </p:nvSpPr>
        <p:spPr>
          <a:xfrm>
            <a:off x="3481944" y="4597293"/>
            <a:ext cx="24623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>
              <a:defRPr i="0"/>
            </a:pPr>
            <a:r>
              <a:rPr i="1"/>
              <a:t>g</a:t>
            </a:r>
          </a:p>
        </p:txBody>
      </p:sp>
      <p:sp>
        <p:nvSpPr>
          <p:cNvPr id="211" name="Shape 211"/>
          <p:cNvSpPr/>
          <p:nvPr/>
        </p:nvSpPr>
        <p:spPr>
          <a:xfrm>
            <a:off x="542421" y="5509398"/>
            <a:ext cx="768648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If not, can we deform them to something having</a:t>
            </a:r>
          </a:p>
          <a:p>
            <a:pPr>
              <a:defRPr sz="2400"/>
            </a:pPr>
            <a:r>
              <a:t>some properties of an isometry?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oran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5578" y="2095987"/>
            <a:ext cx="2429926" cy="1617005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536796" y="233680"/>
            <a:ext cx="399123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Diffeomorphisms</a:t>
            </a:r>
          </a:p>
        </p:txBody>
      </p:sp>
      <p:sp>
        <p:nvSpPr>
          <p:cNvPr id="215" name="Shape 215"/>
          <p:cNvSpPr/>
          <p:nvPr/>
        </p:nvSpPr>
        <p:spPr>
          <a:xfrm>
            <a:off x="556026" y="760730"/>
            <a:ext cx="808445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Diffeomorphisms are maps </a:t>
            </a:r>
            <a:r>
              <a:rPr i="1"/>
              <a:t>f</a:t>
            </a:r>
            <a:r>
              <a:t> such that </a:t>
            </a:r>
            <a:r>
              <a:rPr i="1"/>
              <a:t>f and f </a:t>
            </a:r>
            <a:r>
              <a:rPr baseline="31999" i="1"/>
              <a:t>-1 </a:t>
            </a:r>
            <a:r>
              <a:t>are</a:t>
            </a:r>
            <a:r>
              <a:rPr i="1"/>
              <a:t> </a:t>
            </a:r>
            <a:r>
              <a:t>smooth.</a:t>
            </a:r>
          </a:p>
        </p:txBody>
      </p:sp>
      <p:sp>
        <p:nvSpPr>
          <p:cNvPr id="216" name="Shape 216"/>
          <p:cNvSpPr/>
          <p:nvPr/>
        </p:nvSpPr>
        <p:spPr>
          <a:xfrm>
            <a:off x="466041" y="3687466"/>
            <a:ext cx="8161696" cy="266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Each of these surfaces is diffeomorphic to a sphere.</a:t>
            </a:r>
          </a:p>
          <a:p>
            <a:pPr>
              <a:defRPr sz="2400"/>
            </a:pPr>
            <a:r>
              <a:t>Four of these five surfaces are isometric.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To align or compare surfaces, we search for a near isometry in the space of diffeomorphisms.  </a:t>
            </a:r>
          </a:p>
          <a:p>
            <a:pPr>
              <a:defRPr sz="2400"/>
            </a:pPr>
            <a:r>
              <a:t>“Near” refers to how much stretching is needed to </a:t>
            </a:r>
          </a:p>
          <a:p>
            <a:pPr>
              <a:defRPr sz="2400"/>
            </a:pPr>
            <a:r>
              <a:t>fit one surface over another.</a:t>
            </a:r>
          </a:p>
        </p:txBody>
      </p:sp>
      <p:pic>
        <p:nvPicPr>
          <p:cNvPr id="217" name="deflate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5203" y="1252708"/>
            <a:ext cx="1802756" cy="1802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bowl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29405" y="1420968"/>
            <a:ext cx="1567573" cy="1050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esh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9145" y="1902020"/>
            <a:ext cx="1472196" cy="1472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ear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3184" y="1626744"/>
            <a:ext cx="1345813" cy="2022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444470" y="322580"/>
            <a:ext cx="699585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The space of diffeomorphisms</a:t>
            </a:r>
          </a:p>
        </p:txBody>
      </p:sp>
      <p:sp>
        <p:nvSpPr>
          <p:cNvPr id="223" name="Shape 223"/>
          <p:cNvSpPr/>
          <p:nvPr/>
        </p:nvSpPr>
        <p:spPr>
          <a:xfrm>
            <a:off x="458305" y="855980"/>
            <a:ext cx="771089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There are many ways to map a surface to </a:t>
            </a:r>
          </a:p>
          <a:p>
            <a:pPr>
              <a:defRPr sz="2400"/>
            </a:pPr>
            <a:r>
              <a:t>another surface by a diffeomorphism. Too many!!</a:t>
            </a:r>
          </a:p>
        </p:txBody>
      </p:sp>
      <p:pic>
        <p:nvPicPr>
          <p:cNvPr id="224" name="axioms-04-00156-g002-102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175860" y="3364847"/>
            <a:ext cx="6275645" cy="215112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408801" y="5560656"/>
            <a:ext cx="725592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How can we search this vast space for a map </a:t>
            </a:r>
          </a:p>
          <a:p>
            <a:pPr>
              <a:defRPr sz="2400"/>
            </a:pPr>
            <a:r>
              <a:t>closest to an isometry?</a:t>
            </a:r>
          </a:p>
        </p:txBody>
      </p:sp>
      <p:pic>
        <p:nvPicPr>
          <p:cNvPr id="226" name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3156" y="1930703"/>
            <a:ext cx="1186695" cy="1181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s-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398890">
            <a:off x="4969640" y="1930894"/>
            <a:ext cx="1187078" cy="1187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deflat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115" y="4005788"/>
            <a:ext cx="2082413" cy="208241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584737" y="398780"/>
            <a:ext cx="254060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Isometries</a:t>
            </a:r>
          </a:p>
        </p:txBody>
      </p:sp>
      <p:sp>
        <p:nvSpPr>
          <p:cNvPr id="231" name="Shape 231"/>
          <p:cNvSpPr/>
          <p:nvPr/>
        </p:nvSpPr>
        <p:spPr>
          <a:xfrm>
            <a:off x="634340" y="1113790"/>
            <a:ext cx="6714460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Isometries have two key properties:</a:t>
            </a:r>
          </a:p>
          <a:p>
            <a:pPr>
              <a:defRPr sz="2400"/>
            </a:pPr>
          </a:p>
          <a:p>
            <a:pPr marL="320842" indent="-320842">
              <a:buSzPct val="100000"/>
              <a:buAutoNum type="arabicPeriod" startAt="1"/>
              <a:defRPr sz="2400"/>
            </a:pPr>
            <a:r>
              <a:t> They preserve angles  (conformal)</a:t>
            </a:r>
          </a:p>
          <a:p>
            <a:pPr marL="320842" indent="-320842">
              <a:buSzPct val="100000"/>
              <a:buAutoNum type="arabicPeriod" startAt="1"/>
              <a:defRPr sz="2400"/>
            </a:pPr>
            <a:r>
              <a:t> They preserve area     (area preserving)</a:t>
            </a:r>
          </a:p>
        </p:txBody>
      </p:sp>
      <p:sp>
        <p:nvSpPr>
          <p:cNvPr id="232" name="Shape 232"/>
          <p:cNvSpPr/>
          <p:nvPr/>
        </p:nvSpPr>
        <p:spPr>
          <a:xfrm>
            <a:off x="682809" y="2862579"/>
            <a:ext cx="2591356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/>
            </a:pPr>
            <a:r>
              <a:t>Lemma</a:t>
            </a:r>
            <a:r>
              <a:rPr b="0" i="1"/>
              <a:t> </a:t>
            </a:r>
            <a:endParaRPr b="0" i="1"/>
          </a:p>
          <a:p>
            <a:pPr>
              <a:defRPr b="1" sz="2400"/>
            </a:pPr>
            <a:r>
              <a:rPr b="0" i="1"/>
              <a:t>f:S</a:t>
            </a:r>
            <a:r>
              <a:rPr b="0" baseline="-5999" i="1" sz="2300"/>
              <a:t>1         </a:t>
            </a:r>
            <a:r>
              <a:rPr b="0" i="1"/>
              <a:t>S</a:t>
            </a:r>
            <a:r>
              <a:rPr b="0" baseline="-5999" i="1" sz="2300"/>
              <a:t>2</a:t>
            </a:r>
            <a:endParaRPr b="0" i="1"/>
          </a:p>
          <a:p>
            <a:pPr>
              <a:defRPr b="1" sz="2400"/>
            </a:pPr>
            <a:r>
              <a:rPr b="0" i="1"/>
              <a:t>f</a:t>
            </a:r>
            <a:r>
              <a:rPr b="0"/>
              <a:t> is an isometry</a:t>
            </a:r>
            <a:r>
              <a:t> </a:t>
            </a:r>
          </a:p>
        </p:txBody>
      </p:sp>
      <p:sp>
        <p:nvSpPr>
          <p:cNvPr id="233" name="Shape 233"/>
          <p:cNvSpPr/>
          <p:nvPr/>
        </p:nvSpPr>
        <p:spPr>
          <a:xfrm>
            <a:off x="3253509" y="3879850"/>
            <a:ext cx="779279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4" name="Shape 234"/>
          <p:cNvSpPr/>
          <p:nvPr/>
        </p:nvSpPr>
        <p:spPr>
          <a:xfrm>
            <a:off x="4195810" y="3649979"/>
            <a:ext cx="436345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i="1"/>
              <a:t>f </a:t>
            </a:r>
            <a:r>
              <a:t>preserves angles </a:t>
            </a:r>
            <a:r>
              <a:rPr i="1"/>
              <a:t>and</a:t>
            </a:r>
            <a:r>
              <a:t> area</a:t>
            </a:r>
          </a:p>
        </p:txBody>
      </p:sp>
      <p:sp>
        <p:nvSpPr>
          <p:cNvPr id="235" name="Shape 235"/>
          <p:cNvSpPr/>
          <p:nvPr/>
        </p:nvSpPr>
        <p:spPr>
          <a:xfrm>
            <a:off x="1413498" y="3460750"/>
            <a:ext cx="399166" cy="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36" name="oran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7052" y="4246748"/>
            <a:ext cx="2766746" cy="1841144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3253509" y="3879850"/>
            <a:ext cx="779279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8" name="Shape 238"/>
          <p:cNvSpPr/>
          <p:nvPr/>
        </p:nvSpPr>
        <p:spPr>
          <a:xfrm>
            <a:off x="3710709" y="5167320"/>
            <a:ext cx="779279" cy="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9" name="Shape 239"/>
          <p:cNvSpPr/>
          <p:nvPr/>
        </p:nvSpPr>
        <p:spPr>
          <a:xfrm flipH="1">
            <a:off x="1667582" y="5615127"/>
            <a:ext cx="570848" cy="454852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0" name="Shape 240"/>
          <p:cNvSpPr/>
          <p:nvPr/>
        </p:nvSpPr>
        <p:spPr>
          <a:xfrm flipH="1" flipV="1">
            <a:off x="1673210" y="5026273"/>
            <a:ext cx="556126" cy="556126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1" name="Shape 241"/>
          <p:cNvSpPr/>
          <p:nvPr/>
        </p:nvSpPr>
        <p:spPr>
          <a:xfrm>
            <a:off x="2185279" y="5541159"/>
            <a:ext cx="99369" cy="99369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2" name="Shape 242"/>
          <p:cNvSpPr/>
          <p:nvPr/>
        </p:nvSpPr>
        <p:spPr>
          <a:xfrm>
            <a:off x="1950405" y="5013843"/>
            <a:ext cx="23920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v</a:t>
            </a:r>
          </a:p>
        </p:txBody>
      </p:sp>
      <p:sp>
        <p:nvSpPr>
          <p:cNvPr id="243" name="Shape 243"/>
          <p:cNvSpPr/>
          <p:nvPr/>
        </p:nvSpPr>
        <p:spPr>
          <a:xfrm>
            <a:off x="1998174" y="5737355"/>
            <a:ext cx="29121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w</a:t>
            </a:r>
          </a:p>
        </p:txBody>
      </p:sp>
      <p:sp>
        <p:nvSpPr>
          <p:cNvPr id="244" name="Shape 244"/>
          <p:cNvSpPr/>
          <p:nvPr/>
        </p:nvSpPr>
        <p:spPr>
          <a:xfrm flipH="1">
            <a:off x="5000817" y="5716727"/>
            <a:ext cx="570848" cy="454852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5" name="Shape 245"/>
          <p:cNvSpPr/>
          <p:nvPr/>
        </p:nvSpPr>
        <p:spPr>
          <a:xfrm flipH="1" flipV="1">
            <a:off x="5006445" y="5127873"/>
            <a:ext cx="556126" cy="556126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6" name="Shape 246"/>
          <p:cNvSpPr/>
          <p:nvPr/>
        </p:nvSpPr>
        <p:spPr>
          <a:xfrm>
            <a:off x="5518514" y="5642759"/>
            <a:ext cx="99369" cy="99369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4571824" y="5228029"/>
            <a:ext cx="6696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df(v)</a:t>
            </a:r>
          </a:p>
        </p:txBody>
      </p:sp>
      <p:sp>
        <p:nvSpPr>
          <p:cNvPr id="248" name="Shape 248"/>
          <p:cNvSpPr/>
          <p:nvPr/>
        </p:nvSpPr>
        <p:spPr>
          <a:xfrm>
            <a:off x="5331409" y="5889755"/>
            <a:ext cx="72162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df(w)</a:t>
            </a:r>
          </a:p>
        </p:txBody>
      </p:sp>
      <p:sp>
        <p:nvSpPr>
          <p:cNvPr id="249" name="Shape 249"/>
          <p:cNvSpPr/>
          <p:nvPr/>
        </p:nvSpPr>
        <p:spPr>
          <a:xfrm>
            <a:off x="3994700" y="4685029"/>
            <a:ext cx="21129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>
              <a:defRPr i="0"/>
            </a:pPr>
            <a:r>
              <a:rPr i="1"/>
              <a:t>f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407505" y="1681479"/>
            <a:ext cx="790541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How can we search the vast space of </a:t>
            </a:r>
          </a:p>
          <a:p>
            <a:pPr>
              <a:defRPr sz="2400"/>
            </a:pPr>
            <a:r>
              <a:t>diffeomorphisms for a map closest to an isometry?</a:t>
            </a:r>
          </a:p>
        </p:txBody>
      </p:sp>
      <p:sp>
        <p:nvSpPr>
          <p:cNvPr id="252" name="Shape 252"/>
          <p:cNvSpPr/>
          <p:nvPr/>
        </p:nvSpPr>
        <p:spPr>
          <a:xfrm>
            <a:off x="609297" y="500380"/>
            <a:ext cx="809799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Searching among diffeomorphisms</a:t>
            </a:r>
          </a:p>
        </p:txBody>
      </p:sp>
      <p:sp>
        <p:nvSpPr>
          <p:cNvPr id="253" name="Shape 253"/>
          <p:cNvSpPr/>
          <p:nvPr/>
        </p:nvSpPr>
        <p:spPr>
          <a:xfrm>
            <a:off x="496405" y="3791584"/>
            <a:ext cx="699711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b="1"/>
              <a:t>Idea</a:t>
            </a:r>
            <a:r>
              <a:t>: Restrict our search to conformal maps</a:t>
            </a:r>
          </a:p>
        </p:txBody>
      </p:sp>
      <p:sp>
        <p:nvSpPr>
          <p:cNvPr id="254" name="Shape 254"/>
          <p:cNvSpPr/>
          <p:nvPr/>
        </p:nvSpPr>
        <p:spPr>
          <a:xfrm>
            <a:off x="485118" y="2646679"/>
            <a:ext cx="602258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rPr i="0"/>
              <a:t>Choosing the best </a:t>
            </a:r>
            <a:r>
              <a:t> f:S</a:t>
            </a:r>
            <a:r>
              <a:rPr baseline="-5999"/>
              <a:t>1       </a:t>
            </a:r>
            <a:r>
              <a:t>S</a:t>
            </a:r>
            <a:r>
              <a:rPr baseline="-5999"/>
              <a:t>2</a:t>
            </a:r>
            <a:r>
              <a:rPr i="0"/>
              <a:t> from an </a:t>
            </a:r>
            <a:endParaRPr i="0"/>
          </a:p>
          <a:p>
            <a:pPr>
              <a:defRPr i="1" sz="2400"/>
            </a:pPr>
            <a:r>
              <a:rPr i="0"/>
              <a:t>infinite-dimensional spaces is hard.</a:t>
            </a:r>
          </a:p>
        </p:txBody>
      </p:sp>
      <p:sp>
        <p:nvSpPr>
          <p:cNvPr id="255" name="Shape 255"/>
          <p:cNvSpPr/>
          <p:nvPr/>
        </p:nvSpPr>
        <p:spPr>
          <a:xfrm>
            <a:off x="4169660" y="2897505"/>
            <a:ext cx="381102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56" name="Shape 256"/>
          <p:cNvSpPr/>
          <p:nvPr/>
        </p:nvSpPr>
        <p:spPr>
          <a:xfrm>
            <a:off x="3010261" y="4399279"/>
            <a:ext cx="196940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   c:S</a:t>
            </a:r>
            <a:r>
              <a:rPr baseline="-5999"/>
              <a:t>1        </a:t>
            </a:r>
            <a:r>
              <a:t>S</a:t>
            </a:r>
            <a:r>
              <a:rPr baseline="-5999"/>
              <a:t>2</a:t>
            </a:r>
          </a:p>
        </p:txBody>
      </p:sp>
      <p:sp>
        <p:nvSpPr>
          <p:cNvPr id="257" name="Shape 257"/>
          <p:cNvSpPr/>
          <p:nvPr/>
        </p:nvSpPr>
        <p:spPr>
          <a:xfrm>
            <a:off x="4076700" y="4667250"/>
            <a:ext cx="381102" cy="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58" name="Shape 258"/>
          <p:cNvSpPr/>
          <p:nvPr/>
        </p:nvSpPr>
        <p:spPr>
          <a:xfrm>
            <a:off x="560649" y="4970779"/>
            <a:ext cx="7271852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i="1"/>
              <a:t>C</a:t>
            </a:r>
            <a:r>
              <a:t> is chosen from the much smaller space of</a:t>
            </a:r>
          </a:p>
          <a:p>
            <a:pPr>
              <a:defRPr sz="2400"/>
            </a:pPr>
            <a:r>
              <a:t>conformal maps.  This is still a big space, but </a:t>
            </a:r>
          </a:p>
          <a:p>
            <a:pPr>
              <a:defRPr sz="2400"/>
            </a:pPr>
            <a:r>
              <a:t>not too big to work with.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756214" y="652883"/>
            <a:ext cx="3164345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Conformal maps</a:t>
            </a:r>
          </a:p>
        </p:txBody>
      </p:sp>
      <p:sp>
        <p:nvSpPr>
          <p:cNvPr id="261" name="Shape 261"/>
          <p:cNvSpPr/>
          <p:nvPr/>
        </p:nvSpPr>
        <p:spPr>
          <a:xfrm>
            <a:off x="820434" y="1744980"/>
            <a:ext cx="779081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A </a:t>
            </a:r>
            <a:r>
              <a:rPr i="1"/>
              <a:t>Conformal Map</a:t>
            </a:r>
            <a:r>
              <a:t> is a map between two smooth surfaces that </a:t>
            </a:r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preserves angles.</a:t>
            </a:r>
          </a:p>
        </p:txBody>
      </p:sp>
      <p:pic>
        <p:nvPicPr>
          <p:cNvPr id="262" name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9945" y="2541539"/>
            <a:ext cx="2221601" cy="3881267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779730" y="1243382"/>
            <a:ext cx="750819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 Conformal Map has some of the properties of an isometry.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680014" y="475083"/>
            <a:ext cx="3279538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Conformal maps</a:t>
            </a:r>
          </a:p>
          <a:p>
            <a:pPr>
              <a:defRPr sz="33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66" name="Shape 266"/>
          <p:cNvSpPr/>
          <p:nvPr/>
        </p:nvSpPr>
        <p:spPr>
          <a:xfrm>
            <a:off x="680734" y="1122680"/>
            <a:ext cx="698238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The angle between two vectors is the same </a:t>
            </a:r>
          </a:p>
          <a:p>
            <a:pPr>
              <a:defRPr sz="2400"/>
            </a:pPr>
            <a:r>
              <a:t>as the angle between their images.</a:t>
            </a:r>
          </a:p>
        </p:txBody>
      </p:sp>
      <p:pic>
        <p:nvPicPr>
          <p:cNvPr id="267" name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9399" y="2190060"/>
            <a:ext cx="2325887" cy="4063459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 flipV="1">
            <a:off x="7442199" y="2468066"/>
            <a:ext cx="1" cy="583446"/>
          </a:xfrm>
          <a:prstGeom prst="line">
            <a:avLst/>
          </a:prstGeom>
          <a:ln w="42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9" name="Shape 269"/>
          <p:cNvSpPr/>
          <p:nvPr/>
        </p:nvSpPr>
        <p:spPr>
          <a:xfrm>
            <a:off x="7454900" y="3069171"/>
            <a:ext cx="534652" cy="1"/>
          </a:xfrm>
          <a:prstGeom prst="line">
            <a:avLst/>
          </a:prstGeom>
          <a:ln w="42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70" name="Shape 270"/>
          <p:cNvSpPr/>
          <p:nvPr/>
        </p:nvSpPr>
        <p:spPr>
          <a:xfrm flipH="1" flipV="1">
            <a:off x="6820665" y="4187623"/>
            <a:ext cx="918051" cy="918050"/>
          </a:xfrm>
          <a:prstGeom prst="line">
            <a:avLst/>
          </a:prstGeom>
          <a:ln w="42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71" name="Shape 271"/>
          <p:cNvSpPr/>
          <p:nvPr/>
        </p:nvSpPr>
        <p:spPr>
          <a:xfrm flipV="1">
            <a:off x="7759700" y="4256401"/>
            <a:ext cx="844771" cy="844772"/>
          </a:xfrm>
          <a:prstGeom prst="line">
            <a:avLst/>
          </a:prstGeom>
          <a:ln w="42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72" name="Shape 272"/>
          <p:cNvSpPr/>
          <p:nvPr/>
        </p:nvSpPr>
        <p:spPr>
          <a:xfrm>
            <a:off x="588604" y="2286851"/>
            <a:ext cx="5543362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Take two unit vectors at any point.</a:t>
            </a:r>
          </a:p>
          <a:p>
            <a:pPr>
              <a:defRPr sz="2400"/>
            </a:pPr>
            <a:r>
              <a:t>The angle between them </a:t>
            </a:r>
          </a:p>
          <a:p>
            <a:pPr>
              <a:defRPr sz="2400"/>
            </a:pPr>
            <a:r>
              <a:t>is the same as the angle between</a:t>
            </a:r>
          </a:p>
          <a:p>
            <a:pPr>
              <a:defRPr sz="2400"/>
            </a:pPr>
            <a:r>
              <a:t>their images under </a:t>
            </a:r>
            <a:r>
              <a:rPr i="1"/>
              <a:t>f.</a:t>
            </a:r>
          </a:p>
        </p:txBody>
      </p:sp>
      <p:sp>
        <p:nvSpPr>
          <p:cNvPr id="273" name="Shape 273"/>
          <p:cNvSpPr/>
          <p:nvPr/>
        </p:nvSpPr>
        <p:spPr>
          <a:xfrm>
            <a:off x="636105" y="3991919"/>
            <a:ext cx="438414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&lt;V, W&gt;</a:t>
            </a:r>
            <a:r>
              <a:rPr baseline="-5999"/>
              <a:t>1</a:t>
            </a:r>
            <a:r>
              <a:t> = &lt;df(V), df(W)&gt;</a:t>
            </a:r>
            <a:r>
              <a:rPr baseline="-5999"/>
              <a:t>2</a:t>
            </a:r>
          </a:p>
        </p:txBody>
      </p:sp>
      <p:sp>
        <p:nvSpPr>
          <p:cNvPr id="274" name="Shape 274"/>
          <p:cNvSpPr/>
          <p:nvPr/>
        </p:nvSpPr>
        <p:spPr>
          <a:xfrm>
            <a:off x="7311995" y="2100579"/>
            <a:ext cx="26018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2600"/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275" name="Shape 275"/>
          <p:cNvSpPr/>
          <p:nvPr/>
        </p:nvSpPr>
        <p:spPr>
          <a:xfrm>
            <a:off x="8035895" y="2883751"/>
            <a:ext cx="3305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2600"/>
                </a:solidFill>
              </a:defRPr>
            </a:lvl1pPr>
          </a:lstStyle>
          <a:p>
            <a:pPr/>
            <a:r>
              <a:t>W</a:t>
            </a:r>
          </a:p>
        </p:txBody>
      </p:sp>
      <p:sp>
        <p:nvSpPr>
          <p:cNvPr id="276" name="Shape 276"/>
          <p:cNvSpPr/>
          <p:nvPr/>
        </p:nvSpPr>
        <p:spPr>
          <a:xfrm>
            <a:off x="6956395" y="3929379"/>
            <a:ext cx="69059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2600"/>
                </a:solidFill>
              </a:defRPr>
            </a:lvl1pPr>
          </a:lstStyle>
          <a:p>
            <a:pPr/>
            <a:r>
              <a:t>df(V)</a:t>
            </a:r>
          </a:p>
        </p:txBody>
      </p:sp>
      <p:sp>
        <p:nvSpPr>
          <p:cNvPr id="277" name="Shape 277"/>
          <p:cNvSpPr/>
          <p:nvPr/>
        </p:nvSpPr>
        <p:spPr>
          <a:xfrm>
            <a:off x="8124795" y="3929379"/>
            <a:ext cx="76092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2600"/>
                </a:solidFill>
              </a:defRPr>
            </a:lvl1pPr>
          </a:lstStyle>
          <a:p>
            <a:pPr/>
            <a:r>
              <a:t>df(W)</a:t>
            </a:r>
          </a:p>
        </p:txBody>
      </p:sp>
      <p:sp>
        <p:nvSpPr>
          <p:cNvPr id="278" name="Shape 278"/>
          <p:cNvSpPr/>
          <p:nvPr/>
        </p:nvSpPr>
        <p:spPr>
          <a:xfrm>
            <a:off x="676195" y="4754879"/>
            <a:ext cx="448876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They are stretched equally.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confexam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182" y="1239837"/>
            <a:ext cx="6495107" cy="306713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627181" y="443230"/>
            <a:ext cx="5331803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i="0"/>
            </a:pPr>
            <a:r>
              <a:rPr i="1"/>
              <a:t>Riemann Mapping Theorem</a:t>
            </a:r>
          </a:p>
        </p:txBody>
      </p:sp>
      <p:sp>
        <p:nvSpPr>
          <p:cNvPr id="282" name="Shape 282"/>
          <p:cNvSpPr/>
          <p:nvPr/>
        </p:nvSpPr>
        <p:spPr>
          <a:xfrm>
            <a:off x="3229952" y="2887703"/>
            <a:ext cx="1055903" cy="1"/>
          </a:xfrm>
          <a:prstGeom prst="line">
            <a:avLst/>
          </a:prstGeom>
          <a:ln w="425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3" name="Shape 283"/>
          <p:cNvSpPr/>
          <p:nvPr/>
        </p:nvSpPr>
        <p:spPr>
          <a:xfrm>
            <a:off x="513923" y="4627879"/>
            <a:ext cx="740683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There is a conformal map from any planar disk</a:t>
            </a:r>
          </a:p>
          <a:p>
            <a:pPr>
              <a:defRPr sz="2400"/>
            </a:pPr>
            <a:r>
              <a:t>region to the round unit disk.</a:t>
            </a:r>
          </a:p>
        </p:txBody>
      </p:sp>
      <p:sp>
        <p:nvSpPr>
          <p:cNvPr id="284" name="Shape 284"/>
          <p:cNvSpPr/>
          <p:nvPr/>
        </p:nvSpPr>
        <p:spPr>
          <a:xfrm flipV="1">
            <a:off x="1015999" y="3255466"/>
            <a:ext cx="1" cy="583446"/>
          </a:xfrm>
          <a:prstGeom prst="line">
            <a:avLst/>
          </a:prstGeom>
          <a:ln w="42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5" name="Shape 285"/>
          <p:cNvSpPr/>
          <p:nvPr/>
        </p:nvSpPr>
        <p:spPr>
          <a:xfrm>
            <a:off x="1028700" y="3856571"/>
            <a:ext cx="534652" cy="1"/>
          </a:xfrm>
          <a:prstGeom prst="line">
            <a:avLst/>
          </a:prstGeom>
          <a:ln w="42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6" name="Shape 286"/>
          <p:cNvSpPr/>
          <p:nvPr/>
        </p:nvSpPr>
        <p:spPr>
          <a:xfrm>
            <a:off x="1609695" y="3671151"/>
            <a:ext cx="3305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2600"/>
                </a:solidFill>
              </a:defRPr>
            </a:lvl1pPr>
          </a:lstStyle>
          <a:p>
            <a:pPr/>
            <a:r>
              <a:t>W</a:t>
            </a:r>
          </a:p>
        </p:txBody>
      </p:sp>
      <p:sp>
        <p:nvSpPr>
          <p:cNvPr id="287" name="Shape 287"/>
          <p:cNvSpPr/>
          <p:nvPr/>
        </p:nvSpPr>
        <p:spPr>
          <a:xfrm flipH="1" flipV="1">
            <a:off x="4904652" y="3444604"/>
            <a:ext cx="401495" cy="423334"/>
          </a:xfrm>
          <a:prstGeom prst="line">
            <a:avLst/>
          </a:prstGeom>
          <a:ln w="42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8" name="Shape 288"/>
          <p:cNvSpPr/>
          <p:nvPr/>
        </p:nvSpPr>
        <p:spPr>
          <a:xfrm flipV="1">
            <a:off x="5305051" y="3472822"/>
            <a:ext cx="363950" cy="391656"/>
          </a:xfrm>
          <a:prstGeom prst="line">
            <a:avLst/>
          </a:prstGeom>
          <a:ln w="42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9" name="Shape 289"/>
          <p:cNvSpPr/>
          <p:nvPr/>
        </p:nvSpPr>
        <p:spPr>
          <a:xfrm>
            <a:off x="5610195" y="3243579"/>
            <a:ext cx="3305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2600"/>
                </a:solidFill>
              </a:defRPr>
            </a:lvl1pPr>
          </a:lstStyle>
          <a:p>
            <a:pPr/>
            <a:r>
              <a:t>W</a:t>
            </a:r>
          </a:p>
        </p:txBody>
      </p:sp>
      <p:sp>
        <p:nvSpPr>
          <p:cNvPr id="290" name="Shape 290"/>
          <p:cNvSpPr/>
          <p:nvPr/>
        </p:nvSpPr>
        <p:spPr>
          <a:xfrm>
            <a:off x="850746" y="2922904"/>
            <a:ext cx="2392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2600"/>
                </a:solidFill>
              </a:defRPr>
            </a:lvl1pPr>
          </a:lstStyle>
          <a:p>
            <a:pPr/>
            <a:r>
              <a:t>v</a:t>
            </a:r>
          </a:p>
        </p:txBody>
      </p:sp>
      <p:sp>
        <p:nvSpPr>
          <p:cNvPr id="291" name="Shape 291"/>
          <p:cNvSpPr/>
          <p:nvPr/>
        </p:nvSpPr>
        <p:spPr>
          <a:xfrm>
            <a:off x="4698846" y="3361768"/>
            <a:ext cx="2392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FF2600"/>
                </a:solidFill>
              </a:defRPr>
            </a:lvl1pPr>
          </a:lstStyle>
          <a:p>
            <a:pPr/>
            <a:r>
              <a:t>v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mercator (jhass@ucdavis.edu)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40"/>
          <a:stretch>
            <a:fillRect/>
          </a:stretch>
        </p:blipFill>
        <p:spPr>
          <a:xfrm>
            <a:off x="893561" y="673832"/>
            <a:ext cx="7032345" cy="5261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507697" y="389159"/>
            <a:ext cx="555504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Mobius Transformations</a:t>
            </a:r>
          </a:p>
        </p:txBody>
      </p:sp>
      <p:sp>
        <p:nvSpPr>
          <p:cNvPr id="296" name="Shape 296"/>
          <p:cNvSpPr/>
          <p:nvPr/>
        </p:nvSpPr>
        <p:spPr>
          <a:xfrm>
            <a:off x="421054" y="1148080"/>
            <a:ext cx="8301892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The conformal maps from the entire complex plane, </a:t>
            </a:r>
          </a:p>
          <a:p>
            <a:pPr>
              <a:defRPr sz="2400"/>
            </a:pPr>
            <a:r>
              <a:t>or Riemann sphere, to  itself are called </a:t>
            </a:r>
            <a:r>
              <a:rPr i="1"/>
              <a:t>Mobius </a:t>
            </a:r>
            <a:endParaRPr i="1"/>
          </a:p>
          <a:p>
            <a:pPr>
              <a:defRPr sz="2400"/>
            </a:pPr>
            <a:r>
              <a:rPr i="1"/>
              <a:t>Transformations</a:t>
            </a:r>
            <a:r>
              <a:t>.</a:t>
            </a:r>
          </a:p>
        </p:txBody>
      </p:sp>
      <p:pic>
        <p:nvPicPr>
          <p:cNvPr id="297" name="Screen Shot 2017-06-02 at 10.15.0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388" y="4056379"/>
            <a:ext cx="2496882" cy="930919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4310453" y="4227829"/>
            <a:ext cx="16217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ad-bc = 1</a:t>
            </a:r>
          </a:p>
        </p:txBody>
      </p:sp>
      <p:sp>
        <p:nvSpPr>
          <p:cNvPr id="299" name="Shape 299"/>
          <p:cNvSpPr/>
          <p:nvPr/>
        </p:nvSpPr>
        <p:spPr>
          <a:xfrm>
            <a:off x="2238445" y="4982764"/>
            <a:ext cx="418932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Coincides with the group </a:t>
            </a:r>
          </a:p>
          <a:p>
            <a:pPr>
              <a:defRPr sz="2400"/>
            </a:pPr>
            <a:r>
              <a:t>PSL(2,C)=SL(2,C)/{ </a:t>
            </a:r>
            <a:r>
              <a:rPr u="sng"/>
              <a:t>+</a:t>
            </a:r>
            <a:r>
              <a:t> Id}</a:t>
            </a:r>
          </a:p>
        </p:txBody>
      </p:sp>
      <p:sp>
        <p:nvSpPr>
          <p:cNvPr id="300" name="Shape 300"/>
          <p:cNvSpPr/>
          <p:nvPr/>
        </p:nvSpPr>
        <p:spPr>
          <a:xfrm>
            <a:off x="536550" y="5919485"/>
            <a:ext cx="492587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This is a six dimensional space.</a:t>
            </a:r>
          </a:p>
        </p:txBody>
      </p:sp>
      <p:pic>
        <p:nvPicPr>
          <p:cNvPr id="301" name="Screen Shot 2017-06-02 at 10.22.3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4266" y="2568088"/>
            <a:ext cx="1489030" cy="1264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Screen Shot 2017-06-02 at 10.23.01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38872" y="2587854"/>
            <a:ext cx="1621742" cy="1225092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3533597" y="3200400"/>
            <a:ext cx="1254975" cy="0"/>
          </a:xfrm>
          <a:prstGeom prst="line">
            <a:avLst/>
          </a:prstGeom>
          <a:ln w="425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736222" y="468630"/>
            <a:ext cx="124022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Today</a:t>
            </a:r>
          </a:p>
        </p:txBody>
      </p:sp>
      <p:sp>
        <p:nvSpPr>
          <p:cNvPr id="127" name="Shape 127"/>
          <p:cNvSpPr/>
          <p:nvPr/>
        </p:nvSpPr>
        <p:spPr>
          <a:xfrm>
            <a:off x="663188" y="1126489"/>
            <a:ext cx="708596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1. Look at one surface comparison algorithm.</a:t>
            </a:r>
          </a:p>
        </p:txBody>
      </p:sp>
      <p:sp>
        <p:nvSpPr>
          <p:cNvPr id="128" name="Shape 128"/>
          <p:cNvSpPr/>
          <p:nvPr/>
        </p:nvSpPr>
        <p:spPr>
          <a:xfrm>
            <a:off x="663188" y="1606550"/>
            <a:ext cx="5447814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2. Apply it to some biological data.</a:t>
            </a:r>
          </a:p>
        </p:txBody>
      </p:sp>
      <p:sp>
        <p:nvSpPr>
          <p:cNvPr id="129" name="Shape 129"/>
          <p:cNvSpPr/>
          <p:nvPr/>
        </p:nvSpPr>
        <p:spPr>
          <a:xfrm>
            <a:off x="583173" y="4276090"/>
            <a:ext cx="758409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3. Analyze how well it does compared to human</a:t>
            </a:r>
          </a:p>
          <a:p>
            <a:pPr>
              <a:defRPr sz="2400"/>
            </a:pPr>
            <a:r>
              <a:t>experts.</a:t>
            </a:r>
          </a:p>
        </p:txBody>
      </p:sp>
      <p:pic>
        <p:nvPicPr>
          <p:cNvPr id="130" name="Screen Shot 2017-06-09 at 8.54.5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7629" y="4756150"/>
            <a:ext cx="2194584" cy="1752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Screen Shot 2017-06-09 at 8.54.3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6352" y="2185815"/>
            <a:ext cx="4389398" cy="1970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creen Shot 2017-06-02 at 10.22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265" y="1571810"/>
            <a:ext cx="2259595" cy="191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Screen Shot 2017-06-02 at 10.24.0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5845" y="4218024"/>
            <a:ext cx="2014241" cy="1782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Screen Shot 2017-06-02 at 10.23.01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08718" y="1640215"/>
            <a:ext cx="2359288" cy="1782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Screen Shot 2017-06-02 at 10.23.15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56563" y="1896048"/>
            <a:ext cx="2728952" cy="1333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Screen Shot 2017-06-02 at 10.23.29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0630" y="4283123"/>
            <a:ext cx="2580852" cy="1782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Screen Shot 2017-06-02 at 10.23.42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96693" y="4255827"/>
            <a:ext cx="2014241" cy="1836841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/>
          <p:nvPr/>
        </p:nvSpPr>
        <p:spPr>
          <a:xfrm>
            <a:off x="663532" y="652780"/>
            <a:ext cx="781693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A path of Mobius Transformations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782148" y="475342"/>
            <a:ext cx="4166703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Higher genus surfaces</a:t>
            </a:r>
          </a:p>
        </p:txBody>
      </p:sp>
      <p:sp>
        <p:nvSpPr>
          <p:cNvPr id="314" name="Shape 314"/>
          <p:cNvSpPr/>
          <p:nvPr/>
        </p:nvSpPr>
        <p:spPr>
          <a:xfrm>
            <a:off x="815498" y="1080256"/>
            <a:ext cx="768053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Can we always find a conformal diffeomorphism </a:t>
            </a:r>
          </a:p>
          <a:p>
            <a:pPr>
              <a:defRPr sz="2400"/>
            </a:pPr>
            <a:r>
              <a:t>between two surfaces?</a:t>
            </a:r>
          </a:p>
        </p:txBody>
      </p:sp>
      <p:pic>
        <p:nvPicPr>
          <p:cNvPr id="315" name="genus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305" y="4249814"/>
            <a:ext cx="1634169" cy="1528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genus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6487" y="4231617"/>
            <a:ext cx="1391026" cy="1564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gen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2589" y="2108324"/>
            <a:ext cx="1625601" cy="1146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mandrillu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49662" y="1937236"/>
            <a:ext cx="1773535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roundsphere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23580" y="4086823"/>
            <a:ext cx="2062115" cy="2062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surf9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65289" y="1640824"/>
            <a:ext cx="1778697" cy="182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1675389" y="3494252"/>
            <a:ext cx="1" cy="636695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2" name="Shape 322"/>
          <p:cNvSpPr/>
          <p:nvPr/>
        </p:nvSpPr>
        <p:spPr>
          <a:xfrm>
            <a:off x="4756144" y="3454399"/>
            <a:ext cx="1" cy="636695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3" name="Shape 323"/>
          <p:cNvSpPr/>
          <p:nvPr/>
        </p:nvSpPr>
        <p:spPr>
          <a:xfrm>
            <a:off x="7254637" y="3454399"/>
            <a:ext cx="1" cy="636695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4" name="Shape 324"/>
          <p:cNvSpPr/>
          <p:nvPr/>
        </p:nvSpPr>
        <p:spPr>
          <a:xfrm>
            <a:off x="991705" y="5897193"/>
            <a:ext cx="188829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Not always.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455492" y="1153718"/>
            <a:ext cx="8233016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We can’t always find an isometry between </a:t>
            </a:r>
            <a:r>
              <a:rPr i="1"/>
              <a:t>S</a:t>
            </a:r>
            <a:r>
              <a:rPr baseline="-5999" i="1" sz="2300"/>
              <a:t>1 </a:t>
            </a:r>
            <a:r>
              <a:rPr sz="2300"/>
              <a:t>and</a:t>
            </a:r>
            <a:r>
              <a:rPr baseline="-5999" i="1" sz="2300"/>
              <a:t> </a:t>
            </a:r>
            <a:r>
              <a:rPr i="1"/>
              <a:t>S</a:t>
            </a:r>
            <a:r>
              <a:rPr baseline="-5999" i="1" sz="2300"/>
              <a:t>2</a:t>
            </a:r>
            <a:r>
              <a:rPr sz="2300"/>
              <a:t>.</a:t>
            </a:r>
            <a:endParaRPr sz="2300"/>
          </a:p>
        </p:txBody>
      </p:sp>
      <p:sp>
        <p:nvSpPr>
          <p:cNvPr id="327" name="Shape 327"/>
          <p:cNvSpPr/>
          <p:nvPr/>
        </p:nvSpPr>
        <p:spPr>
          <a:xfrm>
            <a:off x="394625" y="477880"/>
            <a:ext cx="768053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Conformal maps exist in genus 0</a:t>
            </a:r>
          </a:p>
        </p:txBody>
      </p:sp>
      <p:sp>
        <p:nvSpPr>
          <p:cNvPr id="328" name="Shape 328"/>
          <p:cNvSpPr/>
          <p:nvPr/>
        </p:nvSpPr>
        <p:spPr>
          <a:xfrm>
            <a:off x="473754" y="1774889"/>
            <a:ext cx="7285979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sz="2300"/>
              <a:t>But f</a:t>
            </a:r>
            <a:r>
              <a:t>or genus zero surfaces S</a:t>
            </a:r>
            <a:r>
              <a:rPr baseline="-5999" sz="2300"/>
              <a:t>1 </a:t>
            </a:r>
            <a:r>
              <a:rPr sz="2300"/>
              <a:t>and</a:t>
            </a:r>
            <a:r>
              <a:rPr baseline="-5999" sz="2300"/>
              <a:t> </a:t>
            </a:r>
            <a:r>
              <a:t>S</a:t>
            </a:r>
            <a:r>
              <a:rPr baseline="-5999" sz="2300"/>
              <a:t>2, </a:t>
            </a:r>
            <a:endParaRPr baseline="-5999" sz="2300"/>
          </a:p>
          <a:p>
            <a:pPr>
              <a:defRPr sz="2400"/>
            </a:pPr>
            <a:r>
              <a:rPr sz="2300"/>
              <a:t>we can </a:t>
            </a:r>
            <a:r>
              <a:rPr i="1" sz="2300"/>
              <a:t>always</a:t>
            </a:r>
            <a:r>
              <a:rPr sz="2300"/>
              <a:t> find a map that preserves angles.</a:t>
            </a:r>
          </a:p>
        </p:txBody>
      </p:sp>
      <p:pic>
        <p:nvPicPr>
          <p:cNvPr id="329" name="roundspher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4443" y="2931406"/>
            <a:ext cx="1549575" cy="1549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genus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8843" y="5153008"/>
            <a:ext cx="1426097" cy="1333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gen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2228" y="5153008"/>
            <a:ext cx="1625601" cy="1146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pear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73336" y="2781739"/>
            <a:ext cx="1120185" cy="1683631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5529288" y="3634326"/>
            <a:ext cx="61268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Yes</a:t>
            </a:r>
          </a:p>
        </p:txBody>
      </p:sp>
      <p:sp>
        <p:nvSpPr>
          <p:cNvPr id="334" name="Shape 334"/>
          <p:cNvSpPr/>
          <p:nvPr/>
        </p:nvSpPr>
        <p:spPr>
          <a:xfrm>
            <a:off x="5678662" y="5496162"/>
            <a:ext cx="207016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Probably Not</a:t>
            </a:r>
          </a:p>
        </p:txBody>
      </p:sp>
      <p:sp>
        <p:nvSpPr>
          <p:cNvPr id="335" name="Shape 335"/>
          <p:cNvSpPr/>
          <p:nvPr/>
        </p:nvSpPr>
        <p:spPr>
          <a:xfrm>
            <a:off x="2989767" y="5726032"/>
            <a:ext cx="517139" cy="1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6" name="Shape 336"/>
          <p:cNvSpPr/>
          <p:nvPr/>
        </p:nvSpPr>
        <p:spPr>
          <a:xfrm>
            <a:off x="2888167" y="3864196"/>
            <a:ext cx="517139" cy="1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7" name="Shape 337"/>
          <p:cNvSpPr/>
          <p:nvPr/>
        </p:nvSpPr>
        <p:spPr>
          <a:xfrm>
            <a:off x="2898791" y="3222362"/>
            <a:ext cx="2703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?</a:t>
            </a:r>
          </a:p>
        </p:txBody>
      </p:sp>
      <p:sp>
        <p:nvSpPr>
          <p:cNvPr id="338" name="Shape 338"/>
          <p:cNvSpPr/>
          <p:nvPr/>
        </p:nvSpPr>
        <p:spPr>
          <a:xfrm>
            <a:off x="3113145" y="5166661"/>
            <a:ext cx="2703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1"/>
      <p:bldP build="whole" bldLvl="1" animBg="1" rev="0" advAuto="0" spid="33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kullviz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868" y="2146941"/>
            <a:ext cx="6760591" cy="2843458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493596" y="754380"/>
            <a:ext cx="7066618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chemeClr val="accent2"/>
                </a:solidFill>
              </a:defRPr>
            </a:pPr>
            <a:r>
              <a:t>Conformal maps don’t always</a:t>
            </a:r>
          </a:p>
          <a:p>
            <a:pPr>
              <a:defRPr sz="3600">
                <a:solidFill>
                  <a:schemeClr val="accent2"/>
                </a:solidFill>
              </a:defRPr>
            </a:pPr>
            <a:r>
              <a:t>exist in genus &gt; 0</a:t>
            </a:r>
          </a:p>
        </p:txBody>
      </p:sp>
      <p:sp>
        <p:nvSpPr>
          <p:cNvPr id="342" name="Shape 342"/>
          <p:cNvSpPr/>
          <p:nvPr/>
        </p:nvSpPr>
        <p:spPr>
          <a:xfrm>
            <a:off x="713352" y="5453319"/>
            <a:ext cx="771729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A close to conformal map of genus-two surfaces.</a:t>
            </a:r>
          </a:p>
          <a:p>
            <a:pPr>
              <a:defRPr sz="2400"/>
            </a:pPr>
            <a:r>
              <a:t>(Amenta)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roundspher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7285" y="2126176"/>
            <a:ext cx="1077850" cy="1077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pear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9003" y="1832328"/>
            <a:ext cx="912644" cy="1371698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346"/>
          <p:cNvSpPr/>
          <p:nvPr/>
        </p:nvSpPr>
        <p:spPr>
          <a:xfrm>
            <a:off x="754764" y="3244203"/>
            <a:ext cx="654289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What can we say about discrete surfaces?</a:t>
            </a:r>
          </a:p>
        </p:txBody>
      </p:sp>
      <p:sp>
        <p:nvSpPr>
          <p:cNvPr id="347" name="Shape 347"/>
          <p:cNvSpPr/>
          <p:nvPr/>
        </p:nvSpPr>
        <p:spPr>
          <a:xfrm>
            <a:off x="803443" y="228050"/>
            <a:ext cx="589883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From smooth to discrete</a:t>
            </a:r>
          </a:p>
        </p:txBody>
      </p:sp>
      <p:sp>
        <p:nvSpPr>
          <p:cNvPr id="348" name="Shape 348"/>
          <p:cNvSpPr/>
          <p:nvPr/>
        </p:nvSpPr>
        <p:spPr>
          <a:xfrm>
            <a:off x="793199" y="871952"/>
            <a:ext cx="7557602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The theory of conformal maps is well developed</a:t>
            </a:r>
          </a:p>
          <a:p>
            <a:pPr>
              <a:defRPr sz="2400"/>
            </a:pPr>
            <a:r>
              <a:t> for smooth surfaces.</a:t>
            </a:r>
          </a:p>
        </p:txBody>
      </p:sp>
      <p:sp>
        <p:nvSpPr>
          <p:cNvPr id="349" name="Shape 349"/>
          <p:cNvSpPr/>
          <p:nvPr/>
        </p:nvSpPr>
        <p:spPr>
          <a:xfrm>
            <a:off x="5579772" y="2380649"/>
            <a:ext cx="61268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Yes</a:t>
            </a:r>
          </a:p>
        </p:txBody>
      </p:sp>
      <p:sp>
        <p:nvSpPr>
          <p:cNvPr id="350" name="Shape 350"/>
          <p:cNvSpPr/>
          <p:nvPr/>
        </p:nvSpPr>
        <p:spPr>
          <a:xfrm>
            <a:off x="2938651" y="2610519"/>
            <a:ext cx="517139" cy="1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1" name="Shape 351"/>
          <p:cNvSpPr/>
          <p:nvPr/>
        </p:nvSpPr>
        <p:spPr>
          <a:xfrm>
            <a:off x="3062029" y="2047431"/>
            <a:ext cx="2703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?</a:t>
            </a:r>
          </a:p>
        </p:txBody>
      </p:sp>
      <p:pic>
        <p:nvPicPr>
          <p:cNvPr id="352" name="mesh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87494" y="4107757"/>
            <a:ext cx="1928381" cy="1928380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/>
          <p:nvPr/>
        </p:nvSpPr>
        <p:spPr>
          <a:xfrm>
            <a:off x="4140440" y="5071947"/>
            <a:ext cx="776828" cy="1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4" name="Shape 354"/>
          <p:cNvSpPr/>
          <p:nvPr/>
        </p:nvSpPr>
        <p:spPr>
          <a:xfrm>
            <a:off x="4352103" y="4447839"/>
            <a:ext cx="35350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?</a:t>
            </a:r>
          </a:p>
        </p:txBody>
      </p:sp>
      <p:pic>
        <p:nvPicPr>
          <p:cNvPr id="355" name="leap (1)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1374" y="3844474"/>
            <a:ext cx="1838840" cy="2454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418747" y="1074923"/>
            <a:ext cx="8306506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In the discrete setting, a geometry on a triangulated</a:t>
            </a:r>
          </a:p>
          <a:p>
            <a:pPr>
              <a:defRPr sz="2400"/>
            </a:pPr>
            <a:r>
              <a:t>surface </a:t>
            </a:r>
            <a:r>
              <a:rPr i="1"/>
              <a:t>S </a:t>
            </a:r>
            <a:r>
              <a:t>is described by a PL metric that assigns </a:t>
            </a:r>
          </a:p>
          <a:p>
            <a:pPr>
              <a:defRPr sz="2400"/>
            </a:pPr>
            <a:r>
              <a:t>a length  to each edge of the triangulation. </a:t>
            </a:r>
          </a:p>
        </p:txBody>
      </p:sp>
      <p:sp>
        <p:nvSpPr>
          <p:cNvPr id="358" name="Shape 358"/>
          <p:cNvSpPr/>
          <p:nvPr/>
        </p:nvSpPr>
        <p:spPr>
          <a:xfrm>
            <a:off x="3974646" y="3429000"/>
            <a:ext cx="475695" cy="0"/>
          </a:xfrm>
          <a:prstGeom prst="line">
            <a:avLst/>
          </a:prstGeom>
          <a:ln w="508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59" name="Shape 359"/>
          <p:cNvSpPr/>
          <p:nvPr/>
        </p:nvSpPr>
        <p:spPr>
          <a:xfrm>
            <a:off x="3003099" y="3103879"/>
            <a:ext cx="241879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/>
            </a:pPr>
            <a:r>
              <a:rPr i="1"/>
              <a:t>l: E     R</a:t>
            </a:r>
            <a:r>
              <a:rPr baseline="31999" i="1"/>
              <a:t>+</a:t>
            </a:r>
            <a:r>
              <a:rPr i="1"/>
              <a:t> </a:t>
            </a:r>
          </a:p>
        </p:txBody>
      </p:sp>
      <p:pic>
        <p:nvPicPr>
          <p:cNvPr id="360" name="leap (1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0008" y="2812305"/>
            <a:ext cx="2460816" cy="3285316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hape 361"/>
          <p:cNvSpPr/>
          <p:nvPr/>
        </p:nvSpPr>
        <p:spPr>
          <a:xfrm>
            <a:off x="365193" y="2451669"/>
            <a:ext cx="452552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Two surfaces with </a:t>
            </a:r>
            <a:r>
              <a:rPr i="1"/>
              <a:t>PL metrics</a:t>
            </a:r>
          </a:p>
        </p:txBody>
      </p:sp>
      <p:sp>
        <p:nvSpPr>
          <p:cNvPr id="362" name="Shape 362"/>
          <p:cNvSpPr/>
          <p:nvPr/>
        </p:nvSpPr>
        <p:spPr>
          <a:xfrm>
            <a:off x="2974260" y="4290762"/>
            <a:ext cx="2132798" cy="889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63" name="Shape 363"/>
          <p:cNvSpPr/>
          <p:nvPr/>
        </p:nvSpPr>
        <p:spPr>
          <a:xfrm>
            <a:off x="2771808" y="4225093"/>
            <a:ext cx="8211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l(e</a:t>
            </a:r>
            <a:r>
              <a:rPr baseline="-5999"/>
              <a:t>ik</a:t>
            </a:r>
            <a:r>
              <a:t>)</a:t>
            </a:r>
          </a:p>
        </p:txBody>
      </p:sp>
      <p:sp>
        <p:nvSpPr>
          <p:cNvPr id="364" name="Shape 364"/>
          <p:cNvSpPr/>
          <p:nvPr/>
        </p:nvSpPr>
        <p:spPr>
          <a:xfrm>
            <a:off x="4634383" y="4339086"/>
            <a:ext cx="8353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l(e</a:t>
            </a:r>
            <a:r>
              <a:rPr baseline="-5999"/>
              <a:t>kj</a:t>
            </a:r>
            <a:r>
              <a:t>)</a:t>
            </a:r>
          </a:p>
        </p:txBody>
      </p:sp>
      <p:sp>
        <p:nvSpPr>
          <p:cNvPr id="365" name="Shape 365"/>
          <p:cNvSpPr/>
          <p:nvPr/>
        </p:nvSpPr>
        <p:spPr>
          <a:xfrm>
            <a:off x="3702342" y="5240786"/>
            <a:ext cx="7718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l(e</a:t>
            </a:r>
            <a:r>
              <a:rPr baseline="-5999"/>
              <a:t>ij</a:t>
            </a:r>
            <a:r>
              <a:t>)</a:t>
            </a:r>
          </a:p>
        </p:txBody>
      </p:sp>
      <p:sp>
        <p:nvSpPr>
          <p:cNvPr id="366" name="Shape 366"/>
          <p:cNvSpPr/>
          <p:nvPr/>
        </p:nvSpPr>
        <p:spPr>
          <a:xfrm>
            <a:off x="2670566" y="4910586"/>
            <a:ext cx="1877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i</a:t>
            </a:r>
          </a:p>
        </p:txBody>
      </p:sp>
      <p:sp>
        <p:nvSpPr>
          <p:cNvPr id="367" name="Shape 367"/>
          <p:cNvSpPr/>
          <p:nvPr/>
        </p:nvSpPr>
        <p:spPr>
          <a:xfrm>
            <a:off x="3946768" y="3805686"/>
            <a:ext cx="28303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k</a:t>
            </a:r>
          </a:p>
        </p:txBody>
      </p:sp>
      <p:sp>
        <p:nvSpPr>
          <p:cNvPr id="368" name="Shape 368"/>
          <p:cNvSpPr/>
          <p:nvPr/>
        </p:nvSpPr>
        <p:spPr>
          <a:xfrm>
            <a:off x="5222970" y="4910586"/>
            <a:ext cx="20906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j</a:t>
            </a:r>
          </a:p>
        </p:txBody>
      </p:sp>
      <p:pic>
        <p:nvPicPr>
          <p:cNvPr id="369" name="mesh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258" y="3805686"/>
            <a:ext cx="2062015" cy="2062014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/>
        </p:nvSpPr>
        <p:spPr>
          <a:xfrm>
            <a:off x="464189" y="429741"/>
            <a:ext cx="248926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PL metrics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mesh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307" y="3794412"/>
            <a:ext cx="1865772" cy="1865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triang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916" y="1048611"/>
            <a:ext cx="3009901" cy="20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 rot="20254178">
            <a:off x="4921224" y="3198019"/>
            <a:ext cx="1241066" cy="1393126"/>
          </a:xfrm>
          <a:prstGeom prst="triangle">
            <a:avLst/>
          </a:prstGeom>
          <a:solidFill>
            <a:srgbClr val="FFFFFF"/>
          </a:solidFill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75" name="Shape 375"/>
          <p:cNvSpPr/>
          <p:nvPr/>
        </p:nvSpPr>
        <p:spPr>
          <a:xfrm>
            <a:off x="5074739" y="4744933"/>
            <a:ext cx="1877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i</a:t>
            </a:r>
          </a:p>
        </p:txBody>
      </p:sp>
      <p:sp>
        <p:nvSpPr>
          <p:cNvPr id="376" name="Shape 376"/>
          <p:cNvSpPr/>
          <p:nvPr/>
        </p:nvSpPr>
        <p:spPr>
          <a:xfrm>
            <a:off x="6475324" y="4135137"/>
            <a:ext cx="16687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j</a:t>
            </a:r>
          </a:p>
        </p:txBody>
      </p:sp>
      <p:sp>
        <p:nvSpPr>
          <p:cNvPr id="377" name="Shape 377"/>
          <p:cNvSpPr/>
          <p:nvPr/>
        </p:nvSpPr>
        <p:spPr>
          <a:xfrm>
            <a:off x="5085194" y="2792831"/>
            <a:ext cx="16687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k</a:t>
            </a:r>
          </a:p>
        </p:txBody>
      </p:sp>
      <p:sp>
        <p:nvSpPr>
          <p:cNvPr id="378" name="Shape 378"/>
          <p:cNvSpPr/>
          <p:nvPr/>
        </p:nvSpPr>
        <p:spPr>
          <a:xfrm>
            <a:off x="5668919" y="4601000"/>
            <a:ext cx="77188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l(e</a:t>
            </a:r>
            <a:r>
              <a:rPr baseline="-5999"/>
              <a:t>ij</a:t>
            </a:r>
            <a:r>
              <a:t>)</a:t>
            </a:r>
          </a:p>
        </p:txBody>
      </p:sp>
      <p:sp>
        <p:nvSpPr>
          <p:cNvPr id="379" name="Shape 379"/>
          <p:cNvSpPr/>
          <p:nvPr/>
        </p:nvSpPr>
        <p:spPr>
          <a:xfrm>
            <a:off x="5804386" y="3347346"/>
            <a:ext cx="8353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l(e</a:t>
            </a:r>
            <a:r>
              <a:rPr baseline="-5999"/>
              <a:t>jk</a:t>
            </a:r>
            <a:r>
              <a:t>)</a:t>
            </a:r>
          </a:p>
        </p:txBody>
      </p:sp>
      <p:sp>
        <p:nvSpPr>
          <p:cNvPr id="380" name="Shape 380"/>
          <p:cNvSpPr/>
          <p:nvPr/>
        </p:nvSpPr>
        <p:spPr>
          <a:xfrm>
            <a:off x="4444783" y="3768882"/>
            <a:ext cx="8211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l(e</a:t>
            </a:r>
            <a:r>
              <a:rPr baseline="-5999"/>
              <a:t>ik</a:t>
            </a:r>
            <a:r>
              <a:t>)</a:t>
            </a:r>
          </a:p>
        </p:txBody>
      </p:sp>
      <p:sp>
        <p:nvSpPr>
          <p:cNvPr id="381" name="Shape 381"/>
          <p:cNvSpPr/>
          <p:nvPr/>
        </p:nvSpPr>
        <p:spPr>
          <a:xfrm>
            <a:off x="4102740" y="1949359"/>
            <a:ext cx="371877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l : {Edges}           R</a:t>
            </a:r>
            <a:r>
              <a:rPr baseline="31999"/>
              <a:t>+</a:t>
            </a:r>
            <a:r>
              <a:t>   </a:t>
            </a:r>
          </a:p>
        </p:txBody>
      </p:sp>
      <p:sp>
        <p:nvSpPr>
          <p:cNvPr id="382" name="Shape 382"/>
          <p:cNvSpPr/>
          <p:nvPr/>
        </p:nvSpPr>
        <p:spPr>
          <a:xfrm>
            <a:off x="6120497" y="2179229"/>
            <a:ext cx="543110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83" name="Shape 383"/>
          <p:cNvSpPr/>
          <p:nvPr/>
        </p:nvSpPr>
        <p:spPr>
          <a:xfrm rot="20678954">
            <a:off x="2105268" y="1772901"/>
            <a:ext cx="251479" cy="214284"/>
          </a:xfrm>
          <a:prstGeom prst="triangl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84" name="Shape 384"/>
          <p:cNvSpPr/>
          <p:nvPr/>
        </p:nvSpPr>
        <p:spPr>
          <a:xfrm>
            <a:off x="632920" y="373571"/>
            <a:ext cx="7098988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Uniformization for Discrete Surfaces?</a:t>
            </a:r>
          </a:p>
        </p:txBody>
      </p:sp>
      <p:sp>
        <p:nvSpPr>
          <p:cNvPr id="385" name="Shape 385"/>
          <p:cNvSpPr/>
          <p:nvPr/>
        </p:nvSpPr>
        <p:spPr>
          <a:xfrm>
            <a:off x="533568" y="5588406"/>
            <a:ext cx="807686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What does it mean for a map between two discrete</a:t>
            </a:r>
          </a:p>
          <a:p>
            <a:pPr>
              <a:defRPr sz="2400"/>
            </a:pPr>
            <a:r>
              <a:t>surfaces to be conformal?</a:t>
            </a:r>
          </a:p>
        </p:txBody>
      </p:sp>
      <p:sp>
        <p:nvSpPr>
          <p:cNvPr id="386" name="Shape 386"/>
          <p:cNvSpPr/>
          <p:nvPr/>
        </p:nvSpPr>
        <p:spPr>
          <a:xfrm>
            <a:off x="2055192" y="2995471"/>
            <a:ext cx="1" cy="64028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/>
        </p:nvSpPr>
        <p:spPr>
          <a:xfrm>
            <a:off x="876648" y="642461"/>
            <a:ext cx="6464088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What is a discrete conformal map?</a:t>
            </a:r>
          </a:p>
        </p:txBody>
      </p:sp>
      <p:sp>
        <p:nvSpPr>
          <p:cNvPr id="389" name="Shape 389"/>
          <p:cNvSpPr/>
          <p:nvPr/>
        </p:nvSpPr>
        <p:spPr>
          <a:xfrm>
            <a:off x="902805" y="1376680"/>
            <a:ext cx="6081673" cy="41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Many definitions and algorithms exist: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1. Discrete Ricci Flow </a:t>
            </a:r>
          </a:p>
          <a:p>
            <a:pPr>
              <a:defRPr sz="2400"/>
            </a:pPr>
            <a:r>
              <a:t>2. Discrete Yamabe Flow </a:t>
            </a:r>
          </a:p>
          <a:p>
            <a:pPr>
              <a:defRPr sz="2400"/>
            </a:pPr>
            <a:r>
              <a:t>3. Conformal Mean Curvature Flow</a:t>
            </a:r>
          </a:p>
          <a:p>
            <a:pPr>
              <a:defRPr sz="2400"/>
            </a:pPr>
            <a:r>
              <a:t>4. Harmonic Maps </a:t>
            </a:r>
          </a:p>
          <a:p>
            <a:pPr>
              <a:defRPr sz="2400"/>
            </a:pPr>
            <a:r>
              <a:t>5. Finite Elements </a:t>
            </a:r>
          </a:p>
          <a:p>
            <a:pPr>
              <a:defRPr sz="2400"/>
            </a:pPr>
            <a:r>
              <a:t>6. Optimize a cost function</a:t>
            </a:r>
          </a:p>
          <a:p>
            <a:pPr>
              <a:defRPr sz="2400"/>
            </a:pPr>
            <a:r>
              <a:t>7. Discrete Differential Equation</a:t>
            </a:r>
          </a:p>
          <a:p>
            <a:pPr>
              <a:defRPr sz="2400"/>
            </a:pPr>
            <a:r>
              <a:t>8. Wilmore Flow</a:t>
            </a:r>
          </a:p>
          <a:p>
            <a:pPr>
              <a:defRPr sz="2400"/>
            </a:pPr>
            <a:r>
              <a:t>9. </a:t>
            </a:r>
            <a:r>
              <a:rPr>
                <a:solidFill>
                  <a:srgbClr val="FF2600"/>
                </a:solidFill>
              </a:rPr>
              <a:t>Circle Packings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triang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4037" y="2987386"/>
            <a:ext cx="4159271" cy="2887947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/>
          <p:nvPr/>
        </p:nvSpPr>
        <p:spPr>
          <a:xfrm>
            <a:off x="480808" y="494030"/>
            <a:ext cx="5373773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Good and Bad triangulations</a:t>
            </a:r>
          </a:p>
        </p:txBody>
      </p:sp>
      <p:pic>
        <p:nvPicPr>
          <p:cNvPr id="393" name="triang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7995" y="2953606"/>
            <a:ext cx="1965988" cy="2574508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hape 394"/>
          <p:cNvSpPr/>
          <p:nvPr/>
        </p:nvSpPr>
        <p:spPr>
          <a:xfrm>
            <a:off x="1473597" y="5783198"/>
            <a:ext cx="235643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Good triangulations</a:t>
            </a:r>
          </a:p>
        </p:txBody>
      </p:sp>
      <p:sp>
        <p:nvSpPr>
          <p:cNvPr id="395" name="Shape 395"/>
          <p:cNvSpPr/>
          <p:nvPr/>
        </p:nvSpPr>
        <p:spPr>
          <a:xfrm>
            <a:off x="5822690" y="5681979"/>
            <a:ext cx="207659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Bad triangulation</a:t>
            </a:r>
          </a:p>
        </p:txBody>
      </p:sp>
      <p:sp>
        <p:nvSpPr>
          <p:cNvPr id="396" name="Shape 396"/>
          <p:cNvSpPr/>
          <p:nvPr/>
        </p:nvSpPr>
        <p:spPr>
          <a:xfrm>
            <a:off x="496405" y="1131662"/>
            <a:ext cx="7408327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Warning: Working with discrete surfaces often </a:t>
            </a:r>
          </a:p>
          <a:p>
            <a:pPr>
              <a:defRPr sz="2400"/>
            </a:pPr>
            <a:r>
              <a:t>requires special types of “nice” triangulations.</a:t>
            </a:r>
          </a:p>
          <a:p>
            <a:pPr>
              <a:defRPr sz="2400"/>
            </a:pPr>
            <a:r>
              <a:t>eg Delaunay triangualtions.</a:t>
            </a:r>
          </a:p>
        </p:txBody>
      </p:sp>
      <p:pic>
        <p:nvPicPr>
          <p:cNvPr id="397" name="triang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255300" y="3547541"/>
            <a:ext cx="2462067" cy="1767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conformalbon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0119" y="1672589"/>
            <a:ext cx="4120462" cy="3172636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Shape 400"/>
          <p:cNvSpPr/>
          <p:nvPr/>
        </p:nvSpPr>
        <p:spPr>
          <a:xfrm>
            <a:off x="826605" y="1151175"/>
            <a:ext cx="595204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Finding a conformal map </a:t>
            </a:r>
            <a:r>
              <a:rPr i="1"/>
              <a:t>c: S</a:t>
            </a:r>
            <a:r>
              <a:rPr baseline="-5999" i="1"/>
              <a:t>1</a:t>
            </a:r>
            <a:r>
              <a:rPr i="1"/>
              <a:t>       S</a:t>
            </a:r>
            <a:r>
              <a:rPr baseline="-5999" i="1"/>
              <a:t>2</a:t>
            </a:r>
            <a:r>
              <a:rPr i="1"/>
              <a:t> </a:t>
            </a:r>
          </a:p>
        </p:txBody>
      </p:sp>
      <p:sp>
        <p:nvSpPr>
          <p:cNvPr id="401" name="Shape 401"/>
          <p:cNvSpPr/>
          <p:nvPr/>
        </p:nvSpPr>
        <p:spPr>
          <a:xfrm>
            <a:off x="5683257" y="1381045"/>
            <a:ext cx="42544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02" name="Shape 402"/>
          <p:cNvSpPr/>
          <p:nvPr/>
        </p:nvSpPr>
        <p:spPr>
          <a:xfrm>
            <a:off x="6105377" y="2059919"/>
            <a:ext cx="4416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i="1"/>
              <a:t>S</a:t>
            </a:r>
            <a:r>
              <a:rPr baseline="-5999" i="1"/>
              <a:t>2</a:t>
            </a:r>
          </a:p>
        </p:txBody>
      </p:sp>
      <p:sp>
        <p:nvSpPr>
          <p:cNvPr id="403" name="Shape 403"/>
          <p:cNvSpPr/>
          <p:nvPr/>
        </p:nvSpPr>
        <p:spPr>
          <a:xfrm>
            <a:off x="1596877" y="2059919"/>
            <a:ext cx="4416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i="1"/>
              <a:t>S</a:t>
            </a:r>
            <a:r>
              <a:rPr baseline="-5999" i="1"/>
              <a:t>1</a:t>
            </a:r>
          </a:p>
        </p:txBody>
      </p:sp>
      <p:sp>
        <p:nvSpPr>
          <p:cNvPr id="404" name="Shape 404"/>
          <p:cNvSpPr/>
          <p:nvPr/>
        </p:nvSpPr>
        <p:spPr>
          <a:xfrm>
            <a:off x="735395" y="464661"/>
            <a:ext cx="636340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How to compute a conformal map</a:t>
            </a:r>
          </a:p>
        </p:txBody>
      </p:sp>
      <p:sp>
        <p:nvSpPr>
          <p:cNvPr id="405" name="Shape 405"/>
          <p:cNvSpPr/>
          <p:nvPr/>
        </p:nvSpPr>
        <p:spPr>
          <a:xfrm>
            <a:off x="3576930" y="2155169"/>
            <a:ext cx="196774" cy="307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400"/>
            </a:lvl1pPr>
          </a:lstStyle>
          <a:p>
            <a:pPr>
              <a:defRPr i="0"/>
            </a:pPr>
            <a:r>
              <a:rPr i="1"/>
              <a:t>c</a:t>
            </a:r>
          </a:p>
        </p:txBody>
      </p:sp>
      <p:sp>
        <p:nvSpPr>
          <p:cNvPr id="406" name="Shape 406"/>
          <p:cNvSpPr/>
          <p:nvPr/>
        </p:nvSpPr>
        <p:spPr>
          <a:xfrm>
            <a:off x="989701" y="5075809"/>
            <a:ext cx="7532897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Question: What does it mean to say that a map</a:t>
            </a:r>
          </a:p>
          <a:p>
            <a:pPr>
              <a:defRPr sz="2400"/>
            </a:pPr>
            <a:r>
              <a:rPr i="1"/>
              <a:t>c: S</a:t>
            </a:r>
            <a:r>
              <a:rPr baseline="-5999" i="1"/>
              <a:t>1</a:t>
            </a:r>
            <a:r>
              <a:rPr i="1"/>
              <a:t>      S</a:t>
            </a:r>
            <a:r>
              <a:rPr baseline="-5999" i="1"/>
              <a:t>2</a:t>
            </a:r>
            <a:r>
              <a:rPr i="1"/>
              <a:t> </a:t>
            </a:r>
            <a:r>
              <a:t>is conformal when the surfaces are </a:t>
            </a:r>
          </a:p>
          <a:p>
            <a:pPr>
              <a:defRPr sz="2400"/>
            </a:pPr>
            <a:r>
              <a:t>triangulated rather than smooth?</a:t>
            </a:r>
          </a:p>
        </p:txBody>
      </p:sp>
      <p:sp>
        <p:nvSpPr>
          <p:cNvPr id="407" name="Shape 407"/>
          <p:cNvSpPr/>
          <p:nvPr/>
        </p:nvSpPr>
        <p:spPr>
          <a:xfrm>
            <a:off x="1864681" y="5686345"/>
            <a:ext cx="425443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08" name="Shape 408"/>
          <p:cNvSpPr/>
          <p:nvPr/>
        </p:nvSpPr>
        <p:spPr>
          <a:xfrm>
            <a:off x="3818866" y="1579880"/>
            <a:ext cx="60286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??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tedd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3378" y="4501767"/>
            <a:ext cx="1561314" cy="170822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1004405" y="1478280"/>
            <a:ext cx="685926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Problem: How to compare two surfaces?</a:t>
            </a:r>
          </a:p>
        </p:txBody>
      </p:sp>
      <p:sp>
        <p:nvSpPr>
          <p:cNvPr id="135" name="Shape 135"/>
          <p:cNvSpPr/>
          <p:nvPr/>
        </p:nvSpPr>
        <p:spPr>
          <a:xfrm>
            <a:off x="1029805" y="2365249"/>
            <a:ext cx="593732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40631" indent="-240631">
              <a:buSzPct val="100000"/>
              <a:buAutoNum type="arabicPeriod" startAt="1"/>
            </a:lvl1pPr>
          </a:lstStyle>
          <a:p>
            <a:pPr/>
            <a:r>
              <a:t>What is the distance between a pair of surfaces?</a:t>
            </a:r>
          </a:p>
        </p:txBody>
      </p:sp>
      <p:sp>
        <p:nvSpPr>
          <p:cNvPr id="136" name="Shape 136"/>
          <p:cNvSpPr/>
          <p:nvPr/>
        </p:nvSpPr>
        <p:spPr>
          <a:xfrm>
            <a:off x="1054901" y="2964179"/>
            <a:ext cx="6145298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2. What is a good alignment between two surfaces?</a:t>
            </a:r>
          </a:p>
          <a:p>
            <a:pPr/>
          </a:p>
          <a:p>
            <a:pPr/>
            <a:r>
              <a:t>Find a good diffeomorphism    f:S</a:t>
            </a:r>
            <a:r>
              <a:rPr baseline="-5999"/>
              <a:t>1            </a:t>
            </a:r>
            <a:r>
              <a:t>S</a:t>
            </a:r>
            <a:r>
              <a:rPr baseline="-5999"/>
              <a:t>2</a:t>
            </a:r>
          </a:p>
        </p:txBody>
      </p:sp>
      <p:sp>
        <p:nvSpPr>
          <p:cNvPr id="137" name="Shape 137"/>
          <p:cNvSpPr/>
          <p:nvPr/>
        </p:nvSpPr>
        <p:spPr>
          <a:xfrm>
            <a:off x="5194300" y="3721100"/>
            <a:ext cx="381102" cy="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8" name="Shape 138"/>
          <p:cNvSpPr/>
          <p:nvPr/>
        </p:nvSpPr>
        <p:spPr>
          <a:xfrm>
            <a:off x="1018598" y="563879"/>
            <a:ext cx="3990341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i="0"/>
            </a:pPr>
            <a:r>
              <a:rPr i="1"/>
              <a:t>Comparing Surfaces</a:t>
            </a:r>
          </a:p>
        </p:txBody>
      </p:sp>
      <p:pic>
        <p:nvPicPr>
          <p:cNvPr id="139" name="bear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0818" y="4638444"/>
            <a:ext cx="2164062" cy="1434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lion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3191" y="4388610"/>
            <a:ext cx="2346989" cy="1708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1244529" y="4914371"/>
            <a:ext cx="297397" cy="49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600" fill="norm" stroke="1" extrusionOk="0">
                <a:moveTo>
                  <a:pt x="0" y="0"/>
                </a:moveTo>
                <a:cubicBezTo>
                  <a:pt x="6192" y="1668"/>
                  <a:pt x="11482" y="4423"/>
                  <a:pt x="15234" y="7933"/>
                </a:cubicBezTo>
                <a:cubicBezTo>
                  <a:pt x="19537" y="11959"/>
                  <a:pt x="21600" y="16763"/>
                  <a:pt x="21102" y="21600"/>
                </a:cubicBezTo>
              </a:path>
            </a:pathLst>
          </a:cu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1" name="Shape 411"/>
          <p:cNvSpPr/>
          <p:nvPr/>
        </p:nvSpPr>
        <p:spPr>
          <a:xfrm flipV="1">
            <a:off x="693118" y="3639556"/>
            <a:ext cx="1801791" cy="1801792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2" name="Shape 412"/>
          <p:cNvSpPr/>
          <p:nvPr/>
        </p:nvSpPr>
        <p:spPr>
          <a:xfrm>
            <a:off x="680313" y="5421679"/>
            <a:ext cx="2548118" cy="1"/>
          </a:xfrm>
          <a:prstGeom prst="line">
            <a:avLst/>
          </a:prstGeom>
          <a:ln w="425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3" name="Shape 413"/>
          <p:cNvSpPr/>
          <p:nvPr/>
        </p:nvSpPr>
        <p:spPr>
          <a:xfrm rot="18320475">
            <a:off x="4372865" y="5362825"/>
            <a:ext cx="140868" cy="233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600" fill="norm" stroke="1" extrusionOk="0">
                <a:moveTo>
                  <a:pt x="0" y="0"/>
                </a:moveTo>
                <a:cubicBezTo>
                  <a:pt x="6192" y="1668"/>
                  <a:pt x="11482" y="4423"/>
                  <a:pt x="15234" y="7933"/>
                </a:cubicBezTo>
                <a:cubicBezTo>
                  <a:pt x="19537" y="11959"/>
                  <a:pt x="21600" y="16763"/>
                  <a:pt x="21102" y="21600"/>
                </a:cubicBezTo>
              </a:path>
            </a:pathLst>
          </a:cu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4" name="Shape 414"/>
          <p:cNvSpPr/>
          <p:nvPr/>
        </p:nvSpPr>
        <p:spPr>
          <a:xfrm flipH="1" flipV="1">
            <a:off x="4157495" y="4637009"/>
            <a:ext cx="202505" cy="1189854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5" name="Shape 415"/>
          <p:cNvSpPr/>
          <p:nvPr/>
        </p:nvSpPr>
        <p:spPr>
          <a:xfrm flipV="1">
            <a:off x="4348892" y="4841875"/>
            <a:ext cx="698162" cy="984546"/>
          </a:xfrm>
          <a:prstGeom prst="line">
            <a:avLst/>
          </a:prstGeom>
          <a:ln w="425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6" name="Shape 416"/>
          <p:cNvSpPr/>
          <p:nvPr/>
        </p:nvSpPr>
        <p:spPr>
          <a:xfrm>
            <a:off x="4112611" y="2493588"/>
            <a:ext cx="140868" cy="233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600" fill="norm" stroke="1" extrusionOk="0">
                <a:moveTo>
                  <a:pt x="0" y="0"/>
                </a:moveTo>
                <a:cubicBezTo>
                  <a:pt x="6192" y="1668"/>
                  <a:pt x="11482" y="4423"/>
                  <a:pt x="15234" y="7933"/>
                </a:cubicBezTo>
                <a:cubicBezTo>
                  <a:pt x="19537" y="11959"/>
                  <a:pt x="21600" y="16763"/>
                  <a:pt x="21102" y="21600"/>
                </a:cubicBezTo>
              </a:path>
            </a:pathLst>
          </a:cu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7" name="Shape 417"/>
          <p:cNvSpPr/>
          <p:nvPr/>
        </p:nvSpPr>
        <p:spPr>
          <a:xfrm flipV="1">
            <a:off x="3851425" y="1889748"/>
            <a:ext cx="853452" cy="853452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8" name="Shape 418"/>
          <p:cNvSpPr/>
          <p:nvPr/>
        </p:nvSpPr>
        <p:spPr>
          <a:xfrm>
            <a:off x="3845359" y="2733883"/>
            <a:ext cx="1206964" cy="1"/>
          </a:xfrm>
          <a:prstGeom prst="line">
            <a:avLst/>
          </a:prstGeom>
          <a:ln w="425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9" name="Shape 419"/>
          <p:cNvSpPr/>
          <p:nvPr/>
        </p:nvSpPr>
        <p:spPr>
          <a:xfrm rot="2622947">
            <a:off x="6322853" y="4298499"/>
            <a:ext cx="297397" cy="49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600" fill="norm" stroke="1" extrusionOk="0">
                <a:moveTo>
                  <a:pt x="0" y="0"/>
                </a:moveTo>
                <a:cubicBezTo>
                  <a:pt x="6192" y="1668"/>
                  <a:pt x="11482" y="4423"/>
                  <a:pt x="15234" y="7933"/>
                </a:cubicBezTo>
                <a:cubicBezTo>
                  <a:pt x="19537" y="11959"/>
                  <a:pt x="21600" y="16763"/>
                  <a:pt x="21102" y="21600"/>
                </a:cubicBezTo>
              </a:path>
            </a:pathLst>
          </a:cu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0" name="Shape 420"/>
          <p:cNvSpPr/>
          <p:nvPr/>
        </p:nvSpPr>
        <p:spPr>
          <a:xfrm flipV="1">
            <a:off x="5820485" y="4209792"/>
            <a:ext cx="2547478" cy="57109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1" name="Shape 421"/>
          <p:cNvSpPr/>
          <p:nvPr/>
        </p:nvSpPr>
        <p:spPr>
          <a:xfrm>
            <a:off x="5824822" y="4269235"/>
            <a:ext cx="1841721" cy="1760958"/>
          </a:xfrm>
          <a:prstGeom prst="line">
            <a:avLst/>
          </a:prstGeom>
          <a:ln w="425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2" name="Shape 422"/>
          <p:cNvSpPr/>
          <p:nvPr/>
        </p:nvSpPr>
        <p:spPr>
          <a:xfrm>
            <a:off x="806023" y="367513"/>
            <a:ext cx="6109356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Conformal maps preserve angles</a:t>
            </a:r>
          </a:p>
        </p:txBody>
      </p:sp>
      <p:sp>
        <p:nvSpPr>
          <p:cNvPr id="423" name="Shape 423"/>
          <p:cNvSpPr/>
          <p:nvPr/>
        </p:nvSpPr>
        <p:spPr>
          <a:xfrm>
            <a:off x="790545" y="1201469"/>
            <a:ext cx="614031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Conformal maps stretch, rotate or both</a:t>
            </a:r>
          </a:p>
        </p:txBody>
      </p:sp>
      <p:sp>
        <p:nvSpPr>
          <p:cNvPr id="424" name="Shape 424"/>
          <p:cNvSpPr/>
          <p:nvPr/>
        </p:nvSpPr>
        <p:spPr>
          <a:xfrm flipH="1">
            <a:off x="3032496" y="2995745"/>
            <a:ext cx="910854" cy="91085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25" name="Shape 425"/>
          <p:cNvSpPr/>
          <p:nvPr/>
        </p:nvSpPr>
        <p:spPr>
          <a:xfrm>
            <a:off x="4444360" y="2986764"/>
            <a:ext cx="1" cy="139862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26" name="Shape 426"/>
          <p:cNvSpPr/>
          <p:nvPr/>
        </p:nvSpPr>
        <p:spPr>
          <a:xfrm>
            <a:off x="5334239" y="3037899"/>
            <a:ext cx="1475169" cy="82882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27" name="Shape 427"/>
          <p:cNvSpPr/>
          <p:nvPr/>
        </p:nvSpPr>
        <p:spPr>
          <a:xfrm>
            <a:off x="3576154" y="3261261"/>
            <a:ext cx="2760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t>f</a:t>
            </a:r>
            <a:r>
              <a:rPr baseline="-5999" sz="1700"/>
              <a:t>1</a:t>
            </a:r>
          </a:p>
        </p:txBody>
      </p:sp>
      <p:sp>
        <p:nvSpPr>
          <p:cNvPr id="428" name="Shape 428"/>
          <p:cNvSpPr/>
          <p:nvPr/>
        </p:nvSpPr>
        <p:spPr>
          <a:xfrm>
            <a:off x="4551299" y="3500655"/>
            <a:ext cx="2760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t>f</a:t>
            </a:r>
            <a:r>
              <a:rPr baseline="-5999" sz="1700"/>
              <a:t>2</a:t>
            </a:r>
          </a:p>
        </p:txBody>
      </p:sp>
      <p:sp>
        <p:nvSpPr>
          <p:cNvPr id="429" name="Shape 429"/>
          <p:cNvSpPr/>
          <p:nvPr/>
        </p:nvSpPr>
        <p:spPr>
          <a:xfrm>
            <a:off x="6052272" y="3101064"/>
            <a:ext cx="27601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t>f</a:t>
            </a:r>
            <a:r>
              <a:rPr baseline="-5999" sz="1700"/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/>
        </p:nvSpPr>
        <p:spPr>
          <a:xfrm>
            <a:off x="596540" y="326036"/>
            <a:ext cx="7695714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Circle to circle maps also preserve angles</a:t>
            </a:r>
          </a:p>
        </p:txBody>
      </p:sp>
      <p:sp>
        <p:nvSpPr>
          <p:cNvPr id="432" name="Shape 432"/>
          <p:cNvSpPr/>
          <p:nvPr/>
        </p:nvSpPr>
        <p:spPr>
          <a:xfrm>
            <a:off x="613464" y="905639"/>
            <a:ext cx="794247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These maps can change radius and rotate a circle.</a:t>
            </a:r>
          </a:p>
          <a:p>
            <a:pPr>
              <a:defRPr sz="2400"/>
            </a:pPr>
            <a:r>
              <a:t>But angles are preserved.</a:t>
            </a:r>
          </a:p>
        </p:txBody>
      </p:sp>
      <p:sp>
        <p:nvSpPr>
          <p:cNvPr id="433" name="Shape 433"/>
          <p:cNvSpPr/>
          <p:nvPr/>
        </p:nvSpPr>
        <p:spPr>
          <a:xfrm flipH="1">
            <a:off x="2435596" y="2853268"/>
            <a:ext cx="1292725" cy="129272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34" name="Shape 434"/>
          <p:cNvSpPr/>
          <p:nvPr/>
        </p:nvSpPr>
        <p:spPr>
          <a:xfrm>
            <a:off x="4304046" y="3088146"/>
            <a:ext cx="1" cy="119585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35" name="Shape 435"/>
          <p:cNvSpPr/>
          <p:nvPr/>
        </p:nvSpPr>
        <p:spPr>
          <a:xfrm>
            <a:off x="4702810" y="2742216"/>
            <a:ext cx="2087545" cy="138424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36" name="Shape 436"/>
          <p:cNvSpPr/>
          <p:nvPr/>
        </p:nvSpPr>
        <p:spPr>
          <a:xfrm>
            <a:off x="1506436" y="3101064"/>
            <a:ext cx="15951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f</a:t>
            </a:r>
            <a:r>
              <a:rPr baseline="-5999"/>
              <a:t>1</a:t>
            </a:r>
            <a:r>
              <a:t>(z) = 2z</a:t>
            </a:r>
          </a:p>
        </p:txBody>
      </p:sp>
      <p:sp>
        <p:nvSpPr>
          <p:cNvPr id="437" name="Shape 437"/>
          <p:cNvSpPr/>
          <p:nvPr/>
        </p:nvSpPr>
        <p:spPr>
          <a:xfrm>
            <a:off x="5836372" y="2939921"/>
            <a:ext cx="218336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f</a:t>
            </a:r>
            <a:r>
              <a:rPr baseline="-5999"/>
              <a:t>3</a:t>
            </a:r>
            <a:r>
              <a:t>(z) = 2e</a:t>
            </a:r>
            <a:r>
              <a:rPr baseline="31999"/>
              <a:t>iπ/3</a:t>
            </a:r>
            <a:r>
              <a:t>z</a:t>
            </a:r>
          </a:p>
        </p:txBody>
      </p:sp>
      <p:grpSp>
        <p:nvGrpSpPr>
          <p:cNvPr id="443" name="Group 443"/>
          <p:cNvGrpSpPr/>
          <p:nvPr/>
        </p:nvGrpSpPr>
        <p:grpSpPr>
          <a:xfrm>
            <a:off x="734068" y="4046666"/>
            <a:ext cx="1787547" cy="1762833"/>
            <a:chOff x="0" y="0"/>
            <a:chExt cx="1787545" cy="1762831"/>
          </a:xfrm>
        </p:grpSpPr>
        <p:grpSp>
          <p:nvGrpSpPr>
            <p:cNvPr id="441" name="Group 441"/>
            <p:cNvGrpSpPr/>
            <p:nvPr/>
          </p:nvGrpSpPr>
          <p:grpSpPr>
            <a:xfrm>
              <a:off x="931355" y="263824"/>
              <a:ext cx="856191" cy="605419"/>
              <a:chOff x="0" y="0"/>
              <a:chExt cx="856190" cy="605417"/>
            </a:xfrm>
          </p:grpSpPr>
          <p:sp>
            <p:nvSpPr>
              <p:cNvPr id="438" name="Shape 438"/>
              <p:cNvSpPr/>
              <p:nvPr/>
            </p:nvSpPr>
            <p:spPr>
              <a:xfrm>
                <a:off x="189581" y="428349"/>
                <a:ext cx="99929" cy="165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5" h="21600" fill="norm" stroke="1" extrusionOk="0">
                    <a:moveTo>
                      <a:pt x="0" y="0"/>
                    </a:moveTo>
                    <a:cubicBezTo>
                      <a:pt x="6192" y="1668"/>
                      <a:pt x="11482" y="4423"/>
                      <a:pt x="15234" y="7933"/>
                    </a:cubicBezTo>
                    <a:cubicBezTo>
                      <a:pt x="19537" y="11959"/>
                      <a:pt x="21600" y="16763"/>
                      <a:pt x="21102" y="21600"/>
                    </a:cubicBezTo>
                  </a:path>
                </a:pathLst>
              </a:custGeom>
              <a:noFill/>
              <a:ln w="425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9" name="Shape 439"/>
              <p:cNvSpPr/>
              <p:nvPr/>
            </p:nvSpPr>
            <p:spPr>
              <a:xfrm flipV="1">
                <a:off x="4302" y="0"/>
                <a:ext cx="605419" cy="605418"/>
              </a:xfrm>
              <a:prstGeom prst="line">
                <a:avLst/>
              </a:prstGeom>
              <a:noFill/>
              <a:ln w="42500" cap="flat">
                <a:solidFill>
                  <a:schemeClr val="accent3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0" name="Shape 440"/>
              <p:cNvSpPr/>
              <p:nvPr/>
            </p:nvSpPr>
            <p:spPr>
              <a:xfrm>
                <a:off x="0" y="598809"/>
                <a:ext cx="856191" cy="1"/>
              </a:xfrm>
              <a:prstGeom prst="line">
                <a:avLst/>
              </a:prstGeom>
              <a:noFill/>
              <a:ln w="42500" cap="flat">
                <a:solidFill>
                  <a:schemeClr val="accent2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42" name="Shape 442"/>
            <p:cNvSpPr/>
            <p:nvPr/>
          </p:nvSpPr>
          <p:spPr>
            <a:xfrm>
              <a:off x="0" y="0"/>
              <a:ext cx="1779892" cy="1762832"/>
            </a:xfrm>
            <a:prstGeom prst="ellipse">
              <a:avLst/>
            </a:prstGeom>
            <a:noFill/>
            <a:ln w="12700" cap="flat">
              <a:solidFill>
                <a:schemeClr val="accent4">
                  <a:lumOff val="-7803"/>
                </a:schemeClr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9" name="Group 449"/>
          <p:cNvGrpSpPr/>
          <p:nvPr/>
        </p:nvGrpSpPr>
        <p:grpSpPr>
          <a:xfrm>
            <a:off x="3875950" y="1798948"/>
            <a:ext cx="856191" cy="854715"/>
            <a:chOff x="0" y="0"/>
            <a:chExt cx="856190" cy="854713"/>
          </a:xfrm>
        </p:grpSpPr>
        <p:grpSp>
          <p:nvGrpSpPr>
            <p:cNvPr id="447" name="Group 447"/>
            <p:cNvGrpSpPr/>
            <p:nvPr/>
          </p:nvGrpSpPr>
          <p:grpSpPr>
            <a:xfrm>
              <a:off x="442765" y="145244"/>
              <a:ext cx="413426" cy="292336"/>
              <a:chOff x="0" y="0"/>
              <a:chExt cx="413424" cy="292335"/>
            </a:xfrm>
          </p:grpSpPr>
          <p:sp>
            <p:nvSpPr>
              <p:cNvPr id="444" name="Shape 444"/>
              <p:cNvSpPr/>
              <p:nvPr/>
            </p:nvSpPr>
            <p:spPr>
              <a:xfrm>
                <a:off x="91542" y="206835"/>
                <a:ext cx="48253" cy="79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5" h="21600" fill="norm" stroke="1" extrusionOk="0">
                    <a:moveTo>
                      <a:pt x="0" y="0"/>
                    </a:moveTo>
                    <a:cubicBezTo>
                      <a:pt x="6192" y="1668"/>
                      <a:pt x="11482" y="4423"/>
                      <a:pt x="15234" y="7933"/>
                    </a:cubicBezTo>
                    <a:cubicBezTo>
                      <a:pt x="19537" y="11959"/>
                      <a:pt x="21600" y="16763"/>
                      <a:pt x="21102" y="21600"/>
                    </a:cubicBezTo>
                  </a:path>
                </a:pathLst>
              </a:custGeom>
              <a:noFill/>
              <a:ln w="425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5" name="Shape 445"/>
              <p:cNvSpPr/>
              <p:nvPr/>
            </p:nvSpPr>
            <p:spPr>
              <a:xfrm flipV="1">
                <a:off x="2077" y="0"/>
                <a:ext cx="292336" cy="292336"/>
              </a:xfrm>
              <a:prstGeom prst="line">
                <a:avLst/>
              </a:prstGeom>
              <a:noFill/>
              <a:ln w="42500" cap="flat">
                <a:solidFill>
                  <a:schemeClr val="accent3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6" name="Shape 446"/>
              <p:cNvSpPr/>
              <p:nvPr/>
            </p:nvSpPr>
            <p:spPr>
              <a:xfrm>
                <a:off x="0" y="289144"/>
                <a:ext cx="413425" cy="1"/>
              </a:xfrm>
              <a:prstGeom prst="line">
                <a:avLst/>
              </a:prstGeom>
              <a:noFill/>
              <a:ln w="42500" cap="flat">
                <a:solidFill>
                  <a:schemeClr val="accent2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48" name="Shape 448"/>
            <p:cNvSpPr/>
            <p:nvPr/>
          </p:nvSpPr>
          <p:spPr>
            <a:xfrm>
              <a:off x="0" y="0"/>
              <a:ext cx="842113" cy="854714"/>
            </a:xfrm>
            <a:prstGeom prst="ellipse">
              <a:avLst/>
            </a:prstGeom>
            <a:noFill/>
            <a:ln w="12700" cap="flat">
              <a:solidFill>
                <a:schemeClr val="accent4">
                  <a:lumOff val="-7803"/>
                </a:schemeClr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50" name="Shape 450"/>
          <p:cNvSpPr/>
          <p:nvPr/>
        </p:nvSpPr>
        <p:spPr>
          <a:xfrm>
            <a:off x="4757254" y="1873613"/>
            <a:ext cx="7592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R=1</a:t>
            </a:r>
          </a:p>
        </p:txBody>
      </p:sp>
      <p:grpSp>
        <p:nvGrpSpPr>
          <p:cNvPr id="456" name="Group 456"/>
          <p:cNvGrpSpPr/>
          <p:nvPr/>
        </p:nvGrpSpPr>
        <p:grpSpPr>
          <a:xfrm rot="18000000">
            <a:off x="3875950" y="4500726"/>
            <a:ext cx="856191" cy="854714"/>
            <a:chOff x="0" y="0"/>
            <a:chExt cx="856190" cy="854713"/>
          </a:xfrm>
        </p:grpSpPr>
        <p:grpSp>
          <p:nvGrpSpPr>
            <p:cNvPr id="454" name="Group 454"/>
            <p:cNvGrpSpPr/>
            <p:nvPr/>
          </p:nvGrpSpPr>
          <p:grpSpPr>
            <a:xfrm>
              <a:off x="442765" y="145244"/>
              <a:ext cx="413426" cy="292336"/>
              <a:chOff x="0" y="0"/>
              <a:chExt cx="413424" cy="292335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91542" y="206835"/>
                <a:ext cx="48253" cy="79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5" h="21600" fill="norm" stroke="1" extrusionOk="0">
                    <a:moveTo>
                      <a:pt x="0" y="0"/>
                    </a:moveTo>
                    <a:cubicBezTo>
                      <a:pt x="6192" y="1668"/>
                      <a:pt x="11482" y="4423"/>
                      <a:pt x="15234" y="7933"/>
                    </a:cubicBezTo>
                    <a:cubicBezTo>
                      <a:pt x="19537" y="11959"/>
                      <a:pt x="21600" y="16763"/>
                      <a:pt x="21102" y="21600"/>
                    </a:cubicBezTo>
                  </a:path>
                </a:pathLst>
              </a:custGeom>
              <a:noFill/>
              <a:ln w="425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2" name="Shape 452"/>
              <p:cNvSpPr/>
              <p:nvPr/>
            </p:nvSpPr>
            <p:spPr>
              <a:xfrm flipV="1">
                <a:off x="2077" y="0"/>
                <a:ext cx="292336" cy="292336"/>
              </a:xfrm>
              <a:prstGeom prst="line">
                <a:avLst/>
              </a:prstGeom>
              <a:noFill/>
              <a:ln w="42500" cap="flat">
                <a:solidFill>
                  <a:schemeClr val="accent3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3" name="Shape 453"/>
              <p:cNvSpPr/>
              <p:nvPr/>
            </p:nvSpPr>
            <p:spPr>
              <a:xfrm>
                <a:off x="0" y="289144"/>
                <a:ext cx="413425" cy="1"/>
              </a:xfrm>
              <a:prstGeom prst="line">
                <a:avLst/>
              </a:prstGeom>
              <a:noFill/>
              <a:ln w="42500" cap="flat">
                <a:solidFill>
                  <a:schemeClr val="accent2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55" name="Shape 455"/>
            <p:cNvSpPr/>
            <p:nvPr/>
          </p:nvSpPr>
          <p:spPr>
            <a:xfrm>
              <a:off x="0" y="0"/>
              <a:ext cx="842113" cy="854714"/>
            </a:xfrm>
            <a:prstGeom prst="ellipse">
              <a:avLst/>
            </a:prstGeom>
            <a:noFill/>
            <a:ln w="12700" cap="flat">
              <a:solidFill>
                <a:schemeClr val="accent4">
                  <a:lumOff val="-7803"/>
                </a:schemeClr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57" name="Shape 457"/>
          <p:cNvSpPr/>
          <p:nvPr/>
        </p:nvSpPr>
        <p:spPr>
          <a:xfrm>
            <a:off x="593847" y="3624579"/>
            <a:ext cx="7592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R=2</a:t>
            </a:r>
          </a:p>
        </p:txBody>
      </p:sp>
      <p:sp>
        <p:nvSpPr>
          <p:cNvPr id="458" name="Shape 458"/>
          <p:cNvSpPr/>
          <p:nvPr/>
        </p:nvSpPr>
        <p:spPr>
          <a:xfrm>
            <a:off x="3220554" y="5096232"/>
            <a:ext cx="7592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R=1</a:t>
            </a:r>
          </a:p>
        </p:txBody>
      </p:sp>
      <p:sp>
        <p:nvSpPr>
          <p:cNvPr id="459" name="Shape 459"/>
          <p:cNvSpPr/>
          <p:nvPr/>
        </p:nvSpPr>
        <p:spPr>
          <a:xfrm>
            <a:off x="5858300" y="5235932"/>
            <a:ext cx="7592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R=2</a:t>
            </a:r>
          </a:p>
        </p:txBody>
      </p:sp>
      <p:sp>
        <p:nvSpPr>
          <p:cNvPr id="460" name="Shape 460"/>
          <p:cNvSpPr/>
          <p:nvPr/>
        </p:nvSpPr>
        <p:spPr>
          <a:xfrm>
            <a:off x="5034152" y="2542180"/>
            <a:ext cx="286654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stretch and rotate</a:t>
            </a:r>
          </a:p>
        </p:txBody>
      </p:sp>
      <p:sp>
        <p:nvSpPr>
          <p:cNvPr id="461" name="Shape 461"/>
          <p:cNvSpPr/>
          <p:nvPr/>
        </p:nvSpPr>
        <p:spPr>
          <a:xfrm>
            <a:off x="2161291" y="2729251"/>
            <a:ext cx="1273633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stretch</a:t>
            </a:r>
          </a:p>
          <a:p>
            <a:pPr>
              <a:defRPr sz="2400"/>
            </a:pPr>
          </a:p>
        </p:txBody>
      </p:sp>
      <p:sp>
        <p:nvSpPr>
          <p:cNvPr id="462" name="Shape 462"/>
          <p:cNvSpPr/>
          <p:nvPr/>
        </p:nvSpPr>
        <p:spPr>
          <a:xfrm>
            <a:off x="4346414" y="3268415"/>
            <a:ext cx="10240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rotate</a:t>
            </a:r>
          </a:p>
        </p:txBody>
      </p:sp>
      <p:grpSp>
        <p:nvGrpSpPr>
          <p:cNvPr id="468" name="Group 468"/>
          <p:cNvGrpSpPr/>
          <p:nvPr/>
        </p:nvGrpSpPr>
        <p:grpSpPr>
          <a:xfrm rot="18000000">
            <a:off x="6677669" y="4087950"/>
            <a:ext cx="1787546" cy="1762832"/>
            <a:chOff x="0" y="0"/>
            <a:chExt cx="1787545" cy="1762831"/>
          </a:xfrm>
        </p:grpSpPr>
        <p:grpSp>
          <p:nvGrpSpPr>
            <p:cNvPr id="466" name="Group 466"/>
            <p:cNvGrpSpPr/>
            <p:nvPr/>
          </p:nvGrpSpPr>
          <p:grpSpPr>
            <a:xfrm>
              <a:off x="931355" y="263824"/>
              <a:ext cx="856191" cy="605419"/>
              <a:chOff x="0" y="0"/>
              <a:chExt cx="856190" cy="605417"/>
            </a:xfrm>
          </p:grpSpPr>
          <p:sp>
            <p:nvSpPr>
              <p:cNvPr id="463" name="Shape 463"/>
              <p:cNvSpPr/>
              <p:nvPr/>
            </p:nvSpPr>
            <p:spPr>
              <a:xfrm>
                <a:off x="189581" y="428349"/>
                <a:ext cx="99929" cy="165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5" h="21600" fill="norm" stroke="1" extrusionOk="0">
                    <a:moveTo>
                      <a:pt x="0" y="0"/>
                    </a:moveTo>
                    <a:cubicBezTo>
                      <a:pt x="6192" y="1668"/>
                      <a:pt x="11482" y="4423"/>
                      <a:pt x="15234" y="7933"/>
                    </a:cubicBezTo>
                    <a:cubicBezTo>
                      <a:pt x="19537" y="11959"/>
                      <a:pt x="21600" y="16763"/>
                      <a:pt x="21102" y="21600"/>
                    </a:cubicBezTo>
                  </a:path>
                </a:pathLst>
              </a:custGeom>
              <a:noFill/>
              <a:ln w="425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4" name="Shape 464"/>
              <p:cNvSpPr/>
              <p:nvPr/>
            </p:nvSpPr>
            <p:spPr>
              <a:xfrm flipV="1">
                <a:off x="4302" y="0"/>
                <a:ext cx="605419" cy="605418"/>
              </a:xfrm>
              <a:prstGeom prst="line">
                <a:avLst/>
              </a:prstGeom>
              <a:noFill/>
              <a:ln w="42500" cap="flat">
                <a:solidFill>
                  <a:schemeClr val="accent3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5" name="Shape 465"/>
              <p:cNvSpPr/>
              <p:nvPr/>
            </p:nvSpPr>
            <p:spPr>
              <a:xfrm>
                <a:off x="0" y="598809"/>
                <a:ext cx="856191" cy="1"/>
              </a:xfrm>
              <a:prstGeom prst="line">
                <a:avLst/>
              </a:prstGeom>
              <a:noFill/>
              <a:ln w="42500" cap="flat">
                <a:solidFill>
                  <a:schemeClr val="accent2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67" name="Shape 467"/>
            <p:cNvSpPr/>
            <p:nvPr/>
          </p:nvSpPr>
          <p:spPr>
            <a:xfrm>
              <a:off x="0" y="0"/>
              <a:ext cx="1779892" cy="1762832"/>
            </a:xfrm>
            <a:prstGeom prst="ellipse">
              <a:avLst/>
            </a:prstGeom>
            <a:noFill/>
            <a:ln w="12700" cap="flat">
              <a:solidFill>
                <a:schemeClr val="accent4">
                  <a:lumOff val="-7803"/>
                </a:schemeClr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69" name="Shape 469"/>
          <p:cNvSpPr/>
          <p:nvPr/>
        </p:nvSpPr>
        <p:spPr>
          <a:xfrm>
            <a:off x="4421498" y="3824264"/>
            <a:ext cx="188243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f</a:t>
            </a:r>
            <a:r>
              <a:rPr baseline="-5999"/>
              <a:t>2</a:t>
            </a:r>
            <a:r>
              <a:t>(z)= e</a:t>
            </a:r>
            <a:r>
              <a:rPr baseline="31999"/>
              <a:t>iπ/3</a:t>
            </a:r>
            <a:r>
              <a:t>z</a:t>
            </a:r>
          </a:p>
        </p:txBody>
      </p:sp>
      <p:sp>
        <p:nvSpPr>
          <p:cNvPr id="470" name="Shape 470"/>
          <p:cNvSpPr/>
          <p:nvPr/>
        </p:nvSpPr>
        <p:spPr>
          <a:xfrm>
            <a:off x="427768" y="5919427"/>
            <a:ext cx="803325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Map of circles is</a:t>
            </a:r>
            <a:r>
              <a:rPr i="1"/>
              <a:t> f(z) = Az, </a:t>
            </a:r>
            <a:r>
              <a:t>simplest conformal map.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/>
        </p:nvSpPr>
        <p:spPr>
          <a:xfrm>
            <a:off x="828463" y="455665"/>
            <a:ext cx="6833107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Circle Packing (Thurston-Andreev)  </a:t>
            </a:r>
          </a:p>
        </p:txBody>
      </p:sp>
      <p:pic>
        <p:nvPicPr>
          <p:cNvPr id="473" name="Screen Shot 2017-06-02 at 3.56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4224" y="4333569"/>
            <a:ext cx="834352" cy="1989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Screen Shot 2017-06-02 at 3.56.4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9460" y="4587666"/>
            <a:ext cx="1709856" cy="1700880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Shape 475"/>
          <p:cNvSpPr/>
          <p:nvPr/>
        </p:nvSpPr>
        <p:spPr>
          <a:xfrm>
            <a:off x="1831764" y="1407526"/>
            <a:ext cx="460872" cy="1891507"/>
          </a:xfrm>
          <a:prstGeom prst="ellipse">
            <a:avLst/>
          </a:prstGeom>
          <a:solidFill>
            <a:srgbClr val="00FDFF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76" name="Shape 476"/>
          <p:cNvSpPr/>
          <p:nvPr/>
        </p:nvSpPr>
        <p:spPr>
          <a:xfrm>
            <a:off x="5422352" y="1609709"/>
            <a:ext cx="1512672" cy="1499842"/>
          </a:xfrm>
          <a:prstGeom prst="ellipse">
            <a:avLst/>
          </a:prstGeom>
          <a:solidFill>
            <a:srgbClr val="00FDFF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77" name="Shape 477"/>
          <p:cNvSpPr/>
          <p:nvPr/>
        </p:nvSpPr>
        <p:spPr>
          <a:xfrm>
            <a:off x="2697826" y="5530850"/>
            <a:ext cx="2242384" cy="0"/>
          </a:xfrm>
          <a:prstGeom prst="line">
            <a:avLst/>
          </a:prstGeom>
          <a:ln w="254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78" name="Shape 478"/>
          <p:cNvSpPr/>
          <p:nvPr/>
        </p:nvSpPr>
        <p:spPr>
          <a:xfrm>
            <a:off x="730310" y="3494865"/>
            <a:ext cx="702941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How can we find a (roughly) conformal map?</a:t>
            </a:r>
          </a:p>
        </p:txBody>
      </p:sp>
      <p:sp>
        <p:nvSpPr>
          <p:cNvPr id="479" name="Shape 479"/>
          <p:cNvSpPr/>
          <p:nvPr/>
        </p:nvSpPr>
        <p:spPr>
          <a:xfrm>
            <a:off x="740123" y="3920170"/>
            <a:ext cx="186522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Pack circles</a:t>
            </a:r>
          </a:p>
        </p:txBody>
      </p:sp>
      <p:sp>
        <p:nvSpPr>
          <p:cNvPr id="480" name="Shape 480"/>
          <p:cNvSpPr/>
          <p:nvPr/>
        </p:nvSpPr>
        <p:spPr>
          <a:xfrm>
            <a:off x="3582232" y="1801032"/>
            <a:ext cx="47357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?</a:t>
            </a:r>
          </a:p>
        </p:txBody>
      </p:sp>
      <p:sp>
        <p:nvSpPr>
          <p:cNvPr id="481" name="Shape 481"/>
          <p:cNvSpPr/>
          <p:nvPr/>
        </p:nvSpPr>
        <p:spPr>
          <a:xfrm>
            <a:off x="2804327" y="4973740"/>
            <a:ext cx="20293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Change radii</a:t>
            </a:r>
          </a:p>
        </p:txBody>
      </p:sp>
      <p:sp>
        <p:nvSpPr>
          <p:cNvPr id="482" name="Shape 482"/>
          <p:cNvSpPr/>
          <p:nvPr/>
        </p:nvSpPr>
        <p:spPr>
          <a:xfrm>
            <a:off x="6526448" y="2129759"/>
            <a:ext cx="100425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t>      </a:t>
            </a:r>
            <a:r>
              <a:rPr sz="2400"/>
              <a:t>S</a:t>
            </a:r>
            <a:r>
              <a:rPr baseline="-5999" sz="2400"/>
              <a:t>2</a:t>
            </a:r>
            <a:r>
              <a:t> </a:t>
            </a:r>
          </a:p>
        </p:txBody>
      </p:sp>
      <p:sp>
        <p:nvSpPr>
          <p:cNvPr id="483" name="Shape 483"/>
          <p:cNvSpPr/>
          <p:nvPr/>
        </p:nvSpPr>
        <p:spPr>
          <a:xfrm>
            <a:off x="1343268" y="2167859"/>
            <a:ext cx="52205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rPr sz="2400"/>
              <a:t>S</a:t>
            </a:r>
            <a:r>
              <a:rPr baseline="-5999" sz="2400"/>
              <a:t>1</a:t>
            </a:r>
            <a:r>
              <a:t> </a:t>
            </a:r>
          </a:p>
        </p:txBody>
      </p:sp>
      <p:sp>
        <p:nvSpPr>
          <p:cNvPr id="484" name="Shape 484"/>
          <p:cNvSpPr/>
          <p:nvPr/>
        </p:nvSpPr>
        <p:spPr>
          <a:xfrm>
            <a:off x="1165468" y="4998198"/>
            <a:ext cx="52205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rPr sz="2400"/>
              <a:t>S</a:t>
            </a:r>
            <a:r>
              <a:rPr baseline="-5999" sz="2400"/>
              <a:t>1</a:t>
            </a:r>
            <a:r>
              <a:t> </a:t>
            </a:r>
          </a:p>
        </p:txBody>
      </p:sp>
      <p:sp>
        <p:nvSpPr>
          <p:cNvPr id="485" name="Shape 485"/>
          <p:cNvSpPr/>
          <p:nvPr/>
        </p:nvSpPr>
        <p:spPr>
          <a:xfrm>
            <a:off x="6526448" y="5208236"/>
            <a:ext cx="100425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t>      </a:t>
            </a:r>
            <a:r>
              <a:rPr sz="2400"/>
              <a:t>S</a:t>
            </a:r>
            <a:r>
              <a:rPr baseline="-5999" sz="2400"/>
              <a:t>2</a:t>
            </a:r>
            <a:r>
              <a:t> </a:t>
            </a:r>
          </a:p>
        </p:txBody>
      </p:sp>
      <p:sp>
        <p:nvSpPr>
          <p:cNvPr id="486" name="Shape 486"/>
          <p:cNvSpPr/>
          <p:nvPr/>
        </p:nvSpPr>
        <p:spPr>
          <a:xfrm>
            <a:off x="2697826" y="2414769"/>
            <a:ext cx="2242384" cy="1"/>
          </a:xfrm>
          <a:prstGeom prst="line">
            <a:avLst/>
          </a:prstGeom>
          <a:ln w="254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5" grpId="12"/>
      <p:bldP build="whole" bldLvl="1" animBg="1" rev="0" advAuto="0" spid="478" grpId="6"/>
      <p:bldP build="p" bldLvl="5" animBg="1" rev="0" advAuto="0" spid="480" grpId="3"/>
      <p:bldP build="whole" bldLvl="1" animBg="1" rev="0" advAuto="0" spid="473" grpId="8"/>
      <p:bldP build="p" bldLvl="5" animBg="1" rev="0" advAuto="0" spid="482" grpId="4"/>
      <p:bldP build="whole" bldLvl="1" animBg="1" rev="0" advAuto="0" spid="474" grpId="9"/>
      <p:bldP build="whole" bldLvl="1" animBg="1" rev="0" advAuto="0" spid="475" grpId="1"/>
      <p:bldP build="whole" bldLvl="1" animBg="1" rev="0" advAuto="0" spid="476" grpId="2"/>
      <p:bldP build="whole" bldLvl="1" animBg="1" rev="0" advAuto="0" spid="481" grpId="10"/>
      <p:bldP build="whole" bldLvl="1" animBg="1" rev="0" advAuto="0" spid="479" grpId="7"/>
      <p:bldP build="whole" bldLvl="1" animBg="1" rev="0" advAuto="0" spid="484" grpId="11"/>
      <p:bldP build="p" bldLvl="5" animBg="1" rev="0" advAuto="0" spid="483" grpId="5"/>
      <p:bldP build="whole" bldLvl="1" animBg="1" rev="0" advAuto="0" spid="477" grpId="1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/>
        </p:nvSpPr>
        <p:spPr>
          <a:xfrm>
            <a:off x="1714837" y="455665"/>
            <a:ext cx="5982121" cy="458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Discrete Conformal Maps by Circle Packing</a:t>
            </a:r>
          </a:p>
        </p:txBody>
      </p:sp>
      <p:sp>
        <p:nvSpPr>
          <p:cNvPr id="489" name="Shape 489"/>
          <p:cNvSpPr/>
          <p:nvPr/>
        </p:nvSpPr>
        <p:spPr>
          <a:xfrm>
            <a:off x="3390569" y="2186410"/>
            <a:ext cx="1865224" cy="1"/>
          </a:xfrm>
          <a:prstGeom prst="line">
            <a:avLst/>
          </a:prstGeom>
          <a:ln w="254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90" name="Shape 490"/>
          <p:cNvSpPr/>
          <p:nvPr/>
        </p:nvSpPr>
        <p:spPr>
          <a:xfrm>
            <a:off x="3415924" y="5149850"/>
            <a:ext cx="2029381" cy="0"/>
          </a:xfrm>
          <a:prstGeom prst="line">
            <a:avLst/>
          </a:prstGeom>
          <a:ln w="254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91" name="Shape 491"/>
          <p:cNvSpPr/>
          <p:nvPr/>
        </p:nvSpPr>
        <p:spPr>
          <a:xfrm>
            <a:off x="1191192" y="3272475"/>
            <a:ext cx="702941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How can we find a (roughly) conformal map?</a:t>
            </a:r>
          </a:p>
        </p:txBody>
      </p:sp>
      <p:sp>
        <p:nvSpPr>
          <p:cNvPr id="492" name="Shape 492"/>
          <p:cNvSpPr/>
          <p:nvPr/>
        </p:nvSpPr>
        <p:spPr>
          <a:xfrm>
            <a:off x="998193" y="3846829"/>
            <a:ext cx="186522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Pack circles</a:t>
            </a:r>
          </a:p>
        </p:txBody>
      </p:sp>
      <p:pic>
        <p:nvPicPr>
          <p:cNvPr id="493" name="Screen Shot 2017-06-02 at 4.08.4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586" y="4220839"/>
            <a:ext cx="2334437" cy="2159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Screen Shot 2017-06-02 at 4.08.5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2008" y="4082262"/>
            <a:ext cx="2464049" cy="2436206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/>
          <p:nvPr/>
        </p:nvSpPr>
        <p:spPr>
          <a:xfrm>
            <a:off x="5521447" y="1123479"/>
            <a:ext cx="2205170" cy="2125863"/>
          </a:xfrm>
          <a:prstGeom prst="ellipse">
            <a:avLst/>
          </a:prstGeom>
          <a:solidFill>
            <a:srgbClr val="00FDFF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96" name="Shape 496"/>
          <p:cNvSpPr/>
          <p:nvPr/>
        </p:nvSpPr>
        <p:spPr>
          <a:xfrm>
            <a:off x="943735" y="1221309"/>
            <a:ext cx="1974140" cy="1930203"/>
          </a:xfrm>
          <a:prstGeom prst="rect">
            <a:avLst/>
          </a:prstGeom>
          <a:solidFill>
            <a:srgbClr val="00FDFF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97" name="Shape 497"/>
          <p:cNvSpPr/>
          <p:nvPr/>
        </p:nvSpPr>
        <p:spPr>
          <a:xfrm>
            <a:off x="4227667" y="1597130"/>
            <a:ext cx="35350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/>
            <a:r>
              <a:t>?</a:t>
            </a:r>
          </a:p>
        </p:txBody>
      </p:sp>
      <p:sp>
        <p:nvSpPr>
          <p:cNvPr id="498" name="Shape 498"/>
          <p:cNvSpPr/>
          <p:nvPr/>
        </p:nvSpPr>
        <p:spPr>
          <a:xfrm>
            <a:off x="3389727" y="4610629"/>
            <a:ext cx="20293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Change radii</a:t>
            </a:r>
          </a:p>
        </p:txBody>
      </p:sp>
      <p:sp>
        <p:nvSpPr>
          <p:cNvPr id="499" name="Shape 499"/>
          <p:cNvSpPr/>
          <p:nvPr/>
        </p:nvSpPr>
        <p:spPr>
          <a:xfrm>
            <a:off x="1836963" y="2083540"/>
            <a:ext cx="4416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rPr sz="2400"/>
              <a:t>S</a:t>
            </a:r>
            <a:r>
              <a:rPr baseline="-5999" sz="2400"/>
              <a:t>1</a:t>
            </a:r>
          </a:p>
        </p:txBody>
      </p:sp>
      <p:sp>
        <p:nvSpPr>
          <p:cNvPr id="500" name="Shape 500"/>
          <p:cNvSpPr/>
          <p:nvPr/>
        </p:nvSpPr>
        <p:spPr>
          <a:xfrm>
            <a:off x="6530191" y="2083540"/>
            <a:ext cx="4416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rPr sz="2400"/>
              <a:t>S</a:t>
            </a:r>
            <a:r>
              <a:rPr baseline="-5999" sz="2400"/>
              <a:t>2</a:t>
            </a:r>
          </a:p>
        </p:txBody>
      </p:sp>
      <p:sp>
        <p:nvSpPr>
          <p:cNvPr id="501" name="Shape 501"/>
          <p:cNvSpPr/>
          <p:nvPr/>
        </p:nvSpPr>
        <p:spPr>
          <a:xfrm>
            <a:off x="6403191" y="5070495"/>
            <a:ext cx="4416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rPr sz="2400"/>
              <a:t>S</a:t>
            </a:r>
            <a:r>
              <a:rPr baseline="-5999" sz="2400"/>
              <a:t>2</a:t>
            </a:r>
          </a:p>
        </p:txBody>
      </p:sp>
      <p:sp>
        <p:nvSpPr>
          <p:cNvPr id="502" name="Shape 502"/>
          <p:cNvSpPr/>
          <p:nvPr/>
        </p:nvSpPr>
        <p:spPr>
          <a:xfrm>
            <a:off x="1836963" y="5070495"/>
            <a:ext cx="4416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rPr sz="2400"/>
              <a:t>S</a:t>
            </a:r>
            <a:r>
              <a:rPr baseline="-5999" sz="2400"/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2" grpId="5"/>
      <p:bldP build="whole" bldLvl="1" animBg="1" rev="0" advAuto="0" spid="494" grpId="2"/>
      <p:bldP build="whole" bldLvl="1" animBg="1" rev="0" advAuto="0" spid="498" grpId="4"/>
      <p:bldP build="whole" bldLvl="1" animBg="1" rev="0" advAuto="0" spid="492" grpId="1"/>
      <p:bldP build="whole" bldLvl="1" animBg="1" rev="0" advAuto="0" spid="501" grpId="6"/>
      <p:bldP build="whole" bldLvl="1" animBg="1" rev="0" advAuto="0" spid="493" grpId="3"/>
      <p:bldP build="whole" bldLvl="1" animBg="1" rev="0" advAuto="0" spid="490" grpId="7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/>
        </p:nvSpPr>
        <p:spPr>
          <a:xfrm>
            <a:off x="441952" y="3065779"/>
            <a:ext cx="12700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sz="20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05" name="Shape 505"/>
          <p:cNvSpPr/>
          <p:nvPr/>
        </p:nvSpPr>
        <p:spPr>
          <a:xfrm>
            <a:off x="710302" y="433891"/>
            <a:ext cx="2808496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Circle Packing</a:t>
            </a:r>
          </a:p>
        </p:txBody>
      </p:sp>
      <p:sp>
        <p:nvSpPr>
          <p:cNvPr id="506" name="Shape 506"/>
          <p:cNvSpPr/>
          <p:nvPr/>
        </p:nvSpPr>
        <p:spPr>
          <a:xfrm>
            <a:off x="708478" y="1033780"/>
            <a:ext cx="746034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A </a:t>
            </a:r>
            <a:r>
              <a:rPr i="1"/>
              <a:t>circle packing</a:t>
            </a:r>
            <a:r>
              <a:t> is a collection of tangent circles whose bounded </a:t>
            </a:r>
          </a:p>
          <a:p>
            <a:pPr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complementary regions are “triangular”. </a:t>
            </a:r>
          </a:p>
        </p:txBody>
      </p:sp>
      <p:pic>
        <p:nvPicPr>
          <p:cNvPr id="50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3350" y="2158567"/>
            <a:ext cx="9144001" cy="147406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Shape 508"/>
          <p:cNvSpPr/>
          <p:nvPr/>
        </p:nvSpPr>
        <p:spPr>
          <a:xfrm>
            <a:off x="640100" y="3446779"/>
            <a:ext cx="7290679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Each circle packing has a corresponding triangulation.  </a:t>
            </a:r>
          </a:p>
          <a:p>
            <a:pPr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For each vertex there is a circle, for each edge a tangency and </a:t>
            </a:r>
          </a:p>
          <a:p>
            <a:pPr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for each triangular face a triple of circles.</a:t>
            </a:r>
          </a:p>
        </p:txBody>
      </p:sp>
      <p:pic>
        <p:nvPicPr>
          <p:cNvPr id="509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560" y="1853767"/>
            <a:ext cx="1968122" cy="1474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66824" y="1853767"/>
            <a:ext cx="1968121" cy="1474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pasted-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11087" y="1853767"/>
            <a:ext cx="2187824" cy="1474066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Shape 512"/>
          <p:cNvSpPr/>
          <p:nvPr/>
        </p:nvSpPr>
        <p:spPr>
          <a:xfrm>
            <a:off x="6144523" y="5045645"/>
            <a:ext cx="2703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?</a:t>
            </a:r>
          </a:p>
        </p:txBody>
      </p:sp>
      <p:pic>
        <p:nvPicPr>
          <p:cNvPr id="513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5397869">
            <a:off x="1119905" y="4170870"/>
            <a:ext cx="1717966" cy="2707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pasted-imag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33298" y="4751890"/>
            <a:ext cx="1968122" cy="1442228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515"/>
          <p:cNvSpPr/>
          <p:nvPr/>
        </p:nvSpPr>
        <p:spPr>
          <a:xfrm>
            <a:off x="6015051" y="5524500"/>
            <a:ext cx="529326" cy="0"/>
          </a:xfrm>
          <a:prstGeom prst="line">
            <a:avLst/>
          </a:prstGeom>
          <a:ln w="425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16" name="Shape 516"/>
          <p:cNvSpPr/>
          <p:nvPr/>
        </p:nvSpPr>
        <p:spPr>
          <a:xfrm>
            <a:off x="6970762" y="4773141"/>
            <a:ext cx="1361976" cy="1327827"/>
          </a:xfrm>
          <a:prstGeom prst="heptagon">
            <a:avLst/>
          </a:prstGeom>
          <a:solidFill>
            <a:srgbClr val="FFFFFF"/>
          </a:solidFill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17" name="Shape 517"/>
          <p:cNvSpPr/>
          <p:nvPr/>
        </p:nvSpPr>
        <p:spPr>
          <a:xfrm flipV="1">
            <a:off x="7361783" y="5481880"/>
            <a:ext cx="301861" cy="586800"/>
          </a:xfrm>
          <a:prstGeom prst="line">
            <a:avLst/>
          </a:pr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18" name="Shape 518"/>
          <p:cNvSpPr/>
          <p:nvPr/>
        </p:nvSpPr>
        <p:spPr>
          <a:xfrm flipV="1">
            <a:off x="7656959" y="4782998"/>
            <a:ext cx="1" cy="701041"/>
          </a:xfrm>
          <a:prstGeom prst="line">
            <a:avLst/>
          </a:pr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19" name="Shape 519"/>
          <p:cNvSpPr/>
          <p:nvPr/>
        </p:nvSpPr>
        <p:spPr>
          <a:xfrm>
            <a:off x="7683003" y="5472961"/>
            <a:ext cx="643713" cy="141914"/>
          </a:xfrm>
          <a:prstGeom prst="line">
            <a:avLst/>
          </a:pr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20" name="Shape 520"/>
          <p:cNvSpPr/>
          <p:nvPr/>
        </p:nvSpPr>
        <p:spPr>
          <a:xfrm flipV="1">
            <a:off x="6987339" y="5472988"/>
            <a:ext cx="663284" cy="142012"/>
          </a:xfrm>
          <a:prstGeom prst="line">
            <a:avLst/>
          </a:pr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21" name="Shape 521"/>
          <p:cNvSpPr/>
          <p:nvPr/>
        </p:nvSpPr>
        <p:spPr>
          <a:xfrm>
            <a:off x="7107187" y="5063016"/>
            <a:ext cx="575166" cy="405253"/>
          </a:xfrm>
          <a:prstGeom prst="line">
            <a:avLst/>
          </a:pr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22" name="Shape 522"/>
          <p:cNvSpPr/>
          <p:nvPr/>
        </p:nvSpPr>
        <p:spPr>
          <a:xfrm flipH="1">
            <a:off x="7661635" y="5028849"/>
            <a:ext cx="552348" cy="448187"/>
          </a:xfrm>
          <a:prstGeom prst="line">
            <a:avLst/>
          </a:pr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23" name="Shape 523"/>
          <p:cNvSpPr/>
          <p:nvPr/>
        </p:nvSpPr>
        <p:spPr>
          <a:xfrm>
            <a:off x="7648489" y="5452059"/>
            <a:ext cx="338777" cy="646442"/>
          </a:xfrm>
          <a:prstGeom prst="line">
            <a:avLst/>
          </a:pr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24" name="Shape 524"/>
          <p:cNvSpPr/>
          <p:nvPr/>
        </p:nvSpPr>
        <p:spPr>
          <a:xfrm flipV="1">
            <a:off x="1943483" y="5543917"/>
            <a:ext cx="348349" cy="135524"/>
          </a:xfrm>
          <a:prstGeom prst="line">
            <a:avLst/>
          </a:prstGeom>
          <a:ln w="425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6" grpId="1"/>
      <p:bldP build="whole" bldLvl="1" animBg="1" rev="0" advAuto="0" spid="520" grpId="6"/>
      <p:bldP build="whole" bldLvl="1" animBg="1" rev="0" advAuto="0" spid="521" grpId="4"/>
      <p:bldP build="whole" bldLvl="1" animBg="1" rev="0" advAuto="0" spid="519" grpId="5"/>
      <p:bldP build="whole" bldLvl="1" animBg="1" rev="0" advAuto="0" spid="518" grpId="2"/>
      <p:bldP build="whole" bldLvl="1" animBg="1" rev="0" advAuto="0" spid="522" grpId="3"/>
      <p:bldP build="whole" bldLvl="1" animBg="1" rev="0" advAuto="0" spid="517" grpId="7"/>
      <p:bldP build="whole" bldLvl="1" animBg="1" rev="0" advAuto="0" spid="523" grpId="8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roup 528"/>
          <p:cNvGrpSpPr/>
          <p:nvPr/>
        </p:nvGrpSpPr>
        <p:grpSpPr>
          <a:xfrm>
            <a:off x="3376563" y="4622805"/>
            <a:ext cx="2336423" cy="1082256"/>
            <a:chOff x="0" y="0"/>
            <a:chExt cx="2336421" cy="1082255"/>
          </a:xfrm>
        </p:grpSpPr>
        <p:pic>
          <p:nvPicPr>
            <p:cNvPr id="526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336422" cy="10822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7" name="Shape 527"/>
            <p:cNvSpPr/>
            <p:nvPr/>
          </p:nvSpPr>
          <p:spPr>
            <a:xfrm>
              <a:off x="981771" y="852395"/>
              <a:ext cx="372880" cy="1"/>
            </a:xfrm>
            <a:prstGeom prst="line">
              <a:avLst/>
            </a:prstGeom>
            <a:noFill/>
            <a:ln w="425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29" name="Shape 529"/>
          <p:cNvSpPr/>
          <p:nvPr/>
        </p:nvSpPr>
        <p:spPr>
          <a:xfrm>
            <a:off x="529575" y="690880"/>
            <a:ext cx="12700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30" name="Shape 530"/>
          <p:cNvSpPr/>
          <p:nvPr/>
        </p:nvSpPr>
        <p:spPr>
          <a:xfrm>
            <a:off x="517420" y="1097902"/>
            <a:ext cx="8337760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Theorem</a:t>
            </a:r>
            <a:r>
              <a:t>. (Thurston-Andreev-Koebe) </a:t>
            </a:r>
          </a:p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For any triangulation </a:t>
            </a:r>
            <a:r>
              <a:rPr i="1"/>
              <a:t>T</a:t>
            </a:r>
            <a:r>
              <a:t> of a surface, there exists a collection </a:t>
            </a:r>
          </a:p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of radii that produce a circle packing corresponding to </a:t>
            </a:r>
            <a:r>
              <a:rPr i="1"/>
              <a:t>T</a:t>
            </a:r>
            <a:r>
              <a:t>.</a:t>
            </a:r>
          </a:p>
        </p:txBody>
      </p:sp>
      <p:sp>
        <p:nvSpPr>
          <p:cNvPr id="531" name="Shape 531"/>
          <p:cNvSpPr/>
          <p:nvPr/>
        </p:nvSpPr>
        <p:spPr>
          <a:xfrm>
            <a:off x="517644" y="2416335"/>
            <a:ext cx="788011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Thurston gave a simple algorithm for finding these radii.</a:t>
            </a:r>
          </a:p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This gives one way to compute a discrete conformal map.</a:t>
            </a:r>
          </a:p>
        </p:txBody>
      </p:sp>
      <p:sp>
        <p:nvSpPr>
          <p:cNvPr id="532" name="Shape 532"/>
          <p:cNvSpPr/>
          <p:nvPr/>
        </p:nvSpPr>
        <p:spPr>
          <a:xfrm>
            <a:off x="4691889" y="3264897"/>
            <a:ext cx="1000658" cy="970763"/>
          </a:xfrm>
          <a:prstGeom prst="ellipse">
            <a:avLst/>
          </a:prstGeom>
          <a:solidFill>
            <a:schemeClr val="accent3">
              <a:satOff val="-37218"/>
              <a:lumOff val="35196"/>
            </a:schemeClr>
          </a:solidFill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533" name="Shape 533"/>
          <p:cNvSpPr/>
          <p:nvPr/>
        </p:nvSpPr>
        <p:spPr>
          <a:xfrm>
            <a:off x="3665598" y="3750278"/>
            <a:ext cx="705532" cy="1"/>
          </a:xfrm>
          <a:prstGeom prst="line">
            <a:avLst/>
          </a:prstGeom>
          <a:ln w="425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34" name="Shape 534"/>
          <p:cNvSpPr/>
          <p:nvPr/>
        </p:nvSpPr>
        <p:spPr>
          <a:xfrm>
            <a:off x="3903953" y="3239994"/>
            <a:ext cx="2703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?</a:t>
            </a:r>
          </a:p>
        </p:txBody>
      </p:sp>
      <p:grpSp>
        <p:nvGrpSpPr>
          <p:cNvPr id="537" name="Group 537"/>
          <p:cNvGrpSpPr/>
          <p:nvPr/>
        </p:nvGrpSpPr>
        <p:grpSpPr>
          <a:xfrm>
            <a:off x="564113" y="4583302"/>
            <a:ext cx="2175317" cy="983463"/>
            <a:chOff x="0" y="0"/>
            <a:chExt cx="2175315" cy="983462"/>
          </a:xfrm>
        </p:grpSpPr>
        <p:pic>
          <p:nvPicPr>
            <p:cNvPr id="535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75316" cy="983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6" name="Shape 536"/>
            <p:cNvSpPr/>
            <p:nvPr/>
          </p:nvSpPr>
          <p:spPr>
            <a:xfrm>
              <a:off x="901218" y="802998"/>
              <a:ext cx="372880" cy="1"/>
            </a:xfrm>
            <a:prstGeom prst="line">
              <a:avLst/>
            </a:prstGeom>
            <a:noFill/>
            <a:ln w="425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38" name="Shape 538"/>
          <p:cNvSpPr/>
          <p:nvPr/>
        </p:nvSpPr>
        <p:spPr>
          <a:xfrm>
            <a:off x="513724" y="471991"/>
            <a:ext cx="4243052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Discrete Analytic Map</a:t>
            </a:r>
          </a:p>
        </p:txBody>
      </p:sp>
      <p:grpSp>
        <p:nvGrpSpPr>
          <p:cNvPr id="541" name="Group 541"/>
          <p:cNvGrpSpPr/>
          <p:nvPr/>
        </p:nvGrpSpPr>
        <p:grpSpPr>
          <a:xfrm>
            <a:off x="6197719" y="4672202"/>
            <a:ext cx="2153568" cy="983463"/>
            <a:chOff x="0" y="0"/>
            <a:chExt cx="2153566" cy="983462"/>
          </a:xfrm>
        </p:grpSpPr>
        <p:pic>
          <p:nvPicPr>
            <p:cNvPr id="539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153567" cy="983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0" name="Shape 540"/>
            <p:cNvSpPr/>
            <p:nvPr/>
          </p:nvSpPr>
          <p:spPr>
            <a:xfrm>
              <a:off x="864943" y="739498"/>
              <a:ext cx="372881" cy="1"/>
            </a:xfrm>
            <a:prstGeom prst="line">
              <a:avLst/>
            </a:prstGeom>
            <a:noFill/>
            <a:ln w="425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542" name="Screen Shot 2017-06-02 at 7.45.48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7958" y="3239994"/>
            <a:ext cx="1259909" cy="922921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hape 543"/>
          <p:cNvSpPr/>
          <p:nvPr/>
        </p:nvSpPr>
        <p:spPr>
          <a:xfrm>
            <a:off x="2080883" y="5862319"/>
            <a:ext cx="391652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Just need to find these radii.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1"/>
      <p:bldP build="whole" bldLvl="1" animBg="1" rev="0" advAuto="0" spid="528" grpId="2"/>
      <p:bldP build="whole" bldLvl="1" animBg="1" rev="0" advAuto="0" spid="541" grpId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/>
        </p:nvSpPr>
        <p:spPr>
          <a:xfrm>
            <a:off x="828955" y="367863"/>
            <a:ext cx="7164175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Smooth and Discrete Conformal Maps</a:t>
            </a:r>
          </a:p>
        </p:txBody>
      </p:sp>
      <p:sp>
        <p:nvSpPr>
          <p:cNvPr id="546" name="Shape 546"/>
          <p:cNvSpPr/>
          <p:nvPr/>
        </p:nvSpPr>
        <p:spPr>
          <a:xfrm>
            <a:off x="581268" y="1018991"/>
            <a:ext cx="8161696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In a smooth surface </a:t>
            </a:r>
            <a:r>
              <a:rPr i="1"/>
              <a:t>S</a:t>
            </a:r>
            <a:r>
              <a:t>, a conformal change scales a Riemannian metric at each point.</a:t>
            </a:r>
          </a:p>
          <a:p>
            <a:pPr>
              <a:defRPr sz="2400"/>
            </a:pPr>
            <a:r>
              <a:t>A metric g changes to a new metric g*.  </a:t>
            </a:r>
          </a:p>
          <a:p>
            <a:pPr>
              <a:defRPr sz="2400"/>
            </a:pPr>
            <a:r>
              <a:t>A function  </a:t>
            </a:r>
            <a:r>
              <a:rPr i="1"/>
              <a:t>u: S       R </a:t>
            </a:r>
            <a:r>
              <a:t>gives the scaling factor </a:t>
            </a:r>
          </a:p>
          <a:p>
            <a:pPr>
              <a:defRPr sz="2400"/>
            </a:pPr>
            <a:r>
              <a:t>at each point.</a:t>
            </a:r>
          </a:p>
        </p:txBody>
      </p:sp>
      <p:sp>
        <p:nvSpPr>
          <p:cNvPr id="547" name="Shape 547"/>
          <p:cNvSpPr/>
          <p:nvPr/>
        </p:nvSpPr>
        <p:spPr>
          <a:xfrm>
            <a:off x="3181357" y="2365440"/>
            <a:ext cx="42544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48" name="Shape 548"/>
          <p:cNvSpPr/>
          <p:nvPr/>
        </p:nvSpPr>
        <p:spPr>
          <a:xfrm>
            <a:off x="3060589" y="2926641"/>
            <a:ext cx="1631713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latin typeface="Times"/>
                <a:ea typeface="Times"/>
                <a:cs typeface="Times"/>
                <a:sym typeface="Times"/>
              </a:defRPr>
            </a:pPr>
            <a:r>
              <a:t>g*= </a:t>
            </a:r>
            <a:r>
              <a:rPr i="1"/>
              <a:t>e</a:t>
            </a:r>
            <a:r>
              <a:rPr baseline="31999" i="1"/>
              <a:t>u</a:t>
            </a:r>
            <a:r>
              <a:rPr i="1"/>
              <a:t>g</a:t>
            </a:r>
          </a:p>
        </p:txBody>
      </p:sp>
      <p:sp>
        <p:nvSpPr>
          <p:cNvPr id="549" name="Shape 549"/>
          <p:cNvSpPr/>
          <p:nvPr/>
        </p:nvSpPr>
        <p:spPr>
          <a:xfrm>
            <a:off x="499437" y="5079851"/>
            <a:ext cx="760984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If </a:t>
            </a:r>
            <a:r>
              <a:rPr i="1"/>
              <a:t>u(p) = 10,  </a:t>
            </a:r>
            <a:r>
              <a:t>then a vector at </a:t>
            </a:r>
            <a:r>
              <a:rPr i="1"/>
              <a:t>p</a:t>
            </a:r>
            <a:r>
              <a:t> is stretched by </a:t>
            </a:r>
          </a:p>
          <a:p>
            <a:pPr>
              <a:defRPr sz="2400"/>
            </a:pPr>
            <a:r>
              <a:t>a factor of  ???</a:t>
            </a:r>
          </a:p>
        </p:txBody>
      </p:sp>
      <p:sp>
        <p:nvSpPr>
          <p:cNvPr id="550" name="Shape 550"/>
          <p:cNvSpPr/>
          <p:nvPr/>
        </p:nvSpPr>
        <p:spPr>
          <a:xfrm>
            <a:off x="3975256" y="5949398"/>
            <a:ext cx="41489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i="1"/>
              <a:t>e</a:t>
            </a:r>
            <a:r>
              <a:rPr baseline="31999" i="1"/>
              <a:t>5</a:t>
            </a:r>
          </a:p>
        </p:txBody>
      </p:sp>
      <p:sp>
        <p:nvSpPr>
          <p:cNvPr id="551" name="Shape 551"/>
          <p:cNvSpPr/>
          <p:nvPr/>
        </p:nvSpPr>
        <p:spPr>
          <a:xfrm>
            <a:off x="466224" y="4669711"/>
            <a:ext cx="821155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Angles between vectors are the same in </a:t>
            </a:r>
            <a:r>
              <a:rPr i="1"/>
              <a:t>g</a:t>
            </a:r>
            <a:r>
              <a:t> and in </a:t>
            </a:r>
            <a:r>
              <a:rPr i="1"/>
              <a:t>g*</a:t>
            </a:r>
            <a:r>
              <a:t>.</a:t>
            </a:r>
          </a:p>
        </p:txBody>
      </p:sp>
      <p:sp>
        <p:nvSpPr>
          <p:cNvPr id="552" name="Shape 552"/>
          <p:cNvSpPr/>
          <p:nvPr/>
        </p:nvSpPr>
        <p:spPr>
          <a:xfrm>
            <a:off x="1229711" y="3852759"/>
            <a:ext cx="140868" cy="233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600" fill="norm" stroke="1" extrusionOk="0">
                <a:moveTo>
                  <a:pt x="0" y="0"/>
                </a:moveTo>
                <a:cubicBezTo>
                  <a:pt x="6192" y="1668"/>
                  <a:pt x="11482" y="4423"/>
                  <a:pt x="15234" y="7933"/>
                </a:cubicBezTo>
                <a:cubicBezTo>
                  <a:pt x="19537" y="11959"/>
                  <a:pt x="21600" y="16763"/>
                  <a:pt x="21102" y="21600"/>
                </a:cubicBezTo>
              </a:path>
            </a:pathLst>
          </a:cu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53" name="Shape 553"/>
          <p:cNvSpPr/>
          <p:nvPr/>
        </p:nvSpPr>
        <p:spPr>
          <a:xfrm flipV="1">
            <a:off x="1006625" y="3254503"/>
            <a:ext cx="853452" cy="853453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54" name="Shape 554"/>
          <p:cNvSpPr/>
          <p:nvPr/>
        </p:nvSpPr>
        <p:spPr>
          <a:xfrm>
            <a:off x="1013259" y="4103018"/>
            <a:ext cx="1206964" cy="1"/>
          </a:xfrm>
          <a:prstGeom prst="line">
            <a:avLst/>
          </a:prstGeom>
          <a:ln w="425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55" name="Shape 555"/>
          <p:cNvSpPr/>
          <p:nvPr/>
        </p:nvSpPr>
        <p:spPr>
          <a:xfrm>
            <a:off x="2410176" y="3917598"/>
            <a:ext cx="2392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v</a:t>
            </a:r>
          </a:p>
        </p:txBody>
      </p:sp>
      <p:sp>
        <p:nvSpPr>
          <p:cNvPr id="556" name="Shape 556"/>
          <p:cNvSpPr/>
          <p:nvPr/>
        </p:nvSpPr>
        <p:spPr>
          <a:xfrm>
            <a:off x="2039454" y="3040252"/>
            <a:ext cx="29121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w</a:t>
            </a:r>
          </a:p>
        </p:txBody>
      </p:sp>
      <p:pic>
        <p:nvPicPr>
          <p:cNvPr id="557" name="watermelo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1062" y="3076435"/>
            <a:ext cx="1780212" cy="1425588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Shape 558"/>
          <p:cNvSpPr/>
          <p:nvPr/>
        </p:nvSpPr>
        <p:spPr>
          <a:xfrm>
            <a:off x="7440010" y="3414086"/>
            <a:ext cx="140868" cy="233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600" fill="norm" stroke="1" extrusionOk="0">
                <a:moveTo>
                  <a:pt x="0" y="0"/>
                </a:moveTo>
                <a:cubicBezTo>
                  <a:pt x="6192" y="1668"/>
                  <a:pt x="11482" y="4423"/>
                  <a:pt x="15234" y="7933"/>
                </a:cubicBezTo>
                <a:cubicBezTo>
                  <a:pt x="19537" y="11959"/>
                  <a:pt x="21600" y="16763"/>
                  <a:pt x="21102" y="21600"/>
                </a:cubicBezTo>
              </a:path>
            </a:pathLst>
          </a:cu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59" name="Shape 559"/>
          <p:cNvSpPr/>
          <p:nvPr/>
        </p:nvSpPr>
        <p:spPr>
          <a:xfrm flipV="1">
            <a:off x="7216924" y="3054476"/>
            <a:ext cx="614807" cy="614807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60" name="Shape 560"/>
          <p:cNvSpPr/>
          <p:nvPr/>
        </p:nvSpPr>
        <p:spPr>
          <a:xfrm>
            <a:off x="7223559" y="3664345"/>
            <a:ext cx="865211" cy="1"/>
          </a:xfrm>
          <a:prstGeom prst="line">
            <a:avLst/>
          </a:prstGeom>
          <a:ln w="425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61" name="Shape 561"/>
          <p:cNvSpPr/>
          <p:nvPr/>
        </p:nvSpPr>
        <p:spPr>
          <a:xfrm>
            <a:off x="8112476" y="3478925"/>
            <a:ext cx="2392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v</a:t>
            </a:r>
          </a:p>
        </p:txBody>
      </p:sp>
      <p:sp>
        <p:nvSpPr>
          <p:cNvPr id="562" name="Shape 562"/>
          <p:cNvSpPr/>
          <p:nvPr/>
        </p:nvSpPr>
        <p:spPr>
          <a:xfrm>
            <a:off x="7805255" y="2792080"/>
            <a:ext cx="29121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w</a:t>
            </a:r>
          </a:p>
        </p:txBody>
      </p:sp>
      <p:sp>
        <p:nvSpPr>
          <p:cNvPr id="563" name="Shape 563"/>
          <p:cNvSpPr/>
          <p:nvPr/>
        </p:nvSpPr>
        <p:spPr>
          <a:xfrm>
            <a:off x="3003644" y="3633337"/>
            <a:ext cx="3965264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 sz="3600">
                <a:latin typeface="Times"/>
                <a:ea typeface="Times"/>
                <a:cs typeface="Times"/>
                <a:sym typeface="Times"/>
              </a:defRPr>
            </a:pPr>
            <a:r>
              <a:t>g*(v,w) = e</a:t>
            </a:r>
            <a:r>
              <a:rPr baseline="31999"/>
              <a:t>u</a:t>
            </a:r>
            <a:r>
              <a:t>g(v,w)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4354" y="1951513"/>
            <a:ext cx="6324445" cy="2850721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Shape 566"/>
          <p:cNvSpPr/>
          <p:nvPr/>
        </p:nvSpPr>
        <p:spPr>
          <a:xfrm>
            <a:off x="702835" y="1057671"/>
            <a:ext cx="753513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The corresponding idea for a map between two triangulated </a:t>
            </a:r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surfaces is called a </a:t>
            </a:r>
            <a:r>
              <a:rPr i="1"/>
              <a:t>Discrete Conformal Map.  </a:t>
            </a:r>
            <a:r>
              <a:t>What is this?</a:t>
            </a:r>
          </a:p>
        </p:txBody>
      </p:sp>
      <p:sp>
        <p:nvSpPr>
          <p:cNvPr id="567" name="Shape 567"/>
          <p:cNvSpPr/>
          <p:nvPr/>
        </p:nvSpPr>
        <p:spPr>
          <a:xfrm>
            <a:off x="718562" y="354330"/>
            <a:ext cx="4633725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i="0"/>
            </a:pPr>
            <a:r>
              <a:rPr i="1"/>
              <a:t>Discrete Conformal map</a:t>
            </a:r>
          </a:p>
        </p:txBody>
      </p:sp>
      <p:sp>
        <p:nvSpPr>
          <p:cNvPr id="568" name="Shape 568"/>
          <p:cNvSpPr/>
          <p:nvPr/>
        </p:nvSpPr>
        <p:spPr>
          <a:xfrm>
            <a:off x="658115" y="2412365"/>
            <a:ext cx="276702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PL metric l: E        R</a:t>
            </a:r>
            <a:r>
              <a:rPr baseline="-5999" i="1"/>
              <a:t>+</a:t>
            </a:r>
          </a:p>
        </p:txBody>
      </p:sp>
      <p:sp>
        <p:nvSpPr>
          <p:cNvPr id="569" name="Shape 569"/>
          <p:cNvSpPr/>
          <p:nvPr/>
        </p:nvSpPr>
        <p:spPr>
          <a:xfrm>
            <a:off x="2702779" y="2866389"/>
            <a:ext cx="42544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70" name="Shape 570"/>
          <p:cNvSpPr/>
          <p:nvPr/>
        </p:nvSpPr>
        <p:spPr>
          <a:xfrm>
            <a:off x="758275" y="3305412"/>
            <a:ext cx="146165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u: V        R</a:t>
            </a:r>
            <a:r>
              <a:rPr baseline="-5999" i="1"/>
              <a:t> </a:t>
            </a:r>
          </a:p>
        </p:txBody>
      </p:sp>
      <p:sp>
        <p:nvSpPr>
          <p:cNvPr id="571" name="Shape 571"/>
          <p:cNvSpPr/>
          <p:nvPr/>
        </p:nvSpPr>
        <p:spPr>
          <a:xfrm>
            <a:off x="1414500" y="3571874"/>
            <a:ext cx="425443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72" name="Shape 572"/>
          <p:cNvSpPr/>
          <p:nvPr/>
        </p:nvSpPr>
        <p:spPr>
          <a:xfrm>
            <a:off x="2184740" y="5566648"/>
            <a:ext cx="3880580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i="1"/>
              <a:t>l*(e</a:t>
            </a:r>
            <a:r>
              <a:rPr baseline="-5999" i="1"/>
              <a:t>ij</a:t>
            </a:r>
            <a:r>
              <a:rPr i="1"/>
              <a:t>) = e</a:t>
            </a:r>
            <a:r>
              <a:rPr baseline="31999" i="1"/>
              <a:t>u(i)+u(j)</a:t>
            </a:r>
            <a:r>
              <a:rPr i="1"/>
              <a:t>l(e</a:t>
            </a:r>
            <a:r>
              <a:rPr baseline="-5999" i="1"/>
              <a:t>ij</a:t>
            </a:r>
            <a:r>
              <a:rPr i="1"/>
              <a:t>)</a:t>
            </a:r>
          </a:p>
        </p:txBody>
      </p:sp>
      <p:sp>
        <p:nvSpPr>
          <p:cNvPr id="573" name="Shape 573"/>
          <p:cNvSpPr/>
          <p:nvPr/>
        </p:nvSpPr>
        <p:spPr>
          <a:xfrm>
            <a:off x="707952" y="2961639"/>
            <a:ext cx="293113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Vertex scaling function</a:t>
            </a:r>
          </a:p>
        </p:txBody>
      </p:sp>
      <p:sp>
        <p:nvSpPr>
          <p:cNvPr id="574" name="Shape 574"/>
          <p:cNvSpPr/>
          <p:nvPr/>
        </p:nvSpPr>
        <p:spPr>
          <a:xfrm>
            <a:off x="708915" y="4073643"/>
            <a:ext cx="226839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New PL metric </a:t>
            </a:r>
            <a:r>
              <a:rPr i="1"/>
              <a:t>l*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/>
        </p:nvSpPr>
        <p:spPr>
          <a:xfrm>
            <a:off x="1285160" y="4633662"/>
            <a:ext cx="2132798" cy="889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77" name="Shape 577"/>
          <p:cNvSpPr/>
          <p:nvPr/>
        </p:nvSpPr>
        <p:spPr>
          <a:xfrm>
            <a:off x="1082708" y="4567993"/>
            <a:ext cx="8211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l(e</a:t>
            </a:r>
            <a:r>
              <a:rPr baseline="-5999"/>
              <a:t>ik</a:t>
            </a:r>
            <a:r>
              <a:t>)</a:t>
            </a:r>
          </a:p>
        </p:txBody>
      </p:sp>
      <p:sp>
        <p:nvSpPr>
          <p:cNvPr id="578" name="Shape 578"/>
          <p:cNvSpPr/>
          <p:nvPr/>
        </p:nvSpPr>
        <p:spPr>
          <a:xfrm>
            <a:off x="2945283" y="4681986"/>
            <a:ext cx="8353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l(e</a:t>
            </a:r>
            <a:r>
              <a:rPr baseline="-5999"/>
              <a:t>kj</a:t>
            </a:r>
            <a:r>
              <a:t>)</a:t>
            </a:r>
          </a:p>
        </p:txBody>
      </p:sp>
      <p:sp>
        <p:nvSpPr>
          <p:cNvPr id="579" name="Shape 579"/>
          <p:cNvSpPr/>
          <p:nvPr/>
        </p:nvSpPr>
        <p:spPr>
          <a:xfrm>
            <a:off x="2013242" y="5583686"/>
            <a:ext cx="77188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l(e</a:t>
            </a:r>
            <a:r>
              <a:rPr baseline="-5999"/>
              <a:t>ij</a:t>
            </a:r>
            <a:r>
              <a:t>)</a:t>
            </a:r>
          </a:p>
        </p:txBody>
      </p:sp>
      <p:sp>
        <p:nvSpPr>
          <p:cNvPr id="580" name="Shape 580"/>
          <p:cNvSpPr/>
          <p:nvPr/>
        </p:nvSpPr>
        <p:spPr>
          <a:xfrm>
            <a:off x="981466" y="5253486"/>
            <a:ext cx="1877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i</a:t>
            </a:r>
          </a:p>
        </p:txBody>
      </p:sp>
      <p:sp>
        <p:nvSpPr>
          <p:cNvPr id="581" name="Shape 581"/>
          <p:cNvSpPr/>
          <p:nvPr/>
        </p:nvSpPr>
        <p:spPr>
          <a:xfrm>
            <a:off x="2257668" y="4148586"/>
            <a:ext cx="28303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k</a:t>
            </a:r>
          </a:p>
        </p:txBody>
      </p:sp>
      <p:sp>
        <p:nvSpPr>
          <p:cNvPr id="582" name="Shape 582"/>
          <p:cNvSpPr/>
          <p:nvPr/>
        </p:nvSpPr>
        <p:spPr>
          <a:xfrm>
            <a:off x="3533870" y="5253486"/>
            <a:ext cx="20906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j</a:t>
            </a:r>
          </a:p>
        </p:txBody>
      </p:sp>
      <p:sp>
        <p:nvSpPr>
          <p:cNvPr id="583" name="Shape 583"/>
          <p:cNvSpPr/>
          <p:nvPr/>
        </p:nvSpPr>
        <p:spPr>
          <a:xfrm>
            <a:off x="6016280" y="4106350"/>
            <a:ext cx="1419102" cy="1556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84" name="Shape 584"/>
          <p:cNvSpPr/>
          <p:nvPr/>
        </p:nvSpPr>
        <p:spPr>
          <a:xfrm>
            <a:off x="5303573" y="4428293"/>
            <a:ext cx="101496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l*(e</a:t>
            </a:r>
            <a:r>
              <a:rPr baseline="-5999"/>
              <a:t>ik</a:t>
            </a:r>
            <a:r>
              <a:t>)</a:t>
            </a:r>
          </a:p>
        </p:txBody>
      </p:sp>
      <p:sp>
        <p:nvSpPr>
          <p:cNvPr id="585" name="Shape 585"/>
          <p:cNvSpPr/>
          <p:nvPr/>
        </p:nvSpPr>
        <p:spPr>
          <a:xfrm>
            <a:off x="7269205" y="4428293"/>
            <a:ext cx="102915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l*(e</a:t>
            </a:r>
            <a:r>
              <a:rPr baseline="-5999"/>
              <a:t>kj</a:t>
            </a:r>
            <a:r>
              <a:t>)</a:t>
            </a:r>
          </a:p>
        </p:txBody>
      </p:sp>
      <p:sp>
        <p:nvSpPr>
          <p:cNvPr id="586" name="Shape 586"/>
          <p:cNvSpPr/>
          <p:nvPr/>
        </p:nvSpPr>
        <p:spPr>
          <a:xfrm>
            <a:off x="6407812" y="5723386"/>
            <a:ext cx="96565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l*(e</a:t>
            </a:r>
            <a:r>
              <a:rPr baseline="-5999"/>
              <a:t>ij</a:t>
            </a:r>
            <a:r>
              <a:t>)</a:t>
            </a:r>
          </a:p>
        </p:txBody>
      </p:sp>
      <p:sp>
        <p:nvSpPr>
          <p:cNvPr id="587" name="Shape 587"/>
          <p:cNvSpPr/>
          <p:nvPr/>
        </p:nvSpPr>
        <p:spPr>
          <a:xfrm>
            <a:off x="5520547" y="5393186"/>
            <a:ext cx="18778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i</a:t>
            </a:r>
          </a:p>
        </p:txBody>
      </p:sp>
      <p:sp>
        <p:nvSpPr>
          <p:cNvPr id="588" name="Shape 588"/>
          <p:cNvSpPr/>
          <p:nvPr/>
        </p:nvSpPr>
        <p:spPr>
          <a:xfrm>
            <a:off x="6749124" y="3640586"/>
            <a:ext cx="28303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k</a:t>
            </a:r>
          </a:p>
        </p:txBody>
      </p:sp>
      <p:sp>
        <p:nvSpPr>
          <p:cNvPr id="589" name="Shape 589"/>
          <p:cNvSpPr/>
          <p:nvPr/>
        </p:nvSpPr>
        <p:spPr>
          <a:xfrm>
            <a:off x="7679252" y="5393186"/>
            <a:ext cx="20906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j</a:t>
            </a:r>
          </a:p>
        </p:txBody>
      </p:sp>
      <p:sp>
        <p:nvSpPr>
          <p:cNvPr id="590" name="Shape 590"/>
          <p:cNvSpPr/>
          <p:nvPr/>
        </p:nvSpPr>
        <p:spPr>
          <a:xfrm>
            <a:off x="743838" y="570230"/>
            <a:ext cx="7048535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Formula for a discrete conformal map</a:t>
            </a:r>
          </a:p>
        </p:txBody>
      </p:sp>
      <p:sp>
        <p:nvSpPr>
          <p:cNvPr id="591" name="Shape 591"/>
          <p:cNvSpPr/>
          <p:nvPr/>
        </p:nvSpPr>
        <p:spPr>
          <a:xfrm>
            <a:off x="739595" y="1243330"/>
            <a:ext cx="276702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PL metric l: E        R</a:t>
            </a:r>
            <a:r>
              <a:rPr baseline="-5999" i="1"/>
              <a:t>+</a:t>
            </a:r>
          </a:p>
        </p:txBody>
      </p:sp>
      <p:sp>
        <p:nvSpPr>
          <p:cNvPr id="592" name="Shape 592"/>
          <p:cNvSpPr/>
          <p:nvPr/>
        </p:nvSpPr>
        <p:spPr>
          <a:xfrm>
            <a:off x="6935756" y="1243330"/>
            <a:ext cx="146165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u: V        R</a:t>
            </a:r>
            <a:r>
              <a:rPr baseline="-5999" i="1"/>
              <a:t> </a:t>
            </a:r>
          </a:p>
        </p:txBody>
      </p:sp>
      <p:sp>
        <p:nvSpPr>
          <p:cNvPr id="593" name="Shape 593"/>
          <p:cNvSpPr/>
          <p:nvPr/>
        </p:nvSpPr>
        <p:spPr>
          <a:xfrm>
            <a:off x="1776035" y="2679119"/>
            <a:ext cx="513939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800">
                <a:latin typeface="Times"/>
                <a:ea typeface="Times"/>
                <a:cs typeface="Times"/>
                <a:sym typeface="Times"/>
              </a:defRPr>
            </a:pPr>
            <a:r>
              <a:t> </a:t>
            </a:r>
            <a:r>
              <a:rPr i="1"/>
              <a:t>l*(e</a:t>
            </a:r>
            <a:r>
              <a:rPr baseline="-5999" i="1"/>
              <a:t>ij</a:t>
            </a:r>
            <a:r>
              <a:rPr i="1"/>
              <a:t>) = e</a:t>
            </a:r>
            <a:r>
              <a:rPr baseline="31999" i="1"/>
              <a:t>u(i)+u(j)</a:t>
            </a:r>
            <a:r>
              <a:rPr i="1"/>
              <a:t>l(e</a:t>
            </a:r>
            <a:r>
              <a:rPr baseline="-5999" i="1"/>
              <a:t>ij</a:t>
            </a:r>
            <a:r>
              <a:rPr i="1"/>
              <a:t>)</a:t>
            </a:r>
          </a:p>
        </p:txBody>
      </p:sp>
      <p:sp>
        <p:nvSpPr>
          <p:cNvPr id="594" name="Shape 594"/>
          <p:cNvSpPr/>
          <p:nvPr/>
        </p:nvSpPr>
        <p:spPr>
          <a:xfrm>
            <a:off x="3868321" y="1248333"/>
            <a:ext cx="293113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Vertex scaling function</a:t>
            </a:r>
          </a:p>
        </p:txBody>
      </p:sp>
      <p:sp>
        <p:nvSpPr>
          <p:cNvPr id="595" name="Shape 595"/>
          <p:cNvSpPr/>
          <p:nvPr/>
        </p:nvSpPr>
        <p:spPr>
          <a:xfrm>
            <a:off x="777695" y="1839396"/>
            <a:ext cx="22684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New PL metric </a:t>
            </a:r>
            <a:r>
              <a:rPr i="1"/>
              <a:t>l*</a:t>
            </a:r>
          </a:p>
        </p:txBody>
      </p:sp>
      <p:sp>
        <p:nvSpPr>
          <p:cNvPr id="596" name="Shape 596"/>
          <p:cNvSpPr/>
          <p:nvPr/>
        </p:nvSpPr>
        <p:spPr>
          <a:xfrm>
            <a:off x="4057421" y="5078609"/>
            <a:ext cx="1029158" cy="1"/>
          </a:xfrm>
          <a:prstGeom prst="line">
            <a:avLst/>
          </a:prstGeom>
          <a:ln w="425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97" name="Shape 597"/>
          <p:cNvSpPr/>
          <p:nvPr/>
        </p:nvSpPr>
        <p:spPr>
          <a:xfrm>
            <a:off x="2633700" y="1512907"/>
            <a:ext cx="425443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98" name="Shape 598"/>
          <p:cNvSpPr/>
          <p:nvPr/>
        </p:nvSpPr>
        <p:spPr>
          <a:xfrm>
            <a:off x="7608630" y="1512907"/>
            <a:ext cx="42544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/>
        </p:nvSpPr>
        <p:spPr>
          <a:xfrm>
            <a:off x="633262" y="1764982"/>
            <a:ext cx="332106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Conformal map                 </a:t>
            </a:r>
          </a:p>
        </p:txBody>
      </p:sp>
      <p:sp>
        <p:nvSpPr>
          <p:cNvPr id="601" name="Shape 601"/>
          <p:cNvSpPr/>
          <p:nvPr/>
        </p:nvSpPr>
        <p:spPr>
          <a:xfrm>
            <a:off x="953375" y="314072"/>
            <a:ext cx="554544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Two Notions of Conformality</a:t>
            </a:r>
          </a:p>
        </p:txBody>
      </p:sp>
      <p:sp>
        <p:nvSpPr>
          <p:cNvPr id="602" name="Shape 602"/>
          <p:cNvSpPr/>
          <p:nvPr/>
        </p:nvSpPr>
        <p:spPr>
          <a:xfrm>
            <a:off x="4484525" y="1363662"/>
            <a:ext cx="284734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PL metric l: E        R</a:t>
            </a:r>
            <a:r>
              <a:rPr baseline="-5999" i="1"/>
              <a:t>+</a:t>
            </a:r>
          </a:p>
        </p:txBody>
      </p:sp>
      <p:sp>
        <p:nvSpPr>
          <p:cNvPr id="603" name="Shape 603"/>
          <p:cNvSpPr/>
          <p:nvPr/>
        </p:nvSpPr>
        <p:spPr>
          <a:xfrm>
            <a:off x="6342815" y="1593532"/>
            <a:ext cx="42544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04" name="Shape 604"/>
          <p:cNvSpPr/>
          <p:nvPr/>
        </p:nvSpPr>
        <p:spPr>
          <a:xfrm>
            <a:off x="746169" y="2205989"/>
            <a:ext cx="14332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u: S        R</a:t>
            </a:r>
            <a:r>
              <a:rPr baseline="-5999" i="1"/>
              <a:t> </a:t>
            </a:r>
          </a:p>
        </p:txBody>
      </p:sp>
      <p:sp>
        <p:nvSpPr>
          <p:cNvPr id="605" name="Shape 605"/>
          <p:cNvSpPr/>
          <p:nvPr/>
        </p:nvSpPr>
        <p:spPr>
          <a:xfrm>
            <a:off x="996957" y="2944494"/>
            <a:ext cx="42544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06" name="Shape 606"/>
          <p:cNvSpPr/>
          <p:nvPr/>
        </p:nvSpPr>
        <p:spPr>
          <a:xfrm>
            <a:off x="716856" y="2653664"/>
            <a:ext cx="11709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i="0"/>
            </a:pPr>
            <a:r>
              <a:rPr i="1"/>
              <a:t>g        g*</a:t>
            </a:r>
          </a:p>
        </p:txBody>
      </p:sp>
      <p:sp>
        <p:nvSpPr>
          <p:cNvPr id="607" name="Shape 607"/>
          <p:cNvSpPr/>
          <p:nvPr/>
        </p:nvSpPr>
        <p:spPr>
          <a:xfrm>
            <a:off x="1352557" y="2435860"/>
            <a:ext cx="42544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08" name="Shape 608"/>
          <p:cNvSpPr/>
          <p:nvPr/>
        </p:nvSpPr>
        <p:spPr>
          <a:xfrm>
            <a:off x="4584632" y="2712719"/>
            <a:ext cx="156890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 i="0"/>
            </a:pPr>
            <a:r>
              <a:rPr i="1"/>
              <a:t>l        l*       </a:t>
            </a:r>
          </a:p>
        </p:txBody>
      </p:sp>
      <p:sp>
        <p:nvSpPr>
          <p:cNvPr id="609" name="Shape 609"/>
          <p:cNvSpPr/>
          <p:nvPr/>
        </p:nvSpPr>
        <p:spPr>
          <a:xfrm>
            <a:off x="5153028" y="2447607"/>
            <a:ext cx="42544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10" name="Shape 610"/>
          <p:cNvSpPr/>
          <p:nvPr/>
        </p:nvSpPr>
        <p:spPr>
          <a:xfrm>
            <a:off x="4523960" y="2217737"/>
            <a:ext cx="146165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u: V        R</a:t>
            </a:r>
            <a:r>
              <a:rPr baseline="-5999" i="1"/>
              <a:t> </a:t>
            </a:r>
          </a:p>
        </p:txBody>
      </p:sp>
      <p:sp>
        <p:nvSpPr>
          <p:cNvPr id="611" name="Shape 611"/>
          <p:cNvSpPr/>
          <p:nvPr/>
        </p:nvSpPr>
        <p:spPr>
          <a:xfrm>
            <a:off x="4791078" y="2942589"/>
            <a:ext cx="42544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12" name="Shape 612"/>
          <p:cNvSpPr/>
          <p:nvPr/>
        </p:nvSpPr>
        <p:spPr>
          <a:xfrm>
            <a:off x="724174" y="3270250"/>
            <a:ext cx="1156306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g* = e</a:t>
            </a:r>
            <a:r>
              <a:rPr baseline="31999" i="1"/>
              <a:t>u</a:t>
            </a:r>
            <a:r>
              <a:rPr i="1"/>
              <a:t>g</a:t>
            </a:r>
          </a:p>
        </p:txBody>
      </p:sp>
      <p:sp>
        <p:nvSpPr>
          <p:cNvPr id="613" name="Shape 613"/>
          <p:cNvSpPr/>
          <p:nvPr/>
        </p:nvSpPr>
        <p:spPr>
          <a:xfrm>
            <a:off x="4575488" y="3231958"/>
            <a:ext cx="284734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l*(e</a:t>
            </a:r>
            <a:r>
              <a:rPr baseline="-5999" i="1"/>
              <a:t>ij</a:t>
            </a:r>
            <a:r>
              <a:rPr i="1"/>
              <a:t>) = e</a:t>
            </a:r>
            <a:r>
              <a:rPr baseline="31999" i="1"/>
              <a:t>u(e</a:t>
            </a:r>
            <a:r>
              <a:rPr baseline="31999" i="1" sz="1800"/>
              <a:t>1</a:t>
            </a:r>
            <a:r>
              <a:rPr baseline="31999" i="1"/>
              <a:t>)</a:t>
            </a:r>
            <a:r>
              <a:rPr baseline="31999" i="1" sz="2500"/>
              <a:t>+</a:t>
            </a:r>
            <a:r>
              <a:rPr baseline="31999" i="1"/>
              <a:t>u(e</a:t>
            </a:r>
            <a:r>
              <a:rPr baseline="31999" i="1" sz="1800"/>
              <a:t>2</a:t>
            </a:r>
            <a:r>
              <a:rPr baseline="31999" i="1"/>
              <a:t>)</a:t>
            </a:r>
            <a:r>
              <a:rPr i="1"/>
              <a:t> l(e</a:t>
            </a:r>
            <a:r>
              <a:rPr baseline="-5999" i="1"/>
              <a:t>ij</a:t>
            </a:r>
            <a:r>
              <a:rPr i="1"/>
              <a:t>)</a:t>
            </a:r>
          </a:p>
        </p:txBody>
      </p:sp>
      <p:sp>
        <p:nvSpPr>
          <p:cNvPr id="614" name="Shape 614"/>
          <p:cNvSpPr/>
          <p:nvPr/>
        </p:nvSpPr>
        <p:spPr>
          <a:xfrm>
            <a:off x="658687" y="998219"/>
            <a:ext cx="344801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S</a:t>
            </a:r>
            <a:r>
              <a:t>  Smooth</a:t>
            </a:r>
            <a:endParaRPr i="1"/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Riem. metric </a:t>
            </a:r>
            <a:r>
              <a:rPr i="1"/>
              <a:t>g</a:t>
            </a:r>
            <a:r>
              <a:t> </a:t>
            </a:r>
            <a:r>
              <a:rPr i="1"/>
              <a:t>                   </a:t>
            </a:r>
          </a:p>
        </p:txBody>
      </p:sp>
      <p:sp>
        <p:nvSpPr>
          <p:cNvPr id="615" name="Shape 615"/>
          <p:cNvSpPr/>
          <p:nvPr/>
        </p:nvSpPr>
        <p:spPr>
          <a:xfrm>
            <a:off x="4487688" y="1777682"/>
            <a:ext cx="326971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Discrete Conformal map  </a:t>
            </a:r>
          </a:p>
        </p:txBody>
      </p:sp>
      <p:sp>
        <p:nvSpPr>
          <p:cNvPr id="616" name="Shape 616"/>
          <p:cNvSpPr/>
          <p:nvPr/>
        </p:nvSpPr>
        <p:spPr>
          <a:xfrm>
            <a:off x="558526" y="3932808"/>
            <a:ext cx="3648334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>
                <a:solidFill>
                  <a:schemeClr val="accent2"/>
                </a:solidFill>
              </a:rPr>
              <a:t>Uniformization Theorem</a:t>
            </a:r>
            <a:r>
              <a:t>:</a:t>
            </a:r>
          </a:p>
          <a:p>
            <a:pPr/>
            <a:r>
              <a:rPr i="1"/>
              <a:t>S</a:t>
            </a:r>
            <a:r>
              <a:rPr baseline="-5999" i="1"/>
              <a:t>1</a:t>
            </a:r>
            <a:r>
              <a:rPr i="1"/>
              <a:t> </a:t>
            </a:r>
            <a:r>
              <a:t>and</a:t>
            </a:r>
            <a:r>
              <a:rPr i="1"/>
              <a:t> S</a:t>
            </a:r>
            <a:r>
              <a:rPr baseline="-5999" i="1"/>
              <a:t>2</a:t>
            </a:r>
            <a:r>
              <a:t> smooth genus-zero </a:t>
            </a:r>
          </a:p>
          <a:p>
            <a:pPr/>
            <a:r>
              <a:t>Riemannian surfaces. There</a:t>
            </a:r>
          </a:p>
          <a:p>
            <a:pPr/>
            <a:r>
              <a:t>is a conformal map</a:t>
            </a:r>
          </a:p>
          <a:p>
            <a:pPr/>
          </a:p>
          <a:p>
            <a:pPr>
              <a:defRPr i="1"/>
            </a:pPr>
            <a:r>
              <a:t>c: S</a:t>
            </a:r>
            <a:r>
              <a:rPr baseline="-5999"/>
              <a:t>1</a:t>
            </a:r>
            <a:r>
              <a:t>       S</a:t>
            </a:r>
            <a:r>
              <a:rPr baseline="-5999"/>
              <a:t>2</a:t>
            </a:r>
            <a:r>
              <a:t> </a:t>
            </a:r>
          </a:p>
        </p:txBody>
      </p:sp>
      <p:sp>
        <p:nvSpPr>
          <p:cNvPr id="617" name="Shape 617"/>
          <p:cNvSpPr/>
          <p:nvPr/>
        </p:nvSpPr>
        <p:spPr>
          <a:xfrm>
            <a:off x="1250060" y="5530246"/>
            <a:ext cx="42544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18" name="Shape 618"/>
          <p:cNvSpPr/>
          <p:nvPr/>
        </p:nvSpPr>
        <p:spPr>
          <a:xfrm>
            <a:off x="4570977" y="3920108"/>
            <a:ext cx="4072717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>
                <a:solidFill>
                  <a:schemeClr val="accent2"/>
                </a:solidFill>
              </a:rPr>
              <a:t>Discrete Uniformization Theorem</a:t>
            </a:r>
            <a:r>
              <a:t>:</a:t>
            </a:r>
          </a:p>
          <a:p>
            <a:pPr/>
            <a:r>
              <a:rPr i="1"/>
              <a:t>S</a:t>
            </a:r>
            <a:r>
              <a:rPr baseline="-5999" i="1"/>
              <a:t>1</a:t>
            </a:r>
            <a:r>
              <a:rPr i="1"/>
              <a:t> </a:t>
            </a:r>
            <a:r>
              <a:t>and</a:t>
            </a:r>
            <a:r>
              <a:rPr i="1"/>
              <a:t> S</a:t>
            </a:r>
            <a:r>
              <a:rPr baseline="-5999" i="1"/>
              <a:t>2</a:t>
            </a:r>
            <a:r>
              <a:t> discrete genus-zero </a:t>
            </a:r>
          </a:p>
          <a:p>
            <a:pPr/>
            <a:r>
              <a:t>surfaces with PL metrics and </a:t>
            </a:r>
          </a:p>
          <a:p>
            <a:pPr/>
            <a:r>
              <a:t>“</a:t>
            </a:r>
            <a:r>
              <a:rPr i="1"/>
              <a:t>nice” </a:t>
            </a:r>
            <a:r>
              <a:t>triangulations. There is </a:t>
            </a:r>
          </a:p>
          <a:p>
            <a:pPr/>
            <a:r>
              <a:t>a discrete conformal map</a:t>
            </a:r>
          </a:p>
          <a:p>
            <a:pPr/>
          </a:p>
          <a:p>
            <a:pPr>
              <a:defRPr i="1"/>
            </a:pPr>
            <a:r>
              <a:t>c: S</a:t>
            </a:r>
            <a:r>
              <a:rPr baseline="-5999"/>
              <a:t>1</a:t>
            </a:r>
            <a:r>
              <a:t>       S</a:t>
            </a:r>
            <a:r>
              <a:rPr baseline="-5999"/>
              <a:t>2</a:t>
            </a:r>
            <a:r>
              <a:t> </a:t>
            </a:r>
          </a:p>
        </p:txBody>
      </p:sp>
      <p:sp>
        <p:nvSpPr>
          <p:cNvPr id="619" name="Shape 619"/>
          <p:cNvSpPr/>
          <p:nvPr/>
        </p:nvSpPr>
        <p:spPr>
          <a:xfrm>
            <a:off x="5283365" y="5822346"/>
            <a:ext cx="425443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20" name="Shape 620"/>
          <p:cNvSpPr/>
          <p:nvPr/>
        </p:nvSpPr>
        <p:spPr>
          <a:xfrm>
            <a:off x="4452089" y="938530"/>
            <a:ext cx="142439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S</a:t>
            </a:r>
            <a:r>
              <a:t>  Discrete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creen Shot 2017-05-31 at 8.45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2619" y="1476874"/>
            <a:ext cx="6745971" cy="334524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587965" y="919479"/>
            <a:ext cx="762740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We want to compare two surfaces by finding an </a:t>
            </a:r>
          </a:p>
          <a:p>
            <a:pPr>
              <a:defRPr sz="2400"/>
            </a:pPr>
            <a:r>
              <a:rPr i="1"/>
              <a:t>optimal diffeomorphism</a:t>
            </a:r>
            <a:r>
              <a:t> between them. </a:t>
            </a:r>
          </a:p>
        </p:txBody>
      </p:sp>
      <p:sp>
        <p:nvSpPr>
          <p:cNvPr id="144" name="Shape 144"/>
          <p:cNvSpPr/>
          <p:nvPr/>
        </p:nvSpPr>
        <p:spPr>
          <a:xfrm>
            <a:off x="618078" y="4469129"/>
            <a:ext cx="7210684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If the surfaces have identical geometry</a:t>
            </a:r>
          </a:p>
          <a:p>
            <a:pPr>
              <a:defRPr sz="2400"/>
            </a:pPr>
            <a:r>
              <a:t>then the optimal diffeomorphism is given by</a:t>
            </a:r>
          </a:p>
          <a:p>
            <a:pPr>
              <a:defRPr sz="2400"/>
            </a:pPr>
            <a:r>
              <a:t>an isometry.  </a:t>
            </a:r>
          </a:p>
          <a:p>
            <a:pPr>
              <a:defRPr sz="2400"/>
            </a:pPr>
            <a:r>
              <a:t>But what if they have different geometries?   </a:t>
            </a:r>
          </a:p>
          <a:p>
            <a:pPr>
              <a:defRPr sz="2400"/>
            </a:pPr>
            <a:r>
              <a:t>What map is </a:t>
            </a:r>
            <a:r>
              <a:rPr i="1"/>
              <a:t>closest</a:t>
            </a:r>
            <a:r>
              <a:t> to being an isometry?</a:t>
            </a:r>
          </a:p>
        </p:txBody>
      </p:sp>
      <p:sp>
        <p:nvSpPr>
          <p:cNvPr id="145" name="Shape 145"/>
          <p:cNvSpPr/>
          <p:nvPr/>
        </p:nvSpPr>
        <p:spPr>
          <a:xfrm>
            <a:off x="602662" y="309879"/>
            <a:ext cx="594705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Optimal Diffeomorphisms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roundSP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8121" y="2700574"/>
            <a:ext cx="3148413" cy="3126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cowSP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215" y="2633492"/>
            <a:ext cx="2960853" cy="3260940"/>
          </a:xfrm>
          <a:prstGeom prst="rect">
            <a:avLst/>
          </a:prstGeom>
          <a:ln w="12700">
            <a:miter lim="400000"/>
          </a:ln>
        </p:spPr>
      </p:pic>
      <p:sp>
        <p:nvSpPr>
          <p:cNvPr id="624" name="Shape 624"/>
          <p:cNvSpPr/>
          <p:nvPr/>
        </p:nvSpPr>
        <p:spPr>
          <a:xfrm>
            <a:off x="542953" y="1154430"/>
            <a:ext cx="6544529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Any genus-zero surface can be mapped conformally</a:t>
            </a:r>
          </a:p>
          <a:p>
            <a:pPr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to a round sphere.</a:t>
            </a:r>
          </a:p>
        </p:txBody>
      </p:sp>
      <p:sp>
        <p:nvSpPr>
          <p:cNvPr id="625" name="Shape 625"/>
          <p:cNvSpPr/>
          <p:nvPr/>
        </p:nvSpPr>
        <p:spPr>
          <a:xfrm>
            <a:off x="3937000" y="4263961"/>
            <a:ext cx="1140190" cy="1"/>
          </a:xfrm>
          <a:prstGeom prst="line">
            <a:avLst/>
          </a:prstGeom>
          <a:ln w="425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26" name="Shape 626"/>
          <p:cNvSpPr/>
          <p:nvPr/>
        </p:nvSpPr>
        <p:spPr>
          <a:xfrm>
            <a:off x="575980" y="468630"/>
            <a:ext cx="6707199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Implementing Conformal Mappings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5" grpId="1"/>
      <p:bldP build="whole" bldLvl="1" animBg="1" rev="0" advAuto="0" spid="622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spot_to_sphere copy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571712" y="1420572"/>
            <a:ext cx="5712905" cy="4284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333" fill="hold"/>
                                        <p:tgtEl>
                                          <p:spTgt spid="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628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/>
          <p:nvPr/>
        </p:nvSpPr>
        <p:spPr>
          <a:xfrm>
            <a:off x="758938" y="656996"/>
            <a:ext cx="767205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From Conformal Map to Shape Distance </a:t>
            </a:r>
          </a:p>
        </p:txBody>
      </p:sp>
      <p:sp>
        <p:nvSpPr>
          <p:cNvPr id="631" name="Shape 631"/>
          <p:cNvSpPr/>
          <p:nvPr/>
        </p:nvSpPr>
        <p:spPr>
          <a:xfrm>
            <a:off x="801205" y="1732279"/>
            <a:ext cx="7780398" cy="41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The space of diffeomorphisms is too big to work</a:t>
            </a:r>
          </a:p>
          <a:p>
            <a:pPr>
              <a:defRPr sz="2400"/>
            </a:pPr>
            <a:r>
              <a:t>with directly. So we don’t try to find a minimal </a:t>
            </a:r>
          </a:p>
          <a:p>
            <a:pPr>
              <a:defRPr sz="2400"/>
            </a:pPr>
            <a:r>
              <a:t>stretching energy among all possible </a:t>
            </a:r>
          </a:p>
          <a:p>
            <a:pPr>
              <a:defRPr sz="2400"/>
            </a:pPr>
            <a:r>
              <a:t>diffeomorphism correspondences.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Instead, we minimize stretching energy over all</a:t>
            </a:r>
          </a:p>
          <a:p>
            <a:pPr>
              <a:defRPr sz="2400"/>
            </a:pPr>
            <a:r>
              <a:t>conformal maps.  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resulting minimal energy required to stretch </a:t>
            </a:r>
          </a:p>
          <a:p>
            <a:pPr>
              <a:defRPr sz="2400"/>
            </a:pPr>
            <a:r>
              <a:t>one  surface over a second surface gives a </a:t>
            </a:r>
          </a:p>
          <a:p>
            <a:pPr>
              <a:defRPr sz="2400"/>
            </a:pPr>
            <a:r>
              <a:t>distance between the two surfaces.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Screen Shot 2017-06-03 at 11.35.4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619" y="1710893"/>
            <a:ext cx="8410762" cy="1883197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Shape 634"/>
          <p:cNvSpPr/>
          <p:nvPr/>
        </p:nvSpPr>
        <p:spPr>
          <a:xfrm>
            <a:off x="854504" y="621030"/>
            <a:ext cx="5175533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Smooth Stretching Energy </a:t>
            </a:r>
          </a:p>
        </p:txBody>
      </p:sp>
      <p:pic>
        <p:nvPicPr>
          <p:cNvPr id="635" name="Screen Shot 2017-06-03 at 11.45.4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9468" y="4800798"/>
            <a:ext cx="7974504" cy="377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/>
          <p:nvPr/>
        </p:nvSpPr>
        <p:spPr>
          <a:xfrm>
            <a:off x="710574" y="328929"/>
            <a:ext cx="5275993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Discrete Stretching Energy </a:t>
            </a:r>
          </a:p>
        </p:txBody>
      </p:sp>
      <p:pic>
        <p:nvPicPr>
          <p:cNvPr id="638" name="Screen Shot 2017-06-03 at 11.33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8571" y="991826"/>
            <a:ext cx="7201173" cy="5272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/>
          <p:nvPr/>
        </p:nvSpPr>
        <p:spPr>
          <a:xfrm>
            <a:off x="752904" y="525780"/>
            <a:ext cx="3723343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 Metric on Shapes</a:t>
            </a:r>
          </a:p>
        </p:txBody>
      </p:sp>
      <p:sp>
        <p:nvSpPr>
          <p:cNvPr id="641" name="Shape 641"/>
          <p:cNvSpPr/>
          <p:nvPr/>
        </p:nvSpPr>
        <p:spPr>
          <a:xfrm>
            <a:off x="575042" y="1548130"/>
            <a:ext cx="8119577" cy="266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We can use this measure of stretching of conformal</a:t>
            </a:r>
          </a:p>
          <a:p>
            <a:pPr>
              <a:defRPr sz="2400"/>
            </a:pPr>
            <a:r>
              <a:t>maps to define the distance between two shapes</a:t>
            </a:r>
          </a:p>
          <a:p>
            <a:pPr>
              <a:defRPr sz="2400"/>
            </a:pPr>
            <a:r>
              <a:t>(of genus zero).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distance between two surfaces is equal to the</a:t>
            </a:r>
          </a:p>
          <a:p>
            <a:pPr>
              <a:defRPr sz="2400"/>
            </a:pPr>
            <a:r>
              <a:t>sum of the energies needed to stretch each </a:t>
            </a:r>
          </a:p>
          <a:p>
            <a:pPr>
              <a:defRPr sz="2400"/>
            </a:pPr>
            <a:r>
              <a:t>over the other.</a:t>
            </a:r>
          </a:p>
        </p:txBody>
      </p:sp>
      <p:pic>
        <p:nvPicPr>
          <p:cNvPr id="642" name="Screen Shot 2017-06-03 at 11.45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211" y="5238427"/>
            <a:ext cx="8119578" cy="384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/>
        </p:nvSpPr>
        <p:spPr>
          <a:xfrm>
            <a:off x="558323" y="735330"/>
            <a:ext cx="7758893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Where do biological surfaces come from?</a:t>
            </a:r>
          </a:p>
        </p:txBody>
      </p:sp>
      <p:sp>
        <p:nvSpPr>
          <p:cNvPr id="645" name="Shape 645"/>
          <p:cNvSpPr/>
          <p:nvPr/>
        </p:nvSpPr>
        <p:spPr>
          <a:xfrm>
            <a:off x="642455" y="1363980"/>
            <a:ext cx="3522202" cy="512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/>
            </a:pPr>
            <a:r>
              <a:t>Proteins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Brain surfaces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Bones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Teeth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…. many more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calmodul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544" y="2672178"/>
            <a:ext cx="4745563" cy="2058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calmo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0063" y="3004788"/>
            <a:ext cx="3177719" cy="1711941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Shape 649"/>
          <p:cNvSpPr/>
          <p:nvPr/>
        </p:nvSpPr>
        <p:spPr>
          <a:xfrm>
            <a:off x="697093" y="748030"/>
            <a:ext cx="511905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Example - Protein Surfaces</a:t>
            </a:r>
          </a:p>
        </p:txBody>
      </p:sp>
      <p:sp>
        <p:nvSpPr>
          <p:cNvPr id="650" name="Shape 650"/>
          <p:cNvSpPr/>
          <p:nvPr/>
        </p:nvSpPr>
        <p:spPr>
          <a:xfrm>
            <a:off x="623405" y="1554480"/>
            <a:ext cx="7476788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Proteins are complex molecules whose function</a:t>
            </a:r>
          </a:p>
          <a:p>
            <a:pPr>
              <a:defRPr sz="2400"/>
            </a:pPr>
            <a:r>
              <a:t>in biology is largely determined by their shape.</a:t>
            </a:r>
          </a:p>
        </p:txBody>
      </p:sp>
      <p:sp>
        <p:nvSpPr>
          <p:cNvPr id="651" name="Shape 651"/>
          <p:cNvSpPr/>
          <p:nvPr/>
        </p:nvSpPr>
        <p:spPr>
          <a:xfrm>
            <a:off x="521805" y="4970697"/>
            <a:ext cx="8064362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Proteins can be flexible, like the calmodulin protein</a:t>
            </a:r>
          </a:p>
          <a:p>
            <a:pPr>
              <a:defRPr sz="2400"/>
            </a:pPr>
            <a:r>
              <a:t>above.  We would like to compare the “surfaces” of</a:t>
            </a:r>
          </a:p>
          <a:p>
            <a:pPr>
              <a:defRPr sz="2400"/>
            </a:pPr>
            <a:r>
              <a:t>two proteins.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prion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8082" y="1689829"/>
            <a:ext cx="3329682" cy="1837067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Shape 654"/>
          <p:cNvSpPr/>
          <p:nvPr/>
        </p:nvSpPr>
        <p:spPr>
          <a:xfrm>
            <a:off x="1084989" y="773430"/>
            <a:ext cx="3113222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Protein Surfaces</a:t>
            </a:r>
          </a:p>
        </p:txBody>
      </p:sp>
      <p:sp>
        <p:nvSpPr>
          <p:cNvPr id="655" name="Shape 655"/>
          <p:cNvSpPr/>
          <p:nvPr/>
        </p:nvSpPr>
        <p:spPr>
          <a:xfrm>
            <a:off x="792083" y="3942079"/>
            <a:ext cx="755983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Two surfaces generated from two prion proteins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/>
          <p:nvPr/>
        </p:nvSpPr>
        <p:spPr>
          <a:xfrm>
            <a:off x="1135764" y="748030"/>
            <a:ext cx="6372558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Triangulated Surface from Protein</a:t>
            </a:r>
          </a:p>
        </p:txBody>
      </p:sp>
      <p:pic>
        <p:nvPicPr>
          <p:cNvPr id="658" name="1CLLpdb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816" y="2257861"/>
            <a:ext cx="3405312" cy="2342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1CL1mesh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0243" y="2189740"/>
            <a:ext cx="3304692" cy="247852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Shape 660"/>
          <p:cNvSpPr/>
          <p:nvPr/>
        </p:nvSpPr>
        <p:spPr>
          <a:xfrm>
            <a:off x="658733" y="5383529"/>
            <a:ext cx="743452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Two representations of a protein, a stick model</a:t>
            </a:r>
          </a:p>
          <a:p>
            <a:pPr>
              <a:defRPr sz="2400"/>
            </a:pPr>
            <a:r>
              <a:t>and an accessible surface.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569771" y="405129"/>
            <a:ext cx="594705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Optimal Diffeomorphisms</a:t>
            </a:r>
          </a:p>
        </p:txBody>
      </p:sp>
      <p:pic>
        <p:nvPicPr>
          <p:cNvPr id="148" name="Screen Shot 2017-05-31 at 8.45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786" y="3026274"/>
            <a:ext cx="6745971" cy="334524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549865" y="1287779"/>
            <a:ext cx="711364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Optimal diffeomorphisms do more than give</a:t>
            </a:r>
          </a:p>
          <a:p>
            <a:pPr>
              <a:defRPr sz="2400"/>
            </a:pPr>
            <a:r>
              <a:t>a distance. They also give a </a:t>
            </a:r>
            <a:r>
              <a:rPr i="1"/>
              <a:t>correspondence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molecular_sur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205" y="1765300"/>
            <a:ext cx="6692901" cy="2971800"/>
          </a:xfrm>
          <a:prstGeom prst="rect">
            <a:avLst/>
          </a:prstGeom>
          <a:ln w="12700">
            <a:miter lim="400000"/>
          </a:ln>
        </p:spPr>
      </p:pic>
      <p:sp>
        <p:nvSpPr>
          <p:cNvPr id="663" name="Shape 663"/>
          <p:cNvSpPr/>
          <p:nvPr/>
        </p:nvSpPr>
        <p:spPr>
          <a:xfrm>
            <a:off x="1098073" y="862330"/>
            <a:ext cx="4510272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From Protein to Surface</a:t>
            </a:r>
          </a:p>
        </p:txBody>
      </p:sp>
      <p:sp>
        <p:nvSpPr>
          <p:cNvPr id="664" name="Shape 664"/>
          <p:cNvSpPr/>
          <p:nvPr/>
        </p:nvSpPr>
        <p:spPr>
          <a:xfrm>
            <a:off x="882644" y="5415279"/>
            <a:ext cx="667698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Define a surface that envelops the protein.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/>
          <p:nvPr/>
        </p:nvSpPr>
        <p:spPr>
          <a:xfrm>
            <a:off x="1250473" y="773430"/>
            <a:ext cx="6423458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Triangulated Surfaces from Brains</a:t>
            </a:r>
          </a:p>
        </p:txBody>
      </p:sp>
      <p:pic>
        <p:nvPicPr>
          <p:cNvPr id="667" name="mri_to_me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221" y="1575610"/>
            <a:ext cx="7993558" cy="4423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/>
          <p:nvPr/>
        </p:nvSpPr>
        <p:spPr>
          <a:xfrm>
            <a:off x="1182471" y="544830"/>
            <a:ext cx="6372782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Triangulated Surfaces from Bones</a:t>
            </a:r>
          </a:p>
        </p:txBody>
      </p:sp>
      <p:sp>
        <p:nvSpPr>
          <p:cNvPr id="670" name="Shape 670"/>
          <p:cNvSpPr/>
          <p:nvPr/>
        </p:nvSpPr>
        <p:spPr>
          <a:xfrm>
            <a:off x="798278" y="5561329"/>
            <a:ext cx="793309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Metatarsal (toe) bones from 23 old and new world monkeys and 38 prosimians.</a:t>
            </a:r>
          </a:p>
        </p:txBody>
      </p:sp>
      <p:pic>
        <p:nvPicPr>
          <p:cNvPr id="671" name="Screen Shot 2017-06-06 at 2.08.2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2471" y="1278186"/>
            <a:ext cx="6372782" cy="4301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Screen Shot 2017-06-08 at 6.12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9646" y="905515"/>
            <a:ext cx="4904708" cy="4697465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Shape 674"/>
          <p:cNvSpPr/>
          <p:nvPr/>
        </p:nvSpPr>
        <p:spPr>
          <a:xfrm>
            <a:off x="820856" y="5469127"/>
            <a:ext cx="615608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This tree is generated from a distance </a:t>
            </a:r>
          </a:p>
          <a:p>
            <a:pPr>
              <a:defRPr sz="2400"/>
            </a:pPr>
            <a:r>
              <a:t>between metatarsal bones.</a:t>
            </a:r>
          </a:p>
        </p:txBody>
      </p:sp>
      <p:sp>
        <p:nvSpPr>
          <p:cNvPr id="675" name="Shape 675"/>
          <p:cNvSpPr/>
          <p:nvPr/>
        </p:nvSpPr>
        <p:spPr>
          <a:xfrm>
            <a:off x="666633" y="220979"/>
            <a:ext cx="6464534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Phylogenetic Tree from Toe Bones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roup 679"/>
          <p:cNvGrpSpPr/>
          <p:nvPr/>
        </p:nvGrpSpPr>
        <p:grpSpPr>
          <a:xfrm>
            <a:off x="1320800" y="730250"/>
            <a:ext cx="6067707" cy="5758652"/>
            <a:chOff x="0" y="0"/>
            <a:chExt cx="6067706" cy="5758651"/>
          </a:xfrm>
        </p:grpSpPr>
        <p:pic>
          <p:nvPicPr>
            <p:cNvPr id="677" name="Screen Shot 2017-05-30 at 12.13.26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89007" y="0"/>
              <a:ext cx="5378700" cy="5758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8" name="Shape 678"/>
            <p:cNvSpPr/>
            <p:nvPr/>
          </p:nvSpPr>
          <p:spPr>
            <a:xfrm>
              <a:off x="0" y="2596470"/>
              <a:ext cx="1450542" cy="14505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680" name="Shape 680"/>
          <p:cNvSpPr/>
          <p:nvPr/>
        </p:nvSpPr>
        <p:spPr>
          <a:xfrm>
            <a:off x="1512405" y="3821429"/>
            <a:ext cx="108942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Distance</a:t>
            </a:r>
          </a:p>
        </p:txBody>
      </p:sp>
      <p:sp>
        <p:nvSpPr>
          <p:cNvPr id="681" name="Shape 681"/>
          <p:cNvSpPr/>
          <p:nvPr/>
        </p:nvSpPr>
        <p:spPr>
          <a:xfrm>
            <a:off x="702597" y="249741"/>
            <a:ext cx="4307345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Experiment: Ellipsoids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Screen Shot 2017-05-30 at 12.13.3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9224" y="443599"/>
            <a:ext cx="5518731" cy="5393589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Shape 684"/>
          <p:cNvSpPr/>
          <p:nvPr/>
        </p:nvSpPr>
        <p:spPr>
          <a:xfrm>
            <a:off x="513493" y="450084"/>
            <a:ext cx="1170793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Noise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/>
          <p:nvPr/>
        </p:nvSpPr>
        <p:spPr>
          <a:xfrm>
            <a:off x="463172" y="319058"/>
            <a:ext cx="8217655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Practice Problem:  How Round is an object?</a:t>
            </a:r>
          </a:p>
        </p:txBody>
      </p:sp>
      <p:pic>
        <p:nvPicPr>
          <p:cNvPr id="687" name="sphere_cub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190" y="2580723"/>
            <a:ext cx="7457413" cy="2733978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Shape 688"/>
          <p:cNvSpPr/>
          <p:nvPr/>
        </p:nvSpPr>
        <p:spPr>
          <a:xfrm>
            <a:off x="483705" y="894080"/>
            <a:ext cx="6475919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Perhaps the simplest shape question:</a:t>
            </a:r>
          </a:p>
          <a:p>
            <a:pPr>
              <a:defRPr sz="2400"/>
            </a:pPr>
            <a:r>
              <a:t>How round is an object?</a:t>
            </a:r>
          </a:p>
          <a:p>
            <a:pPr>
              <a:defRPr sz="2400"/>
            </a:pPr>
            <a:r>
              <a:t>or</a:t>
            </a:r>
          </a:p>
          <a:p>
            <a:pPr>
              <a:defRPr sz="2400"/>
            </a:pPr>
            <a:r>
              <a:t>How close is an object to a round sphere.</a:t>
            </a:r>
          </a:p>
        </p:txBody>
      </p:sp>
      <p:sp>
        <p:nvSpPr>
          <p:cNvPr id="689" name="Shape 689"/>
          <p:cNvSpPr/>
          <p:nvPr/>
        </p:nvSpPr>
        <p:spPr>
          <a:xfrm>
            <a:off x="504274" y="5436703"/>
            <a:ext cx="7134633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We measure the distance from objects to the</a:t>
            </a:r>
          </a:p>
          <a:p>
            <a:pPr>
              <a:defRPr sz="2400"/>
            </a:pPr>
            <a:r>
              <a:t>rounds sphere.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sphere_tetr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6569" y="1966482"/>
            <a:ext cx="2985105" cy="109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2" name="sphere_oc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0269" y="3442402"/>
            <a:ext cx="2985105" cy="1111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sphere_i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78525" y="4919504"/>
            <a:ext cx="3089051" cy="1111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sphere_dod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1725" y="4936466"/>
            <a:ext cx="3034793" cy="1077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sphere_cube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30392" y="1966482"/>
            <a:ext cx="2983000" cy="1093604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Shape 696"/>
          <p:cNvSpPr/>
          <p:nvPr/>
        </p:nvSpPr>
        <p:spPr>
          <a:xfrm>
            <a:off x="716366" y="554541"/>
            <a:ext cx="5958668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How Round is a Platonic Solid?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Platonics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4250" y="2455778"/>
            <a:ext cx="5617700" cy="2757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99" name="sphere_tetr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589" y="1366403"/>
            <a:ext cx="2464342" cy="902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0" name="sphere_octa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13069" y="1366403"/>
            <a:ext cx="2424125" cy="902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1" name="sphere_ico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307" y="5399905"/>
            <a:ext cx="2638597" cy="949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2" name="sphere_dode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50025" y="5367184"/>
            <a:ext cx="2858365" cy="1015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sphere_cube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52714" y="1334147"/>
            <a:ext cx="2638572" cy="967333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Shape 704"/>
          <p:cNvSpPr/>
          <p:nvPr/>
        </p:nvSpPr>
        <p:spPr>
          <a:xfrm>
            <a:off x="932762" y="426154"/>
            <a:ext cx="6592676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How round are the Platonic Solids?</a:t>
            </a:r>
          </a:p>
        </p:txBody>
      </p:sp>
      <p:sp>
        <p:nvSpPr>
          <p:cNvPr id="705" name="Shape 705"/>
          <p:cNvSpPr/>
          <p:nvPr/>
        </p:nvSpPr>
        <p:spPr>
          <a:xfrm>
            <a:off x="1553170" y="2375247"/>
            <a:ext cx="886223" cy="25578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06" name="Shape 706"/>
          <p:cNvSpPr/>
          <p:nvPr/>
        </p:nvSpPr>
        <p:spPr>
          <a:xfrm flipH="1">
            <a:off x="3212157" y="2349508"/>
            <a:ext cx="233463" cy="216042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07" name="Shape 707"/>
          <p:cNvSpPr/>
          <p:nvPr/>
        </p:nvSpPr>
        <p:spPr>
          <a:xfrm flipH="1">
            <a:off x="3572841" y="2247908"/>
            <a:ext cx="2921199" cy="191385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08" name="Shape 708"/>
          <p:cNvSpPr/>
          <p:nvPr/>
        </p:nvSpPr>
        <p:spPr>
          <a:xfrm flipV="1">
            <a:off x="3399680" y="4863538"/>
            <a:ext cx="452191" cy="105471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09" name="Shape 709"/>
          <p:cNvSpPr/>
          <p:nvPr/>
        </p:nvSpPr>
        <p:spPr>
          <a:xfrm flipH="1" flipV="1">
            <a:off x="4066276" y="4774638"/>
            <a:ext cx="1070259" cy="74827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/>
          <p:nvPr/>
        </p:nvSpPr>
        <p:spPr>
          <a:xfrm>
            <a:off x="1218277" y="624391"/>
            <a:ext cx="4548446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How round is a Protein?</a:t>
            </a:r>
          </a:p>
        </p:txBody>
      </p:sp>
      <p:pic>
        <p:nvPicPr>
          <p:cNvPr id="712" name="3ProteinsDistortion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6236" y="1446586"/>
            <a:ext cx="3861846" cy="4946386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Shape 713"/>
          <p:cNvSpPr/>
          <p:nvPr/>
        </p:nvSpPr>
        <p:spPr>
          <a:xfrm>
            <a:off x="723900" y="3173102"/>
            <a:ext cx="1270000" cy="1270001"/>
          </a:xfrm>
          <a:prstGeom prst="ellipse">
            <a:avLst/>
          </a:prstGeom>
          <a:gradFill>
            <a:gsLst>
              <a:gs pos="0">
                <a:schemeClr val="accent4">
                  <a:hueOff val="178871"/>
                  <a:satOff val="4019"/>
                  <a:lumOff val="29972"/>
                </a:schemeClr>
              </a:gs>
              <a:gs pos="25000">
                <a:srgbClr val="A2D59B"/>
              </a:gs>
              <a:gs pos="100000">
                <a:schemeClr val="accent4">
                  <a:hueOff val="201635"/>
                  <a:satOff val="13866"/>
                  <a:lumOff val="48817"/>
                </a:schemeClr>
              </a:gs>
            </a:gsLst>
            <a:lin ang="16200000"/>
          </a:gradFill>
          <a:ln>
            <a:solidFill>
              <a:srgbClr val="43963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714" name="Shape 714"/>
          <p:cNvSpPr/>
          <p:nvPr/>
        </p:nvSpPr>
        <p:spPr>
          <a:xfrm>
            <a:off x="728712" y="3768638"/>
            <a:ext cx="1283923" cy="295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30" fill="norm" stroke="1" extrusionOk="0">
                <a:moveTo>
                  <a:pt x="0" y="4305"/>
                </a:moveTo>
                <a:cubicBezTo>
                  <a:pt x="3277" y="16025"/>
                  <a:pt x="7633" y="21600"/>
                  <a:pt x="11987" y="19647"/>
                </a:cubicBezTo>
                <a:cubicBezTo>
                  <a:pt x="15675" y="17992"/>
                  <a:pt x="19090" y="11014"/>
                  <a:pt x="21600" y="0"/>
                </a:cubicBezTo>
              </a:path>
            </a:pathLst>
          </a:cu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15" name="Shape 715"/>
          <p:cNvSpPr/>
          <p:nvPr/>
        </p:nvSpPr>
        <p:spPr>
          <a:xfrm flipV="1">
            <a:off x="2120556" y="2955300"/>
            <a:ext cx="915272" cy="588001"/>
          </a:xfrm>
          <a:prstGeom prst="line">
            <a:avLst/>
          </a:prstGeom>
          <a:ln w="42500">
            <a:solidFill>
              <a:schemeClr val="accent5"/>
            </a:solidFill>
            <a:tailEnd type="stealth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16" name="Shape 716"/>
          <p:cNvSpPr/>
          <p:nvPr/>
        </p:nvSpPr>
        <p:spPr>
          <a:xfrm>
            <a:off x="2135367" y="3873500"/>
            <a:ext cx="903786" cy="0"/>
          </a:xfrm>
          <a:prstGeom prst="line">
            <a:avLst/>
          </a:prstGeom>
          <a:ln w="42500">
            <a:solidFill>
              <a:schemeClr val="accent5"/>
            </a:solidFill>
            <a:tailEnd type="stealth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17" name="Shape 717"/>
          <p:cNvSpPr/>
          <p:nvPr/>
        </p:nvSpPr>
        <p:spPr>
          <a:xfrm>
            <a:off x="2008367" y="4277561"/>
            <a:ext cx="1027461" cy="492275"/>
          </a:xfrm>
          <a:prstGeom prst="line">
            <a:avLst/>
          </a:prstGeom>
          <a:ln w="42500">
            <a:solidFill>
              <a:schemeClr val="accent5"/>
            </a:solidFill>
            <a:tailEnd type="stealth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661505" y="1021080"/>
            <a:ext cx="7608948" cy="266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In the smooth setting, a geometry on a surface </a:t>
            </a:r>
          </a:p>
          <a:p>
            <a:pPr>
              <a:defRPr sz="2400"/>
            </a:pPr>
            <a:r>
              <a:rPr i="1"/>
              <a:t>S </a:t>
            </a:r>
            <a:r>
              <a:t>is described by a Riemannian metric </a:t>
            </a:r>
            <a:r>
              <a:rPr i="1"/>
              <a:t>g</a:t>
            </a:r>
            <a:r>
              <a:t>.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This is an inner product on vectors at each </a:t>
            </a:r>
          </a:p>
          <a:p>
            <a:pPr>
              <a:defRPr sz="2400"/>
            </a:pPr>
            <a:r>
              <a:t>point of </a:t>
            </a:r>
            <a:r>
              <a:rPr i="1"/>
              <a:t>S</a:t>
            </a:r>
            <a:r>
              <a:t>. The inner product is used to </a:t>
            </a:r>
          </a:p>
          <a:p>
            <a:pPr>
              <a:defRPr sz="2400"/>
            </a:pPr>
            <a:r>
              <a:t>describe lengths of paths, angles between</a:t>
            </a:r>
          </a:p>
          <a:p>
            <a:pPr>
              <a:defRPr sz="2400"/>
            </a:pPr>
            <a:r>
              <a:t>vectors, and distance between points.</a:t>
            </a:r>
          </a:p>
        </p:txBody>
      </p:sp>
      <p:pic>
        <p:nvPicPr>
          <p:cNvPr id="152" name="watermelo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062" y="3664694"/>
            <a:ext cx="3187701" cy="2552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 flipH="1">
            <a:off x="2353414" y="5245099"/>
            <a:ext cx="569936" cy="354102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4" name="Shape 154"/>
          <p:cNvSpPr/>
          <p:nvPr/>
        </p:nvSpPr>
        <p:spPr>
          <a:xfrm flipH="1" flipV="1">
            <a:off x="2358130" y="4656246"/>
            <a:ext cx="556127" cy="556126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5" name="Shape 155"/>
          <p:cNvSpPr/>
          <p:nvPr/>
        </p:nvSpPr>
        <p:spPr>
          <a:xfrm>
            <a:off x="2870200" y="5171132"/>
            <a:ext cx="99368" cy="99368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Shape 156"/>
          <p:cNvSpPr/>
          <p:nvPr/>
        </p:nvSpPr>
        <p:spPr>
          <a:xfrm flipH="1">
            <a:off x="4524202" y="5589907"/>
            <a:ext cx="570849" cy="454851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Shape 157"/>
          <p:cNvSpPr/>
          <p:nvPr/>
        </p:nvSpPr>
        <p:spPr>
          <a:xfrm flipH="1" flipV="1">
            <a:off x="4529830" y="5001053"/>
            <a:ext cx="556127" cy="556126"/>
          </a:xfrm>
          <a:prstGeom prst="line">
            <a:avLst/>
          </a:prstGeom>
          <a:ln w="38100">
            <a:solidFill>
              <a:srgbClr val="FF26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8" name="Shape 158"/>
          <p:cNvSpPr/>
          <p:nvPr/>
        </p:nvSpPr>
        <p:spPr>
          <a:xfrm>
            <a:off x="5041900" y="5515939"/>
            <a:ext cx="99368" cy="9936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Shape 159"/>
          <p:cNvSpPr/>
          <p:nvPr/>
        </p:nvSpPr>
        <p:spPr>
          <a:xfrm>
            <a:off x="4807025" y="4988623"/>
            <a:ext cx="23942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v</a:t>
            </a:r>
          </a:p>
        </p:txBody>
      </p:sp>
      <p:sp>
        <p:nvSpPr>
          <p:cNvPr id="160" name="Shape 160"/>
          <p:cNvSpPr/>
          <p:nvPr/>
        </p:nvSpPr>
        <p:spPr>
          <a:xfrm>
            <a:off x="4854794" y="5712135"/>
            <a:ext cx="29121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w</a:t>
            </a:r>
          </a:p>
        </p:txBody>
      </p:sp>
      <p:sp>
        <p:nvSpPr>
          <p:cNvPr id="161" name="Shape 161"/>
          <p:cNvSpPr/>
          <p:nvPr/>
        </p:nvSpPr>
        <p:spPr>
          <a:xfrm>
            <a:off x="5763478" y="5335753"/>
            <a:ext cx="264830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400"/>
            </a:pPr>
            <a:r>
              <a:t>&lt;v</a:t>
            </a:r>
            <a:r>
              <a:rPr baseline="-5999"/>
              <a:t>, </a:t>
            </a:r>
            <a:r>
              <a:t>w&gt; = g(v,w)</a:t>
            </a:r>
          </a:p>
        </p:txBody>
      </p:sp>
      <p:sp>
        <p:nvSpPr>
          <p:cNvPr id="162" name="Shape 162"/>
          <p:cNvSpPr/>
          <p:nvPr/>
        </p:nvSpPr>
        <p:spPr>
          <a:xfrm>
            <a:off x="4656601" y="3865061"/>
            <a:ext cx="172621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g: TS x TS</a:t>
            </a:r>
          </a:p>
        </p:txBody>
      </p:sp>
      <p:sp>
        <p:nvSpPr>
          <p:cNvPr id="163" name="Shape 163"/>
          <p:cNvSpPr/>
          <p:nvPr/>
        </p:nvSpPr>
        <p:spPr>
          <a:xfrm>
            <a:off x="6434857" y="4119146"/>
            <a:ext cx="543111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4" name="Shape 164"/>
          <p:cNvSpPr/>
          <p:nvPr/>
        </p:nvSpPr>
        <p:spPr>
          <a:xfrm>
            <a:off x="6522006" y="3865061"/>
            <a:ext cx="85185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>
              <a:defRPr i="0"/>
            </a:pPr>
            <a:r>
              <a:rPr i="1"/>
              <a:t>     R</a:t>
            </a:r>
          </a:p>
        </p:txBody>
      </p:sp>
      <p:sp>
        <p:nvSpPr>
          <p:cNvPr id="165" name="Shape 165"/>
          <p:cNvSpPr/>
          <p:nvPr/>
        </p:nvSpPr>
        <p:spPr>
          <a:xfrm>
            <a:off x="4623387" y="4373409"/>
            <a:ext cx="362407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is a </a:t>
            </a:r>
            <a:r>
              <a:rPr i="1"/>
              <a:t>Riemannian metric</a:t>
            </a:r>
          </a:p>
        </p:txBody>
      </p:sp>
      <p:sp>
        <p:nvSpPr>
          <p:cNvPr id="166" name="Shape 166"/>
          <p:cNvSpPr/>
          <p:nvPr/>
        </p:nvSpPr>
        <p:spPr>
          <a:xfrm>
            <a:off x="634970" y="360679"/>
            <a:ext cx="466207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Riemannian metrics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Hist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819" y="1484090"/>
            <a:ext cx="7174920" cy="4926285"/>
          </a:xfrm>
          <a:prstGeom prst="rect">
            <a:avLst/>
          </a:prstGeom>
          <a:ln w="12700">
            <a:miter lim="400000"/>
          </a:ln>
        </p:spPr>
      </p:pic>
      <p:sp>
        <p:nvSpPr>
          <p:cNvPr id="720" name="Shape 720"/>
          <p:cNvSpPr/>
          <p:nvPr/>
        </p:nvSpPr>
        <p:spPr>
          <a:xfrm>
            <a:off x="748476" y="624391"/>
            <a:ext cx="7647048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Experiment - Roundness of  533 Proteins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Figure_calmo cop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8257" y="1084483"/>
            <a:ext cx="4739324" cy="5374834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Shape 723"/>
          <p:cNvSpPr/>
          <p:nvPr/>
        </p:nvSpPr>
        <p:spPr>
          <a:xfrm>
            <a:off x="708789" y="389441"/>
            <a:ext cx="6148423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Experiment - A non-rigid Protein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Example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3204" y="1135508"/>
            <a:ext cx="5892801" cy="4394201"/>
          </a:xfrm>
          <a:prstGeom prst="rect">
            <a:avLst/>
          </a:prstGeom>
          <a:ln w="12700">
            <a:miter lim="400000"/>
          </a:ln>
        </p:spPr>
      </p:pic>
      <p:sp>
        <p:nvSpPr>
          <p:cNvPr id="726" name="Shape 726"/>
          <p:cNvSpPr/>
          <p:nvPr/>
        </p:nvSpPr>
        <p:spPr>
          <a:xfrm>
            <a:off x="1911593" y="548191"/>
            <a:ext cx="4456024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Distance between Teeth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Teeth_orien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385" y="2029175"/>
            <a:ext cx="7397672" cy="3176734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Shape 729"/>
          <p:cNvSpPr/>
          <p:nvPr/>
        </p:nvSpPr>
        <p:spPr>
          <a:xfrm>
            <a:off x="2136422" y="624391"/>
            <a:ext cx="4363156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Teeth have orientations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Screen Shot 2017-06-08 at 6.02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667" y="2748061"/>
            <a:ext cx="6654242" cy="2942863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Shape 732"/>
          <p:cNvSpPr/>
          <p:nvPr/>
        </p:nvSpPr>
        <p:spPr>
          <a:xfrm>
            <a:off x="666211" y="605341"/>
            <a:ext cx="5525578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Distance between Arm Bones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Screen Shot 2017-05-30 at 12.13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7186" y="1921370"/>
            <a:ext cx="3199671" cy="2719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011" y="2577517"/>
            <a:ext cx="4047248" cy="1575966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Shape 736"/>
          <p:cNvSpPr/>
          <p:nvPr/>
        </p:nvSpPr>
        <p:spPr>
          <a:xfrm>
            <a:off x="816561" y="641722"/>
            <a:ext cx="3125948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Morphometrices</a:t>
            </a:r>
          </a:p>
        </p:txBody>
      </p:sp>
      <p:sp>
        <p:nvSpPr>
          <p:cNvPr id="737" name="Shape 737"/>
          <p:cNvSpPr/>
          <p:nvPr/>
        </p:nvSpPr>
        <p:spPr>
          <a:xfrm>
            <a:off x="783252" y="1319530"/>
            <a:ext cx="71009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A traditional approach to measuring distance</a:t>
            </a:r>
          </a:p>
          <a:p>
            <a:pPr>
              <a:defRPr sz="2400"/>
            </a:pPr>
            <a:r>
              <a:t>between shapes.  </a:t>
            </a:r>
          </a:p>
        </p:txBody>
      </p:sp>
      <p:sp>
        <p:nvSpPr>
          <p:cNvPr id="738" name="Shape 738"/>
          <p:cNvSpPr/>
          <p:nvPr/>
        </p:nvSpPr>
        <p:spPr>
          <a:xfrm>
            <a:off x="783252" y="4583429"/>
            <a:ext cx="453951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Requires human expertise.  </a:t>
            </a:r>
          </a:p>
          <a:p>
            <a:pPr>
              <a:defRPr sz="2400"/>
            </a:pPr>
            <a:r>
              <a:t>Expensive and slow.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Screen Shot 2017-06-08 at 6.05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7572" y="1171007"/>
            <a:ext cx="5367864" cy="4175799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Shape 741"/>
          <p:cNvSpPr/>
          <p:nvPr/>
        </p:nvSpPr>
        <p:spPr>
          <a:xfrm>
            <a:off x="623405" y="5370829"/>
            <a:ext cx="696504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ROC tests on 61 metatarsals, 45 radius surfaces, 99 teeth.</a:t>
            </a:r>
          </a:p>
          <a:p>
            <a:pPr/>
            <a:r>
              <a:t>Red is optimal diffeomorphism, Blue is optimal transport, </a:t>
            </a:r>
          </a:p>
          <a:p>
            <a:pPr/>
            <a:r>
              <a:t>Black and Purple are expert observers.</a:t>
            </a:r>
          </a:p>
        </p:txBody>
      </p:sp>
      <p:sp>
        <p:nvSpPr>
          <p:cNvPr id="742" name="Shape 742"/>
          <p:cNvSpPr/>
          <p:nvPr/>
        </p:nvSpPr>
        <p:spPr>
          <a:xfrm>
            <a:off x="932353" y="401865"/>
            <a:ext cx="3469294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Comparing results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Screen Shot 2017-06-08 at 6.01.4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6265" y="1920295"/>
            <a:ext cx="4777470" cy="4145047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Shape 745"/>
          <p:cNvSpPr/>
          <p:nvPr/>
        </p:nvSpPr>
        <p:spPr>
          <a:xfrm>
            <a:off x="1080214" y="706941"/>
            <a:ext cx="5383372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Distance between Toe Bones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Screen Shot 2017-06-08 at 6.12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0393" y="861320"/>
            <a:ext cx="5706688" cy="5465560"/>
          </a:xfrm>
          <a:prstGeom prst="rect">
            <a:avLst/>
          </a:prstGeom>
          <a:ln w="12700">
            <a:miter lim="400000"/>
          </a:ln>
        </p:spPr>
      </p:pic>
      <p:sp>
        <p:nvSpPr>
          <p:cNvPr id="748" name="Shape 748"/>
          <p:cNvSpPr/>
          <p:nvPr/>
        </p:nvSpPr>
        <p:spPr>
          <a:xfrm>
            <a:off x="589453" y="503741"/>
            <a:ext cx="3469294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Comparing results</a:t>
            </a:r>
          </a:p>
        </p:txBody>
      </p:sp>
      <p:sp>
        <p:nvSpPr>
          <p:cNvPr id="749" name="Shape 749"/>
          <p:cNvSpPr/>
          <p:nvPr/>
        </p:nvSpPr>
        <p:spPr>
          <a:xfrm>
            <a:off x="534505" y="1268730"/>
            <a:ext cx="2838857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Evolutionary tree</a:t>
            </a:r>
          </a:p>
          <a:p>
            <a:pPr>
              <a:defRPr sz="2400"/>
            </a:pPr>
            <a:r>
              <a:t>based only on</a:t>
            </a:r>
          </a:p>
          <a:p>
            <a:pPr>
              <a:defRPr sz="2400"/>
            </a:pPr>
            <a:r>
              <a:t>metatarsal bone</a:t>
            </a:r>
          </a:p>
          <a:p>
            <a:pPr>
              <a:defRPr sz="2400"/>
            </a:pPr>
            <a:r>
              <a:t>shapes.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/>
          <p:nvPr/>
        </p:nvSpPr>
        <p:spPr>
          <a:xfrm>
            <a:off x="1047534" y="579941"/>
            <a:ext cx="6109132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Distance between Brain Cortices</a:t>
            </a:r>
          </a:p>
        </p:txBody>
      </p:sp>
      <p:grpSp>
        <p:nvGrpSpPr>
          <p:cNvPr id="754" name="Group 754"/>
          <p:cNvGrpSpPr/>
          <p:nvPr/>
        </p:nvGrpSpPr>
        <p:grpSpPr>
          <a:xfrm>
            <a:off x="262183" y="1781509"/>
            <a:ext cx="8046151" cy="3100352"/>
            <a:chOff x="0" y="0"/>
            <a:chExt cx="8046149" cy="3100350"/>
          </a:xfrm>
        </p:grpSpPr>
        <p:pic>
          <p:nvPicPr>
            <p:cNvPr id="752" name="Screen Shot 2017-05-30 at 12.12.52 A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8046150" cy="3100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3" name="Shape 753"/>
            <p:cNvSpPr/>
            <p:nvPr/>
          </p:nvSpPr>
          <p:spPr>
            <a:xfrm>
              <a:off x="2985245" y="781162"/>
              <a:ext cx="2445942" cy="4789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679996" y="932180"/>
            <a:ext cx="7241938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In the PL setting, a geometry on a surface </a:t>
            </a:r>
          </a:p>
          <a:p>
            <a:pPr>
              <a:defRPr sz="2400"/>
            </a:pPr>
            <a:r>
              <a:rPr i="1"/>
              <a:t>S </a:t>
            </a:r>
            <a:r>
              <a:t>is described by a triangulation with an edge</a:t>
            </a:r>
          </a:p>
          <a:p>
            <a:pPr>
              <a:defRPr sz="2400"/>
            </a:pPr>
            <a:r>
              <a:t>length function.  A PL metric assigns lengths </a:t>
            </a:r>
          </a:p>
          <a:p>
            <a:pPr>
              <a:defRPr sz="2400"/>
            </a:pPr>
            <a:r>
              <a:t>to each edge of a triangulation.</a:t>
            </a:r>
          </a:p>
        </p:txBody>
      </p:sp>
      <p:sp>
        <p:nvSpPr>
          <p:cNvPr id="169" name="Shape 169"/>
          <p:cNvSpPr/>
          <p:nvPr/>
        </p:nvSpPr>
        <p:spPr>
          <a:xfrm>
            <a:off x="634970" y="360679"/>
            <a:ext cx="383317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Discrete metrics</a:t>
            </a:r>
          </a:p>
        </p:txBody>
      </p:sp>
      <p:pic>
        <p:nvPicPr>
          <p:cNvPr id="170" name="triang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724" y="3927127"/>
            <a:ext cx="3009901" cy="20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 rot="20254178">
            <a:off x="4324594" y="3820589"/>
            <a:ext cx="1241066" cy="1393126"/>
          </a:xfrm>
          <a:prstGeom prst="triangle">
            <a:avLst/>
          </a:prstGeom>
          <a:solidFill>
            <a:srgbClr val="FFFFFF"/>
          </a:solidFill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72" name="Shape 172"/>
          <p:cNvSpPr/>
          <p:nvPr/>
        </p:nvSpPr>
        <p:spPr>
          <a:xfrm>
            <a:off x="4376254" y="5367503"/>
            <a:ext cx="16687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i</a:t>
            </a:r>
          </a:p>
        </p:txBody>
      </p:sp>
      <p:sp>
        <p:nvSpPr>
          <p:cNvPr id="173" name="Shape 173"/>
          <p:cNvSpPr/>
          <p:nvPr/>
        </p:nvSpPr>
        <p:spPr>
          <a:xfrm>
            <a:off x="5878694" y="4757707"/>
            <a:ext cx="16687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pPr/>
            <a:r>
              <a:t>j</a:t>
            </a:r>
          </a:p>
        </p:txBody>
      </p:sp>
      <p:sp>
        <p:nvSpPr>
          <p:cNvPr id="174" name="Shape 174"/>
          <p:cNvSpPr/>
          <p:nvPr/>
        </p:nvSpPr>
        <p:spPr>
          <a:xfrm>
            <a:off x="4488564" y="3415401"/>
            <a:ext cx="16687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pPr/>
            <a:r>
              <a:t>k</a:t>
            </a:r>
          </a:p>
        </p:txBody>
      </p:sp>
      <p:sp>
        <p:nvSpPr>
          <p:cNvPr id="175" name="Shape 175"/>
          <p:cNvSpPr/>
          <p:nvPr/>
        </p:nvSpPr>
        <p:spPr>
          <a:xfrm>
            <a:off x="5072290" y="5223570"/>
            <a:ext cx="6049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t>l(e</a:t>
            </a:r>
            <a:r>
              <a:rPr baseline="-5999"/>
              <a:t>ij</a:t>
            </a:r>
            <a:r>
              <a:t>)</a:t>
            </a:r>
          </a:p>
        </p:txBody>
      </p:sp>
      <p:sp>
        <p:nvSpPr>
          <p:cNvPr id="176" name="Shape 176"/>
          <p:cNvSpPr/>
          <p:nvPr/>
        </p:nvSpPr>
        <p:spPr>
          <a:xfrm>
            <a:off x="5207756" y="3969916"/>
            <a:ext cx="65257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t>l(e</a:t>
            </a:r>
            <a:r>
              <a:rPr baseline="-5999"/>
              <a:t>jk</a:t>
            </a:r>
            <a:r>
              <a:t>)</a:t>
            </a:r>
          </a:p>
        </p:txBody>
      </p:sp>
      <p:sp>
        <p:nvSpPr>
          <p:cNvPr id="177" name="Shape 177"/>
          <p:cNvSpPr/>
          <p:nvPr/>
        </p:nvSpPr>
        <p:spPr>
          <a:xfrm>
            <a:off x="4047733" y="4391452"/>
            <a:ext cx="64193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t>l(e</a:t>
            </a:r>
            <a:r>
              <a:rPr baseline="-5999"/>
              <a:t>ik</a:t>
            </a:r>
            <a:r>
              <a:t>)</a:t>
            </a:r>
          </a:p>
        </p:txBody>
      </p:sp>
      <p:sp>
        <p:nvSpPr>
          <p:cNvPr id="178" name="Shape 178"/>
          <p:cNvSpPr/>
          <p:nvPr/>
        </p:nvSpPr>
        <p:spPr>
          <a:xfrm>
            <a:off x="2128354" y="2900679"/>
            <a:ext cx="281512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i="1"/>
              <a:t>l</a:t>
            </a:r>
            <a:r>
              <a:t> : {Edges}           </a:t>
            </a:r>
            <a:r>
              <a:rPr i="1"/>
              <a:t>R</a:t>
            </a:r>
            <a:r>
              <a:rPr baseline="31999" i="1"/>
              <a:t>+</a:t>
            </a:r>
            <a:r>
              <a:rPr i="1"/>
              <a:t>  </a:t>
            </a:r>
            <a:r>
              <a:t> </a:t>
            </a:r>
          </a:p>
        </p:txBody>
      </p:sp>
      <p:sp>
        <p:nvSpPr>
          <p:cNvPr id="179" name="Shape 179"/>
          <p:cNvSpPr/>
          <p:nvPr/>
        </p:nvSpPr>
        <p:spPr>
          <a:xfrm>
            <a:off x="3590057" y="3086100"/>
            <a:ext cx="543111" cy="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Shape 180"/>
          <p:cNvSpPr/>
          <p:nvPr/>
        </p:nvSpPr>
        <p:spPr>
          <a:xfrm rot="20678954">
            <a:off x="2344390" y="4604209"/>
            <a:ext cx="251479" cy="214283"/>
          </a:xfrm>
          <a:prstGeom prst="triangl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Figure_center cop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7085" y="1767738"/>
            <a:ext cx="4213137" cy="4041629"/>
          </a:xfrm>
          <a:prstGeom prst="rect">
            <a:avLst/>
          </a:prstGeom>
          <a:ln w="12700">
            <a:miter lim="400000"/>
          </a:ln>
        </p:spPr>
      </p:pic>
      <p:sp>
        <p:nvSpPr>
          <p:cNvPr id="757" name="Shape 757"/>
          <p:cNvSpPr/>
          <p:nvPr/>
        </p:nvSpPr>
        <p:spPr>
          <a:xfrm>
            <a:off x="1281805" y="783141"/>
            <a:ext cx="5843698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Step 1:  Brain Cortex to Sphere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Screen Shot 2017-05-30 at 12.11.4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8196" y="1218051"/>
            <a:ext cx="5753796" cy="4421898"/>
          </a:xfrm>
          <a:prstGeom prst="rect">
            <a:avLst/>
          </a:prstGeom>
          <a:ln w="12700">
            <a:miter lim="400000"/>
          </a:ln>
        </p:spPr>
      </p:pic>
      <p:sp>
        <p:nvSpPr>
          <p:cNvPr id="760" name="Shape 760"/>
          <p:cNvSpPr/>
          <p:nvPr/>
        </p:nvSpPr>
        <p:spPr>
          <a:xfrm>
            <a:off x="304460" y="656141"/>
            <a:ext cx="8179480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Computing distance between Brain Cortices</a:t>
            </a:r>
          </a:p>
        </p:txBody>
      </p:sp>
      <p:sp>
        <p:nvSpPr>
          <p:cNvPr id="761" name="Shape 761"/>
          <p:cNvSpPr/>
          <p:nvPr/>
        </p:nvSpPr>
        <p:spPr>
          <a:xfrm>
            <a:off x="585305" y="5713729"/>
            <a:ext cx="788219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Find conformal maps to the sphere for each cortex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Screen Shot 2017-05-30 at 12.12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7002" y="874280"/>
            <a:ext cx="6269996" cy="4647690"/>
          </a:xfrm>
          <a:prstGeom prst="rect">
            <a:avLst/>
          </a:prstGeom>
          <a:ln w="12700">
            <a:miter lim="400000"/>
          </a:ln>
        </p:spPr>
      </p:pic>
      <p:sp>
        <p:nvSpPr>
          <p:cNvPr id="764" name="Shape 764"/>
          <p:cNvSpPr/>
          <p:nvPr/>
        </p:nvSpPr>
        <p:spPr>
          <a:xfrm>
            <a:off x="482260" y="388225"/>
            <a:ext cx="8179480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Computing distance between Brain Cortices</a:t>
            </a:r>
          </a:p>
        </p:txBody>
      </p:sp>
      <p:sp>
        <p:nvSpPr>
          <p:cNvPr id="765" name="Shape 765"/>
          <p:cNvSpPr/>
          <p:nvPr/>
        </p:nvSpPr>
        <p:spPr>
          <a:xfrm>
            <a:off x="949865" y="5440679"/>
            <a:ext cx="754986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Chose </a:t>
            </a:r>
            <a:r>
              <a:rPr i="1"/>
              <a:t>M</a:t>
            </a:r>
            <a:r>
              <a:t> so that </a:t>
            </a:r>
            <a:r>
              <a:rPr i="1"/>
              <a:t>C</a:t>
            </a:r>
            <a:r>
              <a:t> minimizes stretching energy </a:t>
            </a:r>
          </a:p>
          <a:p>
            <a:pPr>
              <a:defRPr sz="2400"/>
            </a:pPr>
            <a:r>
              <a:t>among all conformal maps.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Screen Shot 2017-05-30 at 12.12.5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050" y="1846560"/>
            <a:ext cx="6921500" cy="2667001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Shape 768"/>
          <p:cNvSpPr/>
          <p:nvPr/>
        </p:nvSpPr>
        <p:spPr>
          <a:xfrm>
            <a:off x="482260" y="718351"/>
            <a:ext cx="8179480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Computing distance between Brain Cortices</a:t>
            </a:r>
          </a:p>
        </p:txBody>
      </p:sp>
      <p:sp>
        <p:nvSpPr>
          <p:cNvPr id="769" name="Shape 769"/>
          <p:cNvSpPr/>
          <p:nvPr/>
        </p:nvSpPr>
        <p:spPr>
          <a:xfrm>
            <a:off x="929054" y="4414051"/>
            <a:ext cx="6268602" cy="193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The energy of </a:t>
            </a:r>
            <a:r>
              <a:rPr i="1"/>
              <a:t>C</a:t>
            </a:r>
            <a:r>
              <a:t> measures how much</a:t>
            </a:r>
          </a:p>
          <a:p>
            <a:pPr>
              <a:defRPr sz="2400"/>
            </a:pPr>
            <a:r>
              <a:t>stretching is required to stretch the red</a:t>
            </a:r>
          </a:p>
          <a:p>
            <a:pPr>
              <a:defRPr sz="2400"/>
            </a:pPr>
            <a:r>
              <a:t>cortex over the green one.</a:t>
            </a:r>
          </a:p>
          <a:p>
            <a:pPr>
              <a:defRPr sz="2400"/>
            </a:pPr>
            <a:r>
              <a:t>This gives a distance between the</a:t>
            </a:r>
          </a:p>
          <a:p>
            <a:pPr>
              <a:defRPr sz="2400"/>
            </a:pPr>
            <a:r>
              <a:t>two brain surfaces.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Bra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268" y="1248515"/>
            <a:ext cx="6541455" cy="4360970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Shape 772"/>
          <p:cNvSpPr/>
          <p:nvPr/>
        </p:nvSpPr>
        <p:spPr>
          <a:xfrm>
            <a:off x="786489" y="414841"/>
            <a:ext cx="4878622" cy="60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How well does this work?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Screen Shot 2017-06-08 at 4.15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3054" y="394735"/>
            <a:ext cx="5969407" cy="6068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Screen Shot 2017-06-08 at 5.58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5439" y="1771163"/>
            <a:ext cx="5353122" cy="4612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lion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671" y="2463769"/>
            <a:ext cx="3611591" cy="2628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lionthank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4209" y="1596459"/>
            <a:ext cx="4363262" cy="4363263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Shape 780"/>
          <p:cNvSpPr/>
          <p:nvPr/>
        </p:nvSpPr>
        <p:spPr>
          <a:xfrm>
            <a:off x="3797983" y="3872909"/>
            <a:ext cx="844504" cy="1"/>
          </a:xfrm>
          <a:prstGeom prst="line">
            <a:avLst/>
          </a:prstGeom>
          <a:ln w="425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558770" y="474980"/>
            <a:ext cx="254060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Isometries</a:t>
            </a:r>
          </a:p>
        </p:txBody>
      </p:sp>
      <p:sp>
        <p:nvSpPr>
          <p:cNvPr id="183" name="Shape 183"/>
          <p:cNvSpPr/>
          <p:nvPr/>
        </p:nvSpPr>
        <p:spPr>
          <a:xfrm>
            <a:off x="478576" y="1187984"/>
            <a:ext cx="818684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Two surfaces are “the same” if there is an isometry </a:t>
            </a:r>
          </a:p>
          <a:p>
            <a:pPr>
              <a:defRPr sz="2400"/>
            </a:pPr>
            <a:r>
              <a:t>between them.</a:t>
            </a:r>
          </a:p>
        </p:txBody>
      </p:sp>
      <p:pic>
        <p:nvPicPr>
          <p:cNvPr id="184" name="tedd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9831547">
            <a:off x="569688" y="4918121"/>
            <a:ext cx="1259363" cy="137785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2028501" y="5678030"/>
            <a:ext cx="667119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86" name="tedd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9886292">
            <a:off x="771773" y="2130902"/>
            <a:ext cx="1259362" cy="137785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2230585" y="2819831"/>
            <a:ext cx="667119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188" name="tedd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729266">
            <a:off x="3260837" y="2130902"/>
            <a:ext cx="1259362" cy="137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bear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1559" y="4918121"/>
            <a:ext cx="2078081" cy="137785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2434906" y="2392679"/>
            <a:ext cx="1845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f</a:t>
            </a:r>
          </a:p>
        </p:txBody>
      </p:sp>
      <p:sp>
        <p:nvSpPr>
          <p:cNvPr id="191" name="Shape 191"/>
          <p:cNvSpPr/>
          <p:nvPr/>
        </p:nvSpPr>
        <p:spPr>
          <a:xfrm>
            <a:off x="2274644" y="5200242"/>
            <a:ext cx="2488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h</a:t>
            </a:r>
          </a:p>
        </p:txBody>
      </p:sp>
      <p:sp>
        <p:nvSpPr>
          <p:cNvPr id="192" name="Shape 192"/>
          <p:cNvSpPr/>
          <p:nvPr/>
        </p:nvSpPr>
        <p:spPr>
          <a:xfrm>
            <a:off x="5264936" y="5377179"/>
            <a:ext cx="317803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i="1"/>
              <a:t>h</a:t>
            </a:r>
            <a:r>
              <a:t> is not an isometry</a:t>
            </a:r>
          </a:p>
        </p:txBody>
      </p:sp>
      <p:sp>
        <p:nvSpPr>
          <p:cNvPr id="193" name="Shape 193"/>
          <p:cNvSpPr/>
          <p:nvPr/>
        </p:nvSpPr>
        <p:spPr>
          <a:xfrm>
            <a:off x="5387020" y="2634411"/>
            <a:ext cx="248717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 i="1"/>
              <a:t>f</a:t>
            </a:r>
            <a:r>
              <a:t> is an isometry</a:t>
            </a:r>
          </a:p>
        </p:txBody>
      </p:sp>
      <p:sp>
        <p:nvSpPr>
          <p:cNvPr id="194" name="Shape 194"/>
          <p:cNvSpPr/>
          <p:nvPr/>
        </p:nvSpPr>
        <p:spPr>
          <a:xfrm>
            <a:off x="605824" y="3833187"/>
            <a:ext cx="793235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How can we find a good correspondence when the</a:t>
            </a:r>
          </a:p>
          <a:p>
            <a:pPr>
              <a:defRPr sz="2400"/>
            </a:pPr>
            <a:r>
              <a:t>surfaces are </a:t>
            </a:r>
            <a:r>
              <a:rPr i="1"/>
              <a:t>not</a:t>
            </a:r>
            <a:r>
              <a:t> isometric?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hand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8243" y="1544240"/>
            <a:ext cx="4438378" cy="443837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1587197" y="424180"/>
            <a:ext cx="575060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Intrinsic versus Extrinsic</a:t>
            </a:r>
          </a:p>
        </p:txBody>
      </p:sp>
      <p:sp>
        <p:nvSpPr>
          <p:cNvPr id="198" name="Shape 198"/>
          <p:cNvSpPr/>
          <p:nvPr/>
        </p:nvSpPr>
        <p:spPr>
          <a:xfrm>
            <a:off x="497341" y="1019135"/>
            <a:ext cx="605071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Isometries preserve </a:t>
            </a:r>
            <a:r>
              <a:rPr i="1"/>
              <a:t>intrinsic</a:t>
            </a:r>
            <a:r>
              <a:t> geometry</a:t>
            </a:r>
          </a:p>
        </p:txBody>
      </p:sp>
      <p:sp>
        <p:nvSpPr>
          <p:cNvPr id="199" name="Shape 199"/>
          <p:cNvSpPr/>
          <p:nvPr/>
        </p:nvSpPr>
        <p:spPr>
          <a:xfrm>
            <a:off x="400665" y="5837118"/>
            <a:ext cx="834267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These 9 surfaces have the same intrinsic  geometry.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E3DED1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A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A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