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eural Networ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Neural Networks</a:t>
            </a:r>
          </a:p>
        </p:txBody>
      </p:sp>
      <p:sp>
        <p:nvSpPr>
          <p:cNvPr id="138" name="Supervised learni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Supervised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15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3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3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Building a model, non necessarily realistic, for </a:t>
            </a:r>
            <a:r>
              <a:rPr i="1"/>
              <a:t>f</a:t>
            </a:r>
            <a:r>
              <a:t>: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polynomial function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any mathematical function</a:t>
            </a: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>
                <a:solidFill>
                  <a:srgbClr val="FF4646"/>
                </a:solidFill>
              </a:rPr>
              <a:t>Use a simple tool for building </a:t>
            </a:r>
            <a:r>
              <a:rPr i="1">
                <a:solidFill>
                  <a:srgbClr val="FF4646"/>
                </a:solidFill>
              </a:rPr>
              <a:t>f</a:t>
            </a:r>
            <a:r>
              <a:rPr>
                <a:solidFill>
                  <a:srgbClr val="FF4646"/>
                </a:solidFill>
              </a:rPr>
              <a:t>: the perceptron!</a:t>
            </a:r>
            <a:endParaRPr>
              <a:solidFill>
                <a:srgbClr val="FF4646"/>
              </a:solidFill>
            </a:endParaR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25179">
              <a:spcBef>
                <a:spcPts val="1600"/>
              </a:spcBef>
              <a:buClrTx/>
              <a:buSzTx/>
              <a:buFontTx/>
              <a:buNone/>
              <a:defRPr sz="362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6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19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0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2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24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25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26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7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28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29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33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4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5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6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7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38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39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40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1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42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43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4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245" name="Text"/>
          <p:cNvSpPr txBox="1"/>
          <p:nvPr/>
        </p:nvSpPr>
        <p:spPr>
          <a:xfrm>
            <a:off x="8167615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246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247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48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9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50" name="Add weights w to all predictors, and a bias b"/>
          <p:cNvSpPr txBox="1"/>
          <p:nvPr/>
        </p:nvSpPr>
        <p:spPr>
          <a:xfrm>
            <a:off x="4350122" y="10373760"/>
            <a:ext cx="8240764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53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4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5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6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7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58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59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60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1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62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63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4" name="Equation"/>
          <p:cNvSpPr txBox="1"/>
          <p:nvPr/>
        </p:nvSpPr>
        <p:spPr>
          <a:xfrm>
            <a:off x="15805362" y="4507062"/>
            <a:ext cx="3953093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265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266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267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68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9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70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  <p:sp>
        <p:nvSpPr>
          <p:cNvPr id="271" name="Define simple “function” S as weighted sum of the predictors plus a bias"/>
          <p:cNvSpPr txBox="1"/>
          <p:nvPr/>
        </p:nvSpPr>
        <p:spPr>
          <a:xfrm>
            <a:off x="4348322" y="11254392"/>
            <a:ext cx="131556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 simple “function” </a:t>
            </a:r>
            <a:r>
              <a:rPr i="1"/>
              <a:t>S</a:t>
            </a:r>
            <a:r>
              <a:t> as weighted sum of the predictors plus a bias</a:t>
            </a:r>
          </a:p>
        </p:txBody>
      </p:sp>
      <p:sp>
        <p:nvSpPr>
          <p:cNvPr id="272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275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6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7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8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9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280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281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282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3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284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285" name="The perceptron classifies the input vector X into two categories."/>
          <p:cNvSpPr txBox="1"/>
          <p:nvPr/>
        </p:nvSpPr>
        <p:spPr>
          <a:xfrm>
            <a:off x="4224597" y="9489699"/>
            <a:ext cx="11901062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0000"/>
                </a:solidFill>
              </a:rPr>
              <a:t>perceptron</a:t>
            </a:r>
            <a:r>
              <a:t> classifies the input vector X into two categories.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6" name="Equation"/>
          <p:cNvSpPr txBox="1"/>
          <p:nvPr/>
        </p:nvSpPr>
        <p:spPr>
          <a:xfrm>
            <a:off x="15805362" y="4507062"/>
            <a:ext cx="7016669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287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288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289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90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1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292" name="Add weights w to all predictors, and a bias b"/>
          <p:cNvSpPr txBox="1"/>
          <p:nvPr/>
        </p:nvSpPr>
        <p:spPr>
          <a:xfrm>
            <a:off x="4350122" y="10373760"/>
            <a:ext cx="824076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weights </a:t>
            </a:r>
            <a:r>
              <a:rPr b="1" i="1"/>
              <a:t>w</a:t>
            </a:r>
            <a:r>
              <a:t> to all predictors, and a bias </a:t>
            </a:r>
            <a:r>
              <a:rPr b="1" i="1"/>
              <a:t>b</a:t>
            </a:r>
          </a:p>
        </p:txBody>
      </p:sp>
      <p:sp>
        <p:nvSpPr>
          <p:cNvPr id="293" name="Define simple “function” S as weighted sum of the predictors plus a bias"/>
          <p:cNvSpPr txBox="1"/>
          <p:nvPr/>
        </p:nvSpPr>
        <p:spPr>
          <a:xfrm>
            <a:off x="4348322" y="11254392"/>
            <a:ext cx="131556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Define simple “function” </a:t>
            </a:r>
            <a:r>
              <a:rPr i="1"/>
              <a:t>S </a:t>
            </a:r>
            <a:r>
              <a:t>as weighted sum of the predictors plus a bias</a:t>
            </a:r>
          </a:p>
        </p:txBody>
      </p:sp>
      <p:sp>
        <p:nvSpPr>
          <p:cNvPr id="294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295" name="T"/>
          <p:cNvSpPr txBox="1"/>
          <p:nvPr/>
        </p:nvSpPr>
        <p:spPr>
          <a:xfrm>
            <a:off x="13815694" y="4452445"/>
            <a:ext cx="474857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296" name="Threshold Unit"/>
          <p:cNvSpPr txBox="1"/>
          <p:nvPr/>
        </p:nvSpPr>
        <p:spPr>
          <a:xfrm>
            <a:off x="12857062" y="6023922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297" name="Add threshold to the function S"/>
          <p:cNvSpPr txBox="1"/>
          <p:nvPr/>
        </p:nvSpPr>
        <p:spPr>
          <a:xfrm>
            <a:off x="4311619" y="12081617"/>
            <a:ext cx="578723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 threshold to the function 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he perceptron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00" name="Line"/>
          <p:cNvSpPr/>
          <p:nvPr/>
        </p:nvSpPr>
        <p:spPr>
          <a:xfrm>
            <a:off x="7018654" y="3995245"/>
            <a:ext cx="2438401" cy="12192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1" name="Line"/>
          <p:cNvSpPr/>
          <p:nvPr/>
        </p:nvSpPr>
        <p:spPr>
          <a:xfrm>
            <a:off x="7018654" y="5519245"/>
            <a:ext cx="2438401" cy="1524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2" name="Line"/>
          <p:cNvSpPr/>
          <p:nvPr/>
        </p:nvSpPr>
        <p:spPr>
          <a:xfrm flipV="1">
            <a:off x="7171054" y="6128845"/>
            <a:ext cx="2286001" cy="76200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3" name="Line"/>
          <p:cNvSpPr/>
          <p:nvPr/>
        </p:nvSpPr>
        <p:spPr>
          <a:xfrm>
            <a:off x="12962254" y="5671645"/>
            <a:ext cx="2438401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4" name="X1"/>
          <p:cNvSpPr txBox="1"/>
          <p:nvPr/>
        </p:nvSpPr>
        <p:spPr>
          <a:xfrm>
            <a:off x="6011545" y="34586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305" name="X2"/>
          <p:cNvSpPr txBox="1"/>
          <p:nvPr/>
        </p:nvSpPr>
        <p:spPr>
          <a:xfrm>
            <a:off x="5859145" y="5135070"/>
            <a:ext cx="75480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306" name="XN"/>
          <p:cNvSpPr txBox="1"/>
          <p:nvPr/>
        </p:nvSpPr>
        <p:spPr>
          <a:xfrm>
            <a:off x="5859145" y="6811470"/>
            <a:ext cx="830705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XN</a:t>
            </a:r>
          </a:p>
        </p:txBody>
      </p:sp>
      <p:sp>
        <p:nvSpPr>
          <p:cNvPr id="307" name="Oval"/>
          <p:cNvSpPr/>
          <p:nvPr/>
        </p:nvSpPr>
        <p:spPr>
          <a:xfrm>
            <a:off x="9457054" y="4604845"/>
            <a:ext cx="3505201" cy="2133601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Input…"/>
          <p:cNvSpPr txBox="1"/>
          <p:nvPr/>
        </p:nvSpPr>
        <p:spPr>
          <a:xfrm>
            <a:off x="5097145" y="8030670"/>
            <a:ext cx="232955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(Predictor)</a:t>
            </a:r>
          </a:p>
        </p:txBody>
      </p:sp>
      <p:sp>
        <p:nvSpPr>
          <p:cNvPr id="309" name="Output…"/>
          <p:cNvSpPr txBox="1"/>
          <p:nvPr/>
        </p:nvSpPr>
        <p:spPr>
          <a:xfrm>
            <a:off x="16679544" y="8030670"/>
            <a:ext cx="6421583" cy="123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Output</a:t>
            </a:r>
          </a:p>
          <a:p>
            <a:pPr algn="l" defTabSz="914400">
              <a:defRPr i="1" sz="36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(Response: here, classification</a:t>
            </a:r>
          </a:p>
        </p:txBody>
      </p:sp>
      <p:sp>
        <p:nvSpPr>
          <p:cNvPr id="310" name="Equation"/>
          <p:cNvSpPr txBox="1"/>
          <p:nvPr/>
        </p:nvSpPr>
        <p:spPr>
          <a:xfrm>
            <a:off x="15805362" y="4507062"/>
            <a:ext cx="7016669" cy="2218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7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7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7100">
              <a:solidFill>
                <a:srgbClr val="414141"/>
              </a:solidFill>
            </a:endParaRPr>
          </a:p>
        </p:txBody>
      </p:sp>
      <p:sp>
        <p:nvSpPr>
          <p:cNvPr id="311" name="Text"/>
          <p:cNvSpPr txBox="1"/>
          <p:nvPr/>
        </p:nvSpPr>
        <p:spPr>
          <a:xfrm>
            <a:off x="8167616" y="3668158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615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312" name="Text"/>
          <p:cNvSpPr txBox="1"/>
          <p:nvPr/>
        </p:nvSpPr>
        <p:spPr>
          <a:xfrm>
            <a:off x="7719220" y="4536780"/>
            <a:ext cx="830705" cy="97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313" name="Equation"/>
          <p:cNvSpPr txBox="1"/>
          <p:nvPr/>
        </p:nvSpPr>
        <p:spPr>
          <a:xfrm>
            <a:off x="8001278" y="6840462"/>
            <a:ext cx="733867" cy="4544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CE4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314" name="Line"/>
          <p:cNvSpPr/>
          <p:nvPr/>
        </p:nvSpPr>
        <p:spPr>
          <a:xfrm flipV="1">
            <a:off x="11209654" y="6811470"/>
            <a:ext cx="1" cy="832877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5" name="Equation"/>
          <p:cNvSpPr txBox="1"/>
          <p:nvPr/>
        </p:nvSpPr>
        <p:spPr>
          <a:xfrm>
            <a:off x="10979684" y="7761070"/>
            <a:ext cx="291466" cy="4495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100">
              <a:solidFill>
                <a:srgbClr val="CF4100"/>
              </a:solidFill>
            </a:endParaRPr>
          </a:p>
        </p:txBody>
      </p:sp>
      <p:sp>
        <p:nvSpPr>
          <p:cNvPr id="316" name="Equation"/>
          <p:cNvSpPr txBox="1"/>
          <p:nvPr/>
        </p:nvSpPr>
        <p:spPr>
          <a:xfrm>
            <a:off x="9850402" y="5236047"/>
            <a:ext cx="2616187" cy="11513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317" name="T"/>
          <p:cNvSpPr txBox="1"/>
          <p:nvPr/>
        </p:nvSpPr>
        <p:spPr>
          <a:xfrm>
            <a:off x="13815694" y="4452445"/>
            <a:ext cx="474857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318" name="Threshold Unit"/>
          <p:cNvSpPr txBox="1"/>
          <p:nvPr/>
        </p:nvSpPr>
        <p:spPr>
          <a:xfrm>
            <a:off x="12857062" y="6023922"/>
            <a:ext cx="316872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i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Threshold Unit</a:t>
            </a:r>
          </a:p>
        </p:txBody>
      </p:sp>
      <p:sp>
        <p:nvSpPr>
          <p:cNvPr id="319" name="Text"/>
          <p:cNvSpPr txBox="1"/>
          <p:nvPr/>
        </p:nvSpPr>
        <p:spPr>
          <a:xfrm>
            <a:off x="11760497" y="6542497"/>
            <a:ext cx="86300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320" name="If the weights, bias, and threshold T are not known in advance, the perceptron…"/>
          <p:cNvSpPr txBox="1"/>
          <p:nvPr/>
        </p:nvSpPr>
        <p:spPr>
          <a:xfrm>
            <a:off x="4846411" y="10164269"/>
            <a:ext cx="14981114" cy="2749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the weights, bias, and threshold T are not known in advance,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must be </a:t>
            </a:r>
            <a:r>
              <a:rPr>
                <a:solidFill>
                  <a:srgbClr val="FF0000"/>
                </a:solidFill>
              </a:rPr>
              <a:t>trained</a:t>
            </a:r>
            <a:r>
              <a:t>.  Ideally, the perceptron must be trained to return the correct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answer on all training examples, and perform well on examples it has never seen.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training set must contain both type of data (i.e. with </a:t>
            </a:r>
            <a:r>
              <a:t>“</a:t>
            </a:r>
            <a:r>
              <a:t>1</a:t>
            </a:r>
            <a:r>
              <a:t>”</a:t>
            </a:r>
            <a:r>
              <a:t> and </a:t>
            </a:r>
            <a:r>
              <a:t>“</a:t>
            </a:r>
            <a:r>
              <a:t>0</a:t>
            </a:r>
            <a:r>
              <a:t>”</a:t>
            </a:r>
            <a:r>
              <a:t> output).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23" name="The output F is a function of S: it is often set discrete (i.e. 1 or…"/>
          <p:cNvSpPr txBox="1"/>
          <p:nvPr/>
        </p:nvSpPr>
        <p:spPr>
          <a:xfrm>
            <a:off x="1190686" y="2833418"/>
            <a:ext cx="11832538" cy="458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24" name="Line"/>
          <p:cNvSpPr/>
          <p:nvPr/>
        </p:nvSpPr>
        <p:spPr>
          <a:xfrm>
            <a:off x="18607582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5" name="Line"/>
          <p:cNvSpPr/>
          <p:nvPr/>
        </p:nvSpPr>
        <p:spPr>
          <a:xfrm>
            <a:off x="15846030" y="5375756"/>
            <a:ext cx="6124353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6" name="1"/>
          <p:cNvSpPr txBox="1"/>
          <p:nvPr/>
        </p:nvSpPr>
        <p:spPr>
          <a:xfrm>
            <a:off x="20992854" y="3314326"/>
            <a:ext cx="328688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7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8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9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30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31" name="0"/>
          <p:cNvSpPr txBox="1"/>
          <p:nvPr/>
        </p:nvSpPr>
        <p:spPr>
          <a:xfrm>
            <a:off x="18550516" y="5334403"/>
            <a:ext cx="423550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34" name="The output F is a function of S: it is often set discrete (i.e. 1 or…"/>
          <p:cNvSpPr txBox="1"/>
          <p:nvPr/>
        </p:nvSpPr>
        <p:spPr>
          <a:xfrm>
            <a:off x="1190686" y="2833418"/>
            <a:ext cx="11832538" cy="50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35" name="Line"/>
          <p:cNvSpPr/>
          <p:nvPr/>
        </p:nvSpPr>
        <p:spPr>
          <a:xfrm>
            <a:off x="18619558" y="7279349"/>
            <a:ext cx="1" cy="255294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6" name="Line"/>
          <p:cNvSpPr/>
          <p:nvPr/>
        </p:nvSpPr>
        <p:spPr>
          <a:xfrm>
            <a:off x="15599543" y="8948580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7" name="Line"/>
          <p:cNvSpPr/>
          <p:nvPr/>
        </p:nvSpPr>
        <p:spPr>
          <a:xfrm>
            <a:off x="15677083" y="7559372"/>
            <a:ext cx="6865776" cy="13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8" name="0"/>
          <p:cNvSpPr txBox="1"/>
          <p:nvPr/>
        </p:nvSpPr>
        <p:spPr>
          <a:xfrm>
            <a:off x="18790180" y="899562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39" name="1/2"/>
          <p:cNvSpPr txBox="1"/>
          <p:nvPr/>
        </p:nvSpPr>
        <p:spPr>
          <a:xfrm>
            <a:off x="17751516" y="7700498"/>
            <a:ext cx="1049847" cy="6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340" name="1"/>
          <p:cNvSpPr txBox="1"/>
          <p:nvPr/>
        </p:nvSpPr>
        <p:spPr>
          <a:xfrm>
            <a:off x="22235855" y="6990621"/>
            <a:ext cx="36189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1" name="0"/>
          <p:cNvSpPr txBox="1"/>
          <p:nvPr/>
        </p:nvSpPr>
        <p:spPr>
          <a:xfrm>
            <a:off x="15234690" y="850467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42" name="Equation"/>
          <p:cNvSpPr txBox="1"/>
          <p:nvPr/>
        </p:nvSpPr>
        <p:spPr>
          <a:xfrm>
            <a:off x="4311512" y="8299006"/>
            <a:ext cx="5029226" cy="1158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den>
                  </m:f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  <p:sp>
        <p:nvSpPr>
          <p:cNvPr id="343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4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5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6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7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8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9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50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51" name="Line"/>
          <p:cNvSpPr/>
          <p:nvPr/>
        </p:nvSpPr>
        <p:spPr>
          <a:xfrm>
            <a:off x="18599566" y="7275562"/>
            <a:ext cx="1" cy="26494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54" name="The output F is a function of S: it is often set discrete (i.e. 1 or…"/>
          <p:cNvSpPr txBox="1"/>
          <p:nvPr/>
        </p:nvSpPr>
        <p:spPr>
          <a:xfrm>
            <a:off x="1190686" y="2833418"/>
            <a:ext cx="11832538" cy="50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55" name="Line"/>
          <p:cNvSpPr/>
          <p:nvPr/>
        </p:nvSpPr>
        <p:spPr>
          <a:xfrm>
            <a:off x="18619558" y="7279349"/>
            <a:ext cx="1" cy="255294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6" name="Line"/>
          <p:cNvSpPr/>
          <p:nvPr/>
        </p:nvSpPr>
        <p:spPr>
          <a:xfrm>
            <a:off x="15599543" y="8948580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7" name="Line"/>
          <p:cNvSpPr/>
          <p:nvPr/>
        </p:nvSpPr>
        <p:spPr>
          <a:xfrm>
            <a:off x="15677083" y="7559372"/>
            <a:ext cx="6865776" cy="13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8" name="0"/>
          <p:cNvSpPr txBox="1"/>
          <p:nvPr/>
        </p:nvSpPr>
        <p:spPr>
          <a:xfrm>
            <a:off x="18790180" y="899562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59" name="1/2"/>
          <p:cNvSpPr txBox="1"/>
          <p:nvPr/>
        </p:nvSpPr>
        <p:spPr>
          <a:xfrm>
            <a:off x="17751516" y="7700498"/>
            <a:ext cx="1049847" cy="6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360" name="1"/>
          <p:cNvSpPr txBox="1"/>
          <p:nvPr/>
        </p:nvSpPr>
        <p:spPr>
          <a:xfrm>
            <a:off x="22235855" y="6990621"/>
            <a:ext cx="36189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1" name="0"/>
          <p:cNvSpPr txBox="1"/>
          <p:nvPr/>
        </p:nvSpPr>
        <p:spPr>
          <a:xfrm>
            <a:off x="15234690" y="850467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62" name="Equation"/>
          <p:cNvSpPr txBox="1"/>
          <p:nvPr/>
        </p:nvSpPr>
        <p:spPr>
          <a:xfrm>
            <a:off x="4311512" y="8299006"/>
            <a:ext cx="5029226" cy="1158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den>
                  </m:f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  <p:sp>
        <p:nvSpPr>
          <p:cNvPr id="363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4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5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6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7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8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9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0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1" name="A popular alternative is the Rectifier Unit (ReLu):"/>
          <p:cNvSpPr txBox="1"/>
          <p:nvPr/>
        </p:nvSpPr>
        <p:spPr>
          <a:xfrm>
            <a:off x="2222169" y="10263391"/>
            <a:ext cx="89687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popular alternative is the Rectifier Unit (ReLu):</a:t>
            </a:r>
          </a:p>
        </p:txBody>
      </p:sp>
      <p:sp>
        <p:nvSpPr>
          <p:cNvPr id="372" name="Line"/>
          <p:cNvSpPr/>
          <p:nvPr/>
        </p:nvSpPr>
        <p:spPr>
          <a:xfrm>
            <a:off x="18611543" y="10372835"/>
            <a:ext cx="1" cy="255294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3" name="Line"/>
          <p:cNvSpPr/>
          <p:nvPr/>
        </p:nvSpPr>
        <p:spPr>
          <a:xfrm>
            <a:off x="15591528" y="12042066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4" name="0"/>
          <p:cNvSpPr txBox="1"/>
          <p:nvPr/>
        </p:nvSpPr>
        <p:spPr>
          <a:xfrm>
            <a:off x="18782165" y="12089115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5" name="0"/>
          <p:cNvSpPr txBox="1"/>
          <p:nvPr/>
        </p:nvSpPr>
        <p:spPr>
          <a:xfrm>
            <a:off x="15226675" y="11598164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76" name="Line"/>
          <p:cNvSpPr/>
          <p:nvPr/>
        </p:nvSpPr>
        <p:spPr>
          <a:xfrm>
            <a:off x="18599566" y="7275562"/>
            <a:ext cx="1" cy="26494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7" name="Line"/>
          <p:cNvSpPr/>
          <p:nvPr/>
        </p:nvSpPr>
        <p:spPr>
          <a:xfrm>
            <a:off x="15927364" y="1204206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8" name="Line"/>
          <p:cNvSpPr/>
          <p:nvPr/>
        </p:nvSpPr>
        <p:spPr>
          <a:xfrm flipV="1">
            <a:off x="18611853" y="10388977"/>
            <a:ext cx="2225005" cy="1633064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9" name="Equation"/>
          <p:cNvSpPr txBox="1"/>
          <p:nvPr/>
        </p:nvSpPr>
        <p:spPr>
          <a:xfrm>
            <a:off x="4637893" y="11676775"/>
            <a:ext cx="4685215" cy="4871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ReLu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382" name="The output F is a function of S: it is often set discrete (i.e. 1 or…"/>
          <p:cNvSpPr txBox="1"/>
          <p:nvPr/>
        </p:nvSpPr>
        <p:spPr>
          <a:xfrm>
            <a:off x="1190686" y="2833418"/>
            <a:ext cx="11832538" cy="50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100"/>
              <a:t>The output F is a function of S: it is often set discrete (i.e. 1 or</a:t>
            </a:r>
            <a:endParaRPr sz="3100"/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0), in which case the function is the step function.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914400" algn="l" defTabSz="914400"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continuous output, often use a sigmoid: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383" name="Line"/>
          <p:cNvSpPr/>
          <p:nvPr/>
        </p:nvSpPr>
        <p:spPr>
          <a:xfrm>
            <a:off x="18619558" y="7279349"/>
            <a:ext cx="1" cy="255294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4" name="Line"/>
          <p:cNvSpPr/>
          <p:nvPr/>
        </p:nvSpPr>
        <p:spPr>
          <a:xfrm>
            <a:off x="15599543" y="8948580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5" name="Line"/>
          <p:cNvSpPr/>
          <p:nvPr/>
        </p:nvSpPr>
        <p:spPr>
          <a:xfrm>
            <a:off x="15677083" y="7559372"/>
            <a:ext cx="6865776" cy="13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81" fill="norm" stroke="1" extrusionOk="0">
                <a:moveTo>
                  <a:pt x="0" y="20530"/>
                </a:moveTo>
                <a:cubicBezTo>
                  <a:pt x="1157" y="20921"/>
                  <a:pt x="2314" y="21311"/>
                  <a:pt x="3471" y="20530"/>
                </a:cubicBezTo>
                <a:cubicBezTo>
                  <a:pt x="4629" y="19750"/>
                  <a:pt x="5979" y="17407"/>
                  <a:pt x="6943" y="15846"/>
                </a:cubicBezTo>
                <a:cubicBezTo>
                  <a:pt x="7907" y="14284"/>
                  <a:pt x="8421" y="13244"/>
                  <a:pt x="9257" y="11162"/>
                </a:cubicBezTo>
                <a:cubicBezTo>
                  <a:pt x="10093" y="9080"/>
                  <a:pt x="11057" y="5176"/>
                  <a:pt x="11957" y="3354"/>
                </a:cubicBezTo>
                <a:cubicBezTo>
                  <a:pt x="12857" y="1533"/>
                  <a:pt x="13886" y="752"/>
                  <a:pt x="14657" y="231"/>
                </a:cubicBezTo>
                <a:cubicBezTo>
                  <a:pt x="15429" y="-289"/>
                  <a:pt x="15621" y="231"/>
                  <a:pt x="16586" y="231"/>
                </a:cubicBezTo>
                <a:cubicBezTo>
                  <a:pt x="17550" y="231"/>
                  <a:pt x="19607" y="231"/>
                  <a:pt x="20443" y="231"/>
                </a:cubicBezTo>
                <a:cubicBezTo>
                  <a:pt x="21279" y="231"/>
                  <a:pt x="21439" y="231"/>
                  <a:pt x="21600" y="231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6" name="0"/>
          <p:cNvSpPr txBox="1"/>
          <p:nvPr/>
        </p:nvSpPr>
        <p:spPr>
          <a:xfrm>
            <a:off x="18790180" y="899562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87" name="1/2"/>
          <p:cNvSpPr txBox="1"/>
          <p:nvPr/>
        </p:nvSpPr>
        <p:spPr>
          <a:xfrm>
            <a:off x="17751516" y="7700498"/>
            <a:ext cx="1049847" cy="644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1/2</a:t>
            </a:r>
          </a:p>
        </p:txBody>
      </p:sp>
      <p:sp>
        <p:nvSpPr>
          <p:cNvPr id="388" name="1"/>
          <p:cNvSpPr txBox="1"/>
          <p:nvPr/>
        </p:nvSpPr>
        <p:spPr>
          <a:xfrm>
            <a:off x="22235855" y="6990621"/>
            <a:ext cx="36189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89" name="0"/>
          <p:cNvSpPr txBox="1"/>
          <p:nvPr/>
        </p:nvSpPr>
        <p:spPr>
          <a:xfrm>
            <a:off x="15234690" y="8504679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90" name="Equation"/>
          <p:cNvSpPr txBox="1"/>
          <p:nvPr/>
        </p:nvSpPr>
        <p:spPr>
          <a:xfrm>
            <a:off x="4311512" y="8299006"/>
            <a:ext cx="5029226" cy="1158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den>
                  </m:f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  <p:sp>
        <p:nvSpPr>
          <p:cNvPr id="391" name="Line"/>
          <p:cNvSpPr/>
          <p:nvPr/>
        </p:nvSpPr>
        <p:spPr>
          <a:xfrm>
            <a:off x="18607581" y="4182077"/>
            <a:ext cx="1" cy="26494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2" name="Line"/>
          <p:cNvSpPr/>
          <p:nvPr/>
        </p:nvSpPr>
        <p:spPr>
          <a:xfrm>
            <a:off x="15846031" y="5375756"/>
            <a:ext cx="61243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3" name="1"/>
          <p:cNvSpPr txBox="1"/>
          <p:nvPr/>
        </p:nvSpPr>
        <p:spPr>
          <a:xfrm>
            <a:off x="20992853" y="3314325"/>
            <a:ext cx="328688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4" name="Line"/>
          <p:cNvSpPr/>
          <p:nvPr/>
        </p:nvSpPr>
        <p:spPr>
          <a:xfrm>
            <a:off x="15901964" y="536089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5" name="Line"/>
          <p:cNvSpPr/>
          <p:nvPr/>
        </p:nvSpPr>
        <p:spPr>
          <a:xfrm>
            <a:off x="18582840" y="3821779"/>
            <a:ext cx="2679355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6" name="Line"/>
          <p:cNvSpPr/>
          <p:nvPr/>
        </p:nvSpPr>
        <p:spPr>
          <a:xfrm>
            <a:off x="18601398" y="3821952"/>
            <a:ext cx="1" cy="1553805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7" name="0"/>
          <p:cNvSpPr txBox="1"/>
          <p:nvPr/>
        </p:nvSpPr>
        <p:spPr>
          <a:xfrm>
            <a:off x="15637918" y="4793798"/>
            <a:ext cx="423549" cy="63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98" name="0"/>
          <p:cNvSpPr txBox="1"/>
          <p:nvPr/>
        </p:nvSpPr>
        <p:spPr>
          <a:xfrm>
            <a:off x="18550517" y="5334403"/>
            <a:ext cx="423549" cy="6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99" name="A popular alternative is the Rectifier Unit (ReLu):"/>
          <p:cNvSpPr txBox="1"/>
          <p:nvPr/>
        </p:nvSpPr>
        <p:spPr>
          <a:xfrm>
            <a:off x="2222169" y="10263391"/>
            <a:ext cx="89687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popular alternative is the Rectifier Unit (ReLu):</a:t>
            </a:r>
          </a:p>
        </p:txBody>
      </p:sp>
      <p:sp>
        <p:nvSpPr>
          <p:cNvPr id="400" name="Line"/>
          <p:cNvSpPr/>
          <p:nvPr/>
        </p:nvSpPr>
        <p:spPr>
          <a:xfrm>
            <a:off x="18611543" y="10372835"/>
            <a:ext cx="1" cy="255294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1" name="Line"/>
          <p:cNvSpPr/>
          <p:nvPr/>
        </p:nvSpPr>
        <p:spPr>
          <a:xfrm>
            <a:off x="15591528" y="12042066"/>
            <a:ext cx="6743174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2" name="0"/>
          <p:cNvSpPr txBox="1"/>
          <p:nvPr/>
        </p:nvSpPr>
        <p:spPr>
          <a:xfrm>
            <a:off x="18782165" y="12089115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03" name="0"/>
          <p:cNvSpPr txBox="1"/>
          <p:nvPr/>
        </p:nvSpPr>
        <p:spPr>
          <a:xfrm>
            <a:off x="15226675" y="11598164"/>
            <a:ext cx="361899" cy="64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04" name="Line"/>
          <p:cNvSpPr/>
          <p:nvPr/>
        </p:nvSpPr>
        <p:spPr>
          <a:xfrm>
            <a:off x="18599566" y="7275562"/>
            <a:ext cx="1" cy="26494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5" name="Line"/>
          <p:cNvSpPr/>
          <p:nvPr/>
        </p:nvSpPr>
        <p:spPr>
          <a:xfrm>
            <a:off x="15927364" y="12042066"/>
            <a:ext cx="2679354" cy="1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06" name="Line"/>
          <p:cNvSpPr/>
          <p:nvPr/>
        </p:nvSpPr>
        <p:spPr>
          <a:xfrm flipV="1">
            <a:off x="18611853" y="10388977"/>
            <a:ext cx="2225005" cy="1633064"/>
          </a:xfrm>
          <a:prstGeom prst="line">
            <a:avLst/>
          </a:prstGeom>
          <a:ln w="38100">
            <a:solidFill>
              <a:srgbClr val="FF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07" name="Equation"/>
          <p:cNvSpPr txBox="1"/>
          <p:nvPr/>
        </p:nvSpPr>
        <p:spPr>
          <a:xfrm>
            <a:off x="4637893" y="11676775"/>
            <a:ext cx="4685215" cy="4871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ReLu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  <p:sp>
        <p:nvSpPr>
          <p:cNvPr id="408" name="For the step function, we can set the bias to 0"/>
          <p:cNvSpPr txBox="1"/>
          <p:nvPr/>
        </p:nvSpPr>
        <p:spPr>
          <a:xfrm>
            <a:off x="3742037" y="4945930"/>
            <a:ext cx="746343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4141FF"/>
                </a:solidFill>
              </a:defRPr>
            </a:lvl1pPr>
          </a:lstStyle>
          <a:p>
            <a:pPr/>
            <a:r>
              <a:t>For the step function, we can set the bias to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Data Science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Data Science Process</a:t>
            </a:r>
          </a:p>
        </p:txBody>
      </p:sp>
      <p:sp>
        <p:nvSpPr>
          <p:cNvPr id="141" name="Rectangle"/>
          <p:cNvSpPr/>
          <p:nvPr/>
        </p:nvSpPr>
        <p:spPr>
          <a:xfrm>
            <a:off x="1237738" y="3540734"/>
            <a:ext cx="9034751" cy="1642682"/>
          </a:xfrm>
          <a:prstGeom prst="rect">
            <a:avLst/>
          </a:prstGeom>
          <a:solidFill>
            <a:srgbClr val="DCE6F2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Ask an interesting question"/>
          <p:cNvSpPr txBox="1"/>
          <p:nvPr/>
        </p:nvSpPr>
        <p:spPr>
          <a:xfrm>
            <a:off x="1353043" y="3913861"/>
            <a:ext cx="8804141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defRPr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Ask an interesting question</a:t>
            </a:r>
          </a:p>
        </p:txBody>
      </p:sp>
      <p:sp>
        <p:nvSpPr>
          <p:cNvPr id="143" name="Rectangle 5"/>
          <p:cNvSpPr/>
          <p:nvPr/>
        </p:nvSpPr>
        <p:spPr>
          <a:xfrm>
            <a:off x="1237738" y="5510592"/>
            <a:ext cx="9034751" cy="1642683"/>
          </a:xfrm>
          <a:prstGeom prst="rect">
            <a:avLst/>
          </a:prstGeom>
          <a:solidFill>
            <a:srgbClr val="B9CDE5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Rectangle 6"/>
          <p:cNvSpPr/>
          <p:nvPr/>
        </p:nvSpPr>
        <p:spPr>
          <a:xfrm>
            <a:off x="1237736" y="7480451"/>
            <a:ext cx="9034751" cy="1642682"/>
          </a:xfrm>
          <a:prstGeom prst="rect">
            <a:avLst/>
          </a:prstGeom>
          <a:solidFill>
            <a:srgbClr val="95B3D7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Rectangle 7"/>
          <p:cNvSpPr/>
          <p:nvPr/>
        </p:nvSpPr>
        <p:spPr>
          <a:xfrm>
            <a:off x="1237733" y="9445067"/>
            <a:ext cx="9034752" cy="1642683"/>
          </a:xfrm>
          <a:prstGeom prst="rect">
            <a:avLst/>
          </a:prstGeom>
          <a:solidFill>
            <a:srgbClr val="376092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Rectangle 8"/>
          <p:cNvSpPr/>
          <p:nvPr/>
        </p:nvSpPr>
        <p:spPr>
          <a:xfrm>
            <a:off x="1237733" y="11409683"/>
            <a:ext cx="9034752" cy="1642683"/>
          </a:xfrm>
          <a:prstGeom prst="rect">
            <a:avLst/>
          </a:prstGeom>
          <a:solidFill>
            <a:srgbClr val="254061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Rectangle 10"/>
          <p:cNvSpPr txBox="1"/>
          <p:nvPr/>
        </p:nvSpPr>
        <p:spPr>
          <a:xfrm>
            <a:off x="3841835" y="5804693"/>
            <a:ext cx="3826543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Get the Data</a:t>
            </a:r>
          </a:p>
        </p:txBody>
      </p:sp>
      <p:sp>
        <p:nvSpPr>
          <p:cNvPr id="148" name="Rectangle 11"/>
          <p:cNvSpPr txBox="1"/>
          <p:nvPr/>
        </p:nvSpPr>
        <p:spPr>
          <a:xfrm>
            <a:off x="3292330" y="7831010"/>
            <a:ext cx="4925549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Explore the Data</a:t>
            </a:r>
          </a:p>
        </p:txBody>
      </p:sp>
      <p:sp>
        <p:nvSpPr>
          <p:cNvPr id="149" name="Rectangle 12"/>
          <p:cNvSpPr txBox="1"/>
          <p:nvPr/>
        </p:nvSpPr>
        <p:spPr>
          <a:xfrm>
            <a:off x="3432212" y="9739171"/>
            <a:ext cx="4645784" cy="89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Model the Data</a:t>
            </a:r>
          </a:p>
        </p:txBody>
      </p:sp>
      <p:sp>
        <p:nvSpPr>
          <p:cNvPr id="150" name="Rectangle 13"/>
          <p:cNvSpPr txBox="1"/>
          <p:nvPr/>
        </p:nvSpPr>
        <p:spPr>
          <a:xfrm>
            <a:off x="1500452" y="11774083"/>
            <a:ext cx="8509300" cy="7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3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Communicate/Visualize the Results</a:t>
            </a:r>
          </a:p>
        </p:txBody>
      </p:sp>
      <p:sp>
        <p:nvSpPr>
          <p:cNvPr id="151" name="Rectangular Callout 9"/>
          <p:cNvSpPr/>
          <p:nvPr/>
        </p:nvSpPr>
        <p:spPr>
          <a:xfrm rot="5400000">
            <a:off x="13580209" y="3329417"/>
            <a:ext cx="4225513" cy="9899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246" y="0"/>
                </a:lnTo>
                <a:lnTo>
                  <a:pt x="19246" y="19104"/>
                </a:lnTo>
                <a:lnTo>
                  <a:pt x="16038" y="19104"/>
                </a:lnTo>
                <a:lnTo>
                  <a:pt x="21600" y="21600"/>
                </a:lnTo>
                <a:lnTo>
                  <a:pt x="11227" y="19104"/>
                </a:lnTo>
                <a:lnTo>
                  <a:pt x="0" y="19104"/>
                </a:lnTo>
                <a:lnTo>
                  <a:pt x="0" y="11144"/>
                </a:lnTo>
                <a:close/>
              </a:path>
            </a:pathLst>
          </a:custGeom>
          <a:solidFill>
            <a:srgbClr val="FDEADA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TextBox 14"/>
          <p:cNvSpPr txBox="1"/>
          <p:nvPr/>
        </p:nvSpPr>
        <p:spPr>
          <a:xfrm>
            <a:off x="13081485" y="6271140"/>
            <a:ext cx="7947495" cy="3434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200000"/>
              </a:lnSpc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Build a model</a:t>
            </a:r>
          </a:p>
          <a:p>
            <a:pPr algn="l" defTabSz="914400">
              <a:lnSpc>
                <a:spcPct val="200000"/>
              </a:lnSpc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Fit the model</a:t>
            </a:r>
          </a:p>
          <a:p>
            <a:pPr algn="l" defTabSz="914400">
              <a:lnSpc>
                <a:spcPct val="200000"/>
              </a:lnSpc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Validate the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Example: the NOT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NOT gate</a:t>
            </a:r>
          </a:p>
        </p:txBody>
      </p:sp>
      <p:sp>
        <p:nvSpPr>
          <p:cNvPr id="411" name="Line"/>
          <p:cNvSpPr/>
          <p:nvPr/>
        </p:nvSpPr>
        <p:spPr>
          <a:xfrm>
            <a:off x="6763800" y="4932196"/>
            <a:ext cx="24329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2" name="Line"/>
          <p:cNvSpPr/>
          <p:nvPr/>
        </p:nvSpPr>
        <p:spPr>
          <a:xfrm>
            <a:off x="11527604" y="5001624"/>
            <a:ext cx="243292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3" name="X"/>
          <p:cNvSpPr txBox="1"/>
          <p:nvPr/>
        </p:nvSpPr>
        <p:spPr>
          <a:xfrm>
            <a:off x="6050176" y="4582322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14" name="Oval"/>
          <p:cNvSpPr/>
          <p:nvPr/>
        </p:nvSpPr>
        <p:spPr>
          <a:xfrm>
            <a:off x="9232214" y="4328320"/>
            <a:ext cx="2047963" cy="1235103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5" name="Equation"/>
          <p:cNvSpPr txBox="1"/>
          <p:nvPr/>
        </p:nvSpPr>
        <p:spPr>
          <a:xfrm>
            <a:off x="14182555" y="4322977"/>
            <a:ext cx="3879494" cy="12184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3900">
              <a:solidFill>
                <a:srgbClr val="414141"/>
              </a:solidFill>
            </a:endParaRPr>
          </a:p>
        </p:txBody>
      </p:sp>
      <p:sp>
        <p:nvSpPr>
          <p:cNvPr id="416" name="Rectangle"/>
          <p:cNvSpPr txBox="1"/>
          <p:nvPr/>
        </p:nvSpPr>
        <p:spPr>
          <a:xfrm>
            <a:off x="7590629" y="376122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9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  <p:sp>
        <p:nvSpPr>
          <p:cNvPr id="417" name="Equation"/>
          <p:cNvSpPr txBox="1"/>
          <p:nvPr/>
        </p:nvSpPr>
        <p:spPr>
          <a:xfrm>
            <a:off x="9624679" y="4806679"/>
            <a:ext cx="1153184" cy="278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18" name="T"/>
          <p:cNvSpPr txBox="1"/>
          <p:nvPr/>
        </p:nvSpPr>
        <p:spPr>
          <a:xfrm>
            <a:off x="12238653" y="4175325"/>
            <a:ext cx="473790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graphicFrame>
        <p:nvGraphicFramePr>
          <p:cNvPr id="419" name="Table"/>
          <p:cNvGraphicFramePr/>
          <p:nvPr/>
        </p:nvGraphicFramePr>
        <p:xfrm>
          <a:off x="3663254" y="7365251"/>
          <a:ext cx="15697453" cy="427384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20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21" name="Equation"/>
          <p:cNvSpPr txBox="1"/>
          <p:nvPr/>
        </p:nvSpPr>
        <p:spPr>
          <a:xfrm>
            <a:off x="16410810" y="9286490"/>
            <a:ext cx="594894" cy="4313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  <a:endParaRPr sz="7400">
              <a:solidFill>
                <a:srgbClr val="414141"/>
              </a:solidFill>
            </a:endParaRPr>
          </a:p>
        </p:txBody>
      </p:sp>
      <p:sp>
        <p:nvSpPr>
          <p:cNvPr id="422" name="Text"/>
          <p:cNvSpPr txBox="1"/>
          <p:nvPr/>
        </p:nvSpPr>
        <p:spPr>
          <a:xfrm>
            <a:off x="20030611" y="8925211"/>
            <a:ext cx="1993827" cy="18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Example: the NOT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NOT gate</a:t>
            </a:r>
          </a:p>
        </p:txBody>
      </p:sp>
      <p:sp>
        <p:nvSpPr>
          <p:cNvPr id="425" name="Line"/>
          <p:cNvSpPr/>
          <p:nvPr/>
        </p:nvSpPr>
        <p:spPr>
          <a:xfrm>
            <a:off x="6763800" y="4932196"/>
            <a:ext cx="2432924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6" name="Line"/>
          <p:cNvSpPr/>
          <p:nvPr/>
        </p:nvSpPr>
        <p:spPr>
          <a:xfrm>
            <a:off x="11527604" y="5001624"/>
            <a:ext cx="243292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7" name="X"/>
          <p:cNvSpPr txBox="1"/>
          <p:nvPr/>
        </p:nvSpPr>
        <p:spPr>
          <a:xfrm>
            <a:off x="6050176" y="4582322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28" name="Oval"/>
          <p:cNvSpPr/>
          <p:nvPr/>
        </p:nvSpPr>
        <p:spPr>
          <a:xfrm>
            <a:off x="9232214" y="4328320"/>
            <a:ext cx="2047963" cy="1235103"/>
          </a:xfrm>
          <a:prstGeom prst="ellipse">
            <a:avLst/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9" name="Equation"/>
          <p:cNvSpPr txBox="1"/>
          <p:nvPr/>
        </p:nvSpPr>
        <p:spPr>
          <a:xfrm>
            <a:off x="14182556" y="4322977"/>
            <a:ext cx="3879494" cy="12184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3900">
              <a:solidFill>
                <a:srgbClr val="414141"/>
              </a:solidFill>
            </a:endParaRPr>
          </a:p>
        </p:txBody>
      </p:sp>
      <p:sp>
        <p:nvSpPr>
          <p:cNvPr id="430" name="Rectangle"/>
          <p:cNvSpPr txBox="1"/>
          <p:nvPr/>
        </p:nvSpPr>
        <p:spPr>
          <a:xfrm>
            <a:off x="7590629" y="376122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C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900" i="1">
                      <a:solidFill>
                        <a:srgbClr val="CE4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  <p:sp>
        <p:nvSpPr>
          <p:cNvPr id="431" name="Equation"/>
          <p:cNvSpPr txBox="1"/>
          <p:nvPr/>
        </p:nvSpPr>
        <p:spPr>
          <a:xfrm>
            <a:off x="9624679" y="4806679"/>
            <a:ext cx="1153184" cy="2783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32" name="T"/>
          <p:cNvSpPr txBox="1"/>
          <p:nvPr/>
        </p:nvSpPr>
        <p:spPr>
          <a:xfrm>
            <a:off x="12238652" y="4175324"/>
            <a:ext cx="473791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graphicFrame>
        <p:nvGraphicFramePr>
          <p:cNvPr id="433" name="Table"/>
          <p:cNvGraphicFramePr/>
          <p:nvPr/>
        </p:nvGraphicFramePr>
        <p:xfrm>
          <a:off x="3663253" y="736525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424615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34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35" name="Equation"/>
          <p:cNvSpPr txBox="1"/>
          <p:nvPr/>
        </p:nvSpPr>
        <p:spPr>
          <a:xfrm>
            <a:off x="16410810" y="9286490"/>
            <a:ext cx="594895" cy="4313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7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  <a:endParaRPr sz="7400">
              <a:solidFill>
                <a:srgbClr val="414141"/>
              </a:solidFill>
            </a:endParaRPr>
          </a:p>
        </p:txBody>
      </p:sp>
      <p:sp>
        <p:nvSpPr>
          <p:cNvPr id="436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437" name="Text"/>
          <p:cNvSpPr txBox="1"/>
          <p:nvPr/>
        </p:nvSpPr>
        <p:spPr>
          <a:xfrm>
            <a:off x="20030610" y="8925211"/>
            <a:ext cx="1993828" cy="180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xample: the AND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AND gate</a:t>
            </a:r>
          </a:p>
        </p:txBody>
      </p:sp>
      <p:grpSp>
        <p:nvGrpSpPr>
          <p:cNvPr id="451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440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444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445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6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447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48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49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450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452" name="Table"/>
          <p:cNvGraphicFramePr/>
          <p:nvPr/>
        </p:nvGraphicFramePr>
        <p:xfrm>
          <a:off x="2704260" y="8094282"/>
          <a:ext cx="15697454" cy="427384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53" name="Equation"/>
          <p:cNvSpPr txBox="1"/>
          <p:nvPr/>
        </p:nvSpPr>
        <p:spPr>
          <a:xfrm>
            <a:off x="14943890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4" name="Equation"/>
          <p:cNvSpPr txBox="1"/>
          <p:nvPr/>
        </p:nvSpPr>
        <p:spPr>
          <a:xfrm>
            <a:off x="15045316" y="10003461"/>
            <a:ext cx="512410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5" name="Equation"/>
          <p:cNvSpPr txBox="1"/>
          <p:nvPr/>
        </p:nvSpPr>
        <p:spPr>
          <a:xfrm>
            <a:off x="4163940" y="16191299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6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57" name="Equation"/>
          <p:cNvSpPr txBox="1"/>
          <p:nvPr/>
        </p:nvSpPr>
        <p:spPr>
          <a:xfrm>
            <a:off x="16297534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Example: the AND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AND gate</a:t>
            </a:r>
          </a:p>
        </p:txBody>
      </p:sp>
      <p:grpSp>
        <p:nvGrpSpPr>
          <p:cNvPr id="471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460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3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464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465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6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467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68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69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470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472" name="Table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73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4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5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6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7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78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479" name="Text"/>
          <p:cNvSpPr txBox="1"/>
          <p:nvPr/>
        </p:nvSpPr>
        <p:spPr>
          <a:xfrm>
            <a:off x="19760356" y="8590527"/>
            <a:ext cx="1562557" cy="293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Example: the 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OR gate</a:t>
            </a:r>
          </a:p>
        </p:txBody>
      </p:sp>
      <p:grpSp>
        <p:nvGrpSpPr>
          <p:cNvPr id="493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482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5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486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487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8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489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90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491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492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494" name="Table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95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6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7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8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499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Example: the 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OR gate</a:t>
            </a:r>
          </a:p>
        </p:txBody>
      </p:sp>
      <p:grpSp>
        <p:nvGrpSpPr>
          <p:cNvPr id="513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02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5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06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07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8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09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10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11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12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14" name="Table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15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6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7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8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19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20" name="Possible solution:"/>
          <p:cNvSpPr txBox="1"/>
          <p:nvPr/>
        </p:nvSpPr>
        <p:spPr>
          <a:xfrm>
            <a:off x="19655421" y="7578210"/>
            <a:ext cx="335796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Possible solution:</a:t>
            </a:r>
          </a:p>
        </p:txBody>
      </p:sp>
      <p:sp>
        <p:nvSpPr>
          <p:cNvPr id="521" name="Text"/>
          <p:cNvSpPr txBox="1"/>
          <p:nvPr/>
        </p:nvSpPr>
        <p:spPr>
          <a:xfrm>
            <a:off x="19773143" y="8590527"/>
            <a:ext cx="1562557" cy="293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FF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>
              <a:defRPr sz="3400">
                <a:solidFill>
                  <a:srgbClr val="FF4141"/>
                </a:solidFill>
              </a:defRPr>
            </a:pPr>
          </a:p>
          <a:p>
            <a:pPr>
              <a:defRPr sz="3400">
                <a:solidFill>
                  <a:srgbClr val="FF4141"/>
                </a:solidFill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FF4040"/>
                      </a:solidFill>
                      <a:latin typeface="Cambria Math" panose="02040503050406030204" pitchFamily="18" charset="0"/>
                    </a:rPr>
                    <m:t>0.5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he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perceptron</a:t>
            </a:r>
          </a:p>
        </p:txBody>
      </p:sp>
      <p:sp>
        <p:nvSpPr>
          <p:cNvPr id="524" name="Training a perceptron:…"/>
          <p:cNvSpPr txBox="1"/>
          <p:nvPr/>
        </p:nvSpPr>
        <p:spPr>
          <a:xfrm>
            <a:off x="4147878" y="3060700"/>
            <a:ext cx="10032078" cy="283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Training a perceptron: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 the weights W that minimizes the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5" name="P: number of training data…"/>
          <p:cNvSpPr txBox="1"/>
          <p:nvPr/>
        </p:nvSpPr>
        <p:spPr>
          <a:xfrm>
            <a:off x="14905063" y="4869701"/>
            <a:ext cx="6407180" cy="2452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P: number of training data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: training vectors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Su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bSu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output of the perceptron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: target value for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</p:txBody>
      </p:sp>
      <p:sp>
        <p:nvSpPr>
          <p:cNvPr id="526" name="Rounded Rectangle"/>
          <p:cNvSpPr/>
          <p:nvPr/>
        </p:nvSpPr>
        <p:spPr>
          <a:xfrm>
            <a:off x="4572000" y="4876800"/>
            <a:ext cx="7315200" cy="24384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7" name="Use steepest descent:…"/>
          <p:cNvSpPr txBox="1"/>
          <p:nvPr/>
        </p:nvSpPr>
        <p:spPr>
          <a:xfrm>
            <a:off x="4402570" y="8721465"/>
            <a:ext cx="5735336" cy="3901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steepest descent: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compute gradient:</a:t>
            </a:r>
            <a:r>
              <a:t> 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update weight vector:</a:t>
            </a:r>
            <a:endParaRPr>
              <a:solidFill>
                <a:srgbClr val="FF0000"/>
              </a:solidFill>
            </a:endParaRPr>
          </a:p>
          <a:p>
            <a:pPr algn="l"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</a:t>
            </a:r>
            <a:r>
              <a:rPr>
                <a:solidFill>
                  <a:srgbClr val="FF0000"/>
                </a:solidFill>
              </a:rPr>
              <a:t>iterate</a:t>
            </a:r>
          </a:p>
        </p:txBody>
      </p:sp>
      <p:sp>
        <p:nvSpPr>
          <p:cNvPr id="528" name="(ε: learning rate)"/>
          <p:cNvSpPr txBox="1"/>
          <p:nvPr/>
        </p:nvSpPr>
        <p:spPr>
          <a:xfrm>
            <a:off x="14855276" y="12737748"/>
            <a:ext cx="3499565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(ε: learning rate)</a:t>
            </a:r>
          </a:p>
        </p:txBody>
      </p:sp>
      <p:sp>
        <p:nvSpPr>
          <p:cNvPr id="529" name="Rounded Rectangle"/>
          <p:cNvSpPr/>
          <p:nvPr/>
        </p:nvSpPr>
        <p:spPr>
          <a:xfrm>
            <a:off x="12157284" y="8854723"/>
            <a:ext cx="6743448" cy="213360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0" name="Rounded Rectangle"/>
          <p:cNvSpPr/>
          <p:nvPr/>
        </p:nvSpPr>
        <p:spPr>
          <a:xfrm>
            <a:off x="12204786" y="11140723"/>
            <a:ext cx="6858001" cy="121920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1" name="Equation"/>
          <p:cNvSpPr txBox="1"/>
          <p:nvPr/>
        </p:nvSpPr>
        <p:spPr>
          <a:xfrm>
            <a:off x="12704905" y="11450832"/>
            <a:ext cx="5130812" cy="5989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ϵ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5100">
              <a:solidFill>
                <a:srgbClr val="414141"/>
              </a:solidFill>
            </a:endParaRPr>
          </a:p>
        </p:txBody>
      </p:sp>
      <p:sp>
        <p:nvSpPr>
          <p:cNvPr id="532" name="Equation"/>
          <p:cNvSpPr txBox="1"/>
          <p:nvPr/>
        </p:nvSpPr>
        <p:spPr>
          <a:xfrm>
            <a:off x="12585420" y="9140473"/>
            <a:ext cx="5887175" cy="1562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4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xmlns:a="http://schemas.openxmlformats.org/drawingml/2006/main" sz="4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0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e>
                  </m:d>
                </m:oMath>
              </m:oMathPara>
            </a14:m>
            <a:endParaRPr sz="4000">
              <a:solidFill>
                <a:srgbClr val="414141"/>
              </a:solidFill>
            </a:endParaRPr>
          </a:p>
        </p:txBody>
      </p:sp>
      <p:sp>
        <p:nvSpPr>
          <p:cNvPr id="533" name="Equation"/>
          <p:cNvSpPr txBox="1"/>
          <p:nvPr/>
        </p:nvSpPr>
        <p:spPr>
          <a:xfrm>
            <a:off x="5505875" y="5340455"/>
            <a:ext cx="5705946" cy="15110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lim>
                  </m:limUpp>
                  <m:sSup>
                    <m:e>
                      <m:d>
                        <m:dPr>
                          <m:ctrlP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4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e>
                    <m:sup>
                      <m:r>
                        <a:rPr xmlns:a="http://schemas.openxmlformats.org/drawingml/2006/main" sz="4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4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Example: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XOR gate</a:t>
            </a:r>
          </a:p>
        </p:txBody>
      </p:sp>
      <p:grpSp>
        <p:nvGrpSpPr>
          <p:cNvPr id="547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36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9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40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41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2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43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44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45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46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48" name="Table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49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0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1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2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53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Example: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Example: the XOR gate</a:t>
            </a:r>
          </a:p>
        </p:txBody>
      </p:sp>
      <p:grpSp>
        <p:nvGrpSpPr>
          <p:cNvPr id="567" name="Group"/>
          <p:cNvGrpSpPr/>
          <p:nvPr/>
        </p:nvGrpSpPr>
        <p:grpSpPr>
          <a:xfrm>
            <a:off x="5743298" y="4064072"/>
            <a:ext cx="13651313" cy="2685894"/>
            <a:chOff x="0" y="0"/>
            <a:chExt cx="13651312" cy="2685893"/>
          </a:xfrm>
        </p:grpSpPr>
        <p:sp>
          <p:nvSpPr>
            <p:cNvPr id="556" name="Line"/>
            <p:cNvSpPr/>
            <p:nvPr/>
          </p:nvSpPr>
          <p:spPr>
            <a:xfrm>
              <a:off x="996799" y="617697"/>
              <a:ext cx="2443840" cy="63561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 flipV="1">
              <a:off x="1008728" y="1695371"/>
              <a:ext cx="2419268" cy="496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6935098" y="1500310"/>
              <a:ext cx="243292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9" name="X1"/>
            <p:cNvSpPr txBox="1"/>
            <p:nvPr/>
          </p:nvSpPr>
          <p:spPr>
            <a:xfrm>
              <a:off x="0" y="28384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X1</a:t>
              </a:r>
            </a:p>
          </p:txBody>
        </p:sp>
        <p:sp>
          <p:nvSpPr>
            <p:cNvPr id="560" name="X2"/>
            <p:cNvSpPr txBox="1"/>
            <p:nvPr/>
          </p:nvSpPr>
          <p:spPr>
            <a:xfrm>
              <a:off x="0" y="1757708"/>
              <a:ext cx="753107" cy="69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561" name="Oval"/>
            <p:cNvSpPr/>
            <p:nvPr/>
          </p:nvSpPr>
          <p:spPr>
            <a:xfrm>
              <a:off x="3437770" y="435906"/>
              <a:ext cx="3497328" cy="2128809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2" name="Equation"/>
            <p:cNvSpPr txBox="1"/>
            <p:nvPr/>
          </p:nvSpPr>
          <p:spPr>
            <a:xfrm>
              <a:off x="9771819" y="830273"/>
              <a:ext cx="3879494" cy="121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{</m:t>
                    </m:r>
                    <m:eqArr>
                      <m:eqArrPr>
                        <m:ctrlP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xmlns:a="http://schemas.openxmlformats.org/drawingml/2006/main" sz="39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eqArr>
                  </m:oMath>
                </m:oMathPara>
              </a14:m>
              <a:endParaRPr sz="3900">
                <a:solidFill>
                  <a:srgbClr val="414141"/>
                </a:solidFill>
              </a:endParaRPr>
            </a:p>
          </p:txBody>
        </p:sp>
        <p:sp>
          <p:nvSpPr>
            <p:cNvPr id="563" name="Rectangle"/>
            <p:cNvSpPr txBox="1"/>
            <p:nvPr/>
          </p:nvSpPr>
          <p:spPr>
            <a:xfrm>
              <a:off x="1877251" y="0"/>
              <a:ext cx="828839" cy="96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615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64" name="Rectangle"/>
            <p:cNvSpPr txBox="1"/>
            <p:nvPr/>
          </p:nvSpPr>
          <p:spPr>
            <a:xfrm>
              <a:off x="1877251" y="1717445"/>
              <a:ext cx="828839" cy="968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100">
                  <a:solidFill>
                    <a:srgbClr val="CF41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CE4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</a:p>
          </p:txBody>
        </p:sp>
        <p:sp>
          <p:nvSpPr>
            <p:cNvPr id="565" name="Equation"/>
            <p:cNvSpPr txBox="1"/>
            <p:nvPr/>
          </p:nvSpPr>
          <p:spPr>
            <a:xfrm>
              <a:off x="3830235" y="1313975"/>
              <a:ext cx="2598065" cy="372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2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2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sz="3200">
                <a:solidFill>
                  <a:srgbClr val="414141"/>
                </a:solidFill>
              </a:endParaRPr>
            </a:p>
          </p:txBody>
        </p:sp>
        <p:sp>
          <p:nvSpPr>
            <p:cNvPr id="566" name="T"/>
            <p:cNvSpPr txBox="1"/>
            <p:nvPr/>
          </p:nvSpPr>
          <p:spPr>
            <a:xfrm>
              <a:off x="7914664" y="593115"/>
              <a:ext cx="473791" cy="699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91440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aphicFrame>
        <p:nvGraphicFramePr>
          <p:cNvPr id="568" name="Table"/>
          <p:cNvGraphicFramePr/>
          <p:nvPr/>
        </p:nvGraphicFramePr>
        <p:xfrm>
          <a:off x="2704260" y="8094281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24363"/>
                <a:gridCol w="3924363"/>
                <a:gridCol w="3924363"/>
                <a:gridCol w="3924363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69" name="Equation"/>
          <p:cNvSpPr txBox="1"/>
          <p:nvPr/>
        </p:nvSpPr>
        <p:spPr>
          <a:xfrm>
            <a:off x="14943889" y="9189383"/>
            <a:ext cx="1754342" cy="455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0" name="Equation"/>
          <p:cNvSpPr txBox="1"/>
          <p:nvPr/>
        </p:nvSpPr>
        <p:spPr>
          <a:xfrm>
            <a:off x="15045315" y="10003462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1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2" name="Equation"/>
          <p:cNvSpPr txBox="1"/>
          <p:nvPr/>
        </p:nvSpPr>
        <p:spPr>
          <a:xfrm>
            <a:off x="15146742" y="11779064"/>
            <a:ext cx="258319" cy="3943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3" name="Equation"/>
          <p:cNvSpPr txBox="1"/>
          <p:nvPr/>
        </p:nvSpPr>
        <p:spPr>
          <a:xfrm>
            <a:off x="16297533" y="10987162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74" name="Cannot find a solution…"/>
          <p:cNvSpPr txBox="1"/>
          <p:nvPr/>
        </p:nvSpPr>
        <p:spPr>
          <a:xfrm>
            <a:off x="18812868" y="9293429"/>
            <a:ext cx="501094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>
                <a:solidFill>
                  <a:srgbClr val="FF4141"/>
                </a:solidFill>
              </a:defRPr>
            </a:pPr>
            <a:r>
              <a:t>Cannot find a solution </a:t>
            </a:r>
          </a:p>
          <a:p>
            <a:pPr algn="l">
              <a:defRPr b="1" i="1">
                <a:solidFill>
                  <a:srgbClr val="FF4141"/>
                </a:solidFill>
              </a:defRPr>
            </a:pPr>
            <a:r>
              <a:t>with a “simple” perceptron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577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8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9" name="Line"/>
          <p:cNvSpPr/>
          <p:nvPr/>
        </p:nvSpPr>
        <p:spPr>
          <a:xfrm>
            <a:off x="9264380" y="5004888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0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581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582" name="Equation"/>
          <p:cNvSpPr txBox="1"/>
          <p:nvPr/>
        </p:nvSpPr>
        <p:spPr>
          <a:xfrm>
            <a:off x="9804039" y="4743091"/>
            <a:ext cx="1862389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583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584" name="Rectangle"/>
          <p:cNvSpPr txBox="1"/>
          <p:nvPr/>
        </p:nvSpPr>
        <p:spPr>
          <a:xfrm>
            <a:off x="4385546" y="5692012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585" name="Equation"/>
          <p:cNvSpPr txBox="1"/>
          <p:nvPr/>
        </p:nvSpPr>
        <p:spPr>
          <a:xfrm>
            <a:off x="6441529" y="4818553"/>
            <a:ext cx="2760087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86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587" name="Table"/>
          <p:cNvGraphicFramePr/>
          <p:nvPr/>
        </p:nvGraphicFramePr>
        <p:xfrm>
          <a:off x="2640328" y="9121947"/>
          <a:ext cx="15697453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88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589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90" name="Line"/>
          <p:cNvSpPr/>
          <p:nvPr/>
        </p:nvSpPr>
        <p:spPr>
          <a:xfrm>
            <a:off x="3505093" y="4437958"/>
            <a:ext cx="2596764" cy="176720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1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2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5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593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594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5" name="Equation"/>
          <p:cNvSpPr txBox="1"/>
          <p:nvPr/>
        </p:nvSpPr>
        <p:spPr>
          <a:xfrm>
            <a:off x="9959911" y="6450817"/>
            <a:ext cx="1862389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596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97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598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55" name="Table"/>
          <p:cNvGraphicFramePr/>
          <p:nvPr/>
        </p:nvGraphicFramePr>
        <p:xfrm>
          <a:off x="3960108" y="4988226"/>
          <a:ext cx="15983159" cy="667829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991579"/>
                <a:gridCol w="7991579"/>
              </a:tblGrid>
              <a:tr h="333914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/>
                        <a:t>Classification of categorization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/>
                        <a:t>Clustering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339144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414141"/>
                          </a:solidFill>
                        </a:rPr>
                        <a:t>Regression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500">
                          <a:solidFill>
                            <a:srgbClr val="414141"/>
                          </a:solidFill>
                        </a:rPr>
                        <a:t>Dimensionality Reduction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" name="Supervised learning"/>
          <p:cNvSpPr txBox="1"/>
          <p:nvPr/>
        </p:nvSpPr>
        <p:spPr>
          <a:xfrm>
            <a:off x="5259275" y="4073534"/>
            <a:ext cx="511604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Supervised learning</a:t>
            </a:r>
          </a:p>
        </p:txBody>
      </p:sp>
      <p:sp>
        <p:nvSpPr>
          <p:cNvPr id="157" name="Unsupervised learning"/>
          <p:cNvSpPr txBox="1"/>
          <p:nvPr/>
        </p:nvSpPr>
        <p:spPr>
          <a:xfrm>
            <a:off x="12941475" y="4073534"/>
            <a:ext cx="581423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Unsupervised learning</a:t>
            </a:r>
          </a:p>
        </p:txBody>
      </p:sp>
      <p:sp>
        <p:nvSpPr>
          <p:cNvPr id="158" name="Discrete"/>
          <p:cNvSpPr txBox="1"/>
          <p:nvPr/>
        </p:nvSpPr>
        <p:spPr>
          <a:xfrm rot="16200000">
            <a:off x="2196901" y="6242302"/>
            <a:ext cx="219854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Discrete</a:t>
            </a:r>
          </a:p>
        </p:txBody>
      </p:sp>
      <p:sp>
        <p:nvSpPr>
          <p:cNvPr id="159" name="Continuous"/>
          <p:cNvSpPr txBox="1"/>
          <p:nvPr/>
        </p:nvSpPr>
        <p:spPr>
          <a:xfrm rot="16200000">
            <a:off x="1756556" y="9426623"/>
            <a:ext cx="307923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5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pPr/>
            <a:r>
              <a:t>Continuous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601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2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3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4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05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06" name="Equation"/>
          <p:cNvSpPr txBox="1"/>
          <p:nvPr/>
        </p:nvSpPr>
        <p:spPr>
          <a:xfrm>
            <a:off x="9804039" y="4743091"/>
            <a:ext cx="193023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07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608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609" name="Equation"/>
          <p:cNvSpPr txBox="1"/>
          <p:nvPr/>
        </p:nvSpPr>
        <p:spPr>
          <a:xfrm>
            <a:off x="6441530" y="4818553"/>
            <a:ext cx="2760086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10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611" name="Table"/>
          <p:cNvGraphicFramePr/>
          <p:nvPr/>
        </p:nvGraphicFramePr>
        <p:xfrm>
          <a:off x="2640327" y="9121947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12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13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14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5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6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5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617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618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9" name="Equation"/>
          <p:cNvSpPr txBox="1"/>
          <p:nvPr/>
        </p:nvSpPr>
        <p:spPr>
          <a:xfrm>
            <a:off x="9959911" y="6450817"/>
            <a:ext cx="193391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20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21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622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23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4" name="Rectangle"/>
          <p:cNvSpPr txBox="1"/>
          <p:nvPr/>
        </p:nvSpPr>
        <p:spPr>
          <a:xfrm>
            <a:off x="14025242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5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</a:p>
        </p:txBody>
      </p:sp>
      <p:sp>
        <p:nvSpPr>
          <p:cNvPr id="625" name="Line"/>
          <p:cNvSpPr/>
          <p:nvPr/>
        </p:nvSpPr>
        <p:spPr>
          <a:xfrm flipV="1">
            <a:off x="12610739" y="6590227"/>
            <a:ext cx="2762276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6" name="Rectangle"/>
          <p:cNvSpPr txBox="1"/>
          <p:nvPr/>
        </p:nvSpPr>
        <p:spPr>
          <a:xfrm>
            <a:off x="13576846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</a:p>
        </p:txBody>
      </p:sp>
      <p:sp>
        <p:nvSpPr>
          <p:cNvPr id="627" name="Equation"/>
          <p:cNvSpPr txBox="1"/>
          <p:nvPr/>
        </p:nvSpPr>
        <p:spPr>
          <a:xfrm>
            <a:off x="19124587" y="5914439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28" name="Equation"/>
          <p:cNvSpPr txBox="1"/>
          <p:nvPr/>
        </p:nvSpPr>
        <p:spPr>
          <a:xfrm>
            <a:off x="15762078" y="5989901"/>
            <a:ext cx="2693689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29" name="T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630" name="Oval"/>
          <p:cNvSpPr/>
          <p:nvPr/>
        </p:nvSpPr>
        <p:spPr>
          <a:xfrm>
            <a:off x="15515779" y="5456279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31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634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5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6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7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38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39" name="Equation"/>
          <p:cNvSpPr txBox="1"/>
          <p:nvPr/>
        </p:nvSpPr>
        <p:spPr>
          <a:xfrm>
            <a:off x="9804039" y="4743091"/>
            <a:ext cx="193023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40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641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4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sp>
        <p:nvSpPr>
          <p:cNvPr id="642" name="Equation"/>
          <p:cNvSpPr txBox="1"/>
          <p:nvPr/>
        </p:nvSpPr>
        <p:spPr>
          <a:xfrm>
            <a:off x="6441530" y="4818553"/>
            <a:ext cx="2760086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43" name="TA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A</a:t>
            </a:r>
          </a:p>
        </p:txBody>
      </p:sp>
      <p:graphicFrame>
        <p:nvGraphicFramePr>
          <p:cNvPr id="644" name="Table"/>
          <p:cNvGraphicFramePr/>
          <p:nvPr/>
        </p:nvGraphicFramePr>
        <p:xfrm>
          <a:off x="2640327" y="9121947"/>
          <a:ext cx="15697454" cy="427384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616242"/>
                <a:gridCol w="2616242"/>
                <a:gridCol w="2616242"/>
                <a:gridCol w="2616242"/>
                <a:gridCol w="2616242"/>
                <a:gridCol w="2616242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r>
                        <a:t>S</a:t>
                      </a:r>
                      <a:r>
                        <a:rPr baseline="-5999"/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  <a:r>
                        <a:t>S</a:t>
                      </a:r>
                      <a:r>
                        <a:rPr baseline="-5999"/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i="1"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5" name="Equation"/>
          <p:cNvSpPr txBox="1"/>
          <p:nvPr/>
        </p:nvSpPr>
        <p:spPr>
          <a:xfrm>
            <a:off x="11171849" y="1021230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6" name="Equation"/>
          <p:cNvSpPr txBox="1"/>
          <p:nvPr/>
        </p:nvSpPr>
        <p:spPr>
          <a:xfrm>
            <a:off x="11580153" y="11061417"/>
            <a:ext cx="512410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7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8" name="Equation"/>
          <p:cNvSpPr txBox="1"/>
          <p:nvPr/>
        </p:nvSpPr>
        <p:spPr>
          <a:xfrm>
            <a:off x="11668793" y="11971728"/>
            <a:ext cx="544871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49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50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1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2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75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</a:p>
        </p:txBody>
      </p:sp>
      <p:sp>
        <p:nvSpPr>
          <p:cNvPr id="653" name="Rectangle"/>
          <p:cNvSpPr txBox="1"/>
          <p:nvPr/>
        </p:nvSpPr>
        <p:spPr>
          <a:xfrm>
            <a:off x="4626692" y="6463183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FF4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654" name="Line"/>
          <p:cNvSpPr/>
          <p:nvPr/>
        </p:nvSpPr>
        <p:spPr>
          <a:xfrm>
            <a:off x="9420252" y="6712613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5" name="Equation"/>
          <p:cNvSpPr txBox="1"/>
          <p:nvPr/>
        </p:nvSpPr>
        <p:spPr>
          <a:xfrm>
            <a:off x="9959911" y="6450817"/>
            <a:ext cx="193391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56" name="Equation"/>
          <p:cNvSpPr txBox="1"/>
          <p:nvPr/>
        </p:nvSpPr>
        <p:spPr>
          <a:xfrm>
            <a:off x="6597401" y="6526279"/>
            <a:ext cx="2763562" cy="3767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57" name="TB"/>
          <p:cNvSpPr txBox="1"/>
          <p:nvPr/>
        </p:nvSpPr>
        <p:spPr>
          <a:xfrm>
            <a:off x="9370536" y="5990934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baseline="-5999"/>
              <a:t>B</a:t>
            </a:r>
          </a:p>
        </p:txBody>
      </p:sp>
      <p:sp>
        <p:nvSpPr>
          <p:cNvPr id="658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59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0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5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5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</a:p>
        </p:txBody>
      </p:sp>
      <p:sp>
        <p:nvSpPr>
          <p:cNvPr id="661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2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4D40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</a:p>
        </p:txBody>
      </p:sp>
      <p:sp>
        <p:nvSpPr>
          <p:cNvPr id="663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64" name="Equation"/>
          <p:cNvSpPr txBox="1"/>
          <p:nvPr/>
        </p:nvSpPr>
        <p:spPr>
          <a:xfrm>
            <a:off x="15762078" y="5989901"/>
            <a:ext cx="2693689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65" name="T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666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67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8" name="“Hidden layer”"/>
          <p:cNvSpPr txBox="1"/>
          <p:nvPr/>
        </p:nvSpPr>
        <p:spPr>
          <a:xfrm>
            <a:off x="7696824" y="7846728"/>
            <a:ext cx="285809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“Hidden layer”</a:t>
            </a:r>
          </a:p>
        </p:txBody>
      </p:sp>
      <p:sp>
        <p:nvSpPr>
          <p:cNvPr id="669" name="“Output layer”"/>
          <p:cNvSpPr txBox="1"/>
          <p:nvPr/>
        </p:nvSpPr>
        <p:spPr>
          <a:xfrm>
            <a:off x="17370413" y="7846728"/>
            <a:ext cx="288111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4141"/>
                </a:solidFill>
              </a:defRPr>
            </a:lvl1pPr>
          </a:lstStyle>
          <a:p>
            <a:pPr/>
            <a:r>
              <a:t>“Output layer”</a:t>
            </a:r>
          </a:p>
        </p:txBody>
      </p:sp>
      <p:sp>
        <p:nvSpPr>
          <p:cNvPr id="670" name="Equation"/>
          <p:cNvSpPr txBox="1"/>
          <p:nvPr/>
        </p:nvSpPr>
        <p:spPr>
          <a:xfrm>
            <a:off x="13562489" y="10212308"/>
            <a:ext cx="1754343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1" name="Equation"/>
          <p:cNvSpPr txBox="1"/>
          <p:nvPr/>
        </p:nvSpPr>
        <p:spPr>
          <a:xfrm>
            <a:off x="14183455" y="11061417"/>
            <a:ext cx="512411" cy="3949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2" name="Equation"/>
          <p:cNvSpPr txBox="1"/>
          <p:nvPr/>
        </p:nvSpPr>
        <p:spPr>
          <a:xfrm>
            <a:off x="14167225" y="11971728"/>
            <a:ext cx="544872" cy="3949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73" name="Equation"/>
          <p:cNvSpPr txBox="1"/>
          <p:nvPr/>
        </p:nvSpPr>
        <p:spPr>
          <a:xfrm>
            <a:off x="16379190" y="10194956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4" name="Equation"/>
          <p:cNvSpPr txBox="1"/>
          <p:nvPr/>
        </p:nvSpPr>
        <p:spPr>
          <a:xfrm>
            <a:off x="16379190" y="11070300"/>
            <a:ext cx="1987140" cy="3771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5" name="Equation"/>
          <p:cNvSpPr txBox="1"/>
          <p:nvPr/>
        </p:nvSpPr>
        <p:spPr>
          <a:xfrm>
            <a:off x="16379190" y="11948501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76" name="Equation"/>
          <p:cNvSpPr txBox="1"/>
          <p:nvPr/>
        </p:nvSpPr>
        <p:spPr>
          <a:xfrm>
            <a:off x="16379190" y="12826701"/>
            <a:ext cx="1987140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A more complex network the XOR gate"/>
          <p:cNvSpPr txBox="1"/>
          <p:nvPr>
            <p:ph type="title"/>
          </p:nvPr>
        </p:nvSpPr>
        <p:spPr>
          <a:xfrm>
            <a:off x="1329454" y="1149350"/>
            <a:ext cx="22479001" cy="1663700"/>
          </a:xfrm>
          <a:prstGeom prst="rect">
            <a:avLst/>
          </a:prstGeom>
        </p:spPr>
        <p:txBody>
          <a:bodyPr/>
          <a:lstStyle/>
          <a:p>
            <a:pPr/>
            <a:r>
              <a:t>A more complex network the XOR gate</a:t>
            </a:r>
          </a:p>
        </p:txBody>
      </p:sp>
      <p:sp>
        <p:nvSpPr>
          <p:cNvPr id="679" name="Line"/>
          <p:cNvSpPr/>
          <p:nvPr/>
        </p:nvSpPr>
        <p:spPr>
          <a:xfrm>
            <a:off x="3505093" y="4183093"/>
            <a:ext cx="2443841" cy="6356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0" name="Line"/>
          <p:cNvSpPr/>
          <p:nvPr/>
        </p:nvSpPr>
        <p:spPr>
          <a:xfrm flipV="1">
            <a:off x="3522229" y="5342258"/>
            <a:ext cx="2413773" cy="11396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1" name="Line"/>
          <p:cNvSpPr/>
          <p:nvPr/>
        </p:nvSpPr>
        <p:spPr>
          <a:xfrm>
            <a:off x="9264381" y="5004888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2" name="X1"/>
          <p:cNvSpPr txBox="1"/>
          <p:nvPr/>
        </p:nvSpPr>
        <p:spPr>
          <a:xfrm>
            <a:off x="2508294" y="3849244"/>
            <a:ext cx="753107" cy="69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X1</a:t>
            </a:r>
          </a:p>
        </p:txBody>
      </p:sp>
      <p:sp>
        <p:nvSpPr>
          <p:cNvPr id="683" name="X2"/>
          <p:cNvSpPr txBox="1"/>
          <p:nvPr/>
        </p:nvSpPr>
        <p:spPr>
          <a:xfrm>
            <a:off x="2508294" y="6167018"/>
            <a:ext cx="753107" cy="69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X2</a:t>
            </a:r>
          </a:p>
        </p:txBody>
      </p:sp>
      <p:sp>
        <p:nvSpPr>
          <p:cNvPr id="684" name="Equation"/>
          <p:cNvSpPr txBox="1"/>
          <p:nvPr/>
        </p:nvSpPr>
        <p:spPr>
          <a:xfrm>
            <a:off x="9804039" y="4743091"/>
            <a:ext cx="1987816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85" name="Rectangle"/>
          <p:cNvSpPr txBox="1"/>
          <p:nvPr/>
        </p:nvSpPr>
        <p:spPr>
          <a:xfrm>
            <a:off x="4385546" y="356539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00" i="1">
                      <a:solidFill>
                        <a:srgbClr val="00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86" name="Rectangle"/>
          <p:cNvSpPr txBox="1"/>
          <p:nvPr/>
        </p:nvSpPr>
        <p:spPr>
          <a:xfrm>
            <a:off x="4385546" y="5692011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00" i="1">
                      <a:solidFill>
                        <a:srgbClr val="00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87" name="Equation"/>
          <p:cNvSpPr txBox="1"/>
          <p:nvPr/>
        </p:nvSpPr>
        <p:spPr>
          <a:xfrm>
            <a:off x="6905590" y="4818553"/>
            <a:ext cx="1941793" cy="3726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88" name="0.5"/>
          <p:cNvSpPr txBox="1"/>
          <p:nvPr/>
        </p:nvSpPr>
        <p:spPr>
          <a:xfrm>
            <a:off x="9214664" y="4283209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0.5</a:t>
            </a:r>
          </a:p>
        </p:txBody>
      </p:sp>
      <p:graphicFrame>
        <p:nvGraphicFramePr>
          <p:cNvPr id="689" name="Table"/>
          <p:cNvGraphicFramePr/>
          <p:nvPr/>
        </p:nvGraphicFramePr>
        <p:xfrm>
          <a:off x="3829479" y="8775007"/>
          <a:ext cx="15697454" cy="427384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232484"/>
                <a:gridCol w="5232484"/>
                <a:gridCol w="5232484"/>
              </a:tblGrid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X2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5476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0" name="Equation"/>
          <p:cNvSpPr txBox="1"/>
          <p:nvPr/>
        </p:nvSpPr>
        <p:spPr>
          <a:xfrm>
            <a:off x="4163940" y="16191298"/>
            <a:ext cx="1754342" cy="4554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  <p:sp>
        <p:nvSpPr>
          <p:cNvPr id="691" name="Oval"/>
          <p:cNvSpPr/>
          <p:nvPr/>
        </p:nvSpPr>
        <p:spPr>
          <a:xfrm>
            <a:off x="6195231" y="4284932"/>
            <a:ext cx="5861282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92" name="Line"/>
          <p:cNvSpPr/>
          <p:nvPr/>
        </p:nvSpPr>
        <p:spPr>
          <a:xfrm>
            <a:off x="3505093" y="4437959"/>
            <a:ext cx="2596764" cy="176720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3" name="Line"/>
          <p:cNvSpPr/>
          <p:nvPr/>
        </p:nvSpPr>
        <p:spPr>
          <a:xfrm>
            <a:off x="3661068" y="6712613"/>
            <a:ext cx="2760087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4" name="Rectangle"/>
          <p:cNvSpPr txBox="1"/>
          <p:nvPr/>
        </p:nvSpPr>
        <p:spPr>
          <a:xfrm>
            <a:off x="3937150" y="4832085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405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5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5" name="Rectangle"/>
          <p:cNvSpPr txBox="1"/>
          <p:nvPr/>
        </p:nvSpPr>
        <p:spPr>
          <a:xfrm>
            <a:off x="4626692" y="6450817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41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405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50" i="1">
                      <a:solidFill>
                        <a:srgbClr val="FF4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696" name="Line"/>
          <p:cNvSpPr/>
          <p:nvPr/>
        </p:nvSpPr>
        <p:spPr>
          <a:xfrm>
            <a:off x="9192838" y="6712613"/>
            <a:ext cx="378805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7" name="Equation"/>
          <p:cNvSpPr txBox="1"/>
          <p:nvPr/>
        </p:nvSpPr>
        <p:spPr>
          <a:xfrm>
            <a:off x="9706104" y="6432313"/>
            <a:ext cx="218368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e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argPr>
                            <m:scrLvl m:val="0"/>
                          </m:argPr>
                          <m:r>
                            <a:rPr xmlns:a="http://schemas.openxmlformats.org/drawingml/2006/main" sz="17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698" name="Equation"/>
          <p:cNvSpPr txBox="1"/>
          <p:nvPr/>
        </p:nvSpPr>
        <p:spPr>
          <a:xfrm>
            <a:off x="6597401" y="6526279"/>
            <a:ext cx="2310488" cy="3726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699" name="-1.5"/>
          <p:cNvSpPr txBox="1"/>
          <p:nvPr/>
        </p:nvSpPr>
        <p:spPr>
          <a:xfrm>
            <a:off x="9042925" y="6064969"/>
            <a:ext cx="93763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-1.5</a:t>
            </a:r>
          </a:p>
        </p:txBody>
      </p:sp>
      <p:sp>
        <p:nvSpPr>
          <p:cNvPr id="700" name="Oval"/>
          <p:cNvSpPr/>
          <p:nvPr/>
        </p:nvSpPr>
        <p:spPr>
          <a:xfrm>
            <a:off x="6351103" y="5992657"/>
            <a:ext cx="5861282" cy="143991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701" name="Line"/>
          <p:cNvSpPr/>
          <p:nvPr/>
        </p:nvSpPr>
        <p:spPr>
          <a:xfrm>
            <a:off x="12658899" y="5127600"/>
            <a:ext cx="2761116" cy="630033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2" name="Rectangle"/>
          <p:cNvSpPr txBox="1"/>
          <p:nvPr/>
        </p:nvSpPr>
        <p:spPr>
          <a:xfrm>
            <a:off x="14025241" y="4596832"/>
            <a:ext cx="828839" cy="96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00" i="1">
                      <a:solidFill>
                        <a:srgbClr val="4D40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703" name="Line"/>
          <p:cNvSpPr/>
          <p:nvPr/>
        </p:nvSpPr>
        <p:spPr>
          <a:xfrm flipV="1">
            <a:off x="12610739" y="6590227"/>
            <a:ext cx="2762275" cy="267204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4" name="Rectangle"/>
          <p:cNvSpPr txBox="1"/>
          <p:nvPr/>
        </p:nvSpPr>
        <p:spPr>
          <a:xfrm>
            <a:off x="13576845" y="5863523"/>
            <a:ext cx="828839" cy="9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4E41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00" i="1">
                      <a:solidFill>
                        <a:srgbClr val="4D40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705" name="Equation"/>
          <p:cNvSpPr txBox="1"/>
          <p:nvPr/>
        </p:nvSpPr>
        <p:spPr>
          <a:xfrm>
            <a:off x="19124587" y="5914438"/>
            <a:ext cx="1733605" cy="5311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e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xmlns:a="http://schemas.openxmlformats.org/drawingml/2006/main" sz="1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eqArr>
                </m:oMath>
              </m:oMathPara>
            </a14:m>
            <a:endParaRPr sz="1700">
              <a:solidFill>
                <a:srgbClr val="414141"/>
              </a:solidFill>
            </a:endParaRPr>
          </a:p>
        </p:txBody>
      </p:sp>
      <p:sp>
        <p:nvSpPr>
          <p:cNvPr id="706" name="Equation"/>
          <p:cNvSpPr txBox="1"/>
          <p:nvPr/>
        </p:nvSpPr>
        <p:spPr>
          <a:xfrm>
            <a:off x="16286327" y="5991426"/>
            <a:ext cx="1702825" cy="3771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707" name="1.5"/>
          <p:cNvSpPr txBox="1"/>
          <p:nvPr/>
        </p:nvSpPr>
        <p:spPr>
          <a:xfrm>
            <a:off x="18535212" y="5454556"/>
            <a:ext cx="657250" cy="67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l" defTabSz="914400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1.5</a:t>
            </a:r>
          </a:p>
        </p:txBody>
      </p:sp>
      <p:sp>
        <p:nvSpPr>
          <p:cNvPr id="708" name="Oval"/>
          <p:cNvSpPr/>
          <p:nvPr/>
        </p:nvSpPr>
        <p:spPr>
          <a:xfrm>
            <a:off x="15515780" y="5456279"/>
            <a:ext cx="5861281" cy="1439913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709" name="Line"/>
          <p:cNvSpPr/>
          <p:nvPr/>
        </p:nvSpPr>
        <p:spPr>
          <a:xfrm>
            <a:off x="18621568" y="6179996"/>
            <a:ext cx="378806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Neural Net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Neural Network</a:t>
            </a:r>
          </a:p>
        </p:txBody>
      </p:sp>
      <p:pic>
        <p:nvPicPr>
          <p:cNvPr id="71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175" t="0" r="0" b="0"/>
          <a:stretch>
            <a:fillRect/>
          </a:stretch>
        </p:blipFill>
        <p:spPr>
          <a:xfrm>
            <a:off x="3505200" y="3314879"/>
            <a:ext cx="7608118" cy="6156809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A complete neural network…"/>
          <p:cNvSpPr txBox="1"/>
          <p:nvPr/>
        </p:nvSpPr>
        <p:spPr>
          <a:xfrm>
            <a:off x="12612774" y="3656560"/>
            <a:ext cx="6979921" cy="389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complete neural network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is a set of perceptrons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interconnected such that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the outputs of some units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becomes the inputs of other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units.  Many topologies are</a:t>
            </a:r>
          </a:p>
          <a:p>
            <a:pPr algn="l"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possible!</a:t>
            </a:r>
          </a:p>
        </p:txBody>
      </p:sp>
      <p:sp>
        <p:nvSpPr>
          <p:cNvPr id="714" name="Rounded Rectangle"/>
          <p:cNvSpPr/>
          <p:nvPr/>
        </p:nvSpPr>
        <p:spPr>
          <a:xfrm>
            <a:off x="3128240" y="3086100"/>
            <a:ext cx="8141930" cy="6614282"/>
          </a:xfrm>
          <a:prstGeom prst="roundRect">
            <a:avLst>
              <a:gd name="adj" fmla="val 18049"/>
            </a:avLst>
          </a:prstGeom>
          <a:ln w="50800">
            <a:solidFill>
              <a:srgbClr val="FF0000"/>
            </a:solidFill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5" name="Neural networks are trained just like perceptron, by minimizing an error function:"/>
          <p:cNvSpPr txBox="1"/>
          <p:nvPr/>
        </p:nvSpPr>
        <p:spPr>
          <a:xfrm>
            <a:off x="4022090" y="9979025"/>
            <a:ext cx="16382648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Neural networks are trained just like perceptron, by minimizing an error function: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6" name="Equation"/>
          <p:cNvSpPr txBox="1"/>
          <p:nvPr/>
        </p:nvSpPr>
        <p:spPr>
          <a:xfrm>
            <a:off x="8976002" y="10989698"/>
            <a:ext cx="4872033" cy="13049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lim>
                  </m:limUpp>
                  <m:sSup>
                    <m:e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Machine Learning / A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 / AI</a:t>
            </a:r>
          </a:p>
        </p:txBody>
      </p:sp>
      <p:pic>
        <p:nvPicPr>
          <p:cNvPr id="7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1528" y="3225193"/>
            <a:ext cx="10592291" cy="1001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62" name="Table"/>
          <p:cNvGraphicFramePr/>
          <p:nvPr/>
        </p:nvGraphicFramePr>
        <p:xfrm>
          <a:off x="3382627" y="6323013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408666"/>
                <a:gridCol w="4408666"/>
                <a:gridCol w="4408666"/>
                <a:gridCol w="4408666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TextBox 10"/>
          <p:cNvSpPr txBox="1"/>
          <p:nvPr/>
        </p:nvSpPr>
        <p:spPr>
          <a:xfrm>
            <a:off x="18039000" y="3704535"/>
            <a:ext cx="359396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Continuous variable</a:t>
            </a:r>
          </a:p>
        </p:txBody>
      </p:sp>
      <p:sp>
        <p:nvSpPr>
          <p:cNvPr id="165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69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67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8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70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71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75" name="Table"/>
          <p:cNvGraphicFramePr/>
          <p:nvPr/>
        </p:nvGraphicFramePr>
        <p:xfrm>
          <a:off x="3382627" y="6323013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408666"/>
                <a:gridCol w="4408666"/>
                <a:gridCol w="4408666"/>
                <a:gridCol w="4408666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6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TextBox 10"/>
          <p:cNvSpPr txBox="1"/>
          <p:nvPr/>
        </p:nvSpPr>
        <p:spPr>
          <a:xfrm>
            <a:off x="18039000" y="3704535"/>
            <a:ext cx="359396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Continuous variable</a:t>
            </a:r>
          </a:p>
        </p:txBody>
      </p:sp>
      <p:sp>
        <p:nvSpPr>
          <p:cNvPr id="178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82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80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1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83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84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  <p:sp>
        <p:nvSpPr>
          <p:cNvPr id="186" name="Regression"/>
          <p:cNvSpPr/>
          <p:nvPr/>
        </p:nvSpPr>
        <p:spPr>
          <a:xfrm>
            <a:off x="11384307" y="3856957"/>
            <a:ext cx="4024283" cy="1415668"/>
          </a:xfrm>
          <a:prstGeom prst="wedgeEllipseCallout">
            <a:avLst>
              <a:gd name="adj1" fmla="val 110389"/>
              <a:gd name="adj2" fmla="val 25796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Regression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graphicFrame>
        <p:nvGraphicFramePr>
          <p:cNvPr id="189" name="Table"/>
          <p:cNvGraphicFramePr/>
          <p:nvPr/>
        </p:nvGraphicFramePr>
        <p:xfrm>
          <a:off x="3382627" y="6273888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526933"/>
                <a:gridCol w="3526933"/>
                <a:gridCol w="3526933"/>
                <a:gridCol w="3526933"/>
                <a:gridCol w="3526933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 &gt; T (15)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TextBox 10"/>
          <p:cNvSpPr txBox="1"/>
          <p:nvPr/>
        </p:nvSpPr>
        <p:spPr>
          <a:xfrm>
            <a:off x="18234976" y="3704535"/>
            <a:ext cx="3202011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Binary variable</a:t>
            </a:r>
          </a:p>
        </p:txBody>
      </p:sp>
      <p:sp>
        <p:nvSpPr>
          <p:cNvPr id="192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96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94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5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97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98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  <p:sp>
        <p:nvSpPr>
          <p:cNvPr id="200" name="Classificationn"/>
          <p:cNvSpPr/>
          <p:nvPr/>
        </p:nvSpPr>
        <p:spPr>
          <a:xfrm>
            <a:off x="11179722" y="3962642"/>
            <a:ext cx="4391873" cy="1415669"/>
          </a:xfrm>
          <a:prstGeom prst="wedgeEllipseCallout">
            <a:avLst>
              <a:gd name="adj1" fmla="val 105334"/>
              <a:gd name="adj2" fmla="val 25796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Classificationn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03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Here, </a:t>
            </a:r>
            <a14:m>
              <m:oMath>
                <m:r>
                  <a:rPr xmlns:a="http://schemas.openxmlformats.org/drawingml/2006/main" sz="39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 is the unknown function expressing an underlying rule for relating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b is the amount (unrelated to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) that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differs from the rule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xmlns:a="http://schemas.openxmlformats.org/drawingml/2006/main" sz="41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41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.</m:t>
                </m:r>
              </m:oMath>
            </a14:m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 i="1">
                <a:solidFill>
                  <a:srgbClr val="EA0000"/>
                </a:solidFill>
              </a:rPr>
              <a:t>statistical model</a:t>
            </a:r>
            <a:r>
              <a:rPr b="1">
                <a:solidFill>
                  <a:srgbClr val="558ED5"/>
                </a:solidFill>
              </a:rPr>
              <a:t> </a:t>
            </a:r>
            <a:r>
              <a:t>is any algorithm that estimates </a:t>
            </a:r>
            <a14:m>
              <m:oMath>
                <m:r>
                  <a:rPr xmlns:a="http://schemas.openxmlformats.org/drawingml/2006/main" sz="39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. We denote the estimated function as </a:t>
            </a:r>
            <a14:m>
              <m:oMath>
                <m:limUpp>
                  <m:e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.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</a:p>
        </p:txBody>
      </p:sp>
      <p:sp>
        <p:nvSpPr>
          <p:cNvPr id="204" name="Equation"/>
          <p:cNvSpPr txBox="1"/>
          <p:nvPr/>
        </p:nvSpPr>
        <p:spPr>
          <a:xfrm>
            <a:off x="2455648" y="5560029"/>
            <a:ext cx="3955742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07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32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0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question is then, how well do we want to know </a:t>
            </a:r>
            <a:r>
              <a:rPr i="1"/>
              <a:t>f</a:t>
            </a:r>
            <a:r>
              <a:t> / </a:t>
            </a:r>
            <a14:m>
              <m:oMath>
                <m:limUpp>
                  <m:e>
                    <m:r>
                      <a:rPr xmlns:a="http://schemas.openxmlformats.org/drawingml/2006/main" sz="24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lim>
                    <m:r>
                      <a:rPr xmlns:a="http://schemas.openxmlformats.org/drawingml/2006/main" sz="24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?</a:t>
            </a: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We want to understand the mechanism underlying the data: </a:t>
            </a:r>
            <a:r>
              <a:rPr>
                <a:solidFill>
                  <a:srgbClr val="4646FF"/>
                </a:solidFill>
              </a:rPr>
              <a:t>in this case we really need to find the “correct” expression for </a:t>
            </a:r>
            <a:r>
              <a:rPr i="1">
                <a:solidFill>
                  <a:srgbClr val="4646FF"/>
                </a:solidFill>
              </a:rPr>
              <a:t>f</a:t>
            </a:r>
            <a:r>
              <a:rPr>
                <a:solidFill>
                  <a:srgbClr val="4646FF"/>
                </a:solidFill>
              </a:rPr>
              <a:t>.</a:t>
            </a:r>
            <a:endParaRPr>
              <a:solidFill>
                <a:srgbClr val="4646FF"/>
              </a:solidFill>
            </a:endParaR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2610">
              <a:spcBef>
                <a:spcPts val="1700"/>
              </a:spcBef>
              <a:buClrTx/>
              <a:buSzTx/>
              <a:buFontTx/>
              <a:buNone/>
              <a:defRPr sz="3861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We only want to use </a:t>
            </a:r>
            <a14:m>
              <m:oMath>
                <m:limUpp>
                  <m:e>
                    <m:r>
                      <a:rPr xmlns:a="http://schemas.openxmlformats.org/drawingml/2006/main" sz="24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lim>
                    <m:r>
                      <a:rPr xmlns:a="http://schemas.openxmlformats.org/drawingml/2006/main" sz="24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to predict the response for yet unknown predictor values: </a:t>
            </a:r>
            <a:r>
              <a:rPr>
                <a:solidFill>
                  <a:srgbClr val="4646FF"/>
                </a:solidFill>
              </a:rPr>
              <a:t>we may not need a correct expression for </a:t>
            </a:r>
            <a:r>
              <a:rPr i="1">
                <a:solidFill>
                  <a:srgbClr val="4646FF"/>
                </a:solidFill>
              </a:rPr>
              <a:t>f</a:t>
            </a:r>
            <a:r>
              <a:rPr>
                <a:solidFill>
                  <a:srgbClr val="4646FF"/>
                </a:solidFill>
              </a:rPr>
              <a:t>, as long as the prediction is correct!</a:t>
            </a:r>
            <a:endParaRPr sz="3900"/>
          </a:p>
        </p:txBody>
      </p:sp>
      <p:sp>
        <p:nvSpPr>
          <p:cNvPr id="208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211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Building a model, non necessarily realistic, for </a:t>
            </a:r>
            <a:r>
              <a:rPr i="1"/>
              <a:t>f</a:t>
            </a:r>
            <a:r>
              <a:t>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polynomial function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Try any mathematical function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2" name="Equation"/>
          <p:cNvSpPr txBox="1"/>
          <p:nvPr/>
        </p:nvSpPr>
        <p:spPr>
          <a:xfrm>
            <a:off x="2455648" y="5560029"/>
            <a:ext cx="3955743" cy="7120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