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" name="Shape 17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"/>
          <p:cNvSpPr/>
          <p:nvPr/>
        </p:nvSpPr>
        <p:spPr>
          <a:xfrm>
            <a:off x="952500" y="9245600"/>
            <a:ext cx="224989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Line"/>
          <p:cNvSpPr/>
          <p:nvPr/>
        </p:nvSpPr>
        <p:spPr>
          <a:xfrm>
            <a:off x="952500" y="5765800"/>
            <a:ext cx="22500035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" name="Line"/>
          <p:cNvSpPr/>
          <p:nvPr/>
        </p:nvSpPr>
        <p:spPr>
          <a:xfrm flipV="1">
            <a:off x="14989317" y="6339647"/>
            <a:ext cx="1" cy="231012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" name="Lorem Ipsum Dolor"/>
          <p:cNvSpPr txBox="1"/>
          <p:nvPr>
            <p:ph type="body" sz="quarter" idx="21"/>
          </p:nvPr>
        </p:nvSpPr>
        <p:spPr>
          <a:xfrm>
            <a:off x="952500" y="4965700"/>
            <a:ext cx="13500100" cy="635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3200"/>
            </a:lvl1pPr>
          </a:lstStyle>
          <a:p>
            <a:pPr/>
            <a:r>
              <a:t>Lorem Ipsum Dolor</a:t>
            </a:r>
          </a:p>
        </p:txBody>
      </p:sp>
      <p:sp>
        <p:nvSpPr>
          <p:cNvPr id="17" name="Title Text"/>
          <p:cNvSpPr txBox="1"/>
          <p:nvPr>
            <p:ph type="title"/>
          </p:nvPr>
        </p:nvSpPr>
        <p:spPr>
          <a:xfrm>
            <a:off x="952500" y="5829300"/>
            <a:ext cx="13500100" cy="33401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18" name="Body Level One…"/>
          <p:cNvSpPr txBox="1"/>
          <p:nvPr>
            <p:ph type="body" sz="quarter" idx="1"/>
          </p:nvPr>
        </p:nvSpPr>
        <p:spPr>
          <a:xfrm>
            <a:off x="15532100" y="5829300"/>
            <a:ext cx="7950200" cy="3340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/>
          <p:nvPr>
            <p:ph type="body" sz="quarter" idx="21"/>
          </p:nvPr>
        </p:nvSpPr>
        <p:spPr>
          <a:xfrm>
            <a:off x="990600" y="8420100"/>
            <a:ext cx="22390100" cy="812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700"/>
              </a:spcBef>
              <a:buClrTx/>
              <a:buSzTx/>
              <a:buFontTx/>
              <a:buNone/>
              <a:defRPr i="1" sz="4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“Type a quote here.”"/>
          <p:cNvSpPr txBox="1"/>
          <p:nvPr>
            <p:ph type="body" sz="quarter" idx="22"/>
          </p:nvPr>
        </p:nvSpPr>
        <p:spPr>
          <a:xfrm>
            <a:off x="2374900" y="6000750"/>
            <a:ext cx="196215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Black and white photo looking up at the suspension cables of a bridge with clouds in the background"/>
          <p:cNvSpPr/>
          <p:nvPr>
            <p:ph type="pic" idx="21"/>
          </p:nvPr>
        </p:nvSpPr>
        <p:spPr>
          <a:xfrm>
            <a:off x="0" y="-2654300"/>
            <a:ext cx="24384000" cy="17153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roup 6"/>
          <p:cNvGrpSpPr/>
          <p:nvPr/>
        </p:nvGrpSpPr>
        <p:grpSpPr>
          <a:xfrm>
            <a:off x="3413126" y="346075"/>
            <a:ext cx="17557751" cy="13023851"/>
            <a:chOff x="0" y="0"/>
            <a:chExt cx="17557750" cy="13023850"/>
          </a:xfrm>
        </p:grpSpPr>
        <p:sp>
          <p:nvSpPr>
            <p:cNvPr id="135" name="Rectangle 4"/>
            <p:cNvSpPr/>
            <p:nvPr/>
          </p:nvSpPr>
          <p:spPr>
            <a:xfrm>
              <a:off x="0" y="0"/>
              <a:ext cx="17557750" cy="13023850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0" dir="0">
                <a:srgbClr val="000000">
                  <a:alpha val="40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sto MT"/>
                  <a:ea typeface="Calisto MT"/>
                  <a:cs typeface="Calisto MT"/>
                  <a:sym typeface="Calisto MT"/>
                </a:defRPr>
              </a:pPr>
            </a:p>
          </p:txBody>
        </p:sp>
        <p:grpSp>
          <p:nvGrpSpPr>
            <p:cNvPr id="139" name="Group 10"/>
            <p:cNvGrpSpPr/>
            <p:nvPr/>
          </p:nvGrpSpPr>
          <p:grpSpPr>
            <a:xfrm>
              <a:off x="146050" y="126999"/>
              <a:ext cx="17246601" cy="12731751"/>
              <a:chOff x="0" y="0"/>
              <a:chExt cx="17246600" cy="12731750"/>
            </a:xfrm>
          </p:grpSpPr>
          <p:sp>
            <p:nvSpPr>
              <p:cNvPr id="136" name="Rectangle 6"/>
              <p:cNvSpPr/>
              <p:nvPr/>
            </p:nvSpPr>
            <p:spPr>
              <a:xfrm>
                <a:off x="0" y="0"/>
                <a:ext cx="17246601" cy="12731750"/>
              </a:xfrm>
              <a:prstGeom prst="rect">
                <a:avLst/>
              </a:prstGeom>
              <a:noFill/>
              <a:ln w="25400" cap="flat">
                <a:solidFill>
                  <a:srgbClr val="C7C6BC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 sz="3600">
                    <a:solidFill>
                      <a:srgbClr val="FFFFFF"/>
                    </a:solidFill>
                    <a:latin typeface="Calisto MT"/>
                    <a:ea typeface="Calisto MT"/>
                    <a:cs typeface="Calisto MT"/>
                    <a:sym typeface="Calisto MT"/>
                  </a:defRPr>
                </a:pPr>
              </a:p>
            </p:txBody>
          </p:sp>
          <p:sp>
            <p:nvSpPr>
              <p:cNvPr id="137" name="Straight Connector 7"/>
              <p:cNvSpPr/>
              <p:nvPr/>
            </p:nvSpPr>
            <p:spPr>
              <a:xfrm>
                <a:off x="0" y="12287248"/>
                <a:ext cx="17246600" cy="3179"/>
              </a:xfrm>
              <a:prstGeom prst="line">
                <a:avLst/>
              </a:prstGeom>
              <a:noFill/>
              <a:ln w="25400" cap="flat">
                <a:solidFill>
                  <a:srgbClr val="C7C6BC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800">
                  <a:defRPr sz="3600">
                    <a:solidFill>
                      <a:srgbClr val="000000"/>
                    </a:solidFill>
                    <a:latin typeface="Calisto MT"/>
                    <a:ea typeface="Calisto MT"/>
                    <a:cs typeface="Calisto MT"/>
                    <a:sym typeface="Calisto MT"/>
                  </a:defRPr>
                </a:pPr>
              </a:p>
            </p:txBody>
          </p:sp>
          <p:sp>
            <p:nvSpPr>
              <p:cNvPr id="138" name="Rectangle 8"/>
              <p:cNvSpPr/>
              <p:nvPr/>
            </p:nvSpPr>
            <p:spPr>
              <a:xfrm>
                <a:off x="0" y="2730500"/>
                <a:ext cx="17246601" cy="126999"/>
              </a:xfrm>
              <a:prstGeom prst="rect">
                <a:avLst/>
              </a:prstGeom>
              <a:solidFill>
                <a:srgbClr val="CBD2D5"/>
              </a:solidFill>
              <a:ln w="3175" cap="flat">
                <a:solidFill>
                  <a:srgbClr val="C7C6BC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 sz="3600">
                    <a:solidFill>
                      <a:srgbClr val="FFFFFF"/>
                    </a:solidFill>
                    <a:latin typeface="Calisto MT"/>
                    <a:ea typeface="Calisto MT"/>
                    <a:cs typeface="Calisto MT"/>
                    <a:sym typeface="Calisto MT"/>
                  </a:defRPr>
                </a:pPr>
              </a:p>
            </p:txBody>
          </p:sp>
        </p:grpSp>
      </p:grpSp>
      <p:sp>
        <p:nvSpPr>
          <p:cNvPr id="141" name="Title Text"/>
          <p:cNvSpPr txBox="1"/>
          <p:nvPr>
            <p:ph type="title"/>
          </p:nvPr>
        </p:nvSpPr>
        <p:spPr>
          <a:xfrm>
            <a:off x="4848225" y="488950"/>
            <a:ext cx="14690725" cy="2679700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lnSpc>
                <a:spcPct val="100000"/>
              </a:lnSpc>
              <a:spcBef>
                <a:spcPts val="0"/>
              </a:spcBef>
              <a:defRPr sz="9600">
                <a:solidFill>
                  <a:srgbClr val="40404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2" name="Body Level One…"/>
          <p:cNvSpPr txBox="1"/>
          <p:nvPr>
            <p:ph type="body" sz="half" idx="1"/>
          </p:nvPr>
        </p:nvSpPr>
        <p:spPr>
          <a:xfrm>
            <a:off x="4848225" y="4267200"/>
            <a:ext cx="14690725" cy="786447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85800" indent="-685800" defTabSz="1828800">
              <a:spcBef>
                <a:spcPts val="4000"/>
              </a:spcBef>
              <a:buClr>
                <a:srgbClr val="404040"/>
              </a:buClr>
              <a:buSzPct val="100000"/>
              <a:buFont typeface="Arial"/>
              <a:buChar char="•"/>
              <a:defRPr sz="4800">
                <a:solidFill>
                  <a:srgbClr val="40404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  <a:lvl2pPr marL="849601" indent="-498763" defTabSz="1828800">
              <a:spcBef>
                <a:spcPts val="4000"/>
              </a:spcBef>
              <a:buClr>
                <a:srgbClr val="404040"/>
              </a:buClr>
              <a:buSzPct val="100000"/>
              <a:buFont typeface="Arial"/>
              <a:buChar char="•"/>
              <a:defRPr sz="4800">
                <a:solidFill>
                  <a:srgbClr val="404040"/>
                </a:solidFill>
                <a:latin typeface="Calisto MT"/>
                <a:ea typeface="Calisto MT"/>
                <a:cs typeface="Calisto MT"/>
                <a:sym typeface="Calisto MT"/>
              </a:defRPr>
            </a:lvl2pPr>
            <a:lvl3pPr marL="1128077" indent="-548639" defTabSz="1828800">
              <a:spcBef>
                <a:spcPts val="4000"/>
              </a:spcBef>
              <a:buClr>
                <a:srgbClr val="404040"/>
              </a:buClr>
              <a:buSzPct val="100000"/>
              <a:buFont typeface="Arial"/>
              <a:buChar char="•"/>
              <a:defRPr sz="4800">
                <a:solidFill>
                  <a:srgbClr val="404040"/>
                </a:solidFill>
                <a:latin typeface="Calisto MT"/>
                <a:ea typeface="Calisto MT"/>
                <a:cs typeface="Calisto MT"/>
                <a:sym typeface="Calisto MT"/>
              </a:defRPr>
            </a:lvl3pPr>
            <a:lvl4pPr marL="1417637" defTabSz="1828800">
              <a:spcBef>
                <a:spcPts val="4000"/>
              </a:spcBef>
              <a:buClr>
                <a:srgbClr val="404040"/>
              </a:buClr>
              <a:buSzPct val="100000"/>
              <a:buFont typeface="Arial"/>
              <a:buChar char="•"/>
              <a:defRPr sz="4800">
                <a:solidFill>
                  <a:srgbClr val="404040"/>
                </a:solidFill>
                <a:latin typeface="Calisto MT"/>
                <a:ea typeface="Calisto MT"/>
                <a:cs typeface="Calisto MT"/>
                <a:sym typeface="Calisto MT"/>
              </a:defRPr>
            </a:lvl4pPr>
            <a:lvl5pPr marL="1646237" indent="-609599" defTabSz="1828800">
              <a:spcBef>
                <a:spcPts val="4000"/>
              </a:spcBef>
              <a:buClr>
                <a:srgbClr val="404040"/>
              </a:buClr>
              <a:buSzPct val="100000"/>
              <a:buFont typeface="Arial"/>
              <a:buChar char="•"/>
              <a:defRPr sz="4800">
                <a:solidFill>
                  <a:srgbClr val="404040"/>
                </a:solidFill>
                <a:latin typeface="Calisto MT"/>
                <a:ea typeface="Calisto MT"/>
                <a:cs typeface="Calisto MT"/>
                <a:sym typeface="Calisto M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" name="Slide Number"/>
          <p:cNvSpPr txBox="1"/>
          <p:nvPr>
            <p:ph type="sldNum" sz="quarter" idx="2"/>
          </p:nvPr>
        </p:nvSpPr>
        <p:spPr>
          <a:xfrm>
            <a:off x="11941810" y="12708573"/>
            <a:ext cx="500380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>
                <a:solidFill>
                  <a:srgbClr val="B0BCC1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roup 6"/>
          <p:cNvGrpSpPr/>
          <p:nvPr/>
        </p:nvGrpSpPr>
        <p:grpSpPr>
          <a:xfrm>
            <a:off x="3413126" y="346075"/>
            <a:ext cx="17557751" cy="13023851"/>
            <a:chOff x="0" y="0"/>
            <a:chExt cx="17557750" cy="13023850"/>
          </a:xfrm>
        </p:grpSpPr>
        <p:sp>
          <p:nvSpPr>
            <p:cNvPr id="150" name="Rectangle 2"/>
            <p:cNvSpPr/>
            <p:nvPr/>
          </p:nvSpPr>
          <p:spPr>
            <a:xfrm>
              <a:off x="0" y="0"/>
              <a:ext cx="17557750" cy="13023850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0" dir="0">
                <a:srgbClr val="000000">
                  <a:alpha val="40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sto MT"/>
                  <a:ea typeface="Calisto MT"/>
                  <a:cs typeface="Calisto MT"/>
                  <a:sym typeface="Calisto MT"/>
                </a:defRPr>
              </a:pPr>
            </a:p>
          </p:txBody>
        </p:sp>
        <p:grpSp>
          <p:nvGrpSpPr>
            <p:cNvPr id="153" name="Group 10"/>
            <p:cNvGrpSpPr/>
            <p:nvPr/>
          </p:nvGrpSpPr>
          <p:grpSpPr>
            <a:xfrm>
              <a:off x="146050" y="126999"/>
              <a:ext cx="17246601" cy="12731751"/>
              <a:chOff x="0" y="0"/>
              <a:chExt cx="17246600" cy="12731750"/>
            </a:xfrm>
          </p:grpSpPr>
          <p:sp>
            <p:nvSpPr>
              <p:cNvPr id="151" name="Rectangle 4"/>
              <p:cNvSpPr/>
              <p:nvPr/>
            </p:nvSpPr>
            <p:spPr>
              <a:xfrm>
                <a:off x="0" y="0"/>
                <a:ext cx="17246601" cy="12731750"/>
              </a:xfrm>
              <a:prstGeom prst="rect">
                <a:avLst/>
              </a:prstGeom>
              <a:noFill/>
              <a:ln w="25400" cap="flat">
                <a:solidFill>
                  <a:srgbClr val="C7C6BC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 sz="3600">
                    <a:solidFill>
                      <a:srgbClr val="FFFFFF"/>
                    </a:solidFill>
                    <a:latin typeface="Calisto MT"/>
                    <a:ea typeface="Calisto MT"/>
                    <a:cs typeface="Calisto MT"/>
                    <a:sym typeface="Calisto MT"/>
                  </a:defRPr>
                </a:pPr>
              </a:p>
            </p:txBody>
          </p:sp>
          <p:sp>
            <p:nvSpPr>
              <p:cNvPr id="152" name="Straight Connector 5"/>
              <p:cNvSpPr/>
              <p:nvPr/>
            </p:nvSpPr>
            <p:spPr>
              <a:xfrm>
                <a:off x="0" y="12287248"/>
                <a:ext cx="17246600" cy="3179"/>
              </a:xfrm>
              <a:prstGeom prst="line">
                <a:avLst/>
              </a:prstGeom>
              <a:noFill/>
              <a:ln w="25400" cap="flat">
                <a:solidFill>
                  <a:srgbClr val="C7C6BC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800">
                  <a:defRPr sz="3600">
                    <a:solidFill>
                      <a:srgbClr val="000000"/>
                    </a:solidFill>
                    <a:latin typeface="Calisto MT"/>
                    <a:ea typeface="Calisto MT"/>
                    <a:cs typeface="Calisto MT"/>
                    <a:sym typeface="Calisto MT"/>
                  </a:defRPr>
                </a:pPr>
              </a:p>
            </p:txBody>
          </p:sp>
        </p:grpSp>
      </p:grpSp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11941810" y="12708573"/>
            <a:ext cx="500380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>
                <a:solidFill>
                  <a:srgbClr val="B0BCC1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E3DE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ounded Rectangle 1"/>
          <p:cNvSpPr/>
          <p:nvPr/>
        </p:nvSpPr>
        <p:spPr>
          <a:xfrm>
            <a:off x="3657600" y="657226"/>
            <a:ext cx="17065627" cy="12395201"/>
          </a:xfrm>
          <a:prstGeom prst="roundRect">
            <a:avLst>
              <a:gd name="adj" fmla="val 2081"/>
            </a:avLst>
          </a:prstGeom>
          <a:gradFill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7F7F7"/>
              </a:gs>
              <a:gs pos="100000">
                <a:srgbClr val="D9D9D9"/>
              </a:gs>
            </a:gsLst>
            <a:lin ang="5400000"/>
          </a:gradFill>
          <a:ln w="3175" cap="rnd">
            <a:solidFill>
              <a:srgbClr val="A2A1A1"/>
            </a:solidFill>
          </a:ln>
          <a:effectLst>
            <a:outerShdw sx="100000" sy="100000" kx="0" ky="0" algn="b" rotWithShape="0" blurRad="152400" dist="101600" dir="5400000">
              <a:srgbClr val="000000">
                <a:alpha val="25000"/>
              </a:srgbClr>
            </a:outerShdw>
          </a:effectLst>
        </p:spPr>
        <p:txBody>
          <a:bodyPr tIns="91439" bIns="91439" anchor="ctr"/>
          <a:lstStyle/>
          <a:p>
            <a:pPr defTabSz="914400">
              <a:defRPr sz="3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sp>
        <p:nvSpPr>
          <p:cNvPr id="163" name="Slide Number"/>
          <p:cNvSpPr txBox="1"/>
          <p:nvPr>
            <p:ph type="sldNum" sz="quarter" idx="2"/>
          </p:nvPr>
        </p:nvSpPr>
        <p:spPr>
          <a:xfrm>
            <a:off x="20141189" y="12466319"/>
            <a:ext cx="518538" cy="487681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r" defTabSz="914400">
              <a:defRPr sz="2000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ne"/>
          <p:cNvSpPr/>
          <p:nvPr/>
        </p:nvSpPr>
        <p:spPr>
          <a:xfrm flipV="1">
            <a:off x="14989317" y="9919062"/>
            <a:ext cx="1" cy="231013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" name="Line"/>
          <p:cNvSpPr/>
          <p:nvPr/>
        </p:nvSpPr>
        <p:spPr>
          <a:xfrm>
            <a:off x="952500" y="12801600"/>
            <a:ext cx="224989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" name="Line"/>
          <p:cNvSpPr/>
          <p:nvPr/>
        </p:nvSpPr>
        <p:spPr>
          <a:xfrm>
            <a:off x="952500" y="9321800"/>
            <a:ext cx="22500035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9" name="Line"/>
          <p:cNvSpPr/>
          <p:nvPr/>
        </p:nvSpPr>
        <p:spPr>
          <a:xfrm flipV="1">
            <a:off x="14989317" y="9919062"/>
            <a:ext cx="1" cy="231013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0" name="Lorem Ipsum Dolor"/>
          <p:cNvSpPr txBox="1"/>
          <p:nvPr>
            <p:ph type="body" sz="quarter" idx="21"/>
          </p:nvPr>
        </p:nvSpPr>
        <p:spPr>
          <a:xfrm>
            <a:off x="952500" y="8610600"/>
            <a:ext cx="13500100" cy="635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3200"/>
            </a:lvl1pPr>
          </a:lstStyle>
          <a:p>
            <a:pPr/>
            <a:r>
              <a:t>Lorem Ipsum Dolor</a:t>
            </a:r>
          </a:p>
        </p:txBody>
      </p:sp>
      <p:sp>
        <p:nvSpPr>
          <p:cNvPr id="31" name="Black and white photo of the Zeeland Bridge in the Netherlands"/>
          <p:cNvSpPr/>
          <p:nvPr>
            <p:ph type="pic" idx="22"/>
          </p:nvPr>
        </p:nvSpPr>
        <p:spPr>
          <a:xfrm>
            <a:off x="952500" y="-1460500"/>
            <a:ext cx="22479000" cy="13893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2" name="Title Text"/>
          <p:cNvSpPr txBox="1"/>
          <p:nvPr>
            <p:ph type="title"/>
          </p:nvPr>
        </p:nvSpPr>
        <p:spPr>
          <a:xfrm>
            <a:off x="952500" y="9398000"/>
            <a:ext cx="13500100" cy="33401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33" name="Body Level One…"/>
          <p:cNvSpPr txBox="1"/>
          <p:nvPr>
            <p:ph type="body" sz="quarter" idx="1"/>
          </p:nvPr>
        </p:nvSpPr>
        <p:spPr>
          <a:xfrm>
            <a:off x="15532100" y="9398000"/>
            <a:ext cx="7950200" cy="3340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/>
          <p:nvPr>
            <p:ph type="title"/>
          </p:nvPr>
        </p:nvSpPr>
        <p:spPr>
          <a:xfrm>
            <a:off x="952500" y="5194300"/>
            <a:ext cx="22479000" cy="33401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"/>
          <p:cNvSpPr/>
          <p:nvPr/>
        </p:nvSpPr>
        <p:spPr>
          <a:xfrm>
            <a:off x="952500" y="6858000"/>
            <a:ext cx="106432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0" name="Line"/>
          <p:cNvSpPr/>
          <p:nvPr/>
        </p:nvSpPr>
        <p:spPr>
          <a:xfrm>
            <a:off x="952500" y="3898900"/>
            <a:ext cx="1064309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1" name="Lorem Ipsum Dolor"/>
          <p:cNvSpPr txBox="1"/>
          <p:nvPr>
            <p:ph type="body" sz="quarter" idx="21"/>
          </p:nvPr>
        </p:nvSpPr>
        <p:spPr>
          <a:xfrm>
            <a:off x="952500" y="3124200"/>
            <a:ext cx="106426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3200"/>
            </a:lvl1pPr>
          </a:lstStyle>
          <a:p>
            <a:pPr/>
            <a:r>
              <a:t>Lorem Ipsum Dolor</a:t>
            </a:r>
          </a:p>
        </p:txBody>
      </p:sp>
      <p:sp>
        <p:nvSpPr>
          <p:cNvPr id="52" name="Black and white photo of the underside of a bridge going over a river and against the sky "/>
          <p:cNvSpPr/>
          <p:nvPr>
            <p:ph type="pic" idx="22"/>
          </p:nvPr>
        </p:nvSpPr>
        <p:spPr>
          <a:xfrm>
            <a:off x="12534900" y="-1651000"/>
            <a:ext cx="10799069" cy="15824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3" name="Title Text"/>
          <p:cNvSpPr txBox="1"/>
          <p:nvPr>
            <p:ph type="title"/>
          </p:nvPr>
        </p:nvSpPr>
        <p:spPr>
          <a:xfrm>
            <a:off x="952500" y="3975100"/>
            <a:ext cx="10642600" cy="2806700"/>
          </a:xfrm>
          <a:prstGeom prst="rect">
            <a:avLst/>
          </a:prstGeom>
        </p:spPr>
        <p:txBody>
          <a:bodyPr/>
          <a:lstStyle>
            <a:lvl1pPr algn="l">
              <a:defRPr sz="7800"/>
            </a:lvl1pPr>
          </a:lstStyle>
          <a:p>
            <a:pPr/>
            <a:r>
              <a:t>Title Text</a:t>
            </a:r>
          </a:p>
        </p:txBody>
      </p:sp>
      <p:sp>
        <p:nvSpPr>
          <p:cNvPr id="54" name="Body Level One…"/>
          <p:cNvSpPr txBox="1"/>
          <p:nvPr>
            <p:ph type="body" sz="quarter" idx="1"/>
          </p:nvPr>
        </p:nvSpPr>
        <p:spPr>
          <a:xfrm>
            <a:off x="952500" y="7086600"/>
            <a:ext cx="10642600" cy="5638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Line"/>
          <p:cNvSpPr/>
          <p:nvPr/>
        </p:nvSpPr>
        <p:spPr>
          <a:xfrm>
            <a:off x="952500" y="3048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1" name="Line"/>
          <p:cNvSpPr/>
          <p:nvPr/>
        </p:nvSpPr>
        <p:spPr>
          <a:xfrm>
            <a:off x="952500" y="889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Line"/>
          <p:cNvSpPr/>
          <p:nvPr/>
        </p:nvSpPr>
        <p:spPr>
          <a:xfrm>
            <a:off x="952500" y="3048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2" name="Line"/>
          <p:cNvSpPr/>
          <p:nvPr/>
        </p:nvSpPr>
        <p:spPr>
          <a:xfrm>
            <a:off x="952500" y="889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3" name="Black and white photo of the underside of a bridge going over a river and against the sky "/>
          <p:cNvSpPr/>
          <p:nvPr>
            <p:ph type="pic" idx="21"/>
          </p:nvPr>
        </p:nvSpPr>
        <p:spPr>
          <a:xfrm>
            <a:off x="12636500" y="-2413000"/>
            <a:ext cx="11024412" cy="16154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half" idx="1"/>
          </p:nvPr>
        </p:nvSpPr>
        <p:spPr>
          <a:xfrm>
            <a:off x="952500" y="3797300"/>
            <a:ext cx="10909300" cy="8928100"/>
          </a:xfrm>
          <a:prstGeom prst="rect">
            <a:avLst/>
          </a:prstGeom>
        </p:spPr>
        <p:txBody>
          <a:bodyPr/>
          <a:lstStyle>
            <a:lvl1pPr marL="508000" indent="-508000">
              <a:spcBef>
                <a:spcPts val="2500"/>
              </a:spcBef>
              <a:buSzPct val="65000"/>
              <a:defRPr sz="4200"/>
            </a:lvl1pPr>
            <a:lvl2pPr marL="1016000" indent="-508000">
              <a:spcBef>
                <a:spcPts val="2500"/>
              </a:spcBef>
              <a:buSzPct val="65000"/>
              <a:defRPr sz="4200"/>
            </a:lvl2pPr>
            <a:lvl3pPr marL="1524000" indent="-508000">
              <a:spcBef>
                <a:spcPts val="2500"/>
              </a:spcBef>
              <a:buSzPct val="65000"/>
              <a:defRPr sz="4200"/>
            </a:lvl3pPr>
            <a:lvl4pPr marL="2032000" indent="-508000">
              <a:spcBef>
                <a:spcPts val="2500"/>
              </a:spcBef>
              <a:buSzPct val="65000"/>
              <a:defRPr sz="4200"/>
            </a:lvl4pPr>
            <a:lvl5pPr marL="2540000" indent="-508000">
              <a:spcBef>
                <a:spcPts val="2500"/>
              </a:spcBef>
              <a:buSzPct val="65000"/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idx="1"/>
          </p:nvPr>
        </p:nvSpPr>
        <p:spPr>
          <a:xfrm>
            <a:off x="952500" y="1778000"/>
            <a:ext cx="22479000" cy="101473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Black and white photo looking up at the suspension cables of a bridge with clouds in the background"/>
          <p:cNvSpPr/>
          <p:nvPr>
            <p:ph type="pic" sz="half" idx="21"/>
          </p:nvPr>
        </p:nvSpPr>
        <p:spPr>
          <a:xfrm>
            <a:off x="12232231" y="6024722"/>
            <a:ext cx="11497993" cy="808851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Black and white photo of the Zeeland Bridge in the Netherlands"/>
          <p:cNvSpPr/>
          <p:nvPr>
            <p:ph type="pic" sz="half" idx="22"/>
          </p:nvPr>
        </p:nvSpPr>
        <p:spPr>
          <a:xfrm>
            <a:off x="12349986" y="635000"/>
            <a:ext cx="11226801" cy="6807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Black and white photo of the underside of a bridge going over a river and against the sky "/>
          <p:cNvSpPr/>
          <p:nvPr>
            <p:ph type="pic" idx="23"/>
          </p:nvPr>
        </p:nvSpPr>
        <p:spPr>
          <a:xfrm>
            <a:off x="730989" y="-2438400"/>
            <a:ext cx="11050413" cy="16192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952500" y="30607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Line"/>
          <p:cNvSpPr/>
          <p:nvPr/>
        </p:nvSpPr>
        <p:spPr>
          <a:xfrm>
            <a:off x="952500" y="889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Title Text"/>
          <p:cNvSpPr txBox="1"/>
          <p:nvPr>
            <p:ph type="title"/>
          </p:nvPr>
        </p:nvSpPr>
        <p:spPr>
          <a:xfrm>
            <a:off x="952500" y="1143000"/>
            <a:ext cx="22479000" cy="166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952500" y="3695700"/>
            <a:ext cx="22479000" cy="857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11976100" y="13017500"/>
            <a:ext cx="419100" cy="508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solidFill>
                  <a:srgbClr val="4C494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12192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8288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24384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30480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36576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42672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48768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54864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Relationship Id="rId3" Type="http://schemas.openxmlformats.org/officeDocument/2006/relationships/image" Target="../media/image2.jpeg"/><Relationship Id="rId4" Type="http://schemas.openxmlformats.org/officeDocument/2006/relationships/image" Target="../media/image1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4" Type="http://schemas.openxmlformats.org/officeDocument/2006/relationships/image" Target="../media/image24.png"/><Relationship Id="rId15" Type="http://schemas.openxmlformats.org/officeDocument/2006/relationships/image" Target="../media/image25.png"/><Relationship Id="rId16" Type="http://schemas.openxmlformats.org/officeDocument/2006/relationships/image" Target="../media/image2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1"/>
          <p:cNvSpPr txBox="1"/>
          <p:nvPr>
            <p:ph type="title"/>
          </p:nvPr>
        </p:nvSpPr>
        <p:spPr>
          <a:xfrm>
            <a:off x="952500" y="857250"/>
            <a:ext cx="22479000" cy="2592999"/>
          </a:xfrm>
          <a:prstGeom prst="rect">
            <a:avLst/>
          </a:prstGeom>
        </p:spPr>
        <p:txBody>
          <a:bodyPr/>
          <a:lstStyle/>
          <a:p>
            <a:pPr>
              <a:defRPr sz="7400"/>
            </a:pPr>
            <a:r>
              <a:rPr>
                <a:solidFill>
                  <a:schemeClr val="accent5">
                    <a:hueOff val="-375889"/>
                    <a:satOff val="-9195"/>
                    <a:lumOff val="-14901"/>
                  </a:schemeClr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AIX0008:</a:t>
            </a: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 </a:t>
            </a:r>
            <a:br>
              <a:rPr>
                <a:solidFill>
                  <a:srgbClr val="61898A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</a:br>
            <a:r>
              <a:rPr b="1">
                <a:solidFill>
                  <a:schemeClr val="accent5">
                    <a:hueOff val="-375889"/>
                    <a:satOff val="-9195"/>
                    <a:lumOff val="-14901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Introduction to Data Science</a:t>
            </a:r>
          </a:p>
        </p:txBody>
      </p:sp>
      <p:sp>
        <p:nvSpPr>
          <p:cNvPr id="173" name="TextBox 4"/>
          <p:cNvSpPr txBox="1"/>
          <p:nvPr/>
        </p:nvSpPr>
        <p:spPr>
          <a:xfrm>
            <a:off x="9245092" y="4316491"/>
            <a:ext cx="6148786" cy="251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 sz="4000">
                <a:latin typeface="Georgia"/>
                <a:ea typeface="Georgia"/>
                <a:cs typeface="Georgia"/>
                <a:sym typeface="Georgia"/>
              </a:defRPr>
            </a:pPr>
            <a:r>
              <a:t>Patrice KOEHL, UC Davis</a:t>
            </a:r>
          </a:p>
          <a:p>
            <a:pPr>
              <a:defRPr i="1">
                <a:latin typeface="Georgia"/>
                <a:ea typeface="Georgia"/>
                <a:cs typeface="Georgia"/>
                <a:sym typeface="Georgia"/>
              </a:defRPr>
            </a:pPr>
          </a:p>
          <a:p>
            <a:pPr>
              <a:defRPr i="1">
                <a:latin typeface="Georgia"/>
                <a:ea typeface="Georgia"/>
                <a:cs typeface="Georgia"/>
                <a:sym typeface="Georgia"/>
              </a:defRPr>
            </a:pPr>
            <a:r>
              <a:t>Department of Computer Science</a:t>
            </a:r>
          </a:p>
          <a:p>
            <a:pPr>
              <a:defRPr i="1">
                <a:latin typeface="Georgia"/>
                <a:ea typeface="Georgia"/>
                <a:cs typeface="Georgia"/>
                <a:sym typeface="Georgia"/>
              </a:defRPr>
            </a:pPr>
            <a:r>
              <a:t>Genome Center</a:t>
            </a:r>
          </a:p>
          <a:p>
            <a:pPr>
              <a:defRPr i="1">
                <a:latin typeface="Georgia"/>
                <a:ea typeface="Georgia"/>
                <a:cs typeface="Georgia"/>
                <a:sym typeface="Georgia"/>
              </a:defRPr>
            </a:pPr>
            <a:r>
              <a:t>University of California, Davis</a:t>
            </a:r>
          </a:p>
        </p:txBody>
      </p:sp>
      <p:pic>
        <p:nvPicPr>
          <p:cNvPr id="17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76798" y="8391604"/>
            <a:ext cx="14491879" cy="43083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73650" y="2901950"/>
            <a:ext cx="14385927" cy="9204326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cience, then, and now"/>
          <p:cNvSpPr txBox="1"/>
          <p:nvPr/>
        </p:nvSpPr>
        <p:spPr>
          <a:xfrm>
            <a:off x="604512" y="652224"/>
            <a:ext cx="22479001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2300"/>
              </a:spcBef>
              <a:defRPr sz="9800">
                <a:solidFill>
                  <a:srgbClr val="D93E2B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Science, </a:t>
            </a:r>
            <a:r>
              <a:rPr>
                <a:solidFill>
                  <a:srgbClr val="D83F2B"/>
                </a:solidFill>
              </a:rPr>
              <a:t>then</a:t>
            </a:r>
            <a:r>
              <a:t>, and </a:t>
            </a:r>
            <a:r>
              <a:rPr>
                <a:solidFill>
                  <a:schemeClr val="accent1"/>
                </a:solidFill>
              </a:rPr>
              <a:t>now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Mathematical Model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Mathematical Modeling</a:t>
            </a:r>
          </a:p>
        </p:txBody>
      </p:sp>
      <p:sp>
        <p:nvSpPr>
          <p:cNvPr id="211" name="Rectangle 3"/>
          <p:cNvSpPr txBox="1"/>
          <p:nvPr/>
        </p:nvSpPr>
        <p:spPr>
          <a:xfrm>
            <a:off x="4511040" y="3810000"/>
            <a:ext cx="15361920" cy="7397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685800" indent="-685800" algn="l" defTabSz="1828800">
              <a:spcBef>
                <a:spcPts val="1100"/>
              </a:spcBef>
              <a:buClr>
                <a:srgbClr val="9F2936"/>
              </a:buClr>
              <a:buSzPct val="85000"/>
              <a:buChar char="➢"/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Is often used in place of experiments when they are </a:t>
            </a:r>
            <a:r>
              <a:rPr i="1"/>
              <a:t>too large, too expensive, too dangerous, or too time consuming</a:t>
            </a:r>
            <a:r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685800" indent="-685800" algn="l" defTabSz="1828800">
              <a:spcBef>
                <a:spcPts val="1100"/>
              </a:spcBef>
              <a:buClr>
                <a:srgbClr val="9F2936"/>
              </a:buClr>
              <a:buSzPct val="85000"/>
              <a:buChar char="➢"/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</a:p>
          <a:p>
            <a:pPr marL="685800" indent="-685800" algn="l" defTabSz="1828800">
              <a:spcBef>
                <a:spcPts val="1100"/>
              </a:spcBef>
              <a:buClr>
                <a:srgbClr val="9F2936"/>
              </a:buClr>
              <a:buSzPct val="85000"/>
              <a:buChar char="➢"/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Can be useful in </a:t>
            </a:r>
            <a:r>
              <a:t>“</a:t>
            </a:r>
            <a:r>
              <a:t>what if</a:t>
            </a:r>
            <a:r>
              <a:t>”</a:t>
            </a:r>
            <a:r>
              <a:t> studies; e.g.  to investigate the use of </a:t>
            </a:r>
            <a:r>
              <a:rPr i="1"/>
              <a:t>pathogens</a:t>
            </a:r>
            <a:r>
              <a:t> (viruses, bacteria) to control an insect population.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685800" indent="-685800" algn="l" defTabSz="1828800">
              <a:spcBef>
                <a:spcPts val="1100"/>
              </a:spcBef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685800" indent="-685800" algn="l" defTabSz="1828800">
              <a:spcBef>
                <a:spcPts val="1100"/>
              </a:spcBef>
              <a:buClr>
                <a:srgbClr val="9F2936"/>
              </a:buClr>
              <a:buSzPct val="85000"/>
              <a:buChar char="➢"/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Is a modern tool for </a:t>
            </a:r>
            <a:r>
              <a:rPr i="1"/>
              <a:t>scientific investigation.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Mathematical Model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Mathematical Modeling</a:t>
            </a:r>
          </a:p>
        </p:txBody>
      </p:sp>
      <p:pic>
        <p:nvPicPr>
          <p:cNvPr id="21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53025" y="3235325"/>
            <a:ext cx="14077951" cy="8458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cience, then, and now"/>
          <p:cNvSpPr txBox="1"/>
          <p:nvPr/>
        </p:nvSpPr>
        <p:spPr>
          <a:xfrm>
            <a:off x="604512" y="652224"/>
            <a:ext cx="22479001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2300"/>
              </a:spcBef>
              <a:defRPr sz="9800">
                <a:solidFill>
                  <a:srgbClr val="D93E2B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Science, </a:t>
            </a:r>
            <a:r>
              <a:rPr>
                <a:solidFill>
                  <a:srgbClr val="D83F2B"/>
                </a:solidFill>
              </a:rPr>
              <a:t>then</a:t>
            </a:r>
            <a:r>
              <a:t>, and </a:t>
            </a:r>
            <a:r>
              <a:rPr>
                <a:solidFill>
                  <a:schemeClr val="accent1"/>
                </a:solidFill>
              </a:rPr>
              <a:t>now</a:t>
            </a:r>
          </a:p>
        </p:txBody>
      </p:sp>
      <p:sp>
        <p:nvSpPr>
          <p:cNvPr id="217" name="Thousand years ago – Experimental Sciences…"/>
          <p:cNvSpPr txBox="1"/>
          <p:nvPr/>
        </p:nvSpPr>
        <p:spPr>
          <a:xfrm>
            <a:off x="2469065" y="3732529"/>
            <a:ext cx="13618508" cy="851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 algn="l" defTabSz="914400">
              <a:buSzPct val="100000"/>
              <a:buAutoNum type="arabicPeriod" startAt="1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Thousand years ago –</a:t>
            </a:r>
            <a:r>
              <a:rPr b="1"/>
              <a:t> Experimental Sciences</a:t>
            </a:r>
            <a:endParaRPr b="1"/>
          </a:p>
          <a:p>
            <a:pPr lvl="1" indent="457200" algn="l" defTabSz="914400"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Description of natural phenomena</a:t>
            </a:r>
          </a:p>
          <a:p>
            <a:pPr lvl="1" indent="457200" algn="l" defTabSz="914400"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</a:p>
          <a:p>
            <a:pPr lvl="1" indent="457200" algn="l" defTabSz="914400"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</a:p>
          <a:p>
            <a:pPr marL="342900" indent="-342900" algn="l" defTabSz="914400">
              <a:buSzPct val="100000"/>
              <a:buAutoNum type="arabicPeriod" startAt="1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Last few hundred years – </a:t>
            </a:r>
            <a:r>
              <a:rPr b="1"/>
              <a:t>Theoretical Sciences</a:t>
            </a:r>
            <a:endParaRPr b="1"/>
          </a:p>
          <a:p>
            <a:pPr lvl="1" indent="457200" algn="l" defTabSz="914400"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Newton</a:t>
            </a:r>
            <a:r>
              <a:t>’</a:t>
            </a:r>
            <a:r>
              <a:t>s law, Maxwell</a:t>
            </a:r>
            <a:r>
              <a:t>’</a:t>
            </a:r>
            <a:r>
              <a:t>s equations…</a:t>
            </a:r>
          </a:p>
          <a:p>
            <a:pPr lvl="1" indent="457200" algn="l" defTabSz="914400"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</a:p>
          <a:p>
            <a:pPr lvl="1" indent="457200" algn="l" defTabSz="914400"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</a:p>
          <a:p>
            <a:pPr marL="342900" indent="-342900" algn="l" defTabSz="914400">
              <a:buSzPct val="100000"/>
              <a:buAutoNum type="arabicPeriod" startAt="1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Last few decades – </a:t>
            </a:r>
            <a:r>
              <a:rPr b="1"/>
              <a:t>Computational Sciences</a:t>
            </a:r>
            <a:endParaRPr b="1"/>
          </a:p>
          <a:p>
            <a:pPr lvl="1" indent="457200" algn="l" defTabSz="914400"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Simulation of complex phenomena</a:t>
            </a:r>
          </a:p>
          <a:p>
            <a:pPr lvl="1" indent="457200" algn="l" defTabSz="914400"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</a:p>
          <a:p>
            <a:pPr lvl="1" indent="457200" algn="l" defTabSz="914400"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</a:p>
          <a:p>
            <a:pPr marL="342900" indent="-342900" algn="l" defTabSz="914400">
              <a:buSzPct val="100000"/>
              <a:buAutoNum type="arabicPeriod" startAt="1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Today – </a:t>
            </a:r>
            <a:r>
              <a:rPr b="1"/>
              <a:t>Data-Intensive Sciences</a:t>
            </a:r>
            <a:endParaRPr b="1"/>
          </a:p>
          <a:p>
            <a:pPr lvl="1" indent="457200" algn="l" defTabSz="914400"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Scientist overwhelmed with data sets from many </a:t>
            </a:r>
          </a:p>
          <a:p>
            <a:pPr lvl="1" indent="457200" algn="l" defTabSz="914400"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different sources</a:t>
            </a:r>
          </a:p>
          <a:p>
            <a:pPr lvl="1" indent="457200" algn="l" defTabSz="914400"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	</a:t>
            </a:r>
            <a:r>
              <a:rPr i="1"/>
              <a:t>Data captured by instruments</a:t>
            </a:r>
            <a:endParaRPr i="1"/>
          </a:p>
          <a:p>
            <a:pPr lvl="1" indent="457200" algn="l" defTabSz="914400">
              <a:defRPr i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	Data generated by simulations</a:t>
            </a:r>
          </a:p>
        </p:txBody>
      </p:sp>
      <p:pic>
        <p:nvPicPr>
          <p:cNvPr id="21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66202" y="2985218"/>
            <a:ext cx="1723456" cy="2797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Rodin_Thinker" descr="Rodin_Thinker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751171" y="5853865"/>
            <a:ext cx="2553520" cy="3297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277921" y="9629347"/>
            <a:ext cx="4289844" cy="38104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Introduction to Data Scie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Introduction to Data Science</a:t>
            </a:r>
          </a:p>
        </p:txBody>
      </p:sp>
      <p:sp>
        <p:nvSpPr>
          <p:cNvPr id="223" name="A paradigm shift in Science"/>
          <p:cNvSpPr txBox="1"/>
          <p:nvPr/>
        </p:nvSpPr>
        <p:spPr>
          <a:xfrm>
            <a:off x="1501008" y="4128334"/>
            <a:ext cx="11590494" cy="125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28320" indent="-528320" algn="l">
              <a:buSzPct val="100000"/>
              <a:buAutoNum type="arabicPeriod" startAt="1"/>
              <a:defRPr sz="6900"/>
            </a:lvl1pPr>
          </a:lstStyle>
          <a:p>
            <a:pPr/>
            <a:r>
              <a:t> A paradigm shift in Science</a:t>
            </a:r>
          </a:p>
        </p:txBody>
      </p:sp>
      <p:sp>
        <p:nvSpPr>
          <p:cNvPr id="224" name="2. What is “Big Data”?"/>
          <p:cNvSpPr txBox="1"/>
          <p:nvPr/>
        </p:nvSpPr>
        <p:spPr>
          <a:xfrm>
            <a:off x="1501008" y="6446919"/>
            <a:ext cx="8767764" cy="125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900"/>
            </a:lvl1pPr>
          </a:lstStyle>
          <a:p>
            <a:pPr/>
            <a:r>
              <a:t>2. What is “Big Data”?</a:t>
            </a:r>
          </a:p>
        </p:txBody>
      </p:sp>
      <p:sp>
        <p:nvSpPr>
          <p:cNvPr id="225" name="3. Learning from Data / Data Science Artificial Intelligence"/>
          <p:cNvSpPr txBox="1"/>
          <p:nvPr/>
        </p:nvSpPr>
        <p:spPr>
          <a:xfrm>
            <a:off x="1501008" y="8618619"/>
            <a:ext cx="22860020" cy="125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900"/>
            </a:lvl1pPr>
          </a:lstStyle>
          <a:p>
            <a:pPr/>
            <a:r>
              <a:t>3. Learning from Data / Data Science Artificial Intelligence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three I’s of Big Data</a:t>
            </a:r>
          </a:p>
        </p:txBody>
      </p:sp>
      <p:sp>
        <p:nvSpPr>
          <p:cNvPr id="228" name="Content Placeholder 1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48640" indent="-548640">
              <a:buSzTx/>
              <a:buNone/>
              <a:defRPr i="1">
                <a:latin typeface="Georgia"/>
                <a:ea typeface="Georgia"/>
                <a:cs typeface="Georgia"/>
                <a:sym typeface="Georgia"/>
              </a:defRPr>
            </a:pPr>
            <a:r>
              <a:t>Big Data:</a:t>
            </a:r>
          </a:p>
          <a:p>
            <a:pPr marL="548640" indent="-548640">
              <a:buSzTx/>
              <a:buNone/>
            </a:pPr>
          </a:p>
          <a:p>
            <a:pPr>
              <a:buFontTx/>
              <a:buChar char="-"/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Immediate</a:t>
            </a:r>
            <a:r>
              <a:rPr b="0"/>
              <a:t> (we need to do something about it now)</a:t>
            </a:r>
            <a:endParaRPr b="0"/>
          </a:p>
          <a:p>
            <a:pPr>
              <a:buFontTx/>
              <a:buChar char="-"/>
            </a:pPr>
            <a:endParaRPr>
              <a:latin typeface="Georgia"/>
              <a:ea typeface="Georgia"/>
              <a:cs typeface="Georgia"/>
              <a:sym typeface="Georgia"/>
            </a:endParaRPr>
          </a:p>
          <a:p>
            <a:pPr>
              <a:buFontTx/>
              <a:buChar char="-"/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Intimidating</a:t>
            </a:r>
            <a:r>
              <a:rPr b="0"/>
              <a:t> (what if we don’t)</a:t>
            </a:r>
            <a:endParaRPr b="0"/>
          </a:p>
          <a:p>
            <a:pPr>
              <a:buFontTx/>
              <a:buChar char="-"/>
            </a:pPr>
            <a:endParaRPr>
              <a:latin typeface="Georgia"/>
              <a:ea typeface="Georgia"/>
              <a:cs typeface="Georgia"/>
              <a:sym typeface="Georgia"/>
            </a:endParaRPr>
          </a:p>
          <a:p>
            <a:pPr>
              <a:buFontTx/>
              <a:buChar char="-"/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Ill-defined </a:t>
            </a:r>
            <a:r>
              <a:rPr b="0"/>
              <a:t>(what is it?)</a:t>
            </a:r>
          </a:p>
        </p:txBody>
      </p:sp>
      <p:sp>
        <p:nvSpPr>
          <p:cNvPr id="229" name="TextBox 3"/>
          <p:cNvSpPr txBox="1"/>
          <p:nvPr/>
        </p:nvSpPr>
        <p:spPr>
          <a:xfrm>
            <a:off x="10720147" y="12232775"/>
            <a:ext cx="561459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(loosely adapted from Forbes)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Big Data: </a:t>
            </a:r>
            <a:r>
              <a:rPr>
                <a:solidFill>
                  <a:srgbClr val="DA1F28"/>
                </a:solidFill>
              </a:rPr>
              <a:t>Volume</a:t>
            </a:r>
          </a:p>
        </p:txBody>
      </p:sp>
      <p:sp>
        <p:nvSpPr>
          <p:cNvPr id="232" name="Straight Connector 4"/>
          <p:cNvSpPr/>
          <p:nvPr/>
        </p:nvSpPr>
        <p:spPr>
          <a:xfrm>
            <a:off x="3823188" y="11507046"/>
            <a:ext cx="16386076" cy="3047"/>
          </a:xfrm>
          <a:prstGeom prst="line">
            <a:avLst/>
          </a:prstGeom>
          <a:ln w="50800">
            <a:solidFill>
              <a:srgbClr val="D16349"/>
            </a:solidFill>
          </a:ln>
        </p:spPr>
        <p:txBody>
          <a:bodyPr lIns="50800" tIns="50800" rIns="50800" bIns="50800" anchor="ctr"/>
          <a:lstStyle/>
          <a:p>
            <a:pPr>
              <a:defRPr sz="4400"/>
            </a:pPr>
          </a:p>
        </p:txBody>
      </p:sp>
      <p:sp>
        <p:nvSpPr>
          <p:cNvPr id="233" name="Oval 5"/>
          <p:cNvSpPr/>
          <p:nvPr/>
        </p:nvSpPr>
        <p:spPr>
          <a:xfrm>
            <a:off x="3823189" y="11369354"/>
            <a:ext cx="264377" cy="264377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34" name="Oval 6"/>
          <p:cNvSpPr/>
          <p:nvPr/>
        </p:nvSpPr>
        <p:spPr>
          <a:xfrm>
            <a:off x="5838402" y="11369354"/>
            <a:ext cx="264377" cy="264377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35" name="Oval 7"/>
          <p:cNvSpPr/>
          <p:nvPr/>
        </p:nvSpPr>
        <p:spPr>
          <a:xfrm>
            <a:off x="7853614" y="11372529"/>
            <a:ext cx="264377" cy="264377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36" name="Oval 8"/>
          <p:cNvSpPr/>
          <p:nvPr/>
        </p:nvSpPr>
        <p:spPr>
          <a:xfrm>
            <a:off x="9868826" y="11398762"/>
            <a:ext cx="264377" cy="264377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37" name="Oval 9"/>
          <p:cNvSpPr/>
          <p:nvPr/>
        </p:nvSpPr>
        <p:spPr>
          <a:xfrm>
            <a:off x="11884038" y="11398762"/>
            <a:ext cx="264377" cy="264377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38" name="Oval 10"/>
          <p:cNvSpPr/>
          <p:nvPr/>
        </p:nvSpPr>
        <p:spPr>
          <a:xfrm>
            <a:off x="13899250" y="11369354"/>
            <a:ext cx="264377" cy="264377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39" name="Oval 11"/>
          <p:cNvSpPr/>
          <p:nvPr/>
        </p:nvSpPr>
        <p:spPr>
          <a:xfrm>
            <a:off x="15914462" y="11372529"/>
            <a:ext cx="264377" cy="264377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40" name="Oval 12"/>
          <p:cNvSpPr/>
          <p:nvPr/>
        </p:nvSpPr>
        <p:spPr>
          <a:xfrm>
            <a:off x="17929674" y="11369354"/>
            <a:ext cx="264377" cy="264377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41" name="Oval 13"/>
          <p:cNvSpPr/>
          <p:nvPr/>
        </p:nvSpPr>
        <p:spPr>
          <a:xfrm>
            <a:off x="19944888" y="11398762"/>
            <a:ext cx="264377" cy="264377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42" name="TextBox 15"/>
          <p:cNvSpPr txBox="1"/>
          <p:nvPr/>
        </p:nvSpPr>
        <p:spPr>
          <a:xfrm>
            <a:off x="3509787" y="10273650"/>
            <a:ext cx="17380348" cy="279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2800">
                <a:latin typeface="Georgia"/>
                <a:ea typeface="Georgia"/>
                <a:cs typeface="Georgia"/>
                <a:sym typeface="Georgia"/>
              </a:defRPr>
            </a:pPr>
            <a:r>
              <a:t>Byte       Kilobyte    Megabyte     Gigabyte    Terabyte     Petabyte    Exabyte     Zettabyte    Yottabyte</a:t>
            </a:r>
          </a:p>
          <a:p>
            <a:pPr>
              <a:defRPr b="1" sz="2800">
                <a:latin typeface="Georgia"/>
                <a:ea typeface="Georgia"/>
                <a:cs typeface="Georgia"/>
                <a:sym typeface="Georgia"/>
              </a:defRPr>
            </a:pPr>
            <a:r>
              <a:t>                  KB               MB                  GB               TB                   PB               EB                 ZB                YB</a:t>
            </a:r>
          </a:p>
          <a:p>
            <a:pPr>
              <a:defRPr b="1" sz="2800">
                <a:latin typeface="Georgia"/>
                <a:ea typeface="Georgia"/>
                <a:cs typeface="Georgia"/>
                <a:sym typeface="Georgia"/>
              </a:defRPr>
            </a:pPr>
          </a:p>
          <a:p>
            <a:pPr>
              <a:defRPr b="1" sz="2800">
                <a:latin typeface="Georgia"/>
                <a:ea typeface="Georgia"/>
                <a:cs typeface="Georgia"/>
                <a:sym typeface="Georgia"/>
              </a:defRPr>
            </a:pPr>
          </a:p>
          <a:p>
            <a:pPr/>
            <a:r>
              <a:t>              1000 bytes   1000 KB      1000 MB    1000 GB    1000 TB    1000 PB     1000 ZB     1000YB</a:t>
            </a:r>
          </a:p>
          <a:p>
            <a:pPr/>
            <a:r>
              <a:t>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Big Data: </a:t>
            </a:r>
            <a:r>
              <a:rPr>
                <a:solidFill>
                  <a:srgbClr val="DA1F28"/>
                </a:solidFill>
              </a:rPr>
              <a:t>Volume</a:t>
            </a:r>
          </a:p>
        </p:txBody>
      </p:sp>
      <p:sp>
        <p:nvSpPr>
          <p:cNvPr id="245" name="Straight Connector 4"/>
          <p:cNvSpPr/>
          <p:nvPr/>
        </p:nvSpPr>
        <p:spPr>
          <a:xfrm>
            <a:off x="3823188" y="11507046"/>
            <a:ext cx="16386076" cy="3047"/>
          </a:xfrm>
          <a:prstGeom prst="line">
            <a:avLst/>
          </a:prstGeom>
          <a:ln w="50800">
            <a:solidFill>
              <a:srgbClr val="D16349"/>
            </a:solidFill>
          </a:ln>
        </p:spPr>
        <p:txBody>
          <a:bodyPr lIns="50800" tIns="50800" rIns="50800" bIns="50800" anchor="ctr"/>
          <a:lstStyle/>
          <a:p>
            <a:pPr>
              <a:defRPr sz="4400"/>
            </a:pPr>
          </a:p>
        </p:txBody>
      </p:sp>
      <p:sp>
        <p:nvSpPr>
          <p:cNvPr id="246" name="Oval 5"/>
          <p:cNvSpPr/>
          <p:nvPr/>
        </p:nvSpPr>
        <p:spPr>
          <a:xfrm>
            <a:off x="3823189" y="11369354"/>
            <a:ext cx="264377" cy="264377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47" name="Oval 6"/>
          <p:cNvSpPr/>
          <p:nvPr/>
        </p:nvSpPr>
        <p:spPr>
          <a:xfrm>
            <a:off x="5838402" y="11369354"/>
            <a:ext cx="264377" cy="264377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48" name="Oval 7"/>
          <p:cNvSpPr/>
          <p:nvPr/>
        </p:nvSpPr>
        <p:spPr>
          <a:xfrm>
            <a:off x="7853614" y="11372529"/>
            <a:ext cx="264377" cy="264377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49" name="Oval 8"/>
          <p:cNvSpPr/>
          <p:nvPr/>
        </p:nvSpPr>
        <p:spPr>
          <a:xfrm>
            <a:off x="9868826" y="11398762"/>
            <a:ext cx="264377" cy="264377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50" name="Oval 9"/>
          <p:cNvSpPr/>
          <p:nvPr/>
        </p:nvSpPr>
        <p:spPr>
          <a:xfrm>
            <a:off x="11884038" y="11398762"/>
            <a:ext cx="264377" cy="264377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51" name="Oval 10"/>
          <p:cNvSpPr/>
          <p:nvPr/>
        </p:nvSpPr>
        <p:spPr>
          <a:xfrm>
            <a:off x="13899250" y="11369354"/>
            <a:ext cx="264377" cy="264377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52" name="Oval 11"/>
          <p:cNvSpPr/>
          <p:nvPr/>
        </p:nvSpPr>
        <p:spPr>
          <a:xfrm>
            <a:off x="15914462" y="11372529"/>
            <a:ext cx="264377" cy="264377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53" name="Oval 12"/>
          <p:cNvSpPr/>
          <p:nvPr/>
        </p:nvSpPr>
        <p:spPr>
          <a:xfrm>
            <a:off x="17929674" y="11369354"/>
            <a:ext cx="264377" cy="264377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54" name="Oval 13"/>
          <p:cNvSpPr/>
          <p:nvPr/>
        </p:nvSpPr>
        <p:spPr>
          <a:xfrm>
            <a:off x="19944888" y="11398762"/>
            <a:ext cx="264377" cy="264377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55" name="TextBox 15"/>
          <p:cNvSpPr txBox="1"/>
          <p:nvPr/>
        </p:nvSpPr>
        <p:spPr>
          <a:xfrm>
            <a:off x="3509787" y="10273650"/>
            <a:ext cx="17380348" cy="279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2800">
                <a:latin typeface="Georgia"/>
                <a:ea typeface="Georgia"/>
                <a:cs typeface="Georgia"/>
                <a:sym typeface="Georgia"/>
              </a:defRPr>
            </a:pPr>
            <a:r>
              <a:t>Byte       Kilobyte    Megabyte     Gigabyte    Terabyte     Petabyte    Exabyte     Zettabyte    Yottabyte</a:t>
            </a:r>
          </a:p>
          <a:p>
            <a:pPr>
              <a:defRPr b="1" sz="2800">
                <a:latin typeface="Georgia"/>
                <a:ea typeface="Georgia"/>
                <a:cs typeface="Georgia"/>
                <a:sym typeface="Georgia"/>
              </a:defRPr>
            </a:pPr>
            <a:r>
              <a:t>                  KB               MB                  GB               TB                   PB               EB                 ZB                YB</a:t>
            </a:r>
          </a:p>
          <a:p>
            <a:pPr>
              <a:defRPr b="1" sz="2800">
                <a:latin typeface="Georgia"/>
                <a:ea typeface="Georgia"/>
                <a:cs typeface="Georgia"/>
                <a:sym typeface="Georgia"/>
              </a:defRPr>
            </a:pPr>
          </a:p>
          <a:p>
            <a:pPr>
              <a:defRPr b="1" sz="2800">
                <a:latin typeface="Georgia"/>
                <a:ea typeface="Georgia"/>
                <a:cs typeface="Georgia"/>
                <a:sym typeface="Georgia"/>
              </a:defRPr>
            </a:pPr>
          </a:p>
          <a:p>
            <a:pPr/>
            <a:r>
              <a:t>              1000 bytes   1000 KB      1000 MB    1000 GB    1000 TB    1000 PB     1000 ZB     1000YB</a:t>
            </a:r>
          </a:p>
          <a:p>
            <a:pPr/>
            <a:r>
              <a:t>     </a:t>
            </a:r>
          </a:p>
        </p:txBody>
      </p:sp>
      <p:sp>
        <p:nvSpPr>
          <p:cNvPr id="256" name="Straight Connector 37"/>
          <p:cNvSpPr/>
          <p:nvPr/>
        </p:nvSpPr>
        <p:spPr>
          <a:xfrm flipH="1">
            <a:off x="9620832" y="5798253"/>
            <a:ext cx="3178" cy="268759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4400"/>
            </a:pPr>
          </a:p>
        </p:txBody>
      </p:sp>
      <p:sp>
        <p:nvSpPr>
          <p:cNvPr id="257" name="Straight Connector 35"/>
          <p:cNvSpPr/>
          <p:nvPr/>
        </p:nvSpPr>
        <p:spPr>
          <a:xfrm flipH="1">
            <a:off x="5527616" y="5804605"/>
            <a:ext cx="3178" cy="268759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4400"/>
            </a:pPr>
          </a:p>
        </p:txBody>
      </p:sp>
      <p:grpSp>
        <p:nvGrpSpPr>
          <p:cNvPr id="260" name="Rectangular Callout 16"/>
          <p:cNvGrpSpPr/>
          <p:nvPr/>
        </p:nvGrpSpPr>
        <p:grpSpPr>
          <a:xfrm>
            <a:off x="5103973" y="4881869"/>
            <a:ext cx="1468855" cy="1032717"/>
            <a:chOff x="0" y="0"/>
            <a:chExt cx="1468854" cy="1032716"/>
          </a:xfrm>
        </p:grpSpPr>
        <p:sp>
          <p:nvSpPr>
            <p:cNvPr id="258" name="Shape"/>
            <p:cNvSpPr/>
            <p:nvPr/>
          </p:nvSpPr>
          <p:spPr>
            <a:xfrm>
              <a:off x="0" y="0"/>
              <a:ext cx="1468855" cy="1032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19200"/>
                  </a:lnTo>
                  <a:lnTo>
                    <a:pt x="9000" y="19200"/>
                  </a:lnTo>
                  <a:lnTo>
                    <a:pt x="6300" y="21600"/>
                  </a:lnTo>
                  <a:lnTo>
                    <a:pt x="3600" y="19200"/>
                  </a:lnTo>
                  <a:lnTo>
                    <a:pt x="0" y="19200"/>
                  </a:lnTo>
                  <a:lnTo>
                    <a:pt x="0" y="11200"/>
                  </a:lnTo>
                  <a:close/>
                </a:path>
              </a:pathLst>
            </a:custGeom>
            <a:blipFill rotWithShape="1">
              <a:blip r:embed="rId2"/>
              <a:srcRect l="0" t="0" r="0" b="0"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59" name="30KB"/>
            <p:cNvSpPr txBox="1"/>
            <p:nvPr/>
          </p:nvSpPr>
          <p:spPr>
            <a:xfrm>
              <a:off x="104139" y="141485"/>
              <a:ext cx="1260576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/>
              <a:r>
                <a:t>30KB</a:t>
              </a:r>
            </a:p>
          </p:txBody>
        </p:sp>
      </p:grpSp>
      <p:pic>
        <p:nvPicPr>
          <p:cNvPr id="261" name="Picture 18" descr="Picture 1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03973" y="8490605"/>
            <a:ext cx="1234339" cy="1069761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TextBox 19"/>
          <p:cNvSpPr txBox="1"/>
          <p:nvPr/>
        </p:nvSpPr>
        <p:spPr>
          <a:xfrm>
            <a:off x="4612820" y="3549344"/>
            <a:ext cx="183277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>
                <a:latin typeface="Georgia"/>
                <a:ea typeface="Georgia"/>
                <a:cs typeface="Georgia"/>
                <a:sym typeface="Georgia"/>
              </a:defRPr>
            </a:pPr>
            <a:r>
              <a:t>One page</a:t>
            </a:r>
          </a:p>
          <a:p>
            <a:pPr>
              <a:defRPr i="1">
                <a:latin typeface="Georgia"/>
                <a:ea typeface="Georgia"/>
                <a:cs typeface="Georgia"/>
                <a:sym typeface="Georgia"/>
              </a:defRPr>
            </a:pPr>
            <a:r>
              <a:t>of text</a:t>
            </a:r>
          </a:p>
        </p:txBody>
      </p:sp>
      <p:grpSp>
        <p:nvGrpSpPr>
          <p:cNvPr id="265" name="Rectangular Callout 23"/>
          <p:cNvGrpSpPr/>
          <p:nvPr/>
        </p:nvGrpSpPr>
        <p:grpSpPr>
          <a:xfrm>
            <a:off x="7355278" y="4880281"/>
            <a:ext cx="1468855" cy="1032717"/>
            <a:chOff x="0" y="0"/>
            <a:chExt cx="1468854" cy="1032716"/>
          </a:xfrm>
        </p:grpSpPr>
        <p:sp>
          <p:nvSpPr>
            <p:cNvPr id="263" name="Shape"/>
            <p:cNvSpPr/>
            <p:nvPr/>
          </p:nvSpPr>
          <p:spPr>
            <a:xfrm>
              <a:off x="0" y="0"/>
              <a:ext cx="1468855" cy="1032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19200"/>
                  </a:lnTo>
                  <a:lnTo>
                    <a:pt x="9000" y="19200"/>
                  </a:lnTo>
                  <a:lnTo>
                    <a:pt x="6300" y="21600"/>
                  </a:lnTo>
                  <a:lnTo>
                    <a:pt x="3600" y="19200"/>
                  </a:lnTo>
                  <a:lnTo>
                    <a:pt x="0" y="19200"/>
                  </a:lnTo>
                  <a:lnTo>
                    <a:pt x="0" y="11200"/>
                  </a:lnTo>
                  <a:close/>
                </a:path>
              </a:pathLst>
            </a:custGeom>
            <a:blipFill rotWithShape="1">
              <a:blip r:embed="rId4"/>
              <a:srcRect l="0" t="0" r="0" b="0"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64" name="5 MB"/>
            <p:cNvSpPr txBox="1"/>
            <p:nvPr/>
          </p:nvSpPr>
          <p:spPr>
            <a:xfrm>
              <a:off x="104139" y="141485"/>
              <a:ext cx="1260576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/>
              <a:r>
                <a:t>5 MB</a:t>
              </a:r>
            </a:p>
          </p:txBody>
        </p:sp>
      </p:grpSp>
      <p:sp>
        <p:nvSpPr>
          <p:cNvPr id="266" name="TextBox 25"/>
          <p:cNvSpPr txBox="1"/>
          <p:nvPr/>
        </p:nvSpPr>
        <p:spPr>
          <a:xfrm>
            <a:off x="6723505" y="3777944"/>
            <a:ext cx="180657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One song</a:t>
            </a:r>
          </a:p>
        </p:txBody>
      </p:sp>
      <p:pic>
        <p:nvPicPr>
          <p:cNvPr id="267" name="Picture 26" descr="Picture 2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367023" y="8313014"/>
            <a:ext cx="1137611" cy="14201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0" name="Rectangular Callout 27"/>
          <p:cNvGrpSpPr/>
          <p:nvPr/>
        </p:nvGrpSpPr>
        <p:grpSpPr>
          <a:xfrm>
            <a:off x="9199812" y="4881869"/>
            <a:ext cx="1468855" cy="1032717"/>
            <a:chOff x="0" y="0"/>
            <a:chExt cx="1468854" cy="1032716"/>
          </a:xfrm>
        </p:grpSpPr>
        <p:sp>
          <p:nvSpPr>
            <p:cNvPr id="268" name="Shape"/>
            <p:cNvSpPr/>
            <p:nvPr/>
          </p:nvSpPr>
          <p:spPr>
            <a:xfrm>
              <a:off x="0" y="0"/>
              <a:ext cx="1468855" cy="1032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19200"/>
                  </a:lnTo>
                  <a:lnTo>
                    <a:pt x="9000" y="19200"/>
                  </a:lnTo>
                  <a:lnTo>
                    <a:pt x="6300" y="21600"/>
                  </a:lnTo>
                  <a:lnTo>
                    <a:pt x="3600" y="19200"/>
                  </a:lnTo>
                  <a:lnTo>
                    <a:pt x="0" y="19200"/>
                  </a:lnTo>
                  <a:lnTo>
                    <a:pt x="0" y="11200"/>
                  </a:lnTo>
                  <a:close/>
                </a:path>
              </a:pathLst>
            </a:custGeom>
            <a:blipFill rotWithShape="1">
              <a:blip r:embed="rId6"/>
              <a:srcRect l="0" t="0" r="0" b="0"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69" name="5 GB"/>
            <p:cNvSpPr txBox="1"/>
            <p:nvPr/>
          </p:nvSpPr>
          <p:spPr>
            <a:xfrm>
              <a:off x="104139" y="141485"/>
              <a:ext cx="1260576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/>
              <a:r>
                <a:t>5 GB</a:t>
              </a:r>
            </a:p>
          </p:txBody>
        </p:sp>
      </p:grpSp>
      <p:sp>
        <p:nvSpPr>
          <p:cNvPr id="271" name="TextBox 29"/>
          <p:cNvSpPr txBox="1"/>
          <p:nvPr/>
        </p:nvSpPr>
        <p:spPr>
          <a:xfrm>
            <a:off x="8598682" y="3688709"/>
            <a:ext cx="204747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One movie</a:t>
            </a:r>
          </a:p>
        </p:txBody>
      </p:sp>
      <p:sp>
        <p:nvSpPr>
          <p:cNvPr id="272" name="Straight Connector 32"/>
          <p:cNvSpPr/>
          <p:nvPr/>
        </p:nvSpPr>
        <p:spPr>
          <a:xfrm flipH="1">
            <a:off x="11529368" y="5803016"/>
            <a:ext cx="3177" cy="180388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4400"/>
            </a:pPr>
          </a:p>
        </p:txBody>
      </p:sp>
      <p:sp>
        <p:nvSpPr>
          <p:cNvPr id="273" name="TextBox 33"/>
          <p:cNvSpPr txBox="1"/>
          <p:nvPr/>
        </p:nvSpPr>
        <p:spPr>
          <a:xfrm>
            <a:off x="10774908" y="3549344"/>
            <a:ext cx="1731169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>
                <a:latin typeface="Georgia"/>
                <a:ea typeface="Georgia"/>
                <a:cs typeface="Georgia"/>
                <a:sym typeface="Georgia"/>
              </a:defRPr>
            </a:pPr>
            <a:r>
              <a:t>6 million</a:t>
            </a:r>
          </a:p>
          <a:p>
            <a:pPr>
              <a:defRPr i="1">
                <a:latin typeface="Georgia"/>
                <a:ea typeface="Georgia"/>
                <a:cs typeface="Georgia"/>
                <a:sym typeface="Georgia"/>
              </a:defRPr>
            </a:pPr>
            <a:r>
              <a:t>books</a:t>
            </a:r>
          </a:p>
        </p:txBody>
      </p:sp>
      <p:pic>
        <p:nvPicPr>
          <p:cNvPr id="274" name="Picture 30" descr="Picture 3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133149" y="7504438"/>
            <a:ext cx="1501775" cy="2277417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Straight Connector 36"/>
          <p:cNvSpPr/>
          <p:nvPr/>
        </p:nvSpPr>
        <p:spPr>
          <a:xfrm flipH="1">
            <a:off x="7758630" y="5798253"/>
            <a:ext cx="3178" cy="268759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4400"/>
            </a:pPr>
          </a:p>
        </p:txBody>
      </p:sp>
      <p:pic>
        <p:nvPicPr>
          <p:cNvPr id="276" name="Picture 22" descr="Picture 2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355278" y="8314601"/>
            <a:ext cx="1412285" cy="14185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9" name="Rectangular Callout 31"/>
          <p:cNvGrpSpPr/>
          <p:nvPr/>
        </p:nvGrpSpPr>
        <p:grpSpPr>
          <a:xfrm>
            <a:off x="11133149" y="4883458"/>
            <a:ext cx="1468855" cy="1032717"/>
            <a:chOff x="0" y="0"/>
            <a:chExt cx="1468854" cy="1032716"/>
          </a:xfrm>
        </p:grpSpPr>
        <p:sp>
          <p:nvSpPr>
            <p:cNvPr id="277" name="Shape"/>
            <p:cNvSpPr/>
            <p:nvPr/>
          </p:nvSpPr>
          <p:spPr>
            <a:xfrm>
              <a:off x="0" y="0"/>
              <a:ext cx="1468855" cy="1032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19200"/>
                  </a:lnTo>
                  <a:lnTo>
                    <a:pt x="9000" y="19200"/>
                  </a:lnTo>
                  <a:lnTo>
                    <a:pt x="6300" y="21600"/>
                  </a:lnTo>
                  <a:lnTo>
                    <a:pt x="3600" y="19200"/>
                  </a:lnTo>
                  <a:lnTo>
                    <a:pt x="0" y="19200"/>
                  </a:lnTo>
                  <a:lnTo>
                    <a:pt x="0" y="11200"/>
                  </a:lnTo>
                  <a:close/>
                </a:path>
              </a:pathLst>
            </a:custGeom>
            <a:blipFill rotWithShape="1">
              <a:blip r:embed="rId9"/>
              <a:srcRect l="0" t="0" r="0" b="0"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78" name="1 TB"/>
            <p:cNvSpPr txBox="1"/>
            <p:nvPr/>
          </p:nvSpPr>
          <p:spPr>
            <a:xfrm>
              <a:off x="104139" y="141485"/>
              <a:ext cx="1260576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/>
              <a:r>
                <a:t>1 TB</a:t>
              </a:r>
            </a:p>
          </p:txBody>
        </p:sp>
      </p:grpSp>
      <p:pic>
        <p:nvPicPr>
          <p:cNvPr id="280" name="Picture 38" descr="Picture 38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2865331" y="6539027"/>
            <a:ext cx="2067837" cy="3021340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Straight Connector 39"/>
          <p:cNvSpPr/>
          <p:nvPr/>
        </p:nvSpPr>
        <p:spPr>
          <a:xfrm flipH="1">
            <a:off x="13552395" y="5804604"/>
            <a:ext cx="3178" cy="180388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4400"/>
            </a:pPr>
          </a:p>
        </p:txBody>
      </p:sp>
      <p:sp>
        <p:nvSpPr>
          <p:cNvPr id="282" name="TextBox 40"/>
          <p:cNvSpPr txBox="1"/>
          <p:nvPr/>
        </p:nvSpPr>
        <p:spPr>
          <a:xfrm>
            <a:off x="12799252" y="3460109"/>
            <a:ext cx="1958183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>
                <a:latin typeface="Georgia"/>
                <a:ea typeface="Georgia"/>
                <a:cs typeface="Georgia"/>
                <a:sym typeface="Georgia"/>
              </a:defRPr>
            </a:pPr>
            <a:r>
              <a:t>55 storeys</a:t>
            </a:r>
          </a:p>
          <a:p>
            <a:pPr>
              <a:defRPr i="1">
                <a:latin typeface="Georgia"/>
                <a:ea typeface="Georgia"/>
                <a:cs typeface="Georgia"/>
                <a:sym typeface="Georgia"/>
              </a:defRPr>
            </a:pPr>
            <a:r>
              <a:t>of DVD</a:t>
            </a:r>
          </a:p>
        </p:txBody>
      </p:sp>
      <p:grpSp>
        <p:nvGrpSpPr>
          <p:cNvPr id="285" name="Rectangular Callout 41"/>
          <p:cNvGrpSpPr/>
          <p:nvPr/>
        </p:nvGrpSpPr>
        <p:grpSpPr>
          <a:xfrm>
            <a:off x="13156178" y="4885046"/>
            <a:ext cx="1468855" cy="1032717"/>
            <a:chOff x="0" y="0"/>
            <a:chExt cx="1468854" cy="1032716"/>
          </a:xfrm>
        </p:grpSpPr>
        <p:sp>
          <p:nvSpPr>
            <p:cNvPr id="283" name="Shape"/>
            <p:cNvSpPr/>
            <p:nvPr/>
          </p:nvSpPr>
          <p:spPr>
            <a:xfrm>
              <a:off x="0" y="0"/>
              <a:ext cx="1468855" cy="1032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19200"/>
                  </a:lnTo>
                  <a:lnTo>
                    <a:pt x="9000" y="19200"/>
                  </a:lnTo>
                  <a:lnTo>
                    <a:pt x="6300" y="21600"/>
                  </a:lnTo>
                  <a:lnTo>
                    <a:pt x="3600" y="19200"/>
                  </a:lnTo>
                  <a:lnTo>
                    <a:pt x="0" y="19200"/>
                  </a:lnTo>
                  <a:lnTo>
                    <a:pt x="0" y="11200"/>
                  </a:lnTo>
                  <a:close/>
                </a:path>
              </a:pathLst>
            </a:custGeom>
            <a:blipFill rotWithShape="1">
              <a:blip r:embed="rId11"/>
              <a:srcRect l="0" t="0" r="0" b="0"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4" name="1 PB"/>
            <p:cNvSpPr txBox="1"/>
            <p:nvPr/>
          </p:nvSpPr>
          <p:spPr>
            <a:xfrm>
              <a:off x="104139" y="141485"/>
              <a:ext cx="1260576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/>
              <a:r>
                <a:t>1 PB</a:t>
              </a:r>
            </a:p>
          </p:txBody>
        </p:sp>
      </p:grpSp>
      <p:pic>
        <p:nvPicPr>
          <p:cNvPr id="286" name="Picture 42" descr="Picture 42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5031990" y="7691621"/>
            <a:ext cx="1764939" cy="15884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Picture 43" descr="Picture 43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6730730" y="7413148"/>
            <a:ext cx="2397883" cy="2158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Picture 44" descr="Picture 44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816414" y="7184539"/>
            <a:ext cx="2256949" cy="2256949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Straight Connector 45"/>
          <p:cNvSpPr/>
          <p:nvPr/>
        </p:nvSpPr>
        <p:spPr>
          <a:xfrm flipH="1">
            <a:off x="15661269" y="5887742"/>
            <a:ext cx="3177" cy="180388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4400"/>
            </a:pPr>
          </a:p>
        </p:txBody>
      </p:sp>
      <p:sp>
        <p:nvSpPr>
          <p:cNvPr id="290" name="TextBox 46"/>
          <p:cNvSpPr txBox="1"/>
          <p:nvPr/>
        </p:nvSpPr>
        <p:spPr>
          <a:xfrm>
            <a:off x="15177654" y="3460109"/>
            <a:ext cx="1064420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>
                <a:latin typeface="Georgia"/>
                <a:ea typeface="Georgia"/>
                <a:cs typeface="Georgia"/>
                <a:sym typeface="Georgia"/>
              </a:defRPr>
            </a:pPr>
            <a:r>
              <a:t>Data</a:t>
            </a:r>
          </a:p>
          <a:p>
            <a:pPr>
              <a:defRPr i="1">
                <a:latin typeface="Georgia"/>
                <a:ea typeface="Georgia"/>
                <a:cs typeface="Georgia"/>
                <a:sym typeface="Georgia"/>
              </a:defRPr>
            </a:pPr>
            <a:r>
              <a:t>up to</a:t>
            </a:r>
          </a:p>
          <a:p>
            <a:pPr>
              <a:defRPr i="1">
                <a:latin typeface="Georgia"/>
                <a:ea typeface="Georgia"/>
                <a:cs typeface="Georgia"/>
                <a:sym typeface="Georgia"/>
              </a:defRPr>
            </a:pPr>
            <a:r>
              <a:t>2003</a:t>
            </a:r>
          </a:p>
        </p:txBody>
      </p:sp>
      <p:grpSp>
        <p:nvGrpSpPr>
          <p:cNvPr id="293" name="Rectangular Callout 47"/>
          <p:cNvGrpSpPr/>
          <p:nvPr/>
        </p:nvGrpSpPr>
        <p:grpSpPr>
          <a:xfrm>
            <a:off x="15116697" y="5067494"/>
            <a:ext cx="1468855" cy="1032717"/>
            <a:chOff x="0" y="0"/>
            <a:chExt cx="1468854" cy="1032716"/>
          </a:xfrm>
        </p:grpSpPr>
        <p:sp>
          <p:nvSpPr>
            <p:cNvPr id="291" name="Shape"/>
            <p:cNvSpPr/>
            <p:nvPr/>
          </p:nvSpPr>
          <p:spPr>
            <a:xfrm>
              <a:off x="0" y="0"/>
              <a:ext cx="1468855" cy="1032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19200"/>
                  </a:lnTo>
                  <a:lnTo>
                    <a:pt x="9000" y="19200"/>
                  </a:lnTo>
                  <a:lnTo>
                    <a:pt x="6300" y="21600"/>
                  </a:lnTo>
                  <a:lnTo>
                    <a:pt x="3600" y="19200"/>
                  </a:lnTo>
                  <a:lnTo>
                    <a:pt x="0" y="19200"/>
                  </a:lnTo>
                  <a:lnTo>
                    <a:pt x="0" y="11200"/>
                  </a:lnTo>
                  <a:close/>
                </a:path>
              </a:pathLst>
            </a:custGeom>
            <a:blipFill rotWithShape="1">
              <a:blip r:embed="rId14"/>
              <a:srcRect l="0" t="0" r="0" b="0"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92" name="5 EB"/>
            <p:cNvSpPr txBox="1"/>
            <p:nvPr/>
          </p:nvSpPr>
          <p:spPr>
            <a:xfrm>
              <a:off x="104139" y="141485"/>
              <a:ext cx="1260576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/>
              <a:r>
                <a:t>5 EB</a:t>
              </a:r>
            </a:p>
          </p:txBody>
        </p:sp>
      </p:grpSp>
      <p:sp>
        <p:nvSpPr>
          <p:cNvPr id="294" name="Straight Connector 48"/>
          <p:cNvSpPr/>
          <p:nvPr/>
        </p:nvSpPr>
        <p:spPr>
          <a:xfrm flipH="1">
            <a:off x="17594396" y="5887742"/>
            <a:ext cx="3177" cy="180388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4400"/>
            </a:pPr>
          </a:p>
        </p:txBody>
      </p:sp>
      <p:sp>
        <p:nvSpPr>
          <p:cNvPr id="295" name="TextBox 49"/>
          <p:cNvSpPr txBox="1"/>
          <p:nvPr/>
        </p:nvSpPr>
        <p:spPr>
          <a:xfrm>
            <a:off x="16910525" y="3549344"/>
            <a:ext cx="1398589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>
                <a:latin typeface="Georgia"/>
                <a:ea typeface="Georgia"/>
                <a:cs typeface="Georgia"/>
                <a:sym typeface="Georgia"/>
              </a:defRPr>
            </a:pPr>
            <a:r>
              <a:t>Data</a:t>
            </a:r>
          </a:p>
          <a:p>
            <a:pPr>
              <a:defRPr i="1">
                <a:latin typeface="Georgia"/>
                <a:ea typeface="Georgia"/>
                <a:cs typeface="Georgia"/>
                <a:sym typeface="Georgia"/>
              </a:defRPr>
            </a:pPr>
            <a:r>
              <a:t>in 2011</a:t>
            </a:r>
          </a:p>
        </p:txBody>
      </p:sp>
      <p:grpSp>
        <p:nvGrpSpPr>
          <p:cNvPr id="298" name="Rectangular Callout 50"/>
          <p:cNvGrpSpPr/>
          <p:nvPr/>
        </p:nvGrpSpPr>
        <p:grpSpPr>
          <a:xfrm>
            <a:off x="17198178" y="4968183"/>
            <a:ext cx="1468855" cy="1032717"/>
            <a:chOff x="0" y="0"/>
            <a:chExt cx="1468854" cy="1032716"/>
          </a:xfrm>
        </p:grpSpPr>
        <p:sp>
          <p:nvSpPr>
            <p:cNvPr id="296" name="Shape"/>
            <p:cNvSpPr/>
            <p:nvPr/>
          </p:nvSpPr>
          <p:spPr>
            <a:xfrm>
              <a:off x="0" y="0"/>
              <a:ext cx="1468855" cy="1032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19200"/>
                  </a:lnTo>
                  <a:lnTo>
                    <a:pt x="9000" y="19200"/>
                  </a:lnTo>
                  <a:lnTo>
                    <a:pt x="6300" y="21600"/>
                  </a:lnTo>
                  <a:lnTo>
                    <a:pt x="3600" y="19200"/>
                  </a:lnTo>
                  <a:lnTo>
                    <a:pt x="0" y="19200"/>
                  </a:lnTo>
                  <a:lnTo>
                    <a:pt x="0" y="11200"/>
                  </a:lnTo>
                  <a:close/>
                </a:path>
              </a:pathLst>
            </a:custGeom>
            <a:blipFill rotWithShape="1">
              <a:blip r:embed="rId15"/>
              <a:srcRect l="0" t="0" r="0" b="0"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97" name="1.8 ZB"/>
            <p:cNvSpPr/>
            <p:nvPr/>
          </p:nvSpPr>
          <p:spPr>
            <a:xfrm>
              <a:off x="104139" y="458985"/>
              <a:ext cx="126057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/>
              <a:r>
                <a:t>1.8 ZB</a:t>
              </a:r>
            </a:p>
          </p:txBody>
        </p:sp>
      </p:grpSp>
      <p:sp>
        <p:nvSpPr>
          <p:cNvPr id="299" name="Straight Connector 51"/>
          <p:cNvSpPr/>
          <p:nvPr/>
        </p:nvSpPr>
        <p:spPr>
          <a:xfrm flipH="1">
            <a:off x="19286009" y="5986870"/>
            <a:ext cx="3177" cy="180388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4400"/>
            </a:pPr>
          </a:p>
        </p:txBody>
      </p:sp>
      <p:sp>
        <p:nvSpPr>
          <p:cNvPr id="300" name="TextBox 52"/>
          <p:cNvSpPr txBox="1"/>
          <p:nvPr/>
        </p:nvSpPr>
        <p:spPr>
          <a:xfrm>
            <a:off x="18816414" y="3429006"/>
            <a:ext cx="2188766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>
                <a:latin typeface="Georgia"/>
                <a:ea typeface="Georgia"/>
                <a:cs typeface="Georgia"/>
                <a:sym typeface="Georgia"/>
              </a:defRPr>
            </a:pPr>
            <a:r>
              <a:t>NSA</a:t>
            </a:r>
          </a:p>
          <a:p>
            <a:pPr>
              <a:defRPr i="1">
                <a:latin typeface="Georgia"/>
                <a:ea typeface="Georgia"/>
                <a:cs typeface="Georgia"/>
                <a:sym typeface="Georgia"/>
              </a:defRPr>
            </a:pPr>
            <a:r>
              <a:t>data center</a:t>
            </a:r>
          </a:p>
        </p:txBody>
      </p:sp>
      <p:grpSp>
        <p:nvGrpSpPr>
          <p:cNvPr id="303" name="Rectangular Callout 53"/>
          <p:cNvGrpSpPr/>
          <p:nvPr/>
        </p:nvGrpSpPr>
        <p:grpSpPr>
          <a:xfrm>
            <a:off x="18889792" y="5067312"/>
            <a:ext cx="1468855" cy="1032717"/>
            <a:chOff x="0" y="0"/>
            <a:chExt cx="1468854" cy="1032716"/>
          </a:xfrm>
        </p:grpSpPr>
        <p:sp>
          <p:nvSpPr>
            <p:cNvPr id="301" name="Shape"/>
            <p:cNvSpPr/>
            <p:nvPr/>
          </p:nvSpPr>
          <p:spPr>
            <a:xfrm>
              <a:off x="0" y="0"/>
              <a:ext cx="1468855" cy="1032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19200"/>
                  </a:lnTo>
                  <a:lnTo>
                    <a:pt x="9000" y="19200"/>
                  </a:lnTo>
                  <a:lnTo>
                    <a:pt x="6300" y="21600"/>
                  </a:lnTo>
                  <a:lnTo>
                    <a:pt x="3600" y="19200"/>
                  </a:lnTo>
                  <a:lnTo>
                    <a:pt x="0" y="19200"/>
                  </a:lnTo>
                  <a:lnTo>
                    <a:pt x="0" y="11200"/>
                  </a:lnTo>
                  <a:close/>
                </a:path>
              </a:pathLst>
            </a:custGeom>
            <a:blipFill rotWithShape="1">
              <a:blip r:embed="rId16"/>
              <a:srcRect l="0" t="0" r="0" b="0"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02" name="1 YB"/>
            <p:cNvSpPr txBox="1"/>
            <p:nvPr/>
          </p:nvSpPr>
          <p:spPr>
            <a:xfrm>
              <a:off x="104139" y="141485"/>
              <a:ext cx="1260576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/>
              <a:r>
                <a:t>1 YB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8681" y="3289300"/>
            <a:ext cx="18495435" cy="9652998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Big Data: </a:t>
            </a:r>
            <a:r>
              <a:rPr>
                <a:solidFill>
                  <a:srgbClr val="DA1F28"/>
                </a:solidFill>
              </a:rPr>
              <a:t>Volume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25497" y="3663557"/>
            <a:ext cx="17154548" cy="8649486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Big Data: Volume, </a:t>
            </a:r>
            <a:r>
              <a:rPr>
                <a:solidFill>
                  <a:srgbClr val="DA1F28"/>
                </a:solidFill>
              </a:rPr>
              <a:t>Velocity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Introduction to Data Scie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Introduction to Data Science</a:t>
            </a:r>
          </a:p>
        </p:txBody>
      </p:sp>
      <p:sp>
        <p:nvSpPr>
          <p:cNvPr id="177" name="A paradigm shift in Science"/>
          <p:cNvSpPr txBox="1"/>
          <p:nvPr/>
        </p:nvSpPr>
        <p:spPr>
          <a:xfrm>
            <a:off x="1501008" y="4128334"/>
            <a:ext cx="11590494" cy="125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28320" indent="-528320" algn="l">
              <a:buSzPct val="100000"/>
              <a:buAutoNum type="arabicPeriod" startAt="1"/>
              <a:defRPr sz="6900"/>
            </a:lvl1pPr>
          </a:lstStyle>
          <a:p>
            <a:pPr/>
            <a:r>
              <a:t> A paradigm shift in Science</a:t>
            </a:r>
          </a:p>
        </p:txBody>
      </p:sp>
      <p:sp>
        <p:nvSpPr>
          <p:cNvPr id="178" name="2. What is “Big Data”?"/>
          <p:cNvSpPr txBox="1"/>
          <p:nvPr/>
        </p:nvSpPr>
        <p:spPr>
          <a:xfrm>
            <a:off x="1501008" y="6446919"/>
            <a:ext cx="8767764" cy="125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900"/>
            </a:lvl1pPr>
          </a:lstStyle>
          <a:p>
            <a:pPr/>
            <a:r>
              <a:t>2. What is “Big Data”?</a:t>
            </a:r>
          </a:p>
        </p:txBody>
      </p:sp>
      <p:sp>
        <p:nvSpPr>
          <p:cNvPr id="179" name="3. Learning from Data / Data Science -Artificial Intelligence"/>
          <p:cNvSpPr txBox="1"/>
          <p:nvPr/>
        </p:nvSpPr>
        <p:spPr>
          <a:xfrm>
            <a:off x="1501008" y="8618619"/>
            <a:ext cx="23183926" cy="125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900"/>
            </a:lvl1pPr>
          </a:lstStyle>
          <a:p>
            <a:pPr/>
            <a:r>
              <a:t>3. Learning from Data / Data Science -Artificial Intelligence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traight Arrow Connector 12"/>
          <p:cNvSpPr/>
          <p:nvPr/>
        </p:nvSpPr>
        <p:spPr>
          <a:xfrm flipH="1">
            <a:off x="11096098" y="6061909"/>
            <a:ext cx="3178" cy="1758671"/>
          </a:xfrm>
          <a:prstGeom prst="line">
            <a:avLst/>
          </a:prstGeom>
          <a:ln w="127000">
            <a:solidFill>
              <a:srgbClr val="D16349"/>
            </a:solidFill>
            <a:tailEnd type="triangle"/>
          </a:ln>
        </p:spPr>
        <p:txBody>
          <a:bodyPr lIns="50800" tIns="50800" rIns="50800" bIns="50800" anchor="ctr"/>
          <a:lstStyle/>
          <a:p>
            <a:pPr>
              <a:defRPr sz="4400"/>
            </a:pPr>
          </a:p>
        </p:txBody>
      </p:sp>
      <p:sp>
        <p:nvSpPr>
          <p:cNvPr id="312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Big Data: Volume, Velocity, </a:t>
            </a:r>
            <a:r>
              <a:rPr>
                <a:solidFill>
                  <a:srgbClr val="DA1F28"/>
                </a:solidFill>
              </a:rPr>
              <a:t> Variety</a:t>
            </a:r>
          </a:p>
        </p:txBody>
      </p:sp>
      <p:pic>
        <p:nvPicPr>
          <p:cNvPr id="31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1852" y="6910709"/>
            <a:ext cx="3592351" cy="3113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358311" y="3054350"/>
            <a:ext cx="3310838" cy="4133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85182" y="9906990"/>
            <a:ext cx="3174191" cy="3188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210618" y="3290069"/>
            <a:ext cx="3772919" cy="2774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Picture 9" descr="Picture 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535827" y="8196770"/>
            <a:ext cx="5122503" cy="3905909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Straight Arrow Connector 11"/>
          <p:cNvSpPr/>
          <p:nvPr/>
        </p:nvSpPr>
        <p:spPr>
          <a:xfrm>
            <a:off x="6572734" y="9244580"/>
            <a:ext cx="1413397" cy="305992"/>
          </a:xfrm>
          <a:prstGeom prst="line">
            <a:avLst/>
          </a:prstGeom>
          <a:ln w="127000">
            <a:solidFill>
              <a:srgbClr val="D16349"/>
            </a:solidFill>
            <a:tailEnd type="triangle"/>
          </a:ln>
        </p:spPr>
        <p:txBody>
          <a:bodyPr lIns="50800" tIns="50800" rIns="50800" bIns="50800" anchor="ctr"/>
          <a:lstStyle/>
          <a:p>
            <a:pPr>
              <a:defRPr sz="4400"/>
            </a:pPr>
          </a:p>
        </p:txBody>
      </p:sp>
      <p:sp>
        <p:nvSpPr>
          <p:cNvPr id="319" name="Straight Arrow Connector 14"/>
          <p:cNvSpPr/>
          <p:nvPr/>
        </p:nvSpPr>
        <p:spPr>
          <a:xfrm flipH="1">
            <a:off x="13779751" y="6929099"/>
            <a:ext cx="1465777" cy="1538298"/>
          </a:xfrm>
          <a:prstGeom prst="line">
            <a:avLst/>
          </a:prstGeom>
          <a:ln w="127000">
            <a:solidFill>
              <a:srgbClr val="D16349"/>
            </a:solidFill>
            <a:tailEnd type="triangle"/>
          </a:ln>
        </p:spPr>
        <p:txBody>
          <a:bodyPr lIns="50800" tIns="50800" rIns="50800" bIns="50800" anchor="ctr"/>
          <a:lstStyle/>
          <a:p>
            <a:pPr>
              <a:defRPr sz="4400"/>
            </a:pPr>
          </a:p>
        </p:txBody>
      </p:sp>
      <p:sp>
        <p:nvSpPr>
          <p:cNvPr id="320" name="Straight Arrow Connector 17"/>
          <p:cNvSpPr/>
          <p:nvPr/>
        </p:nvSpPr>
        <p:spPr>
          <a:xfrm flipH="1" flipV="1">
            <a:off x="14401161" y="10462801"/>
            <a:ext cx="2066643" cy="1112941"/>
          </a:xfrm>
          <a:prstGeom prst="line">
            <a:avLst/>
          </a:prstGeom>
          <a:ln w="127000">
            <a:solidFill>
              <a:srgbClr val="D16349"/>
            </a:solidFill>
            <a:tailEnd type="triangle"/>
          </a:ln>
        </p:spPr>
        <p:txBody>
          <a:bodyPr lIns="50800" tIns="50800" rIns="50800" bIns="50800" anchor="ctr"/>
          <a:lstStyle/>
          <a:p>
            <a:pPr>
              <a:defRPr sz="4400"/>
            </a:pPr>
          </a:p>
        </p:txBody>
      </p:sp>
      <p:sp>
        <p:nvSpPr>
          <p:cNvPr id="321" name="TextBox 20"/>
          <p:cNvSpPr txBox="1"/>
          <p:nvPr/>
        </p:nvSpPr>
        <p:spPr>
          <a:xfrm>
            <a:off x="3099326" y="5684788"/>
            <a:ext cx="1117403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 sz="40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322" name="TextBox 21"/>
          <p:cNvSpPr txBox="1"/>
          <p:nvPr/>
        </p:nvSpPr>
        <p:spPr>
          <a:xfrm>
            <a:off x="5610360" y="3290069"/>
            <a:ext cx="253920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 sz="40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Numbers</a:t>
            </a:r>
          </a:p>
        </p:txBody>
      </p:sp>
      <p:sp>
        <p:nvSpPr>
          <p:cNvPr id="323" name="TextBox 22"/>
          <p:cNvSpPr txBox="1"/>
          <p:nvPr/>
        </p:nvSpPr>
        <p:spPr>
          <a:xfrm>
            <a:off x="14923044" y="5684788"/>
            <a:ext cx="206320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 sz="40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Images</a:t>
            </a:r>
          </a:p>
        </p:txBody>
      </p:sp>
      <p:sp>
        <p:nvSpPr>
          <p:cNvPr id="324" name="TextBox 23"/>
          <p:cNvSpPr txBox="1"/>
          <p:nvPr/>
        </p:nvSpPr>
        <p:spPr>
          <a:xfrm>
            <a:off x="15615632" y="8124496"/>
            <a:ext cx="173504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 sz="40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sound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HealthCare Data</a:t>
            </a:r>
          </a:p>
        </p:txBody>
      </p:sp>
      <p:pic>
        <p:nvPicPr>
          <p:cNvPr id="32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76360" y="4293858"/>
            <a:ext cx="4749801" cy="3116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48643" y="9497501"/>
            <a:ext cx="5308601" cy="3539067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TextBox 5"/>
          <p:cNvSpPr txBox="1"/>
          <p:nvPr/>
        </p:nvSpPr>
        <p:spPr>
          <a:xfrm>
            <a:off x="1320419" y="3196483"/>
            <a:ext cx="484505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 sz="40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Patient records….</a:t>
            </a:r>
          </a:p>
        </p:txBody>
      </p:sp>
      <p:sp>
        <p:nvSpPr>
          <p:cNvPr id="330" name="TextBox 6"/>
          <p:cNvSpPr txBox="1"/>
          <p:nvPr/>
        </p:nvSpPr>
        <p:spPr>
          <a:xfrm>
            <a:off x="1538205" y="8111073"/>
            <a:ext cx="381292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 sz="40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Test results….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HealthCare Data</a:t>
            </a:r>
          </a:p>
        </p:txBody>
      </p:sp>
      <p:pic>
        <p:nvPicPr>
          <p:cNvPr id="33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76360" y="4293858"/>
            <a:ext cx="4749801" cy="3116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48643" y="9497501"/>
            <a:ext cx="5308601" cy="3539067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TextBox 5"/>
          <p:cNvSpPr txBox="1"/>
          <p:nvPr/>
        </p:nvSpPr>
        <p:spPr>
          <a:xfrm>
            <a:off x="1320419" y="3196483"/>
            <a:ext cx="484505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 sz="40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Patient records….</a:t>
            </a:r>
          </a:p>
        </p:txBody>
      </p:sp>
      <p:sp>
        <p:nvSpPr>
          <p:cNvPr id="336" name="TextBox 6"/>
          <p:cNvSpPr txBox="1"/>
          <p:nvPr/>
        </p:nvSpPr>
        <p:spPr>
          <a:xfrm>
            <a:off x="1538205" y="8111073"/>
            <a:ext cx="381292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 sz="40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Test results….</a:t>
            </a:r>
          </a:p>
        </p:txBody>
      </p:sp>
      <p:pic>
        <p:nvPicPr>
          <p:cNvPr id="337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26224" y="3684061"/>
            <a:ext cx="5384801" cy="4336183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TextBox 7"/>
          <p:cNvSpPr txBox="1"/>
          <p:nvPr/>
        </p:nvSpPr>
        <p:spPr>
          <a:xfrm>
            <a:off x="17476954" y="3851362"/>
            <a:ext cx="2710360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000">
                <a:latin typeface="Georgia"/>
                <a:ea typeface="Georgia"/>
                <a:cs typeface="Georgia"/>
                <a:sym typeface="Georgia"/>
              </a:defRPr>
            </a:pPr>
            <a:r>
              <a:t>Genomics</a:t>
            </a:r>
          </a:p>
          <a:p>
            <a:pPr>
              <a:defRPr b="1" i="1" sz="4000">
                <a:latin typeface="Georgia"/>
                <a:ea typeface="Georgia"/>
                <a:cs typeface="Georgia"/>
                <a:sym typeface="Georgia"/>
              </a:defRPr>
            </a:pPr>
            <a:r>
              <a:t>research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HealthCare Data</a:t>
            </a:r>
          </a:p>
        </p:txBody>
      </p:sp>
      <p:pic>
        <p:nvPicPr>
          <p:cNvPr id="34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76360" y="4293858"/>
            <a:ext cx="4749801" cy="3116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48643" y="9497501"/>
            <a:ext cx="5308601" cy="3539067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TextBox 5"/>
          <p:cNvSpPr txBox="1"/>
          <p:nvPr/>
        </p:nvSpPr>
        <p:spPr>
          <a:xfrm>
            <a:off x="1320419" y="3196483"/>
            <a:ext cx="484505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 sz="40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Patient records….</a:t>
            </a:r>
          </a:p>
        </p:txBody>
      </p:sp>
      <p:sp>
        <p:nvSpPr>
          <p:cNvPr id="344" name="TextBox 6"/>
          <p:cNvSpPr txBox="1"/>
          <p:nvPr/>
        </p:nvSpPr>
        <p:spPr>
          <a:xfrm>
            <a:off x="1538205" y="8111073"/>
            <a:ext cx="381292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 sz="40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Test results….</a:t>
            </a:r>
          </a:p>
        </p:txBody>
      </p:sp>
      <p:pic>
        <p:nvPicPr>
          <p:cNvPr id="345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26224" y="3684061"/>
            <a:ext cx="5384801" cy="4336183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TextBox 7"/>
          <p:cNvSpPr txBox="1"/>
          <p:nvPr/>
        </p:nvSpPr>
        <p:spPr>
          <a:xfrm>
            <a:off x="17476954" y="3851362"/>
            <a:ext cx="2710360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000">
                <a:latin typeface="Georgia"/>
                <a:ea typeface="Georgia"/>
                <a:cs typeface="Georgia"/>
                <a:sym typeface="Georgia"/>
              </a:defRPr>
            </a:pPr>
            <a:r>
              <a:t>Genomics</a:t>
            </a:r>
          </a:p>
          <a:p>
            <a:pPr>
              <a:defRPr b="1" i="1" sz="4000">
                <a:latin typeface="Georgia"/>
                <a:ea typeface="Georgia"/>
                <a:cs typeface="Georgia"/>
                <a:sym typeface="Georgia"/>
              </a:defRPr>
            </a:pPr>
            <a:r>
              <a:t>research</a:t>
            </a:r>
          </a:p>
        </p:txBody>
      </p:sp>
      <p:pic>
        <p:nvPicPr>
          <p:cNvPr id="347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747523" y="9584190"/>
            <a:ext cx="6121401" cy="3890013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TextBox 7"/>
          <p:cNvSpPr txBox="1"/>
          <p:nvPr/>
        </p:nvSpPr>
        <p:spPr>
          <a:xfrm>
            <a:off x="8356390" y="8459316"/>
            <a:ext cx="8177313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 sz="40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Wearable health monitoring…</a:t>
            </a:r>
          </a:p>
        </p:txBody>
      </p:sp>
      <p:pic>
        <p:nvPicPr>
          <p:cNvPr id="349" name="Picture 8" descr="Picture 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942651" y="10051525"/>
            <a:ext cx="4362705" cy="2955343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TextBox 9"/>
          <p:cNvSpPr txBox="1"/>
          <p:nvPr/>
        </p:nvSpPr>
        <p:spPr>
          <a:xfrm>
            <a:off x="18459201" y="8842121"/>
            <a:ext cx="426214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 sz="40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Social medias…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pPr/>
            <a:r>
              <a:t>Social Consequences of Commodity Sequencing</a:t>
            </a:r>
          </a:p>
        </p:txBody>
      </p:sp>
      <p:sp>
        <p:nvSpPr>
          <p:cNvPr id="353" name="Content Placeholder 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48640" indent="-548640">
              <a:spcBef>
                <a:spcPts val="1100"/>
              </a:spcBef>
              <a:defRPr sz="4800"/>
            </a:pPr>
            <a:r>
              <a:t>The danger of misuse</a:t>
            </a:r>
          </a:p>
          <a:p>
            <a:pPr lvl="1" marL="548640" indent="60959">
              <a:spcBef>
                <a:spcPts val="900"/>
              </a:spcBef>
              <a:buSzTx/>
              <a:buNone/>
              <a:defRPr sz="4000">
                <a:solidFill>
                  <a:srgbClr val="646B86"/>
                </a:solidFill>
              </a:defRPr>
            </a:pPr>
            <a:r>
              <a:t>predict sensitivities to various industrial or environmental agents 		discrimination by employers?</a:t>
            </a:r>
          </a:p>
          <a:p>
            <a:pPr marL="548640" indent="-548640">
              <a:spcBef>
                <a:spcPts val="1100"/>
              </a:spcBef>
              <a:defRPr sz="4800"/>
            </a:pPr>
            <a:r>
              <a:t>The impact of information that is likely to be incomplete</a:t>
            </a:r>
          </a:p>
          <a:p>
            <a:pPr lvl="1" marL="548640" indent="60959">
              <a:spcBef>
                <a:spcPts val="900"/>
              </a:spcBef>
              <a:buSzTx/>
              <a:buNone/>
              <a:defRPr sz="4000">
                <a:solidFill>
                  <a:srgbClr val="646B86"/>
                </a:solidFill>
              </a:defRPr>
            </a:pPr>
            <a:r>
              <a:t>an indication of a 25 percent increase in the risk of cancer? </a:t>
            </a:r>
          </a:p>
          <a:p>
            <a:pPr marL="548640" indent="-548640">
              <a:spcBef>
                <a:spcPts val="1100"/>
              </a:spcBef>
              <a:defRPr sz="4800"/>
            </a:pPr>
            <a:r>
              <a:t>Reversal of knowledge paradigm</a:t>
            </a:r>
          </a:p>
          <a:p>
            <a:pPr marL="548640" indent="-548640">
              <a:spcBef>
                <a:spcPts val="1100"/>
              </a:spcBef>
              <a:defRPr sz="4800"/>
            </a:pPr>
            <a:r>
              <a:t>Are the "products" of the Human Genome Project to be patented and commercialized? </a:t>
            </a:r>
          </a:p>
          <a:p>
            <a:pPr lvl="1" marL="548640" indent="60959">
              <a:spcBef>
                <a:spcPts val="900"/>
              </a:spcBef>
              <a:buSzTx/>
              <a:buNone/>
              <a:defRPr sz="4000">
                <a:solidFill>
                  <a:srgbClr val="646B86"/>
                </a:solidFill>
              </a:defRPr>
            </a:pPr>
            <a:r>
              <a:t>Myriad genetics and BRCA1/2</a:t>
            </a:r>
          </a:p>
          <a:p>
            <a:pPr marL="548640" indent="-548640">
              <a:spcBef>
                <a:spcPts val="1100"/>
              </a:spcBef>
              <a:defRPr sz="4800"/>
            </a:pPr>
            <a:r>
              <a:t>How to educate about genetic research and its implications?</a:t>
            </a:r>
          </a:p>
        </p:txBody>
      </p:sp>
      <p:sp>
        <p:nvSpPr>
          <p:cNvPr id="354" name="Straight Arrow Connector 4"/>
          <p:cNvSpPr/>
          <p:nvPr/>
        </p:nvSpPr>
        <p:spPr>
          <a:xfrm>
            <a:off x="16390224" y="5131687"/>
            <a:ext cx="1117605" cy="1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txBody>
          <a:bodyPr lIns="50800" tIns="50800" rIns="50800" bIns="50800" anchor="ctr"/>
          <a:lstStyle/>
          <a:p>
            <a:pPr>
              <a:defRPr sz="44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77268" y="2916765"/>
            <a:ext cx="15163801" cy="9583216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pPr/>
            <a:r>
              <a:t>Social Consequences of Commodity Sequencing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pPr/>
            <a:r>
              <a:t>Social Consequences of Commodity Sequencing</a:t>
            </a:r>
          </a:p>
        </p:txBody>
      </p:sp>
      <p:pic>
        <p:nvPicPr>
          <p:cNvPr id="36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19129" y="3048000"/>
            <a:ext cx="14452603" cy="96350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Introduction to Data Scie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Introduction to Data Science</a:t>
            </a:r>
          </a:p>
        </p:txBody>
      </p:sp>
      <p:sp>
        <p:nvSpPr>
          <p:cNvPr id="363" name="A paradigm shift in Science"/>
          <p:cNvSpPr txBox="1"/>
          <p:nvPr/>
        </p:nvSpPr>
        <p:spPr>
          <a:xfrm>
            <a:off x="1501008" y="4128334"/>
            <a:ext cx="11590494" cy="125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28320" indent="-528320" algn="l">
              <a:buSzPct val="100000"/>
              <a:buAutoNum type="arabicPeriod" startAt="1"/>
              <a:defRPr sz="6900"/>
            </a:lvl1pPr>
          </a:lstStyle>
          <a:p>
            <a:pPr/>
            <a:r>
              <a:t> A paradigm shift in Science</a:t>
            </a:r>
          </a:p>
        </p:txBody>
      </p:sp>
      <p:sp>
        <p:nvSpPr>
          <p:cNvPr id="364" name="2. What is “Big Data”?"/>
          <p:cNvSpPr txBox="1"/>
          <p:nvPr/>
        </p:nvSpPr>
        <p:spPr>
          <a:xfrm>
            <a:off x="1501008" y="6446919"/>
            <a:ext cx="8767764" cy="125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900"/>
            </a:lvl1pPr>
          </a:lstStyle>
          <a:p>
            <a:pPr/>
            <a:r>
              <a:t>2. What is “Big Data”?</a:t>
            </a:r>
          </a:p>
        </p:txBody>
      </p:sp>
      <p:sp>
        <p:nvSpPr>
          <p:cNvPr id="365" name="3. Learning from Data / Data Science Artificial Intelligence"/>
          <p:cNvSpPr txBox="1"/>
          <p:nvPr/>
        </p:nvSpPr>
        <p:spPr>
          <a:xfrm>
            <a:off x="1501008" y="8618619"/>
            <a:ext cx="22860020" cy="125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900"/>
            </a:lvl1pPr>
          </a:lstStyle>
          <a:p>
            <a:pPr/>
            <a:r>
              <a:t>3. Learning from Data / Data Science Artificial Intelligence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What is Data Scienc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is Data Science?</a:t>
            </a:r>
          </a:p>
        </p:txBody>
      </p:sp>
      <p:sp>
        <p:nvSpPr>
          <p:cNvPr id="368" name="“Data science is the study of extracting value from data”"/>
          <p:cNvSpPr txBox="1"/>
          <p:nvPr/>
        </p:nvSpPr>
        <p:spPr>
          <a:xfrm>
            <a:off x="2473198" y="4530074"/>
            <a:ext cx="19044371" cy="1019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i="1" sz="6500">
                <a:solidFill>
                  <a:srgbClr val="41516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“</a:t>
            </a:r>
            <a:r>
              <a:rPr>
                <a:solidFill>
                  <a:srgbClr val="000000"/>
                </a:solidFill>
              </a:rPr>
              <a:t>Data science is the study of extracting value from data</a:t>
            </a:r>
            <a:r>
              <a:t>”</a:t>
            </a:r>
          </a:p>
        </p:txBody>
      </p:sp>
      <p:sp>
        <p:nvSpPr>
          <p:cNvPr id="369" name="Jeannette Wing"/>
          <p:cNvSpPr txBox="1"/>
          <p:nvPr/>
        </p:nvSpPr>
        <p:spPr>
          <a:xfrm>
            <a:off x="17168517" y="6765449"/>
            <a:ext cx="312136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3800"/>
            </a:lvl1pPr>
          </a:lstStyle>
          <a:p>
            <a:pPr/>
            <a:r>
              <a:t>Jeannette Wing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What is Data Scienc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is Data Science?</a:t>
            </a:r>
          </a:p>
        </p:txBody>
      </p:sp>
      <p:sp>
        <p:nvSpPr>
          <p:cNvPr id="372" name="“Data science is the study of extracting value from data”"/>
          <p:cNvSpPr txBox="1"/>
          <p:nvPr/>
        </p:nvSpPr>
        <p:spPr>
          <a:xfrm>
            <a:off x="2473198" y="4530074"/>
            <a:ext cx="19044371" cy="1019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i="1" sz="6500">
                <a:solidFill>
                  <a:srgbClr val="41516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“</a:t>
            </a:r>
            <a:r>
              <a:rPr>
                <a:solidFill>
                  <a:srgbClr val="000000"/>
                </a:solidFill>
              </a:rPr>
              <a:t>Data science is the study of extracting value from</a:t>
            </a:r>
            <a:r>
              <a:t> </a:t>
            </a:r>
            <a:r>
              <a:rPr>
                <a:solidFill>
                  <a:srgbClr val="FF312B"/>
                </a:solidFill>
              </a:rPr>
              <a:t>data</a:t>
            </a:r>
            <a:r>
              <a:t>”</a:t>
            </a:r>
          </a:p>
        </p:txBody>
      </p:sp>
      <p:sp>
        <p:nvSpPr>
          <p:cNvPr id="373" name="Jeannette Wing"/>
          <p:cNvSpPr txBox="1"/>
          <p:nvPr/>
        </p:nvSpPr>
        <p:spPr>
          <a:xfrm>
            <a:off x="17168517" y="6765449"/>
            <a:ext cx="312136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3800"/>
            </a:lvl1pPr>
          </a:lstStyle>
          <a:p>
            <a:pPr/>
            <a:r>
              <a:t>Jeannette Wing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Introduction to Data Scie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Introduction to Data Science</a:t>
            </a:r>
          </a:p>
        </p:txBody>
      </p:sp>
      <p:sp>
        <p:nvSpPr>
          <p:cNvPr id="182" name="A paradigm shift in Science"/>
          <p:cNvSpPr txBox="1"/>
          <p:nvPr/>
        </p:nvSpPr>
        <p:spPr>
          <a:xfrm>
            <a:off x="1501008" y="4128334"/>
            <a:ext cx="11590494" cy="125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28320" indent="-528320" algn="l">
              <a:buSzPct val="100000"/>
              <a:buAutoNum type="arabicPeriod" startAt="1"/>
              <a:defRPr sz="6900"/>
            </a:lvl1pPr>
          </a:lstStyle>
          <a:p>
            <a:pPr/>
            <a:r>
              <a:t> A paradigm shift in Science</a:t>
            </a:r>
          </a:p>
        </p:txBody>
      </p:sp>
      <p:sp>
        <p:nvSpPr>
          <p:cNvPr id="183" name="2. What is “Big Data”?"/>
          <p:cNvSpPr txBox="1"/>
          <p:nvPr/>
        </p:nvSpPr>
        <p:spPr>
          <a:xfrm>
            <a:off x="1501008" y="6446919"/>
            <a:ext cx="8767764" cy="125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900"/>
            </a:lvl1pPr>
          </a:lstStyle>
          <a:p>
            <a:pPr/>
            <a:r>
              <a:t>2. What is “Big Data”?</a:t>
            </a:r>
          </a:p>
        </p:txBody>
      </p:sp>
      <p:sp>
        <p:nvSpPr>
          <p:cNvPr id="184" name="3. Learning from Data / Data Science Artificial Intelligence"/>
          <p:cNvSpPr txBox="1"/>
          <p:nvPr/>
        </p:nvSpPr>
        <p:spPr>
          <a:xfrm>
            <a:off x="1501008" y="8618619"/>
            <a:ext cx="22860020" cy="125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900"/>
            </a:lvl1pPr>
          </a:lstStyle>
          <a:p>
            <a:pPr/>
            <a:r>
              <a:t>3. Learning from Data / Data Science Artificial Intelligence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What is Data Scienc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is Data Science?</a:t>
            </a:r>
          </a:p>
        </p:txBody>
      </p:sp>
      <p:sp>
        <p:nvSpPr>
          <p:cNvPr id="376" name="“Data science is the study of extracting value from data”"/>
          <p:cNvSpPr txBox="1"/>
          <p:nvPr/>
        </p:nvSpPr>
        <p:spPr>
          <a:xfrm>
            <a:off x="2473198" y="4530074"/>
            <a:ext cx="19044371" cy="1019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i="1" sz="6500">
                <a:solidFill>
                  <a:srgbClr val="41516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“</a:t>
            </a:r>
            <a:r>
              <a:rPr>
                <a:solidFill>
                  <a:srgbClr val="000000"/>
                </a:solidFill>
              </a:rPr>
              <a:t>Data science is the study of extracting </a:t>
            </a:r>
            <a:r>
              <a:rPr>
                <a:solidFill>
                  <a:srgbClr val="FF0000"/>
                </a:solidFill>
              </a:rPr>
              <a:t>value</a:t>
            </a:r>
            <a:r>
              <a:rPr>
                <a:solidFill>
                  <a:srgbClr val="000000"/>
                </a:solidFill>
              </a:rPr>
              <a:t> from</a:t>
            </a:r>
            <a:r>
              <a:t> </a:t>
            </a:r>
            <a:r>
              <a:rPr>
                <a:solidFill>
                  <a:srgbClr val="000000"/>
                </a:solidFill>
              </a:rPr>
              <a:t>data</a:t>
            </a:r>
            <a:r>
              <a:t>”</a:t>
            </a:r>
          </a:p>
        </p:txBody>
      </p:sp>
      <p:sp>
        <p:nvSpPr>
          <p:cNvPr id="377" name="Jeannette Wing"/>
          <p:cNvSpPr txBox="1"/>
          <p:nvPr/>
        </p:nvSpPr>
        <p:spPr>
          <a:xfrm>
            <a:off x="17168517" y="6765449"/>
            <a:ext cx="312136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3800"/>
            </a:lvl1pPr>
          </a:lstStyle>
          <a:p>
            <a:pPr/>
            <a:r>
              <a:t>Jeannette Wing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itle 2"/>
          <p:cNvSpPr txBox="1"/>
          <p:nvPr>
            <p:ph type="title"/>
          </p:nvPr>
        </p:nvSpPr>
        <p:spPr>
          <a:xfrm>
            <a:off x="952500" y="1136650"/>
            <a:ext cx="22479000" cy="1663700"/>
          </a:xfrm>
          <a:prstGeom prst="rect">
            <a:avLst/>
          </a:prstGeom>
        </p:spPr>
        <p:txBody>
          <a:bodyPr/>
          <a:lstStyle/>
          <a:p>
            <a:pPr>
              <a:defRPr sz="6400"/>
            </a:pPr>
            <a:r>
              <a:t>Data Science: </a:t>
            </a:r>
            <a:r>
              <a:rPr>
                <a:solidFill>
                  <a:srgbClr val="DA1F28"/>
                </a:solidFill>
              </a:rPr>
              <a:t>Opportunities</a:t>
            </a:r>
          </a:p>
        </p:txBody>
      </p:sp>
      <p:sp>
        <p:nvSpPr>
          <p:cNvPr id="380" name="Content Placeholder 1"/>
          <p:cNvSpPr txBox="1"/>
          <p:nvPr>
            <p:ph type="body" sz="quarter" idx="1"/>
          </p:nvPr>
        </p:nvSpPr>
        <p:spPr>
          <a:xfrm>
            <a:off x="554799" y="3605166"/>
            <a:ext cx="22479001" cy="1852417"/>
          </a:xfrm>
          <a:prstGeom prst="rect">
            <a:avLst/>
          </a:prstGeom>
        </p:spPr>
        <p:txBody>
          <a:bodyPr/>
          <a:lstStyle/>
          <a:p>
            <a:pPr/>
            <a:r>
              <a:t>Fourth Paradigm: data driven science</a:t>
            </a:r>
          </a:p>
        </p:txBody>
      </p:sp>
      <p:sp>
        <p:nvSpPr>
          <p:cNvPr id="381" name="TextBox 3"/>
          <p:cNvSpPr txBox="1"/>
          <p:nvPr/>
        </p:nvSpPr>
        <p:spPr>
          <a:xfrm>
            <a:off x="3632174" y="7446422"/>
            <a:ext cx="139452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Data</a:t>
            </a:r>
          </a:p>
        </p:txBody>
      </p:sp>
      <p:sp>
        <p:nvSpPr>
          <p:cNvPr id="382" name="TextBox 4"/>
          <p:cNvSpPr txBox="1"/>
          <p:nvPr/>
        </p:nvSpPr>
        <p:spPr>
          <a:xfrm>
            <a:off x="9115181" y="7446422"/>
            <a:ext cx="3225702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Knowledge</a:t>
            </a:r>
          </a:p>
        </p:txBody>
      </p:sp>
      <p:sp>
        <p:nvSpPr>
          <p:cNvPr id="383" name="TextBox 5"/>
          <p:cNvSpPr txBox="1"/>
          <p:nvPr/>
        </p:nvSpPr>
        <p:spPr>
          <a:xfrm>
            <a:off x="17090057" y="7446422"/>
            <a:ext cx="4219279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Societal Benefit</a:t>
            </a:r>
          </a:p>
        </p:txBody>
      </p:sp>
      <p:sp>
        <p:nvSpPr>
          <p:cNvPr id="384" name="TextBox 6"/>
          <p:cNvSpPr txBox="1"/>
          <p:nvPr/>
        </p:nvSpPr>
        <p:spPr>
          <a:xfrm>
            <a:off x="6162515" y="6716882"/>
            <a:ext cx="109319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Basic</a:t>
            </a:r>
          </a:p>
        </p:txBody>
      </p:sp>
      <p:sp>
        <p:nvSpPr>
          <p:cNvPr id="385" name="TextBox 7"/>
          <p:cNvSpPr txBox="1"/>
          <p:nvPr/>
        </p:nvSpPr>
        <p:spPr>
          <a:xfrm>
            <a:off x="13261328" y="6716882"/>
            <a:ext cx="261818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Translational</a:t>
            </a:r>
          </a:p>
        </p:txBody>
      </p:sp>
      <p:sp>
        <p:nvSpPr>
          <p:cNvPr id="386" name="Straight Arrow Connector 8"/>
          <p:cNvSpPr/>
          <p:nvPr/>
        </p:nvSpPr>
        <p:spPr>
          <a:xfrm>
            <a:off x="5582729" y="7888467"/>
            <a:ext cx="2976479" cy="3177"/>
          </a:xfrm>
          <a:prstGeom prst="line">
            <a:avLst/>
          </a:prstGeom>
          <a:ln w="114300">
            <a:solidFill>
              <a:srgbClr val="D16349"/>
            </a:solidFill>
            <a:tailEnd type="triangle"/>
          </a:ln>
        </p:spPr>
        <p:txBody>
          <a:bodyPr lIns="50800" tIns="50800" rIns="50800" bIns="50800" anchor="ctr"/>
          <a:lstStyle/>
          <a:p>
            <a:pPr>
              <a:defRPr sz="4400"/>
            </a:pPr>
          </a:p>
        </p:txBody>
      </p:sp>
      <p:sp>
        <p:nvSpPr>
          <p:cNvPr id="387" name="Straight Arrow Connector 9"/>
          <p:cNvSpPr/>
          <p:nvPr/>
        </p:nvSpPr>
        <p:spPr>
          <a:xfrm>
            <a:off x="13082211" y="7888467"/>
            <a:ext cx="2976479" cy="3177"/>
          </a:xfrm>
          <a:prstGeom prst="line">
            <a:avLst/>
          </a:prstGeom>
          <a:ln w="114300">
            <a:solidFill>
              <a:srgbClr val="D16349"/>
            </a:solidFill>
            <a:tailEnd type="triangle"/>
          </a:ln>
        </p:spPr>
        <p:txBody>
          <a:bodyPr lIns="50800" tIns="50800" rIns="50800" bIns="50800" anchor="ctr"/>
          <a:lstStyle/>
          <a:p>
            <a:pPr>
              <a:defRPr sz="44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Data Science: Opportunities"/>
          <p:cNvSpPr txBox="1"/>
          <p:nvPr>
            <p:ph type="title"/>
          </p:nvPr>
        </p:nvSpPr>
        <p:spPr>
          <a:xfrm>
            <a:off x="960460" y="526969"/>
            <a:ext cx="22479001" cy="1663701"/>
          </a:xfrm>
          <a:prstGeom prst="rect">
            <a:avLst/>
          </a:prstGeom>
        </p:spPr>
        <p:txBody>
          <a:bodyPr/>
          <a:lstStyle/>
          <a:p>
            <a:pPr>
              <a:defRPr sz="6400"/>
            </a:pPr>
            <a:r>
              <a:t>Data Science: </a:t>
            </a:r>
            <a:r>
              <a:rPr>
                <a:solidFill>
                  <a:srgbClr val="DA1F28"/>
                </a:solidFill>
              </a:rPr>
              <a:t>Opportunities</a:t>
            </a:r>
          </a:p>
        </p:txBody>
      </p:sp>
      <p:sp>
        <p:nvSpPr>
          <p:cNvPr id="390" name="Content Placeholder 2"/>
          <p:cNvSpPr txBox="1"/>
          <p:nvPr/>
        </p:nvSpPr>
        <p:spPr>
          <a:xfrm>
            <a:off x="4633280" y="2185911"/>
            <a:ext cx="5147806" cy="727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457181">
              <a:spcBef>
                <a:spcPts val="500"/>
              </a:spcBef>
              <a:defRPr sz="4500">
                <a:solidFill>
                  <a:srgbClr val="558ED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Disease Diagnosis</a:t>
            </a:r>
          </a:p>
        </p:txBody>
      </p:sp>
      <p:pic>
        <p:nvPicPr>
          <p:cNvPr id="391" name="Picture 19" descr="Picture 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24107" y="2938246"/>
            <a:ext cx="7366152" cy="4374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37256" y="8669567"/>
            <a:ext cx="7685038" cy="4293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Picture 23" descr="Picture 2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19639" y="2938246"/>
            <a:ext cx="7457335" cy="4374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Picture 25" descr="Picture 2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145070" y="8629343"/>
            <a:ext cx="7170381" cy="4374349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Content Placeholder 2"/>
          <p:cNvSpPr txBox="1"/>
          <p:nvPr/>
        </p:nvSpPr>
        <p:spPr>
          <a:xfrm>
            <a:off x="15670779" y="7842345"/>
            <a:ext cx="3709763" cy="727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457181">
              <a:spcBef>
                <a:spcPts val="500"/>
              </a:spcBef>
              <a:defRPr sz="4500">
                <a:solidFill>
                  <a:srgbClr val="558ED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Agriculture</a:t>
            </a:r>
          </a:p>
        </p:txBody>
      </p:sp>
      <p:sp>
        <p:nvSpPr>
          <p:cNvPr id="396" name="Content Placeholder 2"/>
          <p:cNvSpPr txBox="1"/>
          <p:nvPr/>
        </p:nvSpPr>
        <p:spPr>
          <a:xfrm>
            <a:off x="4739601" y="7842345"/>
            <a:ext cx="6216415" cy="727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457181">
              <a:spcBef>
                <a:spcPts val="500"/>
              </a:spcBef>
              <a:defRPr sz="4500">
                <a:solidFill>
                  <a:srgbClr val="558ED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Drug Discovery</a:t>
            </a:r>
          </a:p>
        </p:txBody>
      </p:sp>
      <p:sp>
        <p:nvSpPr>
          <p:cNvPr id="397" name="Content Placeholder 2"/>
          <p:cNvSpPr txBox="1"/>
          <p:nvPr/>
        </p:nvSpPr>
        <p:spPr>
          <a:xfrm>
            <a:off x="2086380" y="13063126"/>
            <a:ext cx="10241606" cy="727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457181">
              <a:spcBef>
                <a:spcPts val="400"/>
              </a:spcBef>
              <a:defRPr sz="45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Quickly discovering new drugs for COVID</a:t>
            </a:r>
          </a:p>
        </p:txBody>
      </p:sp>
      <p:sp>
        <p:nvSpPr>
          <p:cNvPr id="398" name="Content Placeholder 2"/>
          <p:cNvSpPr txBox="1"/>
          <p:nvPr/>
        </p:nvSpPr>
        <p:spPr>
          <a:xfrm>
            <a:off x="12130182" y="7283739"/>
            <a:ext cx="12680034" cy="727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457181">
              <a:spcBef>
                <a:spcPts val="400"/>
              </a:spcBef>
              <a:defRPr sz="45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Predicting and planning for resource needs</a:t>
            </a:r>
          </a:p>
        </p:txBody>
      </p:sp>
      <p:sp>
        <p:nvSpPr>
          <p:cNvPr id="399" name="Content Placeholder 2"/>
          <p:cNvSpPr txBox="1"/>
          <p:nvPr/>
        </p:nvSpPr>
        <p:spPr>
          <a:xfrm>
            <a:off x="13841764" y="13063126"/>
            <a:ext cx="5326930" cy="727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457181">
              <a:spcBef>
                <a:spcPts val="400"/>
              </a:spcBef>
              <a:defRPr sz="45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Precision agriculture</a:t>
            </a:r>
          </a:p>
        </p:txBody>
      </p:sp>
      <p:sp>
        <p:nvSpPr>
          <p:cNvPr id="400" name="Content Placeholder 2"/>
          <p:cNvSpPr txBox="1"/>
          <p:nvPr/>
        </p:nvSpPr>
        <p:spPr>
          <a:xfrm>
            <a:off x="15670779" y="2185911"/>
            <a:ext cx="3709763" cy="727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457181">
              <a:spcBef>
                <a:spcPts val="500"/>
              </a:spcBef>
              <a:defRPr sz="4500">
                <a:solidFill>
                  <a:srgbClr val="558ED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Urban Planning</a:t>
            </a:r>
          </a:p>
        </p:txBody>
      </p:sp>
      <p:sp>
        <p:nvSpPr>
          <p:cNvPr id="401" name="Content Placeholder 2"/>
          <p:cNvSpPr txBox="1"/>
          <p:nvPr/>
        </p:nvSpPr>
        <p:spPr>
          <a:xfrm>
            <a:off x="3103931" y="7283739"/>
            <a:ext cx="9487754" cy="727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457181">
              <a:spcBef>
                <a:spcPts val="400"/>
              </a:spcBef>
              <a:defRPr sz="45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Detecting malaria from blood smears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What is Data Scienc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is Data Science?</a:t>
            </a:r>
          </a:p>
        </p:txBody>
      </p:sp>
      <p:sp>
        <p:nvSpPr>
          <p:cNvPr id="404" name="“Data science is the study of extracting value from data”"/>
          <p:cNvSpPr txBox="1"/>
          <p:nvPr/>
        </p:nvSpPr>
        <p:spPr>
          <a:xfrm>
            <a:off x="2473198" y="4530074"/>
            <a:ext cx="19044371" cy="1019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i="1" sz="6500">
                <a:solidFill>
                  <a:srgbClr val="41516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“</a:t>
            </a:r>
            <a:r>
              <a:rPr>
                <a:solidFill>
                  <a:srgbClr val="000000"/>
                </a:solidFill>
              </a:rPr>
              <a:t>Data science is the study of </a:t>
            </a:r>
            <a:r>
              <a:rPr>
                <a:solidFill>
                  <a:srgbClr val="FF312B"/>
                </a:solidFill>
              </a:rPr>
              <a:t>extracting</a:t>
            </a:r>
            <a:r>
              <a:rPr>
                <a:solidFill>
                  <a:srgbClr val="000000"/>
                </a:solidFill>
              </a:rPr>
              <a:t> value from data</a:t>
            </a:r>
            <a:r>
              <a:t>”</a:t>
            </a:r>
          </a:p>
        </p:txBody>
      </p:sp>
      <p:sp>
        <p:nvSpPr>
          <p:cNvPr id="405" name="Jeannette Wing"/>
          <p:cNvSpPr txBox="1"/>
          <p:nvPr/>
        </p:nvSpPr>
        <p:spPr>
          <a:xfrm>
            <a:off x="17168517" y="6765449"/>
            <a:ext cx="312136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3800"/>
            </a:lvl1pPr>
          </a:lstStyle>
          <a:p>
            <a:pPr/>
            <a:r>
              <a:t>Jeannette Wing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The Data Science Proces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Data Science Process</a:t>
            </a:r>
          </a:p>
        </p:txBody>
      </p:sp>
      <p:sp>
        <p:nvSpPr>
          <p:cNvPr id="408" name="Rectangle"/>
          <p:cNvSpPr/>
          <p:nvPr/>
        </p:nvSpPr>
        <p:spPr>
          <a:xfrm>
            <a:off x="1237738" y="3540734"/>
            <a:ext cx="9034751" cy="1642682"/>
          </a:xfrm>
          <a:prstGeom prst="rect">
            <a:avLst/>
          </a:prstGeom>
          <a:solidFill>
            <a:srgbClr val="DCE6F2"/>
          </a:soli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9" name="Ask an interesting question"/>
          <p:cNvSpPr txBox="1"/>
          <p:nvPr/>
        </p:nvSpPr>
        <p:spPr>
          <a:xfrm>
            <a:off x="1353043" y="3913861"/>
            <a:ext cx="8804141" cy="896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defTabSz="914400">
              <a:defRPr sz="3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Ask an interesting question</a:t>
            </a:r>
          </a:p>
        </p:txBody>
      </p:sp>
      <p:sp>
        <p:nvSpPr>
          <p:cNvPr id="410" name="Rectangle 5"/>
          <p:cNvSpPr/>
          <p:nvPr/>
        </p:nvSpPr>
        <p:spPr>
          <a:xfrm>
            <a:off x="1237738" y="5510592"/>
            <a:ext cx="9034751" cy="1642683"/>
          </a:xfrm>
          <a:prstGeom prst="rect">
            <a:avLst/>
          </a:prstGeom>
          <a:solidFill>
            <a:srgbClr val="B9CDE5"/>
          </a:soli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1" name="Rectangle 6"/>
          <p:cNvSpPr/>
          <p:nvPr/>
        </p:nvSpPr>
        <p:spPr>
          <a:xfrm>
            <a:off x="1237736" y="7480451"/>
            <a:ext cx="9034751" cy="1642682"/>
          </a:xfrm>
          <a:prstGeom prst="rect">
            <a:avLst/>
          </a:prstGeom>
          <a:solidFill>
            <a:srgbClr val="95B3D7"/>
          </a:soli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2" name="Rectangle 7"/>
          <p:cNvSpPr/>
          <p:nvPr/>
        </p:nvSpPr>
        <p:spPr>
          <a:xfrm>
            <a:off x="1237733" y="9445067"/>
            <a:ext cx="9034752" cy="1642683"/>
          </a:xfrm>
          <a:prstGeom prst="rect">
            <a:avLst/>
          </a:prstGeom>
          <a:solidFill>
            <a:srgbClr val="376092"/>
          </a:soli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3" name="Rectangle 8"/>
          <p:cNvSpPr/>
          <p:nvPr/>
        </p:nvSpPr>
        <p:spPr>
          <a:xfrm>
            <a:off x="1237733" y="11409683"/>
            <a:ext cx="9034752" cy="1642683"/>
          </a:xfrm>
          <a:prstGeom prst="rect">
            <a:avLst/>
          </a:prstGeom>
          <a:solidFill>
            <a:srgbClr val="254061"/>
          </a:soli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4" name="Rectangle 10"/>
          <p:cNvSpPr txBox="1"/>
          <p:nvPr/>
        </p:nvSpPr>
        <p:spPr>
          <a:xfrm>
            <a:off x="3841835" y="5804693"/>
            <a:ext cx="3826543" cy="896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3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Get the Data</a:t>
            </a:r>
          </a:p>
        </p:txBody>
      </p:sp>
      <p:sp>
        <p:nvSpPr>
          <p:cNvPr id="415" name="Rectangle 11"/>
          <p:cNvSpPr txBox="1"/>
          <p:nvPr/>
        </p:nvSpPr>
        <p:spPr>
          <a:xfrm>
            <a:off x="3292330" y="7831010"/>
            <a:ext cx="4925549" cy="896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3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Explore the Data</a:t>
            </a:r>
          </a:p>
        </p:txBody>
      </p:sp>
      <p:sp>
        <p:nvSpPr>
          <p:cNvPr id="416" name="Rectangle 12"/>
          <p:cNvSpPr txBox="1"/>
          <p:nvPr/>
        </p:nvSpPr>
        <p:spPr>
          <a:xfrm>
            <a:off x="3432212" y="9739171"/>
            <a:ext cx="4645784" cy="896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3900">
                <a:solidFill>
                  <a:srgbClr val="D9D9D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Model the Data</a:t>
            </a:r>
          </a:p>
        </p:txBody>
      </p:sp>
      <p:sp>
        <p:nvSpPr>
          <p:cNvPr id="417" name="Rectangle 13"/>
          <p:cNvSpPr txBox="1"/>
          <p:nvPr/>
        </p:nvSpPr>
        <p:spPr>
          <a:xfrm>
            <a:off x="1500452" y="11774083"/>
            <a:ext cx="8509300" cy="7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39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Communicate/Visualize the Results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The Data Science Proces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Data Science Process</a:t>
            </a:r>
          </a:p>
        </p:txBody>
      </p:sp>
      <p:sp>
        <p:nvSpPr>
          <p:cNvPr id="420" name="Rectangle"/>
          <p:cNvSpPr/>
          <p:nvPr/>
        </p:nvSpPr>
        <p:spPr>
          <a:xfrm>
            <a:off x="1237738" y="3540734"/>
            <a:ext cx="9034751" cy="1642682"/>
          </a:xfrm>
          <a:prstGeom prst="rect">
            <a:avLst/>
          </a:prstGeom>
          <a:solidFill>
            <a:srgbClr val="DCE6F2"/>
          </a:soli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21" name="Ask an interesting question"/>
          <p:cNvSpPr txBox="1"/>
          <p:nvPr/>
        </p:nvSpPr>
        <p:spPr>
          <a:xfrm>
            <a:off x="1353043" y="3913861"/>
            <a:ext cx="8804141" cy="896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defTabSz="914400">
              <a:defRPr sz="3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Ask an interesting question</a:t>
            </a:r>
          </a:p>
        </p:txBody>
      </p:sp>
      <p:sp>
        <p:nvSpPr>
          <p:cNvPr id="422" name="Rectangle 5"/>
          <p:cNvSpPr/>
          <p:nvPr/>
        </p:nvSpPr>
        <p:spPr>
          <a:xfrm>
            <a:off x="1237738" y="5510592"/>
            <a:ext cx="9034751" cy="1642683"/>
          </a:xfrm>
          <a:prstGeom prst="rect">
            <a:avLst/>
          </a:prstGeom>
          <a:solidFill>
            <a:srgbClr val="B9CDE5"/>
          </a:soli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23" name="Rectangle 6"/>
          <p:cNvSpPr/>
          <p:nvPr/>
        </p:nvSpPr>
        <p:spPr>
          <a:xfrm>
            <a:off x="1237736" y="7480451"/>
            <a:ext cx="9034751" cy="1642682"/>
          </a:xfrm>
          <a:prstGeom prst="rect">
            <a:avLst/>
          </a:prstGeom>
          <a:solidFill>
            <a:srgbClr val="95B3D7"/>
          </a:soli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24" name="Rectangle 7"/>
          <p:cNvSpPr/>
          <p:nvPr/>
        </p:nvSpPr>
        <p:spPr>
          <a:xfrm>
            <a:off x="1237733" y="9445067"/>
            <a:ext cx="9034752" cy="1642683"/>
          </a:xfrm>
          <a:prstGeom prst="rect">
            <a:avLst/>
          </a:prstGeom>
          <a:solidFill>
            <a:srgbClr val="376092"/>
          </a:soli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25" name="Rectangle 8"/>
          <p:cNvSpPr/>
          <p:nvPr/>
        </p:nvSpPr>
        <p:spPr>
          <a:xfrm>
            <a:off x="1237733" y="11409683"/>
            <a:ext cx="9034752" cy="1642683"/>
          </a:xfrm>
          <a:prstGeom prst="rect">
            <a:avLst/>
          </a:prstGeom>
          <a:solidFill>
            <a:srgbClr val="254061"/>
          </a:soli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26" name="Rectangle 10"/>
          <p:cNvSpPr txBox="1"/>
          <p:nvPr/>
        </p:nvSpPr>
        <p:spPr>
          <a:xfrm>
            <a:off x="3841835" y="5804693"/>
            <a:ext cx="3826543" cy="896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3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Get the Data</a:t>
            </a:r>
          </a:p>
        </p:txBody>
      </p:sp>
      <p:sp>
        <p:nvSpPr>
          <p:cNvPr id="427" name="Rectangle 11"/>
          <p:cNvSpPr txBox="1"/>
          <p:nvPr/>
        </p:nvSpPr>
        <p:spPr>
          <a:xfrm>
            <a:off x="3292330" y="7831010"/>
            <a:ext cx="4925549" cy="896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3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Explore the Data</a:t>
            </a:r>
          </a:p>
        </p:txBody>
      </p:sp>
      <p:sp>
        <p:nvSpPr>
          <p:cNvPr id="428" name="Rectangle 12"/>
          <p:cNvSpPr txBox="1"/>
          <p:nvPr/>
        </p:nvSpPr>
        <p:spPr>
          <a:xfrm>
            <a:off x="3432212" y="9739171"/>
            <a:ext cx="4645784" cy="896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3900">
                <a:solidFill>
                  <a:srgbClr val="D9D9D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Model the Data</a:t>
            </a:r>
          </a:p>
        </p:txBody>
      </p:sp>
      <p:sp>
        <p:nvSpPr>
          <p:cNvPr id="429" name="Rectangle 13"/>
          <p:cNvSpPr txBox="1"/>
          <p:nvPr/>
        </p:nvSpPr>
        <p:spPr>
          <a:xfrm>
            <a:off x="1500452" y="11774083"/>
            <a:ext cx="8509300" cy="7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39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Communicate/Visualize the Results</a:t>
            </a:r>
          </a:p>
        </p:txBody>
      </p:sp>
      <p:sp>
        <p:nvSpPr>
          <p:cNvPr id="430" name="Rectangular Callout 9"/>
          <p:cNvSpPr/>
          <p:nvPr/>
        </p:nvSpPr>
        <p:spPr>
          <a:xfrm rot="5400000">
            <a:off x="15379025" y="-58480"/>
            <a:ext cx="1890371" cy="9848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9136"/>
                </a:lnTo>
                <a:lnTo>
                  <a:pt x="9000" y="19136"/>
                </a:lnTo>
                <a:lnTo>
                  <a:pt x="2866" y="21600"/>
                </a:lnTo>
                <a:lnTo>
                  <a:pt x="3600" y="19136"/>
                </a:lnTo>
                <a:lnTo>
                  <a:pt x="0" y="19136"/>
                </a:lnTo>
                <a:lnTo>
                  <a:pt x="0" y="11163"/>
                </a:lnTo>
                <a:close/>
              </a:path>
            </a:pathLst>
          </a:custGeom>
          <a:solidFill>
            <a:srgbClr val="FDEADA"/>
          </a:solidFill>
          <a:ln>
            <a:solidFill>
              <a:srgbClr val="0000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31" name="TextBox 14"/>
          <p:cNvSpPr txBox="1"/>
          <p:nvPr/>
        </p:nvSpPr>
        <p:spPr>
          <a:xfrm>
            <a:off x="12982060" y="4512919"/>
            <a:ext cx="7947496" cy="70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914400">
              <a:lnSpc>
                <a:spcPct val="200000"/>
              </a:lnSpc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What is the scientific goal?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The Data Science Proces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Data Science Process</a:t>
            </a:r>
          </a:p>
        </p:txBody>
      </p:sp>
      <p:sp>
        <p:nvSpPr>
          <p:cNvPr id="434" name="Rectangle"/>
          <p:cNvSpPr/>
          <p:nvPr/>
        </p:nvSpPr>
        <p:spPr>
          <a:xfrm>
            <a:off x="1237738" y="3540734"/>
            <a:ext cx="9034751" cy="1642682"/>
          </a:xfrm>
          <a:prstGeom prst="rect">
            <a:avLst/>
          </a:prstGeom>
          <a:solidFill>
            <a:srgbClr val="DCE6F2"/>
          </a:soli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35" name="Ask an interesting question"/>
          <p:cNvSpPr txBox="1"/>
          <p:nvPr/>
        </p:nvSpPr>
        <p:spPr>
          <a:xfrm>
            <a:off x="1353043" y="3913861"/>
            <a:ext cx="8804141" cy="896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defTabSz="914400">
              <a:defRPr sz="3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Ask an interesting question</a:t>
            </a:r>
          </a:p>
        </p:txBody>
      </p:sp>
      <p:sp>
        <p:nvSpPr>
          <p:cNvPr id="436" name="Rectangle 5"/>
          <p:cNvSpPr/>
          <p:nvPr/>
        </p:nvSpPr>
        <p:spPr>
          <a:xfrm>
            <a:off x="1237738" y="5510592"/>
            <a:ext cx="9034751" cy="1642683"/>
          </a:xfrm>
          <a:prstGeom prst="rect">
            <a:avLst/>
          </a:prstGeom>
          <a:solidFill>
            <a:srgbClr val="B9CDE5"/>
          </a:soli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37" name="Rectangle 6"/>
          <p:cNvSpPr/>
          <p:nvPr/>
        </p:nvSpPr>
        <p:spPr>
          <a:xfrm>
            <a:off x="1237736" y="7480451"/>
            <a:ext cx="9034751" cy="1642682"/>
          </a:xfrm>
          <a:prstGeom prst="rect">
            <a:avLst/>
          </a:prstGeom>
          <a:solidFill>
            <a:srgbClr val="95B3D7"/>
          </a:soli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38" name="Rectangle 7"/>
          <p:cNvSpPr/>
          <p:nvPr/>
        </p:nvSpPr>
        <p:spPr>
          <a:xfrm>
            <a:off x="1237733" y="9445067"/>
            <a:ext cx="9034752" cy="1642683"/>
          </a:xfrm>
          <a:prstGeom prst="rect">
            <a:avLst/>
          </a:prstGeom>
          <a:solidFill>
            <a:srgbClr val="376092"/>
          </a:soli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39" name="Rectangle 8"/>
          <p:cNvSpPr/>
          <p:nvPr/>
        </p:nvSpPr>
        <p:spPr>
          <a:xfrm>
            <a:off x="1237733" y="11409683"/>
            <a:ext cx="9034752" cy="1642683"/>
          </a:xfrm>
          <a:prstGeom prst="rect">
            <a:avLst/>
          </a:prstGeom>
          <a:solidFill>
            <a:srgbClr val="254061"/>
          </a:soli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40" name="Rectangle 10"/>
          <p:cNvSpPr txBox="1"/>
          <p:nvPr/>
        </p:nvSpPr>
        <p:spPr>
          <a:xfrm>
            <a:off x="3841835" y="5804693"/>
            <a:ext cx="3826543" cy="896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3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Get the Data</a:t>
            </a:r>
          </a:p>
        </p:txBody>
      </p:sp>
      <p:sp>
        <p:nvSpPr>
          <p:cNvPr id="441" name="Rectangle 11"/>
          <p:cNvSpPr txBox="1"/>
          <p:nvPr/>
        </p:nvSpPr>
        <p:spPr>
          <a:xfrm>
            <a:off x="3292330" y="7831010"/>
            <a:ext cx="4925549" cy="896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3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Explore the Data</a:t>
            </a:r>
          </a:p>
        </p:txBody>
      </p:sp>
      <p:sp>
        <p:nvSpPr>
          <p:cNvPr id="442" name="Rectangle 12"/>
          <p:cNvSpPr txBox="1"/>
          <p:nvPr/>
        </p:nvSpPr>
        <p:spPr>
          <a:xfrm>
            <a:off x="3432212" y="9739171"/>
            <a:ext cx="4645784" cy="896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3900">
                <a:solidFill>
                  <a:srgbClr val="D9D9D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Model the Data</a:t>
            </a:r>
          </a:p>
        </p:txBody>
      </p:sp>
      <p:sp>
        <p:nvSpPr>
          <p:cNvPr id="443" name="Rectangle 13"/>
          <p:cNvSpPr txBox="1"/>
          <p:nvPr/>
        </p:nvSpPr>
        <p:spPr>
          <a:xfrm>
            <a:off x="1500452" y="11774083"/>
            <a:ext cx="8509300" cy="7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39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Communicate/Visualize the Results</a:t>
            </a:r>
          </a:p>
        </p:txBody>
      </p:sp>
      <p:sp>
        <p:nvSpPr>
          <p:cNvPr id="444" name="Rectangular Callout 9"/>
          <p:cNvSpPr/>
          <p:nvPr/>
        </p:nvSpPr>
        <p:spPr>
          <a:xfrm rot="5400000">
            <a:off x="14367164" y="2866859"/>
            <a:ext cx="3963805" cy="9848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9136"/>
                </a:lnTo>
                <a:lnTo>
                  <a:pt x="9000" y="19136"/>
                </a:lnTo>
                <a:lnTo>
                  <a:pt x="2866" y="21600"/>
                </a:lnTo>
                <a:lnTo>
                  <a:pt x="3600" y="19136"/>
                </a:lnTo>
                <a:lnTo>
                  <a:pt x="0" y="19136"/>
                </a:lnTo>
                <a:lnTo>
                  <a:pt x="0" y="11163"/>
                </a:lnTo>
                <a:close/>
              </a:path>
            </a:pathLst>
          </a:custGeom>
          <a:solidFill>
            <a:srgbClr val="FDEADA"/>
          </a:solidFill>
          <a:ln>
            <a:solidFill>
              <a:srgbClr val="0000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45" name="TextBox 14"/>
          <p:cNvSpPr txBox="1"/>
          <p:nvPr/>
        </p:nvSpPr>
        <p:spPr>
          <a:xfrm>
            <a:off x="13031773" y="5899808"/>
            <a:ext cx="7947496" cy="3434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lnSpc>
                <a:spcPct val="200000"/>
              </a:lnSpc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How were the data obtained?</a:t>
            </a:r>
          </a:p>
          <a:p>
            <a:pPr algn="l" defTabSz="914400">
              <a:lnSpc>
                <a:spcPct val="200000"/>
              </a:lnSpc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Which data are relevant?</a:t>
            </a:r>
          </a:p>
          <a:p>
            <a:pPr algn="l" defTabSz="914400">
              <a:lnSpc>
                <a:spcPct val="200000"/>
              </a:lnSpc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Are there privacy issues?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The Data Science Proces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Data Science Process</a:t>
            </a:r>
          </a:p>
        </p:txBody>
      </p:sp>
      <p:sp>
        <p:nvSpPr>
          <p:cNvPr id="448" name="Rectangle"/>
          <p:cNvSpPr/>
          <p:nvPr/>
        </p:nvSpPr>
        <p:spPr>
          <a:xfrm>
            <a:off x="1237738" y="3540734"/>
            <a:ext cx="9034751" cy="1642682"/>
          </a:xfrm>
          <a:prstGeom prst="rect">
            <a:avLst/>
          </a:prstGeom>
          <a:solidFill>
            <a:srgbClr val="DCE6F2"/>
          </a:soli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49" name="Ask an interesting question"/>
          <p:cNvSpPr txBox="1"/>
          <p:nvPr/>
        </p:nvSpPr>
        <p:spPr>
          <a:xfrm>
            <a:off x="1353043" y="3913861"/>
            <a:ext cx="8804141" cy="896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defTabSz="914400">
              <a:defRPr sz="3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Ask an interesting question</a:t>
            </a:r>
          </a:p>
        </p:txBody>
      </p:sp>
      <p:sp>
        <p:nvSpPr>
          <p:cNvPr id="450" name="Rectangle 5"/>
          <p:cNvSpPr/>
          <p:nvPr/>
        </p:nvSpPr>
        <p:spPr>
          <a:xfrm>
            <a:off x="1237738" y="5510592"/>
            <a:ext cx="9034751" cy="1642683"/>
          </a:xfrm>
          <a:prstGeom prst="rect">
            <a:avLst/>
          </a:prstGeom>
          <a:solidFill>
            <a:srgbClr val="B9CDE5"/>
          </a:soli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51" name="Rectangle 6"/>
          <p:cNvSpPr/>
          <p:nvPr/>
        </p:nvSpPr>
        <p:spPr>
          <a:xfrm>
            <a:off x="1237736" y="7480451"/>
            <a:ext cx="9034751" cy="1642682"/>
          </a:xfrm>
          <a:prstGeom prst="rect">
            <a:avLst/>
          </a:prstGeom>
          <a:solidFill>
            <a:srgbClr val="95B3D7"/>
          </a:soli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52" name="Rectangle 7"/>
          <p:cNvSpPr/>
          <p:nvPr/>
        </p:nvSpPr>
        <p:spPr>
          <a:xfrm>
            <a:off x="1237733" y="9445067"/>
            <a:ext cx="9034752" cy="1642683"/>
          </a:xfrm>
          <a:prstGeom prst="rect">
            <a:avLst/>
          </a:prstGeom>
          <a:solidFill>
            <a:srgbClr val="376092"/>
          </a:soli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53" name="Rectangle 8"/>
          <p:cNvSpPr/>
          <p:nvPr/>
        </p:nvSpPr>
        <p:spPr>
          <a:xfrm>
            <a:off x="1237733" y="11409683"/>
            <a:ext cx="9034752" cy="1642683"/>
          </a:xfrm>
          <a:prstGeom prst="rect">
            <a:avLst/>
          </a:prstGeom>
          <a:solidFill>
            <a:srgbClr val="254061"/>
          </a:soli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54" name="Rectangle 10"/>
          <p:cNvSpPr txBox="1"/>
          <p:nvPr/>
        </p:nvSpPr>
        <p:spPr>
          <a:xfrm>
            <a:off x="3841835" y="5804693"/>
            <a:ext cx="3826543" cy="896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3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Get the Data</a:t>
            </a:r>
          </a:p>
        </p:txBody>
      </p:sp>
      <p:sp>
        <p:nvSpPr>
          <p:cNvPr id="455" name="Rectangle 11"/>
          <p:cNvSpPr txBox="1"/>
          <p:nvPr/>
        </p:nvSpPr>
        <p:spPr>
          <a:xfrm>
            <a:off x="3292330" y="7831010"/>
            <a:ext cx="4925549" cy="896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3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Explore the Data</a:t>
            </a:r>
          </a:p>
        </p:txBody>
      </p:sp>
      <p:sp>
        <p:nvSpPr>
          <p:cNvPr id="456" name="Rectangle 12"/>
          <p:cNvSpPr txBox="1"/>
          <p:nvPr/>
        </p:nvSpPr>
        <p:spPr>
          <a:xfrm>
            <a:off x="3432212" y="9739171"/>
            <a:ext cx="4645784" cy="896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3900">
                <a:solidFill>
                  <a:srgbClr val="D9D9D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Model the Data</a:t>
            </a:r>
          </a:p>
        </p:txBody>
      </p:sp>
      <p:sp>
        <p:nvSpPr>
          <p:cNvPr id="457" name="Rectangle 13"/>
          <p:cNvSpPr txBox="1"/>
          <p:nvPr/>
        </p:nvSpPr>
        <p:spPr>
          <a:xfrm>
            <a:off x="1500452" y="11774083"/>
            <a:ext cx="8509300" cy="7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39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Communicate/Visualize the Results</a:t>
            </a:r>
          </a:p>
        </p:txBody>
      </p:sp>
      <p:sp>
        <p:nvSpPr>
          <p:cNvPr id="458" name="Rectangular Callout 9"/>
          <p:cNvSpPr/>
          <p:nvPr/>
        </p:nvSpPr>
        <p:spPr>
          <a:xfrm rot="5400000">
            <a:off x="14367164" y="4631654"/>
            <a:ext cx="3963805" cy="9848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9136"/>
                </a:lnTo>
                <a:lnTo>
                  <a:pt x="9000" y="19136"/>
                </a:lnTo>
                <a:lnTo>
                  <a:pt x="2866" y="21600"/>
                </a:lnTo>
                <a:lnTo>
                  <a:pt x="3600" y="19136"/>
                </a:lnTo>
                <a:lnTo>
                  <a:pt x="0" y="19136"/>
                </a:lnTo>
                <a:lnTo>
                  <a:pt x="0" y="11163"/>
                </a:lnTo>
                <a:close/>
              </a:path>
            </a:pathLst>
          </a:custGeom>
          <a:solidFill>
            <a:srgbClr val="FDEADA"/>
          </a:solidFill>
          <a:ln>
            <a:solidFill>
              <a:srgbClr val="0000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59" name="TextBox 14"/>
          <p:cNvSpPr txBox="1"/>
          <p:nvPr/>
        </p:nvSpPr>
        <p:spPr>
          <a:xfrm>
            <a:off x="13156054" y="7831010"/>
            <a:ext cx="7947496" cy="3434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lnSpc>
                <a:spcPct val="200000"/>
              </a:lnSpc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Plot the data</a:t>
            </a:r>
          </a:p>
          <a:p>
            <a:pPr algn="l" defTabSz="914400">
              <a:lnSpc>
                <a:spcPct val="200000"/>
              </a:lnSpc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Are there anomalies?</a:t>
            </a:r>
          </a:p>
          <a:p>
            <a:pPr algn="l" defTabSz="914400">
              <a:lnSpc>
                <a:spcPct val="200000"/>
              </a:lnSpc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Are there obvious patterns?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The Data Science Proces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Data Science Process</a:t>
            </a:r>
          </a:p>
        </p:txBody>
      </p:sp>
      <p:sp>
        <p:nvSpPr>
          <p:cNvPr id="462" name="Rectangle"/>
          <p:cNvSpPr/>
          <p:nvPr/>
        </p:nvSpPr>
        <p:spPr>
          <a:xfrm>
            <a:off x="1237738" y="3540734"/>
            <a:ext cx="9034751" cy="1642682"/>
          </a:xfrm>
          <a:prstGeom prst="rect">
            <a:avLst/>
          </a:prstGeom>
          <a:solidFill>
            <a:srgbClr val="DCE6F2"/>
          </a:soli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63" name="Ask an interesting question"/>
          <p:cNvSpPr txBox="1"/>
          <p:nvPr/>
        </p:nvSpPr>
        <p:spPr>
          <a:xfrm>
            <a:off x="1353043" y="3913861"/>
            <a:ext cx="8804141" cy="896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defTabSz="914400">
              <a:defRPr sz="3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Ask an interesting question</a:t>
            </a:r>
          </a:p>
        </p:txBody>
      </p:sp>
      <p:sp>
        <p:nvSpPr>
          <p:cNvPr id="464" name="Rectangle 5"/>
          <p:cNvSpPr/>
          <p:nvPr/>
        </p:nvSpPr>
        <p:spPr>
          <a:xfrm>
            <a:off x="1237738" y="5510592"/>
            <a:ext cx="9034751" cy="1642683"/>
          </a:xfrm>
          <a:prstGeom prst="rect">
            <a:avLst/>
          </a:prstGeom>
          <a:solidFill>
            <a:srgbClr val="B9CDE5"/>
          </a:soli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65" name="Rectangle 6"/>
          <p:cNvSpPr/>
          <p:nvPr/>
        </p:nvSpPr>
        <p:spPr>
          <a:xfrm>
            <a:off x="1237736" y="7480451"/>
            <a:ext cx="9034751" cy="1642682"/>
          </a:xfrm>
          <a:prstGeom prst="rect">
            <a:avLst/>
          </a:prstGeom>
          <a:solidFill>
            <a:srgbClr val="95B3D7"/>
          </a:soli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66" name="Rectangle 7"/>
          <p:cNvSpPr/>
          <p:nvPr/>
        </p:nvSpPr>
        <p:spPr>
          <a:xfrm>
            <a:off x="1237733" y="9445067"/>
            <a:ext cx="9034752" cy="1642683"/>
          </a:xfrm>
          <a:prstGeom prst="rect">
            <a:avLst/>
          </a:prstGeom>
          <a:solidFill>
            <a:srgbClr val="376092"/>
          </a:soli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67" name="Rectangle 8"/>
          <p:cNvSpPr/>
          <p:nvPr/>
        </p:nvSpPr>
        <p:spPr>
          <a:xfrm>
            <a:off x="1237733" y="11409683"/>
            <a:ext cx="9034752" cy="1642683"/>
          </a:xfrm>
          <a:prstGeom prst="rect">
            <a:avLst/>
          </a:prstGeom>
          <a:solidFill>
            <a:srgbClr val="254061"/>
          </a:soli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68" name="Rectangle 10"/>
          <p:cNvSpPr txBox="1"/>
          <p:nvPr/>
        </p:nvSpPr>
        <p:spPr>
          <a:xfrm>
            <a:off x="3841835" y="5804693"/>
            <a:ext cx="3826543" cy="896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3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Get the Data</a:t>
            </a:r>
          </a:p>
        </p:txBody>
      </p:sp>
      <p:sp>
        <p:nvSpPr>
          <p:cNvPr id="469" name="Rectangle 11"/>
          <p:cNvSpPr txBox="1"/>
          <p:nvPr/>
        </p:nvSpPr>
        <p:spPr>
          <a:xfrm>
            <a:off x="3292330" y="7831010"/>
            <a:ext cx="4925549" cy="896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3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Explore the Data</a:t>
            </a:r>
          </a:p>
        </p:txBody>
      </p:sp>
      <p:sp>
        <p:nvSpPr>
          <p:cNvPr id="470" name="Rectangle 12"/>
          <p:cNvSpPr txBox="1"/>
          <p:nvPr/>
        </p:nvSpPr>
        <p:spPr>
          <a:xfrm>
            <a:off x="3432212" y="9739171"/>
            <a:ext cx="4645784" cy="896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3900">
                <a:solidFill>
                  <a:srgbClr val="D9D9D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Model the Data</a:t>
            </a:r>
          </a:p>
        </p:txBody>
      </p:sp>
      <p:sp>
        <p:nvSpPr>
          <p:cNvPr id="471" name="Rectangle 13"/>
          <p:cNvSpPr txBox="1"/>
          <p:nvPr/>
        </p:nvSpPr>
        <p:spPr>
          <a:xfrm>
            <a:off x="1500452" y="11774083"/>
            <a:ext cx="8509300" cy="7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39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Communicate/Visualize the Results</a:t>
            </a:r>
          </a:p>
        </p:txBody>
      </p:sp>
      <p:sp>
        <p:nvSpPr>
          <p:cNvPr id="472" name="Rectangular Callout 9"/>
          <p:cNvSpPr/>
          <p:nvPr/>
        </p:nvSpPr>
        <p:spPr>
          <a:xfrm rot="5400000">
            <a:off x="13580209" y="3329417"/>
            <a:ext cx="4225513" cy="98996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9246" y="0"/>
                </a:lnTo>
                <a:lnTo>
                  <a:pt x="19246" y="19104"/>
                </a:lnTo>
                <a:lnTo>
                  <a:pt x="16038" y="19104"/>
                </a:lnTo>
                <a:lnTo>
                  <a:pt x="21600" y="21600"/>
                </a:lnTo>
                <a:lnTo>
                  <a:pt x="11227" y="19104"/>
                </a:lnTo>
                <a:lnTo>
                  <a:pt x="0" y="19104"/>
                </a:lnTo>
                <a:lnTo>
                  <a:pt x="0" y="11144"/>
                </a:lnTo>
                <a:close/>
              </a:path>
            </a:pathLst>
          </a:custGeom>
          <a:solidFill>
            <a:srgbClr val="FDEADA"/>
          </a:solidFill>
          <a:ln>
            <a:solidFill>
              <a:srgbClr val="0000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73" name="TextBox 14"/>
          <p:cNvSpPr txBox="1"/>
          <p:nvPr/>
        </p:nvSpPr>
        <p:spPr>
          <a:xfrm>
            <a:off x="13081485" y="6271140"/>
            <a:ext cx="7947495" cy="3434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lnSpc>
                <a:spcPct val="200000"/>
              </a:lnSpc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Build a model</a:t>
            </a:r>
          </a:p>
          <a:p>
            <a:pPr algn="l" defTabSz="914400">
              <a:lnSpc>
                <a:spcPct val="200000"/>
              </a:lnSpc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Fit the model</a:t>
            </a:r>
          </a:p>
          <a:p>
            <a:pPr algn="l" defTabSz="914400">
              <a:lnSpc>
                <a:spcPct val="200000"/>
              </a:lnSpc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Validate the model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The Data Science Proces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Data Science Process</a:t>
            </a:r>
          </a:p>
        </p:txBody>
      </p:sp>
      <p:sp>
        <p:nvSpPr>
          <p:cNvPr id="476" name="Rectangle"/>
          <p:cNvSpPr/>
          <p:nvPr/>
        </p:nvSpPr>
        <p:spPr>
          <a:xfrm>
            <a:off x="1237738" y="3540734"/>
            <a:ext cx="9034751" cy="1642682"/>
          </a:xfrm>
          <a:prstGeom prst="rect">
            <a:avLst/>
          </a:prstGeom>
          <a:solidFill>
            <a:srgbClr val="DCE6F2"/>
          </a:soli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77" name="Ask an interesting question"/>
          <p:cNvSpPr txBox="1"/>
          <p:nvPr/>
        </p:nvSpPr>
        <p:spPr>
          <a:xfrm>
            <a:off x="1353043" y="3913861"/>
            <a:ext cx="8804141" cy="896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defTabSz="914400">
              <a:defRPr sz="3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Ask an interesting question</a:t>
            </a:r>
          </a:p>
        </p:txBody>
      </p:sp>
      <p:sp>
        <p:nvSpPr>
          <p:cNvPr id="478" name="Rectangle 5"/>
          <p:cNvSpPr/>
          <p:nvPr/>
        </p:nvSpPr>
        <p:spPr>
          <a:xfrm>
            <a:off x="1237738" y="5510592"/>
            <a:ext cx="9034751" cy="1642683"/>
          </a:xfrm>
          <a:prstGeom prst="rect">
            <a:avLst/>
          </a:prstGeom>
          <a:solidFill>
            <a:srgbClr val="B9CDE5"/>
          </a:soli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79" name="Rectangle 6"/>
          <p:cNvSpPr/>
          <p:nvPr/>
        </p:nvSpPr>
        <p:spPr>
          <a:xfrm>
            <a:off x="1237736" y="7480451"/>
            <a:ext cx="9034751" cy="1642682"/>
          </a:xfrm>
          <a:prstGeom prst="rect">
            <a:avLst/>
          </a:prstGeom>
          <a:solidFill>
            <a:srgbClr val="95B3D7"/>
          </a:soli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80" name="Rectangle 7"/>
          <p:cNvSpPr/>
          <p:nvPr/>
        </p:nvSpPr>
        <p:spPr>
          <a:xfrm>
            <a:off x="1237733" y="9445067"/>
            <a:ext cx="9034752" cy="1642683"/>
          </a:xfrm>
          <a:prstGeom prst="rect">
            <a:avLst/>
          </a:prstGeom>
          <a:solidFill>
            <a:srgbClr val="376092"/>
          </a:soli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81" name="Rectangle 8"/>
          <p:cNvSpPr/>
          <p:nvPr/>
        </p:nvSpPr>
        <p:spPr>
          <a:xfrm>
            <a:off x="1237733" y="11409683"/>
            <a:ext cx="9034752" cy="1642683"/>
          </a:xfrm>
          <a:prstGeom prst="rect">
            <a:avLst/>
          </a:prstGeom>
          <a:solidFill>
            <a:srgbClr val="254061"/>
          </a:soli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82" name="Rectangle 10"/>
          <p:cNvSpPr txBox="1"/>
          <p:nvPr/>
        </p:nvSpPr>
        <p:spPr>
          <a:xfrm>
            <a:off x="3841835" y="5804693"/>
            <a:ext cx="3826543" cy="896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3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Get the Data</a:t>
            </a:r>
          </a:p>
        </p:txBody>
      </p:sp>
      <p:sp>
        <p:nvSpPr>
          <p:cNvPr id="483" name="Rectangle 11"/>
          <p:cNvSpPr txBox="1"/>
          <p:nvPr/>
        </p:nvSpPr>
        <p:spPr>
          <a:xfrm>
            <a:off x="3292330" y="7831010"/>
            <a:ext cx="4925549" cy="896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3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Explore the Data</a:t>
            </a:r>
          </a:p>
        </p:txBody>
      </p:sp>
      <p:sp>
        <p:nvSpPr>
          <p:cNvPr id="484" name="Rectangle 12"/>
          <p:cNvSpPr txBox="1"/>
          <p:nvPr/>
        </p:nvSpPr>
        <p:spPr>
          <a:xfrm>
            <a:off x="3432212" y="9739171"/>
            <a:ext cx="4645784" cy="896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3900">
                <a:solidFill>
                  <a:srgbClr val="D9D9D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Model the Data</a:t>
            </a:r>
          </a:p>
        </p:txBody>
      </p:sp>
      <p:sp>
        <p:nvSpPr>
          <p:cNvPr id="485" name="Rectangle 13"/>
          <p:cNvSpPr txBox="1"/>
          <p:nvPr/>
        </p:nvSpPr>
        <p:spPr>
          <a:xfrm>
            <a:off x="1500452" y="11774083"/>
            <a:ext cx="8509300" cy="7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39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Communicate/Visualize the Results</a:t>
            </a:r>
          </a:p>
        </p:txBody>
      </p:sp>
      <p:sp>
        <p:nvSpPr>
          <p:cNvPr id="486" name="Rectangular Callout 9"/>
          <p:cNvSpPr/>
          <p:nvPr/>
        </p:nvSpPr>
        <p:spPr>
          <a:xfrm rot="5400000">
            <a:off x="13455929" y="5316602"/>
            <a:ext cx="4225512" cy="98996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9246" y="0"/>
                </a:lnTo>
                <a:lnTo>
                  <a:pt x="19246" y="19104"/>
                </a:lnTo>
                <a:lnTo>
                  <a:pt x="16038" y="19104"/>
                </a:lnTo>
                <a:lnTo>
                  <a:pt x="21600" y="21600"/>
                </a:lnTo>
                <a:lnTo>
                  <a:pt x="11227" y="19104"/>
                </a:lnTo>
                <a:lnTo>
                  <a:pt x="0" y="19104"/>
                </a:lnTo>
                <a:lnTo>
                  <a:pt x="0" y="11144"/>
                </a:lnTo>
                <a:close/>
              </a:path>
            </a:pathLst>
          </a:custGeom>
          <a:solidFill>
            <a:srgbClr val="FDEADA"/>
          </a:solidFill>
          <a:ln>
            <a:solidFill>
              <a:srgbClr val="0000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87" name="TextBox 14"/>
          <p:cNvSpPr txBox="1"/>
          <p:nvPr/>
        </p:nvSpPr>
        <p:spPr>
          <a:xfrm>
            <a:off x="12783209" y="8284498"/>
            <a:ext cx="7947496" cy="343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lnSpc>
                <a:spcPct val="200000"/>
              </a:lnSpc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What did we learn?</a:t>
            </a:r>
          </a:p>
          <a:p>
            <a:pPr algn="l" defTabSz="914400">
              <a:lnSpc>
                <a:spcPct val="200000"/>
              </a:lnSpc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Is it meaningful?</a:t>
            </a:r>
          </a:p>
          <a:p>
            <a:pPr algn="l" defTabSz="914400">
              <a:lnSpc>
                <a:spcPct val="200000"/>
              </a:lnSpc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Does it have “value”?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cience, then, and now"/>
          <p:cNvSpPr txBox="1"/>
          <p:nvPr>
            <p:ph type="title"/>
          </p:nvPr>
        </p:nvSpPr>
        <p:spPr>
          <a:xfrm>
            <a:off x="952500" y="911159"/>
            <a:ext cx="22479000" cy="1663701"/>
          </a:xfrm>
          <a:prstGeom prst="rect">
            <a:avLst/>
          </a:prstGeom>
        </p:spPr>
        <p:txBody>
          <a:bodyPr/>
          <a:lstStyle/>
          <a:p>
            <a:pPr/>
            <a:r>
              <a:t>Science, </a:t>
            </a:r>
            <a:r>
              <a:rPr>
                <a:solidFill>
                  <a:schemeClr val="accent1"/>
                </a:solidFill>
              </a:rPr>
              <a:t>then</a:t>
            </a:r>
            <a:r>
              <a:t>, and now</a:t>
            </a:r>
          </a:p>
        </p:txBody>
      </p:sp>
      <p:sp>
        <p:nvSpPr>
          <p:cNvPr id="187" name="Rectangle 3"/>
          <p:cNvSpPr txBox="1"/>
          <p:nvPr/>
        </p:nvSpPr>
        <p:spPr>
          <a:xfrm>
            <a:off x="3301627" y="3361212"/>
            <a:ext cx="9875520" cy="10795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685800" indent="-685800" algn="l" defTabSz="1828800">
              <a:spcBef>
                <a:spcPts val="1100"/>
              </a:spcBef>
              <a:buSzPct val="100000"/>
              <a:buChar char="•"/>
              <a:defRPr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For a long time, people thought that it would be enough to reason about the existing knowledge to explore everything there is to know.</a:t>
            </a:r>
          </a:p>
          <a:p>
            <a:pPr marL="685800" indent="-685800" algn="l" defTabSz="1828800">
              <a:spcBef>
                <a:spcPts val="800"/>
              </a:spcBef>
              <a:buSzPct val="100000"/>
              <a:buChar char="•"/>
              <a:defRPr sz="4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685800" indent="-685800" algn="l" defTabSz="1828800">
              <a:spcBef>
                <a:spcPts val="1500"/>
              </a:spcBef>
              <a:buSzPct val="100000"/>
              <a:buChar char="•"/>
              <a:defRPr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One single person could possess all knowledge in her cultural context</a:t>
            </a:r>
            <a:r>
              <a:rPr sz="6400"/>
              <a:t>.</a:t>
            </a:r>
          </a:p>
          <a:p>
            <a:pPr marL="685800" indent="-685800" algn="l" defTabSz="1828800">
              <a:spcBef>
                <a:spcPts val="1100"/>
              </a:spcBef>
              <a:defRPr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(encyclopedia of Diderot and D</a:t>
            </a:r>
            <a:r>
              <a:t>’</a:t>
            </a:r>
            <a:r>
              <a:t>Alembert)</a:t>
            </a:r>
          </a:p>
          <a:p>
            <a:pPr marL="685800" indent="-685800" algn="l" defTabSz="1828800">
              <a:spcBef>
                <a:spcPts val="800"/>
              </a:spcBef>
              <a:defRPr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685800" indent="-685800" algn="l" defTabSz="1828800">
              <a:spcBef>
                <a:spcPts val="1100"/>
              </a:spcBef>
              <a:buSzPct val="100000"/>
              <a:buChar char="•"/>
              <a:defRPr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Reasoning, and mostly passive observation were the main techniques in scientific research</a:t>
            </a:r>
          </a:p>
        </p:txBody>
      </p:sp>
      <p:pic>
        <p:nvPicPr>
          <p:cNvPr id="18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22724" y="4206457"/>
            <a:ext cx="6562727" cy="848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Machine Learn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Machine Learning</a:t>
            </a:r>
          </a:p>
        </p:txBody>
      </p:sp>
      <p:graphicFrame>
        <p:nvGraphicFramePr>
          <p:cNvPr id="490" name="Table"/>
          <p:cNvGraphicFramePr/>
          <p:nvPr/>
        </p:nvGraphicFramePr>
        <p:xfrm>
          <a:off x="3960108" y="4988226"/>
          <a:ext cx="15983159" cy="6678290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7991579"/>
                <a:gridCol w="7991579"/>
              </a:tblGrid>
              <a:tr h="3339144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00"/>
                        <a:t>Classification of categorization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00"/>
                        <a:t>Clustering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3339144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00">
                          <a:solidFill>
                            <a:srgbClr val="414141"/>
                          </a:solidFill>
                        </a:rPr>
                        <a:t>Regression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00">
                          <a:solidFill>
                            <a:srgbClr val="414141"/>
                          </a:solidFill>
                        </a:rPr>
                        <a:t>Dimensionality Reduction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491" name="Supervised learning"/>
          <p:cNvSpPr txBox="1"/>
          <p:nvPr/>
        </p:nvSpPr>
        <p:spPr>
          <a:xfrm>
            <a:off x="5259275" y="4073534"/>
            <a:ext cx="5116043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 sz="450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lvl1pPr>
          </a:lstStyle>
          <a:p>
            <a:pPr/>
            <a:r>
              <a:t>Supervised learning</a:t>
            </a:r>
          </a:p>
        </p:txBody>
      </p:sp>
      <p:sp>
        <p:nvSpPr>
          <p:cNvPr id="492" name="Unsupervised learning"/>
          <p:cNvSpPr txBox="1"/>
          <p:nvPr/>
        </p:nvSpPr>
        <p:spPr>
          <a:xfrm>
            <a:off x="12941475" y="4073534"/>
            <a:ext cx="5814232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 sz="450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lvl1pPr>
          </a:lstStyle>
          <a:p>
            <a:pPr/>
            <a:r>
              <a:t>Unsupervised learning</a:t>
            </a:r>
          </a:p>
        </p:txBody>
      </p:sp>
      <p:sp>
        <p:nvSpPr>
          <p:cNvPr id="493" name="Discrete"/>
          <p:cNvSpPr txBox="1"/>
          <p:nvPr/>
        </p:nvSpPr>
        <p:spPr>
          <a:xfrm rot="16200000">
            <a:off x="2196901" y="6242302"/>
            <a:ext cx="2198546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 sz="450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lvl1pPr>
          </a:lstStyle>
          <a:p>
            <a:pPr/>
            <a:r>
              <a:t>Discrete</a:t>
            </a:r>
          </a:p>
        </p:txBody>
      </p:sp>
      <p:sp>
        <p:nvSpPr>
          <p:cNvPr id="494" name="Continuous"/>
          <p:cNvSpPr txBox="1"/>
          <p:nvPr/>
        </p:nvSpPr>
        <p:spPr>
          <a:xfrm rot="16200000">
            <a:off x="1756556" y="9426623"/>
            <a:ext cx="3079236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 sz="450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lvl1pPr>
          </a:lstStyle>
          <a:p>
            <a:pPr/>
            <a:r>
              <a:t>Continuous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What is Data Scienc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is Data Science?</a:t>
            </a:r>
          </a:p>
        </p:txBody>
      </p:sp>
      <p:sp>
        <p:nvSpPr>
          <p:cNvPr id="497" name="“Data science is the study of extracting value from data”"/>
          <p:cNvSpPr txBox="1"/>
          <p:nvPr/>
        </p:nvSpPr>
        <p:spPr>
          <a:xfrm>
            <a:off x="2473198" y="4530074"/>
            <a:ext cx="19044371" cy="1019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i="1" sz="6500">
                <a:solidFill>
                  <a:srgbClr val="41516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“</a:t>
            </a:r>
            <a:r>
              <a:rPr>
                <a:solidFill>
                  <a:srgbClr val="000000"/>
                </a:solidFill>
              </a:rPr>
              <a:t>Data science is the </a:t>
            </a:r>
            <a:r>
              <a:rPr>
                <a:solidFill>
                  <a:srgbClr val="FF0000"/>
                </a:solidFill>
              </a:rPr>
              <a:t>study</a:t>
            </a:r>
            <a:r>
              <a:rPr>
                <a:solidFill>
                  <a:srgbClr val="000000"/>
                </a:solidFill>
              </a:rPr>
              <a:t> of extracting value from data</a:t>
            </a:r>
            <a:r>
              <a:t>”</a:t>
            </a:r>
          </a:p>
        </p:txBody>
      </p:sp>
      <p:sp>
        <p:nvSpPr>
          <p:cNvPr id="498" name="Jeannette Wing"/>
          <p:cNvSpPr txBox="1"/>
          <p:nvPr/>
        </p:nvSpPr>
        <p:spPr>
          <a:xfrm>
            <a:off x="17168517" y="6765449"/>
            <a:ext cx="312136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3800"/>
            </a:lvl1pPr>
          </a:lstStyle>
          <a:p>
            <a:pPr/>
            <a:r>
              <a:t>Jeannette Wing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Tit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8900"/>
            </a:pPr>
            <a:r>
              <a:t>Big Data: </a:t>
            </a:r>
            <a:r>
              <a:rPr>
                <a:solidFill>
                  <a:srgbClr val="DA1F28"/>
                </a:solidFill>
              </a:rPr>
              <a:t>Challenges</a:t>
            </a:r>
          </a:p>
        </p:txBody>
      </p:sp>
      <p:sp>
        <p:nvSpPr>
          <p:cNvPr id="501" name="Content Placeholder 1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03504" indent="-603504" defTabSz="817244">
              <a:spcBef>
                <a:spcPts val="3300"/>
              </a:spcBef>
              <a:defRPr sz="5544"/>
            </a:pPr>
            <a:r>
              <a:t>Volume and Velocity</a:t>
            </a:r>
          </a:p>
          <a:p>
            <a:pPr marL="603504" indent="-603504" defTabSz="817244">
              <a:spcBef>
                <a:spcPts val="3300"/>
              </a:spcBef>
              <a:defRPr sz="5544"/>
            </a:pPr>
            <a:r>
              <a:t>Variety</a:t>
            </a:r>
          </a:p>
          <a:p>
            <a:pPr lvl="1" marL="1134587" indent="-531083" defTabSz="817244">
              <a:spcBef>
                <a:spcPts val="1000"/>
              </a:spcBef>
              <a:buClr>
                <a:srgbClr val="CCB400"/>
              </a:buClr>
              <a:buFontTx/>
              <a:defRPr sz="5544">
                <a:solidFill>
                  <a:srgbClr val="646B86"/>
                </a:solidFill>
              </a:defRPr>
            </a:pPr>
            <a:r>
              <a:t>Structured, Unstructured…. </a:t>
            </a:r>
          </a:p>
          <a:p>
            <a:pPr lvl="1" marL="1134587" indent="-531083" defTabSz="817244">
              <a:spcBef>
                <a:spcPts val="1000"/>
              </a:spcBef>
              <a:buClr>
                <a:srgbClr val="CCB400"/>
              </a:buClr>
              <a:buFontTx/>
              <a:defRPr sz="5544">
                <a:solidFill>
                  <a:srgbClr val="646B86"/>
                </a:solidFill>
              </a:defRPr>
            </a:pPr>
            <a:r>
              <a:t>Images, Sound, Numbers, Tables,…</a:t>
            </a:r>
          </a:p>
          <a:p>
            <a:pPr marL="603504" indent="-603504" defTabSz="817244">
              <a:spcBef>
                <a:spcPts val="3300"/>
              </a:spcBef>
              <a:defRPr sz="5544"/>
            </a:pPr>
            <a:r>
              <a:t>Security</a:t>
            </a:r>
          </a:p>
          <a:p>
            <a:pPr marL="603504" indent="-603504" defTabSz="817244">
              <a:spcBef>
                <a:spcPts val="3300"/>
              </a:spcBef>
              <a:defRPr sz="5544"/>
            </a:pPr>
          </a:p>
          <a:p>
            <a:pPr marL="603504" indent="-603504" defTabSz="817244">
              <a:spcBef>
                <a:spcPts val="3300"/>
              </a:spcBef>
              <a:defRPr sz="5544"/>
            </a:pPr>
            <a:r>
              <a:t>Reliability, Integrity, Validity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Tit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8900"/>
            </a:pPr>
            <a:r>
              <a:t>Big Data: </a:t>
            </a:r>
            <a:r>
              <a:rPr>
                <a:solidFill>
                  <a:srgbClr val="DA1F28"/>
                </a:solidFill>
              </a:rPr>
              <a:t>Challenges</a:t>
            </a:r>
          </a:p>
        </p:txBody>
      </p:sp>
      <p:sp>
        <p:nvSpPr>
          <p:cNvPr id="504" name="Content Placeholder 1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709930">
              <a:lnSpc>
                <a:spcPct val="90000"/>
              </a:lnSpc>
              <a:spcBef>
                <a:spcPts val="2900"/>
              </a:spcBef>
              <a:buSzTx/>
              <a:buNone/>
              <a:defRPr b="1" i="1" sz="43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Large N:</a:t>
            </a:r>
          </a:p>
          <a:p>
            <a:pPr marL="0" indent="0" defTabSz="709930">
              <a:lnSpc>
                <a:spcPct val="90000"/>
              </a:lnSpc>
              <a:spcBef>
                <a:spcPts val="2900"/>
              </a:spcBef>
              <a:buSzTx/>
              <a:buNone/>
              <a:defRPr sz="4300"/>
            </a:pPr>
            <a:r>
              <a:t>“Any dataset that is collected by a scientist whose data collection skills are far superior to the analysis tools available in her field”</a:t>
            </a:r>
          </a:p>
          <a:p>
            <a:pPr marL="0" indent="0" defTabSz="709930">
              <a:lnSpc>
                <a:spcPct val="90000"/>
              </a:lnSpc>
              <a:spcBef>
                <a:spcPts val="2900"/>
              </a:spcBef>
              <a:buSzTx/>
              <a:buNone/>
              <a:defRPr sz="4300"/>
            </a:pPr>
          </a:p>
          <a:p>
            <a:pPr marL="0" indent="0" defTabSz="709930">
              <a:lnSpc>
                <a:spcPct val="90000"/>
              </a:lnSpc>
              <a:spcBef>
                <a:spcPts val="2900"/>
              </a:spcBef>
              <a:buSzTx/>
              <a:buNone/>
              <a:defRPr b="1" i="1" sz="4300">
                <a:latin typeface="Georgia"/>
                <a:ea typeface="Georgia"/>
                <a:cs typeface="Georgia"/>
                <a:sym typeface="Georgia"/>
              </a:defRPr>
            </a:pPr>
            <a:r>
              <a:t>Computing issues:</a:t>
            </a:r>
          </a:p>
          <a:p>
            <a:pPr marL="524255" indent="-524255" defTabSz="709930">
              <a:lnSpc>
                <a:spcPct val="90000"/>
              </a:lnSpc>
              <a:spcBef>
                <a:spcPts val="2900"/>
              </a:spcBef>
              <a:buClr>
                <a:srgbClr val="FF0000"/>
              </a:buClr>
              <a:buFontTx/>
              <a:buChar char="➢"/>
              <a:defRPr sz="4300"/>
            </a:pPr>
            <a:r>
              <a:t> Data transfer</a:t>
            </a:r>
          </a:p>
          <a:p>
            <a:pPr marL="524255" indent="-524255" defTabSz="709930">
              <a:lnSpc>
                <a:spcPct val="90000"/>
              </a:lnSpc>
              <a:spcBef>
                <a:spcPts val="2900"/>
              </a:spcBef>
              <a:buClr>
                <a:srgbClr val="FF0000"/>
              </a:buClr>
              <a:buFontTx/>
              <a:buChar char="➢"/>
              <a:defRPr sz="4300"/>
            </a:pPr>
            <a:r>
              <a:t> Scalability of algorithms</a:t>
            </a:r>
          </a:p>
          <a:p>
            <a:pPr marL="524255" indent="-524255" defTabSz="709930">
              <a:lnSpc>
                <a:spcPct val="90000"/>
              </a:lnSpc>
              <a:spcBef>
                <a:spcPts val="2900"/>
              </a:spcBef>
              <a:buClr>
                <a:srgbClr val="FF0000"/>
              </a:buClr>
              <a:buFontTx/>
              <a:buChar char="➢"/>
              <a:defRPr sz="4300"/>
            </a:pPr>
            <a:r>
              <a:t> Memory limitations</a:t>
            </a:r>
          </a:p>
          <a:p>
            <a:pPr marL="524255" indent="-524255" defTabSz="709930">
              <a:lnSpc>
                <a:spcPct val="90000"/>
              </a:lnSpc>
              <a:spcBef>
                <a:spcPts val="2900"/>
              </a:spcBef>
              <a:buClr>
                <a:srgbClr val="FF0000"/>
              </a:buClr>
              <a:buFontTx/>
              <a:buChar char="➢"/>
              <a:defRPr sz="4300"/>
            </a:pPr>
            <a:r>
              <a:t> Distributed computing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Content Placeholder 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i="1">
                <a:latin typeface="Georgia"/>
                <a:ea typeface="Georgia"/>
                <a:cs typeface="Georgia"/>
                <a:sym typeface="Georgia"/>
              </a:defRPr>
            </a:pPr>
            <a:r>
              <a:t>Vizualization issues:</a:t>
            </a:r>
          </a:p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  <a:r>
              <a:t>The “black” screen </a:t>
            </a:r>
          </a:p>
          <a:p>
            <a:pPr marL="0" indent="0">
              <a:buSzTx/>
              <a:buNone/>
            </a:pPr>
            <a:r>
              <a:t>problem</a:t>
            </a:r>
          </a:p>
        </p:txBody>
      </p:sp>
      <p:pic>
        <p:nvPicPr>
          <p:cNvPr id="507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47076" y="3973528"/>
            <a:ext cx="10212269" cy="8921582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8900"/>
            </a:pPr>
            <a:r>
              <a:t>Big Data: </a:t>
            </a:r>
            <a:r>
              <a:rPr>
                <a:solidFill>
                  <a:srgbClr val="DA1F28"/>
                </a:solidFill>
              </a:rPr>
              <a:t>Challenges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00189" y="3048985"/>
            <a:ext cx="9740726" cy="9673664"/>
          </a:xfrm>
          <a:prstGeom prst="rect">
            <a:avLst/>
          </a:prstGeom>
          <a:ln w="12700">
            <a:miter lim="400000"/>
          </a:ln>
        </p:spPr>
      </p:pic>
      <p:sp>
        <p:nvSpPr>
          <p:cNvPr id="511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/>
            <a:r>
              <a:t>How to Approach Data Science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How to approach Data Scie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to approach Data Science</a:t>
            </a:r>
          </a:p>
        </p:txBody>
      </p:sp>
      <p:sp>
        <p:nvSpPr>
          <p:cNvPr id="514" name="Oval"/>
          <p:cNvSpPr/>
          <p:nvPr/>
        </p:nvSpPr>
        <p:spPr>
          <a:xfrm>
            <a:off x="9919039" y="6008384"/>
            <a:ext cx="3700822" cy="2923427"/>
          </a:xfrm>
          <a:prstGeom prst="ellipse">
            <a:avLst/>
          </a:prstGeom>
          <a:solidFill>
            <a:srgbClr val="D16349">
              <a:alpha val="50000"/>
            </a:srgbClr>
          </a:solidFill>
          <a:ln>
            <a:solidFill>
              <a:srgbClr val="D16349"/>
            </a:solidFill>
          </a:ln>
          <a:effectLst>
            <a:outerShdw sx="100000" sy="100000" kx="0" ky="0" algn="b" rotWithShape="0" blurRad="50800" dist="25400" dir="5400000">
              <a:srgbClr val="000000">
                <a:alpha val="45000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 sz="2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515" name="Training"/>
          <p:cNvSpPr txBox="1"/>
          <p:nvPr/>
        </p:nvSpPr>
        <p:spPr>
          <a:xfrm>
            <a:off x="10545756" y="7052240"/>
            <a:ext cx="2697716" cy="835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defTabSz="457200">
              <a:defRPr sz="5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Training</a:t>
            </a:r>
          </a:p>
        </p:txBody>
      </p:sp>
      <p:sp>
        <p:nvSpPr>
          <p:cNvPr id="516" name="Moon 6"/>
          <p:cNvSpPr/>
          <p:nvPr/>
        </p:nvSpPr>
        <p:spPr>
          <a:xfrm rot="1494236">
            <a:off x="7764943" y="4443722"/>
            <a:ext cx="3532169" cy="40076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671" y="21600"/>
                  <a:pt x="0" y="16765"/>
                  <a:pt x="0" y="10800"/>
                </a:cubicBezTo>
                <a:cubicBezTo>
                  <a:pt x="0" y="4835"/>
                  <a:pt x="9671" y="0"/>
                  <a:pt x="21600" y="0"/>
                </a:cubicBezTo>
                <a:lnTo>
                  <a:pt x="21600" y="0"/>
                </a:lnTo>
                <a:cubicBezTo>
                  <a:pt x="9671" y="4474"/>
                  <a:pt x="7253" y="12935"/>
                  <a:pt x="16200" y="18900"/>
                </a:cubicBezTo>
                <a:cubicBezTo>
                  <a:pt x="17735" y="19923"/>
                  <a:pt x="19553" y="20832"/>
                  <a:pt x="21600" y="21600"/>
                </a:cubicBezTo>
                <a:close/>
              </a:path>
            </a:pathLst>
          </a:custGeom>
          <a:solidFill>
            <a:srgbClr val="D4725E"/>
          </a:solidFill>
          <a:ln>
            <a:solidFill>
              <a:srgbClr val="D16349"/>
            </a:solidFill>
          </a:ln>
          <a:effectLst>
            <a:outerShdw sx="100000" sy="100000" kx="0" ky="0" algn="b" rotWithShape="0" blurRad="50800" dist="25400" dir="5400000">
              <a:srgbClr val="000000">
                <a:alpha val="45000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 sz="1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517" name="Moon 7"/>
          <p:cNvSpPr/>
          <p:nvPr/>
        </p:nvSpPr>
        <p:spPr>
          <a:xfrm rot="8470173">
            <a:off x="12187794" y="4336559"/>
            <a:ext cx="3532169" cy="40076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671" y="21600"/>
                  <a:pt x="0" y="16765"/>
                  <a:pt x="0" y="10800"/>
                </a:cubicBezTo>
                <a:cubicBezTo>
                  <a:pt x="0" y="4835"/>
                  <a:pt x="9671" y="0"/>
                  <a:pt x="21600" y="0"/>
                </a:cubicBezTo>
                <a:lnTo>
                  <a:pt x="21600" y="0"/>
                </a:lnTo>
                <a:cubicBezTo>
                  <a:pt x="9671" y="4474"/>
                  <a:pt x="7253" y="12935"/>
                  <a:pt x="16200" y="18900"/>
                </a:cubicBezTo>
                <a:cubicBezTo>
                  <a:pt x="17735" y="19923"/>
                  <a:pt x="19553" y="20832"/>
                  <a:pt x="21600" y="21600"/>
                </a:cubicBezTo>
                <a:close/>
              </a:path>
            </a:pathLst>
          </a:custGeom>
          <a:solidFill>
            <a:srgbClr val="D4725E"/>
          </a:solidFill>
          <a:ln>
            <a:solidFill>
              <a:srgbClr val="D16349"/>
            </a:solidFill>
          </a:ln>
          <a:effectLst>
            <a:outerShdw sx="100000" sy="100000" kx="0" ky="0" algn="b" rotWithShape="0" blurRad="50800" dist="25400" dir="5400000">
              <a:srgbClr val="000000">
                <a:alpha val="45000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 sz="1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518" name="Moon 8"/>
          <p:cNvSpPr/>
          <p:nvPr/>
        </p:nvSpPr>
        <p:spPr>
          <a:xfrm rot="16461597">
            <a:off x="10003367" y="7977307"/>
            <a:ext cx="3532169" cy="40076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671" y="21600"/>
                  <a:pt x="0" y="16765"/>
                  <a:pt x="0" y="10800"/>
                </a:cubicBezTo>
                <a:cubicBezTo>
                  <a:pt x="0" y="4835"/>
                  <a:pt x="9671" y="0"/>
                  <a:pt x="21600" y="0"/>
                </a:cubicBezTo>
                <a:lnTo>
                  <a:pt x="21600" y="0"/>
                </a:lnTo>
                <a:cubicBezTo>
                  <a:pt x="9671" y="4474"/>
                  <a:pt x="7253" y="12935"/>
                  <a:pt x="16200" y="18900"/>
                </a:cubicBezTo>
                <a:cubicBezTo>
                  <a:pt x="17735" y="19923"/>
                  <a:pt x="19553" y="20832"/>
                  <a:pt x="21600" y="21600"/>
                </a:cubicBezTo>
                <a:close/>
              </a:path>
            </a:pathLst>
          </a:custGeom>
          <a:solidFill>
            <a:srgbClr val="D4725E"/>
          </a:solidFill>
          <a:ln>
            <a:solidFill>
              <a:srgbClr val="D16349"/>
            </a:solidFill>
          </a:ln>
          <a:effectLst>
            <a:outerShdw sx="100000" sy="100000" kx="0" ky="0" algn="b" rotWithShape="0" blurRad="50800" dist="25400" dir="5400000">
              <a:srgbClr val="000000">
                <a:alpha val="45000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 sz="1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519" name="TextBox 9"/>
          <p:cNvSpPr txBox="1"/>
          <p:nvPr/>
        </p:nvSpPr>
        <p:spPr>
          <a:xfrm>
            <a:off x="13248820" y="5332016"/>
            <a:ext cx="2329099" cy="835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 defTabSz="457200">
              <a:defRPr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Develop</a:t>
            </a:r>
          </a:p>
        </p:txBody>
      </p:sp>
      <p:sp>
        <p:nvSpPr>
          <p:cNvPr id="520" name="TextBox 10"/>
          <p:cNvSpPr txBox="1"/>
          <p:nvPr/>
        </p:nvSpPr>
        <p:spPr>
          <a:xfrm>
            <a:off x="16111815" y="4635686"/>
            <a:ext cx="3140269" cy="835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 defTabSz="457200">
              <a:defRPr b="1" i="1" sz="5000">
                <a:solidFill>
                  <a:srgbClr val="DA1F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Analytics</a:t>
            </a:r>
          </a:p>
        </p:txBody>
      </p:sp>
      <p:sp>
        <p:nvSpPr>
          <p:cNvPr id="521" name="TextBox 11"/>
          <p:cNvSpPr txBox="1"/>
          <p:nvPr/>
        </p:nvSpPr>
        <p:spPr>
          <a:xfrm>
            <a:off x="10468322" y="10330152"/>
            <a:ext cx="2852585" cy="835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 defTabSz="457200">
              <a:defRPr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Distribute</a:t>
            </a:r>
          </a:p>
        </p:txBody>
      </p:sp>
      <p:sp>
        <p:nvSpPr>
          <p:cNvPr id="522" name="TextBox 12"/>
          <p:cNvSpPr txBox="1"/>
          <p:nvPr/>
        </p:nvSpPr>
        <p:spPr>
          <a:xfrm>
            <a:off x="9845180" y="12133494"/>
            <a:ext cx="4709562" cy="835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 defTabSz="457200">
              <a:defRPr b="1" i="1" sz="5000">
                <a:solidFill>
                  <a:srgbClr val="DA1F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Infrastructure</a:t>
            </a:r>
          </a:p>
        </p:txBody>
      </p:sp>
      <p:sp>
        <p:nvSpPr>
          <p:cNvPr id="523" name="TextBox 13"/>
          <p:cNvSpPr txBox="1"/>
          <p:nvPr/>
        </p:nvSpPr>
        <p:spPr>
          <a:xfrm>
            <a:off x="7929538" y="5203828"/>
            <a:ext cx="2477167" cy="835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 defTabSz="457200">
              <a:defRPr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Discover</a:t>
            </a:r>
          </a:p>
        </p:txBody>
      </p:sp>
      <p:sp>
        <p:nvSpPr>
          <p:cNvPr id="524" name="TextBox 14"/>
          <p:cNvSpPr txBox="1"/>
          <p:nvPr/>
        </p:nvSpPr>
        <p:spPr>
          <a:xfrm>
            <a:off x="4597894" y="4294578"/>
            <a:ext cx="2959555" cy="1517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algn="l" defTabSz="457200">
              <a:defRPr b="1" i="1" sz="5000">
                <a:solidFill>
                  <a:srgbClr val="DA1F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Domain</a:t>
            </a:r>
          </a:p>
          <a:p>
            <a:pPr algn="l" defTabSz="457200">
              <a:defRPr b="1" i="1" sz="5000">
                <a:solidFill>
                  <a:srgbClr val="DA1F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Sciences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0" t="12439" r="0" b="48859"/>
          <a:stretch>
            <a:fillRect/>
          </a:stretch>
        </p:blipFill>
        <p:spPr>
          <a:xfrm>
            <a:off x="5035550" y="3873500"/>
            <a:ext cx="14306550" cy="7165976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cience, then, and now"/>
          <p:cNvSpPr txBox="1"/>
          <p:nvPr/>
        </p:nvSpPr>
        <p:spPr>
          <a:xfrm>
            <a:off x="604512" y="652224"/>
            <a:ext cx="22479001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2300"/>
              </a:spcBef>
              <a:defRPr sz="9800">
                <a:solidFill>
                  <a:srgbClr val="D93E2B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Science, </a:t>
            </a:r>
            <a:r>
              <a:rPr>
                <a:solidFill>
                  <a:schemeClr val="accent1"/>
                </a:solidFill>
              </a:rPr>
              <a:t>then</a:t>
            </a:r>
            <a:r>
              <a:t>, and now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cience, then, and now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Science, </a:t>
            </a:r>
            <a:r>
              <a:rPr>
                <a:solidFill>
                  <a:schemeClr val="accent1"/>
                </a:solidFill>
              </a:rPr>
              <a:t>then</a:t>
            </a:r>
            <a:r>
              <a:t>, and now</a:t>
            </a:r>
          </a:p>
        </p:txBody>
      </p:sp>
      <p:sp>
        <p:nvSpPr>
          <p:cNvPr id="194" name="Rectangle 3"/>
          <p:cNvSpPr txBox="1"/>
          <p:nvPr/>
        </p:nvSpPr>
        <p:spPr>
          <a:xfrm>
            <a:off x="3749040" y="4114800"/>
            <a:ext cx="16733520" cy="3082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i="1" sz="6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“</a:t>
            </a:r>
            <a:r>
              <a:t>All science is either physics, or stamp collecting</a:t>
            </a:r>
            <a:r>
              <a:t>”</a:t>
            </a:r>
          </a:p>
          <a:p>
            <a:pPr algn="l" defTabSz="1828800">
              <a:defRPr sz="7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			</a:t>
            </a:r>
          </a:p>
          <a:p>
            <a:pPr algn="l" defTabSz="1828800">
              <a:defRPr sz="6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Rutherford, chemist and physicist, 1876-1937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84660" y="4389414"/>
            <a:ext cx="16230601" cy="7702551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cience, then, and now"/>
          <p:cNvSpPr txBox="1"/>
          <p:nvPr/>
        </p:nvSpPr>
        <p:spPr>
          <a:xfrm>
            <a:off x="604512" y="652224"/>
            <a:ext cx="22479001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2300"/>
              </a:spcBef>
              <a:defRPr sz="9800">
                <a:solidFill>
                  <a:srgbClr val="D93E2B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Science, </a:t>
            </a:r>
            <a:r>
              <a:rPr>
                <a:solidFill>
                  <a:srgbClr val="D83F2B"/>
                </a:solidFill>
              </a:rPr>
              <a:t>then</a:t>
            </a:r>
            <a:r>
              <a:t>, and </a:t>
            </a:r>
            <a:r>
              <a:rPr>
                <a:solidFill>
                  <a:schemeClr val="accent1"/>
                </a:solidFill>
              </a:rPr>
              <a:t>now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1556" y="5601121"/>
            <a:ext cx="8828611" cy="6736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90061" y="5515778"/>
            <a:ext cx="8828611" cy="6906737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About 80 years ago: computers…."/>
          <p:cNvSpPr txBox="1"/>
          <p:nvPr>
            <p:ph type="body" sz="quarter" idx="4294967295"/>
          </p:nvPr>
        </p:nvSpPr>
        <p:spPr>
          <a:xfrm>
            <a:off x="1032265" y="3602599"/>
            <a:ext cx="15584878" cy="1117281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defTabSz="457181">
              <a:spcBef>
                <a:spcPts val="600"/>
              </a:spcBef>
              <a:buClrTx/>
              <a:buSzTx/>
              <a:buFontTx/>
              <a:buNone/>
              <a:defRPr sz="6000">
                <a:solidFill>
                  <a:srgbClr val="46464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About 80 years ago: computers…. </a:t>
            </a:r>
          </a:p>
        </p:txBody>
      </p:sp>
      <p:sp>
        <p:nvSpPr>
          <p:cNvPr id="202" name="Science, then, and now"/>
          <p:cNvSpPr txBox="1"/>
          <p:nvPr/>
        </p:nvSpPr>
        <p:spPr>
          <a:xfrm>
            <a:off x="604512" y="1057657"/>
            <a:ext cx="22479001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2300"/>
              </a:spcBef>
              <a:defRPr sz="9800">
                <a:solidFill>
                  <a:srgbClr val="D93E2B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Science, </a:t>
            </a:r>
            <a:r>
              <a:rPr>
                <a:solidFill>
                  <a:srgbClr val="D83F2B"/>
                </a:solidFill>
              </a:rPr>
              <a:t>then</a:t>
            </a:r>
            <a:r>
              <a:t>, and </a:t>
            </a:r>
            <a:r>
              <a:rPr>
                <a:solidFill>
                  <a:schemeClr val="accent1"/>
                </a:solidFill>
              </a:rPr>
              <a:t>now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Box 2"/>
          <p:cNvSpPr txBox="1"/>
          <p:nvPr/>
        </p:nvSpPr>
        <p:spPr>
          <a:xfrm>
            <a:off x="4374515" y="2895600"/>
            <a:ext cx="16027520" cy="8938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914400">
              <a:buClr>
                <a:srgbClr val="9F2936"/>
              </a:buClr>
              <a:buSzPct val="100000"/>
              <a:buChar char="➢"/>
              <a:defRPr sz="4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Computer simulations developed hand-in-hand with</a:t>
            </a:r>
            <a:endParaRPr sz="4800">
              <a:latin typeface="Arial"/>
              <a:ea typeface="Arial"/>
              <a:cs typeface="Arial"/>
              <a:sym typeface="Arial"/>
            </a:endParaRPr>
          </a:p>
          <a:p>
            <a:pPr algn="l" defTabSz="914400">
              <a:defRPr sz="4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  the rapid growth of computers.</a:t>
            </a:r>
            <a:endParaRPr sz="4800">
              <a:latin typeface="Arial"/>
              <a:ea typeface="Arial"/>
              <a:cs typeface="Arial"/>
              <a:sym typeface="Arial"/>
            </a:endParaRPr>
          </a:p>
          <a:p>
            <a:pPr algn="l" defTabSz="914400">
              <a:buClr>
                <a:srgbClr val="9F2936"/>
              </a:buClr>
              <a:buSzPct val="100000"/>
              <a:buChar char="➢"/>
              <a:defRPr sz="4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</a:p>
          <a:p>
            <a:pPr algn="l" defTabSz="914400">
              <a:buClr>
                <a:srgbClr val="9F2936"/>
              </a:buClr>
              <a:buSzPct val="100000"/>
              <a:buChar char="➢"/>
              <a:defRPr sz="4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A computer simulation is a computer program that </a:t>
            </a:r>
            <a:endParaRPr sz="4800">
              <a:latin typeface="Arial"/>
              <a:ea typeface="Arial"/>
              <a:cs typeface="Arial"/>
              <a:sym typeface="Arial"/>
            </a:endParaRPr>
          </a:p>
          <a:p>
            <a:pPr algn="l" defTabSz="914400">
              <a:defRPr sz="4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  attempts to simulate an abstract model of a particular </a:t>
            </a:r>
            <a:endParaRPr sz="4800">
              <a:latin typeface="Arial"/>
              <a:ea typeface="Arial"/>
              <a:cs typeface="Arial"/>
              <a:sym typeface="Arial"/>
            </a:endParaRPr>
          </a:p>
          <a:p>
            <a:pPr algn="l" defTabSz="914400">
              <a:defRPr sz="4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  system</a:t>
            </a:r>
            <a:endParaRPr sz="4800">
              <a:latin typeface="Arial"/>
              <a:ea typeface="Arial"/>
              <a:cs typeface="Arial"/>
              <a:sym typeface="Arial"/>
            </a:endParaRPr>
          </a:p>
          <a:p>
            <a:pPr algn="l" defTabSz="914400">
              <a:buClr>
                <a:srgbClr val="9F2936"/>
              </a:buClr>
              <a:buSzPct val="100000"/>
              <a:buChar char="➢"/>
              <a:defRPr sz="4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</a:p>
          <a:p>
            <a:pPr algn="l" defTabSz="914400">
              <a:buClr>
                <a:srgbClr val="9F2936"/>
              </a:buClr>
              <a:buSzPct val="100000"/>
              <a:buChar char="➢"/>
              <a:defRPr sz="4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Computer simulations complement theory and </a:t>
            </a:r>
            <a:endParaRPr sz="4800">
              <a:latin typeface="Arial"/>
              <a:ea typeface="Arial"/>
              <a:cs typeface="Arial"/>
              <a:sym typeface="Arial"/>
            </a:endParaRPr>
          </a:p>
          <a:p>
            <a:pPr algn="l" defTabSz="914400">
              <a:defRPr sz="4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  experiments, and often integrate them</a:t>
            </a:r>
            <a:endParaRPr sz="4800">
              <a:latin typeface="Arial"/>
              <a:ea typeface="Arial"/>
              <a:cs typeface="Arial"/>
              <a:sym typeface="Arial"/>
            </a:endParaRPr>
          </a:p>
          <a:p>
            <a:pPr algn="l" defTabSz="914400">
              <a:buClr>
                <a:srgbClr val="9F2936"/>
              </a:buClr>
              <a:buSzPct val="100000"/>
              <a:buChar char="➢"/>
              <a:defRPr sz="4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</a:p>
          <a:p>
            <a:pPr algn="l" defTabSz="914400">
              <a:buClr>
                <a:srgbClr val="9F2936"/>
              </a:buClr>
              <a:buSzPct val="100000"/>
              <a:buChar char="➢"/>
              <a:defRPr sz="4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They are becoming widesepread in: Computational </a:t>
            </a:r>
            <a:endParaRPr sz="4800">
              <a:latin typeface="Arial"/>
              <a:ea typeface="Arial"/>
              <a:cs typeface="Arial"/>
              <a:sym typeface="Arial"/>
            </a:endParaRPr>
          </a:p>
          <a:p>
            <a:pPr algn="l" defTabSz="914400">
              <a:defRPr sz="4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  Physics, Chemistry, Mechanics, Materials, …, Biology</a:t>
            </a:r>
            <a:endParaRPr sz="4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Science, then, and now"/>
          <p:cNvSpPr txBox="1"/>
          <p:nvPr/>
        </p:nvSpPr>
        <p:spPr>
          <a:xfrm>
            <a:off x="629368" y="1063625"/>
            <a:ext cx="22479001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2300"/>
              </a:spcBef>
              <a:defRPr sz="9800">
                <a:solidFill>
                  <a:srgbClr val="D93E2B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Science, </a:t>
            </a:r>
            <a:r>
              <a:rPr>
                <a:solidFill>
                  <a:srgbClr val="D83F2B"/>
                </a:solidFill>
              </a:rPr>
              <a:t>then</a:t>
            </a:r>
            <a:r>
              <a:t>, and </a:t>
            </a:r>
            <a:r>
              <a:rPr>
                <a:solidFill>
                  <a:schemeClr val="accent1"/>
                </a:solidFill>
              </a:rPr>
              <a:t>now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