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Verdana"/>
        <a:ea typeface="Verdana"/>
        <a:cs typeface="Verdana"/>
        <a:sym typeface="Verdana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Verdana"/>
        <a:ea typeface="Verdana"/>
        <a:cs typeface="Verdana"/>
        <a:sym typeface="Verdana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Verdana"/>
        <a:ea typeface="Verdana"/>
        <a:cs typeface="Verdana"/>
        <a:sym typeface="Verdana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Verdana"/>
        <a:ea typeface="Verdana"/>
        <a:cs typeface="Verdana"/>
        <a:sym typeface="Verdana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Verdana"/>
        <a:ea typeface="Verdana"/>
        <a:cs typeface="Verdana"/>
        <a:sym typeface="Verdana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Verdana"/>
        <a:ea typeface="Verdana"/>
        <a:cs typeface="Verdana"/>
        <a:sym typeface="Verdana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Verdana"/>
        <a:ea typeface="Verdana"/>
        <a:cs typeface="Verdana"/>
        <a:sym typeface="Verdana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Verdana"/>
        <a:ea typeface="Verdana"/>
        <a:cs typeface="Verdana"/>
        <a:sym typeface="Verdana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Verdana"/>
        <a:ea typeface="Verdana"/>
        <a:cs typeface="Verdana"/>
        <a:sym typeface="Verdan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7CA"/>
          </a:solidFill>
        </a:fill>
      </a:tcStyle>
    </a:wholeTbl>
    <a:band2H>
      <a:tcTxStyle b="def" i="def"/>
      <a:tcStyle>
        <a:tcBdr/>
        <a:fill>
          <a:solidFill>
            <a:srgbClr val="FCECE6"/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0D6"/>
          </a:solidFill>
        </a:fill>
      </a:tcStyle>
    </a:wholeTbl>
    <a:band2H>
      <a:tcTxStyle b="def" i="def"/>
      <a:tcStyle>
        <a:tcBdr/>
        <a:fill>
          <a:solidFill>
            <a:srgbClr val="E7E9EC"/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9DDD0"/>
          </a:solidFill>
        </a:fill>
      </a:tcStyle>
    </a:wholeTbl>
    <a:band2H>
      <a:tcTxStyle b="def" i="def"/>
      <a:tcStyle>
        <a:tcBdr/>
        <a:fill>
          <a:solidFill>
            <a:srgbClr val="F4EFE9"/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0" name="Shape 10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3"/>
          <p:cNvSpPr/>
          <p:nvPr/>
        </p:nvSpPr>
        <p:spPr>
          <a:xfrm>
            <a:off x="304800" y="328613"/>
            <a:ext cx="8532814" cy="6197601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sx="100000" sy="100000" kx="0" ky="0" algn="b" rotWithShape="0" blurRad="76200" dist="50800" dir="540000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" name="Rounded Rectangle 5"/>
          <p:cNvSpPr/>
          <p:nvPr/>
        </p:nvSpPr>
        <p:spPr>
          <a:xfrm>
            <a:off x="418596" y="434162"/>
            <a:ext cx="8306810" cy="3108961"/>
          </a:xfrm>
          <a:prstGeom prst="roundRect">
            <a:avLst>
              <a:gd name="adj" fmla="val 4578"/>
            </a:avLst>
          </a:prstGeom>
          <a:gradFill>
            <a:gsLst>
              <a:gs pos="0">
                <a:srgbClr val="FFFFFF"/>
              </a:gs>
              <a:gs pos="55000">
                <a:srgbClr val="E0E0E0"/>
              </a:gs>
              <a:gs pos="100000">
                <a:srgbClr val="9E9E9E"/>
              </a:gs>
            </a:gsLst>
            <a:path path="circle">
              <a:fillToRect l="-19636" t="62278" r="119636" b="37721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" name="Title Text"/>
          <p:cNvSpPr txBox="1"/>
          <p:nvPr>
            <p:ph type="title"/>
          </p:nvPr>
        </p:nvSpPr>
        <p:spPr>
          <a:xfrm>
            <a:off x="722376" y="1820205"/>
            <a:ext cx="7772401" cy="1828801"/>
          </a:xfrm>
          <a:prstGeom prst="rect">
            <a:avLst/>
          </a:prstGeom>
        </p:spPr>
        <p:txBody>
          <a:bodyPr/>
          <a:lstStyle>
            <a:lvl1pPr algn="r">
              <a:defRPr sz="4500">
                <a:solidFill>
                  <a:srgbClr val="FF9254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6" name="Body Level One…"/>
          <p:cNvSpPr txBox="1"/>
          <p:nvPr>
            <p:ph type="body" sz="quarter" idx="1"/>
          </p:nvPr>
        </p:nvSpPr>
        <p:spPr>
          <a:xfrm>
            <a:off x="722376" y="3685032"/>
            <a:ext cx="7772401" cy="914401"/>
          </a:xfrm>
          <a:prstGeom prst="rect">
            <a:avLst/>
          </a:prstGeom>
        </p:spPr>
        <p:txBody>
          <a:bodyPr lIns="0" tIns="0" rIns="0" bIns="0"/>
          <a:lstStyle>
            <a:lvl1pPr marL="0" indent="36576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1pPr>
            <a:lvl2pPr marL="0" indent="457200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2pPr>
            <a:lvl3pPr marL="0" indent="914400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3pPr>
            <a:lvl4pPr marL="0" indent="1371600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4pPr>
            <a:lvl5pPr marL="0" indent="1828800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"/>
          <p:cNvSpPr/>
          <p:nvPr/>
        </p:nvSpPr>
        <p:spPr>
          <a:xfrm>
            <a:off x="304800" y="328613"/>
            <a:ext cx="8532814" cy="6197601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sx="100000" sy="100000" kx="0" ky="0" algn="b" rotWithShape="0" blurRad="76200" dist="50800" dir="540000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4" name="Rounded Rectangle 4"/>
          <p:cNvSpPr/>
          <p:nvPr/>
        </p:nvSpPr>
        <p:spPr>
          <a:xfrm>
            <a:off x="418596" y="434162"/>
            <a:ext cx="8306810" cy="4341329"/>
          </a:xfrm>
          <a:prstGeom prst="roundRect">
            <a:avLst>
              <a:gd name="adj" fmla="val 2127"/>
            </a:avLst>
          </a:prstGeom>
          <a:gradFill>
            <a:gsLst>
              <a:gs pos="0">
                <a:srgbClr val="FFFFFF"/>
              </a:gs>
              <a:gs pos="55000">
                <a:srgbClr val="E0E0E0"/>
              </a:gs>
              <a:gs pos="100000">
                <a:srgbClr val="9E9E9E"/>
              </a:gs>
            </a:gsLst>
            <a:path path="circle">
              <a:fillToRect l="-19636" t="62278" r="119636" b="37721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5" name="Title Text"/>
          <p:cNvSpPr txBox="1"/>
          <p:nvPr>
            <p:ph type="title"/>
          </p:nvPr>
        </p:nvSpPr>
        <p:spPr>
          <a:xfrm>
            <a:off x="468343" y="4928615"/>
            <a:ext cx="8183882" cy="676657"/>
          </a:xfrm>
          <a:prstGeom prst="rect">
            <a:avLst/>
          </a:prstGeom>
        </p:spPr>
        <p:txBody>
          <a:bodyPr lIns="0" tIns="0" rIns="0" bIns="0"/>
          <a:lstStyle>
            <a:lvl1pPr>
              <a:defRPr b="0">
                <a:solidFill>
                  <a:srgbClr val="79766F"/>
                </a:solidFill>
              </a:defRPr>
            </a:lvl1pPr>
          </a:lstStyle>
          <a:p>
            <a:pPr>
              <a:defRPr>
                <a:effectLst/>
              </a:defRPr>
            </a:pPr>
            <a:r>
              <a:t>Title Text</a:t>
            </a:r>
          </a:p>
        </p:txBody>
      </p:sp>
      <p:sp>
        <p:nvSpPr>
          <p:cNvPr id="36" name="Body Level One…"/>
          <p:cNvSpPr txBox="1"/>
          <p:nvPr>
            <p:ph type="body" sz="quarter" idx="1"/>
          </p:nvPr>
        </p:nvSpPr>
        <p:spPr>
          <a:xfrm>
            <a:off x="468343" y="5624483"/>
            <a:ext cx="8183882" cy="420625"/>
          </a:xfrm>
          <a:prstGeom prst="rect">
            <a:avLst/>
          </a:prstGeom>
        </p:spPr>
        <p:txBody>
          <a:bodyPr lIns="0" tIns="0" rIns="0" bIns="0"/>
          <a:lstStyle>
            <a:lvl1pPr marL="0" marR="36576" indent="0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1pPr>
            <a:lvl2pPr marL="0" marR="36576" indent="347662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2pPr>
            <a:lvl3pPr marL="0" marR="36576" indent="603250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3pPr>
            <a:lvl4pPr marL="0" marR="36576" indent="841375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4pPr>
            <a:lvl5pPr marL="0" marR="36576" indent="1096962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Text"/>
          <p:cNvSpPr txBox="1"/>
          <p:nvPr>
            <p:ph type="title"/>
          </p:nvPr>
        </p:nvSpPr>
        <p:spPr>
          <a:xfrm>
            <a:off x="503237" y="4986337"/>
            <a:ext cx="8183563" cy="105092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5" name="Body Level One…"/>
          <p:cNvSpPr txBox="1"/>
          <p:nvPr>
            <p:ph type="body" sz="half" idx="1"/>
          </p:nvPr>
        </p:nvSpPr>
        <p:spPr>
          <a:xfrm>
            <a:off x="514351" y="530351"/>
            <a:ext cx="3931922" cy="4389122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 marL="584056" indent="-236393">
              <a:defRPr sz="2600"/>
            </a:lvl2pPr>
            <a:lvl3pPr marL="840581" indent="-237331">
              <a:defRPr sz="2600"/>
            </a:lvl3pPr>
            <a:lvl4pPr marL="1105077" indent="-263702">
              <a:defRPr sz="2600"/>
            </a:lvl4pPr>
            <a:lvl5pPr marL="1360664" indent="-263702">
              <a:defRPr sz="2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4" name="Body Level One…"/>
          <p:cNvSpPr txBox="1"/>
          <p:nvPr>
            <p:ph type="body" sz="quarter" idx="1"/>
          </p:nvPr>
        </p:nvSpPr>
        <p:spPr>
          <a:xfrm>
            <a:off x="607223" y="579437"/>
            <a:ext cx="3931922" cy="792163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b="1" sz="2400"/>
            </a:lvl1pPr>
            <a:lvl2pPr marL="0" indent="347662">
              <a:buClrTx/>
              <a:buSzTx/>
              <a:buNone/>
              <a:defRPr b="1" sz="2400"/>
            </a:lvl2pPr>
            <a:lvl3pPr marL="0" indent="603250">
              <a:buClrTx/>
              <a:buSzTx/>
              <a:buNone/>
              <a:defRPr b="1" sz="2400"/>
            </a:lvl3pPr>
            <a:lvl4pPr marL="0" indent="841375">
              <a:buClrTx/>
              <a:buSzTx/>
              <a:buNone/>
              <a:defRPr b="1" sz="2400"/>
            </a:lvl4pPr>
            <a:lvl5pPr marL="0" indent="1096962">
              <a:buClrTx/>
              <a:buSz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5" name="Text Placeholder 3"/>
          <p:cNvSpPr/>
          <p:nvPr>
            <p:ph type="body" sz="quarter" idx="21"/>
          </p:nvPr>
        </p:nvSpPr>
        <p:spPr>
          <a:xfrm>
            <a:off x="4652169" y="579437"/>
            <a:ext cx="3931921" cy="792163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b="1" sz="2400"/>
            </a:pPr>
          </a:p>
        </p:txBody>
      </p:sp>
      <p:sp>
        <p:nvSpPr>
          <p:cNvPr id="5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/>
          <p:nvPr>
            <p:ph type="title"/>
          </p:nvPr>
        </p:nvSpPr>
        <p:spPr>
          <a:xfrm>
            <a:off x="503237" y="4986337"/>
            <a:ext cx="8183563" cy="105092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ed Rectangle 1"/>
          <p:cNvSpPr/>
          <p:nvPr/>
        </p:nvSpPr>
        <p:spPr>
          <a:xfrm>
            <a:off x="304800" y="328613"/>
            <a:ext cx="8532814" cy="6197601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sx="100000" sy="100000" kx="0" ky="0" algn="b" rotWithShape="0" blurRad="76200" dist="50800" dir="540000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le Text"/>
          <p:cNvSpPr txBox="1"/>
          <p:nvPr>
            <p:ph type="title"/>
          </p:nvPr>
        </p:nvSpPr>
        <p:spPr>
          <a:xfrm>
            <a:off x="5538784" y="533400"/>
            <a:ext cx="2971801" cy="914400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accent1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0" name="Body Level One…"/>
          <p:cNvSpPr txBox="1"/>
          <p:nvPr>
            <p:ph type="body" sz="quarter" idx="1"/>
          </p:nvPr>
        </p:nvSpPr>
        <p:spPr>
          <a:xfrm>
            <a:off x="5538847" y="1447802"/>
            <a:ext cx="2971801" cy="4206112"/>
          </a:xfrm>
          <a:prstGeom prst="rect">
            <a:avLst/>
          </a:prstGeom>
        </p:spPr>
        <p:txBody>
          <a:bodyPr/>
          <a:lstStyle>
            <a:lvl1pPr marL="0" marR="18288" indent="18288">
              <a:spcBef>
                <a:spcPts val="0"/>
              </a:spcBef>
              <a:buClrTx/>
              <a:buSzTx/>
              <a:buNone/>
              <a:defRPr sz="1400"/>
            </a:lvl1pPr>
            <a:lvl2pPr marL="0" marR="18288" indent="347662">
              <a:spcBef>
                <a:spcPts val="0"/>
              </a:spcBef>
              <a:buClrTx/>
              <a:buSzTx/>
              <a:buNone/>
              <a:defRPr sz="1400"/>
            </a:lvl2pPr>
            <a:lvl3pPr marL="0" marR="18288" indent="603250">
              <a:spcBef>
                <a:spcPts val="0"/>
              </a:spcBef>
              <a:buClrTx/>
              <a:buSzTx/>
              <a:buNone/>
              <a:defRPr sz="1400"/>
            </a:lvl3pPr>
            <a:lvl4pPr marL="0" marR="18288" indent="841375">
              <a:spcBef>
                <a:spcPts val="0"/>
              </a:spcBef>
              <a:buClrTx/>
              <a:buSzTx/>
              <a:buNone/>
              <a:defRPr sz="1400"/>
            </a:lvl4pPr>
            <a:lvl5pPr marL="0" marR="18288" indent="1096962">
              <a:spcBef>
                <a:spcPts val="0"/>
              </a:spcBef>
              <a:buClrTx/>
              <a:buSz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ounded Rectangle 4"/>
          <p:cNvSpPr/>
          <p:nvPr/>
        </p:nvSpPr>
        <p:spPr>
          <a:xfrm>
            <a:off x="304800" y="328613"/>
            <a:ext cx="8532814" cy="6197601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sx="100000" sy="100000" kx="0" ky="0" algn="b" rotWithShape="0" blurRad="76200" dist="50800" dir="540000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Round Single Corner Rectangle 5"/>
          <p:cNvSpPr/>
          <p:nvPr/>
        </p:nvSpPr>
        <p:spPr>
          <a:xfrm>
            <a:off x="6400800" y="433387"/>
            <a:ext cx="2324100" cy="4343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006" y="0"/>
                </a:lnTo>
                <a:cubicBezTo>
                  <a:pt x="21334" y="0"/>
                  <a:pt x="21600" y="142"/>
                  <a:pt x="21600" y="318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C1C1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" name="Title Text"/>
          <p:cNvSpPr txBox="1"/>
          <p:nvPr>
            <p:ph type="title"/>
          </p:nvPr>
        </p:nvSpPr>
        <p:spPr>
          <a:xfrm>
            <a:off x="457200" y="5012056"/>
            <a:ext cx="8229600" cy="1051561"/>
          </a:xfrm>
          <a:prstGeom prst="rect">
            <a:avLst/>
          </a:prstGeom>
        </p:spPr>
        <p:txBody>
          <a:bodyPr anchor="t"/>
          <a:lstStyle>
            <a:lvl1pPr>
              <a:defRPr b="0">
                <a:solidFill>
                  <a:srgbClr val="79766F"/>
                </a:solidFill>
              </a:defRPr>
            </a:lvl1pPr>
          </a:lstStyle>
          <a:p>
            <a:pPr>
              <a:defRPr>
                <a:effectLst/>
              </a:defRPr>
            </a:pPr>
            <a:r>
              <a:t>Title Text</a:t>
            </a:r>
          </a:p>
        </p:txBody>
      </p:sp>
      <p:sp>
        <p:nvSpPr>
          <p:cNvPr id="91" name="Body Level One…"/>
          <p:cNvSpPr txBox="1"/>
          <p:nvPr>
            <p:ph type="body" sz="quarter" idx="1"/>
          </p:nvPr>
        </p:nvSpPr>
        <p:spPr>
          <a:xfrm>
            <a:off x="6462712" y="533400"/>
            <a:ext cx="2240281" cy="4211481"/>
          </a:xfrm>
          <a:prstGeom prst="rect">
            <a:avLst/>
          </a:prstGeom>
        </p:spPr>
        <p:txBody>
          <a:bodyPr/>
          <a:lstStyle>
            <a:lvl1pPr marL="0" indent="45719">
              <a:spcBef>
                <a:spcPts val="0"/>
              </a:spcBef>
              <a:buClrTx/>
              <a:buSzTx/>
              <a:buNone/>
              <a:defRPr sz="1400">
                <a:solidFill>
                  <a:srgbClr val="FFFFFF"/>
                </a:solidFill>
              </a:defRPr>
            </a:lvl1pPr>
            <a:lvl2pPr>
              <a:spcBef>
                <a:spcPts val="0"/>
              </a:spcBef>
              <a:buClrTx/>
              <a:defRPr sz="1400">
                <a:solidFill>
                  <a:srgbClr val="FFFFFF"/>
                </a:solidFill>
              </a:defRPr>
            </a:lvl2pPr>
            <a:lvl3pPr marL="858838" indent="-255588">
              <a:spcBef>
                <a:spcPts val="0"/>
              </a:spcBef>
              <a:buClrTx/>
              <a:defRPr sz="1400">
                <a:solidFill>
                  <a:srgbClr val="FFFFFF"/>
                </a:solidFill>
              </a:defRPr>
            </a:lvl3pPr>
            <a:lvl4pPr marL="1125361" indent="-283986">
              <a:spcBef>
                <a:spcPts val="0"/>
              </a:spcBef>
              <a:buClrTx/>
              <a:defRPr sz="1400">
                <a:solidFill>
                  <a:srgbClr val="FFFFFF"/>
                </a:solidFill>
              </a:defRPr>
            </a:lvl4pPr>
            <a:lvl5pPr>
              <a:spcBef>
                <a:spcPts val="0"/>
              </a:spcBef>
              <a:buClrTx/>
              <a:defRPr sz="1400"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Picture Placeholder 2"/>
          <p:cNvSpPr/>
          <p:nvPr>
            <p:ph type="pic" idx="21"/>
          </p:nvPr>
        </p:nvSpPr>
        <p:spPr>
          <a:xfrm>
            <a:off x="421479" y="435768"/>
            <a:ext cx="5925313" cy="43434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E3DE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6"/>
          <p:cNvSpPr/>
          <p:nvPr/>
        </p:nvSpPr>
        <p:spPr>
          <a:xfrm>
            <a:off x="304800" y="328613"/>
            <a:ext cx="8532814" cy="6197601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sx="100000" sy="100000" kx="0" ky="0" algn="b" rotWithShape="0" blurRad="76200" dist="50800" dir="540000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Rounded Rectangle 8"/>
          <p:cNvSpPr/>
          <p:nvPr/>
        </p:nvSpPr>
        <p:spPr>
          <a:xfrm>
            <a:off x="418596" y="434162"/>
            <a:ext cx="8306810" cy="5486401"/>
          </a:xfrm>
          <a:prstGeom prst="roundRect">
            <a:avLst>
              <a:gd name="adj" fmla="val 2127"/>
            </a:avLst>
          </a:prstGeom>
          <a:gradFill>
            <a:gsLst>
              <a:gs pos="0">
                <a:srgbClr val="FFFFFF"/>
              </a:gs>
              <a:gs pos="55000">
                <a:srgbClr val="E0E0E0"/>
              </a:gs>
              <a:gs pos="100000">
                <a:srgbClr val="9E9E9E"/>
              </a:gs>
            </a:gsLst>
            <a:path path="circle">
              <a:fillToRect l="-19636" t="62278" r="119636" b="37721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502919" y="4983479"/>
            <a:ext cx="8183882" cy="1051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502919" y="530351"/>
            <a:ext cx="8183882" cy="4187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8540244" y="6233159"/>
            <a:ext cx="265620" cy="243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000">
                <a:solidFill>
                  <a:srgbClr val="A7A399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8D3E"/>
          </a:solidFill>
          <a:effectLst>
            <a:outerShdw sx="100000" sy="100000" kx="0" ky="0" algn="b" rotWithShape="0" blurRad="50800" dist="22860" dir="5400000">
              <a:srgbClr val="000000">
                <a:alpha val="55000"/>
              </a:srgbClr>
            </a:outerShdw>
          </a:effectLst>
          <a:uFillTx/>
          <a:latin typeface="Verdana"/>
          <a:ea typeface="Verdana"/>
          <a:cs typeface="Verdana"/>
          <a:sym typeface="Verdan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8D3E"/>
          </a:solidFill>
          <a:effectLst>
            <a:outerShdw sx="100000" sy="100000" kx="0" ky="0" algn="b" rotWithShape="0" blurRad="50800" dist="22860" dir="5400000">
              <a:srgbClr val="000000">
                <a:alpha val="55000"/>
              </a:srgbClr>
            </a:outerShdw>
          </a:effectLst>
          <a:uFillTx/>
          <a:latin typeface="Verdana"/>
          <a:ea typeface="Verdana"/>
          <a:cs typeface="Verdana"/>
          <a:sym typeface="Verdan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8D3E"/>
          </a:solidFill>
          <a:effectLst>
            <a:outerShdw sx="100000" sy="100000" kx="0" ky="0" algn="b" rotWithShape="0" blurRad="50800" dist="22860" dir="5400000">
              <a:srgbClr val="000000">
                <a:alpha val="55000"/>
              </a:srgbClr>
            </a:outerShdw>
          </a:effectLst>
          <a:uFillTx/>
          <a:latin typeface="Verdana"/>
          <a:ea typeface="Verdana"/>
          <a:cs typeface="Verdana"/>
          <a:sym typeface="Verdan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8D3E"/>
          </a:solidFill>
          <a:effectLst>
            <a:outerShdw sx="100000" sy="100000" kx="0" ky="0" algn="b" rotWithShape="0" blurRad="50800" dist="22860" dir="5400000">
              <a:srgbClr val="000000">
                <a:alpha val="55000"/>
              </a:srgbClr>
            </a:outerShdw>
          </a:effectLst>
          <a:uFillTx/>
          <a:latin typeface="Verdana"/>
          <a:ea typeface="Verdana"/>
          <a:cs typeface="Verdana"/>
          <a:sym typeface="Verdan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8D3E"/>
          </a:solidFill>
          <a:effectLst>
            <a:outerShdw sx="100000" sy="100000" kx="0" ky="0" algn="b" rotWithShape="0" blurRad="50800" dist="22860" dir="5400000">
              <a:srgbClr val="000000">
                <a:alpha val="55000"/>
              </a:srgbClr>
            </a:outerShdw>
          </a:effectLst>
          <a:uFillTx/>
          <a:latin typeface="Verdana"/>
          <a:ea typeface="Verdana"/>
          <a:cs typeface="Verdana"/>
          <a:sym typeface="Verdana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8D3E"/>
          </a:solidFill>
          <a:effectLst>
            <a:outerShdw sx="100000" sy="100000" kx="0" ky="0" algn="b" rotWithShape="0" blurRad="50800" dist="22860" dir="5400000">
              <a:srgbClr val="000000">
                <a:alpha val="55000"/>
              </a:srgbClr>
            </a:outerShdw>
          </a:effectLst>
          <a:uFillTx/>
          <a:latin typeface="Verdana"/>
          <a:ea typeface="Verdana"/>
          <a:cs typeface="Verdana"/>
          <a:sym typeface="Verdana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8D3E"/>
          </a:solidFill>
          <a:effectLst>
            <a:outerShdw sx="100000" sy="100000" kx="0" ky="0" algn="b" rotWithShape="0" blurRad="50800" dist="22860" dir="5400000">
              <a:srgbClr val="000000">
                <a:alpha val="55000"/>
              </a:srgbClr>
            </a:outerShdw>
          </a:effectLst>
          <a:uFillTx/>
          <a:latin typeface="Verdana"/>
          <a:ea typeface="Verdana"/>
          <a:cs typeface="Verdana"/>
          <a:sym typeface="Verdana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8D3E"/>
          </a:solidFill>
          <a:effectLst>
            <a:outerShdw sx="100000" sy="100000" kx="0" ky="0" algn="b" rotWithShape="0" blurRad="50800" dist="22860" dir="5400000">
              <a:srgbClr val="000000">
                <a:alpha val="55000"/>
              </a:srgbClr>
            </a:outerShdw>
          </a:effectLst>
          <a:uFillTx/>
          <a:latin typeface="Verdana"/>
          <a:ea typeface="Verdana"/>
          <a:cs typeface="Verdana"/>
          <a:sym typeface="Verdana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8D3E"/>
          </a:solidFill>
          <a:effectLst>
            <a:outerShdw sx="100000" sy="100000" kx="0" ky="0" algn="b" rotWithShape="0" blurRad="50800" dist="22860" dir="5400000">
              <a:srgbClr val="000000">
                <a:alpha val="55000"/>
              </a:srgbClr>
            </a:outerShdw>
          </a:effectLst>
          <a:uFillTx/>
          <a:latin typeface="Verdana"/>
          <a:ea typeface="Verdana"/>
          <a:cs typeface="Verdana"/>
          <a:sym typeface="Verdana"/>
        </a:defRPr>
      </a:lvl9pPr>
    </p:titleStyle>
    <p:bodyStyle>
      <a:lvl1pPr marL="265113" marR="0" indent="-265113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80000"/>
        <a:buFontTx/>
        <a:buChar char="●"/>
        <a:tabLst/>
        <a:defRPr b="0" baseline="0" cap="none" i="0" spc="0" strike="noStrike" sz="2800" u="none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1pPr>
      <a:lvl2pPr marL="581025" marR="0" indent="-233362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◦"/>
        <a:tabLst/>
        <a:defRPr b="0" baseline="0" cap="none" i="0" spc="0" strike="noStrike" sz="2800" u="none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2pPr>
      <a:lvl3pPr marL="835602" marR="0" indent="-232352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800" u="none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3pPr>
      <a:lvl4pPr marL="1110415" marR="0" indent="-26904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12000"/>
        <a:buFontTx/>
        <a:buChar char="◦"/>
        <a:tabLst/>
        <a:defRPr b="0" baseline="0" cap="none" i="0" spc="0" strike="noStrike" sz="2800" u="none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4pPr>
      <a:lvl5pPr marL="1380948" marR="0" indent="-283986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800" u="none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5pPr>
      <a:lvl6pPr marL="1608806" marR="0" indent="-301214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◦"/>
        <a:tabLst/>
        <a:defRPr b="0" baseline="0" cap="none" i="0" spc="0" strike="noStrike" sz="2800" u="none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6pPr>
      <a:lvl7pPr marL="1859279" marR="0" indent="-341375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800" u="none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7pPr>
      <a:lvl8pPr marL="2078735" marR="0" indent="-341375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◦"/>
        <a:tabLst/>
        <a:defRPr b="0" baseline="0" cap="none" i="0" spc="0" strike="noStrike" sz="2800" u="none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8pPr>
      <a:lvl9pPr marL="2307335" marR="0" indent="-341375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b="0" baseline="0" cap="none" i="0" spc="0" strike="noStrike" sz="2800" u="none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ucdavis.edu/~koehl/" TargetMode="External"/><Relationship Id="rId3" Type="http://schemas.openxmlformats.org/officeDocument/2006/relationships/hyperlink" Target="mailto:koehl@cs.ucdavis.edu" TargetMode="Externa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eb.mit.edu/acmath/matlab/IAP2007/" TargetMode="External"/><Relationship Id="rId3" Type="http://schemas.openxmlformats.org/officeDocument/2006/relationships/hyperlink" Target="http://www.mathworks.com/moler/exm/chapters.html" TargetMode="External"/><Relationship Id="rId4" Type="http://schemas.openxmlformats.org/officeDocument/2006/relationships/hyperlink" Target="https://www.mathworks.com/help/matlab/getting-started-with-matlab.html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2"/>
          <p:cNvSpPr txBox="1"/>
          <p:nvPr>
            <p:ph type="ctrTitle"/>
          </p:nvPr>
        </p:nvSpPr>
        <p:spPr>
          <a:xfrm>
            <a:off x="685800" y="18288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2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Introduction to Matlab</a:t>
            </a:r>
          </a:p>
        </p:txBody>
      </p:sp>
      <p:sp>
        <p:nvSpPr>
          <p:cNvPr id="103" name="Rectangle 3"/>
          <p:cNvSpPr txBox="1"/>
          <p:nvPr>
            <p:ph type="subTitle" sz="quarter" idx="1"/>
          </p:nvPr>
        </p:nvSpPr>
        <p:spPr>
          <a:xfrm>
            <a:off x="1371600" y="3584575"/>
            <a:ext cx="6400800" cy="1752600"/>
          </a:xfrm>
          <a:prstGeom prst="rect">
            <a:avLst/>
          </a:prstGeom>
        </p:spPr>
        <p:txBody>
          <a:bodyPr/>
          <a:lstStyle>
            <a:lvl1pPr indent="36512"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Patrice Koehl</a:t>
            </a:r>
          </a:p>
        </p:txBody>
      </p:sp>
      <p:sp>
        <p:nvSpPr>
          <p:cNvPr id="104" name="Text Box 5"/>
          <p:cNvSpPr txBox="1"/>
          <p:nvPr/>
        </p:nvSpPr>
        <p:spPr>
          <a:xfrm>
            <a:off x="1517333" y="5562600"/>
            <a:ext cx="4226531" cy="929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i="1"/>
            </a:pPr>
            <a:r>
              <a:rPr u="sng">
                <a:solidFill>
                  <a:srgbClr val="6B9F25"/>
                </a:solidFill>
                <a:uFill>
                  <a:solidFill>
                    <a:srgbClr val="6B9F25"/>
                  </a:solidFill>
                </a:uFill>
                <a:hlinkClick r:id="rId2" invalidUrl="" action="" tgtFrame="" tooltip="" history="1" highlightClick="0" endSnd="0"/>
              </a:rPr>
              <a:t>http://www.cs.ucdavis.edu/~koehl</a:t>
            </a:r>
            <a:r>
              <a:rPr u="sng">
                <a:solidFill>
                  <a:srgbClr val="6B9F25"/>
                </a:solidFill>
                <a:uFill>
                  <a:solidFill>
                    <a:srgbClr val="6B9F25"/>
                  </a:solidFill>
                </a:uFill>
                <a:hlinkClick r:id="rId2" invalidUrl="" action="" tgtFrame="" tooltip="" history="1" highlightClick="0" endSnd="0"/>
              </a:rPr>
              <a:t>/</a:t>
            </a:r>
          </a:p>
          <a:p>
            <a:pPr>
              <a:defRPr i="1"/>
            </a:pPr>
          </a:p>
          <a:p>
            <a:pPr>
              <a:defRPr i="1"/>
            </a:pPr>
            <a:r>
              <a:rPr u="sng">
                <a:solidFill>
                  <a:srgbClr val="6B9F25"/>
                </a:solidFill>
                <a:uFill>
                  <a:solidFill>
                    <a:srgbClr val="6B9F25"/>
                  </a:solidFill>
                </a:uFill>
                <a:hlinkClick r:id="rId3" invalidUrl="" action="" tgtFrame="" tooltip="" history="1" highlightClick="0" endSnd="0"/>
              </a:rPr>
              <a:t>koehl@cs.ucdavis.edu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Rectangle 1"/>
          <p:cNvSpPr txBox="1"/>
          <p:nvPr/>
        </p:nvSpPr>
        <p:spPr>
          <a:xfrm>
            <a:off x="872807" y="1933575"/>
            <a:ext cx="6588761" cy="4053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Begin with an alphabetic character: a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Case sensitive: a, A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No data typing: a=10; a=</a:t>
            </a:r>
            <a:r>
              <a:t>‘</a:t>
            </a:r>
            <a:r>
              <a:t>OK</a:t>
            </a:r>
            <a:r>
              <a:t>’</a:t>
            </a:r>
            <a:r>
              <a:t>; a=2.5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Default output variable: ans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 Built-in constants: </a:t>
            </a:r>
            <a:r>
              <a:rPr b="1">
                <a:solidFill>
                  <a:schemeClr val="accent2"/>
                </a:solidFill>
              </a:rPr>
              <a:t>pi i j Inf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b="1" sz="2000">
                <a:solidFill>
                  <a:schemeClr val="accent2"/>
                </a:solidFill>
              </a:defRPr>
            </a:pPr>
            <a:r>
              <a:t>clear </a:t>
            </a:r>
            <a:r>
              <a:rPr b="0">
                <a:solidFill>
                  <a:srgbClr val="000000"/>
                </a:solidFill>
              </a:rPr>
              <a:t>removes variables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 </a:t>
            </a:r>
            <a:r>
              <a:rPr b="1">
                <a:solidFill>
                  <a:schemeClr val="accent2"/>
                </a:solidFill>
              </a:rPr>
              <a:t>who</a:t>
            </a:r>
            <a:r>
              <a:t> lists variables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 </a:t>
            </a:r>
            <a:r>
              <a:rPr b="1">
                <a:solidFill>
                  <a:schemeClr val="accent2"/>
                </a:solidFill>
              </a:rPr>
              <a:t>whos</a:t>
            </a:r>
            <a:r>
              <a:t> list variables and gives size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Special characters : </a:t>
            </a:r>
            <a:r>
              <a:rPr b="1">
                <a:solidFill>
                  <a:schemeClr val="accent2"/>
                </a:solidFill>
              </a:rPr>
              <a:t>[] () {} ; % : = . ... @</a:t>
            </a:r>
          </a:p>
        </p:txBody>
      </p:sp>
      <p:sp>
        <p:nvSpPr>
          <p:cNvPr id="148" name="TextBox 2"/>
          <p:cNvSpPr txBox="1"/>
          <p:nvPr/>
        </p:nvSpPr>
        <p:spPr>
          <a:xfrm>
            <a:off x="2434908" y="492125"/>
            <a:ext cx="3722524" cy="548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Variables in Matlab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"/>
          <p:cNvSpPr txBox="1"/>
          <p:nvPr/>
        </p:nvSpPr>
        <p:spPr>
          <a:xfrm>
            <a:off x="660082" y="1982788"/>
            <a:ext cx="5091748" cy="413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8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Row vectors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800"/>
              </a:spcBef>
              <a:defRPr sz="2000"/>
            </a:pPr>
            <a:r>
              <a:t>&gt;&gt; R1 = </a:t>
            </a:r>
            <a:r>
              <a:rPr b="1">
                <a:solidFill>
                  <a:schemeClr val="accent3"/>
                </a:solidFill>
              </a:rPr>
              <a:t>[</a:t>
            </a:r>
            <a:r>
              <a:t>1 6 3 8 5</a:t>
            </a:r>
            <a:r>
              <a:rPr b="1">
                <a:solidFill>
                  <a:schemeClr val="accent3"/>
                </a:solidFill>
              </a:rPr>
              <a:t>]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800"/>
              </a:spcBef>
              <a:defRPr sz="2000"/>
            </a:pPr>
            <a:r>
              <a:t>&gt;&gt; R2 = </a:t>
            </a:r>
            <a:r>
              <a:rPr b="1">
                <a:solidFill>
                  <a:schemeClr val="accent3"/>
                </a:solidFill>
              </a:rPr>
              <a:t>[</a:t>
            </a:r>
            <a:r>
              <a:t>1 : 5</a:t>
            </a:r>
            <a:r>
              <a:rPr b="1">
                <a:solidFill>
                  <a:schemeClr val="accent3"/>
                </a:solidFill>
              </a:rPr>
              <a:t>]</a:t>
            </a:r>
          </a:p>
          <a:p>
            <a:pPr>
              <a:spcBef>
                <a:spcPts val="1800"/>
              </a:spcBef>
              <a:defRPr sz="2000"/>
            </a:pPr>
            <a:r>
              <a:t>&gt;&gt; R3 = </a:t>
            </a:r>
            <a:r>
              <a:rPr b="1">
                <a:solidFill>
                  <a:schemeClr val="accent3"/>
                </a:solidFill>
              </a:rPr>
              <a:t>[</a:t>
            </a:r>
            <a:r>
              <a:t>-pi : pi/3 : pi</a:t>
            </a:r>
            <a:r>
              <a:rPr b="1">
                <a:solidFill>
                  <a:schemeClr val="accent3"/>
                </a:solidFill>
              </a:rPr>
              <a:t>]</a:t>
            </a:r>
          </a:p>
          <a:p>
            <a:pPr>
              <a:spcBef>
                <a:spcPts val="1800"/>
              </a:spcBef>
              <a:defRPr sz="2000"/>
            </a:pPr>
          </a:p>
          <a:p>
            <a:pPr>
              <a:spcBef>
                <a:spcPts val="1800"/>
              </a:spcBef>
              <a:buClr>
                <a:schemeClr val="accent2"/>
              </a:buClr>
              <a:buSzPct val="100000"/>
              <a:buChar char="➢"/>
              <a:defRPr sz="2000"/>
            </a:pPr>
            <a:r>
              <a:t> Column vectors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800"/>
              </a:spcBef>
              <a:defRPr sz="2000"/>
            </a:pPr>
            <a:r>
              <a:t>&gt;&gt; C1 = </a:t>
            </a:r>
            <a:r>
              <a:rPr b="1">
                <a:solidFill>
                  <a:schemeClr val="accent3"/>
                </a:solidFill>
              </a:rPr>
              <a:t>[</a:t>
            </a:r>
            <a:r>
              <a:t>1; 2; 3; 4; 5</a:t>
            </a:r>
            <a:r>
              <a:rPr b="1">
                <a:solidFill>
                  <a:schemeClr val="accent3"/>
                </a:solidFill>
              </a:rPr>
              <a:t>]</a:t>
            </a:r>
          </a:p>
          <a:p>
            <a:pPr>
              <a:spcBef>
                <a:spcPts val="1800"/>
              </a:spcBef>
              <a:defRPr sz="2000"/>
            </a:pPr>
            <a:r>
              <a:t> &gt;&gt; C2 = R2'</a:t>
            </a:r>
          </a:p>
        </p:txBody>
      </p:sp>
      <p:sp>
        <p:nvSpPr>
          <p:cNvPr id="151" name="TextBox 2"/>
          <p:cNvSpPr txBox="1"/>
          <p:nvPr/>
        </p:nvSpPr>
        <p:spPr>
          <a:xfrm>
            <a:off x="2331720" y="576262"/>
            <a:ext cx="3398265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Vectors in Matlab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Box 1"/>
          <p:cNvSpPr txBox="1"/>
          <p:nvPr/>
        </p:nvSpPr>
        <p:spPr>
          <a:xfrm>
            <a:off x="2331720" y="576262"/>
            <a:ext cx="3579649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Matrices in Matlab</a:t>
            </a:r>
          </a:p>
        </p:txBody>
      </p:sp>
      <p:sp>
        <p:nvSpPr>
          <p:cNvPr id="154" name="Rectangle 2"/>
          <p:cNvSpPr txBox="1"/>
          <p:nvPr/>
        </p:nvSpPr>
        <p:spPr>
          <a:xfrm>
            <a:off x="1453832" y="1422400"/>
            <a:ext cx="4480561" cy="481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b="1" sz="2000"/>
            </a:pPr>
            <a:r>
              <a:t>Creating a matrix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A =</a:t>
            </a:r>
            <a:r>
              <a:rPr b="1">
                <a:solidFill>
                  <a:schemeClr val="accent3"/>
                </a:solidFill>
              </a:rPr>
              <a:t> [</a:t>
            </a:r>
            <a:r>
              <a:t>1 2.5 5 0; 1 1.3 pi 4</a:t>
            </a:r>
            <a:r>
              <a:rPr b="1">
                <a:solidFill>
                  <a:schemeClr val="accent3"/>
                </a:solidFill>
              </a:rPr>
              <a:t>]</a:t>
            </a:r>
            <a:r>
              <a:t> &gt;&gt; A = </a:t>
            </a:r>
            <a:r>
              <a:rPr b="1">
                <a:solidFill>
                  <a:schemeClr val="accent3"/>
                </a:solidFill>
              </a:rPr>
              <a:t> [</a:t>
            </a:r>
            <a:r>
              <a:t>R1; R2</a:t>
            </a:r>
            <a:r>
              <a:rPr b="1">
                <a:solidFill>
                  <a:schemeClr val="accent3"/>
                </a:solidFill>
              </a:rPr>
              <a:t>]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A = zeros(10,5)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A = ones(10,5)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A = eye(10)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b="1" sz="2000"/>
            </a:pPr>
            <a:r>
              <a:t>Accessing elements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A</a:t>
            </a:r>
            <a:r>
              <a:rPr b="1">
                <a:solidFill>
                  <a:schemeClr val="accent3"/>
                </a:solidFill>
              </a:rPr>
              <a:t>(</a:t>
            </a:r>
            <a:r>
              <a:t>1,1</a:t>
            </a:r>
            <a:r>
              <a:rPr b="1">
                <a:solidFill>
                  <a:schemeClr val="accent3"/>
                </a:solidFill>
              </a:rPr>
              <a:t>)</a:t>
            </a:r>
          </a:p>
          <a:p>
            <a:pPr>
              <a:spcBef>
                <a:spcPts val="1200"/>
              </a:spcBef>
              <a:defRPr sz="2000"/>
            </a:pPr>
            <a:r>
              <a:t>&gt;&gt; A</a:t>
            </a:r>
            <a:r>
              <a:rPr b="1">
                <a:solidFill>
                  <a:schemeClr val="accent3"/>
                </a:solidFill>
              </a:rPr>
              <a:t>(</a:t>
            </a:r>
            <a:r>
              <a:t>1:2, 2:4</a:t>
            </a:r>
            <a:r>
              <a:rPr b="1">
                <a:solidFill>
                  <a:schemeClr val="accent3"/>
                </a:solidFill>
              </a:rPr>
              <a:t>)</a:t>
            </a:r>
            <a: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A</a:t>
            </a:r>
            <a:r>
              <a:rPr b="1">
                <a:solidFill>
                  <a:schemeClr val="accent3"/>
                </a:solidFill>
              </a:rPr>
              <a:t>(</a:t>
            </a:r>
            <a:r>
              <a:t>:,2</a:t>
            </a:r>
            <a:r>
              <a:rPr b="1">
                <a:solidFill>
                  <a:schemeClr val="accent3"/>
                </a:solidFill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1"/>
          <p:cNvSpPr txBox="1"/>
          <p:nvPr/>
        </p:nvSpPr>
        <p:spPr>
          <a:xfrm>
            <a:off x="1156969" y="1828800"/>
            <a:ext cx="5791836" cy="3596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b="1" sz="2000"/>
            </a:pPr>
            <a:r>
              <a:t>Operators + and –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X = [</a:t>
            </a:r>
            <a:r>
              <a:rPr b="1">
                <a:solidFill>
                  <a:schemeClr val="accent3"/>
                </a:solidFill>
              </a:rPr>
              <a:t>1</a:t>
            </a:r>
            <a:r>
              <a:t> 2 3]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Y = [</a:t>
            </a:r>
            <a:r>
              <a:rPr b="1">
                <a:solidFill>
                  <a:schemeClr val="accent3"/>
                </a:solidFill>
              </a:rPr>
              <a:t>4</a:t>
            </a:r>
            <a:r>
              <a:t> 5 6]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A = X + Y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    A=   </a:t>
            </a:r>
            <a:r>
              <a:rPr b="1">
                <a:solidFill>
                  <a:schemeClr val="accent3"/>
                </a:solidFill>
              </a:rPr>
              <a:t>5</a:t>
            </a:r>
            <a:r>
              <a:t>  7    9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</a:p>
          <a:p>
            <a:pPr>
              <a:spcBef>
                <a:spcPts val="1200"/>
              </a:spcBef>
              <a:buClr>
                <a:schemeClr val="accent2"/>
              </a:buClr>
              <a:buSzPct val="100000"/>
              <a:buChar char="➢"/>
              <a:defRPr b="1" sz="2000"/>
            </a:pPr>
            <a:r>
              <a:t>Operators *, /, and ^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defRPr sz="2000"/>
            </a:pPr>
            <a:r>
              <a:t>&gt;&gt; Ainv = A^-1 </a:t>
            </a:r>
            <a:r>
              <a:rPr>
                <a:solidFill>
                  <a:srgbClr val="FF0000"/>
                </a:solidFill>
              </a:rPr>
              <a:t>Matrix math is default!</a:t>
            </a:r>
          </a:p>
        </p:txBody>
      </p:sp>
      <p:sp>
        <p:nvSpPr>
          <p:cNvPr id="157" name="TextBox 2"/>
          <p:cNvSpPr txBox="1"/>
          <p:nvPr/>
        </p:nvSpPr>
        <p:spPr>
          <a:xfrm>
            <a:off x="2331720" y="576262"/>
            <a:ext cx="3505235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Matrix Operations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Box 1"/>
          <p:cNvSpPr txBox="1"/>
          <p:nvPr/>
        </p:nvSpPr>
        <p:spPr>
          <a:xfrm>
            <a:off x="2331720" y="576262"/>
            <a:ext cx="4780878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Element wise operations</a:t>
            </a:r>
          </a:p>
        </p:txBody>
      </p:sp>
      <p:sp>
        <p:nvSpPr>
          <p:cNvPr id="160" name="Rectangle 2"/>
          <p:cNvSpPr txBox="1"/>
          <p:nvPr/>
        </p:nvSpPr>
        <p:spPr>
          <a:xfrm>
            <a:off x="985519" y="1936750"/>
            <a:ext cx="5318761" cy="2796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400"/>
            </a:pPr>
            <a:r>
              <a:t>Operators .*, ./, and .^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1900"/>
            </a:pPr>
            <a: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1900"/>
            </a:pPr>
            <a:r>
              <a:t>&gt;&gt; Z = [2 </a:t>
            </a:r>
            <a:r>
              <a:rPr b="1">
                <a:solidFill>
                  <a:schemeClr val="accent3"/>
                </a:solidFill>
              </a:rPr>
              <a:t>3</a:t>
            </a:r>
            <a:r>
              <a:t> 4]’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1900"/>
            </a:pPr>
          </a:p>
          <a:p>
            <a:pPr>
              <a:defRPr sz="1900"/>
            </a:pPr>
            <a:r>
              <a:t>&gt;&gt; B = [Z.^2 Z Z.^0]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1900"/>
            </a:pPr>
          </a:p>
          <a:p>
            <a:pPr>
              <a:defRPr sz="1900"/>
            </a:pPr>
            <a:r>
              <a:t>B=    4   2    1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1900"/>
            </a:pPr>
            <a:r>
              <a:t>        </a:t>
            </a:r>
            <a:r>
              <a:rPr b="1">
                <a:solidFill>
                  <a:schemeClr val="accent3"/>
                </a:solidFill>
              </a:rPr>
              <a:t>9   3    1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1900"/>
            </a:pPr>
            <a:r>
              <a:t>      16   4    1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Box 3"/>
          <p:cNvSpPr txBox="1"/>
          <p:nvPr/>
        </p:nvSpPr>
        <p:spPr>
          <a:xfrm>
            <a:off x="2622233" y="612775"/>
            <a:ext cx="1205506" cy="485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pPr/>
            <a:r>
              <a:t>Matlab</a:t>
            </a:r>
          </a:p>
        </p:txBody>
      </p:sp>
      <p:sp>
        <p:nvSpPr>
          <p:cNvPr id="163" name="TextBox 4"/>
          <p:cNvSpPr txBox="1"/>
          <p:nvPr/>
        </p:nvSpPr>
        <p:spPr>
          <a:xfrm>
            <a:off x="868044" y="2465388"/>
            <a:ext cx="6953398" cy="329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The Matlab Environment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Variables; operations on variables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  <a:r>
              <a:t>Programming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Visualization</a:t>
            </a:r>
          </a:p>
        </p:txBody>
      </p:sp>
      <p:pic>
        <p:nvPicPr>
          <p:cNvPr id="164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99062" y="290513"/>
            <a:ext cx="2971801" cy="22304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Rectangle 1"/>
          <p:cNvSpPr txBox="1"/>
          <p:nvPr/>
        </p:nvSpPr>
        <p:spPr>
          <a:xfrm>
            <a:off x="512444" y="2198688"/>
            <a:ext cx="7326950" cy="420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buClr>
                <a:schemeClr val="accent2"/>
              </a:buClr>
              <a:buSzPct val="100000"/>
              <a:buChar char="➢"/>
              <a:defRPr b="1" sz="2200"/>
            </a:pPr>
            <a:r>
              <a:t>Script M-Files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200"/>
            </a:pPr>
          </a:p>
          <a:p>
            <a:pPr>
              <a:buClr>
                <a:schemeClr val="accent3"/>
              </a:buClr>
              <a:buSzPct val="100000"/>
              <a:buChar char="▪"/>
              <a:defRPr sz="2200"/>
            </a:pPr>
            <a:r>
              <a:t>Automate a series of steps.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3"/>
              </a:buClr>
              <a:buSzPct val="100000"/>
              <a:buChar char="▪"/>
              <a:defRPr sz="2200"/>
            </a:pPr>
            <a:r>
              <a:t>Share workspace with other scripts and the command line interface.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200"/>
            </a:pPr>
          </a:p>
          <a:p>
            <a:pPr>
              <a:buClr>
                <a:schemeClr val="accent2"/>
              </a:buClr>
              <a:buSzPct val="100000"/>
              <a:buChar char="➢"/>
              <a:defRPr b="1" sz="2200"/>
            </a:pPr>
            <a:r>
              <a:t>Function M-Files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200"/>
            </a:pPr>
          </a:p>
          <a:p>
            <a:pPr>
              <a:buClr>
                <a:schemeClr val="accent3"/>
              </a:buClr>
              <a:buSzPct val="100000"/>
              <a:buChar char="▪"/>
              <a:defRPr sz="2200"/>
            </a:pPr>
            <a:r>
              <a:t>Extend the MATLAB language.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3"/>
              </a:buClr>
              <a:buSzPct val="100000"/>
              <a:buChar char="▪"/>
              <a:defRPr sz="2200"/>
            </a:pPr>
            <a:r>
              <a:t>Can accept input arguments and return output arguments.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3"/>
              </a:buClr>
              <a:buSzPct val="100000"/>
              <a:buChar char="▪"/>
              <a:defRPr sz="2200"/>
            </a:pPr>
            <a:r>
              <a:t>Store variables in internal workspace.</a:t>
            </a:r>
          </a:p>
        </p:txBody>
      </p:sp>
      <p:sp>
        <p:nvSpPr>
          <p:cNvPr id="167" name="TextBox 2"/>
          <p:cNvSpPr txBox="1"/>
          <p:nvPr/>
        </p:nvSpPr>
        <p:spPr>
          <a:xfrm>
            <a:off x="2642870" y="292100"/>
            <a:ext cx="3628019" cy="523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solidFill>
                  <a:schemeClr val="accent2"/>
                </a:solidFill>
              </a:defRPr>
            </a:lvl1pPr>
          </a:lstStyle>
          <a:p>
            <a:pPr/>
            <a:r>
              <a:t>M-file programming</a:t>
            </a:r>
          </a:p>
        </p:txBody>
      </p:sp>
      <p:pic>
        <p:nvPicPr>
          <p:cNvPr id="168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51387" y="815975"/>
            <a:ext cx="3738563" cy="212566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 1"/>
          <p:cNvSpPr txBox="1"/>
          <p:nvPr/>
        </p:nvSpPr>
        <p:spPr>
          <a:xfrm>
            <a:off x="909319" y="1933575"/>
            <a:ext cx="7538086" cy="3406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buClr>
                <a:schemeClr val="accent2"/>
              </a:buClr>
              <a:buSzPct val="100000"/>
              <a:buChar char="➢"/>
              <a:defRPr b="1" sz="2400"/>
            </a:pPr>
            <a:r>
              <a:t>Always one script M-File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2400"/>
            </a:pPr>
          </a:p>
          <a:p>
            <a:pPr>
              <a:buClr>
                <a:schemeClr val="accent2"/>
              </a:buClr>
              <a:buSzPct val="100000"/>
              <a:buChar char="➢"/>
              <a:defRPr b="1" sz="2400"/>
            </a:pPr>
            <a:r>
              <a:t>Uses built-in and user-defined functions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2400"/>
            </a:pPr>
          </a:p>
          <a:p>
            <a:pPr>
              <a:buClr>
                <a:schemeClr val="accent2"/>
              </a:buClr>
              <a:buSzPct val="100000"/>
              <a:buChar char="➢"/>
              <a:defRPr b="1" sz="2400"/>
            </a:pPr>
            <a:r>
              <a:t>Created in MATLAB Editor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400"/>
            </a:pPr>
            <a:r>
              <a:t>&gt;&gt; edit model.m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2400"/>
            </a:pPr>
          </a:p>
          <a:p>
            <a:pPr>
              <a:buClr>
                <a:schemeClr val="accent2"/>
              </a:buClr>
              <a:buSzPct val="100000"/>
              <a:buChar char="➢"/>
              <a:defRPr b="1" sz="2400"/>
            </a:pPr>
            <a:r>
              <a:t>Run from Command Line Window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400"/>
            </a:pPr>
            <a:r>
              <a:t>&gt;&gt; model</a:t>
            </a:r>
          </a:p>
        </p:txBody>
      </p:sp>
      <p:sp>
        <p:nvSpPr>
          <p:cNvPr id="171" name="TextBox 2"/>
          <p:cNvSpPr txBox="1"/>
          <p:nvPr/>
        </p:nvSpPr>
        <p:spPr>
          <a:xfrm>
            <a:off x="2642870" y="292100"/>
            <a:ext cx="3628019" cy="523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solidFill>
                  <a:schemeClr val="accent2"/>
                </a:solidFill>
              </a:defRPr>
            </a:lvl1pPr>
          </a:lstStyle>
          <a:p>
            <a:pPr/>
            <a:r>
              <a:t>M-file programming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46212" y="1573212"/>
            <a:ext cx="4524376" cy="4756151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TextBox 2"/>
          <p:cNvSpPr txBox="1"/>
          <p:nvPr/>
        </p:nvSpPr>
        <p:spPr>
          <a:xfrm>
            <a:off x="2585720" y="439737"/>
            <a:ext cx="3644861" cy="58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pPr/>
            <a:r>
              <a:t>Example of script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Box 1"/>
          <p:cNvSpPr txBox="1"/>
          <p:nvPr/>
        </p:nvSpPr>
        <p:spPr>
          <a:xfrm>
            <a:off x="2585720" y="439737"/>
            <a:ext cx="4167545" cy="58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pPr/>
            <a:r>
              <a:t>Example of function</a:t>
            </a:r>
          </a:p>
        </p:txBody>
      </p:sp>
      <p:pic>
        <p:nvPicPr>
          <p:cNvPr id="17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1825" y="1644650"/>
            <a:ext cx="8220075" cy="43275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2"/>
          <p:cNvSpPr txBox="1"/>
          <p:nvPr/>
        </p:nvSpPr>
        <p:spPr>
          <a:xfrm>
            <a:off x="2244407" y="722948"/>
            <a:ext cx="3529648" cy="100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/>
          <a:p>
            <a:pPr defTabSz="914400">
              <a:defRPr sz="3000">
                <a:solidFill>
                  <a:schemeClr val="accent2"/>
                </a:solidFill>
              </a:defRPr>
            </a:pPr>
            <a:r>
              <a:t>What is MATLAB?</a:t>
            </a:r>
            <a:br/>
          </a:p>
        </p:txBody>
      </p:sp>
      <p:sp>
        <p:nvSpPr>
          <p:cNvPr id="107" name="Rectangle 3"/>
          <p:cNvSpPr txBox="1"/>
          <p:nvPr/>
        </p:nvSpPr>
        <p:spPr>
          <a:xfrm>
            <a:off x="636269" y="1422400"/>
            <a:ext cx="8019100" cy="57938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300"/>
            </a:pPr>
            <a:r>
              <a:t>A high-performance language for technical computing (Mathworks, 1998)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300"/>
            </a:p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300"/>
            </a:pPr>
            <a:r>
              <a:t>The name is derived from </a:t>
            </a:r>
            <a:r>
              <a:rPr>
                <a:solidFill>
                  <a:schemeClr val="accent2"/>
                </a:solidFill>
              </a:rPr>
              <a:t>MAT</a:t>
            </a:r>
            <a:r>
              <a:t>rix </a:t>
            </a:r>
            <a:r>
              <a:rPr>
                <a:solidFill>
                  <a:schemeClr val="accent2"/>
                </a:solidFill>
              </a:rPr>
              <a:t>Lab</a:t>
            </a:r>
            <a:r>
              <a:t>oratory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defRPr sz="2300"/>
            </a:p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300"/>
            </a:pPr>
            <a:r>
              <a:t>Typical uses of MATLAB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defRPr sz="2300"/>
            </a:pPr>
            <a:r>
              <a:t>		Mathematical computations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		</a:t>
            </a:r>
            <a:r>
              <a:rPr b="0"/>
              <a:t>Algorithmic development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		</a:t>
            </a:r>
            <a:r>
              <a:rPr b="0"/>
              <a:t>Model prototyping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defRPr b="1" sz="2300"/>
            </a:pPr>
            <a:r>
              <a:t>	   	</a:t>
            </a:r>
            <a:r>
              <a:rPr b="0"/>
              <a:t>Data analysis and exploration of data    	       	(visualization)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defRPr sz="2300"/>
            </a:pPr>
            <a:r>
              <a:t>		Scientific and engineering graphics for 	presentation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Box 2"/>
          <p:cNvSpPr txBox="1"/>
          <p:nvPr/>
        </p:nvSpPr>
        <p:spPr>
          <a:xfrm>
            <a:off x="2841307" y="493712"/>
            <a:ext cx="2894855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Input / Output</a:t>
            </a:r>
          </a:p>
        </p:txBody>
      </p:sp>
      <p:sp>
        <p:nvSpPr>
          <p:cNvPr id="180" name="TextBox 3"/>
          <p:cNvSpPr txBox="1"/>
          <p:nvPr/>
        </p:nvSpPr>
        <p:spPr>
          <a:xfrm>
            <a:off x="983932" y="1406525"/>
            <a:ext cx="6533889" cy="4525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buClr>
                <a:schemeClr val="accent2"/>
              </a:buClr>
              <a:buSzPct val="100000"/>
              <a:buChar char="➢"/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Get input from command window:</a:t>
            </a:r>
            <a:endParaRPr sz="2400"/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latin typeface="Arial"/>
                <a:ea typeface="Arial"/>
                <a:cs typeface="Arial"/>
                <a:sym typeface="Arial"/>
              </a:defRPr>
            </a:pPr>
          </a:p>
          <a:p>
            <a:pPr lvl="1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&gt;&gt; num = </a:t>
            </a:r>
            <a:r>
              <a:rPr>
                <a:solidFill>
                  <a:srgbClr val="FF0000"/>
                </a:solidFill>
              </a:rPr>
              <a:t>input</a:t>
            </a:r>
            <a:r>
              <a:t>(</a:t>
            </a:r>
            <a:r>
              <a:t>‘</a:t>
            </a:r>
            <a:r>
              <a:t>What is the altitude :</a:t>
            </a:r>
            <a:r>
              <a:t>’</a:t>
            </a:r>
            <a:r>
              <a:t>)</a:t>
            </a:r>
          </a:p>
          <a:p>
            <a:pPr lvl="1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&gt;&gt; str = </a:t>
            </a:r>
            <a:r>
              <a:rPr>
                <a:solidFill>
                  <a:srgbClr val="FF0000"/>
                </a:solidFill>
              </a:rPr>
              <a:t>input</a:t>
            </a:r>
            <a:r>
              <a:t>(</a:t>
            </a:r>
            <a:r>
              <a:t>‘</a:t>
            </a:r>
            <a:r>
              <a:t>Enter name of the planet</a:t>
            </a:r>
            <a:r>
              <a:t>’</a:t>
            </a:r>
            <a:r>
              <a:t>,</a:t>
            </a:r>
            <a:r>
              <a:t>’</a:t>
            </a:r>
            <a:r>
              <a:t>s</a:t>
            </a:r>
            <a:r>
              <a:t>’</a:t>
            </a:r>
            <a:r>
              <a:t>)</a:t>
            </a:r>
          </a:p>
          <a:p>
            <a:pPr lvl="1">
              <a:defRPr sz="3000">
                <a:latin typeface="Arial"/>
                <a:ea typeface="Arial"/>
                <a:cs typeface="Arial"/>
                <a:sym typeface="Arial"/>
              </a:defRPr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Display output in command window:</a:t>
            </a:r>
            <a:endParaRPr sz="2400"/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latin typeface="Arial"/>
                <a:ea typeface="Arial"/>
                <a:cs typeface="Arial"/>
                <a:sym typeface="Arial"/>
              </a:defRPr>
            </a:pPr>
          </a:p>
          <a:p>
            <a:pPr lvl="1">
              <a:defRPr b="1" sz="2600">
                <a:latin typeface="Arial"/>
                <a:ea typeface="Arial"/>
                <a:cs typeface="Arial"/>
                <a:sym typeface="Arial"/>
              </a:defRPr>
            </a:pPr>
            <a:r>
              <a:t>String</a:t>
            </a:r>
            <a:endParaRPr sz="2400"/>
          </a:p>
          <a:p>
            <a:pPr lvl="1">
              <a:defRPr sz="2600">
                <a:latin typeface="Arial"/>
                <a:ea typeface="Arial"/>
                <a:cs typeface="Arial"/>
                <a:sym typeface="Arial"/>
              </a:defRPr>
            </a:pPr>
            <a:r>
              <a:t>	</a:t>
            </a:r>
            <a:r>
              <a:rPr sz="2400"/>
              <a:t>&gt;&gt; </a:t>
            </a:r>
            <a:r>
              <a:rPr sz="2400">
                <a:solidFill>
                  <a:srgbClr val="FF0000"/>
                </a:solidFill>
              </a:rPr>
              <a:t>disp</a:t>
            </a:r>
            <a:r>
              <a:rPr sz="2400"/>
              <a:t>(</a:t>
            </a:r>
            <a:r>
              <a:rPr sz="2400"/>
              <a:t>‘</a:t>
            </a:r>
            <a:r>
              <a:rPr sz="2400"/>
              <a:t>The answer is:</a:t>
            </a:r>
            <a:r>
              <a:rPr sz="2400"/>
              <a:t>’</a:t>
            </a:r>
            <a:r>
              <a:rPr sz="2400"/>
              <a:t>)</a:t>
            </a:r>
            <a:endParaRPr sz="2400"/>
          </a:p>
          <a:p>
            <a:pPr lvl="1">
              <a:defRPr b="1" sz="2600">
                <a:latin typeface="Arial"/>
                <a:ea typeface="Arial"/>
                <a:cs typeface="Arial"/>
                <a:sym typeface="Arial"/>
              </a:defRPr>
            </a:pPr>
            <a:r>
              <a:t>String + number:</a:t>
            </a:r>
            <a:endParaRPr sz="2400"/>
          </a:p>
          <a:p>
            <a:pPr lvl="1">
              <a:defRPr sz="2600">
                <a:latin typeface="Arial"/>
                <a:ea typeface="Arial"/>
                <a:cs typeface="Arial"/>
                <a:sym typeface="Arial"/>
              </a:defRPr>
            </a:pPr>
            <a:r>
              <a:t>	</a:t>
            </a:r>
            <a:r>
              <a:rPr sz="2400"/>
              <a:t>&gt;&gt; </a:t>
            </a:r>
            <a:r>
              <a:rPr sz="2400">
                <a:solidFill>
                  <a:srgbClr val="FF0000"/>
                </a:solidFill>
              </a:rPr>
              <a:t>disp</a:t>
            </a:r>
            <a:r>
              <a:rPr sz="2400"/>
              <a:t>([</a:t>
            </a:r>
            <a:r>
              <a:rPr sz="2400"/>
              <a:t>‘</a:t>
            </a:r>
            <a:r>
              <a:rPr sz="2400"/>
              <a:t>The value of x is: </a:t>
            </a:r>
            <a:r>
              <a:rPr sz="2400"/>
              <a:t>‘</a:t>
            </a:r>
            <a:r>
              <a:rPr sz="2400"/>
              <a:t> </a:t>
            </a:r>
            <a:r>
              <a:rPr sz="2400">
                <a:solidFill>
                  <a:srgbClr val="FF0000"/>
                </a:solidFill>
              </a:rPr>
              <a:t>num2str</a:t>
            </a:r>
            <a:r>
              <a:rPr sz="2400"/>
              <a:t>(x)])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6250" y="1117600"/>
            <a:ext cx="8191500" cy="4622800"/>
          </a:xfrm>
          <a:prstGeom prst="rect">
            <a:avLst/>
          </a:prstGeom>
          <a:ln w="12700">
            <a:miter lim="400000"/>
          </a:ln>
        </p:spPr>
      </p:pic>
      <p:sp>
        <p:nvSpPr>
          <p:cNvPr id="183" name="TextBox 2"/>
          <p:cNvSpPr txBox="1"/>
          <p:nvPr/>
        </p:nvSpPr>
        <p:spPr>
          <a:xfrm>
            <a:off x="3079433" y="404813"/>
            <a:ext cx="1995560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Operators</a:t>
            </a:r>
          </a:p>
        </p:txBody>
      </p:sp>
      <p:sp>
        <p:nvSpPr>
          <p:cNvPr id="184" name="Rectangle 3"/>
          <p:cNvSpPr/>
          <p:nvPr/>
        </p:nvSpPr>
        <p:spPr>
          <a:xfrm>
            <a:off x="1004887" y="3241675"/>
            <a:ext cx="4776788" cy="41751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Box 1"/>
          <p:cNvSpPr txBox="1"/>
          <p:nvPr/>
        </p:nvSpPr>
        <p:spPr>
          <a:xfrm>
            <a:off x="1809433" y="473075"/>
            <a:ext cx="4999656" cy="548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Program flow control: For</a:t>
            </a:r>
          </a:p>
        </p:txBody>
      </p:sp>
      <p:sp>
        <p:nvSpPr>
          <p:cNvPr id="187" name="TextBox 2"/>
          <p:cNvSpPr txBox="1"/>
          <p:nvPr/>
        </p:nvSpPr>
        <p:spPr>
          <a:xfrm>
            <a:off x="709294" y="1384300"/>
            <a:ext cx="7642861" cy="4841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i="1"/>
            </a:pPr>
            <a:r>
              <a:t>Simple program that sums the squares of all the elements of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i="1"/>
            </a:pPr>
            <a:r>
              <a:t>a matrix A: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</a:p>
          <a:p>
            <a:pPr/>
            <a:r>
              <a:t>N = 10;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  <a:r>
              <a:t>M = 20;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</a:p>
          <a:p>
            <a:pPr/>
            <a:r>
              <a:t>A = rand(10,20)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</a:p>
          <a:p>
            <a:pPr/>
            <a:r>
              <a:t>Sum = 0;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b="1"/>
            </a:pPr>
            <a:r>
              <a:t>for i = 1:N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  <a:r>
              <a:t>	</a:t>
            </a:r>
            <a:r>
              <a:rPr b="1"/>
              <a:t>for j = 1:M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  <a:r>
              <a:t>		Sum = Sum + A(i,j)^2;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  <a:r>
              <a:t>	</a:t>
            </a:r>
            <a:r>
              <a:rPr b="1"/>
              <a:t>end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b="1"/>
            </a:pPr>
            <a:r>
              <a:t>end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</a:p>
          <a:p>
            <a:pPr/>
            <a:r>
              <a:t>Note that this can be done in one line: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  <a:r>
              <a:t>Sum2 = sum(sum(A.*A));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Box 1"/>
          <p:cNvSpPr txBox="1"/>
          <p:nvPr/>
        </p:nvSpPr>
        <p:spPr>
          <a:xfrm>
            <a:off x="1809433" y="473075"/>
            <a:ext cx="4634655" cy="548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Program flow control: if</a:t>
            </a:r>
          </a:p>
        </p:txBody>
      </p:sp>
      <p:sp>
        <p:nvSpPr>
          <p:cNvPr id="190" name="TextBox 2"/>
          <p:cNvSpPr txBox="1"/>
          <p:nvPr/>
        </p:nvSpPr>
        <p:spPr>
          <a:xfrm>
            <a:off x="690245" y="1649413"/>
            <a:ext cx="6739568" cy="35104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i="1"/>
            </a:pPr>
            <a:r>
              <a:t>Simple program that compares two numbers a and b: set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i="1"/>
            </a:pPr>
            <a:r>
              <a:t>j to 1 if a&gt;b, -1 if a&lt;b, and 0 if a = b: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i="1"/>
            </a:pPr>
          </a:p>
          <a:p>
            <a:pPr>
              <a:defRPr i="1"/>
            </a:pPr>
          </a:p>
          <a:p>
            <a:pPr>
              <a:defRPr b="1"/>
            </a:pPr>
            <a:r>
              <a:t>if a &gt; b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  <a:r>
              <a:t>	j = 1;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b="1"/>
            </a:pPr>
            <a:r>
              <a:t>else if a &lt; b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  <a:r>
              <a:t>	j = -1;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b="1"/>
            </a:pPr>
            <a:r>
              <a:t>else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  <a:r>
              <a:t>	j = 0;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b="1"/>
            </a:pPr>
            <a:r>
              <a:t>end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Box 1"/>
          <p:cNvSpPr txBox="1"/>
          <p:nvPr/>
        </p:nvSpPr>
        <p:spPr>
          <a:xfrm>
            <a:off x="1809433" y="473075"/>
            <a:ext cx="5600735" cy="548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Program flow control: switch</a:t>
            </a:r>
          </a:p>
        </p:txBody>
      </p:sp>
      <p:sp>
        <p:nvSpPr>
          <p:cNvPr id="193" name="TextBox 2"/>
          <p:cNvSpPr txBox="1"/>
          <p:nvPr/>
        </p:nvSpPr>
        <p:spPr>
          <a:xfrm>
            <a:off x="690245" y="1649413"/>
            <a:ext cx="7101556" cy="4287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i="1"/>
            </a:pPr>
            <a:r>
              <a:t>Simple program that reads in an integer number, checks if it</a:t>
            </a:r>
          </a:p>
          <a:p>
            <a:pPr>
              <a:defRPr i="1"/>
            </a:pPr>
            <a:r>
              <a:t>is -1, 0, 1, or another number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i="1"/>
            </a:pPr>
          </a:p>
          <a:p>
            <a:pPr>
              <a:defRPr i="1"/>
            </a:pPr>
            <a:r>
              <a:t>N = input(‘Enter an integer number: ‘)</a:t>
            </a:r>
          </a:p>
          <a:p>
            <a:pPr>
              <a:defRPr i="1"/>
            </a:pPr>
          </a:p>
          <a:p>
            <a:pPr>
              <a:defRPr i="1"/>
            </a:pPr>
            <a:r>
              <a:t>switch N</a:t>
            </a:r>
          </a:p>
          <a:p>
            <a:pPr lvl="1">
              <a:defRPr b="1"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latin typeface="Verdana"/>
                <a:ea typeface="Verdana"/>
                <a:cs typeface="Verdana"/>
                <a:sym typeface="Verdana"/>
              </a:rPr>
              <a:t>case </a:t>
            </a:r>
            <a:r>
              <a:t>-1</a:t>
            </a:r>
            <a:endParaRPr sz="2400"/>
          </a:p>
          <a:p>
            <a:pPr lvl="1"/>
            <a:r>
              <a:t>	</a:t>
            </a:r>
            <a:r>
              <a:rPr>
                <a:solidFill>
                  <a:srgbClr val="212121"/>
                </a:solidFill>
              </a:rPr>
              <a:t>disp(</a:t>
            </a:r>
            <a:r>
              <a:t>'negative one'</a:t>
            </a:r>
            <a:r>
              <a:rPr>
                <a:solidFill>
                  <a:srgbClr val="212121"/>
                </a:solidFill>
              </a:rPr>
              <a:t>)</a:t>
            </a:r>
            <a:endParaRPr>
              <a:solidFill>
                <a:srgbClr val="212121"/>
              </a:solidFill>
            </a:endParaRPr>
          </a:p>
          <a:p>
            <a:pPr lvl="1">
              <a:defRPr b="1"/>
            </a:pPr>
            <a:r>
              <a:rPr i="1"/>
              <a:t>c</a:t>
            </a:r>
            <a:r>
              <a:t>ase 0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lvl="1"/>
            <a:r>
              <a:t>	</a:t>
            </a:r>
            <a:r>
              <a:rPr>
                <a:solidFill>
                  <a:srgbClr val="212121"/>
                </a:solidFill>
              </a:rPr>
              <a:t>disp(</a:t>
            </a:r>
            <a:r>
              <a:t>'zero'</a:t>
            </a:r>
            <a:r>
              <a:rPr>
                <a:solidFill>
                  <a:srgbClr val="212121"/>
                </a:solidFill>
              </a:rPr>
              <a:t>)</a:t>
            </a:r>
            <a:endParaRPr>
              <a:solidFill>
                <a:srgbClr val="212121"/>
              </a:solidFill>
            </a:endParaRPr>
          </a:p>
          <a:p>
            <a:pPr lvl="1">
              <a:defRPr b="1"/>
            </a:pPr>
            <a:r>
              <a:rPr i="1"/>
              <a:t>c</a:t>
            </a:r>
            <a:r>
              <a:t>ase 1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lvl="1"/>
            <a:r>
              <a:t>	</a:t>
            </a:r>
            <a:r>
              <a:rPr>
                <a:solidFill>
                  <a:srgbClr val="212121"/>
                </a:solidFill>
              </a:rPr>
              <a:t>disp(</a:t>
            </a:r>
            <a:r>
              <a:t>'positive one’</a:t>
            </a:r>
            <a:r>
              <a:rPr>
                <a:solidFill>
                  <a:srgbClr val="212121"/>
                </a:solidFill>
              </a:rPr>
              <a:t>)</a:t>
            </a:r>
            <a:endParaRPr>
              <a:solidFill>
                <a:srgbClr val="212121"/>
              </a:solidFill>
            </a:endParaRPr>
          </a:p>
          <a:p>
            <a:pPr lvl="1">
              <a:defRPr b="1"/>
            </a:pPr>
            <a:r>
              <a:rPr>
                <a:solidFill>
                  <a:srgbClr val="212121"/>
                </a:solidFill>
              </a:rPr>
              <a:t>o</a:t>
            </a:r>
            <a:r>
              <a:t>therwise</a:t>
            </a:r>
            <a:endParaRPr sz="2400"/>
          </a:p>
          <a:p>
            <a:pPr lvl="1"/>
            <a:r>
              <a:t>	</a:t>
            </a:r>
            <a:r>
              <a:rPr>
                <a:solidFill>
                  <a:srgbClr val="212121"/>
                </a:solidFill>
              </a:rPr>
              <a:t>disp(</a:t>
            </a:r>
            <a:r>
              <a:t>‘other value'</a:t>
            </a:r>
            <a:r>
              <a:rPr>
                <a:solidFill>
                  <a:srgbClr val="212121"/>
                </a:solidFill>
              </a:rPr>
              <a:t>)</a:t>
            </a:r>
            <a:endParaRPr>
              <a:solidFill>
                <a:srgbClr val="21212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Box 1"/>
          <p:cNvSpPr txBox="1"/>
          <p:nvPr/>
        </p:nvSpPr>
        <p:spPr>
          <a:xfrm>
            <a:off x="1126807" y="1403350"/>
            <a:ext cx="2929048" cy="4879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buClr>
                <a:schemeClr val="accent2"/>
              </a:buClr>
              <a:buSzPct val="100000"/>
              <a:buChar char="➢"/>
              <a:defRPr b="1" sz="2400"/>
            </a:pPr>
            <a:r>
              <a:t>Workspace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1">
              <a:defRPr sz="2400"/>
            </a:pPr>
            <a:r>
              <a:t>&gt;&gt; clear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1">
              <a:defRPr sz="2400"/>
            </a:pPr>
            <a:r>
              <a:t>&gt;&gt; who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1">
              <a:defRPr sz="2400"/>
            </a:pPr>
            <a:r>
              <a:t>&gt;&gt; whos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1">
              <a:defRPr sz="2400"/>
            </a:pPr>
            <a:r>
              <a:t>&gt;&gt; close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2400"/>
            </a:pPr>
          </a:p>
          <a:p>
            <a:pPr>
              <a:buClr>
                <a:schemeClr val="accent2"/>
              </a:buClr>
              <a:buSzPct val="100000"/>
              <a:buChar char="➢"/>
              <a:defRPr sz="2400"/>
            </a:pPr>
          </a:p>
          <a:p>
            <a:pPr>
              <a:buClr>
                <a:schemeClr val="accent2"/>
              </a:buClr>
              <a:buSzPct val="100000"/>
              <a:buChar char="➢"/>
              <a:defRPr b="1" sz="2400"/>
            </a:pPr>
            <a:r>
              <a:t>File operations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1">
              <a:defRPr sz="2400"/>
            </a:pPr>
            <a:r>
              <a:t>&gt;&gt; ls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1">
              <a:defRPr sz="2400"/>
            </a:pPr>
            <a:r>
              <a:t>&gt;&gt; dir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1">
              <a:defRPr sz="2400"/>
            </a:pPr>
            <a:r>
              <a:t>&gt;&gt; cd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1">
              <a:defRPr sz="2400"/>
            </a:pPr>
            <a:r>
              <a:t>&gt;&gt; pwd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1">
              <a:defRPr sz="2400"/>
            </a:pPr>
            <a:r>
              <a:t>&gt;&gt; mkdir</a:t>
            </a:r>
          </a:p>
        </p:txBody>
      </p:sp>
      <p:sp>
        <p:nvSpPr>
          <p:cNvPr id="196" name="TextBox 2"/>
          <p:cNvSpPr txBox="1"/>
          <p:nvPr/>
        </p:nvSpPr>
        <p:spPr>
          <a:xfrm>
            <a:off x="2003107" y="534987"/>
            <a:ext cx="467558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Other useful commands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Box 3"/>
          <p:cNvSpPr txBox="1"/>
          <p:nvPr/>
        </p:nvSpPr>
        <p:spPr>
          <a:xfrm>
            <a:off x="2622233" y="612775"/>
            <a:ext cx="1205506" cy="485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pPr/>
            <a:r>
              <a:t>Matlab</a:t>
            </a:r>
          </a:p>
        </p:txBody>
      </p:sp>
      <p:sp>
        <p:nvSpPr>
          <p:cNvPr id="199" name="TextBox 4"/>
          <p:cNvSpPr txBox="1"/>
          <p:nvPr/>
        </p:nvSpPr>
        <p:spPr>
          <a:xfrm>
            <a:off x="868044" y="2465388"/>
            <a:ext cx="6953398" cy="329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The Matlab Environment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Variables; operations on variables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Programming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92000"/>
                  </a:srgbClr>
                </a:solidFill>
              </a:defRPr>
            </a:pPr>
            <a:r>
              <a:t>Visualization</a:t>
            </a:r>
          </a:p>
        </p:txBody>
      </p:sp>
      <p:pic>
        <p:nvPicPr>
          <p:cNvPr id="200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99062" y="290513"/>
            <a:ext cx="2971801" cy="22304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7375" y="635000"/>
            <a:ext cx="7583489" cy="1658939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87375" y="2293938"/>
            <a:ext cx="5270500" cy="4140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655637"/>
            <a:ext cx="6122988" cy="230187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79413" y="2957513"/>
            <a:ext cx="7827962" cy="34909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Box 1"/>
          <p:cNvSpPr txBox="1"/>
          <p:nvPr/>
        </p:nvSpPr>
        <p:spPr>
          <a:xfrm>
            <a:off x="2927033" y="576262"/>
            <a:ext cx="2202245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References</a:t>
            </a:r>
          </a:p>
        </p:txBody>
      </p:sp>
      <p:sp>
        <p:nvSpPr>
          <p:cNvPr id="209" name="TextBox 2"/>
          <p:cNvSpPr txBox="1"/>
          <p:nvPr/>
        </p:nvSpPr>
        <p:spPr>
          <a:xfrm>
            <a:off x="417194" y="1586229"/>
            <a:ext cx="7967823" cy="3685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Violeta Ivanova, MIT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</a:p>
          <a:p>
            <a:pPr/>
            <a:r>
              <a:rPr u="sng">
                <a:solidFill>
                  <a:srgbClr val="6B9F25"/>
                </a:solidFill>
                <a:uFill>
                  <a:solidFill>
                    <a:srgbClr val="6B9F25"/>
                  </a:solidFill>
                </a:uFill>
                <a:hlinkClick r:id="rId2" invalidUrl="" action="" tgtFrame="" tooltip="" history="1" highlightClick="0" endSnd="0"/>
              </a:rPr>
              <a:t>http://web.mit.edu/acmath/matlab/IAP2007/</a:t>
            </a:r>
          </a:p>
          <a:p>
            <a:pPr/>
          </a:p>
          <a:p>
            <a:pPr/>
          </a:p>
          <a:p>
            <a:pPr/>
            <a:r>
              <a:t>Experiment with Matlab (Steve Moler):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</a:p>
          <a:p>
            <a:pPr/>
            <a:r>
              <a:rPr u="sng">
                <a:solidFill>
                  <a:srgbClr val="6B9F25"/>
                </a:solidFill>
                <a:uFill>
                  <a:solidFill>
                    <a:srgbClr val="6B9F25"/>
                  </a:solidFill>
                </a:uFill>
                <a:hlinkClick r:id="rId3" invalidUrl="" action="" tgtFrame="" tooltip="" history="1" highlightClick="0" endSnd="0"/>
              </a:rPr>
              <a:t>http://www.mathworks.com/moler/exm/chapters.html</a:t>
            </a:r>
          </a:p>
          <a:p>
            <a:pPr/>
          </a:p>
          <a:p>
            <a:pPr/>
            <a:r>
              <a:t>Matlab: Getting started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/>
          </a:p>
          <a:p>
            <a:pPr>
              <a:defRPr sz="1600"/>
            </a:pPr>
            <a:r>
              <a:rPr u="sng">
                <a:solidFill>
                  <a:srgbClr val="6B9F25"/>
                </a:solidFill>
                <a:uFill>
                  <a:solidFill>
                    <a:srgbClr val="6B9F25"/>
                  </a:solidFill>
                </a:uFill>
                <a:hlinkClick r:id="rId4" invalidUrl="" action="" tgtFrame="" tooltip="" history="1" highlightClick="0" endSnd="0"/>
              </a:rPr>
              <a:t>https://www.mathworks.com/help/matlab/getting-started-with-matlab.html</a:t>
            </a:r>
            <a:r>
              <a:t> </a:t>
            </a:r>
          </a:p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2"/>
          <p:cNvSpPr txBox="1"/>
          <p:nvPr/>
        </p:nvSpPr>
        <p:spPr>
          <a:xfrm>
            <a:off x="2625408" y="497522"/>
            <a:ext cx="3543936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defTabSz="914400"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Why Matlab?</a:t>
            </a:r>
          </a:p>
        </p:txBody>
      </p:sp>
      <p:sp>
        <p:nvSpPr>
          <p:cNvPr id="110" name="Rectangle 3"/>
          <p:cNvSpPr txBox="1"/>
          <p:nvPr/>
        </p:nvSpPr>
        <p:spPr>
          <a:xfrm>
            <a:off x="560069" y="1592262"/>
            <a:ext cx="8019100" cy="459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400"/>
            </a:pPr>
            <a:r>
              <a:t>Because it simplifies the analysis of mathematical models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400"/>
            </a:p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400"/>
            </a:pPr>
            <a:r>
              <a:t>It frees you from coding in high-level languages (saves a lot of time - with some computational speed penalties)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400"/>
            </a:p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400"/>
            </a:pPr>
            <a:r>
              <a:t>Provides an extensible programming/visualization environment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400"/>
            </a:pPr>
          </a:p>
          <a:p>
            <a:pPr marL="342900" indent="-342900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SzPct val="75000"/>
              <a:buChar char="➢"/>
              <a:defRPr sz="2400"/>
            </a:pPr>
            <a:r>
              <a:t>Provides professional looking graphs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Box 3"/>
          <p:cNvSpPr txBox="1"/>
          <p:nvPr/>
        </p:nvSpPr>
        <p:spPr>
          <a:xfrm>
            <a:off x="2622233" y="612775"/>
            <a:ext cx="1205506" cy="485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pPr/>
            <a:r>
              <a:t>Matlab</a:t>
            </a:r>
          </a:p>
        </p:txBody>
      </p:sp>
      <p:sp>
        <p:nvSpPr>
          <p:cNvPr id="113" name="TextBox 4"/>
          <p:cNvSpPr txBox="1"/>
          <p:nvPr/>
        </p:nvSpPr>
        <p:spPr>
          <a:xfrm>
            <a:off x="868044" y="2465388"/>
            <a:ext cx="6953398" cy="329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buClr>
                <a:schemeClr val="accent2"/>
              </a:buClr>
              <a:buSzPct val="100000"/>
              <a:buChar char="➢"/>
              <a:defRPr sz="3000"/>
            </a:pPr>
            <a:r>
              <a:t>The Matlab Environment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  <a:r>
              <a:t>Variables; operations on variables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  <a:r>
              <a:t>Programming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  <a:r>
              <a:t>Visualization</a:t>
            </a:r>
          </a:p>
        </p:txBody>
      </p:sp>
      <p:pic>
        <p:nvPicPr>
          <p:cNvPr id="114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99062" y="290513"/>
            <a:ext cx="2971801" cy="22304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3"/>
          <p:cNvSpPr txBox="1"/>
          <p:nvPr/>
        </p:nvSpPr>
        <p:spPr>
          <a:xfrm>
            <a:off x="2622233" y="612775"/>
            <a:ext cx="1205506" cy="485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pPr/>
            <a:r>
              <a:t>Matlab</a:t>
            </a:r>
          </a:p>
        </p:txBody>
      </p:sp>
      <p:sp>
        <p:nvSpPr>
          <p:cNvPr id="117" name="TextBox 4"/>
          <p:cNvSpPr txBox="1"/>
          <p:nvPr/>
        </p:nvSpPr>
        <p:spPr>
          <a:xfrm>
            <a:off x="868044" y="2465388"/>
            <a:ext cx="6953398" cy="329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buClr>
                <a:schemeClr val="accent2"/>
              </a:buClr>
              <a:buSzPct val="100000"/>
              <a:buChar char="➢"/>
              <a:defRPr sz="3000"/>
            </a:pPr>
            <a:r>
              <a:t>The Matlab Environment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Variables; operations on variables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Programming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Visualization</a:t>
            </a:r>
          </a:p>
        </p:txBody>
      </p:sp>
      <p:pic>
        <p:nvPicPr>
          <p:cNvPr id="11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99062" y="290513"/>
            <a:ext cx="2971801" cy="22304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7050" y="1454150"/>
            <a:ext cx="8005764" cy="4233863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TextBox 2"/>
          <p:cNvSpPr txBox="1"/>
          <p:nvPr/>
        </p:nvSpPr>
        <p:spPr>
          <a:xfrm>
            <a:off x="2168207" y="479425"/>
            <a:ext cx="4777717" cy="548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The Matlab Environment</a:t>
            </a:r>
          </a:p>
        </p:txBody>
      </p:sp>
      <p:sp>
        <p:nvSpPr>
          <p:cNvPr id="122" name="TextBox 3"/>
          <p:cNvSpPr txBox="1"/>
          <p:nvPr/>
        </p:nvSpPr>
        <p:spPr>
          <a:xfrm>
            <a:off x="3306445" y="3506787"/>
            <a:ext cx="2254186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i="1">
                <a:solidFill>
                  <a:schemeClr val="accent2"/>
                </a:solidFill>
              </a:defRPr>
            </a:lvl1pPr>
          </a:lstStyle>
          <a:p>
            <a:pPr/>
            <a:r>
              <a:t>Command Window</a:t>
            </a:r>
          </a:p>
        </p:txBody>
      </p:sp>
      <p:sp>
        <p:nvSpPr>
          <p:cNvPr id="123" name="TextBox 4"/>
          <p:cNvSpPr txBox="1"/>
          <p:nvPr/>
        </p:nvSpPr>
        <p:spPr>
          <a:xfrm>
            <a:off x="6964044" y="2976563"/>
            <a:ext cx="1355079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i="1">
                <a:solidFill>
                  <a:schemeClr val="accent2"/>
                </a:solidFill>
              </a:defRPr>
            </a:lvl1pPr>
          </a:lstStyle>
          <a:p>
            <a:pPr/>
            <a:r>
              <a:t>Workspace</a:t>
            </a:r>
          </a:p>
        </p:txBody>
      </p:sp>
      <p:sp>
        <p:nvSpPr>
          <p:cNvPr id="124" name="TextBox 5"/>
          <p:cNvSpPr txBox="1"/>
          <p:nvPr/>
        </p:nvSpPr>
        <p:spPr>
          <a:xfrm>
            <a:off x="6964044" y="4549775"/>
            <a:ext cx="1271809" cy="650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i="1">
                <a:solidFill>
                  <a:schemeClr val="accent2"/>
                </a:solidFill>
              </a:defRPr>
            </a:pPr>
            <a:r>
              <a:t>Command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i="1">
                <a:solidFill>
                  <a:schemeClr val="accent2"/>
                </a:solidFill>
              </a:defRPr>
            </a:pPr>
            <a:r>
              <a:t>history</a:t>
            </a:r>
          </a:p>
        </p:txBody>
      </p:sp>
      <p:sp>
        <p:nvSpPr>
          <p:cNvPr id="125" name="TextBox 6"/>
          <p:cNvSpPr txBox="1"/>
          <p:nvPr/>
        </p:nvSpPr>
        <p:spPr>
          <a:xfrm>
            <a:off x="856932" y="3506787"/>
            <a:ext cx="1054818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i="1">
                <a:solidFill>
                  <a:schemeClr val="accent2"/>
                </a:solidFill>
              </a:defRPr>
            </a:pPr>
            <a:r>
              <a:t>Current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>
              <a:defRPr i="1">
                <a:solidFill>
                  <a:schemeClr val="accent2"/>
                </a:solidFill>
              </a:defRPr>
            </a:pPr>
            <a:r>
              <a:t>folder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8175" y="2047875"/>
            <a:ext cx="2816225" cy="4384675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TextBox 2"/>
          <p:cNvSpPr txBox="1"/>
          <p:nvPr/>
        </p:nvSpPr>
        <p:spPr>
          <a:xfrm>
            <a:off x="3096894" y="479425"/>
            <a:ext cx="2843695" cy="548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pPr/>
            <a:r>
              <a:t>Help in Matlab</a:t>
            </a:r>
          </a:p>
        </p:txBody>
      </p:sp>
      <p:sp>
        <p:nvSpPr>
          <p:cNvPr id="129" name="TextBox 3"/>
          <p:cNvSpPr txBox="1"/>
          <p:nvPr/>
        </p:nvSpPr>
        <p:spPr>
          <a:xfrm>
            <a:off x="4349432" y="2047875"/>
            <a:ext cx="3923964" cy="303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sz="2400"/>
            </a:pPr>
            <a:r>
              <a:t>Help Browser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400"/>
            </a:pPr>
            <a:r>
              <a:t>	-&gt; Product Help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400"/>
            </a:pPr>
          </a:p>
          <a:p>
            <a:pPr>
              <a:defRPr b="1" sz="2400"/>
            </a:pPr>
            <a:r>
              <a:t>Command line: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400"/>
            </a:pPr>
            <a:r>
              <a:t>	&gt;&gt; help &lt;command&gt;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400"/>
            </a:pPr>
          </a:p>
          <a:p>
            <a:pPr>
              <a:defRPr sz="2400"/>
            </a:pPr>
            <a:r>
              <a:t>Example: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defRPr sz="2400"/>
            </a:pPr>
            <a:r>
              <a:t>     &gt;&gt; help sqrt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3"/>
          <p:cNvSpPr txBox="1"/>
          <p:nvPr/>
        </p:nvSpPr>
        <p:spPr>
          <a:xfrm>
            <a:off x="2622233" y="612775"/>
            <a:ext cx="1205506" cy="485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pPr/>
            <a:r>
              <a:t>Matlab</a:t>
            </a:r>
          </a:p>
        </p:txBody>
      </p:sp>
      <p:sp>
        <p:nvSpPr>
          <p:cNvPr id="132" name="TextBox 4"/>
          <p:cNvSpPr txBox="1"/>
          <p:nvPr/>
        </p:nvSpPr>
        <p:spPr>
          <a:xfrm>
            <a:off x="868044" y="2465388"/>
            <a:ext cx="6953398" cy="329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The Matlab Environment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/>
            </a:pPr>
            <a:r>
              <a:t>Variables; operations on variables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Programming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</a:p>
          <a:p>
            <a:pPr>
              <a:buClr>
                <a:schemeClr val="accent2"/>
              </a:buClr>
              <a:buSzPct val="100000"/>
              <a:buChar char="➢"/>
              <a:defRPr sz="3000">
                <a:solidFill>
                  <a:srgbClr val="000000">
                    <a:alpha val="30000"/>
                  </a:srgbClr>
                </a:solidFill>
              </a:defRPr>
            </a:pPr>
            <a:r>
              <a:t>Visualization</a:t>
            </a:r>
          </a:p>
        </p:txBody>
      </p:sp>
      <p:pic>
        <p:nvPicPr>
          <p:cNvPr id="133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99062" y="290513"/>
            <a:ext cx="2971801" cy="22304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51012" y="443684"/>
            <a:ext cx="6413551" cy="6012705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Rectangle 2"/>
          <p:cNvSpPr/>
          <p:nvPr/>
        </p:nvSpPr>
        <p:spPr>
          <a:xfrm>
            <a:off x="5110388" y="1025066"/>
            <a:ext cx="520220" cy="52018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7" name="Rectangle 3"/>
          <p:cNvSpPr/>
          <p:nvPr/>
        </p:nvSpPr>
        <p:spPr>
          <a:xfrm>
            <a:off x="5202192" y="1942440"/>
            <a:ext cx="520220" cy="52018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8" name="Rectangle 4"/>
          <p:cNvSpPr/>
          <p:nvPr/>
        </p:nvSpPr>
        <p:spPr>
          <a:xfrm>
            <a:off x="5110388" y="2875710"/>
            <a:ext cx="520220" cy="52018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9" name="Rectangle 5"/>
          <p:cNvSpPr/>
          <p:nvPr/>
        </p:nvSpPr>
        <p:spPr>
          <a:xfrm>
            <a:off x="5110388" y="3793680"/>
            <a:ext cx="520220" cy="52018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0" name="Rectangle 6"/>
          <p:cNvSpPr/>
          <p:nvPr/>
        </p:nvSpPr>
        <p:spPr>
          <a:xfrm>
            <a:off x="5110388" y="4772847"/>
            <a:ext cx="520220" cy="52018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1" name="TextBox 7"/>
          <p:cNvSpPr txBox="1"/>
          <p:nvPr/>
        </p:nvSpPr>
        <p:spPr>
          <a:xfrm>
            <a:off x="5385617" y="1022028"/>
            <a:ext cx="301908" cy="486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142" name="TextBox 9"/>
          <p:cNvSpPr txBox="1"/>
          <p:nvPr/>
        </p:nvSpPr>
        <p:spPr>
          <a:xfrm>
            <a:off x="5369705" y="1908780"/>
            <a:ext cx="301909" cy="486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143" name="TextBox 10"/>
          <p:cNvSpPr txBox="1"/>
          <p:nvPr/>
        </p:nvSpPr>
        <p:spPr>
          <a:xfrm>
            <a:off x="5369705" y="2826721"/>
            <a:ext cx="301909" cy="486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144" name="TextBox 11"/>
          <p:cNvSpPr txBox="1"/>
          <p:nvPr/>
        </p:nvSpPr>
        <p:spPr>
          <a:xfrm>
            <a:off x="5369095" y="3759370"/>
            <a:ext cx="301909" cy="486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145" name="TextBox 12"/>
          <p:cNvSpPr txBox="1"/>
          <p:nvPr/>
        </p:nvSpPr>
        <p:spPr>
          <a:xfrm>
            <a:off x="5383787" y="4646121"/>
            <a:ext cx="301909" cy="486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Aspect">
  <a:themeElements>
    <a:clrScheme name="Aspect">
      <a:dk1>
        <a:srgbClr val="000000"/>
      </a:dk1>
      <a:lt1>
        <a:srgbClr val="E3DED1"/>
      </a:lt1>
      <a:dk2>
        <a:srgbClr val="A7A7A7"/>
      </a:dk2>
      <a:lt2>
        <a:srgbClr val="535353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00FF"/>
      </a:hlink>
      <a:folHlink>
        <a:srgbClr val="FF00FF"/>
      </a:folHlink>
    </a:clrScheme>
    <a:fontScheme name="Aspect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38100" dir="5400000">
              <a:srgbClr val="000000">
                <a:alpha val="40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00000">
                <a:alpha val="40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425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38100" dir="540000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425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38100" dir="540000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Aspect">
  <a:themeElements>
    <a:clrScheme name="Aspec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00FF"/>
      </a:hlink>
      <a:folHlink>
        <a:srgbClr val="FF00FF"/>
      </a:folHlink>
    </a:clrScheme>
    <a:fontScheme name="Aspect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38100" dir="5400000">
              <a:srgbClr val="000000">
                <a:alpha val="40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00000">
                <a:alpha val="40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425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38100" dir="540000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425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38100" dir="540000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