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"/><Relationship Id="rId3" Type="http://schemas.openxmlformats.org/officeDocument/2006/relationships/image" Target="../media/image5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athworks.com/help/matlab/tables.html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trice Koehl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Patrice Koehl</a:t>
            </a:r>
          </a:p>
        </p:txBody>
      </p:sp>
      <p:sp>
        <p:nvSpPr>
          <p:cNvPr id="138" name="Tables in MATLAB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Tables in MATLAB</a:t>
            </a:r>
          </a:p>
        </p:txBody>
      </p:sp>
      <p:sp>
        <p:nvSpPr>
          <p:cNvPr id="139" name="Organizing dat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Organizing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able: Select columns based on na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Select columns based on names</a:t>
            </a:r>
          </a:p>
        </p:txBody>
      </p:sp>
      <p:sp>
        <p:nvSpPr>
          <p:cNvPr id="185" name="Rectangle"/>
          <p:cNvSpPr/>
          <p:nvPr/>
        </p:nvSpPr>
        <p:spPr>
          <a:xfrm>
            <a:off x="2222799" y="3185710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6" name="&gt;&gt; penguin2=penguins(:,{'species' 'Gender' ‘year'})"/>
          <p:cNvSpPr txBox="1"/>
          <p:nvPr/>
        </p:nvSpPr>
        <p:spPr>
          <a:xfrm>
            <a:off x="2718234" y="3503210"/>
            <a:ext cx="973018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&gt;&gt; penguin2=penguins(:,{'species' 'Gender' ‘year'})     </a:t>
            </a:r>
          </a:p>
        </p:txBody>
      </p:sp>
      <p:sp>
        <p:nvSpPr>
          <p:cNvPr id="187" name="Rectangle"/>
          <p:cNvSpPr/>
          <p:nvPr/>
        </p:nvSpPr>
        <p:spPr>
          <a:xfrm>
            <a:off x="2222799" y="5025811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8" name="&gt;&gt; newvars = {'species' 'Gender' ‘year’};…"/>
          <p:cNvSpPr txBox="1"/>
          <p:nvPr/>
        </p:nvSpPr>
        <p:spPr>
          <a:xfrm>
            <a:off x="2756594" y="5076611"/>
            <a:ext cx="726916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&gt;&gt; newvars = {'species' 'Gender' ‘year’};</a:t>
            </a:r>
          </a:p>
          <a:p>
            <a:pPr algn="l"/>
            <a:r>
              <a:t>&gt;&gt; penguin2=penguins(:,newvars)     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506" y="6361028"/>
            <a:ext cx="16103601" cy="741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able: Extracting values from selected colum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Extracting values from selected columns</a:t>
            </a:r>
          </a:p>
        </p:txBody>
      </p:sp>
      <p:sp>
        <p:nvSpPr>
          <p:cNvPr id="192" name="Rectangle"/>
          <p:cNvSpPr/>
          <p:nvPr/>
        </p:nvSpPr>
        <p:spPr>
          <a:xfrm>
            <a:off x="1749696" y="7409729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3" name="&gt;&gt; values = [ penguins.Bill penguins.year]"/>
          <p:cNvSpPr txBox="1"/>
          <p:nvPr/>
        </p:nvSpPr>
        <p:spPr>
          <a:xfrm>
            <a:off x="2168411" y="7616883"/>
            <a:ext cx="773271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&gt;&gt; values = [ penguins.Bill penguins.year]</a:t>
            </a:r>
          </a:p>
          <a:p>
            <a:pPr algn="l"/>
            <a:r>
              <a:t>     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077" r="0" b="0"/>
          <a:stretch>
            <a:fillRect/>
          </a:stretch>
        </p:blipFill>
        <p:spPr>
          <a:xfrm>
            <a:off x="1751177" y="8907396"/>
            <a:ext cx="16103601" cy="4583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36201" r="0" b="16064"/>
          <a:stretch>
            <a:fillRect/>
          </a:stretch>
        </p:blipFill>
        <p:spPr>
          <a:xfrm>
            <a:off x="1582884" y="3060700"/>
            <a:ext cx="16103601" cy="4025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dditional Infor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Additional Information</a:t>
            </a:r>
          </a:p>
        </p:txBody>
      </p:sp>
      <p:sp>
        <p:nvSpPr>
          <p:cNvPr id="198" name="https://www.mathworks.com/help/matlab/tables.html"/>
          <p:cNvSpPr txBox="1"/>
          <p:nvPr/>
        </p:nvSpPr>
        <p:spPr>
          <a:xfrm>
            <a:off x="1410709" y="5468425"/>
            <a:ext cx="1048940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https://www.mathworks.com/help/matlab/tables.html</a:t>
            </a:r>
            <a:r>
              <a:t> </a:t>
            </a:r>
          </a:p>
        </p:txBody>
      </p:sp>
      <p:sp>
        <p:nvSpPr>
          <p:cNvPr id="199" name="Complete tutorial on tables in Matlab:"/>
          <p:cNvSpPr txBox="1"/>
          <p:nvPr/>
        </p:nvSpPr>
        <p:spPr>
          <a:xfrm>
            <a:off x="1262101" y="4355993"/>
            <a:ext cx="712966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pPr/>
            <a:r>
              <a:t>Complete tutorial on tables in Matlab: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Tables</a:t>
            </a:r>
          </a:p>
        </p:txBody>
      </p:sp>
      <p:sp>
        <p:nvSpPr>
          <p:cNvPr id="142" name="Table is a data type suitable for column-oriented data that is often stored as columns in a text file or in a spreadsheet.…"/>
          <p:cNvSpPr txBox="1"/>
          <p:nvPr/>
        </p:nvSpPr>
        <p:spPr>
          <a:xfrm>
            <a:off x="1040119" y="4670704"/>
            <a:ext cx="20644945" cy="3815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6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Table is a data type suitable for </a:t>
            </a:r>
            <a:r>
              <a:rPr>
                <a:solidFill>
                  <a:srgbClr val="FF2121"/>
                </a:solidFill>
              </a:rPr>
              <a:t>column-oriented data</a:t>
            </a:r>
            <a:r>
              <a:t> that is often stored as columns in a text file or in a spreadsheet. </a:t>
            </a:r>
          </a:p>
          <a:p>
            <a:pPr algn="l" defTabSz="457200">
              <a:defRPr sz="36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6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Tables consist of </a:t>
            </a:r>
            <a:r>
              <a:rPr>
                <a:solidFill>
                  <a:srgbClr val="FF2121"/>
                </a:solidFill>
              </a:rPr>
              <a:t>rows and column-oriented variables</a:t>
            </a:r>
            <a:r>
              <a:t>. </a:t>
            </a:r>
          </a:p>
          <a:p>
            <a:pPr algn="l" defTabSz="457200">
              <a:defRPr sz="36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6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</a:t>
            </a:r>
            <a:r>
              <a:rPr>
                <a:solidFill>
                  <a:srgbClr val="FE2121"/>
                </a:solidFill>
              </a:rPr>
              <a:t>variable</a:t>
            </a:r>
            <a:r>
              <a:t> in a table can have </a:t>
            </a:r>
            <a:r>
              <a:rPr>
                <a:solidFill>
                  <a:srgbClr val="FF2121"/>
                </a:solidFill>
              </a:rPr>
              <a:t>a different data type</a:t>
            </a:r>
            <a:r>
              <a:t> and </a:t>
            </a:r>
            <a:r>
              <a:rPr>
                <a:solidFill>
                  <a:srgbClr val="FF2121"/>
                </a:solidFill>
              </a:rPr>
              <a:t>a different size</a:t>
            </a:r>
            <a:r>
              <a:t> with the </a:t>
            </a:r>
            <a:r>
              <a:rPr>
                <a:solidFill>
                  <a:srgbClr val="FF2121"/>
                </a:solidFill>
              </a:rPr>
              <a:t>one restriction</a:t>
            </a:r>
            <a:r>
              <a:t> that each </a:t>
            </a:r>
            <a:r>
              <a:rPr>
                <a:solidFill>
                  <a:srgbClr val="FF2121"/>
                </a:solidFill>
              </a:rPr>
              <a:t>variable must have the same number of rows</a:t>
            </a:r>
            <a:r>
              <a:t>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80"/>
          <a:stretch>
            <a:fillRect/>
          </a:stretch>
        </p:blipFill>
        <p:spPr>
          <a:xfrm>
            <a:off x="1419576" y="6117431"/>
            <a:ext cx="13208001" cy="374188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 file ‘simple.csv’ containing the information:…"/>
          <p:cNvSpPr txBox="1"/>
          <p:nvPr/>
        </p:nvSpPr>
        <p:spPr>
          <a:xfrm>
            <a:off x="433981" y="3314699"/>
            <a:ext cx="223141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Text file </a:t>
            </a:r>
            <a:r>
              <a:rPr>
                <a:solidFill>
                  <a:srgbClr val="FF4141"/>
                </a:solidFill>
              </a:rPr>
              <a:t>‘simple.csv’</a:t>
            </a:r>
            <a:r>
              <a:t> containing the information:</a:t>
            </a:r>
          </a:p>
          <a:p>
            <a:pPr algn="l"/>
          </a:p>
          <a:p>
            <a:pPr algn="l"/>
            <a:r>
              <a:t>Format: “Column Separated Values (CSV): standard text-based format for spreadsheet, used for example by Microsoft Excel</a:t>
            </a:r>
          </a:p>
        </p:txBody>
      </p:sp>
      <p:sp>
        <p:nvSpPr>
          <p:cNvPr id="147" name="Header (name of the variables)"/>
          <p:cNvSpPr txBox="1"/>
          <p:nvPr/>
        </p:nvSpPr>
        <p:spPr>
          <a:xfrm>
            <a:off x="16044501" y="5980819"/>
            <a:ext cx="566975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Header (name of the variables)</a:t>
            </a:r>
          </a:p>
        </p:txBody>
      </p:sp>
      <p:sp>
        <p:nvSpPr>
          <p:cNvPr id="148" name="Rows of value; each row contains…"/>
          <p:cNvSpPr txBox="1"/>
          <p:nvPr/>
        </p:nvSpPr>
        <p:spPr>
          <a:xfrm>
            <a:off x="15604466" y="6940809"/>
            <a:ext cx="7139187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Rows of value; each row contains </a:t>
            </a:r>
          </a:p>
          <a:p>
            <a:pPr algn="l"/>
            <a:r>
              <a:t>values for all variables.</a:t>
            </a:r>
          </a:p>
          <a:p>
            <a:pPr algn="l"/>
          </a:p>
          <a:p>
            <a:pPr algn="l"/>
            <a:r>
              <a:t>Those values may be of different types:</a:t>
            </a:r>
          </a:p>
          <a:p>
            <a:pPr marL="390143" indent="-390143" algn="l">
              <a:buClr>
                <a:srgbClr val="929292"/>
              </a:buClr>
              <a:buSzPct val="60000"/>
              <a:buFont typeface="Zapf Dingbats"/>
              <a:buChar char="❖"/>
            </a:pPr>
            <a:r>
              <a:t>Numbers</a:t>
            </a:r>
          </a:p>
          <a:p>
            <a:pPr marL="390143" indent="-390143" algn="l">
              <a:buClr>
                <a:srgbClr val="929292"/>
              </a:buClr>
              <a:buSzPct val="60000"/>
              <a:buFont typeface="Zapf Dingbats"/>
              <a:buChar char="❖"/>
            </a:pPr>
            <a:r>
              <a:t>Category</a:t>
            </a:r>
          </a:p>
          <a:p>
            <a:pPr marL="390143" indent="-390143" algn="l">
              <a:buClr>
                <a:srgbClr val="929292"/>
              </a:buClr>
              <a:buSzPct val="60000"/>
              <a:buFont typeface="Zapf Dingbats"/>
              <a:buChar char="❖"/>
            </a:pPr>
            <a:r>
              <a:t>Text</a:t>
            </a:r>
          </a:p>
        </p:txBody>
      </p:sp>
      <p:sp>
        <p:nvSpPr>
          <p:cNvPr id="149" name="}"/>
          <p:cNvSpPr txBox="1"/>
          <p:nvPr/>
        </p:nvSpPr>
        <p:spPr>
          <a:xfrm>
            <a:off x="14547508" y="5454650"/>
            <a:ext cx="1273102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400"/>
            </a:lvl1pPr>
          </a:lstStyle>
          <a:p>
            <a:pPr/>
            <a:r>
              <a:t>}</a:t>
            </a:r>
          </a:p>
        </p:txBody>
      </p:sp>
      <p:sp>
        <p:nvSpPr>
          <p:cNvPr id="150" name="Rectangle"/>
          <p:cNvSpPr/>
          <p:nvPr/>
        </p:nvSpPr>
        <p:spPr>
          <a:xfrm>
            <a:off x="15827716" y="5803040"/>
            <a:ext cx="6103326" cy="1087598"/>
          </a:xfrm>
          <a:prstGeom prst="rect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1" name="Rectangle"/>
          <p:cNvSpPr/>
          <p:nvPr/>
        </p:nvSpPr>
        <p:spPr>
          <a:xfrm>
            <a:off x="15635051" y="7055259"/>
            <a:ext cx="7427579" cy="3771901"/>
          </a:xfrm>
          <a:prstGeom prst="rect">
            <a:avLst/>
          </a:prstGeom>
          <a:ln w="508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2" name="Line"/>
          <p:cNvSpPr/>
          <p:nvPr/>
        </p:nvSpPr>
        <p:spPr>
          <a:xfrm flipH="1">
            <a:off x="14386962" y="6442369"/>
            <a:ext cx="1273101" cy="1"/>
          </a:xfrm>
          <a:prstGeom prst="line">
            <a:avLst/>
          </a:prstGeom>
          <a:ln w="63500">
            <a:solidFill>
              <a:srgbClr val="FF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ading a table in Matla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Reading a table in Matlab</a:t>
            </a:r>
          </a:p>
        </p:txBody>
      </p:sp>
      <p:sp>
        <p:nvSpPr>
          <p:cNvPr id="155" name="Rectangle"/>
          <p:cNvSpPr/>
          <p:nvPr/>
        </p:nvSpPr>
        <p:spPr>
          <a:xfrm>
            <a:off x="2286732" y="3572136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6" name="&gt;&gt; penguins = readtable(‘simple.csv’)"/>
          <p:cNvSpPr txBox="1"/>
          <p:nvPr/>
        </p:nvSpPr>
        <p:spPr>
          <a:xfrm>
            <a:off x="2864506" y="3889636"/>
            <a:ext cx="689133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 penguins = readtable(‘simple.csv’)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9654" y="5607572"/>
            <a:ext cx="18059401" cy="795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able: variable names (column header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variable names (column headers)</a:t>
            </a:r>
          </a:p>
        </p:txBody>
      </p:sp>
      <p:sp>
        <p:nvSpPr>
          <p:cNvPr id="160" name="Rectangle"/>
          <p:cNvSpPr/>
          <p:nvPr/>
        </p:nvSpPr>
        <p:spPr>
          <a:xfrm>
            <a:off x="2273945" y="3857162"/>
            <a:ext cx="16899333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1" name="&gt;&gt; penguins.Property.VariableNames"/>
          <p:cNvSpPr txBox="1"/>
          <p:nvPr/>
        </p:nvSpPr>
        <p:spPr>
          <a:xfrm>
            <a:off x="2839442" y="4174662"/>
            <a:ext cx="686474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 penguins.Property.VariableNames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947" y="5261437"/>
            <a:ext cx="18059401" cy="459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able: Change variable na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Change variable names</a:t>
            </a:r>
          </a:p>
        </p:txBody>
      </p:sp>
      <p:sp>
        <p:nvSpPr>
          <p:cNvPr id="165" name="Rectangle"/>
          <p:cNvSpPr/>
          <p:nvPr/>
        </p:nvSpPr>
        <p:spPr>
          <a:xfrm>
            <a:off x="2210013" y="3857162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6" name="&gt;&gt; penguins = renamevars(penguins, [“sex”,”rowid”,&quot;bill_length_mm&quot;], ……"/>
          <p:cNvSpPr txBox="1"/>
          <p:nvPr/>
        </p:nvSpPr>
        <p:spPr>
          <a:xfrm>
            <a:off x="2961179" y="3807487"/>
            <a:ext cx="1365389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&gt;&gt; penguins = renamevars(penguins, [</a:t>
            </a:r>
            <a:r>
              <a:rPr>
                <a:solidFill>
                  <a:srgbClr val="A020F0"/>
                </a:solidFill>
              </a:rPr>
              <a:t>“sex”</a:t>
            </a:r>
            <a:r>
              <a:t>,</a:t>
            </a:r>
            <a:r>
              <a:rPr>
                <a:solidFill>
                  <a:srgbClr val="A020F0"/>
                </a:solidFill>
              </a:rPr>
              <a:t>”rowid”</a:t>
            </a:r>
            <a:r>
              <a:t>,</a:t>
            </a:r>
            <a:r>
              <a:rPr>
                <a:solidFill>
                  <a:srgbClr val="A020F0"/>
                </a:solidFill>
              </a:rPr>
              <a:t>"bill_length_mm"</a:t>
            </a:r>
            <a:r>
              <a:t>], …</a:t>
            </a:r>
          </a:p>
          <a:p>
            <a:pPr algn="l"/>
            <a:r>
              <a:t>        [</a:t>
            </a:r>
            <a:r>
              <a:rPr>
                <a:solidFill>
                  <a:srgbClr val="A020F0"/>
                </a:solidFill>
              </a:rPr>
              <a:t>“Gender”</a:t>
            </a:r>
            <a:r>
              <a:t>,</a:t>
            </a:r>
            <a:r>
              <a:rPr>
                <a:solidFill>
                  <a:srgbClr val="A020F0"/>
                </a:solidFill>
              </a:rPr>
              <a:t>”Number"</a:t>
            </a:r>
            <a:r>
              <a:t>,</a:t>
            </a:r>
            <a:r>
              <a:rPr>
                <a:solidFill>
                  <a:srgbClr val="A020F0"/>
                </a:solidFill>
              </a:rPr>
              <a:t>"Bill"</a:t>
            </a:r>
            <a:r>
              <a:t>])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678" y="5315992"/>
            <a:ext cx="18059401" cy="843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able: Removing missing val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Removing missing values</a:t>
            </a:r>
          </a:p>
        </p:txBody>
      </p:sp>
      <p:sp>
        <p:nvSpPr>
          <p:cNvPr id="170" name="Rectangle"/>
          <p:cNvSpPr/>
          <p:nvPr/>
        </p:nvSpPr>
        <p:spPr>
          <a:xfrm>
            <a:off x="2197226" y="3556521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1" name="&gt;&gt; penguins = rmmissing(penguins)"/>
          <p:cNvSpPr txBox="1"/>
          <p:nvPr/>
        </p:nvSpPr>
        <p:spPr>
          <a:xfrm>
            <a:off x="2973965" y="3907962"/>
            <a:ext cx="669746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&gt;&gt; penguins = rmmissing(penguins)</a:t>
            </a:r>
          </a:p>
          <a:p>
            <a:pPr algn="l"/>
            <a:r>
              <a:t>      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48" r="0" b="5768"/>
          <a:stretch>
            <a:fillRect/>
          </a:stretch>
        </p:blipFill>
        <p:spPr>
          <a:xfrm>
            <a:off x="2260573" y="5315992"/>
            <a:ext cx="16103601" cy="778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able: Select rows based on cond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Select rows based on condition</a:t>
            </a:r>
          </a:p>
        </p:txBody>
      </p:sp>
      <p:sp>
        <p:nvSpPr>
          <p:cNvPr id="175" name="Rectangle"/>
          <p:cNvSpPr/>
          <p:nvPr/>
        </p:nvSpPr>
        <p:spPr>
          <a:xfrm>
            <a:off x="2197226" y="3556521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6" name="&gt;&gt; var = penguins.Properties.VariableNames;…"/>
          <p:cNvSpPr txBox="1"/>
          <p:nvPr/>
        </p:nvSpPr>
        <p:spPr>
          <a:xfrm>
            <a:off x="2884459" y="3607321"/>
            <a:ext cx="986750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&gt;&gt; var = penguins.Properties.VariableNames;</a:t>
            </a:r>
          </a:p>
          <a:p>
            <a:pPr algn="l"/>
            <a:r>
              <a:t>&gt;&gt; male=penguins(penguins.Gender=="male",var)      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933" y="5955900"/>
            <a:ext cx="16103601" cy="485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able: Removing a colum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Table: Removing a column</a:t>
            </a:r>
          </a:p>
        </p:txBody>
      </p:sp>
      <p:sp>
        <p:nvSpPr>
          <p:cNvPr id="180" name="Rectangle"/>
          <p:cNvSpPr/>
          <p:nvPr/>
        </p:nvSpPr>
        <p:spPr>
          <a:xfrm>
            <a:off x="2197226" y="3556521"/>
            <a:ext cx="16899332" cy="1270001"/>
          </a:xfrm>
          <a:prstGeom prst="rect">
            <a:avLst/>
          </a:prstGeom>
          <a:solidFill>
            <a:srgbClr val="C9C3B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1" name="&gt;&gt; penguins.year=[]"/>
          <p:cNvSpPr txBox="1"/>
          <p:nvPr/>
        </p:nvSpPr>
        <p:spPr>
          <a:xfrm>
            <a:off x="2973965" y="3907962"/>
            <a:ext cx="378499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&gt;&gt; penguins.year=[]</a:t>
            </a:r>
          </a:p>
          <a:p>
            <a:pPr algn="l"/>
            <a:r>
              <a:t>      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640" y="5478668"/>
            <a:ext cx="16103601" cy="739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