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7CA"/>
          </a:solidFill>
        </a:fill>
      </a:tcStyle>
    </a:wholeTbl>
    <a:band2H>
      <a:tcTxStyle b="def" i="def"/>
      <a:tcStyle>
        <a:tcBdr/>
        <a:fill>
          <a:solidFill>
            <a:srgbClr val="FCEC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0D6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DDD0"/>
          </a:solidFill>
        </a:fill>
      </a:tcStyle>
    </a:wholeTbl>
    <a:band2H>
      <a:tcTxStyle b="def" i="def"/>
      <a:tcStyle>
        <a:tcBdr/>
        <a:fill>
          <a:solidFill>
            <a:srgbClr val="F4EFE9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image" Target="../media/image1.bmp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83017"/>
          <c:y val="0.0720349"/>
          <c:w val="0.900519"/>
          <c:h val="0.80741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9999FF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  <c:size val="3"/>
            <c:spPr>
              <a:solidFill>
                <a:srgbClr val="9999FF"/>
              </a:solidFill>
              <a:ln w="25400" cap="flat">
                <a:solidFill>
                  <a:srgbClr val="FF0000"/>
                </a:solidFill>
                <a:prstDash val="solid"/>
                <a:round/>
              </a:ln>
              <a:effectLst/>
            </c:spPr>
          </c:marker>
          <c:dLbls>
            <c:numFmt formatCode="0.###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MS Sans Serif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Sheet1!$B$2:$B$102</c:f>
              <c:numCache>
                <c:ptCount val="101"/>
                <c:pt idx="0">
                  <c:v>-1.000000</c:v>
                </c:pt>
                <c:pt idx="1">
                  <c:v>0.020000</c:v>
                </c:pt>
                <c:pt idx="2">
                  <c:v>1.040000</c:v>
                </c:pt>
                <c:pt idx="3">
                  <c:v>2.060000</c:v>
                </c:pt>
                <c:pt idx="4">
                  <c:v>3.080000</c:v>
                </c:pt>
                <c:pt idx="5">
                  <c:v>4.100000</c:v>
                </c:pt>
                <c:pt idx="6">
                  <c:v>5.120000</c:v>
                </c:pt>
                <c:pt idx="7">
                  <c:v>6.140000</c:v>
                </c:pt>
                <c:pt idx="8">
                  <c:v>7.160000</c:v>
                </c:pt>
                <c:pt idx="9">
                  <c:v>8.180000</c:v>
                </c:pt>
                <c:pt idx="10">
                  <c:v>9.200000</c:v>
                </c:pt>
                <c:pt idx="11">
                  <c:v>10.220000</c:v>
                </c:pt>
                <c:pt idx="12">
                  <c:v>11.240000</c:v>
                </c:pt>
                <c:pt idx="13">
                  <c:v>12.260000</c:v>
                </c:pt>
                <c:pt idx="14">
                  <c:v>13.280000</c:v>
                </c:pt>
                <c:pt idx="15">
                  <c:v>14.300000</c:v>
                </c:pt>
                <c:pt idx="16">
                  <c:v>15.320000</c:v>
                </c:pt>
                <c:pt idx="17">
                  <c:v>16.340000</c:v>
                </c:pt>
                <c:pt idx="18">
                  <c:v>17.360000</c:v>
                </c:pt>
                <c:pt idx="19">
                  <c:v>18.380000</c:v>
                </c:pt>
                <c:pt idx="20">
                  <c:v>19.400000</c:v>
                </c:pt>
                <c:pt idx="21">
                  <c:v>20.420000</c:v>
                </c:pt>
                <c:pt idx="22">
                  <c:v>21.440000</c:v>
                </c:pt>
                <c:pt idx="23">
                  <c:v>22.460000</c:v>
                </c:pt>
                <c:pt idx="24">
                  <c:v>23.480000</c:v>
                </c:pt>
                <c:pt idx="25">
                  <c:v>24.500000</c:v>
                </c:pt>
                <c:pt idx="26">
                  <c:v>25.520000</c:v>
                </c:pt>
                <c:pt idx="27">
                  <c:v>26.540000</c:v>
                </c:pt>
                <c:pt idx="28">
                  <c:v>27.560000</c:v>
                </c:pt>
                <c:pt idx="29">
                  <c:v>28.580000</c:v>
                </c:pt>
                <c:pt idx="30">
                  <c:v>29.600000</c:v>
                </c:pt>
                <c:pt idx="31">
                  <c:v>30.620000</c:v>
                </c:pt>
                <c:pt idx="32">
                  <c:v>31.640000</c:v>
                </c:pt>
                <c:pt idx="33">
                  <c:v>32.660000</c:v>
                </c:pt>
                <c:pt idx="34">
                  <c:v>33.680000</c:v>
                </c:pt>
                <c:pt idx="35">
                  <c:v>34.700000</c:v>
                </c:pt>
                <c:pt idx="36">
                  <c:v>35.720000</c:v>
                </c:pt>
                <c:pt idx="37">
                  <c:v>36.740000</c:v>
                </c:pt>
                <c:pt idx="38">
                  <c:v>37.760000</c:v>
                </c:pt>
                <c:pt idx="39">
                  <c:v>38.780000</c:v>
                </c:pt>
                <c:pt idx="40">
                  <c:v>39.800000</c:v>
                </c:pt>
                <c:pt idx="41">
                  <c:v>40.820000</c:v>
                </c:pt>
                <c:pt idx="42">
                  <c:v>41.840000</c:v>
                </c:pt>
                <c:pt idx="43">
                  <c:v>42.860000</c:v>
                </c:pt>
                <c:pt idx="44">
                  <c:v>43.880000</c:v>
                </c:pt>
                <c:pt idx="45">
                  <c:v>44.900000</c:v>
                </c:pt>
                <c:pt idx="46">
                  <c:v>45.920000</c:v>
                </c:pt>
                <c:pt idx="47">
                  <c:v>46.940000</c:v>
                </c:pt>
                <c:pt idx="48">
                  <c:v>47.960000</c:v>
                </c:pt>
                <c:pt idx="49">
                  <c:v>48.980000</c:v>
                </c:pt>
                <c:pt idx="50">
                  <c:v>50.000000</c:v>
                </c:pt>
                <c:pt idx="51">
                  <c:v>51.020000</c:v>
                </c:pt>
                <c:pt idx="52">
                  <c:v>52.040000</c:v>
                </c:pt>
                <c:pt idx="53">
                  <c:v>53.060000</c:v>
                </c:pt>
                <c:pt idx="54">
                  <c:v>54.080000</c:v>
                </c:pt>
                <c:pt idx="55">
                  <c:v>55.100000</c:v>
                </c:pt>
                <c:pt idx="56">
                  <c:v>56.120000</c:v>
                </c:pt>
                <c:pt idx="57">
                  <c:v>57.140000</c:v>
                </c:pt>
                <c:pt idx="58">
                  <c:v>58.160000</c:v>
                </c:pt>
                <c:pt idx="59">
                  <c:v>59.180000</c:v>
                </c:pt>
                <c:pt idx="60">
                  <c:v>60.200000</c:v>
                </c:pt>
                <c:pt idx="61">
                  <c:v>61.220000</c:v>
                </c:pt>
                <c:pt idx="62">
                  <c:v>62.240000</c:v>
                </c:pt>
                <c:pt idx="63">
                  <c:v>63.260000</c:v>
                </c:pt>
                <c:pt idx="64">
                  <c:v>64.280000</c:v>
                </c:pt>
                <c:pt idx="65">
                  <c:v>65.300000</c:v>
                </c:pt>
                <c:pt idx="66">
                  <c:v>66.320000</c:v>
                </c:pt>
                <c:pt idx="67">
                  <c:v>67.340000</c:v>
                </c:pt>
                <c:pt idx="68">
                  <c:v>68.360000</c:v>
                </c:pt>
                <c:pt idx="69">
                  <c:v>69.380000</c:v>
                </c:pt>
                <c:pt idx="70">
                  <c:v>70.400000</c:v>
                </c:pt>
                <c:pt idx="71">
                  <c:v>71.420000</c:v>
                </c:pt>
                <c:pt idx="72">
                  <c:v>72.440000</c:v>
                </c:pt>
                <c:pt idx="73">
                  <c:v>73.460000</c:v>
                </c:pt>
                <c:pt idx="74">
                  <c:v>74.480000</c:v>
                </c:pt>
                <c:pt idx="75">
                  <c:v>75.500000</c:v>
                </c:pt>
                <c:pt idx="76">
                  <c:v>76.520000</c:v>
                </c:pt>
                <c:pt idx="77">
                  <c:v>77.540000</c:v>
                </c:pt>
                <c:pt idx="78">
                  <c:v>78.560000</c:v>
                </c:pt>
                <c:pt idx="79">
                  <c:v>79.580000</c:v>
                </c:pt>
                <c:pt idx="80">
                  <c:v>80.600000</c:v>
                </c:pt>
                <c:pt idx="81">
                  <c:v>81.620000</c:v>
                </c:pt>
                <c:pt idx="82">
                  <c:v>82.640000</c:v>
                </c:pt>
                <c:pt idx="83">
                  <c:v>83.660000</c:v>
                </c:pt>
                <c:pt idx="84">
                  <c:v>84.680000</c:v>
                </c:pt>
                <c:pt idx="85">
                  <c:v>85.700000</c:v>
                </c:pt>
                <c:pt idx="86">
                  <c:v>86.720000</c:v>
                </c:pt>
                <c:pt idx="87">
                  <c:v>87.740000</c:v>
                </c:pt>
                <c:pt idx="88">
                  <c:v>88.760000</c:v>
                </c:pt>
                <c:pt idx="89">
                  <c:v>89.780000</c:v>
                </c:pt>
                <c:pt idx="90">
                  <c:v>90.800000</c:v>
                </c:pt>
                <c:pt idx="91">
                  <c:v>91.820000</c:v>
                </c:pt>
                <c:pt idx="92">
                  <c:v>92.840000</c:v>
                </c:pt>
                <c:pt idx="93">
                  <c:v>93.860000</c:v>
                </c:pt>
                <c:pt idx="94">
                  <c:v>94.880000</c:v>
                </c:pt>
                <c:pt idx="95">
                  <c:v>95.900000</c:v>
                </c:pt>
                <c:pt idx="96">
                  <c:v>96.920000</c:v>
                </c:pt>
                <c:pt idx="97">
                  <c:v>97.940000</c:v>
                </c:pt>
                <c:pt idx="98">
                  <c:v>98.960000</c:v>
                </c:pt>
                <c:pt idx="99">
                  <c:v>99.980000</c:v>
                </c:pt>
                <c:pt idx="100">
                  <c:v>101.000000</c:v>
                </c:pt>
              </c:numCache>
            </c:numRef>
          </c:xVal>
          <c:yVal>
            <c:numRef>
              <c:f>Sheet1!$C$2:$C$102</c:f>
              <c:numCache>
                <c:ptCount val="101"/>
                <c:pt idx="0">
                  <c:v>0.000261</c:v>
                </c:pt>
                <c:pt idx="1">
                  <c:v>0.000312</c:v>
                </c:pt>
                <c:pt idx="2">
                  <c:v>0.000371</c:v>
                </c:pt>
                <c:pt idx="3">
                  <c:v>0.000440</c:v>
                </c:pt>
                <c:pt idx="4">
                  <c:v>0.000520</c:v>
                </c:pt>
                <c:pt idx="5">
                  <c:v>0.000613</c:v>
                </c:pt>
                <c:pt idx="6">
                  <c:v>0.000720</c:v>
                </c:pt>
                <c:pt idx="7">
                  <c:v>0.000841</c:v>
                </c:pt>
                <c:pt idx="8">
                  <c:v>0.000981</c:v>
                </c:pt>
                <c:pt idx="9">
                  <c:v>0.001139</c:v>
                </c:pt>
                <c:pt idx="10">
                  <c:v>0.001317</c:v>
                </c:pt>
                <c:pt idx="11">
                  <c:v>0.001519</c:v>
                </c:pt>
                <c:pt idx="12">
                  <c:v>0.001744</c:v>
                </c:pt>
                <c:pt idx="13">
                  <c:v>0.001997</c:v>
                </c:pt>
                <c:pt idx="14">
                  <c:v>0.002277</c:v>
                </c:pt>
                <c:pt idx="15">
                  <c:v>0.002587</c:v>
                </c:pt>
                <c:pt idx="16">
                  <c:v>0.002929</c:v>
                </c:pt>
                <c:pt idx="17">
                  <c:v>0.003305</c:v>
                </c:pt>
                <c:pt idx="18">
                  <c:v>0.003715</c:v>
                </c:pt>
                <c:pt idx="19">
                  <c:v>0.004161</c:v>
                </c:pt>
                <c:pt idx="20">
                  <c:v>0.004644</c:v>
                </c:pt>
                <c:pt idx="21">
                  <c:v>0.005164</c:v>
                </c:pt>
                <c:pt idx="22">
                  <c:v>0.005722</c:v>
                </c:pt>
                <c:pt idx="23">
                  <c:v>0.006318</c:v>
                </c:pt>
                <c:pt idx="24">
                  <c:v>0.006950</c:v>
                </c:pt>
                <c:pt idx="25">
                  <c:v>0.007619</c:v>
                </c:pt>
                <c:pt idx="26">
                  <c:v>0.008321</c:v>
                </c:pt>
                <c:pt idx="27">
                  <c:v>0.009056</c:v>
                </c:pt>
                <c:pt idx="28">
                  <c:v>0.009820</c:v>
                </c:pt>
                <c:pt idx="29">
                  <c:v>0.010610</c:v>
                </c:pt>
                <c:pt idx="30">
                  <c:v>0.011423</c:v>
                </c:pt>
                <c:pt idx="31">
                  <c:v>0.012253</c:v>
                </c:pt>
                <c:pt idx="32">
                  <c:v>0.013097</c:v>
                </c:pt>
                <c:pt idx="33">
                  <c:v>0.013949</c:v>
                </c:pt>
                <c:pt idx="34">
                  <c:v>0.014803</c:v>
                </c:pt>
                <c:pt idx="35">
                  <c:v>0.015652</c:v>
                </c:pt>
                <c:pt idx="36">
                  <c:v>0.016491</c:v>
                </c:pt>
                <c:pt idx="37">
                  <c:v>0.017312</c:v>
                </c:pt>
                <c:pt idx="38">
                  <c:v>0.018109</c:v>
                </c:pt>
                <c:pt idx="39">
                  <c:v>0.018874</c:v>
                </c:pt>
                <c:pt idx="40">
                  <c:v>0.019601</c:v>
                </c:pt>
                <c:pt idx="41">
                  <c:v>0.020283</c:v>
                </c:pt>
                <c:pt idx="42">
                  <c:v>0.020914</c:v>
                </c:pt>
                <c:pt idx="43">
                  <c:v>0.021486</c:v>
                </c:pt>
                <c:pt idx="44">
                  <c:v>0.021995</c:v>
                </c:pt>
                <c:pt idx="45">
                  <c:v>0.022435</c:v>
                </c:pt>
                <c:pt idx="46">
                  <c:v>0.022801</c:v>
                </c:pt>
                <c:pt idx="47">
                  <c:v>0.023090</c:v>
                </c:pt>
                <c:pt idx="48">
                  <c:v>0.023299</c:v>
                </c:pt>
                <c:pt idx="49">
                  <c:v>0.023425</c:v>
                </c:pt>
                <c:pt idx="50">
                  <c:v>0.023467</c:v>
                </c:pt>
                <c:pt idx="51">
                  <c:v>0.023425</c:v>
                </c:pt>
                <c:pt idx="52">
                  <c:v>0.023299</c:v>
                </c:pt>
                <c:pt idx="53">
                  <c:v>0.023090</c:v>
                </c:pt>
                <c:pt idx="54">
                  <c:v>0.022801</c:v>
                </c:pt>
                <c:pt idx="55">
                  <c:v>0.022435</c:v>
                </c:pt>
                <c:pt idx="56">
                  <c:v>0.021995</c:v>
                </c:pt>
                <c:pt idx="57">
                  <c:v>0.021486</c:v>
                </c:pt>
                <c:pt idx="58">
                  <c:v>0.020914</c:v>
                </c:pt>
                <c:pt idx="59">
                  <c:v>0.020283</c:v>
                </c:pt>
                <c:pt idx="60">
                  <c:v>0.019601</c:v>
                </c:pt>
                <c:pt idx="61">
                  <c:v>0.018874</c:v>
                </c:pt>
                <c:pt idx="62">
                  <c:v>0.018109</c:v>
                </c:pt>
                <c:pt idx="63">
                  <c:v>0.017312</c:v>
                </c:pt>
                <c:pt idx="64">
                  <c:v>0.016491</c:v>
                </c:pt>
                <c:pt idx="65">
                  <c:v>0.015652</c:v>
                </c:pt>
                <c:pt idx="66">
                  <c:v>0.014803</c:v>
                </c:pt>
                <c:pt idx="67">
                  <c:v>0.013949</c:v>
                </c:pt>
                <c:pt idx="68">
                  <c:v>0.013097</c:v>
                </c:pt>
                <c:pt idx="69">
                  <c:v>0.012253</c:v>
                </c:pt>
                <c:pt idx="70">
                  <c:v>0.011423</c:v>
                </c:pt>
                <c:pt idx="71">
                  <c:v>0.010610</c:v>
                </c:pt>
                <c:pt idx="72">
                  <c:v>0.009820</c:v>
                </c:pt>
                <c:pt idx="73">
                  <c:v>0.009056</c:v>
                </c:pt>
                <c:pt idx="74">
                  <c:v>0.008321</c:v>
                </c:pt>
                <c:pt idx="75">
                  <c:v>0.007619</c:v>
                </c:pt>
                <c:pt idx="76">
                  <c:v>0.006950</c:v>
                </c:pt>
                <c:pt idx="77">
                  <c:v>0.006318</c:v>
                </c:pt>
                <c:pt idx="78">
                  <c:v>0.005722</c:v>
                </c:pt>
                <c:pt idx="79">
                  <c:v>0.005164</c:v>
                </c:pt>
                <c:pt idx="80">
                  <c:v>0.004644</c:v>
                </c:pt>
                <c:pt idx="81">
                  <c:v>0.004161</c:v>
                </c:pt>
                <c:pt idx="82">
                  <c:v>0.003715</c:v>
                </c:pt>
                <c:pt idx="83">
                  <c:v>0.003305</c:v>
                </c:pt>
                <c:pt idx="84">
                  <c:v>0.002929</c:v>
                </c:pt>
                <c:pt idx="85">
                  <c:v>0.002587</c:v>
                </c:pt>
                <c:pt idx="86">
                  <c:v>0.002277</c:v>
                </c:pt>
                <c:pt idx="87">
                  <c:v>0.001997</c:v>
                </c:pt>
                <c:pt idx="88">
                  <c:v>0.001744</c:v>
                </c:pt>
                <c:pt idx="89">
                  <c:v>0.001519</c:v>
                </c:pt>
                <c:pt idx="90">
                  <c:v>0.001317</c:v>
                </c:pt>
                <c:pt idx="91">
                  <c:v>0.001139</c:v>
                </c:pt>
                <c:pt idx="92">
                  <c:v>0.000981</c:v>
                </c:pt>
                <c:pt idx="93">
                  <c:v>0.000841</c:v>
                </c:pt>
                <c:pt idx="94">
                  <c:v>0.000720</c:v>
                </c:pt>
                <c:pt idx="95">
                  <c:v>0.000613</c:v>
                </c:pt>
                <c:pt idx="96">
                  <c:v>0.000520</c:v>
                </c:pt>
                <c:pt idx="97">
                  <c:v>0.000440</c:v>
                </c:pt>
                <c:pt idx="98">
                  <c:v>0.000371</c:v>
                </c:pt>
                <c:pt idx="99">
                  <c:v>0.000312</c:v>
                </c:pt>
                <c:pt idx="100">
                  <c:v>0.000261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Series2</c:v>
                </c:pt>
              </c:strCache>
            </c:strRef>
          </c:tx>
          <c:spPr>
            <a:solidFill>
              <a:srgbClr val="993366"/>
            </a:solidFill>
            <a:ln w="25400" cap="flat">
              <a:solidFill>
                <a:srgbClr val="008000"/>
              </a:solidFill>
              <a:prstDash val="solid"/>
              <a:round/>
            </a:ln>
            <a:effectLst/>
          </c:spPr>
          <c:marker>
            <c:symbol val="none"/>
            <c:size val="3"/>
            <c:spPr>
              <a:solidFill>
                <a:srgbClr val="993366"/>
              </a:solidFill>
              <a:ln w="25400" cap="flat">
                <a:solidFill>
                  <a:srgbClr val="008000"/>
                </a:solidFill>
                <a:prstDash val="solid"/>
                <a:round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MS Sans Serif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Sheet1!$D$2:$D$102</c:f>
              <c:numCache>
                <c:ptCount val="101"/>
                <c:pt idx="0">
                  <c:v>-1.000000</c:v>
                </c:pt>
                <c:pt idx="1">
                  <c:v>0.020000</c:v>
                </c:pt>
                <c:pt idx="2">
                  <c:v>1.040000</c:v>
                </c:pt>
                <c:pt idx="3">
                  <c:v>2.060000</c:v>
                </c:pt>
                <c:pt idx="4">
                  <c:v>3.080000</c:v>
                </c:pt>
                <c:pt idx="5">
                  <c:v>4.100000</c:v>
                </c:pt>
                <c:pt idx="6">
                  <c:v>5.120000</c:v>
                </c:pt>
                <c:pt idx="7">
                  <c:v>6.140000</c:v>
                </c:pt>
                <c:pt idx="8">
                  <c:v>7.160000</c:v>
                </c:pt>
                <c:pt idx="9">
                  <c:v>8.180000</c:v>
                </c:pt>
                <c:pt idx="10">
                  <c:v>9.200000</c:v>
                </c:pt>
                <c:pt idx="11">
                  <c:v>10.220000</c:v>
                </c:pt>
                <c:pt idx="12">
                  <c:v>11.240000</c:v>
                </c:pt>
                <c:pt idx="13">
                  <c:v>12.260000</c:v>
                </c:pt>
                <c:pt idx="14">
                  <c:v>13.280000</c:v>
                </c:pt>
                <c:pt idx="15">
                  <c:v>14.300000</c:v>
                </c:pt>
                <c:pt idx="16">
                  <c:v>15.320000</c:v>
                </c:pt>
                <c:pt idx="17">
                  <c:v>16.340000</c:v>
                </c:pt>
                <c:pt idx="18">
                  <c:v>17.360000</c:v>
                </c:pt>
                <c:pt idx="19">
                  <c:v>18.380000</c:v>
                </c:pt>
                <c:pt idx="20">
                  <c:v>19.400000</c:v>
                </c:pt>
                <c:pt idx="21">
                  <c:v>20.420000</c:v>
                </c:pt>
                <c:pt idx="22">
                  <c:v>21.440000</c:v>
                </c:pt>
                <c:pt idx="23">
                  <c:v>22.460000</c:v>
                </c:pt>
                <c:pt idx="24">
                  <c:v>23.480000</c:v>
                </c:pt>
                <c:pt idx="25">
                  <c:v>24.500000</c:v>
                </c:pt>
                <c:pt idx="26">
                  <c:v>25.520000</c:v>
                </c:pt>
                <c:pt idx="27">
                  <c:v>26.540000</c:v>
                </c:pt>
                <c:pt idx="28">
                  <c:v>27.560000</c:v>
                </c:pt>
                <c:pt idx="29">
                  <c:v>28.580000</c:v>
                </c:pt>
                <c:pt idx="30">
                  <c:v>29.600000</c:v>
                </c:pt>
                <c:pt idx="31">
                  <c:v>30.620000</c:v>
                </c:pt>
                <c:pt idx="32">
                  <c:v>31.640000</c:v>
                </c:pt>
                <c:pt idx="33">
                  <c:v>32.660000</c:v>
                </c:pt>
                <c:pt idx="34">
                  <c:v>33.680000</c:v>
                </c:pt>
                <c:pt idx="35">
                  <c:v>34.700000</c:v>
                </c:pt>
                <c:pt idx="36">
                  <c:v>35.720000</c:v>
                </c:pt>
                <c:pt idx="37">
                  <c:v>36.740000</c:v>
                </c:pt>
                <c:pt idx="38">
                  <c:v>37.760000</c:v>
                </c:pt>
                <c:pt idx="39">
                  <c:v>38.780000</c:v>
                </c:pt>
                <c:pt idx="40">
                  <c:v>39.800000</c:v>
                </c:pt>
                <c:pt idx="41">
                  <c:v>40.820000</c:v>
                </c:pt>
                <c:pt idx="42">
                  <c:v>41.840000</c:v>
                </c:pt>
                <c:pt idx="43">
                  <c:v>42.860000</c:v>
                </c:pt>
                <c:pt idx="44">
                  <c:v>43.880000</c:v>
                </c:pt>
                <c:pt idx="45">
                  <c:v>44.900000</c:v>
                </c:pt>
                <c:pt idx="46">
                  <c:v>45.920000</c:v>
                </c:pt>
                <c:pt idx="47">
                  <c:v>46.940000</c:v>
                </c:pt>
                <c:pt idx="48">
                  <c:v>47.960000</c:v>
                </c:pt>
                <c:pt idx="49">
                  <c:v>48.980000</c:v>
                </c:pt>
                <c:pt idx="50">
                  <c:v>50.000000</c:v>
                </c:pt>
                <c:pt idx="51">
                  <c:v>51.020000</c:v>
                </c:pt>
                <c:pt idx="52">
                  <c:v>52.040000</c:v>
                </c:pt>
                <c:pt idx="53">
                  <c:v>53.060000</c:v>
                </c:pt>
                <c:pt idx="54">
                  <c:v>54.080000</c:v>
                </c:pt>
                <c:pt idx="55">
                  <c:v>55.100000</c:v>
                </c:pt>
                <c:pt idx="56">
                  <c:v>56.120000</c:v>
                </c:pt>
                <c:pt idx="57">
                  <c:v>57.140000</c:v>
                </c:pt>
                <c:pt idx="58">
                  <c:v>58.160000</c:v>
                </c:pt>
                <c:pt idx="59">
                  <c:v>59.180000</c:v>
                </c:pt>
                <c:pt idx="60">
                  <c:v>60.200000</c:v>
                </c:pt>
                <c:pt idx="61">
                  <c:v>61.220000</c:v>
                </c:pt>
                <c:pt idx="62">
                  <c:v>62.240000</c:v>
                </c:pt>
                <c:pt idx="63">
                  <c:v>63.260000</c:v>
                </c:pt>
                <c:pt idx="64">
                  <c:v>64.280000</c:v>
                </c:pt>
                <c:pt idx="65">
                  <c:v>65.300000</c:v>
                </c:pt>
                <c:pt idx="66">
                  <c:v>66.320000</c:v>
                </c:pt>
                <c:pt idx="67">
                  <c:v>67.340000</c:v>
                </c:pt>
                <c:pt idx="68">
                  <c:v>68.360000</c:v>
                </c:pt>
                <c:pt idx="69">
                  <c:v>69.380000</c:v>
                </c:pt>
                <c:pt idx="70">
                  <c:v>70.400000</c:v>
                </c:pt>
                <c:pt idx="71">
                  <c:v>71.420000</c:v>
                </c:pt>
                <c:pt idx="72">
                  <c:v>72.440000</c:v>
                </c:pt>
                <c:pt idx="73">
                  <c:v>73.460000</c:v>
                </c:pt>
                <c:pt idx="74">
                  <c:v>74.480000</c:v>
                </c:pt>
                <c:pt idx="75">
                  <c:v>75.500000</c:v>
                </c:pt>
                <c:pt idx="76">
                  <c:v>76.520000</c:v>
                </c:pt>
                <c:pt idx="77">
                  <c:v>77.540000</c:v>
                </c:pt>
                <c:pt idx="78">
                  <c:v>78.560000</c:v>
                </c:pt>
                <c:pt idx="79">
                  <c:v>79.580000</c:v>
                </c:pt>
                <c:pt idx="80">
                  <c:v>80.600000</c:v>
                </c:pt>
                <c:pt idx="81">
                  <c:v>81.620000</c:v>
                </c:pt>
                <c:pt idx="82">
                  <c:v>82.640000</c:v>
                </c:pt>
                <c:pt idx="83">
                  <c:v>83.660000</c:v>
                </c:pt>
                <c:pt idx="84">
                  <c:v>84.680000</c:v>
                </c:pt>
                <c:pt idx="85">
                  <c:v>85.700000</c:v>
                </c:pt>
                <c:pt idx="86">
                  <c:v>86.720000</c:v>
                </c:pt>
                <c:pt idx="87">
                  <c:v>87.740000</c:v>
                </c:pt>
                <c:pt idx="88">
                  <c:v>88.760000</c:v>
                </c:pt>
                <c:pt idx="89">
                  <c:v>89.780000</c:v>
                </c:pt>
                <c:pt idx="90">
                  <c:v>90.800000</c:v>
                </c:pt>
                <c:pt idx="91">
                  <c:v>91.820000</c:v>
                </c:pt>
                <c:pt idx="92">
                  <c:v>92.840000</c:v>
                </c:pt>
                <c:pt idx="93">
                  <c:v>93.860000</c:v>
                </c:pt>
                <c:pt idx="94">
                  <c:v>94.880000</c:v>
                </c:pt>
                <c:pt idx="95">
                  <c:v>95.900000</c:v>
                </c:pt>
                <c:pt idx="96">
                  <c:v>96.920000</c:v>
                </c:pt>
                <c:pt idx="97">
                  <c:v>97.940000</c:v>
                </c:pt>
                <c:pt idx="98">
                  <c:v>98.960000</c:v>
                </c:pt>
                <c:pt idx="99">
                  <c:v>99.980000</c:v>
                </c:pt>
                <c:pt idx="100">
                  <c:v>101.000000</c:v>
                </c:pt>
              </c:numCache>
            </c:numRef>
          </c:xVal>
          <c:yVal>
            <c:numRef>
              <c:f>Sheet1!$E$2:$E$102</c:f>
              <c:numCache>
                <c:ptCount val="101"/>
                <c:pt idx="0">
                  <c:v>0.000000</c:v>
                </c:pt>
                <c:pt idx="1">
                  <c:v>0.000000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  <c:pt idx="11">
                  <c:v>0.000000</c:v>
                </c:pt>
                <c:pt idx="12">
                  <c:v>0.000000</c:v>
                </c:pt>
                <c:pt idx="13">
                  <c:v>0.000000</c:v>
                </c:pt>
                <c:pt idx="14">
                  <c:v>0.000000</c:v>
                </c:pt>
                <c:pt idx="15">
                  <c:v>0.000000</c:v>
                </c:pt>
                <c:pt idx="16">
                  <c:v>0.000000</c:v>
                </c:pt>
                <c:pt idx="17">
                  <c:v>0.000000</c:v>
                </c:pt>
                <c:pt idx="18">
                  <c:v>0.000000</c:v>
                </c:pt>
                <c:pt idx="19">
                  <c:v>0.000000</c:v>
                </c:pt>
                <c:pt idx="20">
                  <c:v>0.000000</c:v>
                </c:pt>
                <c:pt idx="21">
                  <c:v>0.000000</c:v>
                </c:pt>
                <c:pt idx="22">
                  <c:v>0.000000</c:v>
                </c:pt>
                <c:pt idx="23">
                  <c:v>0.000000</c:v>
                </c:pt>
                <c:pt idx="24">
                  <c:v>0.000000</c:v>
                </c:pt>
                <c:pt idx="25">
                  <c:v>0.000000</c:v>
                </c:pt>
                <c:pt idx="26">
                  <c:v>0.000000</c:v>
                </c:pt>
                <c:pt idx="27">
                  <c:v>0.000000</c:v>
                </c:pt>
                <c:pt idx="28">
                  <c:v>0.000000</c:v>
                </c:pt>
                <c:pt idx="29">
                  <c:v>0.000000</c:v>
                </c:pt>
                <c:pt idx="30">
                  <c:v>0.000000</c:v>
                </c:pt>
                <c:pt idx="31">
                  <c:v>0.000000</c:v>
                </c:pt>
                <c:pt idx="32">
                  <c:v>0.000000</c:v>
                </c:pt>
                <c:pt idx="33">
                  <c:v>0.000000</c:v>
                </c:pt>
                <c:pt idx="34">
                  <c:v>0.000000</c:v>
                </c:pt>
                <c:pt idx="35">
                  <c:v>0.000000</c:v>
                </c:pt>
                <c:pt idx="36">
                  <c:v>0.000000</c:v>
                </c:pt>
                <c:pt idx="37">
                  <c:v>0.000000</c:v>
                </c:pt>
                <c:pt idx="38">
                  <c:v>0.000000</c:v>
                </c:pt>
                <c:pt idx="39">
                  <c:v>0.000000</c:v>
                </c:pt>
                <c:pt idx="40">
                  <c:v>0.000000</c:v>
                </c:pt>
                <c:pt idx="41">
                  <c:v>0.000000</c:v>
                </c:pt>
                <c:pt idx="42">
                  <c:v>0.000000</c:v>
                </c:pt>
                <c:pt idx="43">
                  <c:v>0.000000</c:v>
                </c:pt>
                <c:pt idx="44">
                  <c:v>0.000000</c:v>
                </c:pt>
                <c:pt idx="45">
                  <c:v>0.000000</c:v>
                </c:pt>
                <c:pt idx="46">
                  <c:v>0.000000</c:v>
                </c:pt>
                <c:pt idx="47">
                  <c:v>0.000000</c:v>
                </c:pt>
                <c:pt idx="48">
                  <c:v>0.000000</c:v>
                </c:pt>
                <c:pt idx="49">
                  <c:v>0.000000</c:v>
                </c:pt>
                <c:pt idx="50">
                  <c:v>0.000000</c:v>
                </c:pt>
                <c:pt idx="51">
                  <c:v>0.000000</c:v>
                </c:pt>
                <c:pt idx="52">
                  <c:v>0.000000</c:v>
                </c:pt>
                <c:pt idx="53">
                  <c:v>0.000000</c:v>
                </c:pt>
                <c:pt idx="54">
                  <c:v>0.000000</c:v>
                </c:pt>
                <c:pt idx="55">
                  <c:v>0.000000</c:v>
                </c:pt>
                <c:pt idx="56">
                  <c:v>0.000000</c:v>
                </c:pt>
                <c:pt idx="57">
                  <c:v>0.000000</c:v>
                </c:pt>
                <c:pt idx="58">
                  <c:v>0.000000</c:v>
                </c:pt>
                <c:pt idx="59">
                  <c:v>0.000000</c:v>
                </c:pt>
                <c:pt idx="60">
                  <c:v>0.000000</c:v>
                </c:pt>
                <c:pt idx="61">
                  <c:v>0.000000</c:v>
                </c:pt>
                <c:pt idx="62">
                  <c:v>0.000000</c:v>
                </c:pt>
                <c:pt idx="63">
                  <c:v>0.000000</c:v>
                </c:pt>
                <c:pt idx="64">
                  <c:v>0.000000</c:v>
                </c:pt>
                <c:pt idx="65">
                  <c:v>0.000000</c:v>
                </c:pt>
                <c:pt idx="66">
                  <c:v>0.000000</c:v>
                </c:pt>
                <c:pt idx="67">
                  <c:v>0.000000</c:v>
                </c:pt>
                <c:pt idx="68">
                  <c:v>0.000000</c:v>
                </c:pt>
                <c:pt idx="69">
                  <c:v>0.000000</c:v>
                </c:pt>
                <c:pt idx="70">
                  <c:v>0.000000</c:v>
                </c:pt>
                <c:pt idx="71">
                  <c:v>0.000000</c:v>
                </c:pt>
                <c:pt idx="72">
                  <c:v>0.000000</c:v>
                </c:pt>
                <c:pt idx="73">
                  <c:v>0.000000</c:v>
                </c:pt>
                <c:pt idx="74">
                  <c:v>0.000000</c:v>
                </c:pt>
                <c:pt idx="75">
                  <c:v>0.000000</c:v>
                </c:pt>
                <c:pt idx="76">
                  <c:v>0.000000</c:v>
                </c:pt>
                <c:pt idx="77">
                  <c:v>0.000000</c:v>
                </c:pt>
                <c:pt idx="78">
                  <c:v>0.000000</c:v>
                </c:pt>
                <c:pt idx="79">
                  <c:v>0.000000</c:v>
                </c:pt>
                <c:pt idx="80">
                  <c:v>0.000000</c:v>
                </c:pt>
                <c:pt idx="81">
                  <c:v>0.000000</c:v>
                </c:pt>
                <c:pt idx="82">
                  <c:v>0.000000</c:v>
                </c:pt>
                <c:pt idx="83">
                  <c:v>0.000000</c:v>
                </c:pt>
                <c:pt idx="84">
                  <c:v>0.000000</c:v>
                </c:pt>
                <c:pt idx="85">
                  <c:v>0.000000</c:v>
                </c:pt>
                <c:pt idx="86">
                  <c:v>0.000000</c:v>
                </c:pt>
                <c:pt idx="87">
                  <c:v>0.000000</c:v>
                </c:pt>
                <c:pt idx="88">
                  <c:v>0.000000</c:v>
                </c:pt>
                <c:pt idx="89">
                  <c:v>0.000000</c:v>
                </c:pt>
                <c:pt idx="90">
                  <c:v>0.000000</c:v>
                </c:pt>
                <c:pt idx="91">
                  <c:v>0.000000</c:v>
                </c:pt>
                <c:pt idx="92">
                  <c:v>0.000000</c:v>
                </c:pt>
                <c:pt idx="93">
                  <c:v>0.000000</c:v>
                </c:pt>
                <c:pt idx="94">
                  <c:v>0.000000</c:v>
                </c:pt>
                <c:pt idx="95">
                  <c:v>0.000000</c:v>
                </c:pt>
                <c:pt idx="96">
                  <c:v>0.000000</c:v>
                </c:pt>
                <c:pt idx="97">
                  <c:v>0.000000</c:v>
                </c:pt>
                <c:pt idx="98">
                  <c:v>0.000000</c:v>
                </c:pt>
                <c:pt idx="99">
                  <c:v>0.000000</c:v>
                </c:pt>
                <c:pt idx="100">
                  <c:v>0.000000</c:v>
                </c:pt>
              </c:numCache>
            </c:numRef>
          </c:yVal>
          <c:smooth val="0"/>
        </c:ser>
        <c:axId val="2094734552"/>
        <c:axId val="2094734553"/>
      </c:scatterChart>
      <c:valAx>
        <c:axId val="2094734552"/>
        <c:scaling>
          <c:orientation val="minMax"/>
          <c:max val="100"/>
          <c:min val="0"/>
        </c:scaling>
        <c:delete val="0"/>
        <c:axPos val="b"/>
        <c:numFmt formatCode="0.####" sourceLinked="0"/>
        <c:majorTickMark val="cross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1" i="0" strike="noStrike" sz="1000" u="none">
                <a:solidFill>
                  <a:srgbClr val="FFFFFF"/>
                </a:solidFill>
                <a:latin typeface="MS Sans Serif"/>
              </a:defRPr>
            </a:pPr>
          </a:p>
        </c:txPr>
        <c:crossAx val="2094734553"/>
        <c:crosses val="autoZero"/>
        <c:crossBetween val="between"/>
        <c:majorUnit val="25"/>
        <c:minorUnit val="12.5"/>
      </c:valAx>
      <c:valAx>
        <c:axId val="2094734553"/>
        <c:scaling>
          <c:orientation val="minMax"/>
        </c:scaling>
        <c:delete val="0"/>
        <c:axPos val="l"/>
        <c:numFmt formatCode="0.####" sourceLinked="0"/>
        <c:majorTickMark val="cross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1" i="0" strike="noStrike" sz="1000" u="none">
                <a:solidFill>
                  <a:srgbClr val="FFFFFF"/>
                </a:solidFill>
                <a:latin typeface="MS Sans Serif"/>
              </a:defRPr>
            </a:pPr>
          </a:p>
        </c:txPr>
        <c:crossAx val="2094734552"/>
        <c:crosses val="autoZero"/>
        <c:crossBetween val="between"/>
        <c:majorUnit val="0.0075"/>
        <c:minorUnit val="0.0037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0"/>
    <c:dispBlanksAs val="gap"/>
  </c:chart>
  <c:spPr>
    <a:noFill/>
    <a:ln w="12700" cap="flat">
      <a:solidFill>
        <a:srgbClr val="000000"/>
      </a:solidFill>
      <a:prstDash val="solid"/>
      <a:round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791835"/>
          <c:y val="0.0556615"/>
          <c:w val="0.905113"/>
          <c:h val="0.84834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9999FF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  <c:size val="3"/>
            <c:spPr>
              <a:solidFill>
                <a:srgbClr val="9999FF"/>
              </a:solidFill>
              <a:ln w="25400" cap="flat">
                <a:solidFill>
                  <a:srgbClr val="FF0000"/>
                </a:solidFill>
                <a:prstDash val="solid"/>
                <a:round/>
              </a:ln>
              <a:effectLst/>
            </c:spPr>
          </c:marker>
          <c:dLbls>
            <c:numFmt formatCode="0.###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MS Sans Serif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Sheet1!$B$2:$B$102</c:f>
              <c:numCache>
                <c:ptCount val="101"/>
                <c:pt idx="0">
                  <c:v>0.000000</c:v>
                </c:pt>
                <c:pt idx="1">
                  <c:v>0.950000</c:v>
                </c:pt>
                <c:pt idx="2">
                  <c:v>1.900000</c:v>
                </c:pt>
                <c:pt idx="3">
                  <c:v>2.850000</c:v>
                </c:pt>
                <c:pt idx="4">
                  <c:v>3.800000</c:v>
                </c:pt>
                <c:pt idx="5">
                  <c:v>4.750000</c:v>
                </c:pt>
                <c:pt idx="6">
                  <c:v>5.700000</c:v>
                </c:pt>
                <c:pt idx="7">
                  <c:v>6.650000</c:v>
                </c:pt>
                <c:pt idx="8">
                  <c:v>7.600000</c:v>
                </c:pt>
                <c:pt idx="9">
                  <c:v>8.550000</c:v>
                </c:pt>
                <c:pt idx="10">
                  <c:v>9.500000</c:v>
                </c:pt>
                <c:pt idx="11">
                  <c:v>10.450000</c:v>
                </c:pt>
                <c:pt idx="12">
                  <c:v>11.400000</c:v>
                </c:pt>
                <c:pt idx="13">
                  <c:v>12.350000</c:v>
                </c:pt>
                <c:pt idx="14">
                  <c:v>13.300000</c:v>
                </c:pt>
                <c:pt idx="15">
                  <c:v>14.250000</c:v>
                </c:pt>
                <c:pt idx="16">
                  <c:v>15.200000</c:v>
                </c:pt>
                <c:pt idx="17">
                  <c:v>16.150000</c:v>
                </c:pt>
                <c:pt idx="18">
                  <c:v>17.100000</c:v>
                </c:pt>
                <c:pt idx="19">
                  <c:v>18.050000</c:v>
                </c:pt>
                <c:pt idx="20">
                  <c:v>19.000000</c:v>
                </c:pt>
                <c:pt idx="21">
                  <c:v>19.950000</c:v>
                </c:pt>
                <c:pt idx="22">
                  <c:v>20.900000</c:v>
                </c:pt>
                <c:pt idx="23">
                  <c:v>21.850000</c:v>
                </c:pt>
                <c:pt idx="24">
                  <c:v>22.800000</c:v>
                </c:pt>
                <c:pt idx="25">
                  <c:v>23.750000</c:v>
                </c:pt>
                <c:pt idx="26">
                  <c:v>24.700000</c:v>
                </c:pt>
                <c:pt idx="27">
                  <c:v>25.650000</c:v>
                </c:pt>
                <c:pt idx="28">
                  <c:v>26.600000</c:v>
                </c:pt>
                <c:pt idx="29">
                  <c:v>27.550000</c:v>
                </c:pt>
                <c:pt idx="30">
                  <c:v>28.500000</c:v>
                </c:pt>
                <c:pt idx="31">
                  <c:v>29.450000</c:v>
                </c:pt>
                <c:pt idx="32">
                  <c:v>30.400000</c:v>
                </c:pt>
                <c:pt idx="33">
                  <c:v>31.350000</c:v>
                </c:pt>
                <c:pt idx="34">
                  <c:v>32.300000</c:v>
                </c:pt>
                <c:pt idx="35">
                  <c:v>33.250000</c:v>
                </c:pt>
                <c:pt idx="36">
                  <c:v>34.200000</c:v>
                </c:pt>
                <c:pt idx="37">
                  <c:v>35.150000</c:v>
                </c:pt>
                <c:pt idx="38">
                  <c:v>36.100000</c:v>
                </c:pt>
                <c:pt idx="39">
                  <c:v>37.050000</c:v>
                </c:pt>
                <c:pt idx="40">
                  <c:v>38.000000</c:v>
                </c:pt>
                <c:pt idx="41">
                  <c:v>38.950000</c:v>
                </c:pt>
                <c:pt idx="42">
                  <c:v>39.900000</c:v>
                </c:pt>
                <c:pt idx="43">
                  <c:v>40.850000</c:v>
                </c:pt>
                <c:pt idx="44">
                  <c:v>41.800000</c:v>
                </c:pt>
                <c:pt idx="45">
                  <c:v>42.750000</c:v>
                </c:pt>
                <c:pt idx="46">
                  <c:v>43.700000</c:v>
                </c:pt>
                <c:pt idx="47">
                  <c:v>44.650000</c:v>
                </c:pt>
                <c:pt idx="48">
                  <c:v>45.600000</c:v>
                </c:pt>
                <c:pt idx="49">
                  <c:v>46.550000</c:v>
                </c:pt>
                <c:pt idx="50">
                  <c:v>47.500000</c:v>
                </c:pt>
                <c:pt idx="51">
                  <c:v>48.450000</c:v>
                </c:pt>
                <c:pt idx="52">
                  <c:v>49.400000</c:v>
                </c:pt>
                <c:pt idx="53">
                  <c:v>50.350000</c:v>
                </c:pt>
                <c:pt idx="54">
                  <c:v>51.300000</c:v>
                </c:pt>
                <c:pt idx="55">
                  <c:v>52.250000</c:v>
                </c:pt>
                <c:pt idx="56">
                  <c:v>53.200000</c:v>
                </c:pt>
                <c:pt idx="57">
                  <c:v>54.150000</c:v>
                </c:pt>
                <c:pt idx="58">
                  <c:v>55.100000</c:v>
                </c:pt>
                <c:pt idx="59">
                  <c:v>56.050000</c:v>
                </c:pt>
                <c:pt idx="60">
                  <c:v>57.000000</c:v>
                </c:pt>
                <c:pt idx="61">
                  <c:v>57.950000</c:v>
                </c:pt>
                <c:pt idx="62">
                  <c:v>58.900000</c:v>
                </c:pt>
                <c:pt idx="63">
                  <c:v>59.850000</c:v>
                </c:pt>
                <c:pt idx="64">
                  <c:v>60.800000</c:v>
                </c:pt>
                <c:pt idx="65">
                  <c:v>61.750000</c:v>
                </c:pt>
                <c:pt idx="66">
                  <c:v>62.700000</c:v>
                </c:pt>
                <c:pt idx="67">
                  <c:v>63.650000</c:v>
                </c:pt>
                <c:pt idx="68">
                  <c:v>64.600000</c:v>
                </c:pt>
                <c:pt idx="69">
                  <c:v>65.550000</c:v>
                </c:pt>
                <c:pt idx="70">
                  <c:v>66.500000</c:v>
                </c:pt>
                <c:pt idx="71">
                  <c:v>67.450000</c:v>
                </c:pt>
                <c:pt idx="72">
                  <c:v>68.400000</c:v>
                </c:pt>
                <c:pt idx="73">
                  <c:v>69.350000</c:v>
                </c:pt>
                <c:pt idx="74">
                  <c:v>70.300000</c:v>
                </c:pt>
                <c:pt idx="75">
                  <c:v>71.250000</c:v>
                </c:pt>
                <c:pt idx="76">
                  <c:v>72.200000</c:v>
                </c:pt>
                <c:pt idx="77">
                  <c:v>73.150000</c:v>
                </c:pt>
                <c:pt idx="78">
                  <c:v>74.100000</c:v>
                </c:pt>
                <c:pt idx="79">
                  <c:v>75.050000</c:v>
                </c:pt>
                <c:pt idx="80">
                  <c:v>76.000000</c:v>
                </c:pt>
                <c:pt idx="81">
                  <c:v>76.950000</c:v>
                </c:pt>
                <c:pt idx="82">
                  <c:v>77.900000</c:v>
                </c:pt>
                <c:pt idx="83">
                  <c:v>78.850000</c:v>
                </c:pt>
                <c:pt idx="84">
                  <c:v>79.800000</c:v>
                </c:pt>
                <c:pt idx="85">
                  <c:v>80.750000</c:v>
                </c:pt>
                <c:pt idx="86">
                  <c:v>81.700000</c:v>
                </c:pt>
                <c:pt idx="87">
                  <c:v>82.650000</c:v>
                </c:pt>
                <c:pt idx="88">
                  <c:v>83.600000</c:v>
                </c:pt>
                <c:pt idx="89">
                  <c:v>84.550000</c:v>
                </c:pt>
                <c:pt idx="90">
                  <c:v>85.500000</c:v>
                </c:pt>
                <c:pt idx="91">
                  <c:v>86.450000</c:v>
                </c:pt>
                <c:pt idx="92">
                  <c:v>87.400000</c:v>
                </c:pt>
                <c:pt idx="93">
                  <c:v>88.350000</c:v>
                </c:pt>
                <c:pt idx="94">
                  <c:v>89.300000</c:v>
                </c:pt>
                <c:pt idx="95">
                  <c:v>90.250000</c:v>
                </c:pt>
                <c:pt idx="96">
                  <c:v>91.200000</c:v>
                </c:pt>
                <c:pt idx="97">
                  <c:v>92.150000</c:v>
                </c:pt>
                <c:pt idx="98">
                  <c:v>93.100000</c:v>
                </c:pt>
                <c:pt idx="99">
                  <c:v>94.050000</c:v>
                </c:pt>
                <c:pt idx="100">
                  <c:v>95.000000</c:v>
                </c:pt>
              </c:numCache>
            </c:numRef>
          </c:xVal>
          <c:yVal>
            <c:numRef>
              <c:f>Sheet1!$C$2:$C$102</c:f>
              <c:numCache>
                <c:ptCount val="101"/>
                <c:pt idx="0">
                  <c:v>0.000103</c:v>
                </c:pt>
                <c:pt idx="1">
                  <c:v>0.000127</c:v>
                </c:pt>
                <c:pt idx="2">
                  <c:v>0.000156</c:v>
                </c:pt>
                <c:pt idx="3">
                  <c:v>0.000190</c:v>
                </c:pt>
                <c:pt idx="4">
                  <c:v>0.000232</c:v>
                </c:pt>
                <c:pt idx="5">
                  <c:v>0.000281</c:v>
                </c:pt>
                <c:pt idx="6">
                  <c:v>0.000339</c:v>
                </c:pt>
                <c:pt idx="7">
                  <c:v>0.000408</c:v>
                </c:pt>
                <c:pt idx="8">
                  <c:v>0.000490</c:v>
                </c:pt>
                <c:pt idx="9">
                  <c:v>0.000584</c:v>
                </c:pt>
                <c:pt idx="10">
                  <c:v>0.000695</c:v>
                </c:pt>
                <c:pt idx="11">
                  <c:v>0.000823</c:v>
                </c:pt>
                <c:pt idx="12">
                  <c:v>0.000970</c:v>
                </c:pt>
                <c:pt idx="13">
                  <c:v>0.001140</c:v>
                </c:pt>
                <c:pt idx="14">
                  <c:v>0.001333</c:v>
                </c:pt>
                <c:pt idx="15">
                  <c:v>0.001554</c:v>
                </c:pt>
                <c:pt idx="16">
                  <c:v>0.001803</c:v>
                </c:pt>
                <c:pt idx="17">
                  <c:v>0.002084</c:v>
                </c:pt>
                <c:pt idx="18">
                  <c:v>0.002400</c:v>
                </c:pt>
                <c:pt idx="19">
                  <c:v>0.002752</c:v>
                </c:pt>
                <c:pt idx="20">
                  <c:v>0.003143</c:v>
                </c:pt>
                <c:pt idx="21">
                  <c:v>0.003575</c:v>
                </c:pt>
                <c:pt idx="22">
                  <c:v>0.004051</c:v>
                </c:pt>
                <c:pt idx="23">
                  <c:v>0.004571</c:v>
                </c:pt>
                <c:pt idx="24">
                  <c:v>0.005138</c:v>
                </c:pt>
                <c:pt idx="25">
                  <c:v>0.005752</c:v>
                </c:pt>
                <c:pt idx="26">
                  <c:v>0.006413</c:v>
                </c:pt>
                <c:pt idx="27">
                  <c:v>0.007122</c:v>
                </c:pt>
                <c:pt idx="28">
                  <c:v>0.007877</c:v>
                </c:pt>
                <c:pt idx="29">
                  <c:v>0.008678</c:v>
                </c:pt>
                <c:pt idx="30">
                  <c:v>0.009521</c:v>
                </c:pt>
                <c:pt idx="31">
                  <c:v>0.010405</c:v>
                </c:pt>
                <c:pt idx="32">
                  <c:v>0.011326</c:v>
                </c:pt>
                <c:pt idx="33">
                  <c:v>0.012278</c:v>
                </c:pt>
                <c:pt idx="34">
                  <c:v>0.013258</c:v>
                </c:pt>
                <c:pt idx="35">
                  <c:v>0.014258</c:v>
                </c:pt>
                <c:pt idx="36">
                  <c:v>0.015272</c:v>
                </c:pt>
                <c:pt idx="37">
                  <c:v>0.016293</c:v>
                </c:pt>
                <c:pt idx="38">
                  <c:v>0.017312</c:v>
                </c:pt>
                <c:pt idx="39">
                  <c:v>0.018322</c:v>
                </c:pt>
                <c:pt idx="40">
                  <c:v>0.019313</c:v>
                </c:pt>
                <c:pt idx="41">
                  <c:v>0.020276</c:v>
                </c:pt>
                <c:pt idx="42">
                  <c:v>0.021202</c:v>
                </c:pt>
                <c:pt idx="43">
                  <c:v>0.022081</c:v>
                </c:pt>
                <c:pt idx="44">
                  <c:v>0.022905</c:v>
                </c:pt>
                <c:pt idx="45">
                  <c:v>0.023664</c:v>
                </c:pt>
                <c:pt idx="46">
                  <c:v>0.024351</c:v>
                </c:pt>
                <c:pt idx="47">
                  <c:v>0.024957</c:v>
                </c:pt>
                <c:pt idx="48">
                  <c:v>0.025476</c:v>
                </c:pt>
                <c:pt idx="49">
                  <c:v>0.025902</c:v>
                </c:pt>
                <c:pt idx="50">
                  <c:v>0.026229</c:v>
                </c:pt>
                <c:pt idx="51">
                  <c:v>0.026455</c:v>
                </c:pt>
                <c:pt idx="52">
                  <c:v>0.026575</c:v>
                </c:pt>
                <c:pt idx="53">
                  <c:v>0.026589</c:v>
                </c:pt>
                <c:pt idx="54">
                  <c:v>0.026496</c:v>
                </c:pt>
                <c:pt idx="55">
                  <c:v>0.026299</c:v>
                </c:pt>
                <c:pt idx="56">
                  <c:v>0.025998</c:v>
                </c:pt>
                <c:pt idx="57">
                  <c:v>0.025597</c:v>
                </c:pt>
                <c:pt idx="58">
                  <c:v>0.025102</c:v>
                </c:pt>
                <c:pt idx="59">
                  <c:v>0.024518</c:v>
                </c:pt>
                <c:pt idx="60">
                  <c:v>0.023852</c:v>
                </c:pt>
                <c:pt idx="61">
                  <c:v>0.023111</c:v>
                </c:pt>
                <c:pt idx="62">
                  <c:v>0.022304</c:v>
                </c:pt>
                <c:pt idx="63">
                  <c:v>0.021438</c:v>
                </c:pt>
                <c:pt idx="64">
                  <c:v>0.020523</c:v>
                </c:pt>
                <c:pt idx="65">
                  <c:v>0.019569</c:v>
                </c:pt>
                <c:pt idx="66">
                  <c:v>0.018585</c:v>
                </c:pt>
                <c:pt idx="67">
                  <c:v>0.017579</c:v>
                </c:pt>
                <c:pt idx="68">
                  <c:v>0.016561</c:v>
                </c:pt>
                <c:pt idx="69">
                  <c:v>0.015540</c:v>
                </c:pt>
                <c:pt idx="70">
                  <c:v>0.014523</c:v>
                </c:pt>
                <c:pt idx="71">
                  <c:v>0.013519</c:v>
                </c:pt>
                <c:pt idx="72">
                  <c:v>0.012534</c:v>
                </c:pt>
                <c:pt idx="73">
                  <c:v>0.011573</c:v>
                </c:pt>
                <c:pt idx="74">
                  <c:v>0.010644</c:v>
                </c:pt>
                <c:pt idx="75">
                  <c:v>0.009750</c:v>
                </c:pt>
                <c:pt idx="76">
                  <c:v>0.008896</c:v>
                </c:pt>
                <c:pt idx="77">
                  <c:v>0.008084</c:v>
                </c:pt>
                <c:pt idx="78">
                  <c:v>0.007316</c:v>
                </c:pt>
                <c:pt idx="79">
                  <c:v>0.006595</c:v>
                </c:pt>
                <c:pt idx="80">
                  <c:v>0.005921</c:v>
                </c:pt>
                <c:pt idx="81">
                  <c:v>0.005295</c:v>
                </c:pt>
                <c:pt idx="82">
                  <c:v>0.004716</c:v>
                </c:pt>
                <c:pt idx="83">
                  <c:v>0.004184</c:v>
                </c:pt>
                <c:pt idx="84">
                  <c:v>0.003696</c:v>
                </c:pt>
                <c:pt idx="85">
                  <c:v>0.003253</c:v>
                </c:pt>
                <c:pt idx="86">
                  <c:v>0.002851</c:v>
                </c:pt>
                <c:pt idx="87">
                  <c:v>0.002489</c:v>
                </c:pt>
                <c:pt idx="88">
                  <c:v>0.002164</c:v>
                </c:pt>
                <c:pt idx="89">
                  <c:v>0.001874</c:v>
                </c:pt>
                <c:pt idx="90">
                  <c:v>0.001616</c:v>
                </c:pt>
                <c:pt idx="91">
                  <c:v>0.001389</c:v>
                </c:pt>
                <c:pt idx="92">
                  <c:v>0.001188</c:v>
                </c:pt>
                <c:pt idx="93">
                  <c:v>0.001013</c:v>
                </c:pt>
                <c:pt idx="94">
                  <c:v>0.000859</c:v>
                </c:pt>
                <c:pt idx="95">
                  <c:v>0.000727</c:v>
                </c:pt>
                <c:pt idx="96">
                  <c:v>0.000612</c:v>
                </c:pt>
                <c:pt idx="97">
                  <c:v>0.000513</c:v>
                </c:pt>
                <c:pt idx="98">
                  <c:v>0.000429</c:v>
                </c:pt>
                <c:pt idx="99">
                  <c:v>0.000357</c:v>
                </c:pt>
                <c:pt idx="100">
                  <c:v>0.000295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Series2</c:v>
                </c:pt>
              </c:strCache>
            </c:strRef>
          </c:tx>
          <c:spPr>
            <a:solidFill>
              <a:srgbClr val="993366"/>
            </a:solidFill>
            <a:ln w="25400" cap="flat">
              <a:solidFill>
                <a:srgbClr val="008000"/>
              </a:solidFill>
              <a:prstDash val="solid"/>
              <a:round/>
            </a:ln>
            <a:effectLst/>
          </c:spPr>
          <c:marker>
            <c:symbol val="none"/>
            <c:size val="3"/>
            <c:spPr>
              <a:solidFill>
                <a:srgbClr val="993366"/>
              </a:solidFill>
              <a:ln w="25400" cap="flat">
                <a:solidFill>
                  <a:srgbClr val="008000"/>
                </a:solidFill>
                <a:prstDash val="solid"/>
                <a:round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MS Sans Serif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Sheet1!$D$2:$D$102</c:f>
              <c:numCache>
                <c:ptCount val="101"/>
                <c:pt idx="0">
                  <c:v>0.000000</c:v>
                </c:pt>
                <c:pt idx="1">
                  <c:v>0.950000</c:v>
                </c:pt>
                <c:pt idx="2">
                  <c:v>1.900000</c:v>
                </c:pt>
                <c:pt idx="3">
                  <c:v>2.850000</c:v>
                </c:pt>
                <c:pt idx="4">
                  <c:v>3.800000</c:v>
                </c:pt>
                <c:pt idx="5">
                  <c:v>4.750000</c:v>
                </c:pt>
                <c:pt idx="6">
                  <c:v>5.700000</c:v>
                </c:pt>
                <c:pt idx="7">
                  <c:v>6.650000</c:v>
                </c:pt>
                <c:pt idx="8">
                  <c:v>7.600000</c:v>
                </c:pt>
                <c:pt idx="9">
                  <c:v>8.550000</c:v>
                </c:pt>
                <c:pt idx="10">
                  <c:v>9.500000</c:v>
                </c:pt>
                <c:pt idx="11">
                  <c:v>10.450000</c:v>
                </c:pt>
                <c:pt idx="12">
                  <c:v>11.400000</c:v>
                </c:pt>
                <c:pt idx="13">
                  <c:v>12.350000</c:v>
                </c:pt>
                <c:pt idx="14">
                  <c:v>13.300000</c:v>
                </c:pt>
                <c:pt idx="15">
                  <c:v>14.250000</c:v>
                </c:pt>
                <c:pt idx="16">
                  <c:v>15.200000</c:v>
                </c:pt>
                <c:pt idx="17">
                  <c:v>16.150000</c:v>
                </c:pt>
                <c:pt idx="18">
                  <c:v>17.100000</c:v>
                </c:pt>
                <c:pt idx="19">
                  <c:v>18.050000</c:v>
                </c:pt>
                <c:pt idx="20">
                  <c:v>19.000000</c:v>
                </c:pt>
                <c:pt idx="21">
                  <c:v>19.950000</c:v>
                </c:pt>
                <c:pt idx="22">
                  <c:v>20.900000</c:v>
                </c:pt>
                <c:pt idx="23">
                  <c:v>21.850000</c:v>
                </c:pt>
                <c:pt idx="24">
                  <c:v>22.800000</c:v>
                </c:pt>
                <c:pt idx="25">
                  <c:v>23.750000</c:v>
                </c:pt>
                <c:pt idx="26">
                  <c:v>24.700000</c:v>
                </c:pt>
                <c:pt idx="27">
                  <c:v>25.650000</c:v>
                </c:pt>
                <c:pt idx="28">
                  <c:v>26.600000</c:v>
                </c:pt>
                <c:pt idx="29">
                  <c:v>27.550000</c:v>
                </c:pt>
                <c:pt idx="30">
                  <c:v>28.500000</c:v>
                </c:pt>
                <c:pt idx="31">
                  <c:v>29.450000</c:v>
                </c:pt>
                <c:pt idx="32">
                  <c:v>30.400000</c:v>
                </c:pt>
                <c:pt idx="33">
                  <c:v>31.350000</c:v>
                </c:pt>
                <c:pt idx="34">
                  <c:v>32.300000</c:v>
                </c:pt>
                <c:pt idx="35">
                  <c:v>33.250000</c:v>
                </c:pt>
                <c:pt idx="36">
                  <c:v>34.200000</c:v>
                </c:pt>
                <c:pt idx="37">
                  <c:v>35.150000</c:v>
                </c:pt>
                <c:pt idx="38">
                  <c:v>36.100000</c:v>
                </c:pt>
                <c:pt idx="39">
                  <c:v>37.050000</c:v>
                </c:pt>
                <c:pt idx="40">
                  <c:v>38.000000</c:v>
                </c:pt>
                <c:pt idx="41">
                  <c:v>38.950000</c:v>
                </c:pt>
                <c:pt idx="42">
                  <c:v>39.900000</c:v>
                </c:pt>
                <c:pt idx="43">
                  <c:v>40.850000</c:v>
                </c:pt>
                <c:pt idx="44">
                  <c:v>41.800000</c:v>
                </c:pt>
                <c:pt idx="45">
                  <c:v>42.750000</c:v>
                </c:pt>
                <c:pt idx="46">
                  <c:v>43.700000</c:v>
                </c:pt>
                <c:pt idx="47">
                  <c:v>44.650000</c:v>
                </c:pt>
                <c:pt idx="48">
                  <c:v>45.600000</c:v>
                </c:pt>
                <c:pt idx="49">
                  <c:v>46.550000</c:v>
                </c:pt>
                <c:pt idx="50">
                  <c:v>47.500000</c:v>
                </c:pt>
                <c:pt idx="51">
                  <c:v>48.450000</c:v>
                </c:pt>
                <c:pt idx="52">
                  <c:v>49.400000</c:v>
                </c:pt>
                <c:pt idx="53">
                  <c:v>50.350000</c:v>
                </c:pt>
                <c:pt idx="54">
                  <c:v>51.300000</c:v>
                </c:pt>
                <c:pt idx="55">
                  <c:v>52.250000</c:v>
                </c:pt>
                <c:pt idx="56">
                  <c:v>53.200000</c:v>
                </c:pt>
                <c:pt idx="57">
                  <c:v>54.150000</c:v>
                </c:pt>
                <c:pt idx="58">
                  <c:v>55.100000</c:v>
                </c:pt>
                <c:pt idx="59">
                  <c:v>56.050000</c:v>
                </c:pt>
                <c:pt idx="60">
                  <c:v>57.000000</c:v>
                </c:pt>
                <c:pt idx="61">
                  <c:v>57.950000</c:v>
                </c:pt>
                <c:pt idx="62">
                  <c:v>58.900000</c:v>
                </c:pt>
                <c:pt idx="63">
                  <c:v>59.850000</c:v>
                </c:pt>
                <c:pt idx="64">
                  <c:v>60.800000</c:v>
                </c:pt>
                <c:pt idx="65">
                  <c:v>61.750000</c:v>
                </c:pt>
                <c:pt idx="66">
                  <c:v>62.700000</c:v>
                </c:pt>
                <c:pt idx="67">
                  <c:v>63.650000</c:v>
                </c:pt>
                <c:pt idx="68">
                  <c:v>64.600000</c:v>
                </c:pt>
                <c:pt idx="69">
                  <c:v>65.550000</c:v>
                </c:pt>
                <c:pt idx="70">
                  <c:v>66.500000</c:v>
                </c:pt>
                <c:pt idx="71">
                  <c:v>67.450000</c:v>
                </c:pt>
                <c:pt idx="72">
                  <c:v>68.400000</c:v>
                </c:pt>
                <c:pt idx="73">
                  <c:v>69.350000</c:v>
                </c:pt>
                <c:pt idx="74">
                  <c:v>70.300000</c:v>
                </c:pt>
                <c:pt idx="75">
                  <c:v>71.250000</c:v>
                </c:pt>
                <c:pt idx="76">
                  <c:v>72.200000</c:v>
                </c:pt>
                <c:pt idx="77">
                  <c:v>73.150000</c:v>
                </c:pt>
                <c:pt idx="78">
                  <c:v>74.100000</c:v>
                </c:pt>
                <c:pt idx="79">
                  <c:v>75.050000</c:v>
                </c:pt>
                <c:pt idx="80">
                  <c:v>76.000000</c:v>
                </c:pt>
                <c:pt idx="81">
                  <c:v>76.950000</c:v>
                </c:pt>
                <c:pt idx="82">
                  <c:v>77.900000</c:v>
                </c:pt>
                <c:pt idx="83">
                  <c:v>78.850000</c:v>
                </c:pt>
                <c:pt idx="84">
                  <c:v>79.800000</c:v>
                </c:pt>
                <c:pt idx="85">
                  <c:v>80.750000</c:v>
                </c:pt>
                <c:pt idx="86">
                  <c:v>81.700000</c:v>
                </c:pt>
                <c:pt idx="87">
                  <c:v>82.650000</c:v>
                </c:pt>
                <c:pt idx="88">
                  <c:v>83.600000</c:v>
                </c:pt>
                <c:pt idx="89">
                  <c:v>84.550000</c:v>
                </c:pt>
                <c:pt idx="90">
                  <c:v>85.500000</c:v>
                </c:pt>
                <c:pt idx="91">
                  <c:v>86.450000</c:v>
                </c:pt>
                <c:pt idx="92">
                  <c:v>87.400000</c:v>
                </c:pt>
                <c:pt idx="93">
                  <c:v>88.350000</c:v>
                </c:pt>
                <c:pt idx="94">
                  <c:v>89.300000</c:v>
                </c:pt>
                <c:pt idx="95">
                  <c:v>90.250000</c:v>
                </c:pt>
                <c:pt idx="96">
                  <c:v>91.200000</c:v>
                </c:pt>
                <c:pt idx="97">
                  <c:v>92.150000</c:v>
                </c:pt>
                <c:pt idx="98">
                  <c:v>93.100000</c:v>
                </c:pt>
                <c:pt idx="99">
                  <c:v>94.050000</c:v>
                </c:pt>
                <c:pt idx="100">
                  <c:v>95.000000</c:v>
                </c:pt>
              </c:numCache>
            </c:numRef>
          </c:xVal>
          <c:yVal>
            <c:numRef>
              <c:f>Sheet1!$E$2:$E$102</c:f>
              <c:numCache>
                <c:ptCount val="101"/>
                <c:pt idx="0">
                  <c:v>0.000000</c:v>
                </c:pt>
                <c:pt idx="1">
                  <c:v>0.000000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  <c:pt idx="11">
                  <c:v>0.000000</c:v>
                </c:pt>
                <c:pt idx="12">
                  <c:v>0.000000</c:v>
                </c:pt>
                <c:pt idx="13">
                  <c:v>0.000000</c:v>
                </c:pt>
                <c:pt idx="14">
                  <c:v>0.000000</c:v>
                </c:pt>
                <c:pt idx="15">
                  <c:v>0.000000</c:v>
                </c:pt>
                <c:pt idx="16">
                  <c:v>0.000000</c:v>
                </c:pt>
                <c:pt idx="17">
                  <c:v>0.000000</c:v>
                </c:pt>
                <c:pt idx="18">
                  <c:v>0.000000</c:v>
                </c:pt>
                <c:pt idx="19">
                  <c:v>0.000000</c:v>
                </c:pt>
                <c:pt idx="20">
                  <c:v>0.000000</c:v>
                </c:pt>
                <c:pt idx="21">
                  <c:v>0.000000</c:v>
                </c:pt>
                <c:pt idx="22">
                  <c:v>0.000000</c:v>
                </c:pt>
                <c:pt idx="23">
                  <c:v>0.000000</c:v>
                </c:pt>
                <c:pt idx="24">
                  <c:v>0.000000</c:v>
                </c:pt>
                <c:pt idx="25">
                  <c:v>0.000000</c:v>
                </c:pt>
                <c:pt idx="26">
                  <c:v>0.000000</c:v>
                </c:pt>
                <c:pt idx="27">
                  <c:v>0.000000</c:v>
                </c:pt>
                <c:pt idx="28">
                  <c:v>0.000000</c:v>
                </c:pt>
                <c:pt idx="29">
                  <c:v>0.000000</c:v>
                </c:pt>
                <c:pt idx="30">
                  <c:v>0.000000</c:v>
                </c:pt>
                <c:pt idx="31">
                  <c:v>0.000000</c:v>
                </c:pt>
                <c:pt idx="32">
                  <c:v>0.000000</c:v>
                </c:pt>
                <c:pt idx="33">
                  <c:v>0.000000</c:v>
                </c:pt>
                <c:pt idx="34">
                  <c:v>0.000000</c:v>
                </c:pt>
                <c:pt idx="35">
                  <c:v>0.000000</c:v>
                </c:pt>
                <c:pt idx="36">
                  <c:v>0.000000</c:v>
                </c:pt>
                <c:pt idx="37">
                  <c:v>0.000000</c:v>
                </c:pt>
                <c:pt idx="38">
                  <c:v>0.000000</c:v>
                </c:pt>
                <c:pt idx="39">
                  <c:v>0.000000</c:v>
                </c:pt>
                <c:pt idx="40">
                  <c:v>0.000000</c:v>
                </c:pt>
                <c:pt idx="41">
                  <c:v>0.000000</c:v>
                </c:pt>
                <c:pt idx="42">
                  <c:v>0.000000</c:v>
                </c:pt>
                <c:pt idx="43">
                  <c:v>0.000000</c:v>
                </c:pt>
                <c:pt idx="44">
                  <c:v>0.000000</c:v>
                </c:pt>
                <c:pt idx="45">
                  <c:v>0.000000</c:v>
                </c:pt>
                <c:pt idx="46">
                  <c:v>0.000000</c:v>
                </c:pt>
                <c:pt idx="47">
                  <c:v>0.000000</c:v>
                </c:pt>
                <c:pt idx="48">
                  <c:v>0.000000</c:v>
                </c:pt>
                <c:pt idx="49">
                  <c:v>0.000000</c:v>
                </c:pt>
                <c:pt idx="50">
                  <c:v>0.000000</c:v>
                </c:pt>
                <c:pt idx="51">
                  <c:v>0.000000</c:v>
                </c:pt>
                <c:pt idx="52">
                  <c:v>0.000000</c:v>
                </c:pt>
                <c:pt idx="53">
                  <c:v>0.000000</c:v>
                </c:pt>
                <c:pt idx="54">
                  <c:v>0.000000</c:v>
                </c:pt>
                <c:pt idx="55">
                  <c:v>0.000000</c:v>
                </c:pt>
                <c:pt idx="56">
                  <c:v>0.000000</c:v>
                </c:pt>
                <c:pt idx="57">
                  <c:v>0.000000</c:v>
                </c:pt>
                <c:pt idx="58">
                  <c:v>0.000000</c:v>
                </c:pt>
                <c:pt idx="59">
                  <c:v>0.000000</c:v>
                </c:pt>
                <c:pt idx="60">
                  <c:v>0.000000</c:v>
                </c:pt>
                <c:pt idx="61">
                  <c:v>0.000000</c:v>
                </c:pt>
                <c:pt idx="62">
                  <c:v>0.000000</c:v>
                </c:pt>
                <c:pt idx="63">
                  <c:v>0.000000</c:v>
                </c:pt>
                <c:pt idx="64">
                  <c:v>0.000000</c:v>
                </c:pt>
                <c:pt idx="65">
                  <c:v>0.000000</c:v>
                </c:pt>
                <c:pt idx="66">
                  <c:v>0.000000</c:v>
                </c:pt>
                <c:pt idx="67">
                  <c:v>0.000000</c:v>
                </c:pt>
                <c:pt idx="68">
                  <c:v>0.000000</c:v>
                </c:pt>
                <c:pt idx="69">
                  <c:v>0.000000</c:v>
                </c:pt>
                <c:pt idx="70">
                  <c:v>0.000000</c:v>
                </c:pt>
                <c:pt idx="71">
                  <c:v>0.000000</c:v>
                </c:pt>
                <c:pt idx="72">
                  <c:v>0.000000</c:v>
                </c:pt>
                <c:pt idx="73">
                  <c:v>0.000000</c:v>
                </c:pt>
                <c:pt idx="74">
                  <c:v>0.000000</c:v>
                </c:pt>
                <c:pt idx="75">
                  <c:v>0.000000</c:v>
                </c:pt>
                <c:pt idx="76">
                  <c:v>0.000000</c:v>
                </c:pt>
                <c:pt idx="77">
                  <c:v>0.000000</c:v>
                </c:pt>
                <c:pt idx="78">
                  <c:v>0.000000</c:v>
                </c:pt>
                <c:pt idx="79">
                  <c:v>0.000000</c:v>
                </c:pt>
                <c:pt idx="80">
                  <c:v>0.000000</c:v>
                </c:pt>
                <c:pt idx="81">
                  <c:v>0.000000</c:v>
                </c:pt>
                <c:pt idx="82">
                  <c:v>0.000000</c:v>
                </c:pt>
                <c:pt idx="83">
                  <c:v>0.000000</c:v>
                </c:pt>
                <c:pt idx="84">
                  <c:v>0.000000</c:v>
                </c:pt>
                <c:pt idx="85">
                  <c:v>0.000000</c:v>
                </c:pt>
                <c:pt idx="86">
                  <c:v>0.000000</c:v>
                </c:pt>
                <c:pt idx="87">
                  <c:v>0.000000</c:v>
                </c:pt>
                <c:pt idx="88">
                  <c:v>0.000000</c:v>
                </c:pt>
                <c:pt idx="89">
                  <c:v>0.000000</c:v>
                </c:pt>
                <c:pt idx="90">
                  <c:v>0.000000</c:v>
                </c:pt>
                <c:pt idx="91">
                  <c:v>0.000000</c:v>
                </c:pt>
                <c:pt idx="92">
                  <c:v>0.000000</c:v>
                </c:pt>
                <c:pt idx="93">
                  <c:v>0.000000</c:v>
                </c:pt>
                <c:pt idx="94">
                  <c:v>0.000000</c:v>
                </c:pt>
                <c:pt idx="95">
                  <c:v>0.000000</c:v>
                </c:pt>
                <c:pt idx="96">
                  <c:v>0.000000</c:v>
                </c:pt>
                <c:pt idx="97">
                  <c:v>0.000000</c:v>
                </c:pt>
                <c:pt idx="98">
                  <c:v>0.000000</c:v>
                </c:pt>
                <c:pt idx="99">
                  <c:v>0.000000</c:v>
                </c:pt>
                <c:pt idx="100">
                  <c:v>0.000000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Series3</c:v>
                </c:pt>
              </c:strCache>
            </c:strRef>
          </c:tx>
          <c:spPr>
            <a:solidFill>
              <a:srgbClr val="FFFFCC"/>
            </a:solidFill>
            <a:ln w="25400" cap="flat">
              <a:solidFill>
                <a:srgbClr val="FFFFCC"/>
              </a:solidFill>
              <a:prstDash val="solid"/>
              <a:miter lim="400000"/>
            </a:ln>
            <a:effectLst/>
          </c:spPr>
          <c:marker>
            <c:symbol val="none"/>
            <c:size val="4"/>
            <c:spPr>
              <a:solidFill>
                <a:srgbClr val="FFFFCC"/>
              </a:solidFill>
              <a:ln w="12700" cap="flat">
                <a:noFill/>
                <a:miter lim="400000"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MS Sans Serif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Sheet1!$F$2:$F$102</c:f>
              <c:numCache>
                <c:ptCount val="101"/>
                <c:pt idx="0">
                  <c:v>0.000000</c:v>
                </c:pt>
                <c:pt idx="1">
                  <c:v>0.950000</c:v>
                </c:pt>
                <c:pt idx="2">
                  <c:v>1.900000</c:v>
                </c:pt>
                <c:pt idx="3">
                  <c:v>2.850000</c:v>
                </c:pt>
                <c:pt idx="4">
                  <c:v>3.800000</c:v>
                </c:pt>
                <c:pt idx="5">
                  <c:v>4.750000</c:v>
                </c:pt>
                <c:pt idx="6">
                  <c:v>5.700000</c:v>
                </c:pt>
                <c:pt idx="7">
                  <c:v>6.650000</c:v>
                </c:pt>
                <c:pt idx="8">
                  <c:v>7.600000</c:v>
                </c:pt>
                <c:pt idx="9">
                  <c:v>8.550000</c:v>
                </c:pt>
                <c:pt idx="10">
                  <c:v>9.500000</c:v>
                </c:pt>
                <c:pt idx="11">
                  <c:v>10.450000</c:v>
                </c:pt>
                <c:pt idx="12">
                  <c:v>11.400000</c:v>
                </c:pt>
                <c:pt idx="13">
                  <c:v>12.350000</c:v>
                </c:pt>
                <c:pt idx="14">
                  <c:v>13.300000</c:v>
                </c:pt>
                <c:pt idx="15">
                  <c:v>14.250000</c:v>
                </c:pt>
                <c:pt idx="16">
                  <c:v>15.200000</c:v>
                </c:pt>
                <c:pt idx="17">
                  <c:v>16.150000</c:v>
                </c:pt>
                <c:pt idx="18">
                  <c:v>17.100000</c:v>
                </c:pt>
                <c:pt idx="19">
                  <c:v>18.050000</c:v>
                </c:pt>
                <c:pt idx="20">
                  <c:v>19.000000</c:v>
                </c:pt>
                <c:pt idx="21">
                  <c:v>19.950000</c:v>
                </c:pt>
                <c:pt idx="22">
                  <c:v>20.900000</c:v>
                </c:pt>
                <c:pt idx="23">
                  <c:v>21.850000</c:v>
                </c:pt>
                <c:pt idx="24">
                  <c:v>22.800000</c:v>
                </c:pt>
                <c:pt idx="25">
                  <c:v>23.750000</c:v>
                </c:pt>
                <c:pt idx="26">
                  <c:v>24.700000</c:v>
                </c:pt>
                <c:pt idx="27">
                  <c:v>25.650000</c:v>
                </c:pt>
                <c:pt idx="28">
                  <c:v>26.600000</c:v>
                </c:pt>
                <c:pt idx="29">
                  <c:v>27.550000</c:v>
                </c:pt>
                <c:pt idx="30">
                  <c:v>28.500000</c:v>
                </c:pt>
                <c:pt idx="31">
                  <c:v>29.450000</c:v>
                </c:pt>
                <c:pt idx="32">
                  <c:v>30.400000</c:v>
                </c:pt>
                <c:pt idx="33">
                  <c:v>31.350000</c:v>
                </c:pt>
                <c:pt idx="34">
                  <c:v>32.300000</c:v>
                </c:pt>
                <c:pt idx="35">
                  <c:v>33.250000</c:v>
                </c:pt>
                <c:pt idx="36">
                  <c:v>34.200000</c:v>
                </c:pt>
                <c:pt idx="37">
                  <c:v>35.150000</c:v>
                </c:pt>
                <c:pt idx="38">
                  <c:v>36.100000</c:v>
                </c:pt>
                <c:pt idx="39">
                  <c:v>37.050000</c:v>
                </c:pt>
                <c:pt idx="40">
                  <c:v>38.000000</c:v>
                </c:pt>
                <c:pt idx="41">
                  <c:v>38.950000</c:v>
                </c:pt>
                <c:pt idx="42">
                  <c:v>39.900000</c:v>
                </c:pt>
                <c:pt idx="43">
                  <c:v>40.850000</c:v>
                </c:pt>
                <c:pt idx="44">
                  <c:v>41.800000</c:v>
                </c:pt>
                <c:pt idx="45">
                  <c:v>42.750000</c:v>
                </c:pt>
                <c:pt idx="46">
                  <c:v>43.700000</c:v>
                </c:pt>
                <c:pt idx="47">
                  <c:v>44.650000</c:v>
                </c:pt>
                <c:pt idx="48">
                  <c:v>45.600000</c:v>
                </c:pt>
                <c:pt idx="49">
                  <c:v>46.550000</c:v>
                </c:pt>
                <c:pt idx="50">
                  <c:v>47.500000</c:v>
                </c:pt>
                <c:pt idx="51">
                  <c:v>48.450000</c:v>
                </c:pt>
                <c:pt idx="52">
                  <c:v>49.400000</c:v>
                </c:pt>
                <c:pt idx="53">
                  <c:v>50.350000</c:v>
                </c:pt>
                <c:pt idx="54">
                  <c:v>51.300000</c:v>
                </c:pt>
                <c:pt idx="55">
                  <c:v>52.250000</c:v>
                </c:pt>
                <c:pt idx="56">
                  <c:v>53.200000</c:v>
                </c:pt>
                <c:pt idx="57">
                  <c:v>54.150000</c:v>
                </c:pt>
                <c:pt idx="58">
                  <c:v>55.100000</c:v>
                </c:pt>
                <c:pt idx="59">
                  <c:v>56.050000</c:v>
                </c:pt>
                <c:pt idx="60">
                  <c:v>57.000000</c:v>
                </c:pt>
                <c:pt idx="61">
                  <c:v>57.950000</c:v>
                </c:pt>
                <c:pt idx="62">
                  <c:v>58.900000</c:v>
                </c:pt>
                <c:pt idx="63">
                  <c:v>59.850000</c:v>
                </c:pt>
                <c:pt idx="64">
                  <c:v>60.800000</c:v>
                </c:pt>
                <c:pt idx="65">
                  <c:v>61.750000</c:v>
                </c:pt>
                <c:pt idx="66">
                  <c:v>62.700000</c:v>
                </c:pt>
                <c:pt idx="67">
                  <c:v>63.650000</c:v>
                </c:pt>
                <c:pt idx="68">
                  <c:v>64.600000</c:v>
                </c:pt>
                <c:pt idx="69">
                  <c:v>65.550000</c:v>
                </c:pt>
                <c:pt idx="70">
                  <c:v>66.500000</c:v>
                </c:pt>
                <c:pt idx="71">
                  <c:v>67.450000</c:v>
                </c:pt>
                <c:pt idx="72">
                  <c:v>68.400000</c:v>
                </c:pt>
                <c:pt idx="73">
                  <c:v>69.350000</c:v>
                </c:pt>
                <c:pt idx="74">
                  <c:v>70.300000</c:v>
                </c:pt>
                <c:pt idx="75">
                  <c:v>71.250000</c:v>
                </c:pt>
                <c:pt idx="76">
                  <c:v>72.200000</c:v>
                </c:pt>
                <c:pt idx="77">
                  <c:v>73.150000</c:v>
                </c:pt>
                <c:pt idx="78">
                  <c:v>74.100000</c:v>
                </c:pt>
                <c:pt idx="79">
                  <c:v>75.050000</c:v>
                </c:pt>
                <c:pt idx="80">
                  <c:v>76.000000</c:v>
                </c:pt>
                <c:pt idx="81">
                  <c:v>76.950000</c:v>
                </c:pt>
                <c:pt idx="82">
                  <c:v>77.900000</c:v>
                </c:pt>
                <c:pt idx="83">
                  <c:v>78.850000</c:v>
                </c:pt>
                <c:pt idx="84">
                  <c:v>79.800000</c:v>
                </c:pt>
                <c:pt idx="85">
                  <c:v>80.750000</c:v>
                </c:pt>
                <c:pt idx="86">
                  <c:v>81.700000</c:v>
                </c:pt>
                <c:pt idx="87">
                  <c:v>82.650000</c:v>
                </c:pt>
                <c:pt idx="88">
                  <c:v>83.600000</c:v>
                </c:pt>
                <c:pt idx="89">
                  <c:v>84.550000</c:v>
                </c:pt>
                <c:pt idx="90">
                  <c:v>85.500000</c:v>
                </c:pt>
                <c:pt idx="91">
                  <c:v>86.450000</c:v>
                </c:pt>
                <c:pt idx="92">
                  <c:v>87.400000</c:v>
                </c:pt>
                <c:pt idx="93">
                  <c:v>88.350000</c:v>
                </c:pt>
                <c:pt idx="94">
                  <c:v>89.300000</c:v>
                </c:pt>
                <c:pt idx="95">
                  <c:v>90.250000</c:v>
                </c:pt>
                <c:pt idx="96">
                  <c:v>91.200000</c:v>
                </c:pt>
                <c:pt idx="97">
                  <c:v>92.150000</c:v>
                </c:pt>
                <c:pt idx="98">
                  <c:v>93.100000</c:v>
                </c:pt>
                <c:pt idx="99">
                  <c:v>94.050000</c:v>
                </c:pt>
                <c:pt idx="100">
                  <c:v>95.000000</c:v>
                </c:pt>
              </c:numCache>
            </c:numRef>
          </c:xVal>
          <c:yVal>
            <c:numRef>
              <c:f>Sheet1!$G$2:$G$102</c:f>
              <c:numCache>
                <c:ptCount val="101"/>
                <c:pt idx="0">
                  <c:v>0.000000</c:v>
                </c:pt>
                <c:pt idx="1">
                  <c:v>0.000000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  <c:pt idx="11">
                  <c:v>0.000000</c:v>
                </c:pt>
                <c:pt idx="12">
                  <c:v>0.000000</c:v>
                </c:pt>
                <c:pt idx="13">
                  <c:v>0.000000</c:v>
                </c:pt>
                <c:pt idx="14">
                  <c:v>0.000000</c:v>
                </c:pt>
                <c:pt idx="15">
                  <c:v>0.000000</c:v>
                </c:pt>
                <c:pt idx="16">
                  <c:v>0.000000</c:v>
                </c:pt>
                <c:pt idx="17">
                  <c:v>0.000000</c:v>
                </c:pt>
                <c:pt idx="18">
                  <c:v>0.000000</c:v>
                </c:pt>
                <c:pt idx="19">
                  <c:v>0.000000</c:v>
                </c:pt>
                <c:pt idx="20">
                  <c:v>0.000000</c:v>
                </c:pt>
                <c:pt idx="21">
                  <c:v>0.000000</c:v>
                </c:pt>
                <c:pt idx="22">
                  <c:v>0.000000</c:v>
                </c:pt>
                <c:pt idx="23">
                  <c:v>0.000000</c:v>
                </c:pt>
                <c:pt idx="24">
                  <c:v>0.000000</c:v>
                </c:pt>
                <c:pt idx="25">
                  <c:v>0.000000</c:v>
                </c:pt>
                <c:pt idx="26">
                  <c:v>0.000000</c:v>
                </c:pt>
                <c:pt idx="27">
                  <c:v>0.000000</c:v>
                </c:pt>
                <c:pt idx="28">
                  <c:v>0.000000</c:v>
                </c:pt>
                <c:pt idx="29">
                  <c:v>0.000000</c:v>
                </c:pt>
                <c:pt idx="30">
                  <c:v>0.000000</c:v>
                </c:pt>
                <c:pt idx="31">
                  <c:v>0.000000</c:v>
                </c:pt>
                <c:pt idx="32">
                  <c:v>0.000000</c:v>
                </c:pt>
                <c:pt idx="33">
                  <c:v>0.000000</c:v>
                </c:pt>
                <c:pt idx="34">
                  <c:v>0.000000</c:v>
                </c:pt>
                <c:pt idx="35">
                  <c:v>0.000000</c:v>
                </c:pt>
                <c:pt idx="36">
                  <c:v>0.000000</c:v>
                </c:pt>
                <c:pt idx="37">
                  <c:v>0.000000</c:v>
                </c:pt>
                <c:pt idx="38">
                  <c:v>0.000000</c:v>
                </c:pt>
                <c:pt idx="39">
                  <c:v>0.000000</c:v>
                </c:pt>
                <c:pt idx="40">
                  <c:v>0.000000</c:v>
                </c:pt>
                <c:pt idx="41">
                  <c:v>0.000000</c:v>
                </c:pt>
                <c:pt idx="42">
                  <c:v>0.000000</c:v>
                </c:pt>
                <c:pt idx="43">
                  <c:v>0.000000</c:v>
                </c:pt>
                <c:pt idx="44">
                  <c:v>0.000000</c:v>
                </c:pt>
                <c:pt idx="45">
                  <c:v>0.000000</c:v>
                </c:pt>
                <c:pt idx="46">
                  <c:v>0.000000</c:v>
                </c:pt>
                <c:pt idx="47">
                  <c:v>0.000000</c:v>
                </c:pt>
                <c:pt idx="48">
                  <c:v>0.000000</c:v>
                </c:pt>
                <c:pt idx="49">
                  <c:v>0.000000</c:v>
                </c:pt>
                <c:pt idx="50">
                  <c:v>0.000000</c:v>
                </c:pt>
                <c:pt idx="51">
                  <c:v>0.000000</c:v>
                </c:pt>
                <c:pt idx="52">
                  <c:v>0.000000</c:v>
                </c:pt>
                <c:pt idx="53">
                  <c:v>0.000000</c:v>
                </c:pt>
                <c:pt idx="54">
                  <c:v>0.000000</c:v>
                </c:pt>
                <c:pt idx="55">
                  <c:v>0.000000</c:v>
                </c:pt>
                <c:pt idx="56">
                  <c:v>0.000000</c:v>
                </c:pt>
                <c:pt idx="57">
                  <c:v>0.000000</c:v>
                </c:pt>
                <c:pt idx="58">
                  <c:v>0.000000</c:v>
                </c:pt>
                <c:pt idx="59">
                  <c:v>0.000000</c:v>
                </c:pt>
                <c:pt idx="60">
                  <c:v>0.000000</c:v>
                </c:pt>
                <c:pt idx="61">
                  <c:v>0.000000</c:v>
                </c:pt>
                <c:pt idx="62">
                  <c:v>0.000000</c:v>
                </c:pt>
                <c:pt idx="63">
                  <c:v>0.000000</c:v>
                </c:pt>
                <c:pt idx="64">
                  <c:v>0.000000</c:v>
                </c:pt>
                <c:pt idx="65">
                  <c:v>0.000000</c:v>
                </c:pt>
                <c:pt idx="66">
                  <c:v>0.000000</c:v>
                </c:pt>
                <c:pt idx="67">
                  <c:v>0.000000</c:v>
                </c:pt>
                <c:pt idx="68">
                  <c:v>0.000000</c:v>
                </c:pt>
                <c:pt idx="69">
                  <c:v>0.000000</c:v>
                </c:pt>
                <c:pt idx="70">
                  <c:v>0.000000</c:v>
                </c:pt>
                <c:pt idx="71">
                  <c:v>0.000000</c:v>
                </c:pt>
                <c:pt idx="72">
                  <c:v>0.000000</c:v>
                </c:pt>
                <c:pt idx="73">
                  <c:v>0.000000</c:v>
                </c:pt>
                <c:pt idx="74">
                  <c:v>0.000000</c:v>
                </c:pt>
                <c:pt idx="75">
                  <c:v>0.000000</c:v>
                </c:pt>
                <c:pt idx="76">
                  <c:v>0.000000</c:v>
                </c:pt>
                <c:pt idx="77">
                  <c:v>0.000000</c:v>
                </c:pt>
                <c:pt idx="78">
                  <c:v>0.000000</c:v>
                </c:pt>
                <c:pt idx="79">
                  <c:v>0.000000</c:v>
                </c:pt>
                <c:pt idx="80">
                  <c:v>0.000000</c:v>
                </c:pt>
                <c:pt idx="81">
                  <c:v>0.000000</c:v>
                </c:pt>
                <c:pt idx="82">
                  <c:v>0.000000</c:v>
                </c:pt>
                <c:pt idx="83">
                  <c:v>0.000000</c:v>
                </c:pt>
                <c:pt idx="84">
                  <c:v>0.000000</c:v>
                </c:pt>
                <c:pt idx="85">
                  <c:v>0.000000</c:v>
                </c:pt>
                <c:pt idx="86">
                  <c:v>0.000000</c:v>
                </c:pt>
                <c:pt idx="87">
                  <c:v>0.000000</c:v>
                </c:pt>
                <c:pt idx="88">
                  <c:v>0.000000</c:v>
                </c:pt>
                <c:pt idx="89">
                  <c:v>0.000000</c:v>
                </c:pt>
                <c:pt idx="90">
                  <c:v>0.000000</c:v>
                </c:pt>
                <c:pt idx="91">
                  <c:v>0.000000</c:v>
                </c:pt>
                <c:pt idx="92">
                  <c:v>0.000000</c:v>
                </c:pt>
                <c:pt idx="93">
                  <c:v>0.000000</c:v>
                </c:pt>
                <c:pt idx="94">
                  <c:v>0.000000</c:v>
                </c:pt>
                <c:pt idx="95">
                  <c:v>0.000000</c:v>
                </c:pt>
                <c:pt idx="96">
                  <c:v>0.000000</c:v>
                </c:pt>
                <c:pt idx="97">
                  <c:v>0.000000</c:v>
                </c:pt>
                <c:pt idx="98">
                  <c:v>0.000000</c:v>
                </c:pt>
                <c:pt idx="99">
                  <c:v>0.000000</c:v>
                </c:pt>
                <c:pt idx="100">
                  <c:v>0.000000</c:v>
                </c:pt>
              </c:numCache>
            </c:numRef>
          </c:yVal>
          <c:smooth val="0"/>
        </c:ser>
        <c:axId val="2094734552"/>
        <c:axId val="2094734553"/>
      </c:scatterChart>
      <c:valAx>
        <c:axId val="2094734552"/>
        <c:scaling>
          <c:orientation val="minMax"/>
          <c:max val="100"/>
          <c:min val="0"/>
        </c:scaling>
        <c:delete val="0"/>
        <c:axPos val="b"/>
        <c:numFmt formatCode="0.####" sourceLinked="0"/>
        <c:majorTickMark val="cross"/>
        <c:minorTickMark val="in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1" i="0" strike="noStrike" sz="1000" u="none">
                <a:solidFill>
                  <a:srgbClr val="000000"/>
                </a:solidFill>
                <a:latin typeface="MS Sans Serif"/>
              </a:defRPr>
            </a:pPr>
          </a:p>
        </c:txPr>
        <c:crossAx val="2094734553"/>
        <c:crosses val="autoZero"/>
        <c:crossBetween val="between"/>
        <c:majorUnit val="10"/>
        <c:minorUnit val="5"/>
      </c:valAx>
      <c:valAx>
        <c:axId val="2094734553"/>
        <c:scaling>
          <c:orientation val="minMax"/>
        </c:scaling>
        <c:delete val="0"/>
        <c:axPos val="l"/>
        <c:numFmt formatCode="0.####" sourceLinked="0"/>
        <c:majorTickMark val="cross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1" i="0" strike="noStrike" sz="1000" u="none">
                <a:solidFill>
                  <a:srgbClr val="000000"/>
                </a:solidFill>
                <a:latin typeface="MS Sans Serif"/>
              </a:defRPr>
            </a:pPr>
          </a:p>
        </c:txPr>
        <c:crossAx val="2094734552"/>
        <c:crosses val="autoZero"/>
        <c:crossBetween val="between"/>
        <c:majorUnit val="0.0075"/>
        <c:minorUnit val="0.00375"/>
      </c:val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blipFill rotWithShape="1">
      <a:blip r:embed="rId2"/>
      <a:srcRect l="0" t="0" r="0" b="0"/>
      <a:tile tx="0" ty="0" sx="100000" sy="100000" flip="none" algn="tl"/>
    </a:blipFill>
    <a:ln w="12700" cap="flat">
      <a:solidFill>
        <a:srgbClr val="000000"/>
      </a:solidFill>
      <a:prstDash val="solid"/>
      <a:round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418596" y="434162"/>
            <a:ext cx="8306810" cy="3108961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FFFFF"/>
              </a:gs>
              <a:gs pos="55000">
                <a:srgbClr val="E0E0E0"/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Shape 15"/>
          <p:cNvSpPr/>
          <p:nvPr>
            <p:ph type="title"/>
          </p:nvPr>
        </p:nvSpPr>
        <p:spPr>
          <a:xfrm>
            <a:off x="722376" y="1820205"/>
            <a:ext cx="7772401" cy="1828801"/>
          </a:xfrm>
          <a:prstGeom prst="rect">
            <a:avLst/>
          </a:prstGeom>
        </p:spPr>
        <p:txBody>
          <a:bodyPr/>
          <a:lstStyle>
            <a:lvl1pPr algn="r">
              <a:defRPr sz="4500">
                <a:solidFill>
                  <a:srgbClr val="FF9254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" name="Shape 16"/>
          <p:cNvSpPr/>
          <p:nvPr>
            <p:ph type="body" sz="quarter" idx="1"/>
          </p:nvPr>
        </p:nvSpPr>
        <p:spPr>
          <a:xfrm>
            <a:off x="722376" y="3685032"/>
            <a:ext cx="7772401" cy="914401"/>
          </a:xfrm>
          <a:prstGeom prst="rect">
            <a:avLst/>
          </a:prstGeom>
        </p:spPr>
        <p:txBody>
          <a:bodyPr lIns="0" tIns="0" rIns="0" bIns="0"/>
          <a:lstStyle>
            <a:lvl1pPr marL="0" indent="36576" algn="r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79766F"/>
                </a:solidFill>
              </a:defRPr>
            </a:lvl1pPr>
            <a:lvl2pPr marL="0" indent="457200" algn="r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79766F"/>
                </a:solidFill>
              </a:defRPr>
            </a:lvl2pPr>
            <a:lvl3pPr marL="0" indent="914400" algn="r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79766F"/>
                </a:solidFill>
              </a:defRPr>
            </a:lvl3pPr>
            <a:lvl4pPr marL="0" indent="1371600" algn="r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79766F"/>
                </a:solidFill>
              </a:defRPr>
            </a:lvl4pPr>
            <a:lvl5pPr marL="0" indent="1828800" algn="r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79766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hape 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hape 10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xfrm>
            <a:off x="6629400" y="533404"/>
            <a:ext cx="1981200" cy="525779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xfrm>
            <a:off x="533400" y="533401"/>
            <a:ext cx="5943600" cy="525780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" name="Shape 34"/>
          <p:cNvSpPr/>
          <p:nvPr/>
        </p:nvSpPr>
        <p:spPr>
          <a:xfrm>
            <a:off x="418596" y="434162"/>
            <a:ext cx="8306810" cy="4341329"/>
          </a:xfrm>
          <a:prstGeom prst="roundRect">
            <a:avLst>
              <a:gd name="adj" fmla="val 2127"/>
            </a:avLst>
          </a:prstGeom>
          <a:gradFill>
            <a:gsLst>
              <a:gs pos="0">
                <a:srgbClr val="FFFFFF"/>
              </a:gs>
              <a:gs pos="55000">
                <a:srgbClr val="E0E0E0"/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" name="Shape 35"/>
          <p:cNvSpPr/>
          <p:nvPr>
            <p:ph type="title"/>
          </p:nvPr>
        </p:nvSpPr>
        <p:spPr>
          <a:xfrm>
            <a:off x="468343" y="4928615"/>
            <a:ext cx="8183882" cy="676657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rgbClr val="79766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468343" y="5624483"/>
            <a:ext cx="8183882" cy="420625"/>
          </a:xfrm>
          <a:prstGeom prst="rect">
            <a:avLst/>
          </a:prstGeom>
        </p:spPr>
        <p:txBody>
          <a:bodyPr lIns="0" tIns="0" rIns="0" bIns="0"/>
          <a:lstStyle>
            <a:lvl1pPr marL="0" marR="36576" indent="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B65D00"/>
                </a:solidFill>
              </a:defRPr>
            </a:lvl1pPr>
            <a:lvl2pPr marL="0" marR="36576" indent="347662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B65D00"/>
                </a:solidFill>
              </a:defRPr>
            </a:lvl2pPr>
            <a:lvl3pPr marL="0" marR="36576" indent="60325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B65D00"/>
                </a:solidFill>
              </a:defRPr>
            </a:lvl3pPr>
            <a:lvl4pPr marL="0" marR="36576" indent="841375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B65D00"/>
                </a:solidFill>
              </a:defRPr>
            </a:lvl4pPr>
            <a:lvl5pPr marL="0" marR="36576" indent="1096962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B65D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xfrm>
            <a:off x="503237" y="4986337"/>
            <a:ext cx="8183563" cy="10509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5" name="Shape 45"/>
          <p:cNvSpPr/>
          <p:nvPr>
            <p:ph type="body" sz="half" idx="1"/>
          </p:nvPr>
        </p:nvSpPr>
        <p:spPr>
          <a:xfrm>
            <a:off x="514351" y="530351"/>
            <a:ext cx="3931922" cy="438912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 marL="584056" indent="-236393">
              <a:defRPr sz="2600"/>
            </a:lvl2pPr>
            <a:lvl3pPr marL="840581" indent="-237331">
              <a:defRPr sz="2600"/>
            </a:lvl3pPr>
            <a:lvl4pPr marL="1105077" indent="-263702">
              <a:defRPr sz="2600"/>
            </a:lvl4pPr>
            <a:lvl5pPr marL="1360664" indent="-263702"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607223" y="579437"/>
            <a:ext cx="3931922" cy="792163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 sz="2400"/>
            </a:lvl1pPr>
            <a:lvl2pPr marL="0" indent="347662">
              <a:buClrTx/>
              <a:buSzTx/>
              <a:buFontTx/>
              <a:buNone/>
              <a:defRPr b="1" sz="2400"/>
            </a:lvl2pPr>
            <a:lvl3pPr marL="0" indent="603250">
              <a:buClrTx/>
              <a:buSzTx/>
              <a:buFontTx/>
              <a:buNone/>
              <a:defRPr b="1" sz="2400"/>
            </a:lvl3pPr>
            <a:lvl4pPr marL="0" indent="841375">
              <a:buClrTx/>
              <a:buSzTx/>
              <a:buFontTx/>
              <a:buNone/>
              <a:defRPr b="1" sz="2400"/>
            </a:lvl4pPr>
            <a:lvl5pPr marL="0" indent="1096962">
              <a:buClrTx/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/>
          <p:nvPr>
            <p:ph type="body" sz="quarter" idx="13"/>
          </p:nvPr>
        </p:nvSpPr>
        <p:spPr>
          <a:xfrm>
            <a:off x="4652169" y="579437"/>
            <a:ext cx="3931921" cy="792163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FontTx/>
              <a:buNone/>
              <a:defRPr b="1" sz="2400"/>
            </a:pPr>
          </a:p>
        </p:txBody>
      </p:sp>
      <p:sp>
        <p:nvSpPr>
          <p:cNvPr id="56" name="Shape 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503237" y="4986337"/>
            <a:ext cx="8183563" cy="10509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xfrm>
            <a:off x="5538784" y="533400"/>
            <a:ext cx="2971801" cy="914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0" name="Shape 80"/>
          <p:cNvSpPr/>
          <p:nvPr>
            <p:ph type="body" sz="quarter" idx="1"/>
          </p:nvPr>
        </p:nvSpPr>
        <p:spPr>
          <a:xfrm>
            <a:off x="5538847" y="1447802"/>
            <a:ext cx="2971801" cy="4206112"/>
          </a:xfrm>
          <a:prstGeom prst="rect">
            <a:avLst/>
          </a:prstGeom>
        </p:spPr>
        <p:txBody>
          <a:bodyPr/>
          <a:lstStyle>
            <a:lvl1pPr marL="0" marR="18288" indent="18288">
              <a:spcBef>
                <a:spcPts val="0"/>
              </a:spcBef>
              <a:buClrTx/>
              <a:buSzTx/>
              <a:buFontTx/>
              <a:buNone/>
              <a:defRPr sz="1400"/>
            </a:lvl1pPr>
            <a:lvl2pPr marL="0" marR="18288" indent="347662">
              <a:spcBef>
                <a:spcPts val="0"/>
              </a:spcBef>
              <a:buClrTx/>
              <a:buSzTx/>
              <a:buFontTx/>
              <a:buNone/>
              <a:defRPr sz="1400"/>
            </a:lvl2pPr>
            <a:lvl3pPr marL="0" marR="18288" indent="603250">
              <a:spcBef>
                <a:spcPts val="0"/>
              </a:spcBef>
              <a:buClrTx/>
              <a:buSzTx/>
              <a:buFontTx/>
              <a:buNone/>
              <a:defRPr sz="1400"/>
            </a:lvl3pPr>
            <a:lvl4pPr marL="0" marR="18288" indent="841375">
              <a:spcBef>
                <a:spcPts val="0"/>
              </a:spcBef>
              <a:buClrTx/>
              <a:buSzTx/>
              <a:buFontTx/>
              <a:buNone/>
              <a:defRPr sz="1400"/>
            </a:lvl4pPr>
            <a:lvl5pPr marL="0" marR="18288" indent="1096962">
              <a:spcBef>
                <a:spcPts val="0"/>
              </a:spcBef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9" name="Shape 89"/>
          <p:cNvSpPr/>
          <p:nvPr/>
        </p:nvSpPr>
        <p:spPr>
          <a:xfrm>
            <a:off x="6400800" y="433387"/>
            <a:ext cx="2324100" cy="434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006" y="0"/>
                </a:lnTo>
                <a:cubicBezTo>
                  <a:pt x="21334" y="0"/>
                  <a:pt x="21600" y="142"/>
                  <a:pt x="21600" y="318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C1C1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" name="Shape 90"/>
          <p:cNvSpPr/>
          <p:nvPr>
            <p:ph type="title"/>
          </p:nvPr>
        </p:nvSpPr>
        <p:spPr>
          <a:xfrm>
            <a:off x="457200" y="5012056"/>
            <a:ext cx="8229600" cy="1051561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rgbClr val="79766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91" name="Shape 91"/>
          <p:cNvSpPr/>
          <p:nvPr>
            <p:ph type="body" sz="quarter" idx="1"/>
          </p:nvPr>
        </p:nvSpPr>
        <p:spPr>
          <a:xfrm>
            <a:off x="6462712" y="533400"/>
            <a:ext cx="2240281" cy="4211481"/>
          </a:xfrm>
          <a:prstGeom prst="rect">
            <a:avLst/>
          </a:prstGeom>
        </p:spPr>
        <p:txBody>
          <a:bodyPr/>
          <a:lstStyle>
            <a:lvl1pPr marL="0" indent="45719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Tx/>
              <a:buFontTx/>
              <a:defRPr sz="1400">
                <a:solidFill>
                  <a:srgbClr val="FFFFFF"/>
                </a:solidFill>
              </a:defRPr>
            </a:lvl2pPr>
            <a:lvl3pPr marL="858838" indent="-255588">
              <a:spcBef>
                <a:spcPts val="0"/>
              </a:spcBef>
              <a:buClrTx/>
              <a:buFontTx/>
              <a:defRPr sz="1400">
                <a:solidFill>
                  <a:srgbClr val="FFFFFF"/>
                </a:solidFill>
              </a:defRPr>
            </a:lvl3pPr>
            <a:lvl4pPr marL="1125361" indent="-283986">
              <a:spcBef>
                <a:spcPts val="0"/>
              </a:spcBef>
              <a:buClrTx/>
              <a:buFontTx/>
              <a:defRPr sz="14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Tx/>
              <a:buFontTx/>
              <a:defRPr sz="1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hape 92"/>
          <p:cNvSpPr/>
          <p:nvPr>
            <p:ph type="pic" idx="13"/>
          </p:nvPr>
        </p:nvSpPr>
        <p:spPr>
          <a:xfrm>
            <a:off x="421479" y="435768"/>
            <a:ext cx="5925313" cy="4343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rgbClr val="FFFFFF"/>
              </a:gs>
              <a:gs pos="55000">
                <a:srgbClr val="E0E0E0"/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02919" y="4983479"/>
            <a:ext cx="8183882" cy="1051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02919" y="530351"/>
            <a:ext cx="8183882" cy="418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8540244" y="6233159"/>
            <a:ext cx="265620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9pPr>
    </p:titleStyle>
    <p:bodyStyle>
      <a:lvl1pPr marL="265113" marR="0" indent="-265113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80000"/>
        <a:buFont typeface="Wingdings 2"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581025" marR="0" indent="-233362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◦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835602" marR="0" indent="-232352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1110415" marR="0" indent="-26904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12000"/>
        <a:buFont typeface="Wingdings 2"/>
        <a:buChar char="◦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1380948" marR="0" indent="-28398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1608806" marR="0" indent="-301214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◦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1859279" marR="0" indent="-341375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2078735" marR="0" indent="-341375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◦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2307335" marR="0" indent="-341375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hyperlink" Target="http://www.ngpharma.com/news/possible-HIV-vaccine/" TargetMode="External"/><Relationship Id="rId4" Type="http://schemas.openxmlformats.org/officeDocument/2006/relationships/hyperlink" Target="http://news.bbc.co.uk/go/pr/fr/-/2/hi/health/8272113.stm" TargetMode="Externa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ctrTitle"/>
          </p:nvPr>
        </p:nvSpPr>
        <p:spPr>
          <a:xfrm>
            <a:off x="685800" y="18288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2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Data Analysis</a:t>
            </a:r>
          </a:p>
        </p:txBody>
      </p:sp>
      <p:sp>
        <p:nvSpPr>
          <p:cNvPr id="121" name="Shape 121"/>
          <p:cNvSpPr/>
          <p:nvPr>
            <p:ph type="subTitle" sz="quarter" idx="1"/>
          </p:nvPr>
        </p:nvSpPr>
        <p:spPr>
          <a:xfrm>
            <a:off x="1371600" y="3584575"/>
            <a:ext cx="6400800" cy="1752600"/>
          </a:xfrm>
          <a:prstGeom prst="rect">
            <a:avLst/>
          </a:prstGeom>
        </p:spPr>
        <p:txBody>
          <a:bodyPr/>
          <a:lstStyle/>
          <a:p>
            <a:pPr indent="36512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Patrice Koehl</a:t>
            </a:r>
          </a:p>
          <a:p>
            <a:pPr indent="36512">
              <a:defRPr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Department of Biological Sciences</a:t>
            </a:r>
          </a:p>
          <a:p>
            <a:pPr indent="36512">
              <a:defRPr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National University of Singapore</a:t>
            </a:r>
          </a:p>
        </p:txBody>
      </p:sp>
      <p:sp>
        <p:nvSpPr>
          <p:cNvPr id="122" name="Shape 122"/>
          <p:cNvSpPr/>
          <p:nvPr/>
        </p:nvSpPr>
        <p:spPr>
          <a:xfrm>
            <a:off x="1471612" y="5562600"/>
            <a:ext cx="6307893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/>
            </a:pPr>
            <a:r>
              <a:t>http://www.cs.ucdavis.edu/~koehl/Teaching/BL5229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>
              <a:defRPr i="1"/>
            </a:pPr>
            <a:r>
              <a:t>koehl@cs.ucdavis.edu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0487" y="1079500"/>
            <a:ext cx="4622801" cy="469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385763" y="508635"/>
            <a:ext cx="834390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400">
              <a:defRPr b="1" sz="2800">
                <a:solidFill>
                  <a:schemeClr val="accent2"/>
                </a:solidFill>
              </a:defRPr>
            </a:lvl1pPr>
          </a:lstStyle>
          <a:p>
            <a:pPr/>
            <a:r>
              <a:t>Visualization of Variation: the Box Plot</a:t>
            </a:r>
          </a:p>
        </p:txBody>
      </p:sp>
      <p:sp>
        <p:nvSpPr>
          <p:cNvPr id="166" name="Shape 166"/>
          <p:cNvSpPr/>
          <p:nvPr/>
        </p:nvSpPr>
        <p:spPr>
          <a:xfrm>
            <a:off x="4919662" y="3816350"/>
            <a:ext cx="231490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(Inter Quartile Range)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1003300"/>
            <a:ext cx="4699000" cy="48387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385763" y="508635"/>
            <a:ext cx="834390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400">
              <a:defRPr b="1" sz="2800">
                <a:solidFill>
                  <a:schemeClr val="accent2"/>
                </a:solidFill>
              </a:defRPr>
            </a:lvl1pPr>
          </a:lstStyle>
          <a:p>
            <a:pPr/>
            <a:r>
              <a:t>Detecting outliers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" y="1727200"/>
            <a:ext cx="8559800" cy="213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1385887" y="661035"/>
            <a:ext cx="6691312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400">
              <a:defRPr sz="2700">
                <a:solidFill>
                  <a:schemeClr val="accent2"/>
                </a:solidFill>
              </a:defRPr>
            </a:lvl1pPr>
          </a:lstStyle>
          <a:p>
            <a:pPr/>
            <a:r>
              <a:t>Correlation between two distributions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486" y="1394248"/>
            <a:ext cx="8011028" cy="4499898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1385887" y="661035"/>
            <a:ext cx="6691312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400">
              <a:defRPr sz="2700">
                <a:solidFill>
                  <a:schemeClr val="accent2"/>
                </a:solidFill>
              </a:defRPr>
            </a:lvl1pPr>
          </a:lstStyle>
          <a:p>
            <a:pPr/>
            <a:r>
              <a:t>Correlation between two distributions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848" y="1623330"/>
            <a:ext cx="8010304" cy="361134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1385887" y="661035"/>
            <a:ext cx="6691312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400">
              <a:defRPr sz="2700">
                <a:solidFill>
                  <a:schemeClr val="accent2"/>
                </a:solidFill>
              </a:defRPr>
            </a:lvl1pPr>
          </a:lstStyle>
          <a:p>
            <a:pPr/>
            <a:r>
              <a:t>Correlation does not mean causality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1385887" y="661035"/>
            <a:ext cx="6691312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400">
              <a:defRPr sz="2700">
                <a:solidFill>
                  <a:schemeClr val="accent2"/>
                </a:solidFill>
              </a:defRPr>
            </a:lvl1pPr>
          </a:lstStyle>
          <a:p>
            <a:pPr/>
            <a:r>
              <a:t>Correlation does not mean causality</a:t>
            </a:r>
          </a:p>
        </p:txBody>
      </p:sp>
      <p:pic>
        <p:nvPicPr>
          <p:cNvPr id="18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983" y="1534837"/>
            <a:ext cx="8350034" cy="4122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3224213" y="287338"/>
            <a:ext cx="2086308" cy="47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Data analysis</a:t>
            </a:r>
          </a:p>
        </p:txBody>
      </p:sp>
      <p:sp>
        <p:nvSpPr>
          <p:cNvPr id="184" name="Shape 184"/>
          <p:cNvSpPr/>
          <p:nvPr/>
        </p:nvSpPr>
        <p:spPr>
          <a:xfrm>
            <a:off x="612775" y="1989138"/>
            <a:ext cx="4408845" cy="3637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buClr>
                <a:schemeClr val="accent2"/>
              </a:buClr>
              <a:buSzPct val="100000"/>
              <a:buFont typeface="Wingdings"/>
              <a:buChar char="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Statistics of a sample</a:t>
            </a:r>
          </a:p>
          <a:p>
            <a:pPr lvl="1" marL="457200" indent="0">
              <a:buClr>
                <a:schemeClr val="accent3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Central tendency</a:t>
            </a:r>
          </a:p>
          <a:p>
            <a:pPr lvl="1" marL="457200" indent="0">
              <a:buClr>
                <a:schemeClr val="accent3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Variation</a:t>
            </a:r>
          </a:p>
          <a:p>
            <a:pPr lvl="1" marL="457200" indent="0">
              <a:buClr>
                <a:schemeClr val="accent3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Normal distribution</a:t>
            </a:r>
          </a:p>
          <a:p>
            <a:pPr>
              <a:buClr>
                <a:schemeClr val="accent2"/>
              </a:buClr>
              <a:buSzPct val="100000"/>
              <a:buFont typeface="Wingdings"/>
              <a:buChar char="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Clr>
                <a:schemeClr val="accent2"/>
              </a:buClr>
              <a:buSzPct val="100000"/>
              <a:buFont typeface="Wingdings"/>
              <a:buChar char="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Inference</a:t>
            </a:r>
          </a:p>
          <a:p>
            <a:pPr lvl="1" marL="457200" indent="0">
              <a:buClr>
                <a:schemeClr val="accent3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From sample to population</a:t>
            </a:r>
          </a:p>
          <a:p>
            <a:pPr lvl="1" marL="457200" indent="0">
              <a:buClr>
                <a:schemeClr val="accent3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P-value</a:t>
            </a:r>
          </a:p>
          <a:p>
            <a:pPr lvl="1" marL="457200" indent="0">
              <a:buClr>
                <a:schemeClr val="accent2"/>
              </a:buClr>
              <a:buSzPct val="100000"/>
              <a:buFont typeface="Wingdings"/>
              <a:buChar char="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5" name="Shape 185"/>
          <p:cNvSpPr/>
          <p:nvPr/>
        </p:nvSpPr>
        <p:spPr>
          <a:xfrm>
            <a:off x="612775" y="1989138"/>
            <a:ext cx="3992563" cy="165100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1266825" y="583247"/>
            <a:ext cx="6505575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400"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The Normal Distribution Curve </a:t>
            </a:r>
          </a:p>
        </p:txBody>
      </p:sp>
      <p:sp>
        <p:nvSpPr>
          <p:cNvPr id="188" name="Shape 188" descr="Rectangle: Click to edit Master text styles&#10;Second level&#10;Third level&#10;Fourth level&#10;Fifth level"/>
          <p:cNvSpPr/>
          <p:nvPr/>
        </p:nvSpPr>
        <p:spPr>
          <a:xfrm>
            <a:off x="228600" y="1204912"/>
            <a:ext cx="7772400" cy="109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76250" indent="-47625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sz="2200"/>
              <a:t>In everyday life many variables such as </a:t>
            </a:r>
            <a:r>
              <a:rPr sz="2200">
                <a:solidFill>
                  <a:srgbClr val="C00C66"/>
                </a:solidFill>
              </a:rPr>
              <a:t>height</a:t>
            </a:r>
            <a:r>
              <a:rPr sz="2200"/>
              <a:t>, </a:t>
            </a:r>
            <a:r>
              <a:rPr sz="2200">
                <a:solidFill>
                  <a:srgbClr val="C00C66"/>
                </a:solidFill>
              </a:rPr>
              <a:t>weight</a:t>
            </a:r>
            <a:r>
              <a:rPr sz="2200"/>
              <a:t>, </a:t>
            </a:r>
            <a:r>
              <a:rPr sz="2200">
                <a:solidFill>
                  <a:srgbClr val="C00C66"/>
                </a:solidFill>
              </a:rPr>
              <a:t>shoe size</a:t>
            </a:r>
            <a:r>
              <a:rPr sz="2200"/>
              <a:t> and </a:t>
            </a:r>
            <a:r>
              <a:rPr sz="2200">
                <a:solidFill>
                  <a:srgbClr val="C00C66"/>
                </a:solidFill>
              </a:rPr>
              <a:t>exam marks</a:t>
            </a:r>
            <a:r>
              <a:rPr sz="2200"/>
              <a:t> all tend to be </a:t>
            </a:r>
            <a:r>
              <a:rPr sz="2200">
                <a:solidFill>
                  <a:srgbClr val="C00C66"/>
                </a:solidFill>
              </a:rPr>
              <a:t>normally distributed</a:t>
            </a:r>
            <a:r>
              <a:rPr sz="2200"/>
              <a:t>, that is, they all tend to look like:</a:t>
            </a:r>
          </a:p>
        </p:txBody>
      </p:sp>
      <p:graphicFrame>
        <p:nvGraphicFramePr>
          <p:cNvPr id="189" name="Chart 189"/>
          <p:cNvGraphicFramePr/>
          <p:nvPr/>
        </p:nvGraphicFramePr>
        <p:xfrm>
          <a:off x="1019461" y="2740126"/>
          <a:ext cx="6820793" cy="2115643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90" name="Shape 190"/>
          <p:cNvSpPr/>
          <p:nvPr/>
        </p:nvSpPr>
        <p:spPr>
          <a:xfrm>
            <a:off x="762000" y="5562600"/>
            <a:ext cx="7239000" cy="910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300"/>
              </a:spcBef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It is bell-shaped and symmetrical about the mean</a:t>
            </a:r>
            <a:endParaRPr sz="2400"/>
          </a:p>
          <a:p>
            <a:pPr>
              <a:spcBef>
                <a:spcPts val="1300"/>
              </a:spcBef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The mean, median and mode are equal</a:t>
            </a:r>
          </a:p>
        </p:txBody>
      </p:sp>
      <p:sp>
        <p:nvSpPr>
          <p:cNvPr id="191" name="Shape 191"/>
          <p:cNvSpPr/>
          <p:nvPr/>
        </p:nvSpPr>
        <p:spPr>
          <a:xfrm flipH="1" flipV="1">
            <a:off x="4648200" y="2946400"/>
            <a:ext cx="1569" cy="1655763"/>
          </a:xfrm>
          <a:prstGeom prst="line">
            <a:avLst/>
          </a:prstGeom>
          <a:ln w="41275">
            <a:solidFill>
              <a:srgbClr val="000000"/>
            </a:solidFill>
            <a:headEnd type="oval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92" name="Shape 192"/>
          <p:cNvSpPr/>
          <p:nvPr/>
        </p:nvSpPr>
        <p:spPr>
          <a:xfrm>
            <a:off x="3297237" y="2554288"/>
            <a:ext cx="32766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Mean, Median, Mode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1385887" y="648335"/>
            <a:ext cx="669131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400"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Interpreting a normal distribution</a:t>
            </a:r>
          </a:p>
        </p:txBody>
      </p:sp>
      <p:graphicFrame>
        <p:nvGraphicFramePr>
          <p:cNvPr id="195" name="Chart 195"/>
          <p:cNvGraphicFramePr/>
          <p:nvPr/>
        </p:nvGraphicFramePr>
        <p:xfrm>
          <a:off x="1081698" y="1758801"/>
          <a:ext cx="7151005" cy="2737979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96" name="Shape 196"/>
          <p:cNvSpPr/>
          <p:nvPr/>
        </p:nvSpPr>
        <p:spPr>
          <a:xfrm>
            <a:off x="6357937" y="1739900"/>
            <a:ext cx="1905001" cy="819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Mean     = 50</a:t>
            </a:r>
            <a:endParaRPr sz="2400"/>
          </a:p>
          <a:p>
            <a:pPr>
              <a:spcBef>
                <a:spcPts val="1200"/>
              </a:spcBef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Std Dev = 15</a:t>
            </a:r>
          </a:p>
        </p:txBody>
      </p:sp>
      <p:sp>
        <p:nvSpPr>
          <p:cNvPr id="197" name="Shape 197"/>
          <p:cNvSpPr/>
          <p:nvPr/>
        </p:nvSpPr>
        <p:spPr>
          <a:xfrm flipH="1">
            <a:off x="4875212" y="2228850"/>
            <a:ext cx="1" cy="1981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8" name="Shape 198"/>
          <p:cNvSpPr/>
          <p:nvPr/>
        </p:nvSpPr>
        <p:spPr>
          <a:xfrm>
            <a:off x="5830887" y="3016250"/>
            <a:ext cx="1" cy="1219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9" name="Shape 199"/>
          <p:cNvSpPr/>
          <p:nvPr/>
        </p:nvSpPr>
        <p:spPr>
          <a:xfrm>
            <a:off x="4881562" y="3201988"/>
            <a:ext cx="9906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34%</a:t>
            </a:r>
          </a:p>
        </p:txBody>
      </p:sp>
      <p:sp>
        <p:nvSpPr>
          <p:cNvPr id="200" name="Shape 200"/>
          <p:cNvSpPr/>
          <p:nvPr/>
        </p:nvSpPr>
        <p:spPr>
          <a:xfrm>
            <a:off x="6781800" y="3962400"/>
            <a:ext cx="0" cy="2540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1" name="Shape 201"/>
          <p:cNvSpPr/>
          <p:nvPr/>
        </p:nvSpPr>
        <p:spPr>
          <a:xfrm>
            <a:off x="5824537" y="3759200"/>
            <a:ext cx="10668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14%</a:t>
            </a:r>
          </a:p>
        </p:txBody>
      </p:sp>
      <p:sp>
        <p:nvSpPr>
          <p:cNvPr id="202" name="Shape 202"/>
          <p:cNvSpPr/>
          <p:nvPr/>
        </p:nvSpPr>
        <p:spPr>
          <a:xfrm>
            <a:off x="7043738" y="3340100"/>
            <a:ext cx="8382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2%</a:t>
            </a:r>
          </a:p>
        </p:txBody>
      </p:sp>
      <p:sp>
        <p:nvSpPr>
          <p:cNvPr id="203" name="Shape 203"/>
          <p:cNvSpPr/>
          <p:nvPr/>
        </p:nvSpPr>
        <p:spPr>
          <a:xfrm flipV="1">
            <a:off x="6967538" y="3797300"/>
            <a:ext cx="304801" cy="304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4" name="Shape 204"/>
          <p:cNvSpPr/>
          <p:nvPr/>
        </p:nvSpPr>
        <p:spPr>
          <a:xfrm>
            <a:off x="3913187" y="3014663"/>
            <a:ext cx="1" cy="1219201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5" name="Shape 205"/>
          <p:cNvSpPr/>
          <p:nvPr/>
        </p:nvSpPr>
        <p:spPr>
          <a:xfrm>
            <a:off x="3952875" y="3201988"/>
            <a:ext cx="9906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34%</a:t>
            </a:r>
          </a:p>
        </p:txBody>
      </p:sp>
      <p:sp>
        <p:nvSpPr>
          <p:cNvPr id="206" name="Shape 206"/>
          <p:cNvSpPr/>
          <p:nvPr/>
        </p:nvSpPr>
        <p:spPr>
          <a:xfrm>
            <a:off x="2944813" y="3976687"/>
            <a:ext cx="1" cy="233362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7" name="Shape 207"/>
          <p:cNvSpPr/>
          <p:nvPr/>
        </p:nvSpPr>
        <p:spPr>
          <a:xfrm>
            <a:off x="3043238" y="3759200"/>
            <a:ext cx="10668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14%</a:t>
            </a:r>
          </a:p>
        </p:txBody>
      </p:sp>
      <p:sp>
        <p:nvSpPr>
          <p:cNvPr id="208" name="Shape 208"/>
          <p:cNvSpPr/>
          <p:nvPr/>
        </p:nvSpPr>
        <p:spPr>
          <a:xfrm flipH="1" flipV="1">
            <a:off x="2395538" y="3797313"/>
            <a:ext cx="409046" cy="338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2280" y="1048"/>
                  <a:pt x="21600" y="9393"/>
                  <a:pt x="21600" y="19342"/>
                </a:cubicBezTo>
                <a:cubicBezTo>
                  <a:pt x="21600" y="20097"/>
                  <a:pt x="21545" y="20851"/>
                  <a:pt x="21436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17" name="Group 217"/>
          <p:cNvGrpSpPr/>
          <p:nvPr/>
        </p:nvGrpSpPr>
        <p:grpSpPr>
          <a:xfrm>
            <a:off x="2014538" y="3340099"/>
            <a:ext cx="5715001" cy="1905001"/>
            <a:chOff x="0" y="0"/>
            <a:chExt cx="5715000" cy="1905000"/>
          </a:xfrm>
        </p:grpSpPr>
        <p:sp>
          <p:nvSpPr>
            <p:cNvPr id="209" name="Shape 209"/>
            <p:cNvSpPr/>
            <p:nvPr/>
          </p:nvSpPr>
          <p:spPr>
            <a:xfrm>
              <a:off x="76200" y="0"/>
              <a:ext cx="838200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200"/>
                </a:spcBef>
                <a:defRPr b="1"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2%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x="2852737" y="1295400"/>
              <a:ext cx="1" cy="60960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1905000" y="1295400"/>
              <a:ext cx="0" cy="60960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5715000" y="1295400"/>
              <a:ext cx="0" cy="60960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4800600" y="1295400"/>
              <a:ext cx="0" cy="60960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3810000" y="1295400"/>
              <a:ext cx="0" cy="60960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5" name="Shape 215"/>
            <p:cNvSpPr/>
            <p:nvPr/>
          </p:nvSpPr>
          <p:spPr>
            <a:xfrm flipH="1">
              <a:off x="-1" y="1295400"/>
              <a:ext cx="2" cy="60960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6" name="Shape 216"/>
            <p:cNvSpPr/>
            <p:nvPr/>
          </p:nvSpPr>
          <p:spPr>
            <a:xfrm flipH="1">
              <a:off x="914399" y="1295400"/>
              <a:ext cx="1" cy="60960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6" name="Group 226"/>
          <p:cNvGrpSpPr/>
          <p:nvPr/>
        </p:nvGrpSpPr>
        <p:grpSpPr>
          <a:xfrm>
            <a:off x="1676400" y="5892799"/>
            <a:ext cx="6400800" cy="375232"/>
            <a:chOff x="0" y="0"/>
            <a:chExt cx="6400800" cy="375230"/>
          </a:xfrm>
        </p:grpSpPr>
        <p:sp>
          <p:nvSpPr>
            <p:cNvPr id="218" name="Shape 218"/>
            <p:cNvSpPr/>
            <p:nvPr/>
          </p:nvSpPr>
          <p:spPr>
            <a:xfrm>
              <a:off x="0" y="38100"/>
              <a:ext cx="6400800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3005137" y="0"/>
              <a:ext cx="381001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200"/>
                </a:spcBef>
                <a:defRPr b="1"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0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3833812" y="0"/>
              <a:ext cx="609601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200"/>
                </a:spcBef>
                <a:defRPr b="1"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+1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4805362" y="0"/>
              <a:ext cx="685801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200"/>
                </a:spcBef>
                <a:defRPr b="1"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+2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5734050" y="0"/>
              <a:ext cx="609600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200"/>
                </a:spcBef>
                <a:defRPr b="1"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+3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952500" y="0"/>
              <a:ext cx="609600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200"/>
                </a:spcBef>
                <a:defRPr b="1"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-2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76200" y="0"/>
              <a:ext cx="533400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200"/>
                </a:spcBef>
                <a:defRPr b="1"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-3</a:t>
              </a:r>
            </a:p>
          </p:txBody>
        </p:sp>
        <p:sp>
          <p:nvSpPr>
            <p:cNvPr id="225" name="Shape 225"/>
            <p:cNvSpPr/>
            <p:nvPr/>
          </p:nvSpPr>
          <p:spPr>
            <a:xfrm>
              <a:off x="1962150" y="0"/>
              <a:ext cx="609600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200"/>
                </a:spcBef>
                <a:defRPr b="1"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-1</a:t>
              </a:r>
            </a:p>
          </p:txBody>
        </p:sp>
      </p:grpSp>
      <p:grpSp>
        <p:nvGrpSpPr>
          <p:cNvPr id="235" name="Group 235"/>
          <p:cNvGrpSpPr/>
          <p:nvPr/>
        </p:nvGrpSpPr>
        <p:grpSpPr>
          <a:xfrm>
            <a:off x="1676400" y="5281612"/>
            <a:ext cx="6510339" cy="475244"/>
            <a:chOff x="0" y="0"/>
            <a:chExt cx="6510337" cy="475242"/>
          </a:xfrm>
        </p:grpSpPr>
        <p:sp>
          <p:nvSpPr>
            <p:cNvPr id="227" name="Shape 227"/>
            <p:cNvSpPr/>
            <p:nvPr/>
          </p:nvSpPr>
          <p:spPr>
            <a:xfrm>
              <a:off x="0" y="0"/>
              <a:ext cx="6400801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2943225" y="100012"/>
              <a:ext cx="609600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200"/>
                </a:spcBef>
                <a:defRPr b="1"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50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4919662" y="100012"/>
              <a:ext cx="609601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200"/>
                </a:spcBef>
                <a:defRPr b="1"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80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5900737" y="100012"/>
              <a:ext cx="609601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200"/>
                </a:spcBef>
                <a:defRPr b="1"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95</a:t>
              </a:r>
            </a:p>
          </p:txBody>
        </p:sp>
        <p:sp>
          <p:nvSpPr>
            <p:cNvPr id="231" name="Shape 231"/>
            <p:cNvSpPr/>
            <p:nvPr/>
          </p:nvSpPr>
          <p:spPr>
            <a:xfrm>
              <a:off x="180974" y="100012"/>
              <a:ext cx="609601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200"/>
                </a:spcBef>
                <a:defRPr b="1"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1985962" y="100012"/>
              <a:ext cx="609601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200"/>
                </a:spcBef>
                <a:defRPr b="1"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35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990599" y="100012"/>
              <a:ext cx="609601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200"/>
                </a:spcBef>
                <a:defRPr b="1"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20</a:t>
              </a:r>
            </a:p>
          </p:txBody>
        </p:sp>
        <p:sp>
          <p:nvSpPr>
            <p:cNvPr id="234" name="Shape 234"/>
            <p:cNvSpPr/>
            <p:nvPr/>
          </p:nvSpPr>
          <p:spPr>
            <a:xfrm>
              <a:off x="3886200" y="100012"/>
              <a:ext cx="609600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200"/>
                </a:spcBef>
                <a:defRPr b="1"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65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3609975" y="4259262"/>
            <a:ext cx="1752600" cy="1"/>
          </a:xfrm>
          <a:prstGeom prst="line">
            <a:avLst/>
          </a:pr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40" name="Group 240"/>
          <p:cNvGrpSpPr/>
          <p:nvPr/>
        </p:nvGrpSpPr>
        <p:grpSpPr>
          <a:xfrm>
            <a:off x="5057775" y="3192463"/>
            <a:ext cx="2286000" cy="1295401"/>
            <a:chOff x="0" y="0"/>
            <a:chExt cx="2286000" cy="1295400"/>
          </a:xfrm>
        </p:grpSpPr>
        <p:sp>
          <p:nvSpPr>
            <p:cNvPr id="238" name="Shape 238"/>
            <p:cNvSpPr/>
            <p:nvPr/>
          </p:nvSpPr>
          <p:spPr>
            <a:xfrm>
              <a:off x="457200" y="838200"/>
              <a:ext cx="304800" cy="457200"/>
            </a:xfrm>
            <a:prstGeom prst="rect">
              <a:avLst/>
            </a:prstGeom>
            <a:solidFill>
              <a:srgbClr val="00FF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9" name="Shape 239"/>
            <p:cNvSpPr/>
            <p:nvPr/>
          </p:nvSpPr>
          <p:spPr>
            <a:xfrm>
              <a:off x="0" y="-1"/>
              <a:ext cx="2286000" cy="5758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spcBef>
                  <a:spcPts val="1200"/>
                </a:spcBef>
                <a:defRPr sz="2000" u="sng">
                  <a:latin typeface="Arial"/>
                  <a:ea typeface="Arial"/>
                  <a:cs typeface="Arial"/>
                  <a:sym typeface="Arial"/>
                </a:defRPr>
              </a:pPr>
              <a:r>
                <a:t>Sample </a:t>
              </a:r>
              <a:r>
                <a:rPr u="none"/>
                <a:t>(observation)</a:t>
              </a:r>
            </a:p>
          </p:txBody>
        </p:sp>
      </p:grpSp>
      <p:sp>
        <p:nvSpPr>
          <p:cNvPr id="241" name="Shape 241"/>
          <p:cNvSpPr/>
          <p:nvPr/>
        </p:nvSpPr>
        <p:spPr>
          <a:xfrm rot="5400000">
            <a:off x="4029075" y="3916362"/>
            <a:ext cx="914400" cy="175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>
            <a:solidFill>
              <a:srgbClr val="000000"/>
            </a:solidFill>
            <a:miter/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2" name="Shape 242"/>
          <p:cNvSpPr/>
          <p:nvPr/>
        </p:nvSpPr>
        <p:spPr>
          <a:xfrm>
            <a:off x="5057775" y="4741862"/>
            <a:ext cx="2743200" cy="575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Make guesses about the whole population </a:t>
            </a:r>
          </a:p>
        </p:txBody>
      </p:sp>
      <p:grpSp>
        <p:nvGrpSpPr>
          <p:cNvPr id="245" name="Group 245"/>
          <p:cNvGrpSpPr/>
          <p:nvPr/>
        </p:nvGrpSpPr>
        <p:grpSpPr>
          <a:xfrm>
            <a:off x="942975" y="2582863"/>
            <a:ext cx="2514600" cy="2819401"/>
            <a:chOff x="0" y="0"/>
            <a:chExt cx="2514600" cy="2819400"/>
          </a:xfrm>
        </p:grpSpPr>
        <p:sp>
          <p:nvSpPr>
            <p:cNvPr id="243" name="Shape 243"/>
            <p:cNvSpPr/>
            <p:nvPr/>
          </p:nvSpPr>
          <p:spPr>
            <a:xfrm>
              <a:off x="0" y="838200"/>
              <a:ext cx="2514600" cy="1981200"/>
            </a:xfrm>
            <a:prstGeom prst="rect">
              <a:avLst/>
            </a:prstGeom>
            <a:solidFill>
              <a:srgbClr val="FBCC9A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4" name="Shape 244"/>
            <p:cNvSpPr/>
            <p:nvPr/>
          </p:nvSpPr>
          <p:spPr>
            <a:xfrm>
              <a:off x="152400" y="-1"/>
              <a:ext cx="2286000" cy="5758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spcBef>
                  <a:spcPts val="1200"/>
                </a:spcBef>
                <a:defRPr sz="2000" u="sng">
                  <a:latin typeface="Arial"/>
                  <a:ea typeface="Arial"/>
                  <a:cs typeface="Arial"/>
                  <a:sym typeface="Arial"/>
                </a:defRPr>
              </a:pPr>
              <a:r>
                <a:t>Truth</a:t>
              </a:r>
              <a:r>
                <a:rPr u="none"/>
                <a:t> (not observable)</a:t>
              </a:r>
            </a:p>
          </p:txBody>
        </p:sp>
      </p:grpSp>
      <p:grpSp>
        <p:nvGrpSpPr>
          <p:cNvPr id="249" name="Group 249"/>
          <p:cNvGrpSpPr/>
          <p:nvPr/>
        </p:nvGrpSpPr>
        <p:grpSpPr>
          <a:xfrm>
            <a:off x="1400175" y="3649662"/>
            <a:ext cx="1981200" cy="1285876"/>
            <a:chOff x="0" y="0"/>
            <a:chExt cx="1981200" cy="1285875"/>
          </a:xfrm>
        </p:grpSpPr>
        <p:pic>
          <p:nvPicPr>
            <p:cNvPr id="246" name="image8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4400" y="685800"/>
              <a:ext cx="1057275" cy="6000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image9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2400" y="685800"/>
              <a:ext cx="561975" cy="6000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8" name="Shape 248"/>
            <p:cNvSpPr/>
            <p:nvPr/>
          </p:nvSpPr>
          <p:spPr>
            <a:xfrm>
              <a:off x="0" y="0"/>
              <a:ext cx="1981200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Population parameters</a:t>
              </a:r>
            </a:p>
          </p:txBody>
        </p:sp>
      </p:grpSp>
      <p:sp>
        <p:nvSpPr>
          <p:cNvPr id="250" name="Shape 250"/>
          <p:cNvSpPr/>
          <p:nvPr/>
        </p:nvSpPr>
        <p:spPr>
          <a:xfrm>
            <a:off x="2770188" y="381000"/>
            <a:ext cx="3428961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Statistical Inference</a:t>
            </a:r>
          </a:p>
        </p:txBody>
      </p:sp>
      <p:sp>
        <p:nvSpPr>
          <p:cNvPr id="251" name="Shape 251"/>
          <p:cNvSpPr/>
          <p:nvPr/>
        </p:nvSpPr>
        <p:spPr>
          <a:xfrm>
            <a:off x="654050" y="1014412"/>
            <a:ext cx="7427321" cy="387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process of making guesses about the truth from a sample</a:t>
            </a:r>
          </a:p>
        </p:txBody>
      </p:sp>
      <p:pic>
        <p:nvPicPr>
          <p:cNvPr id="252" name="image10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19850" y="2452688"/>
            <a:ext cx="2251075" cy="968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1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26213" y="1665288"/>
            <a:ext cx="1476376" cy="655638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6311900" y="1665288"/>
            <a:ext cx="2359025" cy="1755776"/>
          </a:xfrm>
          <a:prstGeom prst="rect">
            <a:avLst/>
          </a:prstGeom>
          <a:ln>
            <a:solidFill>
              <a:srgbClr val="34FF1C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3224213" y="287338"/>
            <a:ext cx="2086308" cy="47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Data analysis</a:t>
            </a:r>
          </a:p>
        </p:txBody>
      </p:sp>
      <p:sp>
        <p:nvSpPr>
          <p:cNvPr id="125" name="Shape 125"/>
          <p:cNvSpPr/>
          <p:nvPr/>
        </p:nvSpPr>
        <p:spPr>
          <a:xfrm>
            <a:off x="612775" y="1989138"/>
            <a:ext cx="4408845" cy="3637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buClr>
                <a:schemeClr val="accent2"/>
              </a:buClr>
              <a:buSzPct val="100000"/>
              <a:buFont typeface="Wingdings"/>
              <a:buChar char="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Statistics of a sample</a:t>
            </a:r>
          </a:p>
          <a:p>
            <a:pPr lvl="1" marL="457200" indent="0">
              <a:buClr>
                <a:schemeClr val="accent3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Central tendency</a:t>
            </a:r>
          </a:p>
          <a:p>
            <a:pPr lvl="1" marL="457200" indent="0">
              <a:buClr>
                <a:schemeClr val="accent3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Variation</a:t>
            </a:r>
          </a:p>
          <a:p>
            <a:pPr lvl="1" marL="457200" indent="0">
              <a:buClr>
                <a:schemeClr val="accent3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Normal distribution</a:t>
            </a:r>
          </a:p>
          <a:p>
            <a:pPr>
              <a:buClr>
                <a:schemeClr val="accent2"/>
              </a:buClr>
              <a:buSzPct val="100000"/>
              <a:buFont typeface="Wingdings"/>
              <a:buChar char="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Clr>
                <a:schemeClr val="accent2"/>
              </a:buClr>
              <a:buSzPct val="100000"/>
              <a:buFont typeface="Wingdings"/>
              <a:buChar char="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Inference</a:t>
            </a:r>
          </a:p>
          <a:p>
            <a:pPr lvl="1" marL="457200" indent="0">
              <a:buClr>
                <a:schemeClr val="accent3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From sample to population</a:t>
            </a:r>
          </a:p>
          <a:p>
            <a:pPr lvl="1" marL="457200" indent="0">
              <a:buClr>
                <a:schemeClr val="accent3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P-value</a:t>
            </a:r>
          </a:p>
          <a:p>
            <a:pPr lvl="1" marL="457200" indent="0">
              <a:buClr>
                <a:schemeClr val="accent2"/>
              </a:buClr>
              <a:buSzPct val="100000"/>
              <a:buFont typeface="Wingdings"/>
              <a:buChar char="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1955800" y="544912"/>
            <a:ext cx="4838700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400">
              <a:defRPr sz="3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Central Limit Theorem</a:t>
            </a:r>
          </a:p>
        </p:txBody>
      </p:sp>
      <p:sp>
        <p:nvSpPr>
          <p:cNvPr id="257" name="Shape 257"/>
          <p:cNvSpPr/>
          <p:nvPr/>
        </p:nvSpPr>
        <p:spPr>
          <a:xfrm>
            <a:off x="0" y="1330325"/>
            <a:ext cx="8839200" cy="1501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914400">
              <a:lnSpc>
                <a:spcPct val="90000"/>
              </a:lnSpc>
              <a:defRPr sz="2800"/>
            </a:pPr>
            <a:r>
              <a:t>	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If all possible random samples, each of size </a:t>
            </a:r>
            <a:r>
              <a:rPr i="1" sz="22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, are taken from any population with a mean </a:t>
            </a:r>
            <a:r>
              <a:rPr sz="2200">
                <a:latin typeface="Symbol"/>
                <a:ea typeface="Symbol"/>
                <a:cs typeface="Symbol"/>
                <a:sym typeface="Symbol"/>
              </a:rPr>
              <a:t>μ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 and a standard deviation </a:t>
            </a:r>
            <a:r>
              <a:rPr sz="2200">
                <a:latin typeface="Symbol"/>
                <a:ea typeface="Symbol"/>
                <a:cs typeface="Symbol"/>
                <a:sym typeface="Symbol"/>
              </a:rPr>
              <a:t>σ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, the sampling distribution of the sample means (averages) will: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roup 260"/>
          <p:cNvGrpSpPr/>
          <p:nvPr/>
        </p:nvGrpSpPr>
        <p:grpSpPr>
          <a:xfrm>
            <a:off x="2792413" y="2852738"/>
            <a:ext cx="1582738" cy="609601"/>
            <a:chOff x="0" y="0"/>
            <a:chExt cx="1582737" cy="609600"/>
          </a:xfrm>
        </p:grpSpPr>
        <p:sp>
          <p:nvSpPr>
            <p:cNvPr id="258" name="Shape 258"/>
            <p:cNvSpPr/>
            <p:nvPr/>
          </p:nvSpPr>
          <p:spPr>
            <a:xfrm>
              <a:off x="-1" y="0"/>
              <a:ext cx="1582739" cy="60960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259" name="image12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5388" y="45915"/>
              <a:ext cx="1487350" cy="5636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1" name="Shape 261"/>
          <p:cNvSpPr/>
          <p:nvPr/>
        </p:nvSpPr>
        <p:spPr>
          <a:xfrm>
            <a:off x="488950" y="2851150"/>
            <a:ext cx="6629400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300"/>
              </a:spcBef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1. have mean:</a:t>
            </a:r>
          </a:p>
        </p:txBody>
      </p:sp>
      <p:grpSp>
        <p:nvGrpSpPr>
          <p:cNvPr id="266" name="Group 266"/>
          <p:cNvGrpSpPr/>
          <p:nvPr/>
        </p:nvGrpSpPr>
        <p:grpSpPr>
          <a:xfrm>
            <a:off x="488950" y="3421062"/>
            <a:ext cx="6019800" cy="1309688"/>
            <a:chOff x="0" y="0"/>
            <a:chExt cx="6019800" cy="1309687"/>
          </a:xfrm>
        </p:grpSpPr>
        <p:grpSp>
          <p:nvGrpSpPr>
            <p:cNvPr id="264" name="Group 264"/>
            <p:cNvGrpSpPr/>
            <p:nvPr/>
          </p:nvGrpSpPr>
          <p:grpSpPr>
            <a:xfrm>
              <a:off x="3886200" y="0"/>
              <a:ext cx="2133600" cy="1309688"/>
              <a:chOff x="0" y="0"/>
              <a:chExt cx="2133600" cy="1309687"/>
            </a:xfrm>
          </p:grpSpPr>
          <p:sp>
            <p:nvSpPr>
              <p:cNvPr id="262" name="Shape 262"/>
              <p:cNvSpPr/>
              <p:nvPr/>
            </p:nvSpPr>
            <p:spPr>
              <a:xfrm>
                <a:off x="0" y="192087"/>
                <a:ext cx="2133600" cy="990600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63" name="image13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60350" y="0"/>
                <a:ext cx="1385888" cy="13096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65" name="Shape 265"/>
            <p:cNvSpPr/>
            <p:nvPr/>
          </p:nvSpPr>
          <p:spPr>
            <a:xfrm>
              <a:off x="0" y="420687"/>
              <a:ext cx="4572000" cy="32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spcBef>
                  <a:spcPts val="1300"/>
                </a:spcBef>
                <a:defRPr sz="2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2. have standard deviation:  </a:t>
              </a:r>
            </a:p>
          </p:txBody>
        </p:sp>
      </p:grpSp>
      <p:sp>
        <p:nvSpPr>
          <p:cNvPr id="267" name="Shape 267"/>
          <p:cNvSpPr/>
          <p:nvPr/>
        </p:nvSpPr>
        <p:spPr>
          <a:xfrm>
            <a:off x="488950" y="4832350"/>
            <a:ext cx="8229600" cy="651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1300"/>
              </a:spcBef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3. be approximately normally distributed regardless of the shape of the parent population (normality improves with larger </a:t>
            </a:r>
            <a:r>
              <a:rPr i="1"/>
              <a:t>n</a:t>
            </a:r>
            <a:r>
              <a:t>) </a:t>
            </a:r>
          </a:p>
        </p:txBody>
      </p:sp>
      <p:sp>
        <p:nvSpPr>
          <p:cNvPr id="268" name="Shape 268"/>
          <p:cNvSpPr/>
          <p:nvPr/>
        </p:nvSpPr>
        <p:spPr>
          <a:xfrm>
            <a:off x="1516062" y="4227512"/>
            <a:ext cx="1692175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(standard error)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oup 272"/>
          <p:cNvGrpSpPr/>
          <p:nvPr/>
        </p:nvGrpSpPr>
        <p:grpSpPr>
          <a:xfrm>
            <a:off x="914400" y="573087"/>
            <a:ext cx="7391400" cy="5554664"/>
            <a:chOff x="0" y="0"/>
            <a:chExt cx="7391400" cy="5554662"/>
          </a:xfrm>
        </p:grpSpPr>
        <p:pic>
          <p:nvPicPr>
            <p:cNvPr id="270" name="image14.jpg" descr="vitd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7391400" cy="55546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1" name="Shape 271"/>
            <p:cNvSpPr/>
            <p:nvPr/>
          </p:nvSpPr>
          <p:spPr>
            <a:xfrm>
              <a:off x="0" y="88315"/>
              <a:ext cx="788417" cy="35326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73" name="Shape 273"/>
          <p:cNvSpPr/>
          <p:nvPr/>
        </p:nvSpPr>
        <p:spPr>
          <a:xfrm>
            <a:off x="4648200" y="1995488"/>
            <a:ext cx="3657600" cy="1158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Right-skewed!</a:t>
            </a:r>
            <a:endParaRPr sz="2400"/>
          </a:p>
          <a:p>
            <a:pPr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Mean= 63 nmol/L</a:t>
            </a:r>
            <a:endParaRPr sz="2400"/>
          </a:p>
          <a:p>
            <a:pPr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Standard deviation = 33 nmol/L</a:t>
            </a:r>
          </a:p>
        </p:txBody>
      </p:sp>
      <p:sp>
        <p:nvSpPr>
          <p:cNvPr id="274" name="Shape 274"/>
          <p:cNvSpPr/>
          <p:nvPr/>
        </p:nvSpPr>
        <p:spPr>
          <a:xfrm>
            <a:off x="3338512" y="296863"/>
            <a:ext cx="212578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chemeClr val="accent2"/>
                </a:solidFill>
              </a:defRPr>
            </a:lvl1pPr>
          </a:lstStyle>
          <a:p>
            <a:pPr/>
            <a:r>
              <a:t>Vitamin D </a:t>
            </a:r>
          </a:p>
        </p:txBody>
      </p:sp>
      <p:sp>
        <p:nvSpPr>
          <p:cNvPr id="275" name="Shape 275"/>
          <p:cNvSpPr/>
          <p:nvPr/>
        </p:nvSpPr>
        <p:spPr>
          <a:xfrm>
            <a:off x="647700" y="5774643"/>
            <a:ext cx="8001000" cy="7062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i="1" sz="1200">
                <a:latin typeface="Arial"/>
                <a:ea typeface="Arial"/>
                <a:cs typeface="Arial"/>
                <a:sym typeface="Arial"/>
              </a:defRPr>
            </a:pPr>
            <a:r>
              <a:t>Lee DM, Tajar A, Ulubaev A, et al. Association between 25-hydroxyvitamin D levels and cognitive performance in </a:t>
            </a:r>
          </a:p>
          <a:p>
            <a:pPr>
              <a:defRPr i="1" sz="1200">
                <a:latin typeface="Arial"/>
                <a:ea typeface="Arial"/>
                <a:cs typeface="Arial"/>
                <a:sym typeface="Arial"/>
              </a:defRPr>
            </a:pPr>
            <a:r>
              <a:t>middle-aged and older European men. J Neurol Neurosurg Psychiatry. 2009 Jul;80(7):722-9.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title" idx="4294967295"/>
          </p:nvPr>
        </p:nvSpPr>
        <p:spPr>
          <a:xfrm>
            <a:off x="1046162" y="328613"/>
            <a:ext cx="8097837" cy="850901"/>
          </a:xfrm>
          <a:prstGeom prst="rect">
            <a:avLst/>
          </a:prstGeom>
        </p:spPr>
        <p:txBody>
          <a:bodyPr/>
          <a:lstStyle>
            <a:lvl1pPr defTabSz="768095">
              <a:defRPr sz="2520">
                <a:solidFill>
                  <a:schemeClr val="accent2"/>
                </a:solidFill>
                <a:effectLst>
                  <a:outerShdw sx="100000" sy="100000" kx="0" ky="0" algn="b" rotWithShape="0" blurRad="32004" dist="32004" dir="2700000">
                    <a:srgbClr val="000000"/>
                  </a:outerShdw>
                </a:effectLst>
              </a:defRPr>
            </a:lvl1pPr>
          </a:lstStyle>
          <a:p>
            <a:pPr/>
            <a:r>
              <a:t>Distribution of the sample mean, computer simulation…</a:t>
            </a:r>
          </a:p>
        </p:txBody>
      </p:sp>
      <p:sp>
        <p:nvSpPr>
          <p:cNvPr id="278" name="Shape 278"/>
          <p:cNvSpPr/>
          <p:nvPr>
            <p:ph type="body" idx="4294967295"/>
          </p:nvPr>
        </p:nvSpPr>
        <p:spPr>
          <a:xfrm>
            <a:off x="765175" y="1516062"/>
            <a:ext cx="7772400" cy="4114801"/>
          </a:xfrm>
          <a:prstGeom prst="rect">
            <a:avLst/>
          </a:prstGeom>
        </p:spPr>
        <p:txBody>
          <a:bodyPr/>
          <a:lstStyle/>
          <a:p>
            <a:pPr marL="560831" indent="-560831" defTabSz="841247">
              <a:lnSpc>
                <a:spcPct val="80000"/>
              </a:lnSpc>
              <a:spcBef>
                <a:spcPts val="100"/>
              </a:spcBef>
              <a:buClr>
                <a:schemeClr val="accent2"/>
              </a:buClr>
              <a:buFont typeface="Wingdings"/>
              <a:buChar char="➢"/>
              <a:defRPr sz="2208"/>
            </a:pPr>
            <a:r>
              <a:t>Specify the underlying distribution of vitamin D in all European men aged 40 to 79. </a:t>
            </a:r>
          </a:p>
          <a:p>
            <a:pPr lvl="1" marL="911352" indent="-490727" defTabSz="841247">
              <a:lnSpc>
                <a:spcPct val="80000"/>
              </a:lnSpc>
              <a:spcBef>
                <a:spcPts val="100"/>
              </a:spcBef>
              <a:buClr>
                <a:schemeClr val="accent3"/>
              </a:buClr>
              <a:buFont typeface="Wingdings"/>
              <a:buChar char="▪"/>
              <a:defRPr sz="1840"/>
            </a:pPr>
            <a:r>
              <a:t>Right-skewed</a:t>
            </a:r>
            <a:endParaRPr sz="2208"/>
          </a:p>
          <a:p>
            <a:pPr lvl="1" marL="911352" indent="-490727" defTabSz="841247">
              <a:lnSpc>
                <a:spcPct val="80000"/>
              </a:lnSpc>
              <a:spcBef>
                <a:spcPts val="100"/>
              </a:spcBef>
              <a:buClr>
                <a:schemeClr val="accent3"/>
              </a:buClr>
              <a:buFont typeface="Wingdings"/>
              <a:buChar char="▪"/>
              <a:defRPr sz="1840"/>
            </a:pPr>
            <a:r>
              <a:t>Standard deviation = 33 nmol/L </a:t>
            </a:r>
            <a:endParaRPr sz="2208"/>
          </a:p>
          <a:p>
            <a:pPr lvl="1" marL="911352" indent="-490727" defTabSz="841247">
              <a:lnSpc>
                <a:spcPct val="80000"/>
              </a:lnSpc>
              <a:spcBef>
                <a:spcPts val="100"/>
              </a:spcBef>
              <a:buClr>
                <a:schemeClr val="accent3"/>
              </a:buClr>
              <a:buFont typeface="Wingdings"/>
              <a:buChar char="▪"/>
              <a:defRPr sz="1840"/>
            </a:pPr>
            <a:r>
              <a:t>True mean = 62 nmol/L</a:t>
            </a:r>
            <a:endParaRPr sz="2208"/>
          </a:p>
          <a:p>
            <a:pPr lvl="1" marL="911352" indent="-490727" defTabSz="841247">
              <a:lnSpc>
                <a:spcPct val="80000"/>
              </a:lnSpc>
              <a:spcBef>
                <a:spcPts val="100"/>
              </a:spcBef>
              <a:buClr>
                <a:schemeClr val="accent3"/>
              </a:buClr>
              <a:buFont typeface="Wingdings"/>
              <a:buChar char="▪"/>
              <a:defRPr sz="1840"/>
            </a:pPr>
          </a:p>
          <a:p>
            <a:pPr marL="560831" indent="-560831" defTabSz="841247">
              <a:lnSpc>
                <a:spcPct val="80000"/>
              </a:lnSpc>
              <a:spcBef>
                <a:spcPts val="100"/>
              </a:spcBef>
              <a:buClr>
                <a:schemeClr val="accent2"/>
              </a:buClr>
              <a:buFont typeface="Wingdings"/>
              <a:buChar char="➢"/>
              <a:defRPr sz="2024"/>
            </a:pPr>
            <a:r>
              <a:t>Select a random sample of 100 virtual men from the population.</a:t>
            </a:r>
          </a:p>
          <a:p>
            <a:pPr marL="560831" indent="-560831" defTabSz="841247">
              <a:lnSpc>
                <a:spcPct val="80000"/>
              </a:lnSpc>
              <a:spcBef>
                <a:spcPts val="100"/>
              </a:spcBef>
              <a:buClr>
                <a:schemeClr val="accent2"/>
              </a:buClr>
              <a:buFont typeface="Wingdings"/>
              <a:buChar char="➢"/>
              <a:defRPr sz="2024"/>
            </a:pPr>
          </a:p>
          <a:p>
            <a:pPr marL="560831" indent="-560831" defTabSz="841247">
              <a:lnSpc>
                <a:spcPct val="80000"/>
              </a:lnSpc>
              <a:spcBef>
                <a:spcPts val="100"/>
              </a:spcBef>
              <a:buClr>
                <a:schemeClr val="accent2"/>
              </a:buClr>
              <a:buFont typeface="Wingdings"/>
              <a:buChar char="➢"/>
              <a:defRPr sz="2024"/>
            </a:pPr>
            <a:r>
              <a:t>Calculate the mean vitamin D for the sample. </a:t>
            </a:r>
          </a:p>
          <a:p>
            <a:pPr marL="560831" indent="-560831" defTabSz="841247">
              <a:lnSpc>
                <a:spcPct val="80000"/>
              </a:lnSpc>
              <a:spcBef>
                <a:spcPts val="100"/>
              </a:spcBef>
              <a:buClr>
                <a:schemeClr val="accent2"/>
              </a:buClr>
              <a:buFont typeface="Wingdings"/>
              <a:buChar char="➢"/>
              <a:defRPr sz="2024"/>
            </a:pPr>
          </a:p>
          <a:p>
            <a:pPr marL="560831" indent="-560831" defTabSz="841247">
              <a:lnSpc>
                <a:spcPct val="80000"/>
              </a:lnSpc>
              <a:spcBef>
                <a:spcPts val="100"/>
              </a:spcBef>
              <a:buClr>
                <a:schemeClr val="accent2"/>
              </a:buClr>
              <a:buFont typeface="Wingdings"/>
              <a:buChar char="➢"/>
              <a:defRPr sz="2024"/>
            </a:pPr>
            <a:r>
              <a:t>Repeat steps (2) and (3) a large number of times (say 1000 times).</a:t>
            </a:r>
          </a:p>
          <a:p>
            <a:pPr marL="560831" indent="-560831" defTabSz="841247">
              <a:lnSpc>
                <a:spcPct val="80000"/>
              </a:lnSpc>
              <a:spcBef>
                <a:spcPts val="100"/>
              </a:spcBef>
              <a:buClr>
                <a:schemeClr val="accent2"/>
              </a:buClr>
              <a:buFont typeface="Wingdings"/>
              <a:buChar char="➢"/>
              <a:defRPr sz="2024"/>
            </a:pPr>
          </a:p>
          <a:p>
            <a:pPr marL="560831" indent="-560831" defTabSz="841247">
              <a:lnSpc>
                <a:spcPct val="80000"/>
              </a:lnSpc>
              <a:spcBef>
                <a:spcPts val="100"/>
              </a:spcBef>
              <a:buClr>
                <a:schemeClr val="accent2"/>
              </a:buClr>
              <a:buFont typeface="Wingdings"/>
              <a:buChar char="➢"/>
              <a:defRPr sz="2024"/>
            </a:pPr>
            <a:r>
              <a:t>Explore the distribution of the 1000 means.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15.jpg" descr="fig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613" y="1031875"/>
            <a:ext cx="6248401" cy="5229225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hape 281"/>
          <p:cNvSpPr/>
          <p:nvPr>
            <p:ph type="title" idx="4294967295"/>
          </p:nvPr>
        </p:nvSpPr>
        <p:spPr>
          <a:xfrm>
            <a:off x="673099" y="341313"/>
            <a:ext cx="8183565" cy="1052513"/>
          </a:xfrm>
          <a:prstGeom prst="rect">
            <a:avLst/>
          </a:prstGeom>
        </p:spPr>
        <p:txBody>
          <a:bodyPr/>
          <a:lstStyle/>
          <a:p>
            <a:pPr algn="ctr">
              <a:defRPr sz="3000">
                <a:solidFill>
                  <a:schemeClr val="accent2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Distribution of sample mean: </a:t>
            </a:r>
            <a:br/>
            <a:r>
              <a:t>vitamin D </a:t>
            </a:r>
          </a:p>
        </p:txBody>
      </p:sp>
      <p:sp>
        <p:nvSpPr>
          <p:cNvPr id="282" name="Shape 282"/>
          <p:cNvSpPr/>
          <p:nvPr/>
        </p:nvSpPr>
        <p:spPr>
          <a:xfrm>
            <a:off x="5199062" y="2170113"/>
            <a:ext cx="3657601" cy="116790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Normally distributed!</a:t>
            </a:r>
            <a:endParaRPr sz="2400"/>
          </a:p>
          <a:p>
            <a:pPr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Mean= 62 nmol/L (the true mean)</a:t>
            </a:r>
            <a:endParaRPr sz="2400"/>
          </a:p>
          <a:p>
            <a:pPr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Standard deviation = 3.3 nmol/L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1654175" y="541973"/>
            <a:ext cx="5702300" cy="54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b="1" sz="3000">
                <a:solidFill>
                  <a:schemeClr val="accent2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r>
              <a:t>Confidence interval</a:t>
            </a:r>
          </a:p>
        </p:txBody>
      </p:sp>
      <p:sp>
        <p:nvSpPr>
          <p:cNvPr id="285" name="Shape 285"/>
          <p:cNvSpPr/>
          <p:nvPr/>
        </p:nvSpPr>
        <p:spPr>
          <a:xfrm>
            <a:off x="346074" y="1751013"/>
            <a:ext cx="8406072" cy="328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Given a sample and its statistics (mean and standard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deviation), is it possible to get an estimate of the true mean?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 confidence interval is set to capture the true effect 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“</a:t>
            </a:r>
            <a:r>
              <a:t>most of the time</a:t>
            </a:r>
            <a:r>
              <a:t>”</a:t>
            </a:r>
            <a:r>
              <a:t>.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For example, a 95% confidence interval should include the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true effect about 95% of the time.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image16.jpg" descr="fig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762000"/>
            <a:ext cx="6858000" cy="57515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4" name="Group 294"/>
          <p:cNvGrpSpPr/>
          <p:nvPr/>
        </p:nvGrpSpPr>
        <p:grpSpPr>
          <a:xfrm>
            <a:off x="2560638" y="1558925"/>
            <a:ext cx="5399087" cy="4116388"/>
            <a:chOff x="0" y="0"/>
            <a:chExt cx="5399086" cy="4116387"/>
          </a:xfrm>
        </p:grpSpPr>
        <p:sp>
          <p:nvSpPr>
            <p:cNvPr id="288" name="Shape 288"/>
            <p:cNvSpPr/>
            <p:nvPr/>
          </p:nvSpPr>
          <p:spPr>
            <a:xfrm flipH="1" flipV="1">
              <a:off x="2647950" y="172886"/>
              <a:ext cx="9525" cy="391778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lg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9" name="Shape 289"/>
            <p:cNvSpPr/>
            <p:nvPr/>
          </p:nvSpPr>
          <p:spPr>
            <a:xfrm flipV="1">
              <a:off x="3681412" y="220036"/>
              <a:ext cx="4763" cy="38777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0" name="Shape 290"/>
            <p:cNvSpPr/>
            <p:nvPr/>
          </p:nvSpPr>
          <p:spPr>
            <a:xfrm flipH="1" flipV="1">
              <a:off x="1611312" y="237181"/>
              <a:ext cx="4763" cy="38792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2344737" y="1428"/>
              <a:ext cx="622300" cy="1956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Mean</a:t>
              </a:r>
            </a:p>
          </p:txBody>
        </p:sp>
        <p:sp>
          <p:nvSpPr>
            <p:cNvPr id="292" name="Shape 292"/>
            <p:cNvSpPr/>
            <p:nvPr/>
          </p:nvSpPr>
          <p:spPr>
            <a:xfrm>
              <a:off x="3303587" y="0"/>
              <a:ext cx="2095500" cy="1956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Mean + 2 Std error =68.6</a:t>
              </a:r>
            </a:p>
          </p:txBody>
        </p:sp>
        <p:sp>
          <p:nvSpPr>
            <p:cNvPr id="293" name="Shape 293"/>
            <p:cNvSpPr/>
            <p:nvPr/>
          </p:nvSpPr>
          <p:spPr>
            <a:xfrm>
              <a:off x="-1" y="11430"/>
              <a:ext cx="2095501" cy="1956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Mean - 2 Std error=55.4</a:t>
              </a:r>
            </a:p>
          </p:txBody>
        </p:sp>
      </p:grpSp>
      <p:sp>
        <p:nvSpPr>
          <p:cNvPr id="295" name="Shape 295"/>
          <p:cNvSpPr/>
          <p:nvPr/>
        </p:nvSpPr>
        <p:spPr>
          <a:xfrm>
            <a:off x="457200" y="304800"/>
            <a:ext cx="8077200" cy="893587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Recall: 68-95-99.7 rule for normal distributions!  These is a 95% chance that the sample mean will fall within two standard errors of the true mean= 62 +/- 2*3.3 = 55.4 nmol/L to 68.6 nmol/L </a:t>
            </a:r>
          </a:p>
        </p:txBody>
      </p:sp>
      <p:sp>
        <p:nvSpPr>
          <p:cNvPr id="296" name="Shape 296"/>
          <p:cNvSpPr/>
          <p:nvPr/>
        </p:nvSpPr>
        <p:spPr>
          <a:xfrm>
            <a:off x="6465887" y="2627313"/>
            <a:ext cx="2520951" cy="1426987"/>
          </a:xfrm>
          <a:prstGeom prst="rect">
            <a:avLst/>
          </a:prstGeom>
          <a:solidFill>
            <a:srgbClr val="FFFFFF"/>
          </a:solidFill>
          <a:ln>
            <a:solidFill>
              <a:srgbClr val="6B9F2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To be precise, 95% of observations fall between Z=-1.96 and Z= +1.96 (so the </a:t>
            </a:r>
            <a:r>
              <a:t>“</a:t>
            </a:r>
            <a:r>
              <a:t>2</a:t>
            </a:r>
            <a:r>
              <a:t>”</a:t>
            </a:r>
            <a:r>
              <a:t> is a rounded number)…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493713" y="1735138"/>
            <a:ext cx="8574087" cy="2250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914400">
              <a:defRPr i="1" sz="2800"/>
            </a:pPr>
          </a:p>
          <a:p>
            <a:pPr marL="342900" indent="-342900" defTabSz="914400">
              <a:defRPr b="1" i="1" sz="2400"/>
            </a:pPr>
            <a:r>
              <a:t>point estimate </a:t>
            </a:r>
            <a:r>
              <a:rPr b="0" i="0">
                <a:latin typeface="Symbol"/>
                <a:ea typeface="Symbol"/>
                <a:cs typeface="Symbol"/>
                <a:sym typeface="Symbol"/>
              </a:rPr>
              <a:t>±</a:t>
            </a:r>
            <a:r>
              <a:t>  (measure of how confident we want to be) </a:t>
            </a:r>
            <a:r>
              <a:rPr b="0" i="0">
                <a:latin typeface="Symbol"/>
                <a:ea typeface="Symbol"/>
                <a:cs typeface="Symbol"/>
                <a:sym typeface="Symbol"/>
              </a:rPr>
              <a:t>×</a:t>
            </a:r>
            <a:r>
              <a:t> (standard error)</a:t>
            </a:r>
          </a:p>
          <a:p>
            <a:pPr marL="342900" indent="-342900" defTabSz="914400">
              <a:defRPr b="1" i="1" sz="2800"/>
            </a:pPr>
          </a:p>
        </p:txBody>
      </p:sp>
      <p:grpSp>
        <p:nvGrpSpPr>
          <p:cNvPr id="301" name="Group 301"/>
          <p:cNvGrpSpPr/>
          <p:nvPr/>
        </p:nvGrpSpPr>
        <p:grpSpPr>
          <a:xfrm>
            <a:off x="1654174" y="1489075"/>
            <a:ext cx="5164140" cy="750888"/>
            <a:chOff x="0" y="0"/>
            <a:chExt cx="5164138" cy="750887"/>
          </a:xfrm>
        </p:grpSpPr>
        <p:sp>
          <p:nvSpPr>
            <p:cNvPr id="299" name="Shape 299"/>
            <p:cNvSpPr/>
            <p:nvPr/>
          </p:nvSpPr>
          <p:spPr>
            <a:xfrm>
              <a:off x="287337" y="0"/>
              <a:ext cx="4876802" cy="350662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The value of the statistic in the sample (mean)</a:t>
              </a:r>
            </a:p>
          </p:txBody>
        </p:sp>
        <p:sp>
          <p:nvSpPr>
            <p:cNvPr id="300" name="Shape 300"/>
            <p:cNvSpPr/>
            <p:nvPr/>
          </p:nvSpPr>
          <p:spPr>
            <a:xfrm flipH="1">
              <a:off x="-1" y="369887"/>
              <a:ext cx="533401" cy="38100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04" name="Group 304"/>
          <p:cNvGrpSpPr/>
          <p:nvPr/>
        </p:nvGrpSpPr>
        <p:grpSpPr>
          <a:xfrm>
            <a:off x="263525" y="2928938"/>
            <a:ext cx="4648200" cy="1110168"/>
            <a:chOff x="0" y="0"/>
            <a:chExt cx="4648200" cy="1110166"/>
          </a:xfrm>
        </p:grpSpPr>
        <p:sp>
          <p:nvSpPr>
            <p:cNvPr id="302" name="Shape 302"/>
            <p:cNvSpPr/>
            <p:nvPr/>
          </p:nvSpPr>
          <p:spPr>
            <a:xfrm>
              <a:off x="0" y="492805"/>
              <a:ext cx="4648200" cy="617362"/>
            </a:xfrm>
            <a:prstGeom prst="rect">
              <a:avLst/>
            </a:prstGeom>
            <a:solidFill>
              <a:srgbClr val="CCFFC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From a Z table or a T table, depending on the sampling distribution of the statistic.</a:t>
              </a:r>
            </a:p>
          </p:txBody>
        </p:sp>
        <p:sp>
          <p:nvSpPr>
            <p:cNvPr id="303" name="Shape 303"/>
            <p:cNvSpPr/>
            <p:nvPr/>
          </p:nvSpPr>
          <p:spPr>
            <a:xfrm flipV="1">
              <a:off x="1296987" y="0"/>
              <a:ext cx="457201" cy="61044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05" name="Shape 305"/>
          <p:cNvSpPr/>
          <p:nvPr/>
        </p:nvSpPr>
        <p:spPr>
          <a:xfrm>
            <a:off x="1654175" y="541973"/>
            <a:ext cx="5702300" cy="54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b="1" sz="3000">
                <a:solidFill>
                  <a:schemeClr val="accent2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r>
              <a:t>Confidence interval</a:t>
            </a:r>
          </a:p>
        </p:txBody>
      </p:sp>
      <p:sp>
        <p:nvSpPr>
          <p:cNvPr id="306" name="Shape 306"/>
          <p:cNvSpPr/>
          <p:nvPr/>
        </p:nvSpPr>
        <p:spPr>
          <a:xfrm>
            <a:off x="4652962" y="3100388"/>
            <a:ext cx="3492501" cy="350662"/>
          </a:xfrm>
          <a:prstGeom prst="rect">
            <a:avLst/>
          </a:prstGeom>
          <a:solidFill>
            <a:srgbClr val="FFFF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Standard error of the statistics</a:t>
            </a:r>
          </a:p>
        </p:txBody>
      </p:sp>
      <p:sp>
        <p:nvSpPr>
          <p:cNvPr id="307" name="Shape 307"/>
          <p:cNvSpPr/>
          <p:nvPr/>
        </p:nvSpPr>
        <p:spPr>
          <a:xfrm flipH="1" flipV="1">
            <a:off x="6399213" y="2743199"/>
            <a:ext cx="838201" cy="37306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08" name="Shape 308"/>
          <p:cNvSpPr/>
          <p:nvPr/>
        </p:nvSpPr>
        <p:spPr>
          <a:xfrm>
            <a:off x="5180012" y="3749675"/>
            <a:ext cx="3429001" cy="2689225"/>
          </a:xfrm>
          <a:prstGeom prst="rect">
            <a:avLst/>
          </a:prstGeom>
          <a:solidFill>
            <a:srgbClr val="FDE0BD"/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9" name="Shape 309"/>
          <p:cNvSpPr/>
          <p:nvPr/>
        </p:nvSpPr>
        <p:spPr>
          <a:xfrm>
            <a:off x="5256212" y="3743325"/>
            <a:ext cx="1612901" cy="5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i="1"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Confidence Level</a:t>
            </a:r>
          </a:p>
        </p:txBody>
      </p:sp>
      <p:sp>
        <p:nvSpPr>
          <p:cNvPr id="310" name="Shape 310"/>
          <p:cNvSpPr/>
          <p:nvPr/>
        </p:nvSpPr>
        <p:spPr>
          <a:xfrm>
            <a:off x="7350125" y="3902075"/>
            <a:ext cx="11430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i="1"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Z value</a:t>
            </a:r>
          </a:p>
        </p:txBody>
      </p:sp>
      <p:sp>
        <p:nvSpPr>
          <p:cNvPr id="311" name="Shape 311"/>
          <p:cNvSpPr/>
          <p:nvPr/>
        </p:nvSpPr>
        <p:spPr>
          <a:xfrm>
            <a:off x="7467600" y="4403725"/>
            <a:ext cx="874713" cy="197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1.28</a:t>
            </a:r>
            <a:endParaRPr sz="2400"/>
          </a:p>
          <a:p>
            <a:pPr>
              <a:spcBef>
                <a:spcPts val="300"/>
              </a:spcBef>
              <a:defRPr sz="1600">
                <a:solidFill>
                  <a:srgbClr val="B26B0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1.645</a:t>
            </a:r>
            <a:endParaRPr sz="2400"/>
          </a:p>
          <a:p>
            <a:pPr>
              <a:spcBef>
                <a:spcPts val="300"/>
              </a:spcBef>
              <a:defRPr sz="1600">
                <a:solidFill>
                  <a:srgbClr val="B26B0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1.96</a:t>
            </a:r>
            <a:endParaRPr sz="2400"/>
          </a:p>
          <a:p>
            <a:pPr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2.33</a:t>
            </a:r>
            <a:endParaRPr sz="2400"/>
          </a:p>
          <a:p>
            <a:pPr>
              <a:spcBef>
                <a:spcPts val="300"/>
              </a:spcBef>
              <a:defRPr sz="1600">
                <a:solidFill>
                  <a:srgbClr val="B26B0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2.58</a:t>
            </a:r>
            <a:endParaRPr sz="2400"/>
          </a:p>
          <a:p>
            <a:pPr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3.08</a:t>
            </a:r>
            <a:endParaRPr sz="2400"/>
          </a:p>
          <a:p>
            <a:pPr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3.27</a:t>
            </a:r>
          </a:p>
        </p:txBody>
      </p:sp>
      <p:sp>
        <p:nvSpPr>
          <p:cNvPr id="312" name="Shape 312"/>
          <p:cNvSpPr/>
          <p:nvPr/>
        </p:nvSpPr>
        <p:spPr>
          <a:xfrm>
            <a:off x="5638800" y="4327525"/>
            <a:ext cx="874713" cy="197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80%</a:t>
            </a:r>
            <a:endParaRPr sz="2400"/>
          </a:p>
          <a:p>
            <a:pPr>
              <a:spcBef>
                <a:spcPts val="300"/>
              </a:spcBef>
              <a:defRPr sz="1600">
                <a:solidFill>
                  <a:srgbClr val="B26B0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90%</a:t>
            </a:r>
            <a:endParaRPr sz="2400"/>
          </a:p>
          <a:p>
            <a:pPr>
              <a:spcBef>
                <a:spcPts val="300"/>
              </a:spcBef>
              <a:defRPr sz="1600">
                <a:solidFill>
                  <a:srgbClr val="B26B0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95%</a:t>
            </a:r>
            <a:endParaRPr sz="2400"/>
          </a:p>
          <a:p>
            <a:pPr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98%</a:t>
            </a:r>
            <a:endParaRPr sz="2400"/>
          </a:p>
          <a:p>
            <a:pPr>
              <a:spcBef>
                <a:spcPts val="300"/>
              </a:spcBef>
              <a:defRPr sz="1600">
                <a:solidFill>
                  <a:srgbClr val="B26B0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99%</a:t>
            </a:r>
            <a:endParaRPr sz="2400"/>
          </a:p>
          <a:p>
            <a:pPr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99.8%</a:t>
            </a:r>
            <a:endParaRPr sz="2400"/>
          </a:p>
          <a:p>
            <a:pPr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99.9%</a:t>
            </a:r>
          </a:p>
        </p:txBody>
      </p:sp>
      <p:sp>
        <p:nvSpPr>
          <p:cNvPr id="313" name="Shape 313"/>
          <p:cNvSpPr/>
          <p:nvPr/>
        </p:nvSpPr>
        <p:spPr>
          <a:xfrm>
            <a:off x="5180013" y="4327525"/>
            <a:ext cx="3429001" cy="1588"/>
          </a:xfrm>
          <a:prstGeom prst="line">
            <a:avLst/>
          </a:prstGeom>
          <a:ln w="1397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image17.jpg" descr="fig6"/>
          <p:cNvPicPr>
            <a:picLocks noChangeAspect="1"/>
          </p:cNvPicPr>
          <p:nvPr/>
        </p:nvPicPr>
        <p:blipFill>
          <a:blip r:embed="rId2">
            <a:extLst/>
          </a:blip>
          <a:srcRect l="0" t="0" r="0" b="6715"/>
          <a:stretch>
            <a:fillRect/>
          </a:stretch>
        </p:blipFill>
        <p:spPr>
          <a:xfrm>
            <a:off x="534987" y="1762125"/>
            <a:ext cx="5811839" cy="4535488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316"/>
          <p:cNvSpPr/>
          <p:nvPr/>
        </p:nvSpPr>
        <p:spPr>
          <a:xfrm>
            <a:off x="5226050" y="2247900"/>
            <a:ext cx="3121025" cy="8840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95% confidence intervals for the mean vitamin D for each of the simulated studies.</a:t>
            </a:r>
          </a:p>
        </p:txBody>
      </p:sp>
      <p:sp>
        <p:nvSpPr>
          <p:cNvPr id="317" name="Shape 317"/>
          <p:cNvSpPr/>
          <p:nvPr/>
        </p:nvSpPr>
        <p:spPr>
          <a:xfrm>
            <a:off x="3775075" y="5148262"/>
            <a:ext cx="1854200" cy="260351"/>
          </a:xfrm>
          <a:prstGeom prst="ellips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322" name="Group 322"/>
          <p:cNvGrpSpPr/>
          <p:nvPr/>
        </p:nvGrpSpPr>
        <p:grpSpPr>
          <a:xfrm>
            <a:off x="3875088" y="1460499"/>
            <a:ext cx="5078412" cy="1042989"/>
            <a:chOff x="0" y="0"/>
            <a:chExt cx="5078411" cy="1042987"/>
          </a:xfrm>
        </p:grpSpPr>
        <p:grpSp>
          <p:nvGrpSpPr>
            <p:cNvPr id="320" name="Group 320"/>
            <p:cNvGrpSpPr/>
            <p:nvPr/>
          </p:nvGrpSpPr>
          <p:grpSpPr>
            <a:xfrm>
              <a:off x="798512" y="-1"/>
              <a:ext cx="4279900" cy="466726"/>
              <a:chOff x="0" y="0"/>
              <a:chExt cx="4279899" cy="466725"/>
            </a:xfrm>
          </p:grpSpPr>
          <p:sp>
            <p:nvSpPr>
              <p:cNvPr id="318" name="Shape 318"/>
              <p:cNvSpPr/>
              <p:nvPr/>
            </p:nvSpPr>
            <p:spPr>
              <a:xfrm>
                <a:off x="-1" y="-1"/>
                <a:ext cx="4279901" cy="466726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9" name="Shape 319"/>
              <p:cNvSpPr/>
              <p:nvPr/>
            </p:nvSpPr>
            <p:spPr>
              <a:xfrm>
                <a:off x="-1" y="-1"/>
                <a:ext cx="4279901" cy="3484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Vertical line indicates the true mean (62)</a:t>
                </a:r>
              </a:p>
            </p:txBody>
          </p:sp>
        </p:grpSp>
        <p:sp>
          <p:nvSpPr>
            <p:cNvPr id="321" name="Shape 321"/>
            <p:cNvSpPr/>
            <p:nvPr/>
          </p:nvSpPr>
          <p:spPr>
            <a:xfrm flipH="1">
              <a:off x="0" y="438150"/>
              <a:ext cx="827088" cy="6048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23" name="Shape 323"/>
          <p:cNvSpPr/>
          <p:nvPr/>
        </p:nvSpPr>
        <p:spPr>
          <a:xfrm>
            <a:off x="887412" y="485775"/>
            <a:ext cx="7475921" cy="47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Confidence interval: simulation for Vitamin D study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image18.jpg" descr="null mea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3863" y="777875"/>
            <a:ext cx="5564188" cy="4667250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/>
          <p:nvPr/>
        </p:nvSpPr>
        <p:spPr>
          <a:xfrm>
            <a:off x="455612" y="1676400"/>
            <a:ext cx="2508251" cy="1417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What</a:t>
            </a:r>
            <a:r>
              <a:t>’</a:t>
            </a:r>
            <a:r>
              <a:t>s the probability of seeing a sample mean of 63 nmol/L if the true mean is 100 nmol/L?</a:t>
            </a:r>
          </a:p>
        </p:txBody>
      </p:sp>
      <p:grpSp>
        <p:nvGrpSpPr>
          <p:cNvPr id="329" name="Group 329"/>
          <p:cNvGrpSpPr/>
          <p:nvPr/>
        </p:nvGrpSpPr>
        <p:grpSpPr>
          <a:xfrm>
            <a:off x="3959225" y="1482724"/>
            <a:ext cx="2508250" cy="3227389"/>
            <a:chOff x="0" y="0"/>
            <a:chExt cx="2508250" cy="3227387"/>
          </a:xfrm>
        </p:grpSpPr>
        <p:sp>
          <p:nvSpPr>
            <p:cNvPr id="327" name="Shape 327"/>
            <p:cNvSpPr/>
            <p:nvPr/>
          </p:nvSpPr>
          <p:spPr>
            <a:xfrm>
              <a:off x="0" y="-1"/>
              <a:ext cx="2508250" cy="1426988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It didn</a:t>
              </a:r>
              <a:r>
                <a:t>’</a:t>
              </a:r>
              <a:r>
                <a:t>t happen in 10,000 simulated studies. So the probability is less than 1/10,000</a:t>
              </a:r>
            </a:p>
          </p:txBody>
        </p:sp>
        <p:sp>
          <p:nvSpPr>
            <p:cNvPr id="328" name="Shape 328"/>
            <p:cNvSpPr/>
            <p:nvPr/>
          </p:nvSpPr>
          <p:spPr>
            <a:xfrm flipH="1">
              <a:off x="1092200" y="1509712"/>
              <a:ext cx="14288" cy="171767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30" name="Shape 330"/>
          <p:cNvSpPr/>
          <p:nvPr/>
        </p:nvSpPr>
        <p:spPr>
          <a:xfrm>
            <a:off x="1441450" y="381635"/>
            <a:ext cx="626110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400">
              <a:defRPr sz="3100">
                <a:solidFill>
                  <a:schemeClr val="accent2"/>
                </a:solidFill>
              </a:defRPr>
            </a:lvl1pPr>
          </a:lstStyle>
          <a:p>
            <a:pPr/>
            <a:r>
              <a:t>Hypothesis Testing: P-value</a:t>
            </a:r>
          </a:p>
        </p:txBody>
      </p:sp>
      <p:sp>
        <p:nvSpPr>
          <p:cNvPr id="331" name="Shape 331"/>
          <p:cNvSpPr/>
          <p:nvPr/>
        </p:nvSpPr>
        <p:spPr>
          <a:xfrm>
            <a:off x="455613" y="5445125"/>
            <a:ext cx="8072436" cy="129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2">
              <a:lnSpc>
                <a:spcPct val="90000"/>
              </a:lnSpc>
              <a:spcBef>
                <a:spcPts val="10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P-value </a:t>
            </a:r>
            <a:r>
              <a:rPr b="0"/>
              <a:t>is the </a:t>
            </a:r>
            <a:r>
              <a:t>probability</a:t>
            </a:r>
            <a:r>
              <a:rPr b="0"/>
              <a:t> that we would have seen our data just by chance if the null hypothesis (null value) is true.  </a:t>
            </a:r>
            <a:endParaRPr sz="2400"/>
          </a:p>
          <a:p>
            <a:pPr lvl="2">
              <a:lnSpc>
                <a:spcPct val="90000"/>
              </a:lnSpc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Small p-values mean the null value is unlikely given our data.</a:t>
            </a:r>
            <a:endParaRPr sz="2400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image18.jpg" descr="null mea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4300" y="2182813"/>
            <a:ext cx="2328864" cy="1952626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/>
          <p:nvPr/>
        </p:nvSpPr>
        <p:spPr>
          <a:xfrm>
            <a:off x="2266950" y="387985"/>
            <a:ext cx="4448175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400">
              <a:defRPr sz="3100">
                <a:solidFill>
                  <a:schemeClr val="accent2"/>
                </a:solidFill>
              </a:defRPr>
            </a:lvl1pPr>
          </a:lstStyle>
          <a:p>
            <a:pPr/>
            <a:r>
              <a:t>Hypothesis Testing</a:t>
            </a:r>
          </a:p>
        </p:txBody>
      </p:sp>
      <p:sp>
        <p:nvSpPr>
          <p:cNvPr id="335" name="Shape 335"/>
          <p:cNvSpPr/>
          <p:nvPr/>
        </p:nvSpPr>
        <p:spPr>
          <a:xfrm>
            <a:off x="304800" y="1404937"/>
            <a:ext cx="8839200" cy="515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914400">
              <a:spcBef>
                <a:spcPts val="500"/>
              </a:spcBef>
              <a:defRPr b="1" i="1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Steps:</a:t>
            </a:r>
          </a:p>
          <a:p>
            <a:pPr marL="342900" indent="-342900" defTabSz="9144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1.     Define your hypotheses (null, alternative)</a:t>
            </a:r>
          </a:p>
          <a:p>
            <a:pPr marL="342900" indent="-342900" defTabSz="9144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  <a:r>
              <a:rPr i="1">
                <a:solidFill>
                  <a:srgbClr val="FF0000"/>
                </a:solidFill>
              </a:rPr>
              <a:t>Mean = 100</a:t>
            </a:r>
          </a:p>
          <a:p>
            <a:pPr marL="342900" indent="-342900" defTabSz="9144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2.     Specify your null distribution</a:t>
            </a:r>
          </a:p>
          <a:p>
            <a:pPr marL="342900" indent="-342900" defTabSz="9144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marL="342900" indent="-342900" defTabSz="9144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3.     Do an experiment</a:t>
            </a:r>
          </a:p>
          <a:p>
            <a:pPr marL="342900" indent="-342900" defTabSz="9144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  <a:r>
              <a:rPr i="1">
                <a:solidFill>
                  <a:srgbClr val="FF0000"/>
                </a:solidFill>
              </a:rPr>
              <a:t>X = 63</a:t>
            </a:r>
          </a:p>
          <a:p>
            <a:pPr marL="342900" indent="-342900" defTabSz="9144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4.     Calculate the p-value of what you observed</a:t>
            </a:r>
          </a:p>
          <a:p>
            <a:pPr marL="342900" indent="-342900" defTabSz="9144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  <a:r>
              <a:rPr i="1">
                <a:solidFill>
                  <a:srgbClr val="FF0000"/>
                </a:solidFill>
              </a:rPr>
              <a:t>p &lt; 0.001 </a:t>
            </a:r>
          </a:p>
          <a:p>
            <a:pPr marL="342900" indent="-342900" defTabSz="9144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5.     Reject or fail to reject (~accept) the null hypothesis</a:t>
            </a:r>
          </a:p>
          <a:p>
            <a:pPr marL="342900" indent="-342900" defTabSz="9144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  <a:r>
              <a:rPr i="1">
                <a:solidFill>
                  <a:srgbClr val="FF0000"/>
                </a:solidFill>
              </a:rPr>
              <a:t>reject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3224213" y="287338"/>
            <a:ext cx="2086308" cy="47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Data analysis</a:t>
            </a:r>
          </a:p>
        </p:txBody>
      </p:sp>
      <p:sp>
        <p:nvSpPr>
          <p:cNvPr id="128" name="Shape 128"/>
          <p:cNvSpPr/>
          <p:nvPr/>
        </p:nvSpPr>
        <p:spPr>
          <a:xfrm>
            <a:off x="612775" y="1989138"/>
            <a:ext cx="4408845" cy="3637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buClr>
                <a:schemeClr val="accent2"/>
              </a:buClr>
              <a:buSzPct val="100000"/>
              <a:buFont typeface="Wingdings"/>
              <a:buChar char="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Statistics of a sample</a:t>
            </a:r>
          </a:p>
          <a:p>
            <a:pPr lvl="1" marL="457200" indent="0">
              <a:buClr>
                <a:schemeClr val="accent3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Central tendency</a:t>
            </a:r>
          </a:p>
          <a:p>
            <a:pPr lvl="1" marL="457200" indent="0">
              <a:buClr>
                <a:schemeClr val="accent3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Variation</a:t>
            </a:r>
          </a:p>
          <a:p>
            <a:pPr lvl="1" marL="457200" indent="0">
              <a:buClr>
                <a:schemeClr val="accent3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Normal distribution</a:t>
            </a:r>
          </a:p>
          <a:p>
            <a:pPr>
              <a:buClr>
                <a:schemeClr val="accent2"/>
              </a:buClr>
              <a:buSzPct val="100000"/>
              <a:buFont typeface="Wingdings"/>
              <a:buChar char="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Clr>
                <a:schemeClr val="accent2"/>
              </a:buClr>
              <a:buSzPct val="100000"/>
              <a:buFont typeface="Wingdings"/>
              <a:buChar char="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Inference</a:t>
            </a:r>
          </a:p>
          <a:p>
            <a:pPr lvl="1" marL="457200" indent="0">
              <a:buClr>
                <a:schemeClr val="accent3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From sample to population</a:t>
            </a:r>
          </a:p>
          <a:p>
            <a:pPr lvl="1" marL="457200" indent="0">
              <a:buClr>
                <a:schemeClr val="accent3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P-value</a:t>
            </a:r>
          </a:p>
          <a:p>
            <a:pPr lvl="1" marL="457200" indent="0">
              <a:buClr>
                <a:schemeClr val="accent2"/>
              </a:buClr>
              <a:buSzPct val="100000"/>
              <a:buFont typeface="Wingdings"/>
              <a:buChar char="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9" name="Shape 129"/>
          <p:cNvSpPr/>
          <p:nvPr/>
        </p:nvSpPr>
        <p:spPr>
          <a:xfrm>
            <a:off x="612775" y="3759200"/>
            <a:ext cx="5008563" cy="16938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2266950" y="387985"/>
            <a:ext cx="4448175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400">
              <a:defRPr sz="3100">
                <a:solidFill>
                  <a:schemeClr val="accent2"/>
                </a:solidFill>
              </a:defRPr>
            </a:lvl1pPr>
          </a:lstStyle>
          <a:p>
            <a:pPr/>
            <a:r>
              <a:t>Hypothesis Testing</a:t>
            </a:r>
          </a:p>
        </p:txBody>
      </p:sp>
      <p:pic>
        <p:nvPicPr>
          <p:cNvPr id="338" name="image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6088" y="962025"/>
            <a:ext cx="5454651" cy="4425950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hape 339"/>
          <p:cNvSpPr/>
          <p:nvPr/>
        </p:nvSpPr>
        <p:spPr>
          <a:xfrm>
            <a:off x="1100137" y="5387975"/>
            <a:ext cx="6495119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(</a:t>
            </a: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3" invalidUrl="" action="" tgtFrame="" tooltip="" history="1" highlightClick="0" endSnd="0"/>
              </a:rPr>
              <a:t>http://www.ngpharma.com/news/possible-HIV-vaccine/</a:t>
            </a:r>
          </a:p>
          <a:p>
            <a:pPr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4" invalidUrl="" action="" tgtFrame="" tooltip="" history="1" highlightClick="0" endSnd="0"/>
              </a:rPr>
              <a:t>http://news.bbc.co.uk/go/pr/fr/-/2/hi/health/8272113.stm</a:t>
            </a:r>
          </a:p>
          <a:p>
            <a:pPr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Rerks-Ngarm et al, New Eng. J. of Medicine, 361, 2209 (2009))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/>
        </p:nvSpPr>
        <p:spPr>
          <a:xfrm>
            <a:off x="2266950" y="387985"/>
            <a:ext cx="4448175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400">
              <a:defRPr sz="3100">
                <a:solidFill>
                  <a:schemeClr val="accent2"/>
                </a:solidFill>
              </a:defRPr>
            </a:lvl1pPr>
          </a:lstStyle>
          <a:p>
            <a:pPr/>
            <a:r>
              <a:t>Hypothesis Testing</a:t>
            </a:r>
          </a:p>
        </p:txBody>
      </p:sp>
      <p:pic>
        <p:nvPicPr>
          <p:cNvPr id="342" name="image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212" y="1117600"/>
            <a:ext cx="6496051" cy="4854575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Shape 343"/>
          <p:cNvSpPr/>
          <p:nvPr/>
        </p:nvSpPr>
        <p:spPr>
          <a:xfrm>
            <a:off x="684212" y="6148387"/>
            <a:ext cx="6571244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(Rerks-Ngarm et al, New Eng. J. of Medicine, 361, 2209 (2009))</a:t>
            </a:r>
          </a:p>
        </p:txBody>
      </p:sp>
      <p:sp>
        <p:nvSpPr>
          <p:cNvPr id="344" name="Shape 344"/>
          <p:cNvSpPr/>
          <p:nvPr/>
        </p:nvSpPr>
        <p:spPr>
          <a:xfrm>
            <a:off x="7399338" y="2420938"/>
            <a:ext cx="100012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VE=31%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2266950" y="387985"/>
            <a:ext cx="4448175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400">
              <a:defRPr sz="3100">
                <a:solidFill>
                  <a:schemeClr val="accent2"/>
                </a:solidFill>
              </a:defRPr>
            </a:lvl1pPr>
          </a:lstStyle>
          <a:p>
            <a:pPr/>
            <a:r>
              <a:t>Hypothesis Testing</a:t>
            </a:r>
          </a:p>
        </p:txBody>
      </p:sp>
      <p:sp>
        <p:nvSpPr>
          <p:cNvPr id="347" name="Shape 347"/>
          <p:cNvSpPr/>
          <p:nvPr/>
        </p:nvSpPr>
        <p:spPr>
          <a:xfrm>
            <a:off x="760412" y="2116138"/>
            <a:ext cx="7074060" cy="2570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400">
                <a:latin typeface="Arial"/>
                <a:ea typeface="Arial"/>
                <a:cs typeface="Arial"/>
                <a:sym typeface="Arial"/>
              </a:defRPr>
            </a:pPr>
            <a:r>
              <a:t>Null hypothesis: VE = 0 %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P-value = 0.04. This means: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2400">
                <a:latin typeface="Arial"/>
                <a:ea typeface="Arial"/>
                <a:cs typeface="Arial"/>
                <a:sym typeface="Arial"/>
              </a:defRPr>
            </a:pPr>
            <a:r>
              <a:t>P(Data/Null) = 0.04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However, </a:t>
            </a:r>
            <a:r>
              <a:rPr b="1"/>
              <a:t>this does not mean P(Null/Data) = 0.04</a:t>
            </a:r>
            <a:r>
              <a:t>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image2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3213100"/>
            <a:ext cx="7953375" cy="1176338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/>
          <p:nvPr/>
        </p:nvSpPr>
        <p:spPr>
          <a:xfrm>
            <a:off x="355600" y="384175"/>
            <a:ext cx="5549439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>
                <a:solidFill>
                  <a:schemeClr val="accent2"/>
                </a:solidFill>
              </a:defRPr>
            </a:lvl1pPr>
          </a:lstStyle>
          <a:p>
            <a:pPr/>
            <a:r>
              <a:t>A Bayesian Approach: prior</a:t>
            </a:r>
          </a:p>
        </p:txBody>
      </p:sp>
      <p:sp>
        <p:nvSpPr>
          <p:cNvPr id="351" name="Shape 351"/>
          <p:cNvSpPr/>
          <p:nvPr/>
        </p:nvSpPr>
        <p:spPr>
          <a:xfrm>
            <a:off x="449262" y="1247775"/>
            <a:ext cx="583680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User new evidence to update beliefs</a:t>
            </a:r>
          </a:p>
        </p:txBody>
      </p:sp>
      <p:sp>
        <p:nvSpPr>
          <p:cNvPr id="352" name="Shape 352"/>
          <p:cNvSpPr/>
          <p:nvPr/>
        </p:nvSpPr>
        <p:spPr>
          <a:xfrm>
            <a:off x="6688138" y="1771650"/>
            <a:ext cx="1620838" cy="1333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38100">
            <a:solidFill>
              <a:srgbClr val="FF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3" name="Shape 353"/>
          <p:cNvSpPr/>
          <p:nvPr/>
        </p:nvSpPr>
        <p:spPr>
          <a:xfrm>
            <a:off x="6846175" y="2109788"/>
            <a:ext cx="1261900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i="1" sz="2000">
                <a:latin typeface="Arial"/>
                <a:ea typeface="Arial"/>
                <a:cs typeface="Arial"/>
                <a:sym typeface="Arial"/>
              </a:defRPr>
            </a:pPr>
            <a:r>
              <a:t>Prior </a:t>
            </a:r>
            <a:endParaRPr sz="2400"/>
          </a:p>
          <a:p>
            <a:pPr algn="ctr">
              <a:defRPr i="1" sz="2000">
                <a:latin typeface="Arial"/>
                <a:ea typeface="Arial"/>
                <a:cs typeface="Arial"/>
                <a:sym typeface="Arial"/>
              </a:defRPr>
            </a:pPr>
            <a:r>
              <a:t>probability</a:t>
            </a:r>
          </a:p>
        </p:txBody>
      </p:sp>
      <p:sp>
        <p:nvSpPr>
          <p:cNvPr id="354" name="Shape 354"/>
          <p:cNvSpPr/>
          <p:nvPr/>
        </p:nvSpPr>
        <p:spPr>
          <a:xfrm rot="10800000">
            <a:off x="885825" y="4165600"/>
            <a:ext cx="1778000" cy="1130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38100">
            <a:solidFill>
              <a:srgbClr val="FF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5" name="Shape 355"/>
          <p:cNvSpPr/>
          <p:nvPr/>
        </p:nvSpPr>
        <p:spPr>
          <a:xfrm>
            <a:off x="1121067" y="4387850"/>
            <a:ext cx="1275766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i="1" sz="2000">
                <a:latin typeface="Arial"/>
                <a:ea typeface="Arial"/>
                <a:cs typeface="Arial"/>
                <a:sym typeface="Arial"/>
              </a:defRPr>
            </a:pPr>
            <a:r>
              <a:t>Posterior </a:t>
            </a:r>
            <a:endParaRPr sz="2400"/>
          </a:p>
          <a:p>
            <a:pPr algn="ctr">
              <a:defRPr i="1" sz="2000">
                <a:latin typeface="Arial"/>
                <a:ea typeface="Arial"/>
                <a:cs typeface="Arial"/>
                <a:sym typeface="Arial"/>
              </a:defRPr>
            </a:pPr>
            <a:r>
              <a:t>probability</a:t>
            </a:r>
          </a:p>
        </p:txBody>
      </p:sp>
      <p:sp>
        <p:nvSpPr>
          <p:cNvPr id="356" name="Shape 356"/>
          <p:cNvSpPr/>
          <p:nvPr/>
        </p:nvSpPr>
        <p:spPr>
          <a:xfrm rot="20595163">
            <a:off x="4371975" y="1771650"/>
            <a:ext cx="1619250" cy="1333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38100">
            <a:solidFill>
              <a:srgbClr val="FF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7" name="Shape 357"/>
          <p:cNvSpPr/>
          <p:nvPr/>
        </p:nvSpPr>
        <p:spPr>
          <a:xfrm>
            <a:off x="4515254" y="2109788"/>
            <a:ext cx="1332692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i="1" sz="2000">
                <a:latin typeface="Arial"/>
                <a:ea typeface="Arial"/>
                <a:cs typeface="Arial"/>
                <a:sym typeface="Arial"/>
              </a:defRPr>
            </a:pPr>
            <a:r>
              <a:t>Likelihood</a:t>
            </a:r>
            <a:endParaRPr sz="2400"/>
          </a:p>
          <a:p>
            <a:pPr algn="ctr">
              <a:defRPr i="1" sz="2000">
                <a:latin typeface="Arial"/>
                <a:ea typeface="Arial"/>
                <a:cs typeface="Arial"/>
                <a:sym typeface="Arial"/>
              </a:defRPr>
            </a:pPr>
            <a:r>
              <a:t>function</a:t>
            </a:r>
          </a:p>
        </p:txBody>
      </p:sp>
      <p:sp>
        <p:nvSpPr>
          <p:cNvPr id="358" name="Shape 358"/>
          <p:cNvSpPr/>
          <p:nvPr/>
        </p:nvSpPr>
        <p:spPr>
          <a:xfrm rot="10800000">
            <a:off x="4705350" y="4530725"/>
            <a:ext cx="2063750" cy="133985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38100">
            <a:solidFill>
              <a:srgbClr val="FF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9" name="Shape 359"/>
          <p:cNvSpPr/>
          <p:nvPr/>
        </p:nvSpPr>
        <p:spPr>
          <a:xfrm>
            <a:off x="4694158" y="4741862"/>
            <a:ext cx="2038510" cy="95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i="1" sz="2000">
                <a:latin typeface="Arial"/>
                <a:ea typeface="Arial"/>
                <a:cs typeface="Arial"/>
                <a:sym typeface="Arial"/>
              </a:defRPr>
            </a:pPr>
            <a:r>
              <a:t>Model evidence </a:t>
            </a:r>
            <a:endParaRPr sz="2400"/>
          </a:p>
          <a:p>
            <a:pPr algn="ctr">
              <a:defRPr i="1" sz="2000">
                <a:latin typeface="Arial"/>
                <a:ea typeface="Arial"/>
                <a:cs typeface="Arial"/>
                <a:sym typeface="Arial"/>
              </a:defRPr>
            </a:pPr>
            <a:r>
              <a:t>(Independent of</a:t>
            </a:r>
            <a:endParaRPr sz="2400"/>
          </a:p>
          <a:p>
            <a:pPr algn="ctr">
              <a:defRPr i="1" sz="2000">
                <a:latin typeface="Arial"/>
                <a:ea typeface="Arial"/>
                <a:cs typeface="Arial"/>
                <a:sym typeface="Arial"/>
              </a:defRPr>
            </a:pPr>
            <a:r>
              <a:t>Model)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>
            <a:off x="355599" y="384175"/>
            <a:ext cx="6134409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>
                <a:solidFill>
                  <a:schemeClr val="accent2"/>
                </a:solidFill>
              </a:defRPr>
            </a:pPr>
            <a:r>
              <a:t>Numbers can be misleading</a:t>
            </a:r>
            <a:r>
              <a:t>….</a:t>
            </a:r>
          </a:p>
        </p:txBody>
      </p:sp>
      <p:sp>
        <p:nvSpPr>
          <p:cNvPr id="362" name="Shape 362"/>
          <p:cNvSpPr/>
          <p:nvPr/>
        </p:nvSpPr>
        <p:spPr>
          <a:xfrm>
            <a:off x="558800" y="1308583"/>
            <a:ext cx="7338080" cy="328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Example: suppose a drug test is 99% sensitive and 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99% specific.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(Namely, </a:t>
            </a:r>
            <a:r>
              <a:rPr i="1"/>
              <a:t>P(+|User) = 0.99 </a:t>
            </a:r>
            <a:r>
              <a:t>and </a:t>
            </a:r>
            <a:r>
              <a:rPr i="1"/>
              <a:t>P(+|Non user) = 0.01</a:t>
            </a:r>
            <a:r>
              <a:t>)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Suppose that 0.5% of people are users of the drug.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b="1" i="1">
                <a:solidFill>
                  <a:srgbClr val="FF0000"/>
                </a:solidFill>
              </a:rPr>
              <a:t>If a random individual tests positive, what is the </a:t>
            </a:r>
            <a:endParaRPr b="1" i="1">
              <a:solidFill>
                <a:srgbClr val="FF0000"/>
              </a:solidFill>
            </a:endParaRPr>
          </a:p>
          <a:p>
            <a:pPr>
              <a:defRPr b="1" i="1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probability she is a user?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/>
        </p:nvSpPr>
        <p:spPr>
          <a:xfrm>
            <a:off x="558800" y="1323975"/>
            <a:ext cx="213700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Bayes </a:t>
            </a:r>
            <a:r>
              <a:t>‘</a:t>
            </a:r>
            <a:r>
              <a:t>s theorem:</a:t>
            </a:r>
          </a:p>
        </p:txBody>
      </p:sp>
      <p:sp>
        <p:nvSpPr>
          <p:cNvPr id="365" name="Shape 365"/>
          <p:cNvSpPr/>
          <p:nvPr/>
        </p:nvSpPr>
        <p:spPr>
          <a:xfrm>
            <a:off x="355600" y="384175"/>
            <a:ext cx="4316993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>
                <a:solidFill>
                  <a:schemeClr val="accent2"/>
                </a:solidFill>
              </a:defRPr>
            </a:lvl1pPr>
          </a:lstStyle>
          <a:p>
            <a:pPr/>
            <a:r>
              <a:t>A Bayesian Approach</a:t>
            </a:r>
          </a:p>
        </p:txBody>
      </p:sp>
      <p:pic>
        <p:nvPicPr>
          <p:cNvPr id="366" name="image2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0588" y="1592262"/>
            <a:ext cx="4208463" cy="1176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age2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800" y="3098244"/>
            <a:ext cx="8102600" cy="9985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355600" y="384175"/>
            <a:ext cx="574738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>
                <a:solidFill>
                  <a:schemeClr val="accent2"/>
                </a:solidFill>
              </a:defRPr>
            </a:lvl1pPr>
          </a:lstStyle>
          <a:p>
            <a:pPr/>
            <a:r>
              <a:t>Beware of lurking variables!</a:t>
            </a:r>
          </a:p>
        </p:txBody>
      </p:sp>
      <p:sp>
        <p:nvSpPr>
          <p:cNvPr id="370" name="Shape 370"/>
          <p:cNvSpPr/>
          <p:nvPr/>
        </p:nvSpPr>
        <p:spPr>
          <a:xfrm>
            <a:off x="630237" y="1520825"/>
            <a:ext cx="7608949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 real example from a medical study* comparing the success rates of two</a:t>
            </a:r>
            <a:endParaRPr sz="24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treatments of kidney stones:</a:t>
            </a:r>
          </a:p>
        </p:txBody>
      </p:sp>
      <p:graphicFrame>
        <p:nvGraphicFramePr>
          <p:cNvPr id="371" name="Table 371"/>
          <p:cNvGraphicFramePr/>
          <p:nvPr/>
        </p:nvGraphicFramePr>
        <p:xfrm>
          <a:off x="1433512" y="2387600"/>
          <a:ext cx="6486526" cy="126529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162175"/>
                <a:gridCol w="2162175"/>
                <a:gridCol w="2162175"/>
              </a:tblGrid>
              <a:tr h="625291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</a:p>
                  </a:txBody>
                  <a:tcPr marL="45681" marR="45681" marT="45681" marB="45681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Treatment A</a:t>
                      </a:r>
                    </a:p>
                  </a:txBody>
                  <a:tcPr marL="45681" marR="45681" marT="45681" marB="45681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Treatment B</a:t>
                      </a:r>
                    </a:p>
                  </a:txBody>
                  <a:tcPr marL="45681" marR="45681" marT="45681" marB="45681" anchor="t" anchorCtr="0" horzOverflow="overflow"/>
                </a:tc>
              </a:tr>
              <a:tr h="63994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Patients</a:t>
                      </a:r>
                    </a:p>
                  </a:txBody>
                  <a:tcPr marL="45681" marR="45681" marT="45681" marB="45681" anchor="t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78%
(273/350)</a:t>
                      </a:r>
                    </a:p>
                  </a:txBody>
                  <a:tcPr marL="45681" marR="45681" marT="45681" marB="45681" anchor="t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/>
                        <a:t>83%
(289/350)</a:t>
                      </a:r>
                    </a:p>
                  </a:txBody>
                  <a:tcPr marL="45681" marR="45681" marT="45681" marB="45681" anchor="t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372" name="Shape 372"/>
          <p:cNvSpPr/>
          <p:nvPr/>
        </p:nvSpPr>
        <p:spPr>
          <a:xfrm>
            <a:off x="4970462" y="6081712"/>
            <a:ext cx="3695959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*Charig et al, Br Med J, 292, 879 (1986)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355600" y="384175"/>
            <a:ext cx="574738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>
                <a:solidFill>
                  <a:schemeClr val="accent2"/>
                </a:solidFill>
              </a:defRPr>
            </a:lvl1pPr>
          </a:lstStyle>
          <a:p>
            <a:pPr/>
            <a:r>
              <a:t>Beware of lurking variables!</a:t>
            </a:r>
          </a:p>
        </p:txBody>
      </p:sp>
      <p:sp>
        <p:nvSpPr>
          <p:cNvPr id="375" name="Shape 375"/>
          <p:cNvSpPr/>
          <p:nvPr/>
        </p:nvSpPr>
        <p:spPr>
          <a:xfrm>
            <a:off x="630237" y="1520825"/>
            <a:ext cx="7608949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 real example from a medical study* comparing the success rates of two</a:t>
            </a:r>
            <a:endParaRPr sz="24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treatments of kidney stones:</a:t>
            </a:r>
          </a:p>
        </p:txBody>
      </p:sp>
      <p:graphicFrame>
        <p:nvGraphicFramePr>
          <p:cNvPr id="376" name="Table 376"/>
          <p:cNvGraphicFramePr/>
          <p:nvPr/>
        </p:nvGraphicFramePr>
        <p:xfrm>
          <a:off x="1433512" y="2387600"/>
          <a:ext cx="6486526" cy="254635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162175"/>
                <a:gridCol w="2162175"/>
                <a:gridCol w="2162175"/>
              </a:tblGrid>
              <a:tr h="62568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</a:p>
                  </a:txBody>
                  <a:tcPr marL="45681" marR="45681" marT="45681" marB="45681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Treatment A</a:t>
                      </a:r>
                    </a:p>
                  </a:txBody>
                  <a:tcPr marL="45681" marR="45681" marT="45681" marB="45681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Treatment B</a:t>
                      </a:r>
                    </a:p>
                  </a:txBody>
                  <a:tcPr marL="45681" marR="45681" marT="45681" marB="45681" anchor="t" anchorCtr="0" horzOverflow="overflow"/>
                </a:tc>
              </a:tr>
              <a:tr h="640222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Small Stones</a:t>
                      </a:r>
                    </a:p>
                  </a:txBody>
                  <a:tcPr marL="45681" marR="45681" marT="45681" marB="45681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/>
                        <a:t>93%
(81/87)</a:t>
                      </a:r>
                    </a:p>
                  </a:txBody>
                  <a:tcPr marL="45681" marR="45681" marT="45681" marB="45681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87%
(234/270)</a:t>
                      </a:r>
                    </a:p>
                  </a:txBody>
                  <a:tcPr marL="45681" marR="45681" marT="45681" marB="45681" anchor="t" anchorCtr="0" horzOverflow="overflow"/>
                </a:tc>
              </a:tr>
              <a:tr h="640222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Large Stones</a:t>
                      </a:r>
                    </a:p>
                  </a:txBody>
                  <a:tcPr marL="45681" marR="45681" marT="45681" marB="45681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/>
                        <a:t>73%
(192/263)</a:t>
                      </a:r>
                    </a:p>
                  </a:txBody>
                  <a:tcPr marL="45681" marR="45681" marT="45681" marB="45681" anchor="t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69%
(55/80)</a:t>
                      </a:r>
                    </a:p>
                  </a:txBody>
                  <a:tcPr marL="45681" marR="45681" marT="45681" marB="45681" anchor="t" anchorCtr="0" horzOverflow="overflow"/>
                </a:tc>
              </a:tr>
              <a:tr h="640222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Patients</a:t>
                      </a:r>
                    </a:p>
                  </a:txBody>
                  <a:tcPr marL="45681" marR="45681" marT="45681" marB="45681" anchor="t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t>78%
(273/350)</a:t>
                      </a:r>
                    </a:p>
                  </a:txBody>
                  <a:tcPr marL="45681" marR="45681" marT="45681" marB="45681" anchor="t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/>
                        <a:t>83%
(289/350)</a:t>
                      </a:r>
                    </a:p>
                  </a:txBody>
                  <a:tcPr marL="45681" marR="45681" marT="45681" marB="45681" anchor="t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377" name="Shape 377"/>
          <p:cNvSpPr/>
          <p:nvPr/>
        </p:nvSpPr>
        <p:spPr>
          <a:xfrm>
            <a:off x="1360487" y="5470525"/>
            <a:ext cx="264586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is happening here?</a:t>
            </a:r>
          </a:p>
        </p:txBody>
      </p:sp>
      <p:sp>
        <p:nvSpPr>
          <p:cNvPr id="378" name="Shape 378"/>
          <p:cNvSpPr/>
          <p:nvPr/>
        </p:nvSpPr>
        <p:spPr>
          <a:xfrm>
            <a:off x="4970462" y="6081712"/>
            <a:ext cx="3695959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*Charig et al, Br Med J, 292, 879 (1986)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1358899" y="535622"/>
            <a:ext cx="6399215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400">
              <a:defRPr sz="3200">
                <a:solidFill>
                  <a:schemeClr val="accent2"/>
                </a:solidFill>
              </a:defRPr>
            </a:lvl1pPr>
          </a:lstStyle>
          <a:p>
            <a:pPr/>
            <a:r>
              <a:t>Measures of Central Tendency </a:t>
            </a:r>
          </a:p>
        </p:txBody>
      </p:sp>
      <p:sp>
        <p:nvSpPr>
          <p:cNvPr id="132" name="Shape 132" descr="Rectangle: Click to edit Master text styles&#10;Second level&#10;Third level&#10;Fourth level&#10;Fifth level"/>
          <p:cNvSpPr/>
          <p:nvPr/>
        </p:nvSpPr>
        <p:spPr>
          <a:xfrm>
            <a:off x="838200" y="1498600"/>
            <a:ext cx="7772400" cy="4067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914400">
              <a:spcBef>
                <a:spcPts val="600"/>
              </a:spcBef>
              <a:buClr>
                <a:schemeClr val="accent2"/>
              </a:buClr>
              <a:buSzPct val="110000"/>
              <a:buFont typeface="Wingdings"/>
              <a:buChar char="➢"/>
              <a:defRPr sz="2600">
                <a:solidFill>
                  <a:srgbClr val="C00C66"/>
                </a:solidFill>
              </a:defRPr>
            </a:pPr>
            <a:r>
              <a:t>Mean </a:t>
            </a:r>
            <a:r>
              <a:rPr>
                <a:solidFill>
                  <a:srgbClr val="000000"/>
                </a:solidFill>
              </a:rPr>
              <a:t>… the average score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 defTabSz="914400">
              <a:spcBef>
                <a:spcPts val="400"/>
              </a:spcBef>
              <a:buClr>
                <a:schemeClr val="accent2"/>
              </a:buClr>
              <a:buSzPct val="110000"/>
              <a:buFont typeface="Wingdings"/>
              <a:buChar char="➢"/>
              <a:defRPr sz="2600"/>
            </a:pPr>
          </a:p>
          <a:p>
            <a:pPr marL="342900" indent="-342900" defTabSz="914400">
              <a:spcBef>
                <a:spcPts val="400"/>
              </a:spcBef>
              <a:buClr>
                <a:schemeClr val="accent2"/>
              </a:buClr>
              <a:buSzPct val="110000"/>
              <a:buFont typeface="Wingdings"/>
              <a:buChar char="➢"/>
              <a:defRPr sz="2600"/>
            </a:pPr>
          </a:p>
          <a:p>
            <a:pPr marL="342900" indent="-342900" defTabSz="914400">
              <a:spcBef>
                <a:spcPts val="600"/>
              </a:spcBef>
              <a:buClr>
                <a:schemeClr val="accent2"/>
              </a:buClr>
              <a:buSzPct val="110000"/>
              <a:buFont typeface="Wingdings"/>
              <a:buChar char="➢"/>
              <a:defRPr sz="2600">
                <a:solidFill>
                  <a:srgbClr val="C00C66"/>
                </a:solidFill>
              </a:defRPr>
            </a:pPr>
            <a:r>
              <a:t>Median </a:t>
            </a:r>
            <a:r>
              <a:rPr>
                <a:solidFill>
                  <a:srgbClr val="000000"/>
                </a:solidFill>
              </a:rPr>
              <a:t>… the value that lies in the middle after ranking all the scores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 defTabSz="914400">
              <a:spcBef>
                <a:spcPts val="400"/>
              </a:spcBef>
              <a:buClr>
                <a:schemeClr val="accent2"/>
              </a:buClr>
              <a:buSzPct val="110000"/>
              <a:buFont typeface="Wingdings"/>
              <a:buChar char="➢"/>
              <a:defRPr sz="2600"/>
            </a:pPr>
          </a:p>
          <a:p>
            <a:pPr marL="342900" indent="-342900" defTabSz="914400">
              <a:spcBef>
                <a:spcPts val="400"/>
              </a:spcBef>
              <a:buClr>
                <a:schemeClr val="accent2"/>
              </a:buClr>
              <a:buSzPct val="110000"/>
              <a:buFont typeface="Wingdings"/>
              <a:buChar char="➢"/>
              <a:defRPr sz="2600"/>
            </a:pPr>
          </a:p>
          <a:p>
            <a:pPr marL="342900" indent="-342900" defTabSz="914400">
              <a:spcBef>
                <a:spcPts val="400"/>
              </a:spcBef>
              <a:buClr>
                <a:schemeClr val="accent2"/>
              </a:buClr>
              <a:buSzPct val="110000"/>
              <a:buFont typeface="Wingdings"/>
              <a:buChar char="➢"/>
              <a:defRPr sz="2600"/>
            </a:pPr>
          </a:p>
          <a:p>
            <a:pPr marL="342900" indent="-342900" defTabSz="914400">
              <a:spcBef>
                <a:spcPts val="600"/>
              </a:spcBef>
              <a:buClr>
                <a:schemeClr val="accent2"/>
              </a:buClr>
              <a:buSzPct val="110000"/>
              <a:buFont typeface="Wingdings"/>
              <a:buChar char="➢"/>
              <a:defRPr sz="2600">
                <a:solidFill>
                  <a:srgbClr val="C00C66"/>
                </a:solidFill>
              </a:defRPr>
            </a:pPr>
            <a:r>
              <a:t>Mode </a:t>
            </a:r>
            <a:r>
              <a:rPr>
                <a:solidFill>
                  <a:srgbClr val="000000"/>
                </a:solidFill>
              </a:rPr>
              <a:t>… the most frequently occurring score</a:t>
            </a:r>
          </a:p>
        </p:txBody>
      </p:sp>
      <p:pic>
        <p:nvPicPr>
          <p:cNvPr id="133" name="image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0" y="1847850"/>
            <a:ext cx="2116139" cy="1138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57488" y="3938587"/>
            <a:ext cx="3552826" cy="1125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" y="1165225"/>
            <a:ext cx="3044826" cy="2630489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379413" y="537210"/>
            <a:ext cx="673417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400">
              <a:defRPr b="1" sz="2800">
                <a:solidFill>
                  <a:schemeClr val="accent2"/>
                </a:solidFill>
              </a:defRPr>
            </a:lvl1pPr>
          </a:lstStyle>
          <a:p>
            <a:pPr/>
            <a:r>
              <a:t>Which Measure should you use?</a:t>
            </a:r>
          </a:p>
        </p:txBody>
      </p:sp>
      <p:pic>
        <p:nvPicPr>
          <p:cNvPr id="138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3112" y="1169987"/>
            <a:ext cx="3060701" cy="260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00587" y="4019550"/>
            <a:ext cx="2778126" cy="2368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6412" y="3843337"/>
            <a:ext cx="3087688" cy="2579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" y="1165225"/>
            <a:ext cx="3044826" cy="2630489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379413" y="537210"/>
            <a:ext cx="673417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400">
              <a:defRPr b="1" sz="2800">
                <a:solidFill>
                  <a:schemeClr val="accent2"/>
                </a:solidFill>
              </a:defRPr>
            </a:lvl1pPr>
          </a:lstStyle>
          <a:p>
            <a:pPr/>
            <a:r>
              <a:t>Which Measure should you use?</a:t>
            </a:r>
          </a:p>
        </p:txBody>
      </p:sp>
      <p:pic>
        <p:nvPicPr>
          <p:cNvPr id="144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3112" y="1169987"/>
            <a:ext cx="3060701" cy="260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00587" y="4019550"/>
            <a:ext cx="2778126" cy="236855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3551237" y="2425700"/>
            <a:ext cx="70097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Mode</a:t>
            </a:r>
          </a:p>
        </p:txBody>
      </p:sp>
      <p:sp>
        <p:nvSpPr>
          <p:cNvPr id="147" name="Shape 147"/>
          <p:cNvSpPr/>
          <p:nvPr/>
        </p:nvSpPr>
        <p:spPr>
          <a:xfrm>
            <a:off x="3551237" y="5094287"/>
            <a:ext cx="891628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Median</a:t>
            </a:r>
          </a:p>
        </p:txBody>
      </p:sp>
      <p:pic>
        <p:nvPicPr>
          <p:cNvPr id="148" name="image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6412" y="3843337"/>
            <a:ext cx="3087688" cy="257968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7478713" y="2393950"/>
            <a:ext cx="68847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Mean</a:t>
            </a:r>
          </a:p>
        </p:txBody>
      </p:sp>
      <p:sp>
        <p:nvSpPr>
          <p:cNvPr id="150" name="Shape 150"/>
          <p:cNvSpPr/>
          <p:nvPr/>
        </p:nvSpPr>
        <p:spPr>
          <a:xfrm>
            <a:off x="7478713" y="5094287"/>
            <a:ext cx="67564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None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12.png"/>
          <p:cNvPicPr>
            <a:picLocks noChangeAspect="1"/>
          </p:cNvPicPr>
          <p:nvPr/>
        </p:nvPicPr>
        <p:blipFill>
          <a:blip r:embed="rId2">
            <a:extLst/>
          </a:blip>
          <a:srcRect l="19798" t="25937" r="16461" b="12758"/>
          <a:stretch>
            <a:fillRect/>
          </a:stretch>
        </p:blipFill>
        <p:spPr>
          <a:xfrm>
            <a:off x="2257425" y="1552575"/>
            <a:ext cx="5091113" cy="4770438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379412" y="494347"/>
            <a:ext cx="6399214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defTabSz="914400">
              <a:defRPr b="1" sz="2800">
                <a:solidFill>
                  <a:schemeClr val="accent2"/>
                </a:solidFill>
              </a:defRPr>
            </a:pPr>
            <a:r>
              <a:t>Measures of Central Tendency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b="1" sz="2800">
                <a:solidFill>
                  <a:schemeClr val="accent2"/>
                </a:solidFill>
              </a:defRPr>
            </a:pPr>
            <a:r>
              <a:t>Attention: danger!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685799" y="535622"/>
            <a:ext cx="746919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400">
              <a:defRPr sz="3200">
                <a:solidFill>
                  <a:schemeClr val="accent2"/>
                </a:solidFill>
              </a:defRPr>
            </a:lvl1pPr>
          </a:lstStyle>
          <a:p>
            <a:pPr/>
            <a:r>
              <a:t>Variation or Spread of Distributions</a:t>
            </a:r>
          </a:p>
        </p:txBody>
      </p:sp>
      <p:sp>
        <p:nvSpPr>
          <p:cNvPr id="156" name="Shape 156"/>
          <p:cNvSpPr/>
          <p:nvPr/>
        </p:nvSpPr>
        <p:spPr>
          <a:xfrm>
            <a:off x="685800" y="1682750"/>
            <a:ext cx="4836428" cy="221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buClr>
                <a:schemeClr val="accent2"/>
              </a:buClr>
              <a:buSzPct val="100000"/>
              <a:buFont typeface="Wingdings"/>
              <a:buChar char="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Range</a:t>
            </a:r>
          </a:p>
          <a:p>
            <a:pPr>
              <a:buClr>
                <a:schemeClr val="accent2"/>
              </a:buClr>
              <a:buSzPct val="100000"/>
              <a:buFont typeface="Wingdings"/>
              <a:buChar char="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Clr>
                <a:schemeClr val="accent2"/>
              </a:buClr>
              <a:buSzPct val="100000"/>
              <a:buFont typeface="Wingdings"/>
              <a:buChar char="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Clr>
                <a:schemeClr val="accent2"/>
              </a:buClr>
              <a:buSzPct val="100000"/>
              <a:buFont typeface="Wingdings"/>
              <a:buChar char="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Clr>
                <a:schemeClr val="accent2"/>
              </a:buClr>
              <a:buSzPct val="100000"/>
              <a:buFont typeface="Wingdings"/>
              <a:buChar char="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Variance and Standard Deviation</a:t>
            </a:r>
          </a:p>
        </p:txBody>
      </p:sp>
      <p:pic>
        <p:nvPicPr>
          <p:cNvPr id="157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2346325"/>
            <a:ext cx="4152900" cy="576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5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2100" y="4329112"/>
            <a:ext cx="4611688" cy="1557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385763" y="508635"/>
            <a:ext cx="746918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400">
              <a:defRPr b="1" sz="2800">
                <a:solidFill>
                  <a:schemeClr val="accent2"/>
                </a:solidFill>
              </a:defRPr>
            </a:lvl1pPr>
          </a:lstStyle>
          <a:p>
            <a:pPr/>
            <a:r>
              <a:t>Variation or Spread of Distributions</a:t>
            </a:r>
          </a:p>
        </p:txBody>
      </p:sp>
      <p:sp>
        <p:nvSpPr>
          <p:cNvPr id="161" name="Shape 161"/>
          <p:cNvSpPr/>
          <p:nvPr/>
        </p:nvSpPr>
        <p:spPr>
          <a:xfrm>
            <a:off x="685799" y="1682750"/>
            <a:ext cx="1690054" cy="185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buClr>
                <a:schemeClr val="accent2"/>
              </a:buClr>
              <a:buSzPct val="100000"/>
              <a:buFont typeface="Wingdings"/>
              <a:buChar char="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Quartiles</a:t>
            </a:r>
          </a:p>
          <a:p>
            <a:pPr>
              <a:buClr>
                <a:schemeClr val="accent2"/>
              </a:buClr>
              <a:buSzPct val="100000"/>
              <a:buFont typeface="Wingdings"/>
              <a:buChar char="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Clr>
                <a:schemeClr val="accent2"/>
              </a:buClr>
              <a:buSzPct val="100000"/>
              <a:buFont typeface="Wingdings"/>
              <a:buChar char="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62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162" y="2311400"/>
            <a:ext cx="5811839" cy="2620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Aspect">
  <a:themeElements>
    <a:clrScheme name="Aspect">
      <a:dk1>
        <a:srgbClr val="000000"/>
      </a:dk1>
      <a:lt1>
        <a:srgbClr val="E3DED1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FF"/>
      </a:hlink>
      <a:folHlink>
        <a:srgbClr val="FF00FF"/>
      </a:folHlink>
    </a:clrScheme>
    <a:fontScheme name="Aspec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2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42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Aspect">
  <a:themeElements>
    <a:clrScheme name="A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FF"/>
      </a:hlink>
      <a:folHlink>
        <a:srgbClr val="FF00FF"/>
      </a:folHlink>
    </a:clrScheme>
    <a:fontScheme name="Aspec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2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42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