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7" r:id="rId2"/>
    <p:sldId id="270" r:id="rId3"/>
    <p:sldId id="26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71" r:id="rId16"/>
    <p:sldId id="273" r:id="rId17"/>
    <p:sldId id="272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86" r:id="rId31"/>
    <p:sldId id="278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32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7.e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w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200460E-96CF-9F49-9706-18A7FE692577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00EED18-20E4-E84A-B6BE-E48FCA374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0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B6F7093-4C40-BB40-B616-8CCFAF22112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A204C77-42C5-2F4D-AED6-5631EA2A2052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20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2193287E-EF8B-2741-8CF0-D44A6058CA14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21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D7B9A1EE-290C-454E-AE80-F6EE2C2BD19B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22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0ACC4A51-FF99-7C42-9743-6903707E872A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23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70F2D81-98E8-1244-BEE6-EA8E40570D21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24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44B7F161-9160-9248-A07C-58CE5C27FCA7}" type="slidenum">
              <a:rPr lang="en-US" sz="12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25</a:t>
            </a:fld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19F21-BAB5-7841-B8E9-3B8D3CBC85F6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F906D-5A50-9F45-9138-E9599634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F71B-5085-1E44-BF27-6230F10F6992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60B9-4C7E-5A45-B81B-6DD43103E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AFBA-B727-A84D-A0AC-5FDA3E4CB120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C63A-9C96-874B-948C-BDE51B64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4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2F12-C843-1743-9099-AECAEB283B20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B9C9-035E-644A-92EA-4FABE965F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1DEA0-5893-FD45-960C-32AB663A0DF2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2782-6CD6-FA4D-8025-A574A388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A42B-1E38-914D-8795-2BC701E2BF46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4B0F-2D85-9D48-901B-64BCC0494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2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2EA9-82F7-AA4A-856C-46D6D43282E4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06E6-963A-854B-B23B-CF77BE1B8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D412-CF51-9B4F-8A74-B8C3FD5AA67E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7396-0E6F-DA41-A9EE-00AE4561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6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348FC-97F7-CE40-B04E-A66BD72CA289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FA49B-F81C-AD44-B19F-062E80AE0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2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120E-C06A-5046-83A2-6B57C96FD982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730B-2B54-184F-8E20-E86CB310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2F3C0-6ACD-444E-BE09-881CACBF5FEC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923C0D-27D4-EC41-98A9-7F2A47F27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B20703B4-71AE-BF47-8C1C-78EAFCEBEE5F}" type="datetime1">
              <a:rPr lang="en-US"/>
              <a:pPr>
                <a:defRPr/>
              </a:pPr>
              <a:t>8/19/16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A7A399"/>
                </a:solidFill>
                <a:latin typeface="Verdana" charset="0"/>
              </a:defRPr>
            </a:lvl1pPr>
          </a:lstStyle>
          <a:p>
            <a:pPr>
              <a:defRPr/>
            </a:pPr>
            <a:fld id="{0B998E87-76F2-874F-B5F6-3C12B6C27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30" r:id="rId7"/>
    <p:sldLayoutId id="2147483725" r:id="rId8"/>
    <p:sldLayoutId id="2147483731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0"/>
        <a:buChar char=""/>
        <a:defRPr kern="12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ヒラギノ角ゴ Pro W3" charset="0"/>
                <a:cs typeface="ヒラギノ角ゴ Pro W3" charset="0"/>
              </a:rPr>
              <a:t>Fourier Analysis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</a:pPr>
            <a:r>
              <a:rPr lang="en-US" sz="2400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Patrice Koehl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Department of Biological Sciences</a:t>
            </a:r>
          </a:p>
          <a:p>
            <a:pPr marL="36513" eaLnBrk="1" hangingPunct="1">
              <a:spcBef>
                <a:spcPct val="0"/>
              </a:spcBef>
            </a:pPr>
            <a:r>
              <a:rPr lang="en-US" sz="2400" i="1">
                <a:solidFill>
                  <a:srgbClr val="79766F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National University of Singapore</a:t>
            </a:r>
            <a:endParaRPr lang="en-US">
              <a:solidFill>
                <a:srgbClr val="FF0000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36513" eaLnBrk="1" hangingPunct="1">
              <a:spcBef>
                <a:spcPct val="0"/>
              </a:spcBef>
            </a:pPr>
            <a:endParaRPr lang="en-US">
              <a:solidFill>
                <a:srgbClr val="79766F"/>
              </a:solidFill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28825" y="556260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 dirty="0">
                <a:latin typeface="Verdana" charset="0"/>
              </a:rPr>
              <a:t>http://</a:t>
            </a:r>
            <a:r>
              <a:rPr lang="en-US" sz="1800" i="1" dirty="0" err="1">
                <a:latin typeface="Verdana" charset="0"/>
              </a:rPr>
              <a:t>www.cs.ucdavis.edu</a:t>
            </a:r>
            <a:r>
              <a:rPr lang="en-US" sz="1800" i="1" dirty="0">
                <a:latin typeface="Verdana" charset="0"/>
              </a:rPr>
              <a:t>/~</a:t>
            </a:r>
            <a:r>
              <a:rPr lang="en-US" sz="1800" i="1" dirty="0" err="1">
                <a:latin typeface="Verdana" charset="0"/>
              </a:rPr>
              <a:t>koehl</a:t>
            </a:r>
            <a:r>
              <a:rPr lang="en-US" sz="1800" i="1" dirty="0">
                <a:latin typeface="Verdana" charset="0"/>
              </a:rPr>
              <a:t>/Teaching/BL5229</a:t>
            </a:r>
          </a:p>
          <a:p>
            <a:pPr eaLnBrk="1" hangingPunct="1"/>
            <a:r>
              <a:rPr lang="en-US" sz="1800" i="1" dirty="0" err="1" smtClean="0">
                <a:latin typeface="Verdana" charset="0"/>
              </a:rPr>
              <a:t>koehl</a:t>
            </a:r>
            <a:r>
              <a:rPr lang="en-US" sz="1800" i="1" err="1" smtClean="0">
                <a:latin typeface="Verdana" charset="0"/>
              </a:rPr>
              <a:t>@</a:t>
            </a:r>
            <a:r>
              <a:rPr lang="en-US" sz="1800" i="1" smtClean="0">
                <a:latin typeface="Verdana" charset="0"/>
              </a:rPr>
              <a:t>cs.ucdavis.edu</a:t>
            </a:r>
            <a:endParaRPr lang="en-US" sz="1800" i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049463" y="454025"/>
            <a:ext cx="5126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series: example 2</a:t>
            </a:r>
          </a:p>
        </p:txBody>
      </p:sp>
      <p:pic>
        <p:nvPicPr>
          <p:cNvPr id="24578" name="Picture 2" descr="saw_four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063"/>
            <a:ext cx="7315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540000" y="288925"/>
            <a:ext cx="280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50863" y="2162175"/>
            <a:ext cx="55197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>
                <a:latin typeface="Times New Roman" charset="0"/>
              </a:rPr>
              <a:t>If we express </a:t>
            </a:r>
            <a:r>
              <a:rPr lang="en-US" altLang="zh-CN" sz="2000" i="1">
                <a:latin typeface="Times New Roman" charset="0"/>
              </a:rPr>
              <a:t>cos nx</a:t>
            </a:r>
            <a:r>
              <a:rPr lang="en-US" altLang="zh-CN" sz="2000">
                <a:latin typeface="Times New Roman" charset="0"/>
              </a:rPr>
              <a:t> and </a:t>
            </a:r>
            <a:r>
              <a:rPr lang="en-US" altLang="zh-CN" sz="2000" i="1">
                <a:latin typeface="Times New Roman" charset="0"/>
              </a:rPr>
              <a:t>sin nx</a:t>
            </a:r>
            <a:r>
              <a:rPr lang="en-US" altLang="zh-CN" sz="2000">
                <a:latin typeface="Times New Roman" charset="0"/>
              </a:rPr>
              <a:t> in exponential form, </a:t>
            </a:r>
          </a:p>
        </p:txBody>
      </p:sp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2660650" y="3725863"/>
          <a:ext cx="28908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3725863"/>
                        <a:ext cx="2890838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50863" y="4641850"/>
            <a:ext cx="112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>
                <a:latin typeface="Times New Roman" charset="0"/>
              </a:rPr>
              <a:t>in which</a:t>
            </a:r>
            <a:r>
              <a:rPr lang="en-US" altLang="zh-CN">
                <a:latin typeface="Verdana" charset="0"/>
              </a:rPr>
              <a:t> </a:t>
            </a:r>
          </a:p>
        </p:txBody>
      </p:sp>
      <p:graphicFrame>
        <p:nvGraphicFramePr>
          <p:cNvPr id="25605" name="Object 3"/>
          <p:cNvGraphicFramePr>
            <a:graphicFrameLocks noChangeAspect="1"/>
          </p:cNvGraphicFramePr>
          <p:nvPr/>
        </p:nvGraphicFramePr>
        <p:xfrm>
          <a:off x="2160588" y="4719638"/>
          <a:ext cx="3357562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5" imgW="1930400" imgH="774700" progId="Equation.3">
                  <p:embed/>
                </p:oleObj>
              </mc:Choice>
              <mc:Fallback>
                <p:oleObj name="Equation" r:id="rId5" imgW="1930400" imgH="774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719638"/>
                        <a:ext cx="3357562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5608638" y="4840288"/>
            <a:ext cx="61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000">
                <a:latin typeface="Times New Roman" charset="0"/>
              </a:rPr>
              <a:t>and </a:t>
            </a:r>
          </a:p>
        </p:txBody>
      </p:sp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6723063" y="4746625"/>
          <a:ext cx="16271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7" imgW="749300" imgH="355600" progId="Equation.3">
                  <p:embed/>
                </p:oleObj>
              </mc:Choice>
              <mc:Fallback>
                <p:oleObj name="Equation" r:id="rId7" imgW="7493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063" y="4746625"/>
                        <a:ext cx="16271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5"/>
          <p:cNvGraphicFramePr>
            <a:graphicFrameLocks noChangeAspect="1"/>
          </p:cNvGraphicFramePr>
          <p:nvPr/>
        </p:nvGraphicFramePr>
        <p:xfrm>
          <a:off x="2130425" y="1157288"/>
          <a:ext cx="38401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9" imgW="2209800" imgH="444500" progId="Equation.3">
                  <p:embed/>
                </p:oleObj>
              </mc:Choice>
              <mc:Fallback>
                <p:oleObj name="Equation" r:id="rId9" imgW="22098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1157288"/>
                        <a:ext cx="38401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6"/>
          <p:cNvGraphicFramePr>
            <a:graphicFrameLocks noChangeAspect="1"/>
          </p:cNvGraphicFramePr>
          <p:nvPr/>
        </p:nvGraphicFramePr>
        <p:xfrm>
          <a:off x="1617663" y="2573338"/>
          <a:ext cx="5105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11" imgW="2946400" imgH="393700" progId="Equation.3">
                  <p:embed/>
                </p:oleObj>
              </mc:Choice>
              <mc:Fallback>
                <p:oleObj name="Equation" r:id="rId11" imgW="29464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573338"/>
                        <a:ext cx="51054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550863" y="3255963"/>
            <a:ext cx="3125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altLang="zh-CN" sz="1800">
                <a:latin typeface="Times New Roman" charset="0"/>
              </a:rPr>
              <a:t>we may rewrite this equation as </a:t>
            </a:r>
          </a:p>
          <a:p>
            <a:pPr eaLnBrk="1" hangingPunct="1"/>
            <a:endParaRPr lang="en-US" sz="1800">
              <a:latin typeface="Verdan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0" y="3740150"/>
            <a:ext cx="3068638" cy="901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540000" y="288925"/>
            <a:ext cx="280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</a:t>
            </a: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22288" y="1457325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For a function g with period T:</a:t>
            </a:r>
          </a:p>
        </p:txBody>
      </p:sp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971550" y="2073275"/>
          <a:ext cx="57832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3" imgW="2336800" imgH="444500" progId="Equation.3">
                  <p:embed/>
                </p:oleObj>
              </mc:Choice>
              <mc:Fallback>
                <p:oleObj name="Equation" r:id="rId3" imgW="23368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73275"/>
                        <a:ext cx="57832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22288" y="3735388"/>
            <a:ext cx="756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where f</a:t>
            </a:r>
            <a:r>
              <a:rPr lang="en-US" sz="1800" baseline="-25000">
                <a:latin typeface="Verdana" charset="0"/>
              </a:rPr>
              <a:t>0</a:t>
            </a:r>
            <a:r>
              <a:rPr lang="en-US" sz="1800">
                <a:latin typeface="Verdana" charset="0"/>
              </a:rPr>
              <a:t> = 1/T is the fundamental frequency for the function g.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22288" y="4445000"/>
            <a:ext cx="4859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In this formula, G(n) can be written as:</a:t>
            </a:r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/>
        </p:nvGraphicFramePr>
        <p:xfrm>
          <a:off x="1971675" y="5249863"/>
          <a:ext cx="40862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5" imgW="1651000" imgH="355600" progId="Equation.3">
                  <p:embed/>
                </p:oleObj>
              </mc:Choice>
              <mc:Fallback>
                <p:oleObj name="Equation" r:id="rId5" imgW="1651000" imgH="3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5249863"/>
                        <a:ext cx="40862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>
            <a:fillRect/>
          </a:stretch>
        </p:blipFill>
        <p:spPr bwMode="auto">
          <a:xfrm>
            <a:off x="1627188" y="298450"/>
            <a:ext cx="4759325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2652713" y="641350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Fourier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9" y="1830045"/>
            <a:ext cx="790472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series for periodic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Fourier Transform for continuous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Sampling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Discrete Fourier Transform for discrete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655888" y="534988"/>
            <a:ext cx="322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Fourier transform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8163" y="1447800"/>
            <a:ext cx="7894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For a periodic function f with period T, the Fourier coefficients F(n)</a:t>
            </a:r>
          </a:p>
          <a:p>
            <a:pPr eaLnBrk="1" hangingPunct="1"/>
            <a:r>
              <a:rPr lang="en-US" sz="1800">
                <a:latin typeface="Verdana" charset="0"/>
              </a:rPr>
              <a:t>are computed at multiples nf</a:t>
            </a:r>
            <a:r>
              <a:rPr lang="en-US" sz="1800" baseline="-25000">
                <a:latin typeface="Verdana" charset="0"/>
              </a:rPr>
              <a:t>0</a:t>
            </a:r>
            <a:r>
              <a:rPr lang="en-US" sz="1800">
                <a:latin typeface="Verdana" charset="0"/>
              </a:rPr>
              <a:t> of a fundamental frequency f</a:t>
            </a:r>
            <a:r>
              <a:rPr lang="en-US" sz="1800" baseline="-25000">
                <a:latin typeface="Verdana" charset="0"/>
              </a:rPr>
              <a:t>0</a:t>
            </a:r>
            <a:r>
              <a:rPr lang="en-US" sz="1800">
                <a:latin typeface="Verdana" charset="0"/>
              </a:rPr>
              <a:t>=1/T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538163" y="2332038"/>
            <a:ext cx="7616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For a non periodic function g(t), the Fourier coefficients become</a:t>
            </a:r>
          </a:p>
          <a:p>
            <a:pPr eaLnBrk="1" hangingPunct="1"/>
            <a:r>
              <a:rPr lang="en-US" sz="1800">
                <a:latin typeface="Verdana" charset="0"/>
              </a:rPr>
              <a:t>a continuous function of the frequencies f:</a:t>
            </a:r>
          </a:p>
        </p:txBody>
      </p:sp>
      <p:graphicFrame>
        <p:nvGraphicFramePr>
          <p:cNvPr id="29700" name="Object 2"/>
          <p:cNvGraphicFramePr>
            <a:graphicFrameLocks noChangeAspect="1"/>
          </p:cNvGraphicFramePr>
          <p:nvPr/>
        </p:nvGraphicFramePr>
        <p:xfrm>
          <a:off x="2039938" y="3302000"/>
          <a:ext cx="37052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3" imgW="1358900" imgH="292100" progId="Equation.3">
                  <p:embed/>
                </p:oleObj>
              </mc:Choice>
              <mc:Fallback>
                <p:oleObj name="Equation" r:id="rId3" imgW="1358900" imgH="292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3302000"/>
                        <a:ext cx="37052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503988" y="360680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(1)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38163" y="4268788"/>
            <a:ext cx="536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g(t) can then be reconstructed according to:</a:t>
            </a:r>
          </a:p>
        </p:txBody>
      </p:sp>
      <p:graphicFrame>
        <p:nvGraphicFramePr>
          <p:cNvPr id="29703" name="Object 3"/>
          <p:cNvGraphicFramePr>
            <a:graphicFrameLocks noChangeAspect="1"/>
          </p:cNvGraphicFramePr>
          <p:nvPr/>
        </p:nvGraphicFramePr>
        <p:xfrm>
          <a:off x="2071688" y="4665663"/>
          <a:ext cx="39131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5" imgW="1435100" imgH="292100" progId="Equation.3">
                  <p:embed/>
                </p:oleObj>
              </mc:Choice>
              <mc:Fallback>
                <p:oleObj name="Equation" r:id="rId5" imgW="14351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4665663"/>
                        <a:ext cx="39131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6656388" y="487997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(2)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538163" y="5768975"/>
            <a:ext cx="825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sz="1800">
                <a:latin typeface="Verdana" charset="0"/>
              </a:rPr>
              <a:t>Is referred to as the </a:t>
            </a:r>
            <a:r>
              <a:rPr lang="en-US" sz="1800" b="1">
                <a:solidFill>
                  <a:srgbClr val="9F2936"/>
                </a:solidFill>
                <a:latin typeface="Verdana" charset="0"/>
              </a:rPr>
              <a:t>Fourier transform</a:t>
            </a:r>
            <a:r>
              <a:rPr lang="en-US" sz="1800">
                <a:latin typeface="Verdana" charset="0"/>
              </a:rPr>
              <a:t>, while (2) is </a:t>
            </a:r>
            <a:r>
              <a:rPr lang="en-US" sz="1800" b="1">
                <a:solidFill>
                  <a:srgbClr val="9F2936"/>
                </a:solidFill>
                <a:latin typeface="Verdana" charset="0"/>
              </a:rPr>
              <a:t>the inverse</a:t>
            </a:r>
          </a:p>
          <a:p>
            <a:pPr eaLnBrk="1" hangingPunct="1"/>
            <a:r>
              <a:rPr lang="en-US" sz="1800" b="1">
                <a:solidFill>
                  <a:srgbClr val="9F2936"/>
                </a:solidFill>
                <a:latin typeface="Verdana" charset="0"/>
              </a:rPr>
              <a:t>  Fourier transform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2655888" y="534988"/>
            <a:ext cx="3224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Fourier transform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711200" y="1962150"/>
            <a:ext cx="7966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i="1">
                <a:latin typeface="Verdana" charset="0"/>
              </a:rPr>
              <a:t>Notes:</a:t>
            </a:r>
          </a:p>
          <a:p>
            <a:pPr eaLnBrk="1" hangingPunct="1"/>
            <a:endParaRPr lang="en-US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latin typeface="Verdana" charset="0"/>
              </a:rPr>
              <a:t>The function g(t) must be integrable; it can be real or complex</a:t>
            </a:r>
          </a:p>
          <a:p>
            <a:pPr eaLnBrk="1" hangingPunct="1">
              <a:buFontTx/>
              <a:buChar char="-"/>
            </a:pPr>
            <a:endParaRPr lang="en-US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latin typeface="Verdana" charset="0"/>
              </a:rPr>
              <a:t>The equations above can be obtained by looking at the limits of  the Fourier series</a:t>
            </a:r>
          </a:p>
          <a:p>
            <a:pPr eaLnBrk="1" hangingPunct="1">
              <a:buFontTx/>
              <a:buChar char="-"/>
            </a:pPr>
            <a:endParaRPr lang="en-US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>
                <a:latin typeface="Verdana" charset="0"/>
              </a:rPr>
              <a:t>The Fourier Transform can be rewritten as a function of </a:t>
            </a:r>
            <a:r>
              <a:rPr lang="en-US" i="1">
                <a:latin typeface="Symbol" charset="0"/>
                <a:cs typeface="Symbol" charset="0"/>
              </a:rPr>
              <a:t>w</a:t>
            </a:r>
            <a:r>
              <a:rPr lang="en-US" i="1">
                <a:latin typeface="Verdana" charset="0"/>
              </a:rPr>
              <a:t> = 2</a:t>
            </a:r>
            <a:r>
              <a:rPr lang="en-US" i="1">
                <a:latin typeface="Symbol" charset="0"/>
                <a:cs typeface="Symbol" charset="0"/>
              </a:rPr>
              <a:t>p</a:t>
            </a:r>
            <a:r>
              <a:rPr lang="en-US" i="1">
                <a:latin typeface="Verdana" charset="0"/>
              </a:rPr>
              <a:t>f</a:t>
            </a:r>
            <a:r>
              <a:rPr lang="en-US">
                <a:latin typeface="Verdana" charset="0"/>
              </a:rPr>
              <a:t>, the angular frequency.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t3.png"/>
          <p:cNvPicPr>
            <a:picLocks noChangeAspect="1"/>
          </p:cNvPicPr>
          <p:nvPr/>
        </p:nvPicPr>
        <p:blipFill>
          <a:blip r:embed="rId2">
            <a:lum bright="-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2500"/>
            <a:ext cx="7315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924175" y="469900"/>
            <a:ext cx="337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Fourier transform: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3615"/>
          <a:stretch>
            <a:fillRect/>
          </a:stretch>
        </p:blipFill>
        <p:spPr bwMode="auto">
          <a:xfrm>
            <a:off x="482600" y="825500"/>
            <a:ext cx="809466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7500" y="2057400"/>
            <a:ext cx="8382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417763" y="455613"/>
            <a:ext cx="424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Properties of the Fourier Transform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2652713" y="641350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Fourier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9" y="1830045"/>
            <a:ext cx="790472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series for periodic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Transform for continuous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Sampling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Discrete Fourier Transform for discrete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1549400" y="487363"/>
            <a:ext cx="634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Fourier analysis: the dial tone phone</a:t>
            </a:r>
          </a:p>
        </p:txBody>
      </p:sp>
      <p:pic>
        <p:nvPicPr>
          <p:cNvPr id="16386" name="Picture 4" descr="Touch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124075"/>
            <a:ext cx="423545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22288" y="1227138"/>
            <a:ext cx="7904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We use Fourier analysis everyday…without knowing it! A dial tone</a:t>
            </a:r>
          </a:p>
          <a:p>
            <a:pPr eaLnBrk="1" hangingPunct="1"/>
            <a:r>
              <a:rPr lang="en-US" sz="1800" i="1">
                <a:latin typeface="Verdana" charset="0"/>
              </a:rPr>
              <a:t>phone is probably the best example: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95288"/>
            <a:ext cx="8458200" cy="6172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Sound is produced by the vibration of a media like air or water. Audio refers to the sound within the range of human hearing. </a:t>
            </a:r>
            <a:b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Naturally, a sound signal is 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analog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, i.e. 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continuous in both time and  amplitude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.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To store and process sound information in a computer or to transmit it through a computer network, we must first convert the analog signal to 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digital form </a:t>
            </a:r>
            <a: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using an analog-to-digital converter ( ADC ); the conversion involves two steps: (1</a:t>
            </a:r>
            <a:r>
              <a:rPr lang="en-US" sz="18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)</a:t>
            </a:r>
            <a:r>
              <a:rPr lang="en-US" sz="1800">
                <a:solidFill>
                  <a:srgbClr val="9F29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 sampling</a:t>
            </a:r>
            <a: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, and (2) </a:t>
            </a:r>
            <a:r>
              <a:rPr 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quantization</a:t>
            </a:r>
            <a: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charset="0"/>
                <a:ea typeface="ヒラギノ角ゴ Pro W3" charset="0"/>
                <a:cs typeface="ヒラギノ角ゴ Pro W3" charset="0"/>
              </a:rPr>
              <a:t>.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048000" y="395288"/>
            <a:ext cx="2601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Digital Sound</a:t>
            </a:r>
            <a:endParaRPr lang="en-US" sz="1800">
              <a:latin typeface="Verdana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6"/>
          <a:stretch>
            <a:fillRect/>
          </a:stretch>
        </p:blipFill>
        <p:spPr bwMode="auto">
          <a:xfrm>
            <a:off x="1447800" y="2362200"/>
            <a:ext cx="510063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340100" y="458788"/>
            <a:ext cx="1878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Sampling</a:t>
            </a:r>
            <a:endParaRPr lang="en-US" sz="1800">
              <a:latin typeface="Verdana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1038225"/>
            <a:ext cx="86868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Verdana" charset="0"/>
              </a:rPr>
              <a:t>Sampling</a:t>
            </a:r>
            <a:r>
              <a:rPr lang="en-US" sz="1600">
                <a:latin typeface="Verdana" charset="0"/>
              </a:rPr>
              <a:t> is the process of examining the value of a continuous  function </a:t>
            </a:r>
          </a:p>
          <a:p>
            <a:pPr eaLnBrk="1" hangingPunct="1"/>
            <a:r>
              <a:rPr lang="en-US" sz="1600">
                <a:latin typeface="Verdana" charset="0"/>
              </a:rPr>
              <a:t>at regular intervals. </a:t>
            </a: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r>
              <a:rPr lang="en-US" sz="1600">
                <a:latin typeface="Verdana" charset="0"/>
              </a:rPr>
              <a:t>Sampling usually occurs at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uniform</a:t>
            </a:r>
            <a:r>
              <a:rPr lang="en-US" sz="1600">
                <a:latin typeface="Verdana" charset="0"/>
              </a:rPr>
              <a:t> intervals, which are referred to as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sampling intervals</a:t>
            </a:r>
            <a:r>
              <a:rPr lang="en-US" sz="1600">
                <a:latin typeface="Verdana" charset="0"/>
              </a:rPr>
              <a:t>. The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reciprocal</a:t>
            </a:r>
            <a:r>
              <a:rPr lang="en-US" sz="1600">
                <a:latin typeface="Verdana" charset="0"/>
              </a:rPr>
              <a:t> of sampling interval is referred to as the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sampling frequency</a:t>
            </a:r>
            <a:r>
              <a:rPr lang="en-US" sz="1600">
                <a:latin typeface="Verdana" charset="0"/>
              </a:rPr>
              <a:t> or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sampling rate</a:t>
            </a:r>
            <a:r>
              <a:rPr lang="en-US" sz="1600">
                <a:latin typeface="Verdana" charset="0"/>
              </a:rPr>
              <a:t>. </a:t>
            </a:r>
          </a:p>
          <a:p>
            <a:pPr eaLnBrk="1" hangingPunct="1"/>
            <a:r>
              <a:rPr lang="en-US" sz="1600">
                <a:latin typeface="Verdana" charset="0"/>
              </a:rPr>
              <a:t>If the sampling is done in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time domain</a:t>
            </a:r>
            <a:r>
              <a:rPr lang="en-US" sz="1600">
                <a:latin typeface="Verdana" charset="0"/>
              </a:rPr>
              <a:t>, the unit of sampling interval is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second</a:t>
            </a:r>
            <a:r>
              <a:rPr lang="en-US" sz="1600">
                <a:latin typeface="Verdana" charset="0"/>
              </a:rPr>
              <a:t> and the unit of sampling rate is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Hz</a:t>
            </a:r>
            <a:r>
              <a:rPr lang="en-US" sz="1600">
                <a:latin typeface="Verdana" charset="0"/>
              </a:rPr>
              <a:t>, which means </a:t>
            </a:r>
            <a:r>
              <a:rPr lang="en-US" sz="1600">
                <a:solidFill>
                  <a:srgbClr val="FF0000"/>
                </a:solidFill>
                <a:latin typeface="Verdana" charset="0"/>
              </a:rPr>
              <a:t>cycles per second</a:t>
            </a:r>
            <a:r>
              <a:rPr lang="en-US" sz="1600">
                <a:latin typeface="Verdana" charset="0"/>
              </a:rPr>
              <a:t>.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>
            <a:lum bright="-2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>
            <a:fillRect/>
          </a:stretch>
        </p:blipFill>
        <p:spPr bwMode="auto">
          <a:xfrm>
            <a:off x="1524000" y="1676400"/>
            <a:ext cx="45974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lum bright="-1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96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41325" y="1009650"/>
            <a:ext cx="610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latin typeface="Verdana" charset="0"/>
              </a:rPr>
              <a:t>Note that choosing the sampling rate is not innocent:</a:t>
            </a:r>
            <a:endParaRPr lang="en-US" sz="1800">
              <a:latin typeface="Verdana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352800" y="290513"/>
            <a:ext cx="1878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Sampling</a:t>
            </a:r>
            <a:endParaRPr lang="en-US" sz="1800">
              <a:latin typeface="Verdana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41325" y="5257800"/>
            <a:ext cx="8513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500">
                <a:latin typeface="Verdana" charset="0"/>
              </a:rPr>
              <a:t>A </a:t>
            </a:r>
            <a:r>
              <a:rPr lang="en-US" sz="1500">
                <a:solidFill>
                  <a:srgbClr val="FF0000"/>
                </a:solidFill>
                <a:latin typeface="Verdana" charset="0"/>
              </a:rPr>
              <a:t>higher</a:t>
            </a:r>
            <a:r>
              <a:rPr lang="en-US" sz="1500">
                <a:latin typeface="Verdana" charset="0"/>
              </a:rPr>
              <a:t> sampling rate usually allows for a </a:t>
            </a:r>
            <a:r>
              <a:rPr lang="en-US" sz="1500">
                <a:solidFill>
                  <a:srgbClr val="FF0000"/>
                </a:solidFill>
                <a:latin typeface="Verdana" charset="0"/>
              </a:rPr>
              <a:t>better</a:t>
            </a:r>
            <a:r>
              <a:rPr lang="en-US" sz="1500">
                <a:latin typeface="Verdana" charset="0"/>
              </a:rPr>
              <a:t> representation of the original sound </a:t>
            </a:r>
          </a:p>
          <a:p>
            <a:pPr eaLnBrk="1" hangingPunct="1"/>
            <a:r>
              <a:rPr lang="en-US" sz="1500">
                <a:latin typeface="Verdana" charset="0"/>
              </a:rPr>
              <a:t>wave. However, when the sampling rate is set to </a:t>
            </a:r>
            <a:r>
              <a:rPr lang="en-US" sz="1500">
                <a:solidFill>
                  <a:srgbClr val="FF0000"/>
                </a:solidFill>
                <a:latin typeface="Verdana" charset="0"/>
              </a:rPr>
              <a:t>twice the highest frequency</a:t>
            </a:r>
            <a:r>
              <a:rPr lang="en-US" sz="1500">
                <a:latin typeface="Verdana" charset="0"/>
              </a:rPr>
              <a:t> in the</a:t>
            </a:r>
          </a:p>
          <a:p>
            <a:pPr eaLnBrk="1" hangingPunct="1"/>
            <a:r>
              <a:rPr lang="en-US" sz="1500">
                <a:latin typeface="Verdana" charset="0"/>
              </a:rPr>
              <a:t>signal, the original sound wave can be reconstructed without loss from the samples.</a:t>
            </a:r>
          </a:p>
          <a:p>
            <a:pPr eaLnBrk="1" hangingPunct="1"/>
            <a:r>
              <a:rPr lang="en-US" sz="1500">
                <a:latin typeface="Verdana" charset="0"/>
              </a:rPr>
              <a:t>This is known as the </a:t>
            </a:r>
            <a:r>
              <a:rPr lang="en-US" sz="1500">
                <a:solidFill>
                  <a:srgbClr val="FF0000"/>
                </a:solidFill>
                <a:latin typeface="Verdana" charset="0"/>
              </a:rPr>
              <a:t>Nyquist theorem</a:t>
            </a:r>
            <a:r>
              <a:rPr lang="en-US" sz="1500">
                <a:latin typeface="Verdana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108325" y="354013"/>
            <a:ext cx="2465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Quantization</a:t>
            </a:r>
            <a:endParaRPr lang="en-US" sz="1800">
              <a:latin typeface="Verdana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65125" y="933450"/>
            <a:ext cx="8712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latin typeface="Verdana" charset="0"/>
              </a:rPr>
              <a:t>Quantization is the process of limiting the value of a sample of </a:t>
            </a:r>
          </a:p>
          <a:p>
            <a:pPr eaLnBrk="1" hangingPunct="1"/>
            <a:r>
              <a:rPr lang="en-US" sz="2000">
                <a:latin typeface="Verdana" charset="0"/>
              </a:rPr>
              <a:t>a continuous  function to one of a predetermined number of </a:t>
            </a:r>
          </a:p>
          <a:p>
            <a:pPr eaLnBrk="1" hangingPunct="1"/>
            <a:r>
              <a:rPr lang="en-US" sz="2000">
                <a:latin typeface="Verdana" charset="0"/>
              </a:rPr>
              <a:t>allowed values, which can then be represented by a finite number </a:t>
            </a:r>
          </a:p>
          <a:p>
            <a:pPr eaLnBrk="1" hangingPunct="1"/>
            <a:r>
              <a:rPr lang="en-US" sz="2000">
                <a:latin typeface="Verdana" charset="0"/>
              </a:rPr>
              <a:t>of bits.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2466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770063"/>
            <a:ext cx="673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108325" y="290513"/>
            <a:ext cx="2465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Quantization</a:t>
            </a:r>
            <a:endParaRPr lang="en-US" sz="1800">
              <a:latin typeface="Verdana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65125" y="1085850"/>
            <a:ext cx="782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latin typeface="Verdana" charset="0"/>
              </a:rPr>
              <a:t>The number of bits used to store each intensity defines the </a:t>
            </a:r>
          </a:p>
          <a:p>
            <a:pPr eaLnBrk="1" hangingPunct="1"/>
            <a:r>
              <a:rPr lang="en-US" sz="2000">
                <a:latin typeface="Verdana" charset="0"/>
              </a:rPr>
              <a:t>accuracy of the digital sound:</a:t>
            </a:r>
            <a:endParaRPr lang="en-US" sz="1800">
              <a:latin typeface="Verdana" charset="0"/>
            </a:endParaRP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3276600" y="5257800"/>
            <a:ext cx="2514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812925" y="5529263"/>
            <a:ext cx="539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FF0000"/>
                </a:solidFill>
                <a:latin typeface="Verdana" charset="0"/>
              </a:rPr>
              <a:t>Adding one bit makes the sample twice as accurate</a:t>
            </a: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3352800" y="290513"/>
            <a:ext cx="2511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Audio Sound</a:t>
            </a:r>
            <a:endParaRPr lang="en-US" sz="1800">
              <a:latin typeface="Verdana" charset="0"/>
            </a:endParaRPr>
          </a:p>
        </p:txBody>
      </p:sp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6820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accent2"/>
                </a:solidFill>
                <a:latin typeface="Verdana" charset="0"/>
              </a:rPr>
              <a:t>Sampling:</a:t>
            </a:r>
            <a:endParaRPr lang="en-US" sz="2000">
              <a:latin typeface="Verdana" charset="0"/>
            </a:endParaRPr>
          </a:p>
          <a:p>
            <a:pPr eaLnBrk="1" hangingPunct="1"/>
            <a:endParaRPr lang="en-US" sz="2000">
              <a:latin typeface="Verdana" charset="0"/>
            </a:endParaRPr>
          </a:p>
          <a:p>
            <a:pPr eaLnBrk="1" hangingPunct="1"/>
            <a:r>
              <a:rPr lang="en-US" sz="2000">
                <a:latin typeface="Verdana" charset="0"/>
              </a:rPr>
              <a:t>The human ear can hear sound up to 20,000 Hz: a sampling rate </a:t>
            </a:r>
          </a:p>
          <a:p>
            <a:pPr eaLnBrk="1" hangingPunct="1"/>
            <a:r>
              <a:rPr lang="en-US" sz="2000">
                <a:latin typeface="Verdana" charset="0"/>
              </a:rPr>
              <a:t>of 40,000 Hz is therefore sufficient. The standard for digital audio</a:t>
            </a:r>
          </a:p>
          <a:p>
            <a:pPr eaLnBrk="1" hangingPunct="1"/>
            <a:r>
              <a:rPr lang="en-US" sz="2000">
                <a:latin typeface="Verdana" charset="0"/>
              </a:rPr>
              <a:t> is 44,100 Hz.</a:t>
            </a:r>
          </a:p>
          <a:p>
            <a:pPr eaLnBrk="1" hangingPunct="1"/>
            <a:endParaRPr lang="en-US" sz="1800">
              <a:latin typeface="Verdana" charset="0"/>
            </a:endParaRPr>
          </a:p>
          <a:p>
            <a:pPr eaLnBrk="1" hangingPunct="1"/>
            <a:endParaRPr lang="en-US" sz="1800">
              <a:latin typeface="Verdana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04800" y="2746375"/>
            <a:ext cx="1681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accent2"/>
                </a:solidFill>
                <a:latin typeface="Verdana" charset="0"/>
              </a:rPr>
              <a:t>Quantization:</a:t>
            </a:r>
            <a:endParaRPr lang="en-US" sz="1800">
              <a:latin typeface="Verdana" charset="0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212725" y="3143250"/>
            <a:ext cx="877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latin typeface="Verdana" charset="0"/>
              </a:rPr>
              <a:t>The current standard for the digital representation of audio sound</a:t>
            </a:r>
          </a:p>
          <a:p>
            <a:pPr eaLnBrk="1" hangingPunct="1"/>
            <a:r>
              <a:rPr lang="en-US" sz="2000">
                <a:latin typeface="Verdana" charset="0"/>
              </a:rPr>
              <a:t> is to use 16 bits (i.e 65536 levels, half positive and half negative)</a:t>
            </a:r>
            <a:endParaRPr lang="en-US" sz="1800">
              <a:latin typeface="Verdana" charset="0"/>
            </a:endParaRP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88925" y="3981450"/>
            <a:ext cx="691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accent2"/>
                </a:solidFill>
                <a:latin typeface="Verdana" charset="0"/>
              </a:rPr>
              <a:t>How much space do we need to store one minute of music?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33400" y="4373563"/>
            <a:ext cx="3402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800">
                <a:latin typeface="Verdana" charset="0"/>
              </a:rPr>
              <a:t> </a:t>
            </a:r>
            <a:r>
              <a:rPr lang="en-US" sz="2000">
                <a:latin typeface="Verdana" charset="0"/>
              </a:rPr>
              <a:t>60 seconds</a:t>
            </a:r>
          </a:p>
          <a:p>
            <a:pPr eaLnBrk="1" hangingPunct="1">
              <a:buFontTx/>
              <a:buChar char="-"/>
            </a:pPr>
            <a:r>
              <a:rPr lang="en-US" sz="2000">
                <a:latin typeface="Verdana" charset="0"/>
              </a:rPr>
              <a:t> 44,100 samples</a:t>
            </a:r>
          </a:p>
          <a:p>
            <a:pPr eaLnBrk="1" hangingPunct="1">
              <a:buFontTx/>
              <a:buChar char="-"/>
            </a:pPr>
            <a:r>
              <a:rPr lang="en-US" sz="2000">
                <a:latin typeface="Verdana" charset="0"/>
              </a:rPr>
              <a:t>16 bits (2 bytes) per sample</a:t>
            </a:r>
          </a:p>
          <a:p>
            <a:pPr eaLnBrk="1" hangingPunct="1">
              <a:buFontTx/>
              <a:buChar char="-"/>
            </a:pPr>
            <a:r>
              <a:rPr lang="en-US" sz="2000">
                <a:latin typeface="Verdana" charset="0"/>
              </a:rPr>
              <a:t> 2 channels (stereo)</a:t>
            </a:r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1600200" y="5821363"/>
            <a:ext cx="575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latin typeface="Verdana" charset="0"/>
              </a:rPr>
              <a:t>S = 60x44100x2x2 = 10,534,000 bytes ≈ </a:t>
            </a:r>
            <a:r>
              <a:rPr lang="en-US" sz="2000">
                <a:solidFill>
                  <a:srgbClr val="FF0000"/>
                </a:solidFill>
                <a:latin typeface="Verdana" charset="0"/>
              </a:rPr>
              <a:t>10 MB !!</a:t>
            </a:r>
            <a:endParaRPr lang="en-US" sz="2000">
              <a:latin typeface="Verdana" charset="0"/>
            </a:endParaRP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1431925" y="6145213"/>
            <a:ext cx="530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Verdana" charset="0"/>
              </a:rPr>
              <a:t>1 hour of music would be more than 600 MB !</a:t>
            </a: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"/>
          <p:cNvSpPr txBox="1">
            <a:spLocks noChangeArrowheads="1"/>
          </p:cNvSpPr>
          <p:nvPr/>
        </p:nvSpPr>
        <p:spPr bwMode="auto">
          <a:xfrm>
            <a:off x="2652713" y="641350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Fourier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9" y="1830045"/>
            <a:ext cx="790472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series for periodic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Transform for continuous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Sampling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Discrete Fourier Transform for discrete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1616075" y="446088"/>
            <a:ext cx="57054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Discrete time Fourier Transform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027238" y="2320925"/>
          <a:ext cx="349726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1282700" imgH="444500" progId="Equation.3">
                  <p:embed/>
                </p:oleObj>
              </mc:Choice>
              <mc:Fallback>
                <p:oleObj name="Equation" r:id="rId3" imgW="12827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320925"/>
                        <a:ext cx="349726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654050" y="1674813"/>
            <a:ext cx="7516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Given a discrete set of values x(n), with n integer; the discrete</a:t>
            </a:r>
          </a:p>
          <a:p>
            <a:pPr eaLnBrk="1" hangingPunct="1"/>
            <a:r>
              <a:rPr lang="en-US" sz="1800">
                <a:latin typeface="Verdana" charset="0"/>
              </a:rPr>
              <a:t>Time Fourier transform of x is: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54050" y="4079875"/>
            <a:ext cx="336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Notice that X(f) is periodic: </a:t>
            </a:r>
          </a:p>
        </p:txBody>
      </p:sp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304800" y="4733925"/>
          <a:ext cx="81327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5" imgW="3365500" imgH="444500" progId="Equation.3">
                  <p:embed/>
                </p:oleObj>
              </mc:Choice>
              <mc:Fallback>
                <p:oleObj name="Equation" r:id="rId5" imgW="33655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33925"/>
                        <a:ext cx="8132763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481013" y="1577975"/>
            <a:ext cx="8448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The sequence of numbers </a:t>
            </a:r>
            <a:r>
              <a:rPr lang="en-US" sz="1800" i="1">
                <a:latin typeface="Verdana" charset="0"/>
              </a:rPr>
              <a:t>x</a:t>
            </a:r>
            <a:r>
              <a:rPr lang="en-US" sz="1800" i="1" baseline="-25000">
                <a:latin typeface="Verdana" charset="0"/>
              </a:rPr>
              <a:t>0</a:t>
            </a:r>
            <a:r>
              <a:rPr lang="en-US" sz="1800" i="1">
                <a:latin typeface="Verdana" charset="0"/>
              </a:rPr>
              <a:t>,…x</a:t>
            </a:r>
            <a:r>
              <a:rPr lang="en-US" sz="1800" i="1" baseline="-25000">
                <a:latin typeface="Verdana" charset="0"/>
              </a:rPr>
              <a:t>N-1</a:t>
            </a:r>
            <a:r>
              <a:rPr lang="en-US" sz="1800" i="1">
                <a:latin typeface="Verdana" charset="0"/>
              </a:rPr>
              <a:t> </a:t>
            </a:r>
            <a:r>
              <a:rPr lang="en-US" sz="1800">
                <a:latin typeface="Verdana" charset="0"/>
              </a:rPr>
              <a:t>is transformed into a new</a:t>
            </a:r>
          </a:p>
          <a:p>
            <a:pPr eaLnBrk="1" hangingPunct="1"/>
            <a:r>
              <a:rPr lang="en-US" sz="1800">
                <a:latin typeface="Verdana" charset="0"/>
              </a:rPr>
              <a:t>series of numbers </a:t>
            </a:r>
            <a:r>
              <a:rPr lang="en-US" sz="1800" i="1">
                <a:latin typeface="Verdana" charset="0"/>
              </a:rPr>
              <a:t>X</a:t>
            </a:r>
            <a:r>
              <a:rPr lang="en-US" sz="1800" i="1" baseline="-25000">
                <a:latin typeface="Verdana" charset="0"/>
              </a:rPr>
              <a:t>0</a:t>
            </a:r>
            <a:r>
              <a:rPr lang="en-US" sz="1800" i="1">
                <a:latin typeface="Verdana" charset="0"/>
              </a:rPr>
              <a:t>,….X</a:t>
            </a:r>
            <a:r>
              <a:rPr lang="en-US" sz="1800" i="1" baseline="-25000">
                <a:latin typeface="Verdana" charset="0"/>
              </a:rPr>
              <a:t>N-1</a:t>
            </a:r>
            <a:r>
              <a:rPr lang="en-US" sz="1800">
                <a:latin typeface="Verdana" charset="0"/>
              </a:rPr>
              <a:t> according to the digital Fourier transform</a:t>
            </a:r>
          </a:p>
          <a:p>
            <a:pPr eaLnBrk="1" hangingPunct="1"/>
            <a:r>
              <a:rPr lang="en-US" sz="1800">
                <a:latin typeface="Verdana" charset="0"/>
              </a:rPr>
              <a:t>(DFT) formula:</a:t>
            </a:r>
          </a:p>
          <a:p>
            <a:pPr eaLnBrk="1" hangingPunct="1"/>
            <a:endParaRPr lang="en-US" sz="1800">
              <a:latin typeface="Verdana" charset="0"/>
            </a:endParaRP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866900" y="446088"/>
            <a:ext cx="46370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Discrete Fourier Transform</a:t>
            </a: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2046288" y="2320925"/>
          <a:ext cx="34607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3" imgW="1270000" imgH="444500" progId="Equation.3">
                  <p:embed/>
                </p:oleObj>
              </mc:Choice>
              <mc:Fallback>
                <p:oleObj name="Equation" r:id="rId3" imgW="12700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320925"/>
                        <a:ext cx="34607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81013" y="4079875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The inverse DFT is given by:</a:t>
            </a:r>
          </a:p>
        </p:txBody>
      </p:sp>
      <p:graphicFrame>
        <p:nvGraphicFramePr>
          <p:cNvPr id="49157" name="Object 3"/>
          <p:cNvGraphicFramePr>
            <a:graphicFrameLocks noChangeAspect="1"/>
          </p:cNvGraphicFramePr>
          <p:nvPr/>
        </p:nvGraphicFramePr>
        <p:xfrm>
          <a:off x="1905000" y="4810125"/>
          <a:ext cx="404971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5" imgW="1485900" imgH="444500" progId="Equation.3">
                  <p:embed/>
                </p:oleObj>
              </mc:Choice>
              <mc:Fallback>
                <p:oleObj name="Equation" r:id="rId5" imgW="14859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10125"/>
                        <a:ext cx="404971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1866900" y="446088"/>
            <a:ext cx="46370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Discrete Fourier Transform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306388" y="1654175"/>
            <a:ext cx="8837612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900">
                <a:latin typeface="Verdana" charset="0"/>
              </a:rPr>
              <a:t>Notes:</a:t>
            </a:r>
          </a:p>
          <a:p>
            <a:pPr eaLnBrk="1" hangingPunct="1"/>
            <a:endParaRPr lang="en-US" sz="1900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 sz="1900">
                <a:latin typeface="Verdana" charset="0"/>
              </a:rPr>
              <a:t>If x(n) is a time signal, and </a:t>
            </a:r>
            <a:r>
              <a:rPr lang="en-US" sz="1900">
                <a:latin typeface="Symbol" charset="0"/>
                <a:cs typeface="Symbol" charset="0"/>
              </a:rPr>
              <a:t>D</a:t>
            </a:r>
            <a:r>
              <a:rPr lang="en-US" sz="1900">
                <a:latin typeface="Verdana" charset="0"/>
              </a:rPr>
              <a:t> is the constant time interval between</a:t>
            </a:r>
          </a:p>
          <a:p>
            <a:pPr eaLnBrk="1" hangingPunct="1"/>
            <a:r>
              <a:rPr lang="en-US" sz="1900">
                <a:latin typeface="Verdana" charset="0"/>
              </a:rPr>
              <a:t> two time points, then the total duration of the time signal is (N-1)*</a:t>
            </a:r>
            <a:r>
              <a:rPr lang="en-US" sz="1900">
                <a:latin typeface="Symbol" charset="0"/>
                <a:cs typeface="Symbol" charset="0"/>
              </a:rPr>
              <a:t>D</a:t>
            </a:r>
            <a:r>
              <a:rPr lang="en-US" sz="1900">
                <a:latin typeface="Verdana" charset="0"/>
              </a:rPr>
              <a:t>;</a:t>
            </a:r>
          </a:p>
          <a:p>
            <a:pPr eaLnBrk="1" hangingPunct="1"/>
            <a:r>
              <a:rPr lang="en-US" sz="1900">
                <a:latin typeface="Verdana" charset="0"/>
              </a:rPr>
              <a:t> the fundamental frequency is f0=1/(N*</a:t>
            </a:r>
            <a:r>
              <a:rPr lang="en-US" sz="1900">
                <a:latin typeface="Symbol" charset="0"/>
                <a:cs typeface="Symbol" charset="0"/>
              </a:rPr>
              <a:t>D</a:t>
            </a:r>
            <a:r>
              <a:rPr lang="en-US" sz="1900">
                <a:latin typeface="Verdana" charset="0"/>
              </a:rPr>
              <a:t>)</a:t>
            </a:r>
          </a:p>
          <a:p>
            <a:pPr eaLnBrk="1" hangingPunct="1"/>
            <a:endParaRPr lang="en-US" sz="1900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 sz="1900">
                <a:latin typeface="Verdana" charset="0"/>
              </a:rPr>
              <a:t>If n is a power of 2, X(k) can be computed really fast using the</a:t>
            </a:r>
          </a:p>
          <a:p>
            <a:pPr eaLnBrk="1" hangingPunct="1"/>
            <a:r>
              <a:rPr lang="en-US" sz="1900">
                <a:latin typeface="Verdana" charset="0"/>
              </a:rPr>
              <a:t> Fast Fourier Transform (FFT)</a:t>
            </a:r>
          </a:p>
          <a:p>
            <a:pPr eaLnBrk="1" hangingPunct="1"/>
            <a:r>
              <a:rPr lang="en-US" sz="1900">
                <a:latin typeface="Verdana" charset="0"/>
              </a:rPr>
              <a:t> The corresponding command in Matlab is:</a:t>
            </a:r>
          </a:p>
          <a:p>
            <a:pPr eaLnBrk="1" hangingPunct="1"/>
            <a:endParaRPr lang="en-US" sz="1900">
              <a:latin typeface="Verdana" charset="0"/>
            </a:endParaRPr>
          </a:p>
          <a:p>
            <a:pPr eaLnBrk="1" hangingPunct="1"/>
            <a:r>
              <a:rPr lang="en-US" sz="1900" b="1">
                <a:solidFill>
                  <a:srgbClr val="9F2936"/>
                </a:solidFill>
                <a:latin typeface="Verdana" charset="0"/>
              </a:rPr>
              <a:t> X = fft(x)</a:t>
            </a:r>
          </a:p>
          <a:p>
            <a:pPr eaLnBrk="1" hangingPunct="1"/>
            <a:endParaRPr lang="en-US" sz="1900">
              <a:latin typeface="Verdana" charset="0"/>
            </a:endParaRPr>
          </a:p>
          <a:p>
            <a:pPr eaLnBrk="1" hangingPunct="1">
              <a:buFontTx/>
              <a:buChar char="-"/>
            </a:pPr>
            <a:r>
              <a:rPr lang="en-US" sz="1900">
                <a:latin typeface="Verdana" charset="0"/>
              </a:rPr>
              <a:t>x(n) can be real or complex. X(k) is always complex.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tone5.png"/>
          <p:cNvPicPr>
            <a:picLocks noChangeAspect="1"/>
          </p:cNvPicPr>
          <p:nvPr/>
        </p:nvPicPr>
        <p:blipFill>
          <a:blip r:embed="rId2">
            <a:lum bright="-1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9175"/>
            <a:ext cx="7315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49400" y="487363"/>
            <a:ext cx="6340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Fourier analysis: the dial tone phone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0550" y="4508500"/>
            <a:ext cx="23495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0250" y="4311650"/>
            <a:ext cx="2921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424488" y="4127500"/>
            <a:ext cx="77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1336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817813" y="4278313"/>
            <a:ext cx="62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770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892300"/>
            <a:ext cx="81089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511175" y="1289050"/>
            <a:ext cx="1509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Continuous </a:t>
            </a:r>
          </a:p>
          <a:p>
            <a:pPr eaLnBrk="1" hangingPunct="1"/>
            <a:r>
              <a:rPr lang="en-US" sz="1800">
                <a:latin typeface="Verdana" charset="0"/>
              </a:rPr>
              <a:t>time signal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511175" y="4660900"/>
            <a:ext cx="193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Continuous</a:t>
            </a:r>
          </a:p>
          <a:p>
            <a:pPr eaLnBrk="1" hangingPunct="1"/>
            <a:r>
              <a:rPr lang="en-US" sz="1800">
                <a:latin typeface="Verdana" charset="0"/>
              </a:rPr>
              <a:t>Fourier domain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722563" y="1289050"/>
            <a:ext cx="145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Periodic</a:t>
            </a:r>
          </a:p>
          <a:p>
            <a:pPr eaLnBrk="1" hangingPunct="1"/>
            <a:r>
              <a:rPr lang="en-US" sz="1800">
                <a:latin typeface="Verdana" charset="0"/>
              </a:rPr>
              <a:t>time signal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2722563" y="466090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Discrete Fourier</a:t>
            </a:r>
          </a:p>
          <a:p>
            <a:pPr eaLnBrk="1" hangingPunct="1"/>
            <a:r>
              <a:rPr lang="en-US" sz="1800">
                <a:latin typeface="Verdana" charset="0"/>
              </a:rPr>
              <a:t>domain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754563" y="1289050"/>
            <a:ext cx="1457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Discrete</a:t>
            </a:r>
          </a:p>
          <a:p>
            <a:pPr eaLnBrk="1" hangingPunct="1"/>
            <a:r>
              <a:rPr lang="en-US" sz="1800">
                <a:latin typeface="Verdana" charset="0"/>
              </a:rPr>
              <a:t>time signal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4754563" y="4660900"/>
            <a:ext cx="1979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Periodic Fourier</a:t>
            </a:r>
          </a:p>
          <a:p>
            <a:pPr eaLnBrk="1" hangingPunct="1"/>
            <a:r>
              <a:rPr lang="en-US" sz="1800">
                <a:latin typeface="Verdana" charset="0"/>
              </a:rPr>
              <a:t>domain</a:t>
            </a:r>
          </a:p>
        </p:txBody>
      </p: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6734175" y="1289050"/>
            <a:ext cx="187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Discrete, finite</a:t>
            </a:r>
          </a:p>
          <a:p>
            <a:pPr eaLnBrk="1" hangingPunct="1"/>
            <a:r>
              <a:rPr lang="en-US" sz="1800">
                <a:latin typeface="Verdana" charset="0"/>
              </a:rPr>
              <a:t>time signal</a:t>
            </a: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6734175" y="4660900"/>
            <a:ext cx="193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Discrete, finite</a:t>
            </a:r>
          </a:p>
          <a:p>
            <a:pPr eaLnBrk="1" hangingPunct="1"/>
            <a:r>
              <a:rPr lang="en-US" sz="1800">
                <a:latin typeface="Verdana" charset="0"/>
              </a:rPr>
              <a:t>Fourier domain</a:t>
            </a:r>
          </a:p>
        </p:txBody>
      </p:sp>
      <p:sp>
        <p:nvSpPr>
          <p:cNvPr id="51210" name="TextBox 10"/>
          <p:cNvSpPr txBox="1">
            <a:spLocks noChangeArrowheads="1"/>
          </p:cNvSpPr>
          <p:nvPr/>
        </p:nvSpPr>
        <p:spPr bwMode="auto">
          <a:xfrm>
            <a:off x="2722563" y="446088"/>
            <a:ext cx="2813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9F2936"/>
                </a:solidFill>
                <a:latin typeface="Verdana" charset="0"/>
              </a:rPr>
              <a:t>Fourier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lum bright="-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968500"/>
            <a:ext cx="7224713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3155950" y="596900"/>
            <a:ext cx="256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9F2936"/>
                </a:solidFill>
                <a:latin typeface="Verdana" charset="0"/>
              </a:rPr>
              <a:t>Summary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2652713" y="641350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Fourier Analysis</a:t>
            </a: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04825" y="1830388"/>
            <a:ext cx="79041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en-US">
                <a:latin typeface="Verdana" charset="0"/>
              </a:rPr>
              <a:t>Fourier series for periodic functions</a:t>
            </a:r>
          </a:p>
          <a:p>
            <a:pPr eaLnBrk="1" hangingPunct="1"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Verdana" charset="0"/>
              </a:rPr>
              <a:t>Fourier Transform for continuous functions</a:t>
            </a:r>
          </a:p>
          <a:p>
            <a:pPr eaLnBrk="1" hangingPunct="1"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Verdana" charset="0"/>
              </a:rPr>
              <a:t>Sampling</a:t>
            </a:r>
          </a:p>
          <a:p>
            <a:pPr eaLnBrk="1" hangingPunct="1">
              <a:buFont typeface="Wingdings" charset="0"/>
              <a:buChar char="Ø"/>
            </a:pPr>
            <a:endParaRPr lang="en-US">
              <a:latin typeface="Verdana" charset="0"/>
            </a:endParaRPr>
          </a:p>
          <a:p>
            <a:pPr eaLnBrk="1" hangingPunct="1">
              <a:buFont typeface="Wingdings" charset="0"/>
              <a:buChar char="Ø"/>
            </a:pPr>
            <a:r>
              <a:rPr lang="en-US">
                <a:latin typeface="Verdana" charset="0"/>
              </a:rPr>
              <a:t>Discrete Fourier Transform for discrete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652713" y="641350"/>
            <a:ext cx="345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Verdana" charset="0"/>
              </a:rPr>
              <a:t>Fourier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9" y="1830045"/>
            <a:ext cx="790472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Fourier series for periodic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Fourier Transform for continuous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Sampling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sz="2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cs"/>
              </a:rPr>
              <a:t>Discrete Fourier Transform for discrete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540000" y="288925"/>
            <a:ext cx="369093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Periodic functions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04825" y="1196975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A function f is periodic, with period T if and only if: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1747838" y="1865313"/>
          <a:ext cx="4851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1358900" imgH="177800" progId="Equation.3">
                  <p:embed/>
                </p:oleObj>
              </mc:Choice>
              <mc:Fallback>
                <p:oleObj name="Equation" r:id="rId3" imgW="1358900" imgH="177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865313"/>
                        <a:ext cx="4851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04825" y="2749550"/>
            <a:ext cx="382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Examples of periodic functions:</a:t>
            </a:r>
          </a:p>
        </p:txBody>
      </p:sp>
      <p:pic>
        <p:nvPicPr>
          <p:cNvPr id="20485" name="Picture 6" descr="sinceco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603625"/>
            <a:ext cx="59388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763838" y="3235325"/>
            <a:ext cx="81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sin(t)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5108575" y="3387725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latin typeface="Verdana" charset="0"/>
              </a:rPr>
              <a:t>cos(t)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540000" y="288925"/>
            <a:ext cx="280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608138" y="2511425"/>
          <a:ext cx="55689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3" imgW="2325109" imgH="431987" progId="Equation.3">
                  <p:embed/>
                </p:oleObj>
              </mc:Choice>
              <mc:Fallback>
                <p:oleObj name="Equation" r:id="rId3" imgW="2325109" imgH="43198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511425"/>
                        <a:ext cx="556895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41338" y="1438275"/>
            <a:ext cx="82851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A Fourier series of a periodic function f (with period 2</a:t>
            </a:r>
            <a:r>
              <a:rPr lang="en-US" sz="1800" i="1">
                <a:latin typeface="Symbol" charset="0"/>
                <a:cs typeface="Symbol" charset="0"/>
              </a:rPr>
              <a:t>p</a:t>
            </a:r>
            <a:r>
              <a:rPr lang="en-US" sz="1800" i="1">
                <a:latin typeface="Verdana" charset="0"/>
              </a:rPr>
              <a:t>) </a:t>
            </a:r>
            <a:r>
              <a:rPr lang="en-US" altLang="zh-CN" sz="1800" i="1">
                <a:latin typeface="Verdana" charset="0"/>
                <a:ea typeface="Symbol" charset="0"/>
                <a:cs typeface="Symbol" charset="0"/>
              </a:rPr>
              <a:t>defined as an </a:t>
            </a:r>
          </a:p>
          <a:p>
            <a:pPr eaLnBrk="1" hangingPunct="1"/>
            <a:r>
              <a:rPr lang="en-US" altLang="zh-CN" sz="1800" i="1">
                <a:latin typeface="Verdana" charset="0"/>
                <a:ea typeface="Symbol" charset="0"/>
                <a:cs typeface="Symbol" charset="0"/>
              </a:rPr>
              <a:t>expansion of f in a series of sines and cosines such as </a:t>
            </a:r>
          </a:p>
          <a:p>
            <a:pPr eaLnBrk="1" hangingPunct="1"/>
            <a:endParaRPr lang="en-US" sz="1800">
              <a:latin typeface="Verdana" charset="0"/>
            </a:endParaRP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444500" y="4259263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>
                <a:latin typeface="Verdana" charset="0"/>
              </a:rPr>
              <a:t>Fourier series are named in honor of Joseph Fourier (1768-1830), who made important contributions to the study of trigonometric series.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138" y="2511425"/>
            <a:ext cx="5568950" cy="1027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/>
          <p:cNvGraphicFramePr>
            <a:graphicFrameLocks noChangeAspect="1"/>
          </p:cNvGraphicFramePr>
          <p:nvPr/>
        </p:nvGraphicFramePr>
        <p:xfrm>
          <a:off x="1595438" y="3117850"/>
          <a:ext cx="41576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1638300" imgH="355600" progId="Equation.3">
                  <p:embed/>
                </p:oleObj>
              </mc:Choice>
              <mc:Fallback>
                <p:oleObj name="Equation" r:id="rId3" imgW="1638300" imgH="35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3117850"/>
                        <a:ext cx="41576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684463" y="454025"/>
            <a:ext cx="280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58925" y="1400175"/>
          <a:ext cx="55689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2325109" imgH="431987" progId="Equation.3">
                  <p:embed/>
                </p:oleObj>
              </mc:Choice>
              <mc:Fallback>
                <p:oleObj name="Equation" r:id="rId5" imgW="2325109" imgH="43198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1400175"/>
                        <a:ext cx="556895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81013" y="2563813"/>
            <a:ext cx="440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latin typeface="Verdana" charset="0"/>
              </a:rPr>
              <a:t>Computing the coefficients a and b:</a:t>
            </a:r>
          </a:p>
        </p:txBody>
      </p:sp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1595438" y="4167188"/>
          <a:ext cx="4060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7" imgW="1600200" imgH="355600" progId="Equation.3">
                  <p:embed/>
                </p:oleObj>
              </mc:Choice>
              <mc:Fallback>
                <p:oleObj name="Equation" r:id="rId7" imgW="16002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4167188"/>
                        <a:ext cx="40608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1595438" y="5340350"/>
          <a:ext cx="29321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9" imgW="1155700" imgH="355600" progId="Equation.3">
                  <p:embed/>
                </p:oleObj>
              </mc:Choice>
              <mc:Fallback>
                <p:oleObj name="Equation" r:id="rId9" imgW="11557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5340350"/>
                        <a:ext cx="293211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049463" y="454025"/>
            <a:ext cx="5126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9F2936"/>
                </a:solidFill>
                <a:latin typeface="Verdana" charset="0"/>
              </a:rPr>
              <a:t>Fourier series: example 1</a:t>
            </a:r>
          </a:p>
        </p:txBody>
      </p:sp>
      <p:pic>
        <p:nvPicPr>
          <p:cNvPr id="23554" name="Picture 2" descr="square_four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063"/>
            <a:ext cx="7315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398</TotalTime>
  <Words>1070</Words>
  <Application>Microsoft Macintosh PowerPoint</Application>
  <PresentationFormat>On-screen Show (4:3)</PresentationFormat>
  <Paragraphs>193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ヒラギノ角ゴ Pro W3</vt:lpstr>
      <vt:lpstr>Verdana</vt:lpstr>
      <vt:lpstr>Wingdings 2</vt:lpstr>
      <vt:lpstr>Calibri</vt:lpstr>
      <vt:lpstr>ＭＳ Ｐゴシック</vt:lpstr>
      <vt:lpstr>Times New Roman</vt:lpstr>
      <vt:lpstr>Wingdings</vt:lpstr>
      <vt:lpstr>Symbol</vt:lpstr>
      <vt:lpstr>Aspect</vt:lpstr>
      <vt:lpstr>Microsoft Equation</vt:lpstr>
      <vt:lpstr>Microsoft Equation 3.0</vt:lpstr>
      <vt:lpstr>Fourier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 is produced by the vibration of a media like air or water. Audio refers to the sound within the range of human hearing.  Naturally, a sound signal is analog, i.e. continuous in both time and  amplitude.             To store and process sound information in a computer or to transmit it through a computer network, we must first convert the analog signal to digital form using an analog-to-digital converter ( ADC ); the conversion involves two steps: (1) sampling, and (2) quantization.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Analysis</dc:title>
  <dc:creator>Patrice Koehl</dc:creator>
  <cp:lastModifiedBy>Patrice Koehl</cp:lastModifiedBy>
  <cp:revision>6</cp:revision>
  <dcterms:created xsi:type="dcterms:W3CDTF">2011-12-14T17:24:54Z</dcterms:created>
  <dcterms:modified xsi:type="dcterms:W3CDTF">2016-08-19T06:41:26Z</dcterms:modified>
</cp:coreProperties>
</file>