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257" r:id="rId2"/>
    <p:sldId id="260" r:id="rId3"/>
    <p:sldId id="261" r:id="rId4"/>
    <p:sldId id="258" r:id="rId5"/>
    <p:sldId id="259" r:id="rId6"/>
    <p:sldId id="262" r:id="rId7"/>
    <p:sldId id="263" r:id="rId8"/>
    <p:sldId id="264" r:id="rId9"/>
    <p:sldId id="285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84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76" r:id="rId2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95762BD2-3995-3A48-8B03-F095FA8014EC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23B5F6EF-BD7D-3344-BD1F-90CE3AC6D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51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4685A848-667D-FA4E-976B-02890FAB0B74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9C4B7-A712-DA4F-9221-B214968F7361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529FF-1F5B-F343-BC5D-3466267F3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8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CA2F9-1783-1E41-B8B7-584EAC3073A6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88FF3-8BBD-4142-934A-A8E0B0658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2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E72AB-11E3-324F-9F27-061C6730FE96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2A627-04CF-0D4E-AE20-0E13B6D81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31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67DE8-1C1A-F447-9547-4307336C17C0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75D56-1213-8B45-87C5-A15D06316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6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F05FC-38E9-6048-A0BC-4751AB3C02EC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72CB7-0678-3242-B821-7CB94FEDA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8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2522B-B1DE-9342-8462-982950361BCD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8EFF2-EF21-9F4D-AB75-164C3FFCE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0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D487F-6DE6-D54C-B575-ECC21619E144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6DD96-228F-654D-A0A7-5848C9FC8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0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A6A9C-E297-4F44-9720-E856839BA6E4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7CF43-2725-1A4C-8CF8-2087F59CB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26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12977-6A2A-5942-A49E-E011A4C11FE2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1109C-3ECA-7B49-B64B-C9503478A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4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F71D1-8D8E-DB43-B8AD-7F3D58C8B85F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9DC09-43EE-CE4B-A897-B2E607AAA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1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7E96E-6F17-B548-9B24-2BBFDBAF7250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C51E4-C33B-B447-A1AC-F52156597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3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7A399"/>
                </a:solidFill>
                <a:latin typeface="Verdana" charset="0"/>
              </a:defRPr>
            </a:lvl1pPr>
          </a:lstStyle>
          <a:p>
            <a:pPr>
              <a:defRPr/>
            </a:pPr>
            <a:fld id="{03C87254-9044-4F40-AA3A-FCEC4735218D}" type="datetime1">
              <a:rPr lang="en-US"/>
              <a:pPr>
                <a:defRPr/>
              </a:pPr>
              <a:t>8/13/16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7A399"/>
                </a:solidFill>
                <a:latin typeface="Verdana" charset="0"/>
              </a:defRPr>
            </a:lvl1pPr>
          </a:lstStyle>
          <a:p>
            <a:pPr>
              <a:defRPr/>
            </a:pPr>
            <a:fld id="{D1BDE25F-CC74-2342-8086-A8D14B076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6" r:id="rId2"/>
    <p:sldLayoutId id="2147483774" r:id="rId3"/>
    <p:sldLayoutId id="2147483767" r:id="rId4"/>
    <p:sldLayoutId id="2147483768" r:id="rId5"/>
    <p:sldLayoutId id="2147483769" r:id="rId6"/>
    <p:sldLayoutId id="2147483775" r:id="rId7"/>
    <p:sldLayoutId id="2147483770" r:id="rId8"/>
    <p:sldLayoutId id="2147483776" r:id="rId9"/>
    <p:sldLayoutId id="2147483771" r:id="rId10"/>
    <p:sldLayoutId id="21474837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charset="0"/>
        <a:buChar char=""/>
        <a:defRPr sz="28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charset="0"/>
        <a:buChar char="◦"/>
        <a:defRPr sz="24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charset="0"/>
        <a:buChar char=""/>
        <a:defRPr sz="22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charset="0"/>
        <a:buChar char="◦"/>
        <a:defRPr sz="19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charset="0"/>
        <a:buChar char=""/>
        <a:defRPr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cdavis.edu/~koehl/" TargetMode="External"/><Relationship Id="rId4" Type="http://schemas.openxmlformats.org/officeDocument/2006/relationships/hyperlink" Target="mailto:dbskoeh@nus.edu.sg" TargetMode="External"/><Relationship Id="rId5" Type="http://schemas.openxmlformats.org/officeDocument/2006/relationships/hyperlink" Target="mailto:koehl@cs.ucdavis.edu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works.com/moler/exm/chapters.html" TargetMode="External"/><Relationship Id="rId4" Type="http://schemas.openxmlformats.org/officeDocument/2006/relationships/hyperlink" Target="http://www.mathworks.com/help/techdoc/matlab_prog/exampleindex.html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eb.mit.edu/acmath/matlab/IAP2007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ヒラギノ角ゴ Pro W3" charset="0"/>
                <a:cs typeface="ヒラギノ角ゴ Pro W3" charset="0"/>
              </a:rPr>
              <a:t>Introduction to Matlab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4575"/>
            <a:ext cx="6400800" cy="1752600"/>
          </a:xfrm>
        </p:spPr>
        <p:txBody>
          <a:bodyPr/>
          <a:lstStyle/>
          <a:p>
            <a:pPr marL="36513" eaLnBrk="1" hangingPunct="1">
              <a:spcBef>
                <a:spcPct val="0"/>
              </a:spcBef>
            </a:pPr>
            <a:r>
              <a:rPr lang="en-US" sz="2400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Patrice Koehl</a:t>
            </a:r>
          </a:p>
          <a:p>
            <a:pPr marL="36513" eaLnBrk="1" hangingPunct="1">
              <a:spcBef>
                <a:spcPct val="0"/>
              </a:spcBef>
            </a:pPr>
            <a:r>
              <a:rPr lang="en-US" sz="2400" i="1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Department of Biological Sciences</a:t>
            </a:r>
          </a:p>
          <a:p>
            <a:pPr marL="36513" eaLnBrk="1" hangingPunct="1">
              <a:spcBef>
                <a:spcPct val="0"/>
              </a:spcBef>
            </a:pPr>
            <a:r>
              <a:rPr lang="en-US" sz="2400" i="1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National University of Singapore</a:t>
            </a:r>
            <a:endParaRPr lang="en-US">
              <a:solidFill>
                <a:srgbClr val="FF0000"/>
              </a:solidFill>
              <a:latin typeface="Times New Roman" charset="0"/>
              <a:ea typeface="ヒラギノ角ゴ Pro W3" charset="0"/>
              <a:cs typeface="ヒラギノ角ゴ Pro W3" charset="0"/>
            </a:endParaRPr>
          </a:p>
          <a:p>
            <a:pPr marL="36513" eaLnBrk="1" hangingPunct="1">
              <a:spcBef>
                <a:spcPct val="0"/>
              </a:spcBef>
            </a:pPr>
            <a:endParaRPr lang="en-US">
              <a:solidFill>
                <a:srgbClr val="79766F"/>
              </a:solidFill>
              <a:latin typeface="Verdana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471613" y="5562600"/>
            <a:ext cx="441242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 dirty="0">
                <a:latin typeface="Verdana" charset="0"/>
                <a:hlinkClick r:id="rId3"/>
              </a:rPr>
              <a:t>http://www.cs.ucdavis.edu/~koehl</a:t>
            </a:r>
            <a:r>
              <a:rPr lang="en-US" sz="1800" i="1" dirty="0" smtClean="0">
                <a:latin typeface="Verdana" charset="0"/>
                <a:hlinkClick r:id="rId3"/>
              </a:rPr>
              <a:t>/</a:t>
            </a:r>
            <a:endParaRPr lang="en-US" sz="1800" i="1" dirty="0" smtClean="0">
              <a:latin typeface="Verdana" charset="0"/>
            </a:endParaRPr>
          </a:p>
          <a:p>
            <a:pPr eaLnBrk="1" hangingPunct="1"/>
            <a:r>
              <a:rPr lang="en-US" sz="1800" i="1" dirty="0" smtClean="0">
                <a:latin typeface="Verdana" charset="0"/>
                <a:hlinkClick r:id="rId4"/>
              </a:rPr>
              <a:t>dbskoeh@nus.edu.sg</a:t>
            </a:r>
            <a:endParaRPr lang="en-US" sz="1800" i="1" dirty="0" smtClean="0">
              <a:latin typeface="Verdana" charset="0"/>
            </a:endParaRPr>
          </a:p>
          <a:p>
            <a:pPr eaLnBrk="1" hangingPunct="1"/>
            <a:r>
              <a:rPr lang="en-US" sz="1800" i="1" dirty="0" smtClean="0">
                <a:latin typeface="Verdana" charset="0"/>
                <a:hlinkClick r:id="rId5"/>
              </a:rPr>
              <a:t>koehl@cs.ucdavis.edu</a:t>
            </a:r>
            <a:r>
              <a:rPr lang="en-US" sz="1800" i="1" dirty="0" smtClean="0">
                <a:latin typeface="Verdana" charset="0"/>
              </a:rPr>
              <a:t> </a:t>
            </a:r>
            <a:endParaRPr lang="en-US" sz="1800" i="1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827088" y="1933575"/>
            <a:ext cx="6680200" cy="409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Begin with an alphabetic character: 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Case sensitive: a, 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No data typing: a=10; a=</a:t>
            </a:r>
            <a:r>
              <a:rPr lang="ja-JP" altLang="en-US" sz="2000">
                <a:latin typeface="Verdana" charset="0"/>
              </a:rPr>
              <a:t>‘</a:t>
            </a:r>
            <a:r>
              <a:rPr lang="en-US" altLang="ja-JP" sz="2000">
                <a:latin typeface="Verdana" charset="0"/>
              </a:rPr>
              <a:t>OK</a:t>
            </a:r>
            <a:r>
              <a:rPr lang="ja-JP" altLang="en-US" sz="2000">
                <a:latin typeface="Verdana" charset="0"/>
              </a:rPr>
              <a:t>’</a:t>
            </a:r>
            <a:r>
              <a:rPr lang="en-US" altLang="ja-JP" sz="2000">
                <a:latin typeface="Verdana" charset="0"/>
              </a:rPr>
              <a:t>; a=2.5 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Default output variable: ans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 Built-in constants: </a:t>
            </a:r>
            <a:r>
              <a:rPr lang="en-US" sz="2000" b="1">
                <a:solidFill>
                  <a:srgbClr val="9F2936"/>
                </a:solidFill>
                <a:latin typeface="Verdana" charset="0"/>
              </a:rPr>
              <a:t>pi i j Inf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 b="1">
                <a:solidFill>
                  <a:srgbClr val="9F2936"/>
                </a:solidFill>
                <a:latin typeface="Verdana" charset="0"/>
              </a:rPr>
              <a:t>clear </a:t>
            </a:r>
            <a:r>
              <a:rPr lang="en-US" sz="2000">
                <a:latin typeface="Verdana" charset="0"/>
              </a:rPr>
              <a:t>removes variables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 </a:t>
            </a:r>
            <a:r>
              <a:rPr lang="en-US" sz="2000" b="1">
                <a:solidFill>
                  <a:srgbClr val="9F2936"/>
                </a:solidFill>
                <a:latin typeface="Verdana" charset="0"/>
              </a:rPr>
              <a:t>who</a:t>
            </a:r>
            <a:r>
              <a:rPr lang="en-US" sz="2000">
                <a:latin typeface="Verdana" charset="0"/>
              </a:rPr>
              <a:t> lists variables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 </a:t>
            </a:r>
            <a:r>
              <a:rPr lang="en-US" sz="2000" b="1">
                <a:solidFill>
                  <a:srgbClr val="9F2936"/>
                </a:solidFill>
                <a:latin typeface="Verdana" charset="0"/>
              </a:rPr>
              <a:t>whos</a:t>
            </a:r>
            <a:r>
              <a:rPr lang="en-US" sz="2000">
                <a:latin typeface="Verdana" charset="0"/>
              </a:rPr>
              <a:t> list variables and gives size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Special characters : </a:t>
            </a:r>
            <a:r>
              <a:rPr lang="en-US" sz="2000" b="1">
                <a:solidFill>
                  <a:srgbClr val="9F2936"/>
                </a:solidFill>
                <a:latin typeface="Verdana" charset="0"/>
              </a:rPr>
              <a:t>[] () {} ; % : = . ... @</a:t>
            </a:r>
          </a:p>
        </p:txBody>
      </p:sp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2389188" y="492125"/>
            <a:ext cx="395922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Variables in Matlab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14363" y="1982788"/>
            <a:ext cx="5183187" cy="417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Aft>
                <a:spcPts val="18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Row vectors</a:t>
            </a:r>
          </a:p>
          <a:p>
            <a:pPr>
              <a:spcAft>
                <a:spcPts val="1800"/>
              </a:spcAft>
            </a:pPr>
            <a:r>
              <a:rPr lang="en-US" sz="2000">
                <a:latin typeface="Verdana" charset="0"/>
              </a:rPr>
              <a:t>&gt;&gt; R1 = 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[</a:t>
            </a:r>
            <a:r>
              <a:rPr lang="en-US" sz="2000">
                <a:latin typeface="Verdana" charset="0"/>
              </a:rPr>
              <a:t>1 6 3 8 5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]</a:t>
            </a:r>
          </a:p>
          <a:p>
            <a:pPr>
              <a:spcAft>
                <a:spcPts val="1800"/>
              </a:spcAft>
            </a:pPr>
            <a:r>
              <a:rPr lang="en-US" sz="2000">
                <a:latin typeface="Verdana" charset="0"/>
              </a:rPr>
              <a:t>&gt;&gt; R2 = 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[</a:t>
            </a:r>
            <a:r>
              <a:rPr lang="en-US" sz="2000">
                <a:latin typeface="Verdana" charset="0"/>
              </a:rPr>
              <a:t>1 : 5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]</a:t>
            </a:r>
            <a:endParaRPr lang="en-US" sz="2000">
              <a:latin typeface="Verdana" charset="0"/>
            </a:endParaRPr>
          </a:p>
          <a:p>
            <a:pPr>
              <a:spcAft>
                <a:spcPts val="1800"/>
              </a:spcAft>
            </a:pPr>
            <a:r>
              <a:rPr lang="en-US" sz="2000">
                <a:latin typeface="Verdana" charset="0"/>
              </a:rPr>
              <a:t>&gt;&gt; R3 = 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[</a:t>
            </a:r>
            <a:r>
              <a:rPr lang="en-US" sz="2000">
                <a:latin typeface="Verdana" charset="0"/>
              </a:rPr>
              <a:t>-pi : pi/3 : pi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]</a:t>
            </a:r>
            <a:endParaRPr lang="en-US" sz="2000">
              <a:latin typeface="Verdana" charset="0"/>
            </a:endParaRPr>
          </a:p>
          <a:p>
            <a:pPr>
              <a:spcAft>
                <a:spcPts val="1800"/>
              </a:spcAft>
            </a:pPr>
            <a:endParaRPr lang="en-US" sz="2000">
              <a:latin typeface="Verdana" charset="0"/>
            </a:endParaRPr>
          </a:p>
          <a:p>
            <a:pPr>
              <a:spcAft>
                <a:spcPts val="18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>
                <a:latin typeface="Verdana" charset="0"/>
              </a:rPr>
              <a:t> Column vectors</a:t>
            </a:r>
          </a:p>
          <a:p>
            <a:pPr>
              <a:spcAft>
                <a:spcPts val="1800"/>
              </a:spcAft>
            </a:pPr>
            <a:r>
              <a:rPr lang="en-US" sz="2000">
                <a:latin typeface="Verdana" charset="0"/>
              </a:rPr>
              <a:t>&gt;&gt; C1 = 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[</a:t>
            </a:r>
            <a:r>
              <a:rPr lang="en-US" sz="2000">
                <a:latin typeface="Verdana" charset="0"/>
              </a:rPr>
              <a:t>1; 2; 3; 4; 5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]</a:t>
            </a:r>
            <a:endParaRPr lang="en-US" sz="2000">
              <a:latin typeface="Verdana" charset="0"/>
            </a:endParaRPr>
          </a:p>
          <a:p>
            <a:pPr>
              <a:spcAft>
                <a:spcPts val="1800"/>
              </a:spcAft>
            </a:pPr>
            <a:r>
              <a:rPr lang="en-US" sz="2000">
                <a:latin typeface="Verdana" charset="0"/>
              </a:rPr>
              <a:t> &gt;&gt; C2 = R2'</a:t>
            </a:r>
          </a:p>
        </p:txBody>
      </p:sp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2286000" y="576263"/>
            <a:ext cx="35115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Vectors in Matlab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1"/>
          <p:cNvSpPr txBox="1">
            <a:spLocks noChangeArrowheads="1"/>
          </p:cNvSpPr>
          <p:nvPr/>
        </p:nvSpPr>
        <p:spPr bwMode="auto">
          <a:xfrm>
            <a:off x="2286000" y="576263"/>
            <a:ext cx="3694113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Matrices in Matlab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408113" y="1422400"/>
            <a:ext cx="4572000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 b="1">
                <a:latin typeface="Verdana" charset="0"/>
              </a:rPr>
              <a:t>Creating a matrix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 =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 [</a:t>
            </a:r>
            <a:r>
              <a:rPr lang="en-US" sz="2000">
                <a:latin typeface="Verdana" charset="0"/>
              </a:rPr>
              <a:t>1 2.5 5 0; 1 1.3 pi 4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]</a:t>
            </a:r>
            <a:r>
              <a:rPr lang="en-US" sz="2000">
                <a:latin typeface="Verdana" charset="0"/>
              </a:rPr>
              <a:t> &gt;&gt; A = 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 [</a:t>
            </a:r>
            <a:r>
              <a:rPr lang="en-US" sz="2000">
                <a:latin typeface="Verdana" charset="0"/>
              </a:rPr>
              <a:t>R1; R2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]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 = zeros(10,5)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 = ones(10,5)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 = eye(10)</a:t>
            </a:r>
          </a:p>
          <a:p>
            <a:pPr>
              <a:spcAft>
                <a:spcPts val="1200"/>
              </a:spcAft>
            </a:pPr>
            <a:endParaRPr lang="en-US" sz="2000">
              <a:latin typeface="Verdana" charset="0"/>
            </a:endParaRP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 b="1">
                <a:latin typeface="Verdana" charset="0"/>
              </a:rPr>
              <a:t>Accessing elements 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(</a:t>
            </a:r>
            <a:r>
              <a:rPr lang="en-US" sz="2000">
                <a:latin typeface="Verdana" charset="0"/>
              </a:rPr>
              <a:t>1,1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)</a:t>
            </a:r>
            <a:endParaRPr lang="en-US" sz="2000">
              <a:latin typeface="Verdana" charset="0"/>
            </a:endParaRP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(</a:t>
            </a:r>
            <a:r>
              <a:rPr lang="en-US" sz="2000">
                <a:latin typeface="Verdana" charset="0"/>
              </a:rPr>
              <a:t>1:2, 2:4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)</a:t>
            </a:r>
            <a:r>
              <a:rPr lang="en-US" sz="2000">
                <a:latin typeface="Verdana" charset="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(</a:t>
            </a:r>
            <a:r>
              <a:rPr lang="en-US" sz="2000">
                <a:latin typeface="Verdana" charset="0"/>
              </a:rPr>
              <a:t>:,2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)</a:t>
            </a:r>
            <a:endParaRPr lang="en-US" sz="200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111250" y="1828800"/>
            <a:ext cx="5883275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 b="1">
                <a:latin typeface="Verdana" charset="0"/>
              </a:rPr>
              <a:t>Operators + and –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X = [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1</a:t>
            </a:r>
            <a:r>
              <a:rPr lang="en-US" sz="2000">
                <a:latin typeface="Verdana" charset="0"/>
              </a:rPr>
              <a:t> 2 3] 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Y = [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4</a:t>
            </a:r>
            <a:r>
              <a:rPr lang="en-US" sz="2000">
                <a:latin typeface="Verdana" charset="0"/>
              </a:rPr>
              <a:t> 5 6] 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 = X + Y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    A=   </a:t>
            </a:r>
            <a:r>
              <a:rPr lang="en-US" sz="2000" b="1">
                <a:solidFill>
                  <a:srgbClr val="1B587C"/>
                </a:solidFill>
                <a:latin typeface="Verdana" charset="0"/>
              </a:rPr>
              <a:t>5</a:t>
            </a:r>
            <a:r>
              <a:rPr lang="en-US" sz="2000">
                <a:latin typeface="Verdana" charset="0"/>
              </a:rPr>
              <a:t>  7    9</a:t>
            </a:r>
          </a:p>
          <a:p>
            <a:pPr>
              <a:spcAft>
                <a:spcPts val="1200"/>
              </a:spcAft>
            </a:pPr>
            <a:endParaRPr lang="en-US" sz="2000">
              <a:latin typeface="Verdana" charset="0"/>
            </a:endParaRP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charset="0"/>
              <a:buChar char="Ø"/>
            </a:pPr>
            <a:r>
              <a:rPr lang="en-US" sz="2000" b="1">
                <a:latin typeface="Verdana" charset="0"/>
              </a:rPr>
              <a:t>Operators *, /, and ^</a:t>
            </a:r>
          </a:p>
          <a:p>
            <a:pPr>
              <a:spcAft>
                <a:spcPts val="1200"/>
              </a:spcAft>
            </a:pPr>
            <a:r>
              <a:rPr lang="en-US" sz="2000">
                <a:latin typeface="Verdana" charset="0"/>
              </a:rPr>
              <a:t>&gt;&gt; Ainv = A^-1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Matrix math is default!</a:t>
            </a:r>
          </a:p>
        </p:txBody>
      </p:sp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2286000" y="576263"/>
            <a:ext cx="36195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Matrix Operations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1"/>
          <p:cNvSpPr txBox="1">
            <a:spLocks noChangeArrowheads="1"/>
          </p:cNvSpPr>
          <p:nvPr/>
        </p:nvSpPr>
        <p:spPr bwMode="auto">
          <a:xfrm>
            <a:off x="2286000" y="576263"/>
            <a:ext cx="4906963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Element wise operations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939800" y="1936750"/>
            <a:ext cx="5410200" cy="28003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n-lt"/>
                <a:ea typeface="+mn-ea"/>
                <a:cs typeface="+mn-cs"/>
              </a:rPr>
              <a:t>Operators .*, ./, and .^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dirty="0">
                <a:latin typeface="+mn-lt"/>
                <a:ea typeface="+mn-ea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dirty="0">
                <a:latin typeface="+mn-lt"/>
                <a:ea typeface="+mn-ea"/>
                <a:cs typeface="+mn-cs"/>
              </a:rPr>
              <a:t>&gt;&gt; Z = [2 </a:t>
            </a:r>
            <a:r>
              <a:rPr lang="en-US" sz="1900" b="1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1900" dirty="0">
                <a:latin typeface="+mn-lt"/>
                <a:ea typeface="+mn-ea"/>
                <a:cs typeface="+mn-cs"/>
              </a:rPr>
              <a:t> 4]’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dirty="0">
                <a:latin typeface="+mn-lt"/>
                <a:ea typeface="+mn-ea"/>
                <a:cs typeface="+mn-cs"/>
              </a:rPr>
              <a:t>&gt;&gt; B = [Z.^2 Z Z.^0]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dirty="0">
                <a:latin typeface="+mn-lt"/>
                <a:ea typeface="+mn-ea"/>
                <a:cs typeface="+mn-cs"/>
              </a:rPr>
              <a:t>B=    4   2   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dirty="0">
                <a:latin typeface="+mn-lt"/>
                <a:ea typeface="+mn-ea"/>
                <a:cs typeface="+mn-cs"/>
              </a:rPr>
              <a:t>        </a:t>
            </a:r>
            <a:r>
              <a:rPr lang="en-US" sz="1900" b="1" dirty="0">
                <a:solidFill>
                  <a:srgbClr val="1B587C"/>
                </a:solidFill>
                <a:latin typeface="+mn-lt"/>
                <a:ea typeface="+mn-ea"/>
                <a:cs typeface="+mn-cs"/>
              </a:rPr>
              <a:t>9   3    1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dirty="0">
                <a:latin typeface="+mn-lt"/>
                <a:ea typeface="+mn-ea"/>
                <a:cs typeface="+mn-cs"/>
              </a:rPr>
              <a:t>      16   4    1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12969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Matlab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822325" y="2465388"/>
            <a:ext cx="7045518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The </a:t>
            </a:r>
            <a:r>
              <a:rPr lang="en-US" sz="3000" dirty="0" err="1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Matlab</a:t>
            </a: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 Environment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Variables; operations on variables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latin typeface="Verdana" pitchFamily="-1" charset="0"/>
                <a:ea typeface="+mn-ea"/>
                <a:cs typeface="+mn-cs"/>
              </a:rPr>
              <a:t>Programming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Visualization</a:t>
            </a:r>
          </a:p>
        </p:txBody>
      </p:sp>
      <p:pic>
        <p:nvPicPr>
          <p:cNvPr id="28675" name="Picture 4" descr="3Dplo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3" y="290513"/>
            <a:ext cx="2971800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6725" y="2198688"/>
            <a:ext cx="7418388" cy="41560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200" b="1" dirty="0">
                <a:latin typeface="+mn-lt"/>
                <a:ea typeface="+mn-ea"/>
                <a:cs typeface="+mn-cs"/>
              </a:rPr>
              <a:t>Script M-Files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charset="2"/>
              <a:buChar char="§"/>
              <a:defRPr/>
            </a:pPr>
            <a:r>
              <a:rPr lang="en-US" sz="2200" dirty="0">
                <a:latin typeface="+mn-lt"/>
                <a:ea typeface="+mn-ea"/>
                <a:cs typeface="+mn-cs"/>
              </a:rPr>
              <a:t>Automate a series of steps.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charset="2"/>
              <a:buChar char="§"/>
              <a:defRPr/>
            </a:pPr>
            <a:r>
              <a:rPr lang="en-US" sz="2200" dirty="0">
                <a:latin typeface="+mn-lt"/>
                <a:ea typeface="+mn-ea"/>
                <a:cs typeface="+mn-cs"/>
              </a:rPr>
              <a:t>Share workspace with other scripts and the command line interface.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2200" b="1" dirty="0">
                <a:latin typeface="+mn-lt"/>
                <a:ea typeface="+mn-ea"/>
                <a:cs typeface="+mn-cs"/>
              </a:rPr>
              <a:t>Function M-Files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charset="2"/>
              <a:buChar char="§"/>
              <a:defRPr/>
            </a:pPr>
            <a:r>
              <a:rPr lang="en-US" sz="2200" dirty="0">
                <a:latin typeface="+mn-lt"/>
                <a:ea typeface="+mn-ea"/>
                <a:cs typeface="+mn-cs"/>
              </a:rPr>
              <a:t>Extend the MATLAB language.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charset="2"/>
              <a:buChar char="§"/>
              <a:defRPr/>
            </a:pPr>
            <a:r>
              <a:rPr lang="en-US" sz="2200" dirty="0">
                <a:latin typeface="+mn-lt"/>
                <a:ea typeface="+mn-ea"/>
                <a:cs typeface="+mn-cs"/>
              </a:rPr>
              <a:t>Can accept input arguments and return output arguments.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charset="2"/>
              <a:buChar char="§"/>
              <a:defRPr/>
            </a:pPr>
            <a:r>
              <a:rPr lang="en-US" sz="2200" dirty="0">
                <a:latin typeface="+mn-lt"/>
                <a:ea typeface="+mn-ea"/>
                <a:cs typeface="+mn-cs"/>
              </a:rPr>
              <a:t>Store variables in internal workspace.</a:t>
            </a:r>
          </a:p>
        </p:txBody>
      </p:sp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2597150" y="292100"/>
            <a:ext cx="3743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800">
                <a:solidFill>
                  <a:schemeClr val="accent2"/>
                </a:solidFill>
                <a:latin typeface="Verdana" charset="0"/>
              </a:rPr>
              <a:t>M-file programming</a:t>
            </a:r>
          </a:p>
        </p:txBody>
      </p:sp>
      <p:pic>
        <p:nvPicPr>
          <p:cNvPr id="29699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388" y="815975"/>
            <a:ext cx="3738562" cy="212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863600" y="1933575"/>
            <a:ext cx="76295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chemeClr val="accent2"/>
              </a:buClr>
              <a:buFont typeface="Wingdings" charset="0"/>
              <a:buChar char="Ø"/>
            </a:pPr>
            <a:r>
              <a:rPr lang="en-US" sz="2400" b="1">
                <a:latin typeface="Verdana" charset="0"/>
              </a:rPr>
              <a:t>Always has one script M-File</a:t>
            </a:r>
          </a:p>
          <a:p>
            <a:pPr>
              <a:buClr>
                <a:schemeClr val="accent2"/>
              </a:buClr>
              <a:buFont typeface="Wingdings" charset="0"/>
              <a:buChar char="Ø"/>
            </a:pPr>
            <a:endParaRPr lang="en-US" sz="2400">
              <a:latin typeface="Verdana" charset="0"/>
            </a:endParaRPr>
          </a:p>
          <a:p>
            <a:pPr>
              <a:buClr>
                <a:schemeClr val="accent2"/>
              </a:buClr>
              <a:buFont typeface="Wingdings" charset="0"/>
              <a:buChar char="Ø"/>
            </a:pPr>
            <a:r>
              <a:rPr lang="en-US" sz="2400" b="1">
                <a:latin typeface="Verdana" charset="0"/>
              </a:rPr>
              <a:t>Uses built-in and user-defined functions</a:t>
            </a:r>
          </a:p>
          <a:p>
            <a:pPr>
              <a:buClr>
                <a:schemeClr val="accent2"/>
              </a:buClr>
              <a:buFont typeface="Wingdings" charset="0"/>
              <a:buChar char="Ø"/>
            </a:pPr>
            <a:endParaRPr lang="en-US" sz="2400">
              <a:latin typeface="Verdana" charset="0"/>
            </a:endParaRPr>
          </a:p>
          <a:p>
            <a:pPr>
              <a:buClr>
                <a:schemeClr val="accent2"/>
              </a:buClr>
              <a:buFont typeface="Wingdings" charset="0"/>
              <a:buChar char="Ø"/>
            </a:pPr>
            <a:r>
              <a:rPr lang="en-US" sz="2400" b="1">
                <a:latin typeface="Verdana" charset="0"/>
              </a:rPr>
              <a:t>Created in MATLAB Editor </a:t>
            </a:r>
          </a:p>
          <a:p>
            <a:pPr>
              <a:buClr>
                <a:schemeClr val="accent2"/>
              </a:buClr>
            </a:pPr>
            <a:r>
              <a:rPr lang="en-US" sz="2400">
                <a:latin typeface="Verdana" charset="0"/>
              </a:rPr>
              <a:t>&gt;&gt; edit model.m</a:t>
            </a:r>
          </a:p>
          <a:p>
            <a:pPr>
              <a:buClr>
                <a:schemeClr val="accent2"/>
              </a:buClr>
              <a:buFont typeface="Wingdings" charset="0"/>
              <a:buChar char="Ø"/>
            </a:pPr>
            <a:endParaRPr lang="en-US" sz="2400">
              <a:latin typeface="Verdana" charset="0"/>
            </a:endParaRPr>
          </a:p>
          <a:p>
            <a:pPr>
              <a:buClr>
                <a:schemeClr val="accent2"/>
              </a:buClr>
              <a:buFont typeface="Wingdings" charset="0"/>
              <a:buChar char="Ø"/>
            </a:pPr>
            <a:r>
              <a:rPr lang="en-US" sz="2400" b="1">
                <a:latin typeface="Verdana" charset="0"/>
              </a:rPr>
              <a:t>Run from Command Line Window </a:t>
            </a:r>
          </a:p>
          <a:p>
            <a:pPr>
              <a:buClr>
                <a:schemeClr val="accent2"/>
              </a:buClr>
            </a:pPr>
            <a:r>
              <a:rPr lang="en-US" sz="2400">
                <a:latin typeface="Verdana" charset="0"/>
              </a:rPr>
              <a:t>&gt;&gt; model</a:t>
            </a:r>
          </a:p>
        </p:txBody>
      </p:sp>
      <p:sp>
        <p:nvSpPr>
          <p:cNvPr id="30722" name="TextBox 2"/>
          <p:cNvSpPr txBox="1">
            <a:spLocks noChangeArrowheads="1"/>
          </p:cNvSpPr>
          <p:nvPr/>
        </p:nvSpPr>
        <p:spPr bwMode="auto">
          <a:xfrm>
            <a:off x="2597150" y="292100"/>
            <a:ext cx="3743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800">
                <a:solidFill>
                  <a:schemeClr val="accent2"/>
                </a:solidFill>
                <a:latin typeface="Verdana" charset="0"/>
              </a:rPr>
              <a:t>M-file programming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213" y="1573213"/>
            <a:ext cx="4524375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6" name="TextBox 2"/>
          <p:cNvSpPr txBox="1">
            <a:spLocks noChangeArrowheads="1"/>
          </p:cNvSpPr>
          <p:nvPr/>
        </p:nvSpPr>
        <p:spPr bwMode="auto">
          <a:xfrm>
            <a:off x="2540000" y="439738"/>
            <a:ext cx="387191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9F2936"/>
                </a:solidFill>
                <a:latin typeface="Verdana" charset="0"/>
              </a:rPr>
              <a:t>Example of script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1"/>
          <p:cNvSpPr txBox="1">
            <a:spLocks noChangeArrowheads="1"/>
          </p:cNvSpPr>
          <p:nvPr/>
        </p:nvSpPr>
        <p:spPr bwMode="auto">
          <a:xfrm>
            <a:off x="2540000" y="439738"/>
            <a:ext cx="42878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9F2936"/>
                </a:solidFill>
                <a:latin typeface="Verdana" charset="0"/>
              </a:rPr>
              <a:t>Example of function</a:t>
            </a:r>
          </a:p>
        </p:txBody>
      </p:sp>
      <p:pic>
        <p:nvPicPr>
          <p:cNvPr id="3277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1644650"/>
            <a:ext cx="8220075" cy="432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 txBox="1">
            <a:spLocks noChangeArrowheads="1"/>
          </p:cNvSpPr>
          <p:nvPr/>
        </p:nvSpPr>
        <p:spPr bwMode="auto">
          <a:xfrm>
            <a:off x="2198688" y="280988"/>
            <a:ext cx="36210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/>
            <a:r>
              <a:rPr lang="en-US" sz="3000">
                <a:solidFill>
                  <a:schemeClr val="accent2"/>
                </a:solidFill>
                <a:latin typeface="Verdana" charset="0"/>
              </a:rPr>
              <a:t>What is MATLAB?</a:t>
            </a:r>
            <a:r>
              <a:rPr lang="en-US" sz="4400">
                <a:solidFill>
                  <a:schemeClr val="accent2"/>
                </a:solidFill>
                <a:latin typeface="Times New Roman" charset="0"/>
              </a:rPr>
              <a:t/>
            </a:r>
            <a:br>
              <a:rPr lang="en-US" sz="4400">
                <a:solidFill>
                  <a:schemeClr val="accent2"/>
                </a:solidFill>
                <a:latin typeface="Times New Roman" charset="0"/>
              </a:rPr>
            </a:br>
            <a:endParaRPr lang="en-US" sz="4400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16386" name="Rectangle 3"/>
          <p:cNvSpPr txBox="1">
            <a:spLocks noChangeArrowheads="1"/>
          </p:cNvSpPr>
          <p:nvPr/>
        </p:nvSpPr>
        <p:spPr bwMode="auto">
          <a:xfrm>
            <a:off x="590550" y="1422400"/>
            <a:ext cx="81105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r>
              <a:rPr lang="en-US" sz="2300">
                <a:latin typeface="Verdana" charset="0"/>
              </a:rPr>
              <a:t>A high-performance language for technical computing (Mathworks, 1998)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endParaRPr lang="en-US" sz="2300">
              <a:latin typeface="Verdana" charset="0"/>
            </a:endParaRP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r>
              <a:rPr lang="en-US" sz="2300">
                <a:latin typeface="Verdana" charset="0"/>
              </a:rPr>
              <a:t>The name is derived from </a:t>
            </a:r>
            <a:r>
              <a:rPr lang="en-US" sz="2300">
                <a:solidFill>
                  <a:srgbClr val="9F2936"/>
                </a:solidFill>
                <a:latin typeface="Verdana" charset="0"/>
              </a:rPr>
              <a:t>MAT</a:t>
            </a:r>
            <a:r>
              <a:rPr lang="en-US" sz="2300">
                <a:latin typeface="Verdana" charset="0"/>
              </a:rPr>
              <a:t>rix </a:t>
            </a:r>
            <a:r>
              <a:rPr lang="en-US" sz="2300">
                <a:solidFill>
                  <a:srgbClr val="9F2936"/>
                </a:solidFill>
                <a:latin typeface="Verdana" charset="0"/>
              </a:rPr>
              <a:t>Lab</a:t>
            </a:r>
            <a:r>
              <a:rPr lang="en-US" sz="2300">
                <a:latin typeface="Verdana" charset="0"/>
              </a:rPr>
              <a:t>oratory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endParaRPr lang="en-US" sz="2300">
              <a:latin typeface="Verdana" charset="0"/>
            </a:endParaRP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r>
              <a:rPr lang="en-US" sz="2300">
                <a:latin typeface="Verdana" charset="0"/>
              </a:rPr>
              <a:t>Typical uses of MATLAB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300">
                <a:latin typeface="Verdana" charset="0"/>
              </a:rPr>
              <a:t>		Mathematical computations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300" b="1">
                <a:latin typeface="Verdana" charset="0"/>
              </a:rPr>
              <a:t>		</a:t>
            </a:r>
            <a:r>
              <a:rPr lang="en-US" sz="2300">
                <a:latin typeface="Verdana" charset="0"/>
              </a:rPr>
              <a:t>Algorithmic development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300" b="1">
                <a:latin typeface="Verdana" charset="0"/>
              </a:rPr>
              <a:t>		</a:t>
            </a:r>
            <a:r>
              <a:rPr lang="en-US" sz="2300">
                <a:latin typeface="Verdana" charset="0"/>
              </a:rPr>
              <a:t>Model prototyping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300" b="1">
                <a:latin typeface="Verdana" charset="0"/>
              </a:rPr>
              <a:t>	   	</a:t>
            </a:r>
            <a:r>
              <a:rPr lang="en-US" sz="2300">
                <a:latin typeface="Verdana" charset="0"/>
              </a:rPr>
              <a:t>Data analysis and exploration of data    	       	(visualization)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sz="2300">
                <a:latin typeface="Verdana" charset="0"/>
              </a:rPr>
              <a:t>		Scientific and engineering graphics for 	presentation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0"/>
              <a:buNone/>
            </a:pPr>
            <a:endParaRPr lang="en-US" sz="2800">
              <a:latin typeface="Times New Roman" charset="0"/>
            </a:endParaRP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0"/>
              <a:buNone/>
            </a:pPr>
            <a:endParaRPr lang="en-US" sz="280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Box 2"/>
          <p:cNvSpPr txBox="1">
            <a:spLocks noChangeArrowheads="1"/>
          </p:cNvSpPr>
          <p:nvPr/>
        </p:nvSpPr>
        <p:spPr bwMode="auto">
          <a:xfrm>
            <a:off x="2795588" y="493713"/>
            <a:ext cx="3001962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Input / Output</a:t>
            </a:r>
          </a:p>
        </p:txBody>
      </p:sp>
      <p:sp>
        <p:nvSpPr>
          <p:cNvPr id="33794" name="TextBox 3"/>
          <p:cNvSpPr txBox="1">
            <a:spLocks noChangeArrowheads="1"/>
          </p:cNvSpPr>
          <p:nvPr/>
        </p:nvSpPr>
        <p:spPr bwMode="auto">
          <a:xfrm>
            <a:off x="938213" y="1406525"/>
            <a:ext cx="6597650" cy="473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/>
              <a:t>Get input from command window: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/>
          </a:p>
          <a:p>
            <a:pPr lvl="1" eaLnBrk="1" hangingPunct="1">
              <a:buClr>
                <a:schemeClr val="accent2"/>
              </a:buClr>
            </a:pPr>
            <a:r>
              <a:rPr lang="en-US"/>
              <a:t>&gt;&gt; num = </a:t>
            </a:r>
            <a:r>
              <a:rPr lang="en-US">
                <a:solidFill>
                  <a:srgbClr val="FF0000"/>
                </a:solidFill>
              </a:rPr>
              <a:t>input</a:t>
            </a:r>
            <a:r>
              <a:rPr lang="en-US"/>
              <a:t>(</a:t>
            </a:r>
            <a:r>
              <a:rPr lang="ja-JP" altLang="en-US"/>
              <a:t>‘</a:t>
            </a:r>
            <a:r>
              <a:rPr lang="en-US" altLang="ja-JP"/>
              <a:t>What is the altitude :</a:t>
            </a:r>
            <a:r>
              <a:rPr lang="ja-JP" altLang="en-US"/>
              <a:t>’</a:t>
            </a:r>
            <a:r>
              <a:rPr lang="en-US" altLang="ja-JP"/>
              <a:t>)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/>
              <a:t>&gt;&gt; str = </a:t>
            </a:r>
            <a:r>
              <a:rPr lang="en-US">
                <a:solidFill>
                  <a:srgbClr val="FF0000"/>
                </a:solidFill>
              </a:rPr>
              <a:t>input</a:t>
            </a:r>
            <a:r>
              <a:rPr lang="en-US"/>
              <a:t>(</a:t>
            </a:r>
            <a:r>
              <a:rPr lang="ja-JP" altLang="en-US"/>
              <a:t>‘</a:t>
            </a:r>
            <a:r>
              <a:rPr lang="en-US" altLang="ja-JP"/>
              <a:t>Enter name of the planet</a:t>
            </a:r>
            <a:r>
              <a:rPr lang="ja-JP" altLang="en-US"/>
              <a:t>’</a:t>
            </a:r>
            <a:r>
              <a:rPr lang="en-US" altLang="ja-JP"/>
              <a:t>,</a:t>
            </a:r>
            <a:r>
              <a:rPr lang="ja-JP" altLang="en-US"/>
              <a:t>’</a:t>
            </a:r>
            <a:r>
              <a:rPr lang="en-US" altLang="ja-JP"/>
              <a:t>s</a:t>
            </a:r>
            <a:r>
              <a:rPr lang="ja-JP" altLang="en-US"/>
              <a:t>’</a:t>
            </a:r>
            <a:r>
              <a:rPr lang="en-US" altLang="ja-JP"/>
              <a:t>)</a:t>
            </a:r>
          </a:p>
          <a:p>
            <a:pPr lvl="1" eaLnBrk="1" hangingPunct="1">
              <a:buClr>
                <a:schemeClr val="accent2"/>
              </a:buClr>
            </a:pPr>
            <a:endParaRPr lang="en-US" sz="3000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/>
              <a:t>Display output in command window: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/>
          </a:p>
          <a:p>
            <a:pPr lvl="1" eaLnBrk="1" hangingPunct="1">
              <a:buClr>
                <a:schemeClr val="accent2"/>
              </a:buClr>
            </a:pPr>
            <a:r>
              <a:rPr lang="en-US" sz="2600" b="1"/>
              <a:t>String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 sz="2600"/>
              <a:t>	</a:t>
            </a:r>
            <a:r>
              <a:rPr lang="en-US"/>
              <a:t>&gt;&gt; </a:t>
            </a:r>
            <a:r>
              <a:rPr lang="en-US">
                <a:solidFill>
                  <a:srgbClr val="FF0000"/>
                </a:solidFill>
              </a:rPr>
              <a:t>disp</a:t>
            </a:r>
            <a:r>
              <a:rPr lang="en-US"/>
              <a:t>(</a:t>
            </a:r>
            <a:r>
              <a:rPr lang="ja-JP" altLang="en-US"/>
              <a:t>‘</a:t>
            </a:r>
            <a:r>
              <a:rPr lang="en-US" altLang="ja-JP"/>
              <a:t>The answer is:</a:t>
            </a:r>
            <a:r>
              <a:rPr lang="ja-JP" altLang="en-US"/>
              <a:t>’</a:t>
            </a:r>
            <a:r>
              <a:rPr lang="en-US" altLang="ja-JP"/>
              <a:t>)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 sz="2600" b="1"/>
              <a:t>String + number: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 sz="2600"/>
              <a:t>	</a:t>
            </a:r>
            <a:r>
              <a:rPr lang="en-US"/>
              <a:t>&gt;&gt; </a:t>
            </a:r>
            <a:r>
              <a:rPr lang="en-US">
                <a:solidFill>
                  <a:srgbClr val="FF0000"/>
                </a:solidFill>
              </a:rPr>
              <a:t>disp</a:t>
            </a:r>
            <a:r>
              <a:rPr lang="en-US"/>
              <a:t>([</a:t>
            </a:r>
            <a:r>
              <a:rPr lang="ja-JP" altLang="en-US"/>
              <a:t>‘</a:t>
            </a:r>
            <a:r>
              <a:rPr lang="en-US" altLang="ja-JP"/>
              <a:t>The value of x is: </a:t>
            </a:r>
            <a:r>
              <a:rPr lang="ja-JP" altLang="en-US"/>
              <a:t>‘</a:t>
            </a:r>
            <a:r>
              <a:rPr lang="en-US" altLang="ja-JP"/>
              <a:t> </a:t>
            </a:r>
            <a:r>
              <a:rPr lang="en-US" altLang="ja-JP">
                <a:solidFill>
                  <a:srgbClr val="FF0000"/>
                </a:solidFill>
              </a:rPr>
              <a:t>num2str</a:t>
            </a:r>
            <a:r>
              <a:rPr lang="en-US" altLang="ja-JP"/>
              <a:t>(x)])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117600"/>
            <a:ext cx="8191500" cy="462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8" name="TextBox 2"/>
          <p:cNvSpPr txBox="1">
            <a:spLocks noChangeArrowheads="1"/>
          </p:cNvSpPr>
          <p:nvPr/>
        </p:nvSpPr>
        <p:spPr bwMode="auto">
          <a:xfrm>
            <a:off x="3033713" y="404813"/>
            <a:ext cx="2093912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Operators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04888" y="3241675"/>
            <a:ext cx="4776787" cy="4175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Box 1"/>
          <p:cNvSpPr txBox="1">
            <a:spLocks noChangeArrowheads="1"/>
          </p:cNvSpPr>
          <p:nvPr/>
        </p:nvSpPr>
        <p:spPr bwMode="auto">
          <a:xfrm>
            <a:off x="1763713" y="473075"/>
            <a:ext cx="529272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Program flow control: For</a:t>
            </a:r>
          </a:p>
        </p:txBody>
      </p:sp>
      <p:sp>
        <p:nvSpPr>
          <p:cNvPr id="35842" name="TextBox 2"/>
          <p:cNvSpPr txBox="1">
            <a:spLocks noChangeArrowheads="1"/>
          </p:cNvSpPr>
          <p:nvPr/>
        </p:nvSpPr>
        <p:spPr bwMode="auto">
          <a:xfrm>
            <a:off x="663575" y="1384300"/>
            <a:ext cx="77343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Simple program that sums the squares of all the elements of</a:t>
            </a:r>
          </a:p>
          <a:p>
            <a:pPr eaLnBrk="1" hangingPunct="1"/>
            <a:r>
              <a:rPr lang="en-US" sz="1800" i="1">
                <a:latin typeface="Verdana" charset="0"/>
              </a:rPr>
              <a:t>a matrix A:</a:t>
            </a: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</a:rPr>
              <a:t>N = 10;</a:t>
            </a:r>
          </a:p>
          <a:p>
            <a:pPr eaLnBrk="1" hangingPunct="1"/>
            <a:r>
              <a:rPr lang="en-US" sz="1800">
                <a:latin typeface="Verdana" charset="0"/>
              </a:rPr>
              <a:t>M = 20;</a:t>
            </a: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</a:rPr>
              <a:t>A = rand(10,20)</a:t>
            </a: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</a:rPr>
              <a:t>Sum = 0;</a:t>
            </a:r>
          </a:p>
          <a:p>
            <a:pPr eaLnBrk="1" hangingPunct="1"/>
            <a:r>
              <a:rPr lang="en-US" sz="1800" b="1">
                <a:latin typeface="Verdana" charset="0"/>
              </a:rPr>
              <a:t>for i = 1:N</a:t>
            </a:r>
          </a:p>
          <a:p>
            <a:pPr eaLnBrk="1" hangingPunct="1"/>
            <a:r>
              <a:rPr lang="en-US" sz="1800">
                <a:latin typeface="Verdana" charset="0"/>
              </a:rPr>
              <a:t>	</a:t>
            </a:r>
            <a:r>
              <a:rPr lang="en-US" sz="1800" b="1">
                <a:latin typeface="Verdana" charset="0"/>
              </a:rPr>
              <a:t>for j = 1:M</a:t>
            </a:r>
          </a:p>
          <a:p>
            <a:pPr eaLnBrk="1" hangingPunct="1"/>
            <a:r>
              <a:rPr lang="en-US" sz="1800">
                <a:latin typeface="Verdana" charset="0"/>
              </a:rPr>
              <a:t>		Sum = Sum + A(i,j)^2;</a:t>
            </a:r>
          </a:p>
          <a:p>
            <a:pPr eaLnBrk="1" hangingPunct="1"/>
            <a:r>
              <a:rPr lang="en-US" sz="1800">
                <a:latin typeface="Verdana" charset="0"/>
              </a:rPr>
              <a:t>	</a:t>
            </a:r>
            <a:r>
              <a:rPr lang="en-US" sz="1800" b="1">
                <a:latin typeface="Verdana" charset="0"/>
              </a:rPr>
              <a:t>end</a:t>
            </a:r>
          </a:p>
          <a:p>
            <a:pPr eaLnBrk="1" hangingPunct="1"/>
            <a:r>
              <a:rPr lang="en-US" sz="1800" b="1">
                <a:latin typeface="Verdana" charset="0"/>
              </a:rPr>
              <a:t>end</a:t>
            </a: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</a:rPr>
              <a:t>Note that this can be done in one line:</a:t>
            </a:r>
          </a:p>
          <a:p>
            <a:pPr eaLnBrk="1" hangingPunct="1"/>
            <a:r>
              <a:rPr lang="en-US" sz="1800">
                <a:latin typeface="Verdana" charset="0"/>
              </a:rPr>
              <a:t>Sum2 = sum(sum(A.*A));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Box 1"/>
          <p:cNvSpPr txBox="1">
            <a:spLocks noChangeArrowheads="1"/>
          </p:cNvSpPr>
          <p:nvPr/>
        </p:nvSpPr>
        <p:spPr bwMode="auto">
          <a:xfrm>
            <a:off x="1763713" y="473075"/>
            <a:ext cx="4775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Program flow control: if</a:t>
            </a:r>
          </a:p>
        </p:txBody>
      </p:sp>
      <p:sp>
        <p:nvSpPr>
          <p:cNvPr id="36866" name="TextBox 2"/>
          <p:cNvSpPr txBox="1">
            <a:spLocks noChangeArrowheads="1"/>
          </p:cNvSpPr>
          <p:nvPr/>
        </p:nvSpPr>
        <p:spPr bwMode="auto">
          <a:xfrm>
            <a:off x="644525" y="1649413"/>
            <a:ext cx="696436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Simple program that compares two numbers a and b: set</a:t>
            </a:r>
          </a:p>
          <a:p>
            <a:pPr eaLnBrk="1" hangingPunct="1"/>
            <a:r>
              <a:rPr lang="en-US" sz="1800" i="1">
                <a:latin typeface="Verdana" charset="0"/>
              </a:rPr>
              <a:t>j to 1 if a&gt;b, -1 if a&lt;b, and 0 if a = b:</a:t>
            </a:r>
          </a:p>
          <a:p>
            <a:pPr eaLnBrk="1" hangingPunct="1"/>
            <a:endParaRPr lang="en-US" sz="1800" i="1">
              <a:latin typeface="Verdana" charset="0"/>
            </a:endParaRPr>
          </a:p>
          <a:p>
            <a:pPr eaLnBrk="1" hangingPunct="1"/>
            <a:endParaRPr lang="en-US" sz="1800" i="1">
              <a:latin typeface="Verdana" charset="0"/>
            </a:endParaRPr>
          </a:p>
          <a:p>
            <a:pPr eaLnBrk="1" hangingPunct="1"/>
            <a:r>
              <a:rPr lang="en-US" sz="1800" b="1">
                <a:latin typeface="Verdana" charset="0"/>
              </a:rPr>
              <a:t>if a &gt; b</a:t>
            </a:r>
          </a:p>
          <a:p>
            <a:pPr eaLnBrk="1" hangingPunct="1"/>
            <a:r>
              <a:rPr lang="en-US" sz="1800">
                <a:latin typeface="Verdana" charset="0"/>
              </a:rPr>
              <a:t>	j = 1;</a:t>
            </a:r>
          </a:p>
          <a:p>
            <a:pPr eaLnBrk="1" hangingPunct="1"/>
            <a:r>
              <a:rPr lang="en-US" sz="1800" b="1">
                <a:latin typeface="Verdana" charset="0"/>
              </a:rPr>
              <a:t>else if a &lt; b</a:t>
            </a:r>
          </a:p>
          <a:p>
            <a:pPr eaLnBrk="1" hangingPunct="1"/>
            <a:r>
              <a:rPr lang="en-US" sz="1800">
                <a:latin typeface="Verdana" charset="0"/>
              </a:rPr>
              <a:t>	j = -1;</a:t>
            </a:r>
          </a:p>
          <a:p>
            <a:pPr eaLnBrk="1" hangingPunct="1"/>
            <a:r>
              <a:rPr lang="en-US" sz="1800" b="1">
                <a:latin typeface="Verdana" charset="0"/>
              </a:rPr>
              <a:t>else</a:t>
            </a:r>
          </a:p>
          <a:p>
            <a:pPr eaLnBrk="1" hangingPunct="1"/>
            <a:r>
              <a:rPr lang="en-US" sz="1800">
                <a:latin typeface="Verdana" charset="0"/>
              </a:rPr>
              <a:t>	j = 0;</a:t>
            </a:r>
          </a:p>
          <a:p>
            <a:pPr eaLnBrk="1" hangingPunct="1"/>
            <a:r>
              <a:rPr lang="en-US" sz="1800" b="1">
                <a:latin typeface="Verdana" charset="0"/>
              </a:rPr>
              <a:t>end</a:t>
            </a:r>
          </a:p>
          <a:p>
            <a:pPr eaLnBrk="1" hangingPunct="1"/>
            <a:endParaRPr lang="en-US" sz="180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Box 1"/>
          <p:cNvSpPr txBox="1">
            <a:spLocks noChangeArrowheads="1"/>
          </p:cNvSpPr>
          <p:nvPr/>
        </p:nvSpPr>
        <p:spPr bwMode="auto">
          <a:xfrm>
            <a:off x="1081088" y="1403350"/>
            <a:ext cx="2979737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b="1">
                <a:latin typeface="Verdana" charset="0"/>
              </a:rPr>
              <a:t>Workspace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clear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who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whos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close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b="1">
                <a:latin typeface="Verdana" charset="0"/>
              </a:rPr>
              <a:t>File operations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ls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dir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cd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pwd</a:t>
            </a:r>
          </a:p>
          <a:p>
            <a:pPr lvl="1" eaLnBrk="1" hangingPunct="1">
              <a:buClr>
                <a:schemeClr val="accent2"/>
              </a:buClr>
            </a:pPr>
            <a:r>
              <a:rPr lang="en-US">
                <a:latin typeface="Verdana" charset="0"/>
              </a:rPr>
              <a:t>&gt;&gt; mkdir</a:t>
            </a:r>
          </a:p>
        </p:txBody>
      </p:sp>
      <p:sp>
        <p:nvSpPr>
          <p:cNvPr id="37890" name="TextBox 2"/>
          <p:cNvSpPr txBox="1">
            <a:spLocks noChangeArrowheads="1"/>
          </p:cNvSpPr>
          <p:nvPr/>
        </p:nvSpPr>
        <p:spPr bwMode="auto">
          <a:xfrm>
            <a:off x="1957388" y="534988"/>
            <a:ext cx="4954587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Other useful commands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12969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Matlab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822325" y="2465388"/>
            <a:ext cx="7045518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The </a:t>
            </a:r>
            <a:r>
              <a:rPr lang="en-US" sz="3000" dirty="0" err="1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Matlab</a:t>
            </a: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 Environment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Variables; operations on variables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Programming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92000"/>
                  </a:schemeClr>
                </a:solidFill>
                <a:latin typeface="Verdana" pitchFamily="-1" charset="0"/>
                <a:ea typeface="+mn-ea"/>
                <a:cs typeface="+mn-cs"/>
              </a:rPr>
              <a:t>Visualization</a:t>
            </a:r>
          </a:p>
        </p:txBody>
      </p:sp>
      <p:pic>
        <p:nvPicPr>
          <p:cNvPr id="38915" name="Picture 4" descr="3Dplo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3" y="290513"/>
            <a:ext cx="2971800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635000"/>
            <a:ext cx="7583488" cy="165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2293938"/>
            <a:ext cx="5270500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655638"/>
            <a:ext cx="6122987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2957513"/>
            <a:ext cx="7827962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Box 1"/>
          <p:cNvSpPr txBox="1">
            <a:spLocks noChangeArrowheads="1"/>
          </p:cNvSpPr>
          <p:nvPr/>
        </p:nvSpPr>
        <p:spPr bwMode="auto">
          <a:xfrm>
            <a:off x="2881313" y="576263"/>
            <a:ext cx="2303462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References</a:t>
            </a:r>
          </a:p>
        </p:txBody>
      </p:sp>
      <p:sp>
        <p:nvSpPr>
          <p:cNvPr id="41986" name="TextBox 2"/>
          <p:cNvSpPr txBox="1">
            <a:spLocks noChangeArrowheads="1"/>
          </p:cNvSpPr>
          <p:nvPr/>
        </p:nvSpPr>
        <p:spPr bwMode="auto">
          <a:xfrm>
            <a:off x="371475" y="1633538"/>
            <a:ext cx="7989888" cy="366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Violeta Ivanova, MIT</a:t>
            </a: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  <a:hlinkClick r:id="rId2"/>
              </a:rPr>
              <a:t>http://web.mit.edu/acmath/matlab/IAP2007/</a:t>
            </a:r>
            <a:endParaRPr lang="en-US" sz="1800">
              <a:latin typeface="Verdana" charset="0"/>
            </a:endParaRP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</a:rPr>
              <a:t>Experiment with Matlab (Steve Moler):</a:t>
            </a: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  <a:hlinkClick r:id="rId3"/>
              </a:rPr>
              <a:t>http://www.mathworks.com/moler/exm/chapters.html</a:t>
            </a:r>
            <a:endParaRPr lang="en-US" sz="1800">
              <a:latin typeface="Verdana" charset="0"/>
            </a:endParaRP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</a:rPr>
              <a:t>Matlab: learning by examples</a:t>
            </a:r>
          </a:p>
          <a:p>
            <a:pPr eaLnBrk="1" hangingPunct="1"/>
            <a:endParaRPr lang="en-US" sz="1800">
              <a:latin typeface="Verdana" charset="0"/>
            </a:endParaRPr>
          </a:p>
          <a:p>
            <a:pPr eaLnBrk="1" hangingPunct="1"/>
            <a:r>
              <a:rPr lang="en-US" sz="1600">
                <a:latin typeface="Verdana" charset="0"/>
                <a:hlinkClick r:id="rId4"/>
              </a:rPr>
              <a:t>http://www.mathworks.com/help/techdoc/matlab_prog/exampleindex.html</a:t>
            </a:r>
            <a:endParaRPr lang="en-US" sz="1600">
              <a:latin typeface="Verdana" charset="0"/>
            </a:endParaRPr>
          </a:p>
          <a:p>
            <a:pPr eaLnBrk="1" hangingPunct="1"/>
            <a:r>
              <a:rPr lang="en-US" sz="1800">
                <a:latin typeface="Verdana" charset="0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2579688" y="492125"/>
            <a:ext cx="36353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defTabSz="914400">
              <a:defRPr/>
            </a:pPr>
            <a:r>
              <a:rPr lang="en-US" sz="3000" kern="0" dirty="0">
                <a:solidFill>
                  <a:srgbClr val="9F2936"/>
                </a:solidFill>
                <a:latin typeface="+mn-lt"/>
                <a:ea typeface="+mj-ea"/>
                <a:cs typeface="+mj-cs"/>
              </a:rPr>
              <a:t>Why </a:t>
            </a:r>
            <a:r>
              <a:rPr lang="en-US" sz="3000" kern="0" dirty="0" err="1">
                <a:solidFill>
                  <a:srgbClr val="9F2936"/>
                </a:solidFill>
                <a:latin typeface="+mn-lt"/>
                <a:ea typeface="+mj-ea"/>
                <a:cs typeface="+mj-cs"/>
              </a:rPr>
              <a:t>Matlab</a:t>
            </a:r>
            <a:r>
              <a:rPr lang="en-US" sz="3000" kern="0" dirty="0">
                <a:solidFill>
                  <a:srgbClr val="9F2936"/>
                </a:solidFill>
                <a:latin typeface="+mn-lt"/>
                <a:ea typeface="+mj-ea"/>
                <a:cs typeface="+mj-cs"/>
              </a:rPr>
              <a:t>?</a:t>
            </a:r>
          </a:p>
        </p:txBody>
      </p:sp>
      <p:sp>
        <p:nvSpPr>
          <p:cNvPr id="17410" name="Rectangle 3"/>
          <p:cNvSpPr txBox="1">
            <a:spLocks noChangeArrowheads="1"/>
          </p:cNvSpPr>
          <p:nvPr/>
        </p:nvSpPr>
        <p:spPr bwMode="auto">
          <a:xfrm>
            <a:off x="514350" y="1592263"/>
            <a:ext cx="81105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r>
              <a:rPr lang="en-US">
                <a:latin typeface="Verdana" charset="0"/>
              </a:rPr>
              <a:t>Because it simplifies the analysis of mathematical models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endParaRPr lang="en-US">
              <a:latin typeface="Verdana" charset="0"/>
            </a:endParaRP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r>
              <a:rPr lang="en-US">
                <a:latin typeface="Verdana" charset="0"/>
              </a:rPr>
              <a:t>It frees you from coding in high-level languages (saves a lot of time - with some computational speed penalties)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endParaRPr lang="en-US">
              <a:latin typeface="Verdana" charset="0"/>
            </a:endParaRP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r>
              <a:rPr lang="en-US">
                <a:latin typeface="Verdana" charset="0"/>
              </a:rPr>
              <a:t>Provides an extensible programming/visualization environment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endParaRPr lang="en-US">
              <a:latin typeface="Verdana" charset="0"/>
            </a:endParaRP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Ø"/>
            </a:pPr>
            <a:r>
              <a:rPr lang="en-US">
                <a:latin typeface="Verdana" charset="0"/>
              </a:rPr>
              <a:t>Provides professional looking graphs</a:t>
            </a:r>
          </a:p>
          <a:p>
            <a:pPr defTabSz="9144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0"/>
              <a:buChar char="n"/>
            </a:pPr>
            <a:endParaRPr lang="en-US" sz="320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12969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Matlab</a:t>
            </a:r>
          </a:p>
        </p:txBody>
      </p:sp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822325" y="2465388"/>
            <a:ext cx="70453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The Matlab Environment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Variables; operations on variables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Programming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Visualization</a:t>
            </a:r>
          </a:p>
        </p:txBody>
      </p:sp>
      <p:pic>
        <p:nvPicPr>
          <p:cNvPr id="18435" name="Picture 4" descr="3Dplo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3" y="290513"/>
            <a:ext cx="2971800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12969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Matlab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822325" y="2465388"/>
            <a:ext cx="7045518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latin typeface="Verdana" pitchFamily="-1" charset="0"/>
                <a:ea typeface="+mn-ea"/>
                <a:cs typeface="+mn-cs"/>
              </a:rPr>
              <a:t>The </a:t>
            </a:r>
            <a:r>
              <a:rPr lang="en-US" sz="3000" dirty="0" err="1">
                <a:latin typeface="Verdana" pitchFamily="-1" charset="0"/>
                <a:ea typeface="+mn-ea"/>
                <a:cs typeface="+mn-cs"/>
              </a:rPr>
              <a:t>Matlab</a:t>
            </a:r>
            <a:r>
              <a:rPr lang="en-US" sz="3000" dirty="0">
                <a:latin typeface="Verdana" pitchFamily="-1" charset="0"/>
                <a:ea typeface="+mn-ea"/>
                <a:cs typeface="+mn-cs"/>
              </a:rPr>
              <a:t> Environment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Variables; operations on variables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Programming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Visualization</a:t>
            </a:r>
          </a:p>
        </p:txBody>
      </p:sp>
      <p:pic>
        <p:nvPicPr>
          <p:cNvPr id="19459" name="Picture 4" descr="3Dplo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3" y="290513"/>
            <a:ext cx="2971800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1454150"/>
            <a:ext cx="8005763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TextBox 2"/>
          <p:cNvSpPr txBox="1">
            <a:spLocks noChangeArrowheads="1"/>
          </p:cNvSpPr>
          <p:nvPr/>
        </p:nvSpPr>
        <p:spPr bwMode="auto">
          <a:xfrm>
            <a:off x="2122488" y="479425"/>
            <a:ext cx="5062537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The Matlab Environment</a:t>
            </a:r>
          </a:p>
        </p:txBody>
      </p:sp>
      <p:sp>
        <p:nvSpPr>
          <p:cNvPr id="20483" name="TextBox 3"/>
          <p:cNvSpPr txBox="1">
            <a:spLocks noChangeArrowheads="1"/>
          </p:cNvSpPr>
          <p:nvPr/>
        </p:nvSpPr>
        <p:spPr bwMode="auto">
          <a:xfrm>
            <a:off x="3260725" y="3506788"/>
            <a:ext cx="2420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9F2936"/>
                </a:solidFill>
                <a:latin typeface="Verdana" charset="0"/>
              </a:rPr>
              <a:t>Command Window</a:t>
            </a:r>
          </a:p>
        </p:txBody>
      </p:sp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6918325" y="2976563"/>
            <a:ext cx="1512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9F2936"/>
                </a:solidFill>
                <a:latin typeface="Verdana" charset="0"/>
              </a:rPr>
              <a:t>Workspace</a:t>
            </a:r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6918325" y="4549775"/>
            <a:ext cx="1428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9F2936"/>
                </a:solidFill>
                <a:latin typeface="Verdana" charset="0"/>
              </a:rPr>
              <a:t>Command</a:t>
            </a:r>
          </a:p>
          <a:p>
            <a:pPr eaLnBrk="1" hangingPunct="1"/>
            <a:r>
              <a:rPr lang="en-US" sz="1800" i="1">
                <a:solidFill>
                  <a:srgbClr val="9F2936"/>
                </a:solidFill>
                <a:latin typeface="Verdana" charset="0"/>
              </a:rPr>
              <a:t>history</a:t>
            </a:r>
          </a:p>
        </p:txBody>
      </p:sp>
      <p:sp>
        <p:nvSpPr>
          <p:cNvPr id="20486" name="TextBox 6"/>
          <p:cNvSpPr txBox="1">
            <a:spLocks noChangeArrowheads="1"/>
          </p:cNvSpPr>
          <p:nvPr/>
        </p:nvSpPr>
        <p:spPr bwMode="auto">
          <a:xfrm>
            <a:off x="811213" y="3506788"/>
            <a:ext cx="11287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9F2936"/>
                </a:solidFill>
                <a:latin typeface="Verdana" charset="0"/>
              </a:rPr>
              <a:t>Current </a:t>
            </a:r>
          </a:p>
          <a:p>
            <a:pPr eaLnBrk="1" hangingPunct="1"/>
            <a:r>
              <a:rPr lang="en-US" sz="1800" i="1">
                <a:solidFill>
                  <a:srgbClr val="9F2936"/>
                </a:solidFill>
                <a:latin typeface="Verdana" charset="0"/>
              </a:rPr>
              <a:t>folder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2047875"/>
            <a:ext cx="2816225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3051175" y="479425"/>
            <a:ext cx="295116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000">
                <a:solidFill>
                  <a:srgbClr val="9F2936"/>
                </a:solidFill>
                <a:latin typeface="Verdana" charset="0"/>
              </a:rPr>
              <a:t>Help in Matlab</a:t>
            </a: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4303713" y="2047875"/>
            <a:ext cx="40417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b="1">
                <a:latin typeface="Verdana" charset="0"/>
              </a:rPr>
              <a:t>Help Browser</a:t>
            </a:r>
          </a:p>
          <a:p>
            <a:pPr eaLnBrk="1" hangingPunct="1"/>
            <a:r>
              <a:rPr lang="en-US">
                <a:latin typeface="Verdana" charset="0"/>
              </a:rPr>
              <a:t>	-&gt; Product Help</a:t>
            </a:r>
          </a:p>
          <a:p>
            <a:pPr eaLnBrk="1" hangingPunct="1"/>
            <a:endParaRPr lang="en-US">
              <a:latin typeface="Verdana" charset="0"/>
            </a:endParaRPr>
          </a:p>
          <a:p>
            <a:pPr eaLnBrk="1" hangingPunct="1"/>
            <a:r>
              <a:rPr lang="en-US" b="1">
                <a:latin typeface="Verdana" charset="0"/>
              </a:rPr>
              <a:t>Command line:</a:t>
            </a:r>
          </a:p>
          <a:p>
            <a:pPr eaLnBrk="1" hangingPunct="1"/>
            <a:r>
              <a:rPr lang="en-US">
                <a:latin typeface="Verdana" charset="0"/>
              </a:rPr>
              <a:t>	&gt;&gt; help &lt;command&gt;</a:t>
            </a:r>
          </a:p>
          <a:p>
            <a:pPr eaLnBrk="1" hangingPunct="1"/>
            <a:endParaRPr lang="en-US">
              <a:latin typeface="Verdana" charset="0"/>
            </a:endParaRPr>
          </a:p>
          <a:p>
            <a:pPr eaLnBrk="1" hangingPunct="1"/>
            <a:r>
              <a:rPr lang="en-US">
                <a:latin typeface="Verdana" charset="0"/>
              </a:rPr>
              <a:t>Example: </a:t>
            </a:r>
          </a:p>
          <a:p>
            <a:pPr eaLnBrk="1" hangingPunct="1"/>
            <a:r>
              <a:rPr lang="en-US">
                <a:latin typeface="Verdana" charset="0"/>
              </a:rPr>
              <a:t>     &gt;&gt; help sqrt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3"/>
          <p:cNvSpPr txBox="1">
            <a:spLocks noChangeArrowheads="1"/>
          </p:cNvSpPr>
          <p:nvPr/>
        </p:nvSpPr>
        <p:spPr bwMode="auto">
          <a:xfrm>
            <a:off x="2576513" y="612775"/>
            <a:ext cx="12969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rgbClr val="9F2936"/>
                </a:solidFill>
                <a:latin typeface="Verdana" charset="0"/>
              </a:rPr>
              <a:t>Matlab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822325" y="2465388"/>
            <a:ext cx="7045518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The </a:t>
            </a:r>
            <a:r>
              <a:rPr lang="en-US" sz="3000" dirty="0" err="1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Matlab</a:t>
            </a: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 Environment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latin typeface="Verdana" pitchFamily="-1" charset="0"/>
                <a:ea typeface="+mn-ea"/>
                <a:cs typeface="+mn-cs"/>
              </a:rPr>
              <a:t>Variables; operations on variables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Programming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Verdana" pitchFamily="-1" charset="0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-1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Verdana" pitchFamily="-1" charset="0"/>
                <a:ea typeface="+mn-ea"/>
                <a:cs typeface="+mn-cs"/>
              </a:rPr>
              <a:t>Visualization</a:t>
            </a:r>
          </a:p>
        </p:txBody>
      </p:sp>
      <p:pic>
        <p:nvPicPr>
          <p:cNvPr id="22531" name="Picture 4" descr="3Dplo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3" y="290513"/>
            <a:ext cx="2971800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012" y="443685"/>
            <a:ext cx="6413550" cy="601270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110389" y="1025066"/>
            <a:ext cx="520219" cy="52018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202193" y="1942441"/>
            <a:ext cx="520219" cy="52018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10389" y="2875711"/>
            <a:ext cx="520219" cy="52018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10389" y="3793681"/>
            <a:ext cx="520219" cy="52018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10389" y="4772848"/>
            <a:ext cx="520219" cy="52018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897" y="1022029"/>
            <a:ext cx="384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323986" y="1908781"/>
            <a:ext cx="384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23986" y="2826721"/>
            <a:ext cx="384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23376" y="3759370"/>
            <a:ext cx="384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8067" y="4646122"/>
            <a:ext cx="384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801168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974</TotalTime>
  <Words>825</Words>
  <Application>Microsoft Macintosh PowerPoint</Application>
  <PresentationFormat>On-screen Show (4:3)</PresentationFormat>
  <Paragraphs>231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Aspect</vt:lpstr>
      <vt:lpstr>Introduction to Matlab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Matlab</dc:title>
  <dc:creator>Patrice Koehl</dc:creator>
  <cp:lastModifiedBy>Patrice Koehl</cp:lastModifiedBy>
  <cp:revision>15</cp:revision>
  <dcterms:created xsi:type="dcterms:W3CDTF">2011-12-16T18:02:45Z</dcterms:created>
  <dcterms:modified xsi:type="dcterms:W3CDTF">2016-08-13T09:46:04Z</dcterms:modified>
</cp:coreProperties>
</file>