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4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34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BIOMOLECULES</a:t>
            </a:r>
          </a:p>
        </p:txBody>
      </p:sp>
      <p:sp>
        <p:nvSpPr>
          <p:cNvPr id="160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929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ECS129</a:t>
            </a:r>
          </a:p>
          <a:p>
            <a:pPr>
              <a:defRPr>
                <a:solidFill>
                  <a:srgbClr val="29293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Instructor: 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3"/>
          <p:cNvSpPr txBox="1"/>
          <p:nvPr/>
        </p:nvSpPr>
        <p:spPr>
          <a:xfrm>
            <a:off x="4849078" y="1538724"/>
            <a:ext cx="13115709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               DNA</a:t>
            </a:r>
          </a:p>
        </p:txBody>
      </p:sp>
      <p:sp>
        <p:nvSpPr>
          <p:cNvPr id="274" name="Helicase: separates the two DNA strands, starting at replication origins (rich in A-T base pairs)…"/>
          <p:cNvSpPr txBox="1"/>
          <p:nvPr>
            <p:ph type="body" sz="half" idx="4294967295"/>
          </p:nvPr>
        </p:nvSpPr>
        <p:spPr>
          <a:xfrm>
            <a:off x="952500" y="3695700"/>
            <a:ext cx="14715439" cy="8572500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Helicase</a:t>
            </a:r>
            <a:r>
              <a:rPr>
                <a:solidFill>
                  <a:srgbClr val="AD8F67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separates the two DNA strands, starting at replication origins (rich in A-T base pairs)</a:t>
            </a:r>
            <a:endParaRPr>
              <a:solidFill>
                <a:srgbClr val="000000"/>
              </a:solidFill>
            </a:endParaRPr>
          </a:p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RNA primase</a:t>
            </a:r>
            <a:r>
              <a:rPr>
                <a:solidFill>
                  <a:srgbClr val="AD8F67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inserts a starter of RNA nucleotides at the initiation point</a:t>
            </a:r>
            <a:endParaRPr>
              <a:solidFill>
                <a:srgbClr val="000000"/>
              </a:solidFill>
            </a:endParaRPr>
          </a:p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000000"/>
              </a:solidFill>
            </a:endParaRPr>
          </a:p>
          <a:p>
            <a:pPr marL="182880" indent="-182880" defTabSz="914400">
              <a:lnSpc>
                <a:spcPct val="90000"/>
              </a:lnSpc>
              <a:spcBef>
                <a:spcPts val="400"/>
              </a:spcBef>
              <a:buClr>
                <a:srgbClr val="93A299"/>
              </a:buClr>
              <a:buSzPct val="85000"/>
              <a:defRPr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DNA polymerase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binds a complementary leading strand of DNA nucleotides starting at the 3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end of the RNA prime</a:t>
            </a:r>
          </a:p>
        </p:txBody>
      </p:sp>
      <p:pic>
        <p:nvPicPr>
          <p:cNvPr id="27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13737" y="3326010"/>
            <a:ext cx="7021911" cy="931188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Arrow"/>
          <p:cNvSpPr/>
          <p:nvPr/>
        </p:nvSpPr>
        <p:spPr>
          <a:xfrm>
            <a:off x="7805793" y="1790675"/>
            <a:ext cx="1661220" cy="584250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2"/>
          <p:cNvGrpSpPr/>
          <p:nvPr/>
        </p:nvGrpSpPr>
        <p:grpSpPr>
          <a:xfrm>
            <a:off x="4960619" y="3378200"/>
            <a:ext cx="14462762" cy="7840875"/>
            <a:chOff x="0" y="0"/>
            <a:chExt cx="14462760" cy="7840874"/>
          </a:xfrm>
        </p:grpSpPr>
        <p:grpSp>
          <p:nvGrpSpPr>
            <p:cNvPr id="341" name="Group 3"/>
            <p:cNvGrpSpPr/>
            <p:nvPr/>
          </p:nvGrpSpPr>
          <p:grpSpPr>
            <a:xfrm>
              <a:off x="984063" y="936707"/>
              <a:ext cx="12687181" cy="4634100"/>
              <a:chOff x="0" y="0"/>
              <a:chExt cx="12687179" cy="4634098"/>
            </a:xfrm>
          </p:grpSpPr>
          <p:grpSp>
            <p:nvGrpSpPr>
              <p:cNvPr id="280" name="Group 4"/>
              <p:cNvGrpSpPr/>
              <p:nvPr/>
            </p:nvGrpSpPr>
            <p:grpSpPr>
              <a:xfrm>
                <a:off x="11586548" y="3981005"/>
                <a:ext cx="1090224" cy="632279"/>
                <a:chOff x="0" y="0"/>
                <a:chExt cx="1090223" cy="632277"/>
              </a:xfrm>
            </p:grpSpPr>
            <p:sp>
              <p:nvSpPr>
                <p:cNvPr id="278" name="Freeform 5"/>
                <p:cNvSpPr/>
                <p:nvPr/>
              </p:nvSpPr>
              <p:spPr>
                <a:xfrm>
                  <a:off x="0" y="322643"/>
                  <a:ext cx="1090224" cy="3096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497" y="726"/>
                      </a:lnTo>
                      <a:lnTo>
                        <a:pt x="20981" y="3449"/>
                      </a:lnTo>
                      <a:lnTo>
                        <a:pt x="20517" y="5445"/>
                      </a:lnTo>
                      <a:lnTo>
                        <a:pt x="19950" y="7624"/>
                      </a:lnTo>
                      <a:lnTo>
                        <a:pt x="19280" y="9983"/>
                      </a:lnTo>
                      <a:lnTo>
                        <a:pt x="18455" y="12343"/>
                      </a:lnTo>
                      <a:lnTo>
                        <a:pt x="17476" y="14521"/>
                      </a:lnTo>
                      <a:lnTo>
                        <a:pt x="16445" y="16699"/>
                      </a:lnTo>
                      <a:lnTo>
                        <a:pt x="15208" y="18514"/>
                      </a:lnTo>
                      <a:lnTo>
                        <a:pt x="13867" y="20148"/>
                      </a:lnTo>
                      <a:lnTo>
                        <a:pt x="12321" y="21237"/>
                      </a:lnTo>
                      <a:lnTo>
                        <a:pt x="10671" y="2160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solidFill>
                    <a:srgbClr val="93A2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spcBef>
                      <a:spcPts val="0"/>
                    </a:spcBef>
                    <a:defRPr sz="1800">
                      <a:solidFill>
                        <a:srgbClr val="292934"/>
                      </a:solidFill>
                      <a:effectLst>
                        <a:outerShdw sx="100000" sy="100000" kx="0" ky="0" algn="b" rotWithShape="0" blurRad="25400" dist="33948" dir="2700000">
                          <a:srgbClr val="3B3936"/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79" name="Freeform 6"/>
                <p:cNvSpPr/>
                <p:nvPr/>
              </p:nvSpPr>
              <p:spPr>
                <a:xfrm>
                  <a:off x="0" y="0"/>
                  <a:ext cx="889872" cy="632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337" y="21600"/>
                      </a:lnTo>
                      <a:lnTo>
                        <a:pt x="3789" y="21333"/>
                      </a:lnTo>
                      <a:lnTo>
                        <a:pt x="5116" y="20978"/>
                      </a:lnTo>
                      <a:lnTo>
                        <a:pt x="6379" y="20533"/>
                      </a:lnTo>
                      <a:lnTo>
                        <a:pt x="7579" y="20000"/>
                      </a:lnTo>
                      <a:lnTo>
                        <a:pt x="8716" y="19467"/>
                      </a:lnTo>
                      <a:lnTo>
                        <a:pt x="9789" y="18933"/>
                      </a:lnTo>
                      <a:lnTo>
                        <a:pt x="10863" y="18311"/>
                      </a:lnTo>
                      <a:lnTo>
                        <a:pt x="11811" y="17600"/>
                      </a:lnTo>
                      <a:lnTo>
                        <a:pt x="12758" y="16800"/>
                      </a:lnTo>
                      <a:lnTo>
                        <a:pt x="13642" y="16000"/>
                      </a:lnTo>
                      <a:lnTo>
                        <a:pt x="14463" y="15022"/>
                      </a:lnTo>
                      <a:lnTo>
                        <a:pt x="15221" y="14044"/>
                      </a:lnTo>
                      <a:lnTo>
                        <a:pt x="16737" y="11911"/>
                      </a:lnTo>
                      <a:lnTo>
                        <a:pt x="17368" y="10667"/>
                      </a:lnTo>
                      <a:lnTo>
                        <a:pt x="18063" y="9422"/>
                      </a:lnTo>
                      <a:lnTo>
                        <a:pt x="18695" y="8000"/>
                      </a:lnTo>
                      <a:lnTo>
                        <a:pt x="19263" y="6578"/>
                      </a:lnTo>
                      <a:lnTo>
                        <a:pt x="19895" y="5067"/>
                      </a:lnTo>
                      <a:lnTo>
                        <a:pt x="20463" y="3467"/>
                      </a:lnTo>
                      <a:lnTo>
                        <a:pt x="21032" y="1778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solidFill>
                    <a:srgbClr val="93A2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914400">
                    <a:spcBef>
                      <a:spcPts val="0"/>
                    </a:spcBef>
                    <a:defRPr sz="1800">
                      <a:solidFill>
                        <a:srgbClr val="292934"/>
                      </a:solidFill>
                      <a:effectLst>
                        <a:outerShdw sx="100000" sy="100000" kx="0" ky="0" algn="b" rotWithShape="0" blurRad="25400" dist="33948" dir="2700000">
                          <a:srgbClr val="3B3936"/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40" name="Group 7"/>
              <p:cNvGrpSpPr/>
              <p:nvPr/>
            </p:nvGrpSpPr>
            <p:grpSpPr>
              <a:xfrm>
                <a:off x="0" y="0"/>
                <a:ext cx="12687181" cy="4634099"/>
                <a:chOff x="0" y="0"/>
                <a:chExt cx="12687179" cy="4634098"/>
              </a:xfrm>
            </p:grpSpPr>
            <p:grpSp>
              <p:nvGrpSpPr>
                <p:cNvPr id="283" name="Group 8"/>
                <p:cNvGrpSpPr/>
                <p:nvPr/>
              </p:nvGrpSpPr>
              <p:grpSpPr>
                <a:xfrm>
                  <a:off x="10491121" y="15611"/>
                  <a:ext cx="2180448" cy="2674821"/>
                  <a:chOff x="0" y="0"/>
                  <a:chExt cx="2180446" cy="2674819"/>
                </a:xfrm>
              </p:grpSpPr>
              <p:sp>
                <p:nvSpPr>
                  <p:cNvPr id="281" name="Freeform 9"/>
                  <p:cNvSpPr/>
                  <p:nvPr/>
                </p:nvSpPr>
                <p:spPr>
                  <a:xfrm>
                    <a:off x="562024" y="0"/>
                    <a:ext cx="1618423" cy="2362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21392" y="21243"/>
                        </a:lnTo>
                        <a:lnTo>
                          <a:pt x="21183" y="20863"/>
                        </a:lnTo>
                        <a:lnTo>
                          <a:pt x="20940" y="20458"/>
                        </a:lnTo>
                        <a:lnTo>
                          <a:pt x="20662" y="20006"/>
                        </a:lnTo>
                        <a:lnTo>
                          <a:pt x="20419" y="19530"/>
                        </a:lnTo>
                        <a:lnTo>
                          <a:pt x="20107" y="19055"/>
                        </a:lnTo>
                        <a:lnTo>
                          <a:pt x="19551" y="18056"/>
                        </a:lnTo>
                        <a:lnTo>
                          <a:pt x="19239" y="17532"/>
                        </a:lnTo>
                        <a:lnTo>
                          <a:pt x="18926" y="17033"/>
                        </a:lnTo>
                        <a:lnTo>
                          <a:pt x="18370" y="16033"/>
                        </a:lnTo>
                        <a:lnTo>
                          <a:pt x="18093" y="15558"/>
                        </a:lnTo>
                        <a:lnTo>
                          <a:pt x="17850" y="15106"/>
                        </a:lnTo>
                        <a:lnTo>
                          <a:pt x="17606" y="14678"/>
                        </a:lnTo>
                        <a:lnTo>
                          <a:pt x="17502" y="14487"/>
                        </a:lnTo>
                        <a:lnTo>
                          <a:pt x="17294" y="14059"/>
                        </a:lnTo>
                        <a:lnTo>
                          <a:pt x="17155" y="13797"/>
                        </a:lnTo>
                        <a:lnTo>
                          <a:pt x="16981" y="13536"/>
                        </a:lnTo>
                        <a:lnTo>
                          <a:pt x="16808" y="13250"/>
                        </a:lnTo>
                        <a:lnTo>
                          <a:pt x="16634" y="12941"/>
                        </a:lnTo>
                        <a:lnTo>
                          <a:pt x="16426" y="12632"/>
                        </a:lnTo>
                        <a:lnTo>
                          <a:pt x="16217" y="12299"/>
                        </a:lnTo>
                        <a:lnTo>
                          <a:pt x="15731" y="11585"/>
                        </a:lnTo>
                        <a:lnTo>
                          <a:pt x="15245" y="10824"/>
                        </a:lnTo>
                        <a:lnTo>
                          <a:pt x="14967" y="10419"/>
                        </a:lnTo>
                        <a:lnTo>
                          <a:pt x="14655" y="10039"/>
                        </a:lnTo>
                        <a:lnTo>
                          <a:pt x="14377" y="9634"/>
                        </a:lnTo>
                        <a:lnTo>
                          <a:pt x="14030" y="9206"/>
                        </a:lnTo>
                        <a:lnTo>
                          <a:pt x="13717" y="8802"/>
                        </a:lnTo>
                        <a:lnTo>
                          <a:pt x="13370" y="8374"/>
                        </a:lnTo>
                        <a:lnTo>
                          <a:pt x="13057" y="7945"/>
                        </a:lnTo>
                        <a:lnTo>
                          <a:pt x="12293" y="7089"/>
                        </a:lnTo>
                        <a:lnTo>
                          <a:pt x="11946" y="6685"/>
                        </a:lnTo>
                        <a:lnTo>
                          <a:pt x="11564" y="6256"/>
                        </a:lnTo>
                        <a:lnTo>
                          <a:pt x="11147" y="5852"/>
                        </a:lnTo>
                        <a:lnTo>
                          <a:pt x="10731" y="5424"/>
                        </a:lnTo>
                        <a:lnTo>
                          <a:pt x="10314" y="5043"/>
                        </a:lnTo>
                        <a:lnTo>
                          <a:pt x="9480" y="4234"/>
                        </a:lnTo>
                        <a:lnTo>
                          <a:pt x="9029" y="3878"/>
                        </a:lnTo>
                        <a:lnTo>
                          <a:pt x="8577" y="3497"/>
                        </a:lnTo>
                        <a:lnTo>
                          <a:pt x="8126" y="3140"/>
                        </a:lnTo>
                        <a:lnTo>
                          <a:pt x="7675" y="2807"/>
                        </a:lnTo>
                        <a:lnTo>
                          <a:pt x="6702" y="2141"/>
                        </a:lnTo>
                        <a:lnTo>
                          <a:pt x="6251" y="1856"/>
                        </a:lnTo>
                        <a:lnTo>
                          <a:pt x="5765" y="1570"/>
                        </a:lnTo>
                        <a:lnTo>
                          <a:pt x="5244" y="1332"/>
                        </a:lnTo>
                        <a:lnTo>
                          <a:pt x="4758" y="1070"/>
                        </a:lnTo>
                        <a:lnTo>
                          <a:pt x="4237" y="856"/>
                        </a:lnTo>
                        <a:lnTo>
                          <a:pt x="3716" y="666"/>
                        </a:lnTo>
                        <a:lnTo>
                          <a:pt x="3230" y="500"/>
                        </a:lnTo>
                        <a:lnTo>
                          <a:pt x="2709" y="357"/>
                        </a:lnTo>
                        <a:lnTo>
                          <a:pt x="2153" y="214"/>
                        </a:lnTo>
                        <a:lnTo>
                          <a:pt x="1632" y="119"/>
                        </a:lnTo>
                        <a:lnTo>
                          <a:pt x="1111" y="48"/>
                        </a:lnTo>
                        <a:lnTo>
                          <a:pt x="590" y="24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3A29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spcBef>
                        <a:spcPts val="0"/>
                      </a:spcBef>
                      <a:defRPr sz="1800">
                        <a:solidFill>
                          <a:srgbClr val="292934"/>
                        </a:solidFill>
                        <a:effectLst>
                          <a:outerShdw sx="100000" sy="100000" kx="0" ky="0" algn="b" rotWithShape="0" blurRad="25400" dist="33948" dir="2700000">
                            <a:srgbClr val="3B3936"/>
                          </a:outerShdw>
                        </a:effectLst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82" name="Freeform 10"/>
                  <p:cNvSpPr/>
                  <p:nvPr/>
                </p:nvSpPr>
                <p:spPr>
                  <a:xfrm>
                    <a:off x="0" y="0"/>
                    <a:ext cx="1972290" cy="2674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55" y="0"/>
                        </a:moveTo>
                        <a:lnTo>
                          <a:pt x="0" y="0"/>
                        </a:lnTo>
                        <a:lnTo>
                          <a:pt x="598" y="21"/>
                        </a:lnTo>
                        <a:lnTo>
                          <a:pt x="1197" y="63"/>
                        </a:lnTo>
                        <a:lnTo>
                          <a:pt x="1738" y="126"/>
                        </a:lnTo>
                        <a:lnTo>
                          <a:pt x="2308" y="210"/>
                        </a:lnTo>
                        <a:lnTo>
                          <a:pt x="2878" y="315"/>
                        </a:lnTo>
                        <a:lnTo>
                          <a:pt x="3391" y="441"/>
                        </a:lnTo>
                        <a:lnTo>
                          <a:pt x="3932" y="588"/>
                        </a:lnTo>
                        <a:lnTo>
                          <a:pt x="4445" y="735"/>
                        </a:lnTo>
                        <a:lnTo>
                          <a:pt x="4930" y="925"/>
                        </a:lnTo>
                        <a:lnTo>
                          <a:pt x="5899" y="1345"/>
                        </a:lnTo>
                        <a:lnTo>
                          <a:pt x="6811" y="1807"/>
                        </a:lnTo>
                        <a:lnTo>
                          <a:pt x="7238" y="2059"/>
                        </a:lnTo>
                        <a:lnTo>
                          <a:pt x="7665" y="2332"/>
                        </a:lnTo>
                        <a:lnTo>
                          <a:pt x="8064" y="2584"/>
                        </a:lnTo>
                        <a:lnTo>
                          <a:pt x="8834" y="3152"/>
                        </a:lnTo>
                        <a:lnTo>
                          <a:pt x="9204" y="3467"/>
                        </a:lnTo>
                        <a:lnTo>
                          <a:pt x="9575" y="3761"/>
                        </a:lnTo>
                        <a:lnTo>
                          <a:pt x="9917" y="4055"/>
                        </a:lnTo>
                        <a:lnTo>
                          <a:pt x="10544" y="4686"/>
                        </a:lnTo>
                        <a:lnTo>
                          <a:pt x="10857" y="4980"/>
                        </a:lnTo>
                        <a:lnTo>
                          <a:pt x="11170" y="5316"/>
                        </a:lnTo>
                        <a:lnTo>
                          <a:pt x="11427" y="5610"/>
                        </a:lnTo>
                        <a:lnTo>
                          <a:pt x="11683" y="5925"/>
                        </a:lnTo>
                        <a:lnTo>
                          <a:pt x="11940" y="6219"/>
                        </a:lnTo>
                        <a:lnTo>
                          <a:pt x="12624" y="7102"/>
                        </a:lnTo>
                        <a:lnTo>
                          <a:pt x="12795" y="7375"/>
                        </a:lnTo>
                        <a:lnTo>
                          <a:pt x="12994" y="7648"/>
                        </a:lnTo>
                        <a:lnTo>
                          <a:pt x="13137" y="7900"/>
                        </a:lnTo>
                        <a:lnTo>
                          <a:pt x="13308" y="8153"/>
                        </a:lnTo>
                        <a:lnTo>
                          <a:pt x="13422" y="8384"/>
                        </a:lnTo>
                        <a:lnTo>
                          <a:pt x="13564" y="8615"/>
                        </a:lnTo>
                        <a:lnTo>
                          <a:pt x="13678" y="8825"/>
                        </a:lnTo>
                        <a:lnTo>
                          <a:pt x="13764" y="9014"/>
                        </a:lnTo>
                        <a:lnTo>
                          <a:pt x="13849" y="9140"/>
                        </a:lnTo>
                        <a:lnTo>
                          <a:pt x="13935" y="9287"/>
                        </a:lnTo>
                        <a:lnTo>
                          <a:pt x="14077" y="9518"/>
                        </a:lnTo>
                        <a:lnTo>
                          <a:pt x="14220" y="9770"/>
                        </a:lnTo>
                        <a:lnTo>
                          <a:pt x="14419" y="10065"/>
                        </a:lnTo>
                        <a:lnTo>
                          <a:pt x="14618" y="10401"/>
                        </a:lnTo>
                        <a:lnTo>
                          <a:pt x="14846" y="10779"/>
                        </a:lnTo>
                        <a:lnTo>
                          <a:pt x="15131" y="11199"/>
                        </a:lnTo>
                        <a:lnTo>
                          <a:pt x="15701" y="12124"/>
                        </a:lnTo>
                        <a:lnTo>
                          <a:pt x="16015" y="12607"/>
                        </a:lnTo>
                        <a:lnTo>
                          <a:pt x="16328" y="13132"/>
                        </a:lnTo>
                        <a:lnTo>
                          <a:pt x="16670" y="13658"/>
                        </a:lnTo>
                        <a:lnTo>
                          <a:pt x="17012" y="14204"/>
                        </a:lnTo>
                        <a:lnTo>
                          <a:pt x="17326" y="14771"/>
                        </a:lnTo>
                        <a:lnTo>
                          <a:pt x="17668" y="15318"/>
                        </a:lnTo>
                        <a:lnTo>
                          <a:pt x="18038" y="15864"/>
                        </a:lnTo>
                        <a:lnTo>
                          <a:pt x="18380" y="16410"/>
                        </a:lnTo>
                        <a:lnTo>
                          <a:pt x="18722" y="16977"/>
                        </a:lnTo>
                        <a:lnTo>
                          <a:pt x="19035" y="17503"/>
                        </a:lnTo>
                        <a:lnTo>
                          <a:pt x="19377" y="18007"/>
                        </a:lnTo>
                        <a:lnTo>
                          <a:pt x="19691" y="18511"/>
                        </a:lnTo>
                        <a:lnTo>
                          <a:pt x="19976" y="18995"/>
                        </a:lnTo>
                        <a:lnTo>
                          <a:pt x="20232" y="19436"/>
                        </a:lnTo>
                        <a:lnTo>
                          <a:pt x="20745" y="20234"/>
                        </a:lnTo>
                        <a:lnTo>
                          <a:pt x="20973" y="20570"/>
                        </a:lnTo>
                        <a:lnTo>
                          <a:pt x="21144" y="20865"/>
                        </a:lnTo>
                        <a:lnTo>
                          <a:pt x="21315" y="21138"/>
                        </a:lnTo>
                        <a:lnTo>
                          <a:pt x="21429" y="21327"/>
                        </a:lnTo>
                        <a:lnTo>
                          <a:pt x="21515" y="21474"/>
                        </a:lnTo>
                        <a:lnTo>
                          <a:pt x="21572" y="21579"/>
                        </a:lnTo>
                        <a:lnTo>
                          <a:pt x="21600" y="2160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93A29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 defTabSz="914400">
                      <a:spcBef>
                        <a:spcPts val="0"/>
                      </a:spcBef>
                      <a:defRPr sz="1800">
                        <a:solidFill>
                          <a:srgbClr val="292934"/>
                        </a:solidFill>
                        <a:effectLst>
                          <a:outerShdw sx="100000" sy="100000" kx="0" ky="0" algn="b" rotWithShape="0" blurRad="25400" dist="33948" dir="2700000">
                            <a:srgbClr val="3B3936"/>
                          </a:outerShdw>
                        </a:effectLst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9" name="Group 11"/>
                <p:cNvGrpSpPr/>
                <p:nvPr/>
              </p:nvGrpSpPr>
              <p:grpSpPr>
                <a:xfrm>
                  <a:off x="0" y="0"/>
                  <a:ext cx="12687181" cy="4634099"/>
                  <a:chOff x="0" y="0"/>
                  <a:chExt cx="12687179" cy="4634098"/>
                </a:xfrm>
              </p:grpSpPr>
              <p:grpSp>
                <p:nvGrpSpPr>
                  <p:cNvPr id="286" name="Group 12"/>
                  <p:cNvGrpSpPr/>
                  <p:nvPr/>
                </p:nvGrpSpPr>
                <p:grpSpPr>
                  <a:xfrm>
                    <a:off x="33825" y="-1"/>
                    <a:ext cx="1212517" cy="489171"/>
                    <a:chOff x="0" y="0"/>
                    <a:chExt cx="1212515" cy="489169"/>
                  </a:xfrm>
                </p:grpSpPr>
                <p:sp>
                  <p:nvSpPr>
                    <p:cNvPr id="284" name="Freeform 13"/>
                    <p:cNvSpPr/>
                    <p:nvPr/>
                  </p:nvSpPr>
                  <p:spPr>
                    <a:xfrm>
                      <a:off x="0" y="0"/>
                      <a:ext cx="1004359" cy="24718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839" y="18644"/>
                          </a:lnTo>
                          <a:lnTo>
                            <a:pt x="1735" y="15461"/>
                          </a:lnTo>
                          <a:lnTo>
                            <a:pt x="2630" y="12733"/>
                          </a:lnTo>
                          <a:lnTo>
                            <a:pt x="3581" y="10232"/>
                          </a:lnTo>
                          <a:lnTo>
                            <a:pt x="4533" y="7958"/>
                          </a:lnTo>
                          <a:lnTo>
                            <a:pt x="5484" y="5912"/>
                          </a:lnTo>
                          <a:lnTo>
                            <a:pt x="6491" y="4093"/>
                          </a:lnTo>
                          <a:lnTo>
                            <a:pt x="7498" y="2501"/>
                          </a:lnTo>
                          <a:lnTo>
                            <a:pt x="8506" y="1364"/>
                          </a:lnTo>
                          <a:lnTo>
                            <a:pt x="9625" y="682"/>
                          </a:lnTo>
                          <a:lnTo>
                            <a:pt x="10688" y="227"/>
                          </a:lnTo>
                          <a:lnTo>
                            <a:pt x="11807" y="0"/>
                          </a:lnTo>
                          <a:lnTo>
                            <a:pt x="12982" y="227"/>
                          </a:lnTo>
                          <a:lnTo>
                            <a:pt x="13430" y="227"/>
                          </a:lnTo>
                          <a:lnTo>
                            <a:pt x="14661" y="455"/>
                          </a:lnTo>
                          <a:lnTo>
                            <a:pt x="16340" y="682"/>
                          </a:lnTo>
                          <a:lnTo>
                            <a:pt x="18242" y="1137"/>
                          </a:lnTo>
                          <a:lnTo>
                            <a:pt x="19865" y="1364"/>
                          </a:lnTo>
                          <a:lnTo>
                            <a:pt x="21152" y="1592"/>
                          </a:lnTo>
                          <a:lnTo>
                            <a:pt x="21600" y="1592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85" name="Freeform 14"/>
                    <p:cNvSpPr/>
                    <p:nvPr/>
                  </p:nvSpPr>
                  <p:spPr>
                    <a:xfrm>
                      <a:off x="278410" y="18213"/>
                      <a:ext cx="934106" cy="4709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787" y="0"/>
                          </a:moveTo>
                          <a:lnTo>
                            <a:pt x="18050" y="597"/>
                          </a:lnTo>
                          <a:lnTo>
                            <a:pt x="20336" y="1671"/>
                          </a:lnTo>
                          <a:lnTo>
                            <a:pt x="21600" y="2267"/>
                          </a:lnTo>
                          <a:lnTo>
                            <a:pt x="20276" y="2387"/>
                          </a:lnTo>
                          <a:lnTo>
                            <a:pt x="19013" y="2506"/>
                          </a:lnTo>
                          <a:lnTo>
                            <a:pt x="17749" y="2745"/>
                          </a:lnTo>
                          <a:lnTo>
                            <a:pt x="15343" y="3699"/>
                          </a:lnTo>
                          <a:lnTo>
                            <a:pt x="14199" y="4296"/>
                          </a:lnTo>
                          <a:lnTo>
                            <a:pt x="11913" y="5728"/>
                          </a:lnTo>
                          <a:lnTo>
                            <a:pt x="10830" y="6564"/>
                          </a:lnTo>
                          <a:lnTo>
                            <a:pt x="9807" y="7518"/>
                          </a:lnTo>
                          <a:lnTo>
                            <a:pt x="8724" y="8592"/>
                          </a:lnTo>
                          <a:lnTo>
                            <a:pt x="6799" y="10740"/>
                          </a:lnTo>
                          <a:lnTo>
                            <a:pt x="5836" y="11934"/>
                          </a:lnTo>
                          <a:lnTo>
                            <a:pt x="4874" y="13246"/>
                          </a:lnTo>
                          <a:lnTo>
                            <a:pt x="3189" y="15872"/>
                          </a:lnTo>
                          <a:lnTo>
                            <a:pt x="1504" y="18736"/>
                          </a:lnTo>
                          <a:lnTo>
                            <a:pt x="782" y="20168"/>
                          </a:lnTo>
                          <a:lnTo>
                            <a:pt x="0" y="21600"/>
                          </a:lnTo>
                        </a:path>
                      </a:pathLst>
                    </a:custGeom>
                    <a:noFill/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338" name="Group 15"/>
                  <p:cNvGrpSpPr/>
                  <p:nvPr/>
                </p:nvGrpSpPr>
                <p:grpSpPr>
                  <a:xfrm>
                    <a:off x="0" y="5204"/>
                    <a:ext cx="12687181" cy="4628895"/>
                    <a:chOff x="0" y="0"/>
                    <a:chExt cx="12687180" cy="4628895"/>
                  </a:xfrm>
                </p:grpSpPr>
                <p:grpSp>
                  <p:nvGrpSpPr>
                    <p:cNvPr id="291" name="Group 16"/>
                    <p:cNvGrpSpPr/>
                    <p:nvPr/>
                  </p:nvGrpSpPr>
                  <p:grpSpPr>
                    <a:xfrm>
                      <a:off x="0" y="1928055"/>
                      <a:ext cx="2339167" cy="2651403"/>
                      <a:chOff x="0" y="0"/>
                      <a:chExt cx="2339166" cy="2651401"/>
                    </a:xfrm>
                  </p:grpSpPr>
                  <p:grpSp>
                    <p:nvGrpSpPr>
                      <p:cNvPr id="289" name="Group 17"/>
                      <p:cNvGrpSpPr/>
                      <p:nvPr/>
                    </p:nvGrpSpPr>
                    <p:grpSpPr>
                      <a:xfrm>
                        <a:off x="0" y="0"/>
                        <a:ext cx="2328759" cy="2638393"/>
                        <a:chOff x="0" y="0"/>
                        <a:chExt cx="2328758" cy="2638392"/>
                      </a:xfrm>
                    </p:grpSpPr>
                    <p:sp>
                      <p:nvSpPr>
                        <p:cNvPr id="287" name="Freeform 18"/>
                        <p:cNvSpPr/>
                        <p:nvPr/>
                      </p:nvSpPr>
                      <p:spPr>
                        <a:xfrm>
                          <a:off x="0" y="249788"/>
                          <a:ext cx="2287128" cy="238860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0" y="0"/>
                              </a:moveTo>
                              <a:lnTo>
                                <a:pt x="246" y="541"/>
                              </a:lnTo>
                              <a:lnTo>
                                <a:pt x="541" y="1082"/>
                              </a:lnTo>
                              <a:lnTo>
                                <a:pt x="811" y="1624"/>
                              </a:lnTo>
                              <a:lnTo>
                                <a:pt x="1106" y="2188"/>
                              </a:lnTo>
                              <a:lnTo>
                                <a:pt x="1376" y="2753"/>
                              </a:lnTo>
                              <a:lnTo>
                                <a:pt x="1671" y="3341"/>
                              </a:lnTo>
                              <a:lnTo>
                                <a:pt x="1966" y="3882"/>
                              </a:lnTo>
                              <a:lnTo>
                                <a:pt x="2236" y="4471"/>
                              </a:lnTo>
                              <a:lnTo>
                                <a:pt x="2531" y="5035"/>
                              </a:lnTo>
                              <a:lnTo>
                                <a:pt x="2801" y="5600"/>
                              </a:lnTo>
                              <a:lnTo>
                                <a:pt x="3096" y="6141"/>
                              </a:lnTo>
                              <a:lnTo>
                                <a:pt x="3391" y="6706"/>
                              </a:lnTo>
                              <a:lnTo>
                                <a:pt x="3661" y="7247"/>
                              </a:lnTo>
                              <a:lnTo>
                                <a:pt x="3907" y="7765"/>
                              </a:lnTo>
                              <a:lnTo>
                                <a:pt x="4202" y="8259"/>
                              </a:lnTo>
                              <a:lnTo>
                                <a:pt x="4448" y="8776"/>
                              </a:lnTo>
                              <a:lnTo>
                                <a:pt x="4694" y="9247"/>
                              </a:lnTo>
                              <a:lnTo>
                                <a:pt x="4915" y="9718"/>
                              </a:lnTo>
                              <a:lnTo>
                                <a:pt x="5136" y="10165"/>
                              </a:lnTo>
                              <a:lnTo>
                                <a:pt x="5357" y="10588"/>
                              </a:lnTo>
                              <a:lnTo>
                                <a:pt x="5578" y="10988"/>
                              </a:lnTo>
                              <a:lnTo>
                                <a:pt x="5775" y="11365"/>
                              </a:lnTo>
                              <a:lnTo>
                                <a:pt x="5947" y="11718"/>
                              </a:lnTo>
                              <a:lnTo>
                                <a:pt x="6242" y="12329"/>
                              </a:lnTo>
                              <a:lnTo>
                                <a:pt x="6389" y="12588"/>
                              </a:lnTo>
                              <a:lnTo>
                                <a:pt x="6487" y="12800"/>
                              </a:lnTo>
                              <a:lnTo>
                                <a:pt x="6659" y="13129"/>
                              </a:lnTo>
                              <a:lnTo>
                                <a:pt x="6733" y="13224"/>
                              </a:lnTo>
                              <a:lnTo>
                                <a:pt x="6758" y="13294"/>
                              </a:lnTo>
                              <a:lnTo>
                                <a:pt x="6758" y="13318"/>
                              </a:lnTo>
                              <a:lnTo>
                                <a:pt x="7003" y="13788"/>
                              </a:lnTo>
                              <a:lnTo>
                                <a:pt x="7274" y="14235"/>
                              </a:lnTo>
                              <a:lnTo>
                                <a:pt x="7519" y="14682"/>
                              </a:lnTo>
                              <a:lnTo>
                                <a:pt x="7790" y="15129"/>
                              </a:lnTo>
                              <a:lnTo>
                                <a:pt x="8060" y="15529"/>
                              </a:lnTo>
                              <a:lnTo>
                                <a:pt x="8355" y="15953"/>
                              </a:lnTo>
                              <a:lnTo>
                                <a:pt x="8625" y="16353"/>
                              </a:lnTo>
                              <a:lnTo>
                                <a:pt x="8920" y="16753"/>
                              </a:lnTo>
                              <a:lnTo>
                                <a:pt x="9240" y="17129"/>
                              </a:lnTo>
                              <a:lnTo>
                                <a:pt x="9559" y="17482"/>
                              </a:lnTo>
                              <a:lnTo>
                                <a:pt x="9854" y="17835"/>
                              </a:lnTo>
                              <a:lnTo>
                                <a:pt x="10173" y="18188"/>
                              </a:lnTo>
                              <a:lnTo>
                                <a:pt x="10837" y="18824"/>
                              </a:lnTo>
                              <a:lnTo>
                                <a:pt x="11156" y="19106"/>
                              </a:lnTo>
                              <a:lnTo>
                                <a:pt x="11500" y="19412"/>
                              </a:lnTo>
                              <a:lnTo>
                                <a:pt x="11869" y="19671"/>
                              </a:lnTo>
                              <a:lnTo>
                                <a:pt x="12213" y="19929"/>
                              </a:lnTo>
                              <a:lnTo>
                                <a:pt x="12557" y="20165"/>
                              </a:lnTo>
                              <a:lnTo>
                                <a:pt x="12926" y="20376"/>
                              </a:lnTo>
                              <a:lnTo>
                                <a:pt x="13270" y="20588"/>
                              </a:lnTo>
                              <a:lnTo>
                                <a:pt x="13638" y="20776"/>
                              </a:lnTo>
                              <a:lnTo>
                                <a:pt x="14007" y="20941"/>
                              </a:lnTo>
                              <a:lnTo>
                                <a:pt x="14744" y="21224"/>
                              </a:lnTo>
                              <a:lnTo>
                                <a:pt x="15113" y="21341"/>
                              </a:lnTo>
                              <a:lnTo>
                                <a:pt x="15506" y="21435"/>
                              </a:lnTo>
                              <a:lnTo>
                                <a:pt x="15874" y="21506"/>
                              </a:lnTo>
                              <a:lnTo>
                                <a:pt x="16268" y="21553"/>
                              </a:lnTo>
                              <a:lnTo>
                                <a:pt x="16636" y="21600"/>
                              </a:lnTo>
                              <a:lnTo>
                                <a:pt x="17398" y="21600"/>
                              </a:lnTo>
                              <a:lnTo>
                                <a:pt x="17791" y="21576"/>
                              </a:lnTo>
                              <a:lnTo>
                                <a:pt x="21600" y="21576"/>
                              </a:lnTo>
                            </a:path>
                          </a:pathLst>
                        </a:custGeom>
                        <a:noFill/>
                        <a:ln w="12700" cap="flat">
                          <a:solidFill>
                            <a:srgbClr val="93A299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>
                              <a:solidFill>
                                <a:srgbClr val="292934"/>
                              </a:solidFill>
                              <a:effectLst>
                                <a:outerShdw sx="100000" sy="100000" kx="0" ky="0" algn="b" rotWithShape="0" blurRad="25400" dist="33948" dir="2700000">
                                  <a:srgbClr val="3B3936"/>
                                </a:outerShdw>
                              </a:effectLst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</a:p>
                      </p:txBody>
                    </p:sp>
                    <p:sp>
                      <p:nvSpPr>
                        <p:cNvPr id="288" name="Freeform 19"/>
                        <p:cNvSpPr/>
                        <p:nvPr/>
                      </p:nvSpPr>
                      <p:spPr>
                        <a:xfrm>
                          <a:off x="364275" y="0"/>
                          <a:ext cx="1964484" cy="263579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142" y="21600"/>
                              </a:moveTo>
                              <a:lnTo>
                                <a:pt x="21600" y="21600"/>
                              </a:lnTo>
                              <a:lnTo>
                                <a:pt x="20913" y="21515"/>
                              </a:lnTo>
                              <a:lnTo>
                                <a:pt x="20227" y="21408"/>
                              </a:lnTo>
                              <a:lnTo>
                                <a:pt x="19569" y="21280"/>
                              </a:lnTo>
                              <a:lnTo>
                                <a:pt x="18310" y="20939"/>
                              </a:lnTo>
                              <a:lnTo>
                                <a:pt x="17709" y="20747"/>
                              </a:lnTo>
                              <a:lnTo>
                                <a:pt x="17108" y="20513"/>
                              </a:lnTo>
                              <a:lnTo>
                                <a:pt x="16565" y="20278"/>
                              </a:lnTo>
                              <a:lnTo>
                                <a:pt x="15993" y="20022"/>
                              </a:lnTo>
                              <a:lnTo>
                                <a:pt x="15449" y="19766"/>
                              </a:lnTo>
                              <a:lnTo>
                                <a:pt x="14934" y="19489"/>
                              </a:lnTo>
                              <a:lnTo>
                                <a:pt x="14419" y="19191"/>
                              </a:lnTo>
                              <a:lnTo>
                                <a:pt x="13961" y="18892"/>
                              </a:lnTo>
                              <a:lnTo>
                                <a:pt x="13475" y="18572"/>
                              </a:lnTo>
                              <a:lnTo>
                                <a:pt x="13017" y="18252"/>
                              </a:lnTo>
                              <a:lnTo>
                                <a:pt x="12588" y="17932"/>
                              </a:lnTo>
                              <a:lnTo>
                                <a:pt x="12159" y="17591"/>
                              </a:lnTo>
                              <a:lnTo>
                                <a:pt x="11758" y="17250"/>
                              </a:lnTo>
                              <a:lnTo>
                                <a:pt x="11015" y="16568"/>
                              </a:lnTo>
                              <a:lnTo>
                                <a:pt x="10643" y="16205"/>
                              </a:lnTo>
                              <a:lnTo>
                                <a:pt x="10299" y="15864"/>
                              </a:lnTo>
                              <a:lnTo>
                                <a:pt x="9670" y="15182"/>
                              </a:lnTo>
                              <a:lnTo>
                                <a:pt x="9384" y="14862"/>
                              </a:lnTo>
                              <a:lnTo>
                                <a:pt x="9098" y="14521"/>
                              </a:lnTo>
                              <a:lnTo>
                                <a:pt x="8583" y="13881"/>
                              </a:lnTo>
                              <a:lnTo>
                                <a:pt x="8354" y="13583"/>
                              </a:lnTo>
                              <a:lnTo>
                                <a:pt x="8154" y="13305"/>
                              </a:lnTo>
                              <a:lnTo>
                                <a:pt x="7925" y="13007"/>
                              </a:lnTo>
                              <a:lnTo>
                                <a:pt x="7581" y="12495"/>
                              </a:lnTo>
                              <a:lnTo>
                                <a:pt x="7438" y="12261"/>
                              </a:lnTo>
                              <a:lnTo>
                                <a:pt x="7295" y="12047"/>
                              </a:lnTo>
                              <a:lnTo>
                                <a:pt x="7181" y="11834"/>
                              </a:lnTo>
                              <a:lnTo>
                                <a:pt x="7066" y="11664"/>
                              </a:lnTo>
                              <a:lnTo>
                                <a:pt x="6952" y="11514"/>
                              </a:lnTo>
                              <a:lnTo>
                                <a:pt x="6866" y="11365"/>
                              </a:lnTo>
                              <a:lnTo>
                                <a:pt x="6809" y="11258"/>
                              </a:lnTo>
                              <a:lnTo>
                                <a:pt x="6695" y="11088"/>
                              </a:lnTo>
                              <a:lnTo>
                                <a:pt x="6666" y="11003"/>
                              </a:lnTo>
                              <a:lnTo>
                                <a:pt x="6323" y="10491"/>
                              </a:lnTo>
                              <a:lnTo>
                                <a:pt x="6180" y="10235"/>
                              </a:lnTo>
                              <a:lnTo>
                                <a:pt x="6008" y="9936"/>
                              </a:lnTo>
                              <a:lnTo>
                                <a:pt x="5808" y="9595"/>
                              </a:lnTo>
                              <a:lnTo>
                                <a:pt x="5579" y="9254"/>
                              </a:lnTo>
                              <a:lnTo>
                                <a:pt x="5350" y="8849"/>
                              </a:lnTo>
                              <a:lnTo>
                                <a:pt x="5092" y="8444"/>
                              </a:lnTo>
                              <a:lnTo>
                                <a:pt x="4806" y="7996"/>
                              </a:lnTo>
                              <a:lnTo>
                                <a:pt x="4549" y="7548"/>
                              </a:lnTo>
                              <a:lnTo>
                                <a:pt x="3977" y="6567"/>
                              </a:lnTo>
                              <a:lnTo>
                                <a:pt x="3662" y="6077"/>
                              </a:lnTo>
                              <a:lnTo>
                                <a:pt x="3033" y="5054"/>
                              </a:lnTo>
                              <a:lnTo>
                                <a:pt x="2746" y="4542"/>
                              </a:lnTo>
                              <a:lnTo>
                                <a:pt x="2117" y="3518"/>
                              </a:lnTo>
                              <a:lnTo>
                                <a:pt x="1802" y="3028"/>
                              </a:lnTo>
                              <a:lnTo>
                                <a:pt x="1516" y="2537"/>
                              </a:lnTo>
                              <a:lnTo>
                                <a:pt x="1230" y="2068"/>
                              </a:lnTo>
                              <a:lnTo>
                                <a:pt x="973" y="1621"/>
                              </a:lnTo>
                              <a:lnTo>
                                <a:pt x="687" y="1173"/>
                              </a:lnTo>
                              <a:lnTo>
                                <a:pt x="229" y="36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flat">
                          <a:solidFill>
                            <a:srgbClr val="93A299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>
                              <a:solidFill>
                                <a:srgbClr val="292934"/>
                              </a:solidFill>
                              <a:effectLst>
                                <a:outerShdw sx="100000" sy="100000" kx="0" ky="0" algn="b" rotWithShape="0" blurRad="25400" dist="33948" dir="2700000">
                                  <a:srgbClr val="3B3936"/>
                                </a:outerShdw>
                              </a:effectLst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</a:p>
                      </p:txBody>
                    </p:sp>
                  </p:grpSp>
                  <p:sp>
                    <p:nvSpPr>
                      <p:cNvPr id="290" name="Freeform 20"/>
                      <p:cNvSpPr/>
                      <p:nvPr/>
                    </p:nvSpPr>
                    <p:spPr>
                      <a:xfrm>
                        <a:off x="10407" y="10407"/>
                        <a:ext cx="2328760" cy="26409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2043"/>
                            </a:moveTo>
                            <a:lnTo>
                              <a:pt x="241" y="2532"/>
                            </a:lnTo>
                            <a:lnTo>
                              <a:pt x="531" y="3022"/>
                            </a:lnTo>
                            <a:lnTo>
                              <a:pt x="796" y="3511"/>
                            </a:lnTo>
                            <a:lnTo>
                              <a:pt x="1086" y="4022"/>
                            </a:lnTo>
                            <a:lnTo>
                              <a:pt x="1352" y="4533"/>
                            </a:lnTo>
                            <a:lnTo>
                              <a:pt x="1641" y="5065"/>
                            </a:lnTo>
                            <a:lnTo>
                              <a:pt x="1931" y="5554"/>
                            </a:lnTo>
                            <a:lnTo>
                              <a:pt x="2196" y="6086"/>
                            </a:lnTo>
                            <a:lnTo>
                              <a:pt x="2486" y="6597"/>
                            </a:lnTo>
                            <a:lnTo>
                              <a:pt x="2751" y="7108"/>
                            </a:lnTo>
                            <a:lnTo>
                              <a:pt x="3041" y="7597"/>
                            </a:lnTo>
                            <a:lnTo>
                              <a:pt x="3331" y="8108"/>
                            </a:lnTo>
                            <a:lnTo>
                              <a:pt x="3596" y="8597"/>
                            </a:lnTo>
                            <a:lnTo>
                              <a:pt x="3837" y="9066"/>
                            </a:lnTo>
                            <a:lnTo>
                              <a:pt x="4127" y="9513"/>
                            </a:lnTo>
                            <a:lnTo>
                              <a:pt x="4368" y="9981"/>
                            </a:lnTo>
                            <a:lnTo>
                              <a:pt x="4610" y="10406"/>
                            </a:lnTo>
                            <a:lnTo>
                              <a:pt x="4827" y="10832"/>
                            </a:lnTo>
                            <a:lnTo>
                              <a:pt x="5044" y="11236"/>
                            </a:lnTo>
                            <a:lnTo>
                              <a:pt x="5285" y="11619"/>
                            </a:lnTo>
                            <a:lnTo>
                              <a:pt x="5478" y="11981"/>
                            </a:lnTo>
                            <a:lnTo>
                              <a:pt x="5672" y="12322"/>
                            </a:lnTo>
                            <a:lnTo>
                              <a:pt x="5840" y="12641"/>
                            </a:lnTo>
                            <a:lnTo>
                              <a:pt x="6130" y="13194"/>
                            </a:lnTo>
                            <a:lnTo>
                              <a:pt x="6275" y="13428"/>
                            </a:lnTo>
                            <a:lnTo>
                              <a:pt x="6371" y="13620"/>
                            </a:lnTo>
                            <a:lnTo>
                              <a:pt x="6540" y="13918"/>
                            </a:lnTo>
                            <a:lnTo>
                              <a:pt x="6613" y="14003"/>
                            </a:lnTo>
                            <a:lnTo>
                              <a:pt x="6637" y="14067"/>
                            </a:lnTo>
                            <a:lnTo>
                              <a:pt x="6637" y="14088"/>
                            </a:lnTo>
                            <a:lnTo>
                              <a:pt x="6878" y="14513"/>
                            </a:lnTo>
                            <a:lnTo>
                              <a:pt x="7144" y="14918"/>
                            </a:lnTo>
                            <a:lnTo>
                              <a:pt x="7385" y="15322"/>
                            </a:lnTo>
                            <a:lnTo>
                              <a:pt x="7651" y="15727"/>
                            </a:lnTo>
                            <a:lnTo>
                              <a:pt x="7916" y="16088"/>
                            </a:lnTo>
                            <a:lnTo>
                              <a:pt x="8206" y="16471"/>
                            </a:lnTo>
                            <a:lnTo>
                              <a:pt x="8471" y="16833"/>
                            </a:lnTo>
                            <a:lnTo>
                              <a:pt x="8761" y="17195"/>
                            </a:lnTo>
                            <a:lnTo>
                              <a:pt x="9074" y="17535"/>
                            </a:lnTo>
                            <a:lnTo>
                              <a:pt x="9388" y="17855"/>
                            </a:lnTo>
                            <a:lnTo>
                              <a:pt x="9678" y="18174"/>
                            </a:lnTo>
                            <a:lnTo>
                              <a:pt x="9992" y="18493"/>
                            </a:lnTo>
                            <a:lnTo>
                              <a:pt x="10643" y="19068"/>
                            </a:lnTo>
                            <a:lnTo>
                              <a:pt x="10957" y="19323"/>
                            </a:lnTo>
                            <a:lnTo>
                              <a:pt x="11319" y="19600"/>
                            </a:lnTo>
                            <a:lnTo>
                              <a:pt x="11995" y="20068"/>
                            </a:lnTo>
                            <a:lnTo>
                              <a:pt x="12333" y="20281"/>
                            </a:lnTo>
                            <a:lnTo>
                              <a:pt x="12695" y="20472"/>
                            </a:lnTo>
                            <a:lnTo>
                              <a:pt x="13032" y="20664"/>
                            </a:lnTo>
                            <a:lnTo>
                              <a:pt x="13394" y="20834"/>
                            </a:lnTo>
                            <a:lnTo>
                              <a:pt x="13756" y="20983"/>
                            </a:lnTo>
                            <a:lnTo>
                              <a:pt x="14480" y="21238"/>
                            </a:lnTo>
                            <a:lnTo>
                              <a:pt x="14867" y="21345"/>
                            </a:lnTo>
                            <a:lnTo>
                              <a:pt x="15229" y="21430"/>
                            </a:lnTo>
                            <a:lnTo>
                              <a:pt x="15591" y="21494"/>
                            </a:lnTo>
                            <a:lnTo>
                              <a:pt x="15977" y="21536"/>
                            </a:lnTo>
                            <a:lnTo>
                              <a:pt x="16339" y="21579"/>
                            </a:lnTo>
                            <a:lnTo>
                              <a:pt x="16725" y="21600"/>
                            </a:lnTo>
                            <a:lnTo>
                              <a:pt x="17087" y="21600"/>
                            </a:lnTo>
                            <a:lnTo>
                              <a:pt x="17473" y="21579"/>
                            </a:lnTo>
                            <a:lnTo>
                              <a:pt x="21600" y="21579"/>
                            </a:lnTo>
                            <a:lnTo>
                              <a:pt x="20442" y="21366"/>
                            </a:lnTo>
                            <a:lnTo>
                              <a:pt x="19886" y="21238"/>
                            </a:lnTo>
                            <a:lnTo>
                              <a:pt x="18825" y="20898"/>
                            </a:lnTo>
                            <a:lnTo>
                              <a:pt x="18318" y="20706"/>
                            </a:lnTo>
                            <a:lnTo>
                              <a:pt x="17811" y="20472"/>
                            </a:lnTo>
                            <a:lnTo>
                              <a:pt x="17352" y="20238"/>
                            </a:lnTo>
                            <a:lnTo>
                              <a:pt x="16870" y="19983"/>
                            </a:lnTo>
                            <a:lnTo>
                              <a:pt x="16411" y="19727"/>
                            </a:lnTo>
                            <a:lnTo>
                              <a:pt x="15977" y="19451"/>
                            </a:lnTo>
                            <a:lnTo>
                              <a:pt x="15542" y="19153"/>
                            </a:lnTo>
                            <a:lnTo>
                              <a:pt x="15156" y="18855"/>
                            </a:lnTo>
                            <a:lnTo>
                              <a:pt x="14746" y="18536"/>
                            </a:lnTo>
                            <a:lnTo>
                              <a:pt x="14360" y="18216"/>
                            </a:lnTo>
                            <a:lnTo>
                              <a:pt x="13998" y="17897"/>
                            </a:lnTo>
                            <a:lnTo>
                              <a:pt x="13636" y="17557"/>
                            </a:lnTo>
                            <a:lnTo>
                              <a:pt x="13298" y="17216"/>
                            </a:lnTo>
                            <a:lnTo>
                              <a:pt x="12670" y="16535"/>
                            </a:lnTo>
                            <a:lnTo>
                              <a:pt x="12357" y="16173"/>
                            </a:lnTo>
                            <a:lnTo>
                              <a:pt x="12067" y="15833"/>
                            </a:lnTo>
                            <a:lnTo>
                              <a:pt x="11536" y="15152"/>
                            </a:lnTo>
                            <a:lnTo>
                              <a:pt x="11295" y="14833"/>
                            </a:lnTo>
                            <a:lnTo>
                              <a:pt x="11053" y="14492"/>
                            </a:lnTo>
                            <a:lnTo>
                              <a:pt x="10619" y="13854"/>
                            </a:lnTo>
                            <a:lnTo>
                              <a:pt x="10426" y="13556"/>
                            </a:lnTo>
                            <a:lnTo>
                              <a:pt x="10257" y="13279"/>
                            </a:lnTo>
                            <a:lnTo>
                              <a:pt x="10088" y="12981"/>
                            </a:lnTo>
                            <a:lnTo>
                              <a:pt x="9919" y="12726"/>
                            </a:lnTo>
                            <a:lnTo>
                              <a:pt x="9774" y="12471"/>
                            </a:lnTo>
                            <a:lnTo>
                              <a:pt x="9654" y="12236"/>
                            </a:lnTo>
                            <a:lnTo>
                              <a:pt x="9533" y="12024"/>
                            </a:lnTo>
                            <a:lnTo>
                              <a:pt x="9436" y="11811"/>
                            </a:lnTo>
                            <a:lnTo>
                              <a:pt x="9340" y="11641"/>
                            </a:lnTo>
                            <a:lnTo>
                              <a:pt x="9243" y="11492"/>
                            </a:lnTo>
                            <a:lnTo>
                              <a:pt x="9171" y="11343"/>
                            </a:lnTo>
                            <a:lnTo>
                              <a:pt x="9123" y="11236"/>
                            </a:lnTo>
                            <a:lnTo>
                              <a:pt x="9026" y="11066"/>
                            </a:lnTo>
                            <a:lnTo>
                              <a:pt x="9002" y="11002"/>
                            </a:lnTo>
                            <a:lnTo>
                              <a:pt x="8930" y="10853"/>
                            </a:lnTo>
                            <a:lnTo>
                              <a:pt x="8712" y="10470"/>
                            </a:lnTo>
                            <a:lnTo>
                              <a:pt x="8592" y="10215"/>
                            </a:lnTo>
                            <a:lnTo>
                              <a:pt x="8447" y="9917"/>
                            </a:lnTo>
                            <a:lnTo>
                              <a:pt x="8278" y="9576"/>
                            </a:lnTo>
                            <a:lnTo>
                              <a:pt x="8085" y="9236"/>
                            </a:lnTo>
                            <a:lnTo>
                              <a:pt x="7892" y="8832"/>
                            </a:lnTo>
                            <a:lnTo>
                              <a:pt x="7675" y="8427"/>
                            </a:lnTo>
                            <a:lnTo>
                              <a:pt x="7433" y="7980"/>
                            </a:lnTo>
                            <a:lnTo>
                              <a:pt x="7216" y="7533"/>
                            </a:lnTo>
                            <a:lnTo>
                              <a:pt x="6733" y="6554"/>
                            </a:lnTo>
                            <a:lnTo>
                              <a:pt x="6468" y="6065"/>
                            </a:lnTo>
                            <a:lnTo>
                              <a:pt x="5937" y="5044"/>
                            </a:lnTo>
                            <a:lnTo>
                              <a:pt x="5696" y="4533"/>
                            </a:lnTo>
                            <a:lnTo>
                              <a:pt x="5165" y="3511"/>
                            </a:lnTo>
                            <a:lnTo>
                              <a:pt x="4899" y="3022"/>
                            </a:lnTo>
                            <a:lnTo>
                              <a:pt x="4658" y="2554"/>
                            </a:lnTo>
                            <a:lnTo>
                              <a:pt x="4417" y="2064"/>
                            </a:lnTo>
                            <a:lnTo>
                              <a:pt x="4199" y="1617"/>
                            </a:lnTo>
                            <a:lnTo>
                              <a:pt x="3958" y="1170"/>
                            </a:lnTo>
                            <a:lnTo>
                              <a:pt x="3765" y="766"/>
                            </a:lnTo>
                            <a:lnTo>
                              <a:pt x="3379" y="0"/>
                            </a:lnTo>
                            <a:lnTo>
                              <a:pt x="0" y="2043"/>
                            </a:lnTo>
                            <a:close/>
                          </a:path>
                        </a:pathLst>
                      </a:custGeom>
                      <a:solidFill>
                        <a:srgbClr val="4D94C3"/>
                      </a:solidFill>
                      <a:ln w="9525" cap="flat">
                        <a:solidFill>
                          <a:srgbClr val="93A299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>
                            <a:solidFill>
                              <a:srgbClr val="292934"/>
                            </a:solidFill>
                            <a:effectLst>
                              <a:outerShdw sx="100000" sy="100000" kx="0" ky="0" algn="b" rotWithShape="0" blurRad="25400" dist="33948" dir="2700000">
                                <a:srgbClr val="3B3936"/>
                              </a:outerShdw>
                            </a:effectLst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pPr>
                      </a:p>
                    </p:txBody>
                  </p:sp>
                </p:grpSp>
                <p:sp>
                  <p:nvSpPr>
                    <p:cNvPr id="292" name="Freeform 21"/>
                    <p:cNvSpPr/>
                    <p:nvPr/>
                  </p:nvSpPr>
                  <p:spPr>
                    <a:xfrm>
                      <a:off x="343459" y="101476"/>
                      <a:ext cx="322644" cy="8820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10800" y="18924"/>
                          </a:lnTo>
                          <a:lnTo>
                            <a:pt x="21600" y="21600"/>
                          </a:lnTo>
                          <a:lnTo>
                            <a:pt x="21600" y="127"/>
                          </a:lnTo>
                          <a:lnTo>
                            <a:pt x="18116" y="0"/>
                          </a:lnTo>
                          <a:lnTo>
                            <a:pt x="14284" y="191"/>
                          </a:lnTo>
                          <a:lnTo>
                            <a:pt x="10277" y="573"/>
                          </a:lnTo>
                          <a:lnTo>
                            <a:pt x="6271" y="1147"/>
                          </a:lnTo>
                          <a:lnTo>
                            <a:pt x="2787" y="1657"/>
                          </a:lnTo>
                          <a:lnTo>
                            <a:pt x="0" y="2103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3" name="Freeform 22"/>
                    <p:cNvSpPr/>
                    <p:nvPr/>
                  </p:nvSpPr>
                  <p:spPr>
                    <a:xfrm>
                      <a:off x="343459" y="866454"/>
                      <a:ext cx="322644" cy="23912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987"/>
                          </a:moveTo>
                          <a:lnTo>
                            <a:pt x="10800" y="0"/>
                          </a:lnTo>
                          <a:lnTo>
                            <a:pt x="21600" y="987"/>
                          </a:lnTo>
                          <a:lnTo>
                            <a:pt x="21600" y="21600"/>
                          </a:lnTo>
                          <a:lnTo>
                            <a:pt x="19684" y="21106"/>
                          </a:lnTo>
                          <a:lnTo>
                            <a:pt x="17942" y="20589"/>
                          </a:lnTo>
                          <a:lnTo>
                            <a:pt x="16374" y="20072"/>
                          </a:lnTo>
                          <a:lnTo>
                            <a:pt x="14632" y="19579"/>
                          </a:lnTo>
                          <a:lnTo>
                            <a:pt x="13065" y="19038"/>
                          </a:lnTo>
                          <a:lnTo>
                            <a:pt x="11497" y="18545"/>
                          </a:lnTo>
                          <a:lnTo>
                            <a:pt x="10103" y="18027"/>
                          </a:lnTo>
                          <a:lnTo>
                            <a:pt x="8710" y="17534"/>
                          </a:lnTo>
                          <a:lnTo>
                            <a:pt x="7490" y="17064"/>
                          </a:lnTo>
                          <a:lnTo>
                            <a:pt x="6097" y="16594"/>
                          </a:lnTo>
                          <a:lnTo>
                            <a:pt x="4877" y="16171"/>
                          </a:lnTo>
                          <a:lnTo>
                            <a:pt x="3832" y="15748"/>
                          </a:lnTo>
                          <a:lnTo>
                            <a:pt x="2787" y="15371"/>
                          </a:lnTo>
                          <a:lnTo>
                            <a:pt x="1742" y="15042"/>
                          </a:lnTo>
                          <a:lnTo>
                            <a:pt x="871" y="14713"/>
                          </a:lnTo>
                          <a:lnTo>
                            <a:pt x="0" y="14431"/>
                          </a:lnTo>
                          <a:lnTo>
                            <a:pt x="0" y="98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4" name="Freeform 23"/>
                    <p:cNvSpPr/>
                    <p:nvPr/>
                  </p:nvSpPr>
                  <p:spPr>
                    <a:xfrm>
                      <a:off x="11989853" y="3653158"/>
                      <a:ext cx="322645" cy="9471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552"/>
                          </a:moveTo>
                          <a:lnTo>
                            <a:pt x="20032" y="1305"/>
                          </a:lnTo>
                          <a:lnTo>
                            <a:pt x="16200" y="356"/>
                          </a:lnTo>
                          <a:lnTo>
                            <a:pt x="10800" y="0"/>
                          </a:lnTo>
                          <a:lnTo>
                            <a:pt x="5226" y="356"/>
                          </a:lnTo>
                          <a:lnTo>
                            <a:pt x="1394" y="1305"/>
                          </a:lnTo>
                          <a:lnTo>
                            <a:pt x="0" y="2552"/>
                          </a:lnTo>
                          <a:lnTo>
                            <a:pt x="0" y="21600"/>
                          </a:lnTo>
                          <a:lnTo>
                            <a:pt x="348" y="21600"/>
                          </a:lnTo>
                          <a:lnTo>
                            <a:pt x="1916" y="21541"/>
                          </a:lnTo>
                          <a:lnTo>
                            <a:pt x="3832" y="21303"/>
                          </a:lnTo>
                          <a:lnTo>
                            <a:pt x="6445" y="20947"/>
                          </a:lnTo>
                          <a:lnTo>
                            <a:pt x="9406" y="20413"/>
                          </a:lnTo>
                          <a:lnTo>
                            <a:pt x="12542" y="19642"/>
                          </a:lnTo>
                          <a:lnTo>
                            <a:pt x="15677" y="18574"/>
                          </a:lnTo>
                          <a:lnTo>
                            <a:pt x="18813" y="17090"/>
                          </a:lnTo>
                          <a:lnTo>
                            <a:pt x="21600" y="15310"/>
                          </a:lnTo>
                          <a:lnTo>
                            <a:pt x="21600" y="2552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5" name="Freeform 24"/>
                    <p:cNvSpPr/>
                    <p:nvPr/>
                  </p:nvSpPr>
                  <p:spPr>
                    <a:xfrm>
                      <a:off x="4017433" y="3408573"/>
                      <a:ext cx="325247" cy="97053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21600" y="58"/>
                          </a:lnTo>
                          <a:lnTo>
                            <a:pt x="20045" y="1274"/>
                          </a:lnTo>
                          <a:lnTo>
                            <a:pt x="16243" y="2143"/>
                          </a:lnTo>
                          <a:lnTo>
                            <a:pt x="10714" y="2490"/>
                          </a:lnTo>
                          <a:lnTo>
                            <a:pt x="5357" y="2143"/>
                          </a:lnTo>
                          <a:lnTo>
                            <a:pt x="1555" y="1274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6" name="Freeform 25"/>
                    <p:cNvSpPr/>
                    <p:nvPr/>
                  </p:nvSpPr>
                  <p:spPr>
                    <a:xfrm>
                      <a:off x="4490990" y="3398165"/>
                      <a:ext cx="322645" cy="98094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64"/>
                          </a:lnTo>
                          <a:lnTo>
                            <a:pt x="10800" y="0"/>
                          </a:lnTo>
                          <a:lnTo>
                            <a:pt x="21600" y="2464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7" name="Freeform 26"/>
                    <p:cNvSpPr/>
                    <p:nvPr/>
                  </p:nvSpPr>
                  <p:spPr>
                    <a:xfrm>
                      <a:off x="4964548" y="3418981"/>
                      <a:ext cx="322645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52"/>
                          </a:lnTo>
                          <a:lnTo>
                            <a:pt x="1394" y="1168"/>
                          </a:lnTo>
                          <a:lnTo>
                            <a:pt x="5226" y="292"/>
                          </a:lnTo>
                          <a:lnTo>
                            <a:pt x="10800" y="0"/>
                          </a:lnTo>
                          <a:lnTo>
                            <a:pt x="16200" y="292"/>
                          </a:lnTo>
                          <a:lnTo>
                            <a:pt x="20206" y="1226"/>
                          </a:lnTo>
                          <a:lnTo>
                            <a:pt x="21600" y="251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8" name="Freeform 27"/>
                    <p:cNvSpPr/>
                    <p:nvPr/>
                  </p:nvSpPr>
                  <p:spPr>
                    <a:xfrm>
                      <a:off x="5440708" y="3458011"/>
                      <a:ext cx="322644" cy="92109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0"/>
                          </a:lnTo>
                          <a:lnTo>
                            <a:pt x="10800" y="2563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99" name="Freeform 28"/>
                    <p:cNvSpPr/>
                    <p:nvPr/>
                  </p:nvSpPr>
                  <p:spPr>
                    <a:xfrm>
                      <a:off x="5893449" y="3411175"/>
                      <a:ext cx="322645" cy="9679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39"/>
                          </a:lnTo>
                          <a:lnTo>
                            <a:pt x="10800" y="0"/>
                          </a:lnTo>
                          <a:lnTo>
                            <a:pt x="21600" y="2439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0" name="Freeform 29"/>
                    <p:cNvSpPr/>
                    <p:nvPr/>
                  </p:nvSpPr>
                  <p:spPr>
                    <a:xfrm>
                      <a:off x="10556171" y="13009"/>
                      <a:ext cx="2125806" cy="26722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9076"/>
                          </a:moveTo>
                          <a:lnTo>
                            <a:pt x="21441" y="18761"/>
                          </a:lnTo>
                          <a:lnTo>
                            <a:pt x="21283" y="18424"/>
                          </a:lnTo>
                          <a:lnTo>
                            <a:pt x="21098" y="18067"/>
                          </a:lnTo>
                          <a:lnTo>
                            <a:pt x="20886" y="17667"/>
                          </a:lnTo>
                          <a:lnTo>
                            <a:pt x="20701" y="17246"/>
                          </a:lnTo>
                          <a:lnTo>
                            <a:pt x="20463" y="16826"/>
                          </a:lnTo>
                          <a:lnTo>
                            <a:pt x="20040" y="15942"/>
                          </a:lnTo>
                          <a:lnTo>
                            <a:pt x="19802" y="15480"/>
                          </a:lnTo>
                          <a:lnTo>
                            <a:pt x="19564" y="15038"/>
                          </a:lnTo>
                          <a:lnTo>
                            <a:pt x="19141" y="14155"/>
                          </a:lnTo>
                          <a:lnTo>
                            <a:pt x="18930" y="13734"/>
                          </a:lnTo>
                          <a:lnTo>
                            <a:pt x="18745" y="13334"/>
                          </a:lnTo>
                          <a:lnTo>
                            <a:pt x="18560" y="12956"/>
                          </a:lnTo>
                          <a:lnTo>
                            <a:pt x="18401" y="12619"/>
                          </a:lnTo>
                          <a:lnTo>
                            <a:pt x="18322" y="12409"/>
                          </a:lnTo>
                          <a:lnTo>
                            <a:pt x="18216" y="12178"/>
                          </a:lnTo>
                          <a:lnTo>
                            <a:pt x="18084" y="11946"/>
                          </a:lnTo>
                          <a:lnTo>
                            <a:pt x="17952" y="11694"/>
                          </a:lnTo>
                          <a:lnTo>
                            <a:pt x="17819" y="11420"/>
                          </a:lnTo>
                          <a:lnTo>
                            <a:pt x="17661" y="11147"/>
                          </a:lnTo>
                          <a:lnTo>
                            <a:pt x="17502" y="10853"/>
                          </a:lnTo>
                          <a:lnTo>
                            <a:pt x="17343" y="10537"/>
                          </a:lnTo>
                          <a:lnTo>
                            <a:pt x="17132" y="10222"/>
                          </a:lnTo>
                          <a:lnTo>
                            <a:pt x="16762" y="9549"/>
                          </a:lnTo>
                          <a:lnTo>
                            <a:pt x="16550" y="9191"/>
                          </a:lnTo>
                          <a:lnTo>
                            <a:pt x="16312" y="8855"/>
                          </a:lnTo>
                          <a:lnTo>
                            <a:pt x="16101" y="8497"/>
                          </a:lnTo>
                          <a:lnTo>
                            <a:pt x="15836" y="8118"/>
                          </a:lnTo>
                          <a:lnTo>
                            <a:pt x="15599" y="7761"/>
                          </a:lnTo>
                          <a:lnTo>
                            <a:pt x="15334" y="7382"/>
                          </a:lnTo>
                          <a:lnTo>
                            <a:pt x="15096" y="7004"/>
                          </a:lnTo>
                          <a:lnTo>
                            <a:pt x="14805" y="6625"/>
                          </a:lnTo>
                          <a:lnTo>
                            <a:pt x="14515" y="6268"/>
                          </a:lnTo>
                          <a:lnTo>
                            <a:pt x="14250" y="5889"/>
                          </a:lnTo>
                          <a:lnTo>
                            <a:pt x="13959" y="5510"/>
                          </a:lnTo>
                          <a:lnTo>
                            <a:pt x="13642" y="5153"/>
                          </a:lnTo>
                          <a:lnTo>
                            <a:pt x="13351" y="4774"/>
                          </a:lnTo>
                          <a:lnTo>
                            <a:pt x="13008" y="4438"/>
                          </a:lnTo>
                          <a:lnTo>
                            <a:pt x="12373" y="3723"/>
                          </a:lnTo>
                          <a:lnTo>
                            <a:pt x="12029" y="3407"/>
                          </a:lnTo>
                          <a:lnTo>
                            <a:pt x="11686" y="3071"/>
                          </a:lnTo>
                          <a:lnTo>
                            <a:pt x="11342" y="2755"/>
                          </a:lnTo>
                          <a:lnTo>
                            <a:pt x="10998" y="2461"/>
                          </a:lnTo>
                          <a:lnTo>
                            <a:pt x="10258" y="1872"/>
                          </a:lnTo>
                          <a:lnTo>
                            <a:pt x="9914" y="1619"/>
                          </a:lnTo>
                          <a:lnTo>
                            <a:pt x="9544" y="1367"/>
                          </a:lnTo>
                          <a:lnTo>
                            <a:pt x="9148" y="1157"/>
                          </a:lnTo>
                          <a:lnTo>
                            <a:pt x="8777" y="925"/>
                          </a:lnTo>
                          <a:lnTo>
                            <a:pt x="8381" y="736"/>
                          </a:lnTo>
                          <a:lnTo>
                            <a:pt x="7984" y="568"/>
                          </a:lnTo>
                          <a:lnTo>
                            <a:pt x="7614" y="421"/>
                          </a:lnTo>
                          <a:lnTo>
                            <a:pt x="6821" y="168"/>
                          </a:lnTo>
                          <a:lnTo>
                            <a:pt x="6398" y="84"/>
                          </a:lnTo>
                          <a:lnTo>
                            <a:pt x="5605" y="0"/>
                          </a:lnTo>
                          <a:lnTo>
                            <a:pt x="0" y="0"/>
                          </a:lnTo>
                          <a:lnTo>
                            <a:pt x="555" y="42"/>
                          </a:lnTo>
                          <a:lnTo>
                            <a:pt x="1058" y="105"/>
                          </a:lnTo>
                          <a:lnTo>
                            <a:pt x="1586" y="189"/>
                          </a:lnTo>
                          <a:lnTo>
                            <a:pt x="2115" y="294"/>
                          </a:lnTo>
                          <a:lnTo>
                            <a:pt x="2591" y="421"/>
                          </a:lnTo>
                          <a:lnTo>
                            <a:pt x="3093" y="568"/>
                          </a:lnTo>
                          <a:lnTo>
                            <a:pt x="3569" y="715"/>
                          </a:lnTo>
                          <a:lnTo>
                            <a:pt x="4019" y="904"/>
                          </a:lnTo>
                          <a:lnTo>
                            <a:pt x="4918" y="1325"/>
                          </a:lnTo>
                          <a:lnTo>
                            <a:pt x="5764" y="1788"/>
                          </a:lnTo>
                          <a:lnTo>
                            <a:pt x="6160" y="2040"/>
                          </a:lnTo>
                          <a:lnTo>
                            <a:pt x="6557" y="2314"/>
                          </a:lnTo>
                          <a:lnTo>
                            <a:pt x="6927" y="2566"/>
                          </a:lnTo>
                          <a:lnTo>
                            <a:pt x="7297" y="2860"/>
                          </a:lnTo>
                          <a:lnTo>
                            <a:pt x="8328" y="3744"/>
                          </a:lnTo>
                          <a:lnTo>
                            <a:pt x="8645" y="4038"/>
                          </a:lnTo>
                          <a:lnTo>
                            <a:pt x="9227" y="4669"/>
                          </a:lnTo>
                          <a:lnTo>
                            <a:pt x="9518" y="4964"/>
                          </a:lnTo>
                          <a:lnTo>
                            <a:pt x="9809" y="5300"/>
                          </a:lnTo>
                          <a:lnTo>
                            <a:pt x="10047" y="5595"/>
                          </a:lnTo>
                          <a:lnTo>
                            <a:pt x="10284" y="5910"/>
                          </a:lnTo>
                          <a:lnTo>
                            <a:pt x="10760" y="6499"/>
                          </a:lnTo>
                          <a:lnTo>
                            <a:pt x="10945" y="6793"/>
                          </a:lnTo>
                          <a:lnTo>
                            <a:pt x="11157" y="7088"/>
                          </a:lnTo>
                          <a:lnTo>
                            <a:pt x="11316" y="7361"/>
                          </a:lnTo>
                          <a:lnTo>
                            <a:pt x="11501" y="7635"/>
                          </a:lnTo>
                          <a:lnTo>
                            <a:pt x="11633" y="7887"/>
                          </a:lnTo>
                          <a:lnTo>
                            <a:pt x="11791" y="8139"/>
                          </a:lnTo>
                          <a:lnTo>
                            <a:pt x="11897" y="8392"/>
                          </a:lnTo>
                          <a:lnTo>
                            <a:pt x="12029" y="8602"/>
                          </a:lnTo>
                          <a:lnTo>
                            <a:pt x="12135" y="8812"/>
                          </a:lnTo>
                          <a:lnTo>
                            <a:pt x="12214" y="9002"/>
                          </a:lnTo>
                          <a:lnTo>
                            <a:pt x="12294" y="9128"/>
                          </a:lnTo>
                          <a:lnTo>
                            <a:pt x="12373" y="9275"/>
                          </a:lnTo>
                          <a:lnTo>
                            <a:pt x="12505" y="9507"/>
                          </a:lnTo>
                          <a:lnTo>
                            <a:pt x="12637" y="9759"/>
                          </a:lnTo>
                          <a:lnTo>
                            <a:pt x="12823" y="10053"/>
                          </a:lnTo>
                          <a:lnTo>
                            <a:pt x="13008" y="10390"/>
                          </a:lnTo>
                          <a:lnTo>
                            <a:pt x="13219" y="10768"/>
                          </a:lnTo>
                          <a:lnTo>
                            <a:pt x="13483" y="11189"/>
                          </a:lnTo>
                          <a:lnTo>
                            <a:pt x="14012" y="12115"/>
                          </a:lnTo>
                          <a:lnTo>
                            <a:pt x="14594" y="13124"/>
                          </a:lnTo>
                          <a:lnTo>
                            <a:pt x="14911" y="13671"/>
                          </a:lnTo>
                          <a:lnTo>
                            <a:pt x="15228" y="14197"/>
                          </a:lnTo>
                          <a:lnTo>
                            <a:pt x="15519" y="14765"/>
                          </a:lnTo>
                          <a:lnTo>
                            <a:pt x="15836" y="15311"/>
                          </a:lnTo>
                          <a:lnTo>
                            <a:pt x="16180" y="15858"/>
                          </a:lnTo>
                          <a:lnTo>
                            <a:pt x="16497" y="16405"/>
                          </a:lnTo>
                          <a:lnTo>
                            <a:pt x="16815" y="16973"/>
                          </a:lnTo>
                          <a:lnTo>
                            <a:pt x="17106" y="17499"/>
                          </a:lnTo>
                          <a:lnTo>
                            <a:pt x="17423" y="18004"/>
                          </a:lnTo>
                          <a:lnTo>
                            <a:pt x="17714" y="18508"/>
                          </a:lnTo>
                          <a:lnTo>
                            <a:pt x="17978" y="18992"/>
                          </a:lnTo>
                          <a:lnTo>
                            <a:pt x="18216" y="19434"/>
                          </a:lnTo>
                          <a:lnTo>
                            <a:pt x="18692" y="20233"/>
                          </a:lnTo>
                          <a:lnTo>
                            <a:pt x="18903" y="20569"/>
                          </a:lnTo>
                          <a:lnTo>
                            <a:pt x="19062" y="20864"/>
                          </a:lnTo>
                          <a:lnTo>
                            <a:pt x="19221" y="21137"/>
                          </a:lnTo>
                          <a:lnTo>
                            <a:pt x="19326" y="21327"/>
                          </a:lnTo>
                          <a:lnTo>
                            <a:pt x="19406" y="21474"/>
                          </a:lnTo>
                          <a:lnTo>
                            <a:pt x="19459" y="21579"/>
                          </a:lnTo>
                          <a:lnTo>
                            <a:pt x="19485" y="21600"/>
                          </a:lnTo>
                          <a:lnTo>
                            <a:pt x="21600" y="19076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1" name="Freeform 30"/>
                    <p:cNvSpPr/>
                    <p:nvPr/>
                  </p:nvSpPr>
                  <p:spPr>
                    <a:xfrm>
                      <a:off x="3455409" y="3421583"/>
                      <a:ext cx="468354" cy="9184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0009"/>
                          </a:moveTo>
                          <a:lnTo>
                            <a:pt x="7080" y="1775"/>
                          </a:lnTo>
                          <a:lnTo>
                            <a:pt x="15360" y="0"/>
                          </a:lnTo>
                          <a:lnTo>
                            <a:pt x="21600" y="3304"/>
                          </a:lnTo>
                          <a:lnTo>
                            <a:pt x="14640" y="21600"/>
                          </a:lnTo>
                          <a:lnTo>
                            <a:pt x="0" y="20009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2" name="Freeform 31"/>
                    <p:cNvSpPr/>
                    <p:nvPr/>
                  </p:nvSpPr>
                  <p:spPr>
                    <a:xfrm>
                      <a:off x="7782476" y="236778"/>
                      <a:ext cx="4412933" cy="43921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74"/>
                          </a:moveTo>
                          <a:lnTo>
                            <a:pt x="21371" y="21536"/>
                          </a:lnTo>
                          <a:lnTo>
                            <a:pt x="21129" y="21498"/>
                          </a:lnTo>
                          <a:lnTo>
                            <a:pt x="20912" y="21434"/>
                          </a:lnTo>
                          <a:lnTo>
                            <a:pt x="20683" y="21370"/>
                          </a:lnTo>
                          <a:lnTo>
                            <a:pt x="20250" y="21216"/>
                          </a:lnTo>
                          <a:lnTo>
                            <a:pt x="19842" y="21037"/>
                          </a:lnTo>
                          <a:lnTo>
                            <a:pt x="19639" y="20935"/>
                          </a:lnTo>
                          <a:lnTo>
                            <a:pt x="19448" y="20819"/>
                          </a:lnTo>
                          <a:lnTo>
                            <a:pt x="19244" y="20704"/>
                          </a:lnTo>
                          <a:lnTo>
                            <a:pt x="19066" y="20576"/>
                          </a:lnTo>
                          <a:lnTo>
                            <a:pt x="18875" y="20448"/>
                          </a:lnTo>
                          <a:lnTo>
                            <a:pt x="18518" y="20167"/>
                          </a:lnTo>
                          <a:lnTo>
                            <a:pt x="18340" y="20013"/>
                          </a:lnTo>
                          <a:lnTo>
                            <a:pt x="18174" y="19860"/>
                          </a:lnTo>
                          <a:lnTo>
                            <a:pt x="17996" y="19706"/>
                          </a:lnTo>
                          <a:lnTo>
                            <a:pt x="17843" y="19540"/>
                          </a:lnTo>
                          <a:lnTo>
                            <a:pt x="17677" y="19361"/>
                          </a:lnTo>
                          <a:lnTo>
                            <a:pt x="17525" y="19194"/>
                          </a:lnTo>
                          <a:lnTo>
                            <a:pt x="17359" y="19015"/>
                          </a:lnTo>
                          <a:lnTo>
                            <a:pt x="17206" y="18836"/>
                          </a:lnTo>
                          <a:lnTo>
                            <a:pt x="17066" y="18644"/>
                          </a:lnTo>
                          <a:lnTo>
                            <a:pt x="16913" y="18452"/>
                          </a:lnTo>
                          <a:lnTo>
                            <a:pt x="16773" y="18260"/>
                          </a:lnTo>
                          <a:lnTo>
                            <a:pt x="16493" y="17851"/>
                          </a:lnTo>
                          <a:lnTo>
                            <a:pt x="16353" y="17659"/>
                          </a:lnTo>
                          <a:lnTo>
                            <a:pt x="16225" y="17441"/>
                          </a:lnTo>
                          <a:lnTo>
                            <a:pt x="16085" y="17236"/>
                          </a:lnTo>
                          <a:lnTo>
                            <a:pt x="15958" y="17032"/>
                          </a:lnTo>
                          <a:lnTo>
                            <a:pt x="15449" y="16162"/>
                          </a:lnTo>
                          <a:lnTo>
                            <a:pt x="15219" y="15727"/>
                          </a:lnTo>
                          <a:lnTo>
                            <a:pt x="15092" y="15496"/>
                          </a:lnTo>
                          <a:lnTo>
                            <a:pt x="14977" y="15279"/>
                          </a:lnTo>
                          <a:lnTo>
                            <a:pt x="14965" y="15266"/>
                          </a:lnTo>
                          <a:lnTo>
                            <a:pt x="14965" y="15253"/>
                          </a:lnTo>
                          <a:lnTo>
                            <a:pt x="14952" y="15240"/>
                          </a:lnTo>
                          <a:lnTo>
                            <a:pt x="14926" y="15189"/>
                          </a:lnTo>
                          <a:lnTo>
                            <a:pt x="14875" y="15112"/>
                          </a:lnTo>
                          <a:lnTo>
                            <a:pt x="14786" y="14933"/>
                          </a:lnTo>
                          <a:lnTo>
                            <a:pt x="14748" y="14869"/>
                          </a:lnTo>
                          <a:lnTo>
                            <a:pt x="14672" y="14690"/>
                          </a:lnTo>
                          <a:lnTo>
                            <a:pt x="14621" y="14600"/>
                          </a:lnTo>
                          <a:lnTo>
                            <a:pt x="14570" y="14485"/>
                          </a:lnTo>
                          <a:lnTo>
                            <a:pt x="14506" y="14370"/>
                          </a:lnTo>
                          <a:lnTo>
                            <a:pt x="14455" y="14229"/>
                          </a:lnTo>
                          <a:lnTo>
                            <a:pt x="14379" y="14089"/>
                          </a:lnTo>
                          <a:lnTo>
                            <a:pt x="14315" y="13935"/>
                          </a:lnTo>
                          <a:lnTo>
                            <a:pt x="14226" y="13769"/>
                          </a:lnTo>
                          <a:lnTo>
                            <a:pt x="14150" y="13590"/>
                          </a:lnTo>
                          <a:lnTo>
                            <a:pt x="14060" y="13398"/>
                          </a:lnTo>
                          <a:lnTo>
                            <a:pt x="13971" y="13180"/>
                          </a:lnTo>
                          <a:lnTo>
                            <a:pt x="13869" y="12963"/>
                          </a:lnTo>
                          <a:lnTo>
                            <a:pt x="13767" y="12719"/>
                          </a:lnTo>
                          <a:lnTo>
                            <a:pt x="13653" y="12476"/>
                          </a:lnTo>
                          <a:lnTo>
                            <a:pt x="13525" y="12195"/>
                          </a:lnTo>
                          <a:lnTo>
                            <a:pt x="13411" y="11913"/>
                          </a:lnTo>
                          <a:lnTo>
                            <a:pt x="13283" y="11619"/>
                          </a:lnTo>
                          <a:lnTo>
                            <a:pt x="13143" y="11299"/>
                          </a:lnTo>
                          <a:lnTo>
                            <a:pt x="12991" y="10966"/>
                          </a:lnTo>
                          <a:lnTo>
                            <a:pt x="12838" y="10608"/>
                          </a:lnTo>
                          <a:lnTo>
                            <a:pt x="12685" y="10237"/>
                          </a:lnTo>
                          <a:lnTo>
                            <a:pt x="12519" y="9840"/>
                          </a:lnTo>
                          <a:lnTo>
                            <a:pt x="12341" y="9444"/>
                          </a:lnTo>
                          <a:lnTo>
                            <a:pt x="12163" y="9009"/>
                          </a:lnTo>
                          <a:lnTo>
                            <a:pt x="11984" y="8561"/>
                          </a:lnTo>
                          <a:lnTo>
                            <a:pt x="11781" y="8087"/>
                          </a:lnTo>
                          <a:lnTo>
                            <a:pt x="11577" y="7601"/>
                          </a:lnTo>
                          <a:lnTo>
                            <a:pt x="11360" y="7089"/>
                          </a:lnTo>
                          <a:lnTo>
                            <a:pt x="11144" y="6552"/>
                          </a:lnTo>
                          <a:lnTo>
                            <a:pt x="10915" y="5989"/>
                          </a:lnTo>
                          <a:lnTo>
                            <a:pt x="10673" y="5413"/>
                          </a:lnTo>
                          <a:lnTo>
                            <a:pt x="10431" y="4811"/>
                          </a:lnTo>
                          <a:lnTo>
                            <a:pt x="10367" y="4658"/>
                          </a:lnTo>
                          <a:lnTo>
                            <a:pt x="10214" y="4351"/>
                          </a:lnTo>
                          <a:lnTo>
                            <a:pt x="10125" y="4184"/>
                          </a:lnTo>
                          <a:lnTo>
                            <a:pt x="9921" y="3852"/>
                          </a:lnTo>
                          <a:lnTo>
                            <a:pt x="9692" y="3519"/>
                          </a:lnTo>
                          <a:lnTo>
                            <a:pt x="9565" y="3340"/>
                          </a:lnTo>
                          <a:lnTo>
                            <a:pt x="9425" y="3161"/>
                          </a:lnTo>
                          <a:lnTo>
                            <a:pt x="9284" y="2994"/>
                          </a:lnTo>
                          <a:lnTo>
                            <a:pt x="8979" y="2636"/>
                          </a:lnTo>
                          <a:lnTo>
                            <a:pt x="8813" y="2470"/>
                          </a:lnTo>
                          <a:lnTo>
                            <a:pt x="8635" y="2303"/>
                          </a:lnTo>
                          <a:lnTo>
                            <a:pt x="8444" y="2124"/>
                          </a:lnTo>
                          <a:lnTo>
                            <a:pt x="8266" y="1958"/>
                          </a:lnTo>
                          <a:lnTo>
                            <a:pt x="7858" y="1625"/>
                          </a:lnTo>
                          <a:lnTo>
                            <a:pt x="7642" y="1459"/>
                          </a:lnTo>
                          <a:lnTo>
                            <a:pt x="7425" y="1305"/>
                          </a:lnTo>
                          <a:lnTo>
                            <a:pt x="7196" y="1152"/>
                          </a:lnTo>
                          <a:lnTo>
                            <a:pt x="6954" y="1011"/>
                          </a:lnTo>
                          <a:lnTo>
                            <a:pt x="6712" y="857"/>
                          </a:lnTo>
                          <a:lnTo>
                            <a:pt x="6202" y="601"/>
                          </a:lnTo>
                          <a:lnTo>
                            <a:pt x="5935" y="473"/>
                          </a:lnTo>
                          <a:lnTo>
                            <a:pt x="5375" y="243"/>
                          </a:lnTo>
                          <a:lnTo>
                            <a:pt x="5082" y="141"/>
                          </a:lnTo>
                          <a:lnTo>
                            <a:pt x="4967" y="128"/>
                          </a:lnTo>
                          <a:lnTo>
                            <a:pt x="4674" y="102"/>
                          </a:lnTo>
                          <a:lnTo>
                            <a:pt x="4279" y="77"/>
                          </a:lnTo>
                          <a:lnTo>
                            <a:pt x="3833" y="51"/>
                          </a:lnTo>
                          <a:lnTo>
                            <a:pt x="3439" y="26"/>
                          </a:lnTo>
                          <a:lnTo>
                            <a:pt x="3146" y="0"/>
                          </a:lnTo>
                          <a:lnTo>
                            <a:pt x="0" y="0"/>
                          </a:lnTo>
                          <a:lnTo>
                            <a:pt x="344" y="26"/>
                          </a:lnTo>
                          <a:lnTo>
                            <a:pt x="675" y="64"/>
                          </a:lnTo>
                          <a:lnTo>
                            <a:pt x="993" y="102"/>
                          </a:lnTo>
                          <a:lnTo>
                            <a:pt x="1299" y="141"/>
                          </a:lnTo>
                          <a:lnTo>
                            <a:pt x="1605" y="192"/>
                          </a:lnTo>
                          <a:lnTo>
                            <a:pt x="1885" y="243"/>
                          </a:lnTo>
                          <a:lnTo>
                            <a:pt x="2445" y="371"/>
                          </a:lnTo>
                          <a:lnTo>
                            <a:pt x="2700" y="448"/>
                          </a:lnTo>
                          <a:lnTo>
                            <a:pt x="2967" y="512"/>
                          </a:lnTo>
                          <a:lnTo>
                            <a:pt x="3209" y="589"/>
                          </a:lnTo>
                          <a:lnTo>
                            <a:pt x="3439" y="678"/>
                          </a:lnTo>
                          <a:lnTo>
                            <a:pt x="3681" y="755"/>
                          </a:lnTo>
                          <a:lnTo>
                            <a:pt x="4114" y="934"/>
                          </a:lnTo>
                          <a:lnTo>
                            <a:pt x="4330" y="1036"/>
                          </a:lnTo>
                          <a:lnTo>
                            <a:pt x="4521" y="1139"/>
                          </a:lnTo>
                          <a:lnTo>
                            <a:pt x="4712" y="1254"/>
                          </a:lnTo>
                          <a:lnTo>
                            <a:pt x="4903" y="1356"/>
                          </a:lnTo>
                          <a:lnTo>
                            <a:pt x="5082" y="1472"/>
                          </a:lnTo>
                          <a:lnTo>
                            <a:pt x="5260" y="1600"/>
                          </a:lnTo>
                          <a:lnTo>
                            <a:pt x="5425" y="1715"/>
                          </a:lnTo>
                          <a:lnTo>
                            <a:pt x="5591" y="1843"/>
                          </a:lnTo>
                          <a:lnTo>
                            <a:pt x="5897" y="2099"/>
                          </a:lnTo>
                          <a:lnTo>
                            <a:pt x="6050" y="2239"/>
                          </a:lnTo>
                          <a:lnTo>
                            <a:pt x="6190" y="2367"/>
                          </a:lnTo>
                          <a:lnTo>
                            <a:pt x="6330" y="2508"/>
                          </a:lnTo>
                          <a:lnTo>
                            <a:pt x="6457" y="2662"/>
                          </a:lnTo>
                          <a:lnTo>
                            <a:pt x="6584" y="2802"/>
                          </a:lnTo>
                          <a:lnTo>
                            <a:pt x="6712" y="2956"/>
                          </a:lnTo>
                          <a:lnTo>
                            <a:pt x="6941" y="3263"/>
                          </a:lnTo>
                          <a:lnTo>
                            <a:pt x="7170" y="3596"/>
                          </a:lnTo>
                          <a:lnTo>
                            <a:pt x="7476" y="4095"/>
                          </a:lnTo>
                          <a:lnTo>
                            <a:pt x="7680" y="4453"/>
                          </a:lnTo>
                          <a:lnTo>
                            <a:pt x="7769" y="4619"/>
                          </a:lnTo>
                          <a:lnTo>
                            <a:pt x="7858" y="4811"/>
                          </a:lnTo>
                          <a:lnTo>
                            <a:pt x="7960" y="4991"/>
                          </a:lnTo>
                          <a:lnTo>
                            <a:pt x="8049" y="5170"/>
                          </a:lnTo>
                          <a:lnTo>
                            <a:pt x="8138" y="5362"/>
                          </a:lnTo>
                          <a:lnTo>
                            <a:pt x="8215" y="5554"/>
                          </a:lnTo>
                          <a:lnTo>
                            <a:pt x="8571" y="6321"/>
                          </a:lnTo>
                          <a:lnTo>
                            <a:pt x="8660" y="6526"/>
                          </a:lnTo>
                          <a:lnTo>
                            <a:pt x="8737" y="6731"/>
                          </a:lnTo>
                          <a:lnTo>
                            <a:pt x="8826" y="6923"/>
                          </a:lnTo>
                          <a:lnTo>
                            <a:pt x="8877" y="7038"/>
                          </a:lnTo>
                          <a:lnTo>
                            <a:pt x="8941" y="7166"/>
                          </a:lnTo>
                          <a:lnTo>
                            <a:pt x="9004" y="7332"/>
                          </a:lnTo>
                          <a:lnTo>
                            <a:pt x="9081" y="7499"/>
                          </a:lnTo>
                          <a:lnTo>
                            <a:pt x="9170" y="7691"/>
                          </a:lnTo>
                          <a:lnTo>
                            <a:pt x="9272" y="7882"/>
                          </a:lnTo>
                          <a:lnTo>
                            <a:pt x="9374" y="8113"/>
                          </a:lnTo>
                          <a:lnTo>
                            <a:pt x="9488" y="8343"/>
                          </a:lnTo>
                          <a:lnTo>
                            <a:pt x="9603" y="8586"/>
                          </a:lnTo>
                          <a:lnTo>
                            <a:pt x="9717" y="8842"/>
                          </a:lnTo>
                          <a:lnTo>
                            <a:pt x="9845" y="9111"/>
                          </a:lnTo>
                          <a:lnTo>
                            <a:pt x="9985" y="9380"/>
                          </a:lnTo>
                          <a:lnTo>
                            <a:pt x="10112" y="9674"/>
                          </a:lnTo>
                          <a:lnTo>
                            <a:pt x="10392" y="10263"/>
                          </a:lnTo>
                          <a:lnTo>
                            <a:pt x="10698" y="10877"/>
                          </a:lnTo>
                          <a:lnTo>
                            <a:pt x="10838" y="11184"/>
                          </a:lnTo>
                          <a:lnTo>
                            <a:pt x="10991" y="11491"/>
                          </a:lnTo>
                          <a:lnTo>
                            <a:pt x="11297" y="12131"/>
                          </a:lnTo>
                          <a:lnTo>
                            <a:pt x="11450" y="12438"/>
                          </a:lnTo>
                          <a:lnTo>
                            <a:pt x="11602" y="12758"/>
                          </a:lnTo>
                          <a:lnTo>
                            <a:pt x="11908" y="13372"/>
                          </a:lnTo>
                          <a:lnTo>
                            <a:pt x="12188" y="13961"/>
                          </a:lnTo>
                          <a:lnTo>
                            <a:pt x="12468" y="14524"/>
                          </a:lnTo>
                          <a:lnTo>
                            <a:pt x="12723" y="15061"/>
                          </a:lnTo>
                          <a:lnTo>
                            <a:pt x="12850" y="15304"/>
                          </a:lnTo>
                          <a:lnTo>
                            <a:pt x="12965" y="15547"/>
                          </a:lnTo>
                          <a:lnTo>
                            <a:pt x="13182" y="15982"/>
                          </a:lnTo>
                          <a:lnTo>
                            <a:pt x="13271" y="16174"/>
                          </a:lnTo>
                          <a:lnTo>
                            <a:pt x="13360" y="16354"/>
                          </a:lnTo>
                          <a:lnTo>
                            <a:pt x="13436" y="16520"/>
                          </a:lnTo>
                          <a:lnTo>
                            <a:pt x="13500" y="16661"/>
                          </a:lnTo>
                          <a:lnTo>
                            <a:pt x="13615" y="16891"/>
                          </a:lnTo>
                          <a:lnTo>
                            <a:pt x="13666" y="16981"/>
                          </a:lnTo>
                          <a:lnTo>
                            <a:pt x="13691" y="17032"/>
                          </a:lnTo>
                          <a:lnTo>
                            <a:pt x="13704" y="17070"/>
                          </a:lnTo>
                          <a:lnTo>
                            <a:pt x="13717" y="17083"/>
                          </a:lnTo>
                          <a:lnTo>
                            <a:pt x="13844" y="17339"/>
                          </a:lnTo>
                          <a:lnTo>
                            <a:pt x="14099" y="17825"/>
                          </a:lnTo>
                          <a:lnTo>
                            <a:pt x="14239" y="18055"/>
                          </a:lnTo>
                          <a:lnTo>
                            <a:pt x="14392" y="18299"/>
                          </a:lnTo>
                          <a:lnTo>
                            <a:pt x="14532" y="18516"/>
                          </a:lnTo>
                          <a:lnTo>
                            <a:pt x="14837" y="18951"/>
                          </a:lnTo>
                          <a:lnTo>
                            <a:pt x="14990" y="19156"/>
                          </a:lnTo>
                          <a:lnTo>
                            <a:pt x="15156" y="19348"/>
                          </a:lnTo>
                          <a:lnTo>
                            <a:pt x="15308" y="19540"/>
                          </a:lnTo>
                          <a:lnTo>
                            <a:pt x="15474" y="19732"/>
                          </a:lnTo>
                          <a:lnTo>
                            <a:pt x="15652" y="19898"/>
                          </a:lnTo>
                          <a:lnTo>
                            <a:pt x="15818" y="20077"/>
                          </a:lnTo>
                          <a:lnTo>
                            <a:pt x="15996" y="20244"/>
                          </a:lnTo>
                          <a:lnTo>
                            <a:pt x="16175" y="20384"/>
                          </a:lnTo>
                          <a:lnTo>
                            <a:pt x="16353" y="20538"/>
                          </a:lnTo>
                          <a:lnTo>
                            <a:pt x="16531" y="20666"/>
                          </a:lnTo>
                          <a:lnTo>
                            <a:pt x="16709" y="20807"/>
                          </a:lnTo>
                          <a:lnTo>
                            <a:pt x="17092" y="21037"/>
                          </a:lnTo>
                          <a:lnTo>
                            <a:pt x="17270" y="21139"/>
                          </a:lnTo>
                          <a:lnTo>
                            <a:pt x="17474" y="21229"/>
                          </a:lnTo>
                          <a:lnTo>
                            <a:pt x="17652" y="21306"/>
                          </a:lnTo>
                          <a:lnTo>
                            <a:pt x="17843" y="21382"/>
                          </a:lnTo>
                          <a:lnTo>
                            <a:pt x="18047" y="21446"/>
                          </a:lnTo>
                          <a:lnTo>
                            <a:pt x="18238" y="21498"/>
                          </a:lnTo>
                          <a:lnTo>
                            <a:pt x="18442" y="21536"/>
                          </a:lnTo>
                          <a:lnTo>
                            <a:pt x="18633" y="21562"/>
                          </a:lnTo>
                          <a:lnTo>
                            <a:pt x="18836" y="21587"/>
                          </a:lnTo>
                          <a:lnTo>
                            <a:pt x="19027" y="21600"/>
                          </a:lnTo>
                          <a:lnTo>
                            <a:pt x="19435" y="21574"/>
                          </a:lnTo>
                          <a:lnTo>
                            <a:pt x="21600" y="21574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3" name="Freeform 32"/>
                    <p:cNvSpPr/>
                    <p:nvPr/>
                  </p:nvSpPr>
                  <p:spPr>
                    <a:xfrm>
                      <a:off x="8713979" y="444935"/>
                      <a:ext cx="723347" cy="9731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3407"/>
                          </a:moveTo>
                          <a:lnTo>
                            <a:pt x="21212" y="3985"/>
                          </a:lnTo>
                          <a:lnTo>
                            <a:pt x="20668" y="4736"/>
                          </a:lnTo>
                          <a:lnTo>
                            <a:pt x="19968" y="5660"/>
                          </a:lnTo>
                          <a:lnTo>
                            <a:pt x="19114" y="6815"/>
                          </a:lnTo>
                          <a:lnTo>
                            <a:pt x="18181" y="8086"/>
                          </a:lnTo>
                          <a:lnTo>
                            <a:pt x="17249" y="9529"/>
                          </a:lnTo>
                          <a:lnTo>
                            <a:pt x="16161" y="10973"/>
                          </a:lnTo>
                          <a:lnTo>
                            <a:pt x="12898" y="15478"/>
                          </a:lnTo>
                          <a:lnTo>
                            <a:pt x="11888" y="16864"/>
                          </a:lnTo>
                          <a:lnTo>
                            <a:pt x="10955" y="18135"/>
                          </a:lnTo>
                          <a:lnTo>
                            <a:pt x="10178" y="19290"/>
                          </a:lnTo>
                          <a:lnTo>
                            <a:pt x="9479" y="20272"/>
                          </a:lnTo>
                          <a:lnTo>
                            <a:pt x="9013" y="20965"/>
                          </a:lnTo>
                          <a:lnTo>
                            <a:pt x="8624" y="21427"/>
                          </a:lnTo>
                          <a:lnTo>
                            <a:pt x="8469" y="21600"/>
                          </a:lnTo>
                          <a:lnTo>
                            <a:pt x="8702" y="20272"/>
                          </a:lnTo>
                          <a:lnTo>
                            <a:pt x="7770" y="18886"/>
                          </a:lnTo>
                          <a:lnTo>
                            <a:pt x="5905" y="17730"/>
                          </a:lnTo>
                          <a:lnTo>
                            <a:pt x="3496" y="17153"/>
                          </a:lnTo>
                          <a:lnTo>
                            <a:pt x="1476" y="17384"/>
                          </a:lnTo>
                          <a:lnTo>
                            <a:pt x="0" y="18250"/>
                          </a:lnTo>
                          <a:lnTo>
                            <a:pt x="155" y="18077"/>
                          </a:lnTo>
                          <a:lnTo>
                            <a:pt x="466" y="17615"/>
                          </a:lnTo>
                          <a:lnTo>
                            <a:pt x="1010" y="16864"/>
                          </a:lnTo>
                          <a:lnTo>
                            <a:pt x="1709" y="15940"/>
                          </a:lnTo>
                          <a:lnTo>
                            <a:pt x="2486" y="14785"/>
                          </a:lnTo>
                          <a:lnTo>
                            <a:pt x="3419" y="13514"/>
                          </a:lnTo>
                          <a:lnTo>
                            <a:pt x="4429" y="12128"/>
                          </a:lnTo>
                          <a:lnTo>
                            <a:pt x="6604" y="9125"/>
                          </a:lnTo>
                          <a:lnTo>
                            <a:pt x="7692" y="7566"/>
                          </a:lnTo>
                          <a:lnTo>
                            <a:pt x="8702" y="6122"/>
                          </a:lnTo>
                          <a:lnTo>
                            <a:pt x="9790" y="4736"/>
                          </a:lnTo>
                          <a:lnTo>
                            <a:pt x="10722" y="3407"/>
                          </a:lnTo>
                          <a:lnTo>
                            <a:pt x="11499" y="2252"/>
                          </a:lnTo>
                          <a:lnTo>
                            <a:pt x="12199" y="1328"/>
                          </a:lnTo>
                          <a:lnTo>
                            <a:pt x="12665" y="635"/>
                          </a:lnTo>
                          <a:lnTo>
                            <a:pt x="13053" y="173"/>
                          </a:lnTo>
                          <a:lnTo>
                            <a:pt x="13209" y="0"/>
                          </a:lnTo>
                          <a:lnTo>
                            <a:pt x="21600" y="340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4" name="Freeform 33"/>
                    <p:cNvSpPr/>
                    <p:nvPr/>
                  </p:nvSpPr>
                  <p:spPr>
                    <a:xfrm>
                      <a:off x="8232616" y="262798"/>
                      <a:ext cx="491772" cy="10017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290"/>
                          </a:moveTo>
                          <a:lnTo>
                            <a:pt x="13943" y="21600"/>
                          </a:lnTo>
                          <a:lnTo>
                            <a:pt x="7886" y="18626"/>
                          </a:lnTo>
                          <a:lnTo>
                            <a:pt x="0" y="20310"/>
                          </a:lnTo>
                          <a:lnTo>
                            <a:pt x="7657" y="0"/>
                          </a:lnTo>
                          <a:lnTo>
                            <a:pt x="21600" y="129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5" name="Freeform 34"/>
                    <p:cNvSpPr/>
                    <p:nvPr/>
                  </p:nvSpPr>
                  <p:spPr>
                    <a:xfrm>
                      <a:off x="4956742" y="262798"/>
                      <a:ext cx="322645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20032" y="20316"/>
                          </a:lnTo>
                          <a:lnTo>
                            <a:pt x="16200" y="19382"/>
                          </a:lnTo>
                          <a:lnTo>
                            <a:pt x="10800" y="19090"/>
                          </a:lnTo>
                          <a:lnTo>
                            <a:pt x="5226" y="19440"/>
                          </a:lnTo>
                          <a:lnTo>
                            <a:pt x="1394" y="20316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6" name="Freeform 35"/>
                    <p:cNvSpPr/>
                    <p:nvPr/>
                  </p:nvSpPr>
                  <p:spPr>
                    <a:xfrm>
                      <a:off x="4017433" y="262798"/>
                      <a:ext cx="322645" cy="9367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080"/>
                          </a:lnTo>
                          <a:lnTo>
                            <a:pt x="1394" y="20400"/>
                          </a:lnTo>
                          <a:lnTo>
                            <a:pt x="5400" y="21300"/>
                          </a:lnTo>
                          <a:lnTo>
                            <a:pt x="10800" y="21600"/>
                          </a:lnTo>
                          <a:lnTo>
                            <a:pt x="16200" y="21300"/>
                          </a:lnTo>
                          <a:lnTo>
                            <a:pt x="20032" y="20340"/>
                          </a:lnTo>
                          <a:lnTo>
                            <a:pt x="21600" y="1902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7" name="Freeform 36"/>
                    <p:cNvSpPr/>
                    <p:nvPr/>
                  </p:nvSpPr>
                  <p:spPr>
                    <a:xfrm>
                      <a:off x="6348793" y="262798"/>
                      <a:ext cx="322645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10800" y="19135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8" name="Freeform 37"/>
                    <p:cNvSpPr/>
                    <p:nvPr/>
                  </p:nvSpPr>
                  <p:spPr>
                    <a:xfrm>
                      <a:off x="5896052" y="262798"/>
                      <a:ext cx="322644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10800" y="19135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09" name="Freeform 38"/>
                    <p:cNvSpPr/>
                    <p:nvPr/>
                  </p:nvSpPr>
                  <p:spPr>
                    <a:xfrm>
                      <a:off x="4490990" y="262798"/>
                      <a:ext cx="322645" cy="9341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21600"/>
                          </a:lnTo>
                          <a:lnTo>
                            <a:pt x="10974" y="19133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0" name="Freeform 39"/>
                    <p:cNvSpPr/>
                    <p:nvPr/>
                  </p:nvSpPr>
                  <p:spPr>
                    <a:xfrm>
                      <a:off x="5419892" y="262798"/>
                      <a:ext cx="322645" cy="9835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200"/>
                          </a:lnTo>
                          <a:lnTo>
                            <a:pt x="10800" y="21600"/>
                          </a:lnTo>
                          <a:lnTo>
                            <a:pt x="21600" y="192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1" name="Freeform 40"/>
                    <p:cNvSpPr/>
                    <p:nvPr/>
                  </p:nvSpPr>
                  <p:spPr>
                    <a:xfrm>
                      <a:off x="6819749" y="262798"/>
                      <a:ext cx="320043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21600" y="21600"/>
                          </a:lnTo>
                          <a:lnTo>
                            <a:pt x="20195" y="20316"/>
                          </a:lnTo>
                          <a:lnTo>
                            <a:pt x="16156" y="19382"/>
                          </a:lnTo>
                          <a:lnTo>
                            <a:pt x="10712" y="19090"/>
                          </a:lnTo>
                          <a:lnTo>
                            <a:pt x="5268" y="19440"/>
                          </a:lnTo>
                          <a:lnTo>
                            <a:pt x="1405" y="20316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2" name="Freeform 41"/>
                    <p:cNvSpPr/>
                    <p:nvPr/>
                  </p:nvSpPr>
                  <p:spPr>
                    <a:xfrm>
                      <a:off x="7282898" y="262798"/>
                      <a:ext cx="322645" cy="95232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0" y="19062"/>
                          </a:lnTo>
                          <a:lnTo>
                            <a:pt x="1568" y="20361"/>
                          </a:lnTo>
                          <a:lnTo>
                            <a:pt x="5400" y="21246"/>
                          </a:lnTo>
                          <a:lnTo>
                            <a:pt x="10800" y="21600"/>
                          </a:lnTo>
                          <a:lnTo>
                            <a:pt x="16374" y="21246"/>
                          </a:lnTo>
                          <a:lnTo>
                            <a:pt x="20206" y="20302"/>
                          </a:lnTo>
                          <a:lnTo>
                            <a:pt x="21600" y="19062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3" name="Freeform 42"/>
                    <p:cNvSpPr/>
                    <p:nvPr/>
                  </p:nvSpPr>
                  <p:spPr>
                    <a:xfrm>
                      <a:off x="7753854" y="252390"/>
                      <a:ext cx="392898" cy="9627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3862" y="0"/>
                          </a:moveTo>
                          <a:lnTo>
                            <a:pt x="3862" y="175"/>
                          </a:lnTo>
                          <a:lnTo>
                            <a:pt x="3719" y="759"/>
                          </a:lnTo>
                          <a:lnTo>
                            <a:pt x="3576" y="1751"/>
                          </a:lnTo>
                          <a:lnTo>
                            <a:pt x="3290" y="2919"/>
                          </a:lnTo>
                          <a:lnTo>
                            <a:pt x="3004" y="4378"/>
                          </a:lnTo>
                          <a:lnTo>
                            <a:pt x="2575" y="5955"/>
                          </a:lnTo>
                          <a:lnTo>
                            <a:pt x="2289" y="7648"/>
                          </a:lnTo>
                          <a:lnTo>
                            <a:pt x="1860" y="9399"/>
                          </a:lnTo>
                          <a:lnTo>
                            <a:pt x="1574" y="11150"/>
                          </a:lnTo>
                          <a:lnTo>
                            <a:pt x="1144" y="12843"/>
                          </a:lnTo>
                          <a:lnTo>
                            <a:pt x="858" y="14419"/>
                          </a:lnTo>
                          <a:lnTo>
                            <a:pt x="572" y="15879"/>
                          </a:lnTo>
                          <a:lnTo>
                            <a:pt x="286" y="17046"/>
                          </a:lnTo>
                          <a:lnTo>
                            <a:pt x="143" y="17981"/>
                          </a:lnTo>
                          <a:lnTo>
                            <a:pt x="0" y="18623"/>
                          </a:lnTo>
                          <a:lnTo>
                            <a:pt x="0" y="18798"/>
                          </a:lnTo>
                          <a:lnTo>
                            <a:pt x="858" y="20082"/>
                          </a:lnTo>
                          <a:lnTo>
                            <a:pt x="3862" y="21075"/>
                          </a:lnTo>
                          <a:lnTo>
                            <a:pt x="8297" y="21600"/>
                          </a:lnTo>
                          <a:lnTo>
                            <a:pt x="12874" y="21366"/>
                          </a:lnTo>
                          <a:lnTo>
                            <a:pt x="16164" y="20608"/>
                          </a:lnTo>
                          <a:lnTo>
                            <a:pt x="17595" y="19382"/>
                          </a:lnTo>
                          <a:lnTo>
                            <a:pt x="17595" y="19148"/>
                          </a:lnTo>
                          <a:lnTo>
                            <a:pt x="17738" y="18564"/>
                          </a:lnTo>
                          <a:lnTo>
                            <a:pt x="18024" y="17630"/>
                          </a:lnTo>
                          <a:lnTo>
                            <a:pt x="18167" y="16463"/>
                          </a:lnTo>
                          <a:lnTo>
                            <a:pt x="18453" y="15003"/>
                          </a:lnTo>
                          <a:lnTo>
                            <a:pt x="18882" y="13427"/>
                          </a:lnTo>
                          <a:lnTo>
                            <a:pt x="19311" y="11734"/>
                          </a:lnTo>
                          <a:lnTo>
                            <a:pt x="19597" y="9983"/>
                          </a:lnTo>
                          <a:lnTo>
                            <a:pt x="20026" y="8231"/>
                          </a:lnTo>
                          <a:lnTo>
                            <a:pt x="20313" y="6538"/>
                          </a:lnTo>
                          <a:lnTo>
                            <a:pt x="20599" y="4962"/>
                          </a:lnTo>
                          <a:lnTo>
                            <a:pt x="20885" y="3503"/>
                          </a:lnTo>
                          <a:lnTo>
                            <a:pt x="21171" y="2335"/>
                          </a:lnTo>
                          <a:lnTo>
                            <a:pt x="21457" y="1401"/>
                          </a:lnTo>
                          <a:lnTo>
                            <a:pt x="21457" y="817"/>
                          </a:lnTo>
                          <a:lnTo>
                            <a:pt x="21600" y="584"/>
                          </a:lnTo>
                          <a:lnTo>
                            <a:pt x="3862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4" name="Freeform 43"/>
                    <p:cNvSpPr/>
                    <p:nvPr/>
                  </p:nvSpPr>
                  <p:spPr>
                    <a:xfrm>
                      <a:off x="2937618" y="3439797"/>
                      <a:ext cx="525598" cy="73635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18318"/>
                          </a:moveTo>
                          <a:lnTo>
                            <a:pt x="9089" y="1374"/>
                          </a:lnTo>
                          <a:lnTo>
                            <a:pt x="17002" y="0"/>
                          </a:lnTo>
                          <a:lnTo>
                            <a:pt x="21600" y="4732"/>
                          </a:lnTo>
                          <a:lnTo>
                            <a:pt x="12404" y="21600"/>
                          </a:lnTo>
                          <a:lnTo>
                            <a:pt x="0" y="1831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5" name="Freeform 44"/>
                    <p:cNvSpPr/>
                    <p:nvPr/>
                  </p:nvSpPr>
                  <p:spPr>
                    <a:xfrm>
                      <a:off x="6353997" y="3411175"/>
                      <a:ext cx="322645" cy="9679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439"/>
                          </a:lnTo>
                          <a:lnTo>
                            <a:pt x="10800" y="0"/>
                          </a:lnTo>
                          <a:lnTo>
                            <a:pt x="21600" y="2439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6" name="Freeform 45"/>
                    <p:cNvSpPr/>
                    <p:nvPr/>
                  </p:nvSpPr>
                  <p:spPr>
                    <a:xfrm>
                      <a:off x="7288103" y="3418981"/>
                      <a:ext cx="322644" cy="9601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21600" y="59"/>
                          </a:lnTo>
                          <a:lnTo>
                            <a:pt x="20032" y="1346"/>
                          </a:lnTo>
                          <a:lnTo>
                            <a:pt x="16200" y="2224"/>
                          </a:lnTo>
                          <a:lnTo>
                            <a:pt x="10626" y="2517"/>
                          </a:lnTo>
                          <a:lnTo>
                            <a:pt x="5226" y="2224"/>
                          </a:lnTo>
                          <a:lnTo>
                            <a:pt x="1394" y="1288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7" name="Freeform 46"/>
                    <p:cNvSpPr/>
                    <p:nvPr/>
                  </p:nvSpPr>
                  <p:spPr>
                    <a:xfrm>
                      <a:off x="8201392" y="3361738"/>
                      <a:ext cx="385092" cy="9575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627" y="21600"/>
                          </a:moveTo>
                          <a:lnTo>
                            <a:pt x="0" y="2700"/>
                          </a:lnTo>
                          <a:lnTo>
                            <a:pt x="8757" y="0"/>
                          </a:lnTo>
                          <a:lnTo>
                            <a:pt x="18097" y="2289"/>
                          </a:lnTo>
                          <a:lnTo>
                            <a:pt x="21600" y="14204"/>
                          </a:lnTo>
                          <a:lnTo>
                            <a:pt x="2627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8" name="Freeform 47"/>
                    <p:cNvSpPr/>
                    <p:nvPr/>
                  </p:nvSpPr>
                  <p:spPr>
                    <a:xfrm>
                      <a:off x="6827555" y="3431991"/>
                      <a:ext cx="322644" cy="94711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0" y="2552"/>
                          </a:lnTo>
                          <a:lnTo>
                            <a:pt x="1568" y="1246"/>
                          </a:lnTo>
                          <a:lnTo>
                            <a:pt x="5400" y="356"/>
                          </a:lnTo>
                          <a:lnTo>
                            <a:pt x="10800" y="0"/>
                          </a:lnTo>
                          <a:lnTo>
                            <a:pt x="16374" y="356"/>
                          </a:lnTo>
                          <a:lnTo>
                            <a:pt x="20032" y="1246"/>
                          </a:lnTo>
                          <a:lnTo>
                            <a:pt x="21600" y="2611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19" name="Freeform 48"/>
                    <p:cNvSpPr/>
                    <p:nvPr/>
                  </p:nvSpPr>
                  <p:spPr>
                    <a:xfrm>
                      <a:off x="7733038" y="3398165"/>
                      <a:ext cx="361674" cy="97313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9114" y="21600"/>
                          </a:moveTo>
                          <a:lnTo>
                            <a:pt x="19114" y="21427"/>
                          </a:lnTo>
                          <a:lnTo>
                            <a:pt x="19269" y="20849"/>
                          </a:lnTo>
                          <a:lnTo>
                            <a:pt x="19269" y="19983"/>
                          </a:lnTo>
                          <a:lnTo>
                            <a:pt x="19424" y="18886"/>
                          </a:lnTo>
                          <a:lnTo>
                            <a:pt x="19580" y="17615"/>
                          </a:lnTo>
                          <a:lnTo>
                            <a:pt x="19735" y="16056"/>
                          </a:lnTo>
                          <a:lnTo>
                            <a:pt x="19891" y="14439"/>
                          </a:lnTo>
                          <a:lnTo>
                            <a:pt x="20201" y="12706"/>
                          </a:lnTo>
                          <a:lnTo>
                            <a:pt x="20357" y="10973"/>
                          </a:lnTo>
                          <a:lnTo>
                            <a:pt x="20512" y="9183"/>
                          </a:lnTo>
                          <a:lnTo>
                            <a:pt x="20668" y="7450"/>
                          </a:lnTo>
                          <a:lnTo>
                            <a:pt x="20978" y="5833"/>
                          </a:lnTo>
                          <a:lnTo>
                            <a:pt x="21134" y="4332"/>
                          </a:lnTo>
                          <a:lnTo>
                            <a:pt x="21289" y="3003"/>
                          </a:lnTo>
                          <a:lnTo>
                            <a:pt x="21289" y="1906"/>
                          </a:lnTo>
                          <a:lnTo>
                            <a:pt x="21445" y="1040"/>
                          </a:lnTo>
                          <a:lnTo>
                            <a:pt x="21445" y="520"/>
                          </a:lnTo>
                          <a:lnTo>
                            <a:pt x="21600" y="347"/>
                          </a:lnTo>
                          <a:lnTo>
                            <a:pt x="20046" y="1559"/>
                          </a:lnTo>
                          <a:lnTo>
                            <a:pt x="16627" y="2368"/>
                          </a:lnTo>
                          <a:lnTo>
                            <a:pt x="11655" y="2657"/>
                          </a:lnTo>
                          <a:lnTo>
                            <a:pt x="6837" y="2252"/>
                          </a:lnTo>
                          <a:lnTo>
                            <a:pt x="3574" y="1271"/>
                          </a:lnTo>
                          <a:lnTo>
                            <a:pt x="2331" y="0"/>
                          </a:lnTo>
                          <a:lnTo>
                            <a:pt x="2331" y="751"/>
                          </a:lnTo>
                          <a:lnTo>
                            <a:pt x="2176" y="1559"/>
                          </a:lnTo>
                          <a:lnTo>
                            <a:pt x="2020" y="2657"/>
                          </a:lnTo>
                          <a:lnTo>
                            <a:pt x="1865" y="3985"/>
                          </a:lnTo>
                          <a:lnTo>
                            <a:pt x="1709" y="5487"/>
                          </a:lnTo>
                          <a:lnTo>
                            <a:pt x="1554" y="7161"/>
                          </a:lnTo>
                          <a:lnTo>
                            <a:pt x="1399" y="8894"/>
                          </a:lnTo>
                          <a:lnTo>
                            <a:pt x="1088" y="10627"/>
                          </a:lnTo>
                          <a:lnTo>
                            <a:pt x="932" y="12417"/>
                          </a:lnTo>
                          <a:lnTo>
                            <a:pt x="622" y="15767"/>
                          </a:lnTo>
                          <a:lnTo>
                            <a:pt x="311" y="17268"/>
                          </a:lnTo>
                          <a:lnTo>
                            <a:pt x="155" y="18597"/>
                          </a:lnTo>
                          <a:lnTo>
                            <a:pt x="155" y="19694"/>
                          </a:lnTo>
                          <a:lnTo>
                            <a:pt x="0" y="20560"/>
                          </a:lnTo>
                          <a:lnTo>
                            <a:pt x="0" y="21311"/>
                          </a:lnTo>
                          <a:lnTo>
                            <a:pt x="19114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0" name="Freeform 49"/>
                    <p:cNvSpPr/>
                    <p:nvPr/>
                  </p:nvSpPr>
                  <p:spPr>
                    <a:xfrm>
                      <a:off x="439732" y="36427"/>
                      <a:ext cx="7717428" cy="45300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5513" y="15173"/>
                          </a:moveTo>
                          <a:lnTo>
                            <a:pt x="5513" y="15161"/>
                          </a:lnTo>
                          <a:lnTo>
                            <a:pt x="5506" y="15111"/>
                          </a:lnTo>
                          <a:lnTo>
                            <a:pt x="5491" y="15037"/>
                          </a:lnTo>
                          <a:lnTo>
                            <a:pt x="5469" y="14938"/>
                          </a:lnTo>
                          <a:lnTo>
                            <a:pt x="5440" y="14814"/>
                          </a:lnTo>
                          <a:lnTo>
                            <a:pt x="5367" y="14491"/>
                          </a:lnTo>
                          <a:lnTo>
                            <a:pt x="5331" y="14292"/>
                          </a:lnTo>
                          <a:lnTo>
                            <a:pt x="5287" y="14069"/>
                          </a:lnTo>
                          <a:lnTo>
                            <a:pt x="5236" y="13833"/>
                          </a:lnTo>
                          <a:lnTo>
                            <a:pt x="5185" y="13585"/>
                          </a:lnTo>
                          <a:lnTo>
                            <a:pt x="5069" y="13039"/>
                          </a:lnTo>
                          <a:lnTo>
                            <a:pt x="5003" y="12742"/>
                          </a:lnTo>
                          <a:lnTo>
                            <a:pt x="4945" y="12431"/>
                          </a:lnTo>
                          <a:lnTo>
                            <a:pt x="4814" y="11786"/>
                          </a:lnTo>
                          <a:lnTo>
                            <a:pt x="4741" y="11464"/>
                          </a:lnTo>
                          <a:lnTo>
                            <a:pt x="4668" y="11116"/>
                          </a:lnTo>
                          <a:lnTo>
                            <a:pt x="4603" y="10781"/>
                          </a:lnTo>
                          <a:lnTo>
                            <a:pt x="4530" y="10434"/>
                          </a:lnTo>
                          <a:lnTo>
                            <a:pt x="4457" y="10099"/>
                          </a:lnTo>
                          <a:lnTo>
                            <a:pt x="4391" y="9752"/>
                          </a:lnTo>
                          <a:lnTo>
                            <a:pt x="4246" y="9082"/>
                          </a:lnTo>
                          <a:lnTo>
                            <a:pt x="4180" y="8747"/>
                          </a:lnTo>
                          <a:lnTo>
                            <a:pt x="4115" y="8424"/>
                          </a:lnTo>
                          <a:lnTo>
                            <a:pt x="4049" y="8114"/>
                          </a:lnTo>
                          <a:lnTo>
                            <a:pt x="3976" y="7804"/>
                          </a:lnTo>
                          <a:lnTo>
                            <a:pt x="3918" y="7506"/>
                          </a:lnTo>
                          <a:lnTo>
                            <a:pt x="3860" y="7221"/>
                          </a:lnTo>
                          <a:lnTo>
                            <a:pt x="3809" y="6960"/>
                          </a:lnTo>
                          <a:lnTo>
                            <a:pt x="3751" y="6700"/>
                          </a:lnTo>
                          <a:lnTo>
                            <a:pt x="3707" y="6464"/>
                          </a:lnTo>
                          <a:lnTo>
                            <a:pt x="3663" y="6253"/>
                          </a:lnTo>
                          <a:lnTo>
                            <a:pt x="3612" y="6042"/>
                          </a:lnTo>
                          <a:lnTo>
                            <a:pt x="3583" y="5868"/>
                          </a:lnTo>
                          <a:lnTo>
                            <a:pt x="3547" y="5719"/>
                          </a:lnTo>
                          <a:lnTo>
                            <a:pt x="3525" y="5595"/>
                          </a:lnTo>
                          <a:lnTo>
                            <a:pt x="3488" y="5409"/>
                          </a:lnTo>
                          <a:lnTo>
                            <a:pt x="3474" y="5372"/>
                          </a:lnTo>
                          <a:lnTo>
                            <a:pt x="3474" y="5347"/>
                          </a:lnTo>
                          <a:lnTo>
                            <a:pt x="3452" y="5236"/>
                          </a:lnTo>
                          <a:lnTo>
                            <a:pt x="3423" y="5112"/>
                          </a:lnTo>
                          <a:lnTo>
                            <a:pt x="3386" y="4987"/>
                          </a:lnTo>
                          <a:lnTo>
                            <a:pt x="3357" y="4839"/>
                          </a:lnTo>
                          <a:lnTo>
                            <a:pt x="3270" y="4541"/>
                          </a:lnTo>
                          <a:lnTo>
                            <a:pt x="3226" y="4380"/>
                          </a:lnTo>
                          <a:lnTo>
                            <a:pt x="3175" y="4218"/>
                          </a:lnTo>
                          <a:lnTo>
                            <a:pt x="3124" y="4045"/>
                          </a:lnTo>
                          <a:lnTo>
                            <a:pt x="3008" y="3697"/>
                          </a:lnTo>
                          <a:lnTo>
                            <a:pt x="2942" y="3523"/>
                          </a:lnTo>
                          <a:lnTo>
                            <a:pt x="2877" y="3337"/>
                          </a:lnTo>
                          <a:lnTo>
                            <a:pt x="2804" y="3164"/>
                          </a:lnTo>
                          <a:lnTo>
                            <a:pt x="2731" y="2965"/>
                          </a:lnTo>
                          <a:lnTo>
                            <a:pt x="2651" y="2791"/>
                          </a:lnTo>
                          <a:lnTo>
                            <a:pt x="2571" y="2605"/>
                          </a:lnTo>
                          <a:lnTo>
                            <a:pt x="2483" y="2419"/>
                          </a:lnTo>
                          <a:lnTo>
                            <a:pt x="2403" y="2246"/>
                          </a:lnTo>
                          <a:lnTo>
                            <a:pt x="2119" y="1725"/>
                          </a:lnTo>
                          <a:lnTo>
                            <a:pt x="2017" y="1551"/>
                          </a:lnTo>
                          <a:lnTo>
                            <a:pt x="1915" y="1402"/>
                          </a:lnTo>
                          <a:lnTo>
                            <a:pt x="1799" y="1241"/>
                          </a:lnTo>
                          <a:lnTo>
                            <a:pt x="1690" y="1092"/>
                          </a:lnTo>
                          <a:lnTo>
                            <a:pt x="1580" y="955"/>
                          </a:lnTo>
                          <a:lnTo>
                            <a:pt x="1464" y="819"/>
                          </a:lnTo>
                          <a:lnTo>
                            <a:pt x="1216" y="571"/>
                          </a:lnTo>
                          <a:lnTo>
                            <a:pt x="1085" y="459"/>
                          </a:lnTo>
                          <a:lnTo>
                            <a:pt x="823" y="285"/>
                          </a:lnTo>
                          <a:lnTo>
                            <a:pt x="685" y="211"/>
                          </a:lnTo>
                          <a:lnTo>
                            <a:pt x="546" y="149"/>
                          </a:lnTo>
                          <a:lnTo>
                            <a:pt x="408" y="99"/>
                          </a:lnTo>
                          <a:lnTo>
                            <a:pt x="255" y="62"/>
                          </a:lnTo>
                          <a:lnTo>
                            <a:pt x="109" y="37"/>
                          </a:lnTo>
                          <a:lnTo>
                            <a:pt x="0" y="37"/>
                          </a:lnTo>
                          <a:lnTo>
                            <a:pt x="1537" y="37"/>
                          </a:lnTo>
                          <a:lnTo>
                            <a:pt x="1668" y="12"/>
                          </a:lnTo>
                          <a:lnTo>
                            <a:pt x="1792" y="0"/>
                          </a:lnTo>
                          <a:lnTo>
                            <a:pt x="1915" y="12"/>
                          </a:lnTo>
                          <a:lnTo>
                            <a:pt x="2039" y="50"/>
                          </a:lnTo>
                          <a:lnTo>
                            <a:pt x="2156" y="87"/>
                          </a:lnTo>
                          <a:lnTo>
                            <a:pt x="2279" y="149"/>
                          </a:lnTo>
                          <a:lnTo>
                            <a:pt x="2389" y="211"/>
                          </a:lnTo>
                          <a:lnTo>
                            <a:pt x="2622" y="385"/>
                          </a:lnTo>
                          <a:lnTo>
                            <a:pt x="2724" y="496"/>
                          </a:lnTo>
                          <a:lnTo>
                            <a:pt x="2833" y="608"/>
                          </a:lnTo>
                          <a:lnTo>
                            <a:pt x="2942" y="744"/>
                          </a:lnTo>
                          <a:lnTo>
                            <a:pt x="3044" y="881"/>
                          </a:lnTo>
                          <a:lnTo>
                            <a:pt x="3139" y="1017"/>
                          </a:lnTo>
                          <a:lnTo>
                            <a:pt x="3241" y="1179"/>
                          </a:lnTo>
                          <a:lnTo>
                            <a:pt x="3335" y="1340"/>
                          </a:lnTo>
                          <a:lnTo>
                            <a:pt x="3525" y="1687"/>
                          </a:lnTo>
                          <a:lnTo>
                            <a:pt x="3700" y="2060"/>
                          </a:lnTo>
                          <a:lnTo>
                            <a:pt x="3787" y="2258"/>
                          </a:lnTo>
                          <a:lnTo>
                            <a:pt x="3867" y="2444"/>
                          </a:lnTo>
                          <a:lnTo>
                            <a:pt x="3947" y="2655"/>
                          </a:lnTo>
                          <a:lnTo>
                            <a:pt x="4027" y="2854"/>
                          </a:lnTo>
                          <a:lnTo>
                            <a:pt x="4173" y="3275"/>
                          </a:lnTo>
                          <a:lnTo>
                            <a:pt x="4238" y="3486"/>
                          </a:lnTo>
                          <a:lnTo>
                            <a:pt x="4311" y="3685"/>
                          </a:lnTo>
                          <a:lnTo>
                            <a:pt x="4442" y="4107"/>
                          </a:lnTo>
                          <a:lnTo>
                            <a:pt x="4501" y="4318"/>
                          </a:lnTo>
                          <a:lnTo>
                            <a:pt x="4617" y="4715"/>
                          </a:lnTo>
                          <a:lnTo>
                            <a:pt x="4719" y="5112"/>
                          </a:lnTo>
                          <a:lnTo>
                            <a:pt x="4770" y="5298"/>
                          </a:lnTo>
                          <a:lnTo>
                            <a:pt x="4857" y="5670"/>
                          </a:lnTo>
                          <a:lnTo>
                            <a:pt x="4894" y="5844"/>
                          </a:lnTo>
                          <a:lnTo>
                            <a:pt x="4938" y="6005"/>
                          </a:lnTo>
                          <a:lnTo>
                            <a:pt x="4974" y="6154"/>
                          </a:lnTo>
                          <a:lnTo>
                            <a:pt x="5003" y="6315"/>
                          </a:lnTo>
                          <a:lnTo>
                            <a:pt x="5032" y="6451"/>
                          </a:lnTo>
                          <a:lnTo>
                            <a:pt x="5061" y="6576"/>
                          </a:lnTo>
                          <a:lnTo>
                            <a:pt x="5083" y="6700"/>
                          </a:lnTo>
                          <a:lnTo>
                            <a:pt x="5112" y="6799"/>
                          </a:lnTo>
                          <a:lnTo>
                            <a:pt x="5134" y="6911"/>
                          </a:lnTo>
                          <a:lnTo>
                            <a:pt x="5178" y="7121"/>
                          </a:lnTo>
                          <a:lnTo>
                            <a:pt x="5222" y="7357"/>
                          </a:lnTo>
                          <a:lnTo>
                            <a:pt x="5265" y="7605"/>
                          </a:lnTo>
                          <a:lnTo>
                            <a:pt x="5316" y="7866"/>
                          </a:lnTo>
                          <a:lnTo>
                            <a:pt x="5360" y="8139"/>
                          </a:lnTo>
                          <a:lnTo>
                            <a:pt x="5411" y="8412"/>
                          </a:lnTo>
                          <a:lnTo>
                            <a:pt x="5513" y="8982"/>
                          </a:lnTo>
                          <a:lnTo>
                            <a:pt x="5557" y="9255"/>
                          </a:lnTo>
                          <a:lnTo>
                            <a:pt x="5608" y="9528"/>
                          </a:lnTo>
                          <a:lnTo>
                            <a:pt x="5695" y="10049"/>
                          </a:lnTo>
                          <a:lnTo>
                            <a:pt x="5739" y="10285"/>
                          </a:lnTo>
                          <a:lnTo>
                            <a:pt x="5826" y="10707"/>
                          </a:lnTo>
                          <a:lnTo>
                            <a:pt x="5928" y="11315"/>
                          </a:lnTo>
                          <a:lnTo>
                            <a:pt x="5994" y="11712"/>
                          </a:lnTo>
                          <a:lnTo>
                            <a:pt x="6059" y="12096"/>
                          </a:lnTo>
                          <a:lnTo>
                            <a:pt x="6110" y="12456"/>
                          </a:lnTo>
                          <a:lnTo>
                            <a:pt x="6161" y="12779"/>
                          </a:lnTo>
                          <a:lnTo>
                            <a:pt x="6212" y="13077"/>
                          </a:lnTo>
                          <a:lnTo>
                            <a:pt x="6248" y="13325"/>
                          </a:lnTo>
                          <a:lnTo>
                            <a:pt x="6278" y="13536"/>
                          </a:lnTo>
                          <a:lnTo>
                            <a:pt x="6299" y="13709"/>
                          </a:lnTo>
                          <a:lnTo>
                            <a:pt x="6321" y="13846"/>
                          </a:lnTo>
                          <a:lnTo>
                            <a:pt x="6329" y="13920"/>
                          </a:lnTo>
                          <a:lnTo>
                            <a:pt x="6329" y="13945"/>
                          </a:lnTo>
                          <a:lnTo>
                            <a:pt x="6387" y="14218"/>
                          </a:lnTo>
                          <a:lnTo>
                            <a:pt x="6416" y="14379"/>
                          </a:lnTo>
                          <a:lnTo>
                            <a:pt x="6445" y="14528"/>
                          </a:lnTo>
                          <a:lnTo>
                            <a:pt x="6481" y="14689"/>
                          </a:lnTo>
                          <a:lnTo>
                            <a:pt x="6511" y="14863"/>
                          </a:lnTo>
                          <a:lnTo>
                            <a:pt x="6620" y="15384"/>
                          </a:lnTo>
                          <a:lnTo>
                            <a:pt x="6656" y="15570"/>
                          </a:lnTo>
                          <a:lnTo>
                            <a:pt x="6744" y="15943"/>
                          </a:lnTo>
                          <a:lnTo>
                            <a:pt x="6787" y="16141"/>
                          </a:lnTo>
                          <a:lnTo>
                            <a:pt x="6831" y="16327"/>
                          </a:lnTo>
                          <a:lnTo>
                            <a:pt x="6882" y="16513"/>
                          </a:lnTo>
                          <a:lnTo>
                            <a:pt x="6933" y="16712"/>
                          </a:lnTo>
                          <a:lnTo>
                            <a:pt x="7108" y="17270"/>
                          </a:lnTo>
                          <a:lnTo>
                            <a:pt x="7166" y="17469"/>
                          </a:lnTo>
                          <a:lnTo>
                            <a:pt x="7232" y="17642"/>
                          </a:lnTo>
                          <a:lnTo>
                            <a:pt x="7304" y="17828"/>
                          </a:lnTo>
                          <a:lnTo>
                            <a:pt x="7377" y="18002"/>
                          </a:lnTo>
                          <a:lnTo>
                            <a:pt x="7457" y="18176"/>
                          </a:lnTo>
                          <a:lnTo>
                            <a:pt x="7618" y="18498"/>
                          </a:lnTo>
                          <a:lnTo>
                            <a:pt x="7712" y="18660"/>
                          </a:lnTo>
                          <a:lnTo>
                            <a:pt x="7807" y="18809"/>
                          </a:lnTo>
                          <a:lnTo>
                            <a:pt x="7902" y="18945"/>
                          </a:lnTo>
                          <a:lnTo>
                            <a:pt x="8105" y="19218"/>
                          </a:lnTo>
                          <a:lnTo>
                            <a:pt x="8215" y="19330"/>
                          </a:lnTo>
                          <a:lnTo>
                            <a:pt x="8331" y="19441"/>
                          </a:lnTo>
                          <a:lnTo>
                            <a:pt x="8579" y="19640"/>
                          </a:lnTo>
                          <a:lnTo>
                            <a:pt x="8703" y="19714"/>
                          </a:lnTo>
                          <a:lnTo>
                            <a:pt x="8841" y="19789"/>
                          </a:lnTo>
                          <a:lnTo>
                            <a:pt x="8979" y="19851"/>
                          </a:lnTo>
                          <a:lnTo>
                            <a:pt x="9285" y="19925"/>
                          </a:lnTo>
                          <a:lnTo>
                            <a:pt x="9438" y="19950"/>
                          </a:lnTo>
                          <a:lnTo>
                            <a:pt x="21600" y="19950"/>
                          </a:lnTo>
                          <a:lnTo>
                            <a:pt x="20515" y="21600"/>
                          </a:lnTo>
                          <a:lnTo>
                            <a:pt x="8477" y="21600"/>
                          </a:lnTo>
                          <a:lnTo>
                            <a:pt x="8309" y="21550"/>
                          </a:lnTo>
                          <a:lnTo>
                            <a:pt x="8156" y="21501"/>
                          </a:lnTo>
                          <a:lnTo>
                            <a:pt x="8004" y="21439"/>
                          </a:lnTo>
                          <a:lnTo>
                            <a:pt x="7858" y="21364"/>
                          </a:lnTo>
                          <a:lnTo>
                            <a:pt x="7727" y="21290"/>
                          </a:lnTo>
                          <a:lnTo>
                            <a:pt x="7588" y="21203"/>
                          </a:lnTo>
                          <a:lnTo>
                            <a:pt x="7465" y="21104"/>
                          </a:lnTo>
                          <a:lnTo>
                            <a:pt x="7232" y="20880"/>
                          </a:lnTo>
                          <a:lnTo>
                            <a:pt x="7122" y="20756"/>
                          </a:lnTo>
                          <a:lnTo>
                            <a:pt x="7020" y="20632"/>
                          </a:lnTo>
                          <a:lnTo>
                            <a:pt x="6926" y="20496"/>
                          </a:lnTo>
                          <a:lnTo>
                            <a:pt x="6824" y="20347"/>
                          </a:lnTo>
                          <a:lnTo>
                            <a:pt x="6649" y="20049"/>
                          </a:lnTo>
                          <a:lnTo>
                            <a:pt x="6569" y="19888"/>
                          </a:lnTo>
                          <a:lnTo>
                            <a:pt x="6489" y="19714"/>
                          </a:lnTo>
                          <a:lnTo>
                            <a:pt x="6416" y="19540"/>
                          </a:lnTo>
                          <a:lnTo>
                            <a:pt x="6350" y="19367"/>
                          </a:lnTo>
                          <a:lnTo>
                            <a:pt x="6285" y="19181"/>
                          </a:lnTo>
                          <a:lnTo>
                            <a:pt x="6154" y="18784"/>
                          </a:lnTo>
                          <a:lnTo>
                            <a:pt x="6095" y="18585"/>
                          </a:lnTo>
                          <a:lnTo>
                            <a:pt x="6045" y="18387"/>
                          </a:lnTo>
                          <a:lnTo>
                            <a:pt x="5943" y="17965"/>
                          </a:lnTo>
                          <a:lnTo>
                            <a:pt x="5892" y="17742"/>
                          </a:lnTo>
                          <a:lnTo>
                            <a:pt x="5848" y="17531"/>
                          </a:lnTo>
                          <a:lnTo>
                            <a:pt x="5841" y="17493"/>
                          </a:lnTo>
                          <a:lnTo>
                            <a:pt x="5833" y="17394"/>
                          </a:lnTo>
                          <a:lnTo>
                            <a:pt x="5811" y="17233"/>
                          </a:lnTo>
                          <a:lnTo>
                            <a:pt x="5782" y="17010"/>
                          </a:lnTo>
                          <a:lnTo>
                            <a:pt x="5746" y="16749"/>
                          </a:lnTo>
                          <a:lnTo>
                            <a:pt x="5702" y="16414"/>
                          </a:lnTo>
                          <a:lnTo>
                            <a:pt x="5644" y="16042"/>
                          </a:lnTo>
                          <a:lnTo>
                            <a:pt x="5586" y="15632"/>
                          </a:lnTo>
                          <a:lnTo>
                            <a:pt x="5513" y="15173"/>
                          </a:lnTo>
                          <a:close/>
                        </a:path>
                      </a:pathLst>
                    </a:custGeom>
                    <a:solidFill>
                      <a:srgbClr val="4D94C3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1" name="Freeform 50"/>
                    <p:cNvSpPr/>
                    <p:nvPr/>
                  </p:nvSpPr>
                  <p:spPr>
                    <a:xfrm>
                      <a:off x="10249138" y="101476"/>
                      <a:ext cx="325247" cy="8820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10714" y="18924"/>
                          </a:lnTo>
                          <a:lnTo>
                            <a:pt x="21600" y="21600"/>
                          </a:lnTo>
                          <a:lnTo>
                            <a:pt x="21600" y="3504"/>
                          </a:lnTo>
                          <a:lnTo>
                            <a:pt x="21427" y="2103"/>
                          </a:lnTo>
                          <a:lnTo>
                            <a:pt x="21427" y="127"/>
                          </a:lnTo>
                          <a:lnTo>
                            <a:pt x="18144" y="0"/>
                          </a:lnTo>
                          <a:lnTo>
                            <a:pt x="14342" y="191"/>
                          </a:lnTo>
                          <a:lnTo>
                            <a:pt x="10195" y="573"/>
                          </a:lnTo>
                          <a:lnTo>
                            <a:pt x="6394" y="1147"/>
                          </a:lnTo>
                          <a:lnTo>
                            <a:pt x="2938" y="1657"/>
                          </a:lnTo>
                          <a:lnTo>
                            <a:pt x="0" y="2103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2" name="Freeform 51"/>
                    <p:cNvSpPr/>
                    <p:nvPr/>
                  </p:nvSpPr>
                  <p:spPr>
                    <a:xfrm>
                      <a:off x="10839784" y="106680"/>
                      <a:ext cx="320043" cy="1405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5444" y="280"/>
                          </a:lnTo>
                          <a:lnTo>
                            <a:pt x="10361" y="640"/>
                          </a:lnTo>
                          <a:lnTo>
                            <a:pt x="14224" y="1040"/>
                          </a:lnTo>
                          <a:lnTo>
                            <a:pt x="17561" y="1360"/>
                          </a:lnTo>
                          <a:lnTo>
                            <a:pt x="20020" y="1680"/>
                          </a:lnTo>
                          <a:lnTo>
                            <a:pt x="21600" y="1920"/>
                          </a:lnTo>
                          <a:lnTo>
                            <a:pt x="21600" y="19880"/>
                          </a:lnTo>
                          <a:lnTo>
                            <a:pt x="20195" y="20760"/>
                          </a:lnTo>
                          <a:lnTo>
                            <a:pt x="16332" y="21360"/>
                          </a:lnTo>
                          <a:lnTo>
                            <a:pt x="10888" y="21600"/>
                          </a:lnTo>
                          <a:lnTo>
                            <a:pt x="5268" y="21360"/>
                          </a:lnTo>
                          <a:lnTo>
                            <a:pt x="1405" y="20720"/>
                          </a:lnTo>
                          <a:lnTo>
                            <a:pt x="0" y="198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3" name="Freeform 52"/>
                    <p:cNvSpPr/>
                    <p:nvPr/>
                  </p:nvSpPr>
                  <p:spPr>
                    <a:xfrm>
                      <a:off x="11420023" y="437130"/>
                      <a:ext cx="322644" cy="21726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8"/>
                          </a:moveTo>
                          <a:lnTo>
                            <a:pt x="10800" y="21600"/>
                          </a:lnTo>
                          <a:lnTo>
                            <a:pt x="0" y="20488"/>
                          </a:lnTo>
                          <a:lnTo>
                            <a:pt x="0" y="0"/>
                          </a:lnTo>
                          <a:lnTo>
                            <a:pt x="5400" y="802"/>
                          </a:lnTo>
                          <a:lnTo>
                            <a:pt x="7665" y="1190"/>
                          </a:lnTo>
                          <a:lnTo>
                            <a:pt x="10103" y="1604"/>
                          </a:lnTo>
                          <a:lnTo>
                            <a:pt x="14632" y="2432"/>
                          </a:lnTo>
                          <a:lnTo>
                            <a:pt x="19161" y="3363"/>
                          </a:lnTo>
                          <a:lnTo>
                            <a:pt x="21600" y="3854"/>
                          </a:lnTo>
                          <a:lnTo>
                            <a:pt x="21600" y="2048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4" name="Freeform 53"/>
                    <p:cNvSpPr/>
                    <p:nvPr/>
                  </p:nvSpPr>
                  <p:spPr>
                    <a:xfrm>
                      <a:off x="10249138" y="866454"/>
                      <a:ext cx="325247" cy="23912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987"/>
                          </a:moveTo>
                          <a:lnTo>
                            <a:pt x="10714" y="0"/>
                          </a:lnTo>
                          <a:lnTo>
                            <a:pt x="21600" y="987"/>
                          </a:lnTo>
                          <a:lnTo>
                            <a:pt x="21600" y="18521"/>
                          </a:lnTo>
                          <a:lnTo>
                            <a:pt x="21427" y="19015"/>
                          </a:lnTo>
                          <a:lnTo>
                            <a:pt x="21427" y="21600"/>
                          </a:lnTo>
                          <a:lnTo>
                            <a:pt x="19699" y="21106"/>
                          </a:lnTo>
                          <a:lnTo>
                            <a:pt x="16243" y="20072"/>
                          </a:lnTo>
                          <a:lnTo>
                            <a:pt x="14688" y="19579"/>
                          </a:lnTo>
                          <a:lnTo>
                            <a:pt x="13133" y="19038"/>
                          </a:lnTo>
                          <a:lnTo>
                            <a:pt x="11578" y="18545"/>
                          </a:lnTo>
                          <a:lnTo>
                            <a:pt x="10195" y="18027"/>
                          </a:lnTo>
                          <a:lnTo>
                            <a:pt x="8813" y="17534"/>
                          </a:lnTo>
                          <a:lnTo>
                            <a:pt x="7430" y="17064"/>
                          </a:lnTo>
                          <a:lnTo>
                            <a:pt x="6221" y="16594"/>
                          </a:lnTo>
                          <a:lnTo>
                            <a:pt x="3802" y="15748"/>
                          </a:lnTo>
                          <a:lnTo>
                            <a:pt x="2765" y="15371"/>
                          </a:lnTo>
                          <a:lnTo>
                            <a:pt x="1901" y="15042"/>
                          </a:lnTo>
                          <a:lnTo>
                            <a:pt x="864" y="14713"/>
                          </a:lnTo>
                          <a:lnTo>
                            <a:pt x="0" y="14431"/>
                          </a:lnTo>
                          <a:lnTo>
                            <a:pt x="0" y="987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5" name="Freeform 54"/>
                    <p:cNvSpPr/>
                    <p:nvPr/>
                  </p:nvSpPr>
                  <p:spPr>
                    <a:xfrm>
                      <a:off x="11420023" y="2497886"/>
                      <a:ext cx="322644" cy="21023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10800" y="1150"/>
                          </a:lnTo>
                          <a:lnTo>
                            <a:pt x="0" y="0"/>
                          </a:lnTo>
                          <a:lnTo>
                            <a:pt x="0" y="19408"/>
                          </a:lnTo>
                          <a:lnTo>
                            <a:pt x="3484" y="19943"/>
                          </a:lnTo>
                          <a:lnTo>
                            <a:pt x="6271" y="20317"/>
                          </a:lnTo>
                          <a:lnTo>
                            <a:pt x="9581" y="20691"/>
                          </a:lnTo>
                          <a:lnTo>
                            <a:pt x="13413" y="21065"/>
                          </a:lnTo>
                          <a:lnTo>
                            <a:pt x="17419" y="21386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6" name="Freeform 55"/>
                    <p:cNvSpPr/>
                    <p:nvPr/>
                  </p:nvSpPr>
                  <p:spPr>
                    <a:xfrm>
                      <a:off x="10839784" y="1379041"/>
                      <a:ext cx="320043" cy="28153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1405" y="419"/>
                          </a:lnTo>
                          <a:lnTo>
                            <a:pt x="5268" y="739"/>
                          </a:lnTo>
                          <a:lnTo>
                            <a:pt x="10888" y="858"/>
                          </a:lnTo>
                          <a:lnTo>
                            <a:pt x="16332" y="739"/>
                          </a:lnTo>
                          <a:lnTo>
                            <a:pt x="20195" y="419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19317" y="21340"/>
                          </a:lnTo>
                          <a:lnTo>
                            <a:pt x="16859" y="21021"/>
                          </a:lnTo>
                          <a:lnTo>
                            <a:pt x="14049" y="20642"/>
                          </a:lnTo>
                          <a:lnTo>
                            <a:pt x="11415" y="20243"/>
                          </a:lnTo>
                          <a:lnTo>
                            <a:pt x="8780" y="19823"/>
                          </a:lnTo>
                          <a:lnTo>
                            <a:pt x="6322" y="19384"/>
                          </a:lnTo>
                          <a:lnTo>
                            <a:pt x="4039" y="19005"/>
                          </a:lnTo>
                          <a:lnTo>
                            <a:pt x="2283" y="18685"/>
                          </a:lnTo>
                          <a:lnTo>
                            <a:pt x="878" y="18406"/>
                          </a:lnTo>
                          <a:lnTo>
                            <a:pt x="0" y="182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7" name="Freeform 56"/>
                    <p:cNvSpPr/>
                    <p:nvPr/>
                  </p:nvSpPr>
                  <p:spPr>
                    <a:xfrm>
                      <a:off x="900279" y="106680"/>
                      <a:ext cx="325247" cy="1405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5530" y="280"/>
                          </a:lnTo>
                          <a:lnTo>
                            <a:pt x="10195" y="640"/>
                          </a:lnTo>
                          <a:lnTo>
                            <a:pt x="14170" y="1040"/>
                          </a:lnTo>
                          <a:lnTo>
                            <a:pt x="17453" y="1360"/>
                          </a:lnTo>
                          <a:lnTo>
                            <a:pt x="19872" y="1680"/>
                          </a:lnTo>
                          <a:lnTo>
                            <a:pt x="21600" y="1920"/>
                          </a:lnTo>
                          <a:lnTo>
                            <a:pt x="21600" y="19880"/>
                          </a:lnTo>
                          <a:lnTo>
                            <a:pt x="20045" y="20760"/>
                          </a:lnTo>
                          <a:lnTo>
                            <a:pt x="16243" y="21360"/>
                          </a:lnTo>
                          <a:lnTo>
                            <a:pt x="10714" y="21600"/>
                          </a:lnTo>
                          <a:lnTo>
                            <a:pt x="5357" y="21360"/>
                          </a:lnTo>
                          <a:lnTo>
                            <a:pt x="1555" y="20720"/>
                          </a:lnTo>
                          <a:lnTo>
                            <a:pt x="0" y="198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8" name="Freeform 57"/>
                    <p:cNvSpPr/>
                    <p:nvPr/>
                  </p:nvSpPr>
                  <p:spPr>
                    <a:xfrm>
                      <a:off x="900279" y="1379041"/>
                      <a:ext cx="325247" cy="28153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0"/>
                          </a:moveTo>
                          <a:lnTo>
                            <a:pt x="1555" y="419"/>
                          </a:lnTo>
                          <a:lnTo>
                            <a:pt x="5357" y="739"/>
                          </a:lnTo>
                          <a:lnTo>
                            <a:pt x="10714" y="858"/>
                          </a:lnTo>
                          <a:lnTo>
                            <a:pt x="16243" y="739"/>
                          </a:lnTo>
                          <a:lnTo>
                            <a:pt x="20045" y="419"/>
                          </a:ln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19181" y="21340"/>
                          </a:lnTo>
                          <a:lnTo>
                            <a:pt x="16589" y="21021"/>
                          </a:lnTo>
                          <a:lnTo>
                            <a:pt x="13997" y="20642"/>
                          </a:lnTo>
                          <a:lnTo>
                            <a:pt x="11405" y="20243"/>
                          </a:lnTo>
                          <a:lnTo>
                            <a:pt x="8813" y="19823"/>
                          </a:lnTo>
                          <a:lnTo>
                            <a:pt x="6394" y="19384"/>
                          </a:lnTo>
                          <a:lnTo>
                            <a:pt x="4320" y="19005"/>
                          </a:lnTo>
                          <a:lnTo>
                            <a:pt x="2419" y="18685"/>
                          </a:lnTo>
                          <a:lnTo>
                            <a:pt x="1037" y="18406"/>
                          </a:lnTo>
                          <a:lnTo>
                            <a:pt x="0" y="182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29" name="Freeform 58"/>
                    <p:cNvSpPr/>
                    <p:nvPr/>
                  </p:nvSpPr>
                  <p:spPr>
                    <a:xfrm>
                      <a:off x="11989853" y="1420672"/>
                      <a:ext cx="322645" cy="234697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723"/>
                          </a:moveTo>
                          <a:lnTo>
                            <a:pt x="20032" y="5244"/>
                          </a:lnTo>
                          <a:lnTo>
                            <a:pt x="18290" y="4718"/>
                          </a:lnTo>
                          <a:lnTo>
                            <a:pt x="16548" y="4167"/>
                          </a:lnTo>
                          <a:lnTo>
                            <a:pt x="14632" y="3592"/>
                          </a:lnTo>
                          <a:lnTo>
                            <a:pt x="12890" y="3041"/>
                          </a:lnTo>
                          <a:lnTo>
                            <a:pt x="10974" y="2490"/>
                          </a:lnTo>
                          <a:lnTo>
                            <a:pt x="9058" y="1964"/>
                          </a:lnTo>
                          <a:lnTo>
                            <a:pt x="7316" y="1461"/>
                          </a:lnTo>
                          <a:lnTo>
                            <a:pt x="5748" y="1030"/>
                          </a:lnTo>
                          <a:lnTo>
                            <a:pt x="4181" y="647"/>
                          </a:lnTo>
                          <a:lnTo>
                            <a:pt x="2787" y="335"/>
                          </a:lnTo>
                          <a:lnTo>
                            <a:pt x="1568" y="120"/>
                          </a:lnTo>
                          <a:lnTo>
                            <a:pt x="697" y="0"/>
                          </a:lnTo>
                          <a:lnTo>
                            <a:pt x="0" y="0"/>
                          </a:lnTo>
                          <a:lnTo>
                            <a:pt x="0" y="21576"/>
                          </a:lnTo>
                          <a:lnTo>
                            <a:pt x="1394" y="21073"/>
                          </a:lnTo>
                          <a:lnTo>
                            <a:pt x="5226" y="20714"/>
                          </a:lnTo>
                          <a:lnTo>
                            <a:pt x="10800" y="20546"/>
                          </a:lnTo>
                          <a:lnTo>
                            <a:pt x="16200" y="20714"/>
                          </a:lnTo>
                          <a:lnTo>
                            <a:pt x="20032" y="21073"/>
                          </a:lnTo>
                          <a:lnTo>
                            <a:pt x="21600" y="21600"/>
                          </a:lnTo>
                          <a:lnTo>
                            <a:pt x="21600" y="5723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0" name="Freeform 59"/>
                    <p:cNvSpPr/>
                    <p:nvPr/>
                  </p:nvSpPr>
                  <p:spPr>
                    <a:xfrm>
                      <a:off x="1496129" y="223768"/>
                      <a:ext cx="322645" cy="2203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600"/>
                          </a:moveTo>
                          <a:lnTo>
                            <a:pt x="10800" y="21268"/>
                          </a:lnTo>
                          <a:lnTo>
                            <a:pt x="0" y="20197"/>
                          </a:lnTo>
                          <a:lnTo>
                            <a:pt x="0" y="6809"/>
                          </a:lnTo>
                          <a:lnTo>
                            <a:pt x="174" y="6120"/>
                          </a:lnTo>
                          <a:lnTo>
                            <a:pt x="174" y="0"/>
                          </a:lnTo>
                          <a:lnTo>
                            <a:pt x="2265" y="306"/>
                          </a:lnTo>
                          <a:lnTo>
                            <a:pt x="4355" y="638"/>
                          </a:lnTo>
                          <a:lnTo>
                            <a:pt x="6445" y="995"/>
                          </a:lnTo>
                          <a:lnTo>
                            <a:pt x="8361" y="1352"/>
                          </a:lnTo>
                          <a:lnTo>
                            <a:pt x="10277" y="1734"/>
                          </a:lnTo>
                          <a:lnTo>
                            <a:pt x="12194" y="2168"/>
                          </a:lnTo>
                          <a:lnTo>
                            <a:pt x="13935" y="2652"/>
                          </a:lnTo>
                          <a:lnTo>
                            <a:pt x="15852" y="3162"/>
                          </a:lnTo>
                          <a:lnTo>
                            <a:pt x="17768" y="3774"/>
                          </a:lnTo>
                          <a:lnTo>
                            <a:pt x="19684" y="4437"/>
                          </a:lnTo>
                          <a:lnTo>
                            <a:pt x="21600" y="5202"/>
                          </a:ln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1" name="Freeform 60"/>
                    <p:cNvSpPr/>
                    <p:nvPr/>
                  </p:nvSpPr>
                  <p:spPr>
                    <a:xfrm>
                      <a:off x="1496129" y="2284524"/>
                      <a:ext cx="322645" cy="214402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lnTo>
                            <a:pt x="10800" y="1101"/>
                          </a:lnTo>
                          <a:lnTo>
                            <a:pt x="0" y="0"/>
                          </a:lnTo>
                          <a:lnTo>
                            <a:pt x="0" y="12766"/>
                          </a:lnTo>
                          <a:lnTo>
                            <a:pt x="174" y="13474"/>
                          </a:lnTo>
                          <a:lnTo>
                            <a:pt x="174" y="19477"/>
                          </a:lnTo>
                          <a:lnTo>
                            <a:pt x="1394" y="19686"/>
                          </a:lnTo>
                          <a:lnTo>
                            <a:pt x="3484" y="20001"/>
                          </a:lnTo>
                          <a:lnTo>
                            <a:pt x="6271" y="20342"/>
                          </a:lnTo>
                          <a:lnTo>
                            <a:pt x="9755" y="20735"/>
                          </a:lnTo>
                          <a:lnTo>
                            <a:pt x="13413" y="21076"/>
                          </a:lnTo>
                          <a:lnTo>
                            <a:pt x="17594" y="21390"/>
                          </a:ln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2" name="Freeform 61"/>
                    <p:cNvSpPr/>
                    <p:nvPr/>
                  </p:nvSpPr>
                  <p:spPr>
                    <a:xfrm>
                      <a:off x="2037338" y="3614129"/>
                      <a:ext cx="320043" cy="9289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662"/>
                          </a:moveTo>
                          <a:lnTo>
                            <a:pt x="20195" y="1331"/>
                          </a:lnTo>
                          <a:lnTo>
                            <a:pt x="16332" y="363"/>
                          </a:lnTo>
                          <a:lnTo>
                            <a:pt x="10712" y="0"/>
                          </a:lnTo>
                          <a:lnTo>
                            <a:pt x="5268" y="363"/>
                          </a:lnTo>
                          <a:lnTo>
                            <a:pt x="1405" y="1331"/>
                          </a:lnTo>
                          <a:lnTo>
                            <a:pt x="0" y="2662"/>
                          </a:lnTo>
                          <a:lnTo>
                            <a:pt x="0" y="21600"/>
                          </a:lnTo>
                          <a:lnTo>
                            <a:pt x="878" y="21539"/>
                          </a:lnTo>
                          <a:lnTo>
                            <a:pt x="3337" y="21418"/>
                          </a:lnTo>
                          <a:lnTo>
                            <a:pt x="6849" y="21176"/>
                          </a:lnTo>
                          <a:lnTo>
                            <a:pt x="10888" y="20753"/>
                          </a:lnTo>
                          <a:lnTo>
                            <a:pt x="15102" y="20027"/>
                          </a:lnTo>
                          <a:lnTo>
                            <a:pt x="18790" y="18938"/>
                          </a:lnTo>
                          <a:lnTo>
                            <a:pt x="21600" y="17546"/>
                          </a:lnTo>
                          <a:lnTo>
                            <a:pt x="21600" y="2662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3" name="Freeform 62"/>
                    <p:cNvSpPr/>
                    <p:nvPr/>
                  </p:nvSpPr>
                  <p:spPr>
                    <a:xfrm>
                      <a:off x="2037338" y="1397255"/>
                      <a:ext cx="320043" cy="233136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7738"/>
                          </a:moveTo>
                          <a:lnTo>
                            <a:pt x="20371" y="7329"/>
                          </a:lnTo>
                          <a:lnTo>
                            <a:pt x="19141" y="6895"/>
                          </a:lnTo>
                          <a:lnTo>
                            <a:pt x="17737" y="6388"/>
                          </a:lnTo>
                          <a:lnTo>
                            <a:pt x="16332" y="5858"/>
                          </a:lnTo>
                          <a:lnTo>
                            <a:pt x="13522" y="4701"/>
                          </a:lnTo>
                          <a:lnTo>
                            <a:pt x="11941" y="4122"/>
                          </a:lnTo>
                          <a:lnTo>
                            <a:pt x="10537" y="3544"/>
                          </a:lnTo>
                          <a:lnTo>
                            <a:pt x="9132" y="2941"/>
                          </a:lnTo>
                          <a:lnTo>
                            <a:pt x="7727" y="2411"/>
                          </a:lnTo>
                          <a:lnTo>
                            <a:pt x="6498" y="1880"/>
                          </a:lnTo>
                          <a:lnTo>
                            <a:pt x="5093" y="1398"/>
                          </a:lnTo>
                          <a:lnTo>
                            <a:pt x="3863" y="988"/>
                          </a:lnTo>
                          <a:lnTo>
                            <a:pt x="2810" y="603"/>
                          </a:lnTo>
                          <a:lnTo>
                            <a:pt x="1932" y="313"/>
                          </a:lnTo>
                          <a:lnTo>
                            <a:pt x="1054" y="121"/>
                          </a:lnTo>
                          <a:lnTo>
                            <a:pt x="351" y="0"/>
                          </a:lnTo>
                          <a:lnTo>
                            <a:pt x="0" y="0"/>
                          </a:lnTo>
                          <a:lnTo>
                            <a:pt x="0" y="21600"/>
                          </a:lnTo>
                          <a:lnTo>
                            <a:pt x="1405" y="21070"/>
                          </a:lnTo>
                          <a:lnTo>
                            <a:pt x="5268" y="20684"/>
                          </a:lnTo>
                          <a:lnTo>
                            <a:pt x="10712" y="20563"/>
                          </a:lnTo>
                          <a:lnTo>
                            <a:pt x="16332" y="20708"/>
                          </a:lnTo>
                          <a:lnTo>
                            <a:pt x="20195" y="21094"/>
                          </a:lnTo>
                          <a:lnTo>
                            <a:pt x="21600" y="21600"/>
                          </a:lnTo>
                          <a:lnTo>
                            <a:pt x="21600" y="7738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4" name="Freeform 63"/>
                    <p:cNvSpPr/>
                    <p:nvPr/>
                  </p:nvSpPr>
                  <p:spPr>
                    <a:xfrm>
                      <a:off x="11693229" y="3981005"/>
                      <a:ext cx="993952" cy="63227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1111"/>
                          </a:moveTo>
                          <a:lnTo>
                            <a:pt x="20921" y="12711"/>
                          </a:lnTo>
                          <a:lnTo>
                            <a:pt x="20413" y="13689"/>
                          </a:lnTo>
                          <a:lnTo>
                            <a:pt x="19791" y="14756"/>
                          </a:lnTo>
                          <a:lnTo>
                            <a:pt x="19055" y="15911"/>
                          </a:lnTo>
                          <a:lnTo>
                            <a:pt x="18151" y="17067"/>
                          </a:lnTo>
                          <a:lnTo>
                            <a:pt x="17076" y="18133"/>
                          </a:lnTo>
                          <a:lnTo>
                            <a:pt x="15946" y="19200"/>
                          </a:lnTo>
                          <a:lnTo>
                            <a:pt x="14588" y="20178"/>
                          </a:lnTo>
                          <a:lnTo>
                            <a:pt x="13118" y="20889"/>
                          </a:lnTo>
                          <a:lnTo>
                            <a:pt x="11422" y="21422"/>
                          </a:lnTo>
                          <a:lnTo>
                            <a:pt x="9669" y="21600"/>
                          </a:lnTo>
                          <a:lnTo>
                            <a:pt x="0" y="21600"/>
                          </a:lnTo>
                          <a:lnTo>
                            <a:pt x="1301" y="21333"/>
                          </a:lnTo>
                          <a:lnTo>
                            <a:pt x="2488" y="20978"/>
                          </a:lnTo>
                          <a:lnTo>
                            <a:pt x="3619" y="20533"/>
                          </a:lnTo>
                          <a:lnTo>
                            <a:pt x="4693" y="20089"/>
                          </a:lnTo>
                          <a:lnTo>
                            <a:pt x="5711" y="19467"/>
                          </a:lnTo>
                          <a:lnTo>
                            <a:pt x="6729" y="18933"/>
                          </a:lnTo>
                          <a:lnTo>
                            <a:pt x="7634" y="18311"/>
                          </a:lnTo>
                          <a:lnTo>
                            <a:pt x="8482" y="17600"/>
                          </a:lnTo>
                          <a:lnTo>
                            <a:pt x="9330" y="16800"/>
                          </a:lnTo>
                          <a:lnTo>
                            <a:pt x="10121" y="16000"/>
                          </a:lnTo>
                          <a:lnTo>
                            <a:pt x="10857" y="15022"/>
                          </a:lnTo>
                          <a:lnTo>
                            <a:pt x="11535" y="14044"/>
                          </a:lnTo>
                          <a:lnTo>
                            <a:pt x="12892" y="11911"/>
                          </a:lnTo>
                          <a:lnTo>
                            <a:pt x="13458" y="10667"/>
                          </a:lnTo>
                          <a:lnTo>
                            <a:pt x="14080" y="9422"/>
                          </a:lnTo>
                          <a:lnTo>
                            <a:pt x="15210" y="6578"/>
                          </a:lnTo>
                          <a:lnTo>
                            <a:pt x="15719" y="5067"/>
                          </a:lnTo>
                          <a:lnTo>
                            <a:pt x="16228" y="3467"/>
                          </a:lnTo>
                          <a:lnTo>
                            <a:pt x="16737" y="1778"/>
                          </a:lnTo>
                          <a:lnTo>
                            <a:pt x="17246" y="0"/>
                          </a:lnTo>
                          <a:lnTo>
                            <a:pt x="21600" y="11111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9525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5" name="Freeform 64"/>
                    <p:cNvSpPr/>
                    <p:nvPr/>
                  </p:nvSpPr>
                  <p:spPr>
                    <a:xfrm>
                      <a:off x="1790151" y="182137"/>
                      <a:ext cx="7774672" cy="44051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8631" y="1314"/>
                          </a:moveTo>
                          <a:lnTo>
                            <a:pt x="8436" y="1314"/>
                          </a:lnTo>
                          <a:lnTo>
                            <a:pt x="8248" y="1327"/>
                          </a:lnTo>
                          <a:lnTo>
                            <a:pt x="8067" y="1340"/>
                          </a:lnTo>
                          <a:lnTo>
                            <a:pt x="7894" y="1365"/>
                          </a:lnTo>
                          <a:lnTo>
                            <a:pt x="7720" y="1403"/>
                          </a:lnTo>
                          <a:lnTo>
                            <a:pt x="7402" y="1480"/>
                          </a:lnTo>
                          <a:lnTo>
                            <a:pt x="7258" y="1531"/>
                          </a:lnTo>
                          <a:lnTo>
                            <a:pt x="6983" y="1659"/>
                          </a:lnTo>
                          <a:lnTo>
                            <a:pt x="6853" y="1735"/>
                          </a:lnTo>
                          <a:lnTo>
                            <a:pt x="6730" y="1812"/>
                          </a:lnTo>
                          <a:lnTo>
                            <a:pt x="6607" y="1901"/>
                          </a:lnTo>
                          <a:lnTo>
                            <a:pt x="6499" y="1990"/>
                          </a:lnTo>
                          <a:lnTo>
                            <a:pt x="6390" y="2092"/>
                          </a:lnTo>
                          <a:lnTo>
                            <a:pt x="6289" y="2194"/>
                          </a:lnTo>
                          <a:lnTo>
                            <a:pt x="6188" y="2309"/>
                          </a:lnTo>
                          <a:lnTo>
                            <a:pt x="6101" y="2424"/>
                          </a:lnTo>
                          <a:lnTo>
                            <a:pt x="6014" y="2552"/>
                          </a:lnTo>
                          <a:lnTo>
                            <a:pt x="5935" y="2692"/>
                          </a:lnTo>
                          <a:lnTo>
                            <a:pt x="5855" y="2820"/>
                          </a:lnTo>
                          <a:lnTo>
                            <a:pt x="5783" y="2960"/>
                          </a:lnTo>
                          <a:lnTo>
                            <a:pt x="5718" y="3126"/>
                          </a:lnTo>
                          <a:lnTo>
                            <a:pt x="5660" y="3279"/>
                          </a:lnTo>
                          <a:lnTo>
                            <a:pt x="5595" y="3432"/>
                          </a:lnTo>
                          <a:lnTo>
                            <a:pt x="5545" y="3598"/>
                          </a:lnTo>
                          <a:lnTo>
                            <a:pt x="5494" y="3776"/>
                          </a:lnTo>
                          <a:lnTo>
                            <a:pt x="5451" y="3955"/>
                          </a:lnTo>
                          <a:lnTo>
                            <a:pt x="5407" y="4146"/>
                          </a:lnTo>
                          <a:lnTo>
                            <a:pt x="5371" y="4338"/>
                          </a:lnTo>
                          <a:lnTo>
                            <a:pt x="5335" y="4555"/>
                          </a:lnTo>
                          <a:lnTo>
                            <a:pt x="5248" y="5014"/>
                          </a:lnTo>
                          <a:lnTo>
                            <a:pt x="5205" y="5269"/>
                          </a:lnTo>
                          <a:lnTo>
                            <a:pt x="5118" y="5805"/>
                          </a:lnTo>
                          <a:lnTo>
                            <a:pt x="5075" y="6086"/>
                          </a:lnTo>
                          <a:lnTo>
                            <a:pt x="5024" y="6379"/>
                          </a:lnTo>
                          <a:lnTo>
                            <a:pt x="4981" y="6673"/>
                          </a:lnTo>
                          <a:lnTo>
                            <a:pt x="4930" y="6979"/>
                          </a:lnTo>
                          <a:lnTo>
                            <a:pt x="4880" y="7272"/>
                          </a:lnTo>
                          <a:lnTo>
                            <a:pt x="4836" y="7591"/>
                          </a:lnTo>
                          <a:lnTo>
                            <a:pt x="4786" y="7897"/>
                          </a:lnTo>
                          <a:lnTo>
                            <a:pt x="4742" y="8216"/>
                          </a:lnTo>
                          <a:lnTo>
                            <a:pt x="4692" y="8523"/>
                          </a:lnTo>
                          <a:lnTo>
                            <a:pt x="4648" y="8842"/>
                          </a:lnTo>
                          <a:lnTo>
                            <a:pt x="4598" y="9161"/>
                          </a:lnTo>
                          <a:lnTo>
                            <a:pt x="4554" y="9480"/>
                          </a:lnTo>
                          <a:lnTo>
                            <a:pt x="4504" y="9786"/>
                          </a:lnTo>
                          <a:lnTo>
                            <a:pt x="4460" y="10105"/>
                          </a:lnTo>
                          <a:lnTo>
                            <a:pt x="4417" y="10411"/>
                          </a:lnTo>
                          <a:lnTo>
                            <a:pt x="4373" y="10704"/>
                          </a:lnTo>
                          <a:lnTo>
                            <a:pt x="4330" y="11011"/>
                          </a:lnTo>
                          <a:lnTo>
                            <a:pt x="4287" y="11304"/>
                          </a:lnTo>
                          <a:lnTo>
                            <a:pt x="4243" y="11585"/>
                          </a:lnTo>
                          <a:lnTo>
                            <a:pt x="4207" y="11865"/>
                          </a:lnTo>
                          <a:lnTo>
                            <a:pt x="4164" y="12133"/>
                          </a:lnTo>
                          <a:lnTo>
                            <a:pt x="4128" y="12388"/>
                          </a:lnTo>
                          <a:lnTo>
                            <a:pt x="4092" y="12631"/>
                          </a:lnTo>
                          <a:lnTo>
                            <a:pt x="4063" y="12873"/>
                          </a:lnTo>
                          <a:lnTo>
                            <a:pt x="4027" y="13103"/>
                          </a:lnTo>
                          <a:lnTo>
                            <a:pt x="3969" y="13511"/>
                          </a:lnTo>
                          <a:lnTo>
                            <a:pt x="3947" y="13690"/>
                          </a:lnTo>
                          <a:lnTo>
                            <a:pt x="3925" y="13856"/>
                          </a:lnTo>
                          <a:lnTo>
                            <a:pt x="3904" y="14009"/>
                          </a:lnTo>
                          <a:lnTo>
                            <a:pt x="3882" y="14136"/>
                          </a:lnTo>
                          <a:lnTo>
                            <a:pt x="3867" y="14251"/>
                          </a:lnTo>
                          <a:lnTo>
                            <a:pt x="3853" y="14340"/>
                          </a:lnTo>
                          <a:lnTo>
                            <a:pt x="3846" y="14417"/>
                          </a:lnTo>
                          <a:lnTo>
                            <a:pt x="3839" y="14481"/>
                          </a:lnTo>
                          <a:lnTo>
                            <a:pt x="3831" y="14506"/>
                          </a:lnTo>
                          <a:lnTo>
                            <a:pt x="3831" y="14519"/>
                          </a:lnTo>
                          <a:lnTo>
                            <a:pt x="3788" y="14825"/>
                          </a:lnTo>
                          <a:lnTo>
                            <a:pt x="3773" y="14991"/>
                          </a:lnTo>
                          <a:lnTo>
                            <a:pt x="3752" y="15157"/>
                          </a:lnTo>
                          <a:lnTo>
                            <a:pt x="3730" y="15348"/>
                          </a:lnTo>
                          <a:lnTo>
                            <a:pt x="3708" y="15527"/>
                          </a:lnTo>
                          <a:lnTo>
                            <a:pt x="3687" y="15718"/>
                          </a:lnTo>
                          <a:lnTo>
                            <a:pt x="3665" y="15923"/>
                          </a:lnTo>
                          <a:lnTo>
                            <a:pt x="3607" y="16331"/>
                          </a:lnTo>
                          <a:lnTo>
                            <a:pt x="3578" y="16548"/>
                          </a:lnTo>
                          <a:lnTo>
                            <a:pt x="3549" y="16752"/>
                          </a:lnTo>
                          <a:lnTo>
                            <a:pt x="3520" y="16969"/>
                          </a:lnTo>
                          <a:lnTo>
                            <a:pt x="3484" y="17198"/>
                          </a:lnTo>
                          <a:lnTo>
                            <a:pt x="3412" y="17632"/>
                          </a:lnTo>
                          <a:lnTo>
                            <a:pt x="3369" y="17849"/>
                          </a:lnTo>
                          <a:lnTo>
                            <a:pt x="3333" y="18066"/>
                          </a:lnTo>
                          <a:lnTo>
                            <a:pt x="3282" y="18283"/>
                          </a:lnTo>
                          <a:lnTo>
                            <a:pt x="3239" y="18512"/>
                          </a:lnTo>
                          <a:lnTo>
                            <a:pt x="3188" y="18717"/>
                          </a:lnTo>
                          <a:lnTo>
                            <a:pt x="3137" y="18933"/>
                          </a:lnTo>
                          <a:lnTo>
                            <a:pt x="3022" y="19342"/>
                          </a:lnTo>
                          <a:lnTo>
                            <a:pt x="2957" y="19546"/>
                          </a:lnTo>
                          <a:lnTo>
                            <a:pt x="2899" y="19737"/>
                          </a:lnTo>
                          <a:lnTo>
                            <a:pt x="2827" y="19929"/>
                          </a:lnTo>
                          <a:lnTo>
                            <a:pt x="2682" y="20286"/>
                          </a:lnTo>
                          <a:lnTo>
                            <a:pt x="2602" y="20439"/>
                          </a:lnTo>
                          <a:lnTo>
                            <a:pt x="2523" y="20605"/>
                          </a:lnTo>
                          <a:lnTo>
                            <a:pt x="2436" y="20745"/>
                          </a:lnTo>
                          <a:lnTo>
                            <a:pt x="2342" y="20886"/>
                          </a:lnTo>
                          <a:lnTo>
                            <a:pt x="2248" y="21013"/>
                          </a:lnTo>
                          <a:lnTo>
                            <a:pt x="2154" y="21128"/>
                          </a:lnTo>
                          <a:lnTo>
                            <a:pt x="2053" y="21230"/>
                          </a:lnTo>
                          <a:lnTo>
                            <a:pt x="1937" y="21332"/>
                          </a:lnTo>
                          <a:lnTo>
                            <a:pt x="1829" y="21409"/>
                          </a:lnTo>
                          <a:lnTo>
                            <a:pt x="1713" y="21472"/>
                          </a:lnTo>
                          <a:lnTo>
                            <a:pt x="1467" y="21574"/>
                          </a:lnTo>
                          <a:lnTo>
                            <a:pt x="1337" y="21600"/>
                          </a:lnTo>
                          <a:lnTo>
                            <a:pt x="1135" y="21600"/>
                          </a:lnTo>
                          <a:lnTo>
                            <a:pt x="969" y="21587"/>
                          </a:lnTo>
                          <a:lnTo>
                            <a:pt x="737" y="21587"/>
                          </a:lnTo>
                          <a:lnTo>
                            <a:pt x="492" y="21574"/>
                          </a:lnTo>
                          <a:lnTo>
                            <a:pt x="267" y="21562"/>
                          </a:lnTo>
                          <a:lnTo>
                            <a:pt x="0" y="21562"/>
                          </a:lnTo>
                          <a:lnTo>
                            <a:pt x="137" y="21511"/>
                          </a:lnTo>
                          <a:lnTo>
                            <a:pt x="275" y="21447"/>
                          </a:lnTo>
                          <a:lnTo>
                            <a:pt x="405" y="21383"/>
                          </a:lnTo>
                          <a:lnTo>
                            <a:pt x="651" y="21204"/>
                          </a:lnTo>
                          <a:lnTo>
                            <a:pt x="882" y="20975"/>
                          </a:lnTo>
                          <a:lnTo>
                            <a:pt x="990" y="20834"/>
                          </a:lnTo>
                          <a:lnTo>
                            <a:pt x="1193" y="20554"/>
                          </a:lnTo>
                          <a:lnTo>
                            <a:pt x="1381" y="20222"/>
                          </a:lnTo>
                          <a:lnTo>
                            <a:pt x="1554" y="19865"/>
                          </a:lnTo>
                          <a:lnTo>
                            <a:pt x="1634" y="19686"/>
                          </a:lnTo>
                          <a:lnTo>
                            <a:pt x="1713" y="19482"/>
                          </a:lnTo>
                          <a:lnTo>
                            <a:pt x="1786" y="19291"/>
                          </a:lnTo>
                          <a:lnTo>
                            <a:pt x="1858" y="19087"/>
                          </a:lnTo>
                          <a:lnTo>
                            <a:pt x="1923" y="18882"/>
                          </a:lnTo>
                          <a:lnTo>
                            <a:pt x="1988" y="18666"/>
                          </a:lnTo>
                          <a:lnTo>
                            <a:pt x="2053" y="18461"/>
                          </a:lnTo>
                          <a:lnTo>
                            <a:pt x="2111" y="18245"/>
                          </a:lnTo>
                          <a:lnTo>
                            <a:pt x="2161" y="18040"/>
                          </a:lnTo>
                          <a:lnTo>
                            <a:pt x="2263" y="17607"/>
                          </a:lnTo>
                          <a:lnTo>
                            <a:pt x="2306" y="17390"/>
                          </a:lnTo>
                          <a:lnTo>
                            <a:pt x="2349" y="17186"/>
                          </a:lnTo>
                          <a:lnTo>
                            <a:pt x="2393" y="16969"/>
                          </a:lnTo>
                          <a:lnTo>
                            <a:pt x="2436" y="16765"/>
                          </a:lnTo>
                          <a:lnTo>
                            <a:pt x="2472" y="16573"/>
                          </a:lnTo>
                          <a:lnTo>
                            <a:pt x="2501" y="16369"/>
                          </a:lnTo>
                          <a:lnTo>
                            <a:pt x="2559" y="15986"/>
                          </a:lnTo>
                          <a:lnTo>
                            <a:pt x="2588" y="15808"/>
                          </a:lnTo>
                          <a:lnTo>
                            <a:pt x="2610" y="15629"/>
                          </a:lnTo>
                          <a:lnTo>
                            <a:pt x="2631" y="15463"/>
                          </a:lnTo>
                          <a:lnTo>
                            <a:pt x="2653" y="15310"/>
                          </a:lnTo>
                          <a:lnTo>
                            <a:pt x="2653" y="15297"/>
                          </a:lnTo>
                          <a:lnTo>
                            <a:pt x="2667" y="15246"/>
                          </a:lnTo>
                          <a:lnTo>
                            <a:pt x="2682" y="15119"/>
                          </a:lnTo>
                          <a:lnTo>
                            <a:pt x="2696" y="15042"/>
                          </a:lnTo>
                          <a:lnTo>
                            <a:pt x="2704" y="14940"/>
                          </a:lnTo>
                          <a:lnTo>
                            <a:pt x="2725" y="14838"/>
                          </a:lnTo>
                          <a:lnTo>
                            <a:pt x="2740" y="14723"/>
                          </a:lnTo>
                          <a:lnTo>
                            <a:pt x="2761" y="14596"/>
                          </a:lnTo>
                          <a:lnTo>
                            <a:pt x="2805" y="14289"/>
                          </a:lnTo>
                          <a:lnTo>
                            <a:pt x="2827" y="14124"/>
                          </a:lnTo>
                          <a:lnTo>
                            <a:pt x="2855" y="13945"/>
                          </a:lnTo>
                          <a:lnTo>
                            <a:pt x="2884" y="13754"/>
                          </a:lnTo>
                          <a:lnTo>
                            <a:pt x="2942" y="13345"/>
                          </a:lnTo>
                          <a:lnTo>
                            <a:pt x="2978" y="13116"/>
                          </a:lnTo>
                          <a:lnTo>
                            <a:pt x="3007" y="12886"/>
                          </a:lnTo>
                          <a:lnTo>
                            <a:pt x="3043" y="12644"/>
                          </a:lnTo>
                          <a:lnTo>
                            <a:pt x="3080" y="12388"/>
                          </a:lnTo>
                          <a:lnTo>
                            <a:pt x="3123" y="12133"/>
                          </a:lnTo>
                          <a:lnTo>
                            <a:pt x="3159" y="11865"/>
                          </a:lnTo>
                          <a:lnTo>
                            <a:pt x="3202" y="11585"/>
                          </a:lnTo>
                          <a:lnTo>
                            <a:pt x="3289" y="10998"/>
                          </a:lnTo>
                          <a:lnTo>
                            <a:pt x="3376" y="10385"/>
                          </a:lnTo>
                          <a:lnTo>
                            <a:pt x="3419" y="10066"/>
                          </a:lnTo>
                          <a:lnTo>
                            <a:pt x="3477" y="9747"/>
                          </a:lnTo>
                          <a:lnTo>
                            <a:pt x="3520" y="9416"/>
                          </a:lnTo>
                          <a:lnTo>
                            <a:pt x="3571" y="9084"/>
                          </a:lnTo>
                          <a:lnTo>
                            <a:pt x="3672" y="8395"/>
                          </a:lnTo>
                          <a:lnTo>
                            <a:pt x="3723" y="8038"/>
                          </a:lnTo>
                          <a:lnTo>
                            <a:pt x="3781" y="7693"/>
                          </a:lnTo>
                          <a:lnTo>
                            <a:pt x="3839" y="7323"/>
                          </a:lnTo>
                          <a:lnTo>
                            <a:pt x="3889" y="6953"/>
                          </a:lnTo>
                          <a:lnTo>
                            <a:pt x="3947" y="6583"/>
                          </a:lnTo>
                          <a:lnTo>
                            <a:pt x="3998" y="6213"/>
                          </a:lnTo>
                          <a:lnTo>
                            <a:pt x="4171" y="5065"/>
                          </a:lnTo>
                          <a:lnTo>
                            <a:pt x="4222" y="4746"/>
                          </a:lnTo>
                          <a:lnTo>
                            <a:pt x="4323" y="4159"/>
                          </a:lnTo>
                          <a:lnTo>
                            <a:pt x="4381" y="3891"/>
                          </a:lnTo>
                          <a:lnTo>
                            <a:pt x="4431" y="3623"/>
                          </a:lnTo>
                          <a:lnTo>
                            <a:pt x="4489" y="3381"/>
                          </a:lnTo>
                          <a:lnTo>
                            <a:pt x="4554" y="3151"/>
                          </a:lnTo>
                          <a:lnTo>
                            <a:pt x="4612" y="2922"/>
                          </a:lnTo>
                          <a:lnTo>
                            <a:pt x="4677" y="2705"/>
                          </a:lnTo>
                          <a:lnTo>
                            <a:pt x="4742" y="2501"/>
                          </a:lnTo>
                          <a:lnTo>
                            <a:pt x="4807" y="2309"/>
                          </a:lnTo>
                          <a:lnTo>
                            <a:pt x="4952" y="1952"/>
                          </a:lnTo>
                          <a:lnTo>
                            <a:pt x="5024" y="1786"/>
                          </a:lnTo>
                          <a:lnTo>
                            <a:pt x="5104" y="1633"/>
                          </a:lnTo>
                          <a:lnTo>
                            <a:pt x="5176" y="1493"/>
                          </a:lnTo>
                          <a:lnTo>
                            <a:pt x="5255" y="1365"/>
                          </a:lnTo>
                          <a:lnTo>
                            <a:pt x="5429" y="1110"/>
                          </a:lnTo>
                          <a:lnTo>
                            <a:pt x="5516" y="1008"/>
                          </a:lnTo>
                          <a:lnTo>
                            <a:pt x="5610" y="906"/>
                          </a:lnTo>
                          <a:lnTo>
                            <a:pt x="5798" y="727"/>
                          </a:lnTo>
                          <a:lnTo>
                            <a:pt x="5892" y="651"/>
                          </a:lnTo>
                          <a:lnTo>
                            <a:pt x="6000" y="561"/>
                          </a:lnTo>
                          <a:lnTo>
                            <a:pt x="6101" y="498"/>
                          </a:lnTo>
                          <a:lnTo>
                            <a:pt x="6210" y="434"/>
                          </a:lnTo>
                          <a:lnTo>
                            <a:pt x="6427" y="332"/>
                          </a:lnTo>
                          <a:lnTo>
                            <a:pt x="6542" y="281"/>
                          </a:lnTo>
                          <a:lnTo>
                            <a:pt x="6658" y="242"/>
                          </a:lnTo>
                          <a:lnTo>
                            <a:pt x="6788" y="204"/>
                          </a:lnTo>
                          <a:lnTo>
                            <a:pt x="6911" y="179"/>
                          </a:lnTo>
                          <a:lnTo>
                            <a:pt x="7034" y="140"/>
                          </a:lnTo>
                          <a:lnTo>
                            <a:pt x="7171" y="115"/>
                          </a:lnTo>
                          <a:lnTo>
                            <a:pt x="7301" y="102"/>
                          </a:lnTo>
                          <a:lnTo>
                            <a:pt x="7439" y="77"/>
                          </a:lnTo>
                          <a:lnTo>
                            <a:pt x="7583" y="64"/>
                          </a:lnTo>
                          <a:lnTo>
                            <a:pt x="7720" y="38"/>
                          </a:lnTo>
                          <a:lnTo>
                            <a:pt x="8024" y="13"/>
                          </a:lnTo>
                          <a:lnTo>
                            <a:pt x="18065" y="13"/>
                          </a:lnTo>
                          <a:lnTo>
                            <a:pt x="18137" y="0"/>
                          </a:lnTo>
                          <a:lnTo>
                            <a:pt x="18217" y="13"/>
                          </a:lnTo>
                          <a:lnTo>
                            <a:pt x="18412" y="13"/>
                          </a:lnTo>
                          <a:lnTo>
                            <a:pt x="18520" y="26"/>
                          </a:lnTo>
                          <a:lnTo>
                            <a:pt x="18636" y="38"/>
                          </a:lnTo>
                          <a:lnTo>
                            <a:pt x="18759" y="64"/>
                          </a:lnTo>
                          <a:lnTo>
                            <a:pt x="18889" y="89"/>
                          </a:lnTo>
                          <a:lnTo>
                            <a:pt x="19164" y="166"/>
                          </a:lnTo>
                          <a:lnTo>
                            <a:pt x="19308" y="204"/>
                          </a:lnTo>
                          <a:lnTo>
                            <a:pt x="19612" y="332"/>
                          </a:lnTo>
                          <a:lnTo>
                            <a:pt x="19764" y="408"/>
                          </a:lnTo>
                          <a:lnTo>
                            <a:pt x="19916" y="498"/>
                          </a:lnTo>
                          <a:lnTo>
                            <a:pt x="20075" y="600"/>
                          </a:lnTo>
                          <a:lnTo>
                            <a:pt x="20227" y="702"/>
                          </a:lnTo>
                          <a:lnTo>
                            <a:pt x="20530" y="957"/>
                          </a:lnTo>
                          <a:lnTo>
                            <a:pt x="20682" y="1110"/>
                          </a:lnTo>
                          <a:lnTo>
                            <a:pt x="20827" y="1276"/>
                          </a:lnTo>
                          <a:lnTo>
                            <a:pt x="20971" y="1454"/>
                          </a:lnTo>
                          <a:lnTo>
                            <a:pt x="21101" y="1659"/>
                          </a:lnTo>
                          <a:lnTo>
                            <a:pt x="21239" y="1875"/>
                          </a:lnTo>
                          <a:lnTo>
                            <a:pt x="21361" y="2092"/>
                          </a:lnTo>
                          <a:lnTo>
                            <a:pt x="21484" y="2348"/>
                          </a:lnTo>
                          <a:lnTo>
                            <a:pt x="21600" y="2615"/>
                          </a:lnTo>
                          <a:lnTo>
                            <a:pt x="21593" y="2615"/>
                          </a:lnTo>
                          <a:lnTo>
                            <a:pt x="21586" y="2603"/>
                          </a:lnTo>
                          <a:lnTo>
                            <a:pt x="21578" y="2577"/>
                          </a:lnTo>
                          <a:lnTo>
                            <a:pt x="21564" y="2552"/>
                          </a:lnTo>
                          <a:lnTo>
                            <a:pt x="21542" y="2526"/>
                          </a:lnTo>
                          <a:lnTo>
                            <a:pt x="21520" y="2488"/>
                          </a:lnTo>
                          <a:lnTo>
                            <a:pt x="21492" y="2450"/>
                          </a:lnTo>
                          <a:lnTo>
                            <a:pt x="21455" y="2399"/>
                          </a:lnTo>
                          <a:lnTo>
                            <a:pt x="21369" y="2297"/>
                          </a:lnTo>
                          <a:lnTo>
                            <a:pt x="21318" y="2245"/>
                          </a:lnTo>
                          <a:lnTo>
                            <a:pt x="21267" y="2182"/>
                          </a:lnTo>
                          <a:lnTo>
                            <a:pt x="21202" y="2131"/>
                          </a:lnTo>
                          <a:lnTo>
                            <a:pt x="21058" y="2003"/>
                          </a:lnTo>
                          <a:lnTo>
                            <a:pt x="20978" y="1939"/>
                          </a:lnTo>
                          <a:lnTo>
                            <a:pt x="20892" y="1863"/>
                          </a:lnTo>
                          <a:lnTo>
                            <a:pt x="20798" y="1799"/>
                          </a:lnTo>
                          <a:lnTo>
                            <a:pt x="20581" y="1671"/>
                          </a:lnTo>
                          <a:lnTo>
                            <a:pt x="20465" y="1608"/>
                          </a:lnTo>
                          <a:lnTo>
                            <a:pt x="20342" y="1544"/>
                          </a:lnTo>
                          <a:lnTo>
                            <a:pt x="20212" y="1480"/>
                          </a:lnTo>
                          <a:lnTo>
                            <a:pt x="20075" y="1429"/>
                          </a:lnTo>
                          <a:lnTo>
                            <a:pt x="19771" y="1327"/>
                          </a:lnTo>
                          <a:lnTo>
                            <a:pt x="19605" y="1276"/>
                          </a:lnTo>
                          <a:lnTo>
                            <a:pt x="19431" y="1238"/>
                          </a:lnTo>
                          <a:lnTo>
                            <a:pt x="19251" y="1199"/>
                          </a:lnTo>
                          <a:lnTo>
                            <a:pt x="19063" y="1161"/>
                          </a:lnTo>
                          <a:lnTo>
                            <a:pt x="18860" y="1135"/>
                          </a:lnTo>
                          <a:lnTo>
                            <a:pt x="18658" y="1123"/>
                          </a:lnTo>
                          <a:lnTo>
                            <a:pt x="18441" y="1110"/>
                          </a:lnTo>
                          <a:lnTo>
                            <a:pt x="17978" y="1110"/>
                          </a:lnTo>
                          <a:lnTo>
                            <a:pt x="17733" y="1123"/>
                          </a:lnTo>
                          <a:lnTo>
                            <a:pt x="17472" y="1135"/>
                          </a:lnTo>
                          <a:lnTo>
                            <a:pt x="17205" y="1161"/>
                          </a:lnTo>
                          <a:lnTo>
                            <a:pt x="16930" y="1199"/>
                          </a:lnTo>
                          <a:lnTo>
                            <a:pt x="16641" y="1250"/>
                          </a:lnTo>
                          <a:lnTo>
                            <a:pt x="16345" y="1314"/>
                          </a:lnTo>
                          <a:lnTo>
                            <a:pt x="8631" y="1314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6" name="Freeform 65"/>
                    <p:cNvSpPr/>
                    <p:nvPr/>
                  </p:nvSpPr>
                  <p:spPr>
                    <a:xfrm>
                      <a:off x="7426007" y="0"/>
                      <a:ext cx="3858714" cy="45638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350" y="21526"/>
                          </a:lnTo>
                          <a:lnTo>
                            <a:pt x="670" y="21440"/>
                          </a:lnTo>
                          <a:lnTo>
                            <a:pt x="990" y="21341"/>
                          </a:lnTo>
                          <a:lnTo>
                            <a:pt x="1296" y="21243"/>
                          </a:lnTo>
                          <a:lnTo>
                            <a:pt x="1588" y="21132"/>
                          </a:lnTo>
                          <a:lnTo>
                            <a:pt x="1879" y="21009"/>
                          </a:lnTo>
                          <a:lnTo>
                            <a:pt x="2156" y="20886"/>
                          </a:lnTo>
                          <a:lnTo>
                            <a:pt x="2432" y="20750"/>
                          </a:lnTo>
                          <a:lnTo>
                            <a:pt x="2695" y="20615"/>
                          </a:lnTo>
                          <a:lnTo>
                            <a:pt x="2942" y="20479"/>
                          </a:lnTo>
                          <a:lnTo>
                            <a:pt x="3190" y="20319"/>
                          </a:lnTo>
                          <a:lnTo>
                            <a:pt x="3408" y="20171"/>
                          </a:lnTo>
                          <a:lnTo>
                            <a:pt x="3641" y="20011"/>
                          </a:lnTo>
                          <a:lnTo>
                            <a:pt x="3860" y="19851"/>
                          </a:lnTo>
                          <a:lnTo>
                            <a:pt x="4268" y="19506"/>
                          </a:lnTo>
                          <a:lnTo>
                            <a:pt x="4457" y="19334"/>
                          </a:lnTo>
                          <a:lnTo>
                            <a:pt x="4646" y="19149"/>
                          </a:lnTo>
                          <a:lnTo>
                            <a:pt x="4821" y="18977"/>
                          </a:lnTo>
                          <a:lnTo>
                            <a:pt x="4996" y="18792"/>
                          </a:lnTo>
                          <a:lnTo>
                            <a:pt x="5316" y="18423"/>
                          </a:lnTo>
                          <a:lnTo>
                            <a:pt x="5476" y="18226"/>
                          </a:lnTo>
                          <a:lnTo>
                            <a:pt x="5622" y="18041"/>
                          </a:lnTo>
                          <a:lnTo>
                            <a:pt x="5753" y="17856"/>
                          </a:lnTo>
                          <a:lnTo>
                            <a:pt x="5884" y="17659"/>
                          </a:lnTo>
                          <a:lnTo>
                            <a:pt x="6030" y="17475"/>
                          </a:lnTo>
                          <a:lnTo>
                            <a:pt x="6146" y="17278"/>
                          </a:lnTo>
                          <a:lnTo>
                            <a:pt x="6380" y="16908"/>
                          </a:lnTo>
                          <a:lnTo>
                            <a:pt x="6481" y="16723"/>
                          </a:lnTo>
                          <a:lnTo>
                            <a:pt x="6598" y="16539"/>
                          </a:lnTo>
                          <a:lnTo>
                            <a:pt x="6700" y="16354"/>
                          </a:lnTo>
                          <a:lnTo>
                            <a:pt x="6787" y="16182"/>
                          </a:lnTo>
                          <a:lnTo>
                            <a:pt x="6889" y="15997"/>
                          </a:lnTo>
                          <a:lnTo>
                            <a:pt x="6977" y="15837"/>
                          </a:lnTo>
                          <a:lnTo>
                            <a:pt x="7064" y="15664"/>
                          </a:lnTo>
                          <a:lnTo>
                            <a:pt x="7137" y="15492"/>
                          </a:lnTo>
                          <a:lnTo>
                            <a:pt x="7224" y="15332"/>
                          </a:lnTo>
                          <a:lnTo>
                            <a:pt x="7516" y="14741"/>
                          </a:lnTo>
                          <a:lnTo>
                            <a:pt x="7588" y="14618"/>
                          </a:lnTo>
                          <a:lnTo>
                            <a:pt x="7647" y="14494"/>
                          </a:lnTo>
                          <a:lnTo>
                            <a:pt x="7647" y="14482"/>
                          </a:lnTo>
                          <a:lnTo>
                            <a:pt x="7690" y="14408"/>
                          </a:lnTo>
                          <a:lnTo>
                            <a:pt x="7719" y="14347"/>
                          </a:lnTo>
                          <a:lnTo>
                            <a:pt x="7749" y="14260"/>
                          </a:lnTo>
                          <a:lnTo>
                            <a:pt x="7807" y="14162"/>
                          </a:lnTo>
                          <a:lnTo>
                            <a:pt x="7851" y="14051"/>
                          </a:lnTo>
                          <a:lnTo>
                            <a:pt x="7909" y="13928"/>
                          </a:lnTo>
                          <a:lnTo>
                            <a:pt x="7982" y="13780"/>
                          </a:lnTo>
                          <a:lnTo>
                            <a:pt x="8127" y="13460"/>
                          </a:lnTo>
                          <a:lnTo>
                            <a:pt x="8229" y="13275"/>
                          </a:lnTo>
                          <a:lnTo>
                            <a:pt x="8317" y="13078"/>
                          </a:lnTo>
                          <a:lnTo>
                            <a:pt x="8404" y="12869"/>
                          </a:lnTo>
                          <a:lnTo>
                            <a:pt x="8506" y="12660"/>
                          </a:lnTo>
                          <a:lnTo>
                            <a:pt x="8608" y="12426"/>
                          </a:lnTo>
                          <a:lnTo>
                            <a:pt x="8724" y="12192"/>
                          </a:lnTo>
                          <a:lnTo>
                            <a:pt x="8826" y="11945"/>
                          </a:lnTo>
                          <a:lnTo>
                            <a:pt x="8958" y="11687"/>
                          </a:lnTo>
                          <a:lnTo>
                            <a:pt x="9074" y="11428"/>
                          </a:lnTo>
                          <a:lnTo>
                            <a:pt x="9205" y="11145"/>
                          </a:lnTo>
                          <a:lnTo>
                            <a:pt x="9322" y="10874"/>
                          </a:lnTo>
                          <a:lnTo>
                            <a:pt x="9453" y="10578"/>
                          </a:lnTo>
                          <a:lnTo>
                            <a:pt x="9584" y="10295"/>
                          </a:lnTo>
                          <a:lnTo>
                            <a:pt x="9846" y="9704"/>
                          </a:lnTo>
                          <a:lnTo>
                            <a:pt x="9992" y="9396"/>
                          </a:lnTo>
                          <a:lnTo>
                            <a:pt x="10123" y="9088"/>
                          </a:lnTo>
                          <a:lnTo>
                            <a:pt x="10254" y="8768"/>
                          </a:lnTo>
                          <a:lnTo>
                            <a:pt x="10399" y="8460"/>
                          </a:lnTo>
                          <a:lnTo>
                            <a:pt x="10531" y="8140"/>
                          </a:lnTo>
                          <a:lnTo>
                            <a:pt x="10676" y="7832"/>
                          </a:lnTo>
                          <a:lnTo>
                            <a:pt x="10938" y="7192"/>
                          </a:lnTo>
                          <a:lnTo>
                            <a:pt x="11084" y="6872"/>
                          </a:lnTo>
                          <a:lnTo>
                            <a:pt x="11215" y="6564"/>
                          </a:lnTo>
                          <a:lnTo>
                            <a:pt x="11346" y="6244"/>
                          </a:lnTo>
                          <a:lnTo>
                            <a:pt x="11390" y="6145"/>
                          </a:lnTo>
                          <a:lnTo>
                            <a:pt x="11434" y="6022"/>
                          </a:lnTo>
                          <a:lnTo>
                            <a:pt x="11492" y="5899"/>
                          </a:lnTo>
                          <a:lnTo>
                            <a:pt x="11550" y="5763"/>
                          </a:lnTo>
                          <a:lnTo>
                            <a:pt x="11623" y="5616"/>
                          </a:lnTo>
                          <a:lnTo>
                            <a:pt x="11769" y="5295"/>
                          </a:lnTo>
                          <a:lnTo>
                            <a:pt x="11943" y="4951"/>
                          </a:lnTo>
                          <a:lnTo>
                            <a:pt x="12147" y="4581"/>
                          </a:lnTo>
                          <a:lnTo>
                            <a:pt x="12351" y="4187"/>
                          </a:lnTo>
                          <a:lnTo>
                            <a:pt x="12468" y="3990"/>
                          </a:lnTo>
                          <a:lnTo>
                            <a:pt x="12599" y="3793"/>
                          </a:lnTo>
                          <a:lnTo>
                            <a:pt x="12730" y="3584"/>
                          </a:lnTo>
                          <a:lnTo>
                            <a:pt x="12861" y="3387"/>
                          </a:lnTo>
                          <a:lnTo>
                            <a:pt x="12992" y="3177"/>
                          </a:lnTo>
                          <a:lnTo>
                            <a:pt x="13138" y="2980"/>
                          </a:lnTo>
                          <a:lnTo>
                            <a:pt x="13298" y="2771"/>
                          </a:lnTo>
                          <a:lnTo>
                            <a:pt x="13444" y="2574"/>
                          </a:lnTo>
                          <a:lnTo>
                            <a:pt x="13764" y="2180"/>
                          </a:lnTo>
                          <a:lnTo>
                            <a:pt x="13939" y="1983"/>
                          </a:lnTo>
                          <a:lnTo>
                            <a:pt x="14128" y="1798"/>
                          </a:lnTo>
                          <a:lnTo>
                            <a:pt x="14303" y="1626"/>
                          </a:lnTo>
                          <a:lnTo>
                            <a:pt x="14682" y="1281"/>
                          </a:lnTo>
                          <a:lnTo>
                            <a:pt x="14886" y="1121"/>
                          </a:lnTo>
                          <a:lnTo>
                            <a:pt x="15075" y="961"/>
                          </a:lnTo>
                          <a:lnTo>
                            <a:pt x="15279" y="825"/>
                          </a:lnTo>
                          <a:lnTo>
                            <a:pt x="15716" y="554"/>
                          </a:lnTo>
                          <a:lnTo>
                            <a:pt x="15934" y="443"/>
                          </a:lnTo>
                          <a:lnTo>
                            <a:pt x="16167" y="345"/>
                          </a:lnTo>
                          <a:lnTo>
                            <a:pt x="16633" y="172"/>
                          </a:lnTo>
                          <a:lnTo>
                            <a:pt x="16881" y="111"/>
                          </a:lnTo>
                          <a:lnTo>
                            <a:pt x="17129" y="62"/>
                          </a:lnTo>
                          <a:lnTo>
                            <a:pt x="17391" y="25"/>
                          </a:lnTo>
                          <a:lnTo>
                            <a:pt x="17653" y="0"/>
                          </a:lnTo>
                          <a:lnTo>
                            <a:pt x="17915" y="0"/>
                          </a:lnTo>
                          <a:lnTo>
                            <a:pt x="18177" y="12"/>
                          </a:lnTo>
                          <a:lnTo>
                            <a:pt x="18294" y="12"/>
                          </a:lnTo>
                          <a:lnTo>
                            <a:pt x="18629" y="25"/>
                          </a:lnTo>
                          <a:lnTo>
                            <a:pt x="19066" y="37"/>
                          </a:lnTo>
                          <a:lnTo>
                            <a:pt x="19546" y="62"/>
                          </a:lnTo>
                          <a:lnTo>
                            <a:pt x="19983" y="74"/>
                          </a:lnTo>
                          <a:lnTo>
                            <a:pt x="20304" y="86"/>
                          </a:lnTo>
                          <a:lnTo>
                            <a:pt x="20435" y="86"/>
                          </a:lnTo>
                          <a:lnTo>
                            <a:pt x="20741" y="148"/>
                          </a:lnTo>
                          <a:lnTo>
                            <a:pt x="21294" y="259"/>
                          </a:lnTo>
                          <a:lnTo>
                            <a:pt x="21600" y="320"/>
                          </a:lnTo>
                          <a:lnTo>
                            <a:pt x="21265" y="332"/>
                          </a:lnTo>
                          <a:lnTo>
                            <a:pt x="20945" y="345"/>
                          </a:lnTo>
                          <a:lnTo>
                            <a:pt x="20624" y="382"/>
                          </a:lnTo>
                          <a:lnTo>
                            <a:pt x="20318" y="419"/>
                          </a:lnTo>
                          <a:lnTo>
                            <a:pt x="20012" y="480"/>
                          </a:lnTo>
                          <a:lnTo>
                            <a:pt x="19721" y="542"/>
                          </a:lnTo>
                          <a:lnTo>
                            <a:pt x="19430" y="628"/>
                          </a:lnTo>
                          <a:lnTo>
                            <a:pt x="19153" y="714"/>
                          </a:lnTo>
                          <a:lnTo>
                            <a:pt x="18876" y="813"/>
                          </a:lnTo>
                          <a:lnTo>
                            <a:pt x="18614" y="911"/>
                          </a:lnTo>
                          <a:lnTo>
                            <a:pt x="18367" y="1022"/>
                          </a:lnTo>
                          <a:lnTo>
                            <a:pt x="18104" y="1145"/>
                          </a:lnTo>
                          <a:lnTo>
                            <a:pt x="17871" y="1268"/>
                          </a:lnTo>
                          <a:lnTo>
                            <a:pt x="17638" y="1404"/>
                          </a:lnTo>
                          <a:lnTo>
                            <a:pt x="17405" y="1552"/>
                          </a:lnTo>
                          <a:lnTo>
                            <a:pt x="17187" y="1687"/>
                          </a:lnTo>
                          <a:lnTo>
                            <a:pt x="16968" y="1835"/>
                          </a:lnTo>
                          <a:lnTo>
                            <a:pt x="16764" y="1983"/>
                          </a:lnTo>
                          <a:lnTo>
                            <a:pt x="16196" y="2463"/>
                          </a:lnTo>
                          <a:lnTo>
                            <a:pt x="16022" y="2623"/>
                          </a:lnTo>
                          <a:lnTo>
                            <a:pt x="15861" y="2795"/>
                          </a:lnTo>
                          <a:lnTo>
                            <a:pt x="15701" y="2956"/>
                          </a:lnTo>
                          <a:lnTo>
                            <a:pt x="15555" y="3116"/>
                          </a:lnTo>
                          <a:lnTo>
                            <a:pt x="15410" y="3288"/>
                          </a:lnTo>
                          <a:lnTo>
                            <a:pt x="15264" y="3448"/>
                          </a:lnTo>
                          <a:lnTo>
                            <a:pt x="15148" y="3596"/>
                          </a:lnTo>
                          <a:lnTo>
                            <a:pt x="14915" y="3916"/>
                          </a:lnTo>
                          <a:lnTo>
                            <a:pt x="14813" y="4064"/>
                          </a:lnTo>
                          <a:lnTo>
                            <a:pt x="14725" y="4199"/>
                          </a:lnTo>
                          <a:lnTo>
                            <a:pt x="14638" y="4347"/>
                          </a:lnTo>
                          <a:lnTo>
                            <a:pt x="14565" y="4483"/>
                          </a:lnTo>
                          <a:lnTo>
                            <a:pt x="14492" y="4606"/>
                          </a:lnTo>
                          <a:lnTo>
                            <a:pt x="14434" y="4729"/>
                          </a:lnTo>
                          <a:lnTo>
                            <a:pt x="14157" y="5308"/>
                          </a:lnTo>
                          <a:lnTo>
                            <a:pt x="13881" y="5874"/>
                          </a:lnTo>
                          <a:lnTo>
                            <a:pt x="13633" y="6416"/>
                          </a:lnTo>
                          <a:lnTo>
                            <a:pt x="13385" y="6921"/>
                          </a:lnTo>
                          <a:lnTo>
                            <a:pt x="13138" y="7413"/>
                          </a:lnTo>
                          <a:lnTo>
                            <a:pt x="12905" y="7894"/>
                          </a:lnTo>
                          <a:lnTo>
                            <a:pt x="12701" y="8349"/>
                          </a:lnTo>
                          <a:lnTo>
                            <a:pt x="12482" y="8793"/>
                          </a:lnTo>
                          <a:lnTo>
                            <a:pt x="12278" y="9199"/>
                          </a:lnTo>
                          <a:lnTo>
                            <a:pt x="12089" y="9605"/>
                          </a:lnTo>
                          <a:lnTo>
                            <a:pt x="11914" y="9987"/>
                          </a:lnTo>
                          <a:lnTo>
                            <a:pt x="11565" y="10701"/>
                          </a:lnTo>
                          <a:lnTo>
                            <a:pt x="11419" y="11022"/>
                          </a:lnTo>
                          <a:lnTo>
                            <a:pt x="11259" y="11342"/>
                          </a:lnTo>
                          <a:lnTo>
                            <a:pt x="11128" y="11625"/>
                          </a:lnTo>
                          <a:lnTo>
                            <a:pt x="10982" y="11908"/>
                          </a:lnTo>
                          <a:lnTo>
                            <a:pt x="10866" y="12179"/>
                          </a:lnTo>
                          <a:lnTo>
                            <a:pt x="10749" y="12426"/>
                          </a:lnTo>
                          <a:lnTo>
                            <a:pt x="10633" y="12660"/>
                          </a:lnTo>
                          <a:lnTo>
                            <a:pt x="10531" y="12881"/>
                          </a:lnTo>
                          <a:lnTo>
                            <a:pt x="10429" y="13091"/>
                          </a:lnTo>
                          <a:lnTo>
                            <a:pt x="10341" y="13288"/>
                          </a:lnTo>
                          <a:lnTo>
                            <a:pt x="10239" y="13460"/>
                          </a:lnTo>
                          <a:lnTo>
                            <a:pt x="10166" y="13632"/>
                          </a:lnTo>
                          <a:lnTo>
                            <a:pt x="10094" y="13792"/>
                          </a:lnTo>
                          <a:lnTo>
                            <a:pt x="10021" y="13940"/>
                          </a:lnTo>
                          <a:lnTo>
                            <a:pt x="9963" y="14076"/>
                          </a:lnTo>
                          <a:lnTo>
                            <a:pt x="9904" y="14187"/>
                          </a:lnTo>
                          <a:lnTo>
                            <a:pt x="9846" y="14310"/>
                          </a:lnTo>
                          <a:lnTo>
                            <a:pt x="9759" y="14507"/>
                          </a:lnTo>
                          <a:lnTo>
                            <a:pt x="9715" y="14593"/>
                          </a:lnTo>
                          <a:lnTo>
                            <a:pt x="9671" y="14655"/>
                          </a:lnTo>
                          <a:lnTo>
                            <a:pt x="9613" y="14778"/>
                          </a:lnTo>
                          <a:lnTo>
                            <a:pt x="9584" y="14827"/>
                          </a:lnTo>
                          <a:lnTo>
                            <a:pt x="9569" y="14876"/>
                          </a:lnTo>
                          <a:lnTo>
                            <a:pt x="9540" y="14950"/>
                          </a:lnTo>
                          <a:lnTo>
                            <a:pt x="9511" y="14999"/>
                          </a:lnTo>
                          <a:lnTo>
                            <a:pt x="9511" y="15012"/>
                          </a:lnTo>
                          <a:lnTo>
                            <a:pt x="9496" y="15024"/>
                          </a:lnTo>
                          <a:lnTo>
                            <a:pt x="9424" y="15159"/>
                          </a:lnTo>
                          <a:lnTo>
                            <a:pt x="9278" y="15455"/>
                          </a:lnTo>
                          <a:lnTo>
                            <a:pt x="9191" y="15615"/>
                          </a:lnTo>
                          <a:lnTo>
                            <a:pt x="9118" y="15787"/>
                          </a:lnTo>
                          <a:lnTo>
                            <a:pt x="8943" y="16132"/>
                          </a:lnTo>
                          <a:lnTo>
                            <a:pt x="8637" y="16686"/>
                          </a:lnTo>
                          <a:lnTo>
                            <a:pt x="8535" y="16883"/>
                          </a:lnTo>
                          <a:lnTo>
                            <a:pt x="8419" y="17081"/>
                          </a:lnTo>
                          <a:lnTo>
                            <a:pt x="8317" y="17265"/>
                          </a:lnTo>
                          <a:lnTo>
                            <a:pt x="8200" y="17475"/>
                          </a:lnTo>
                          <a:lnTo>
                            <a:pt x="8069" y="17672"/>
                          </a:lnTo>
                          <a:lnTo>
                            <a:pt x="7953" y="17869"/>
                          </a:lnTo>
                          <a:lnTo>
                            <a:pt x="7821" y="18078"/>
                          </a:lnTo>
                          <a:lnTo>
                            <a:pt x="7559" y="18472"/>
                          </a:lnTo>
                          <a:lnTo>
                            <a:pt x="7399" y="18669"/>
                          </a:lnTo>
                          <a:lnTo>
                            <a:pt x="7253" y="18866"/>
                          </a:lnTo>
                          <a:lnTo>
                            <a:pt x="7108" y="19051"/>
                          </a:lnTo>
                          <a:lnTo>
                            <a:pt x="6962" y="19248"/>
                          </a:lnTo>
                          <a:lnTo>
                            <a:pt x="6802" y="19433"/>
                          </a:lnTo>
                          <a:lnTo>
                            <a:pt x="6627" y="19605"/>
                          </a:lnTo>
                          <a:lnTo>
                            <a:pt x="6467" y="19790"/>
                          </a:lnTo>
                          <a:lnTo>
                            <a:pt x="6292" y="19962"/>
                          </a:lnTo>
                          <a:lnTo>
                            <a:pt x="5724" y="20442"/>
                          </a:lnTo>
                          <a:lnTo>
                            <a:pt x="5535" y="20590"/>
                          </a:lnTo>
                          <a:lnTo>
                            <a:pt x="5345" y="20726"/>
                          </a:lnTo>
                          <a:lnTo>
                            <a:pt x="5127" y="20861"/>
                          </a:lnTo>
                          <a:lnTo>
                            <a:pt x="4923" y="20984"/>
                          </a:lnTo>
                          <a:lnTo>
                            <a:pt x="4705" y="21095"/>
                          </a:lnTo>
                          <a:lnTo>
                            <a:pt x="4471" y="21194"/>
                          </a:lnTo>
                          <a:lnTo>
                            <a:pt x="4253" y="21292"/>
                          </a:lnTo>
                          <a:lnTo>
                            <a:pt x="4020" y="21366"/>
                          </a:lnTo>
                          <a:lnTo>
                            <a:pt x="3772" y="21440"/>
                          </a:lnTo>
                          <a:lnTo>
                            <a:pt x="3539" y="21501"/>
                          </a:lnTo>
                          <a:lnTo>
                            <a:pt x="3277" y="21551"/>
                          </a:lnTo>
                          <a:lnTo>
                            <a:pt x="2753" y="21600"/>
                          </a:ln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337" name="Freeform 66"/>
                    <p:cNvSpPr/>
                    <p:nvPr/>
                  </p:nvSpPr>
                  <p:spPr>
                    <a:xfrm>
                      <a:off x="44233" y="0"/>
                      <a:ext cx="1212516" cy="48917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10915"/>
                          </a:moveTo>
                          <a:lnTo>
                            <a:pt x="695" y="9421"/>
                          </a:lnTo>
                          <a:lnTo>
                            <a:pt x="2179" y="6434"/>
                          </a:lnTo>
                          <a:lnTo>
                            <a:pt x="2967" y="5170"/>
                          </a:lnTo>
                          <a:lnTo>
                            <a:pt x="3755" y="4021"/>
                          </a:lnTo>
                          <a:lnTo>
                            <a:pt x="4542" y="2987"/>
                          </a:lnTo>
                          <a:lnTo>
                            <a:pt x="5377" y="2068"/>
                          </a:lnTo>
                          <a:lnTo>
                            <a:pt x="6211" y="1264"/>
                          </a:lnTo>
                          <a:lnTo>
                            <a:pt x="7045" y="689"/>
                          </a:lnTo>
                          <a:lnTo>
                            <a:pt x="7973" y="345"/>
                          </a:lnTo>
                          <a:lnTo>
                            <a:pt x="8853" y="115"/>
                          </a:lnTo>
                          <a:lnTo>
                            <a:pt x="9780" y="0"/>
                          </a:lnTo>
                          <a:lnTo>
                            <a:pt x="10754" y="115"/>
                          </a:lnTo>
                          <a:lnTo>
                            <a:pt x="11124" y="115"/>
                          </a:lnTo>
                          <a:lnTo>
                            <a:pt x="12144" y="230"/>
                          </a:lnTo>
                          <a:lnTo>
                            <a:pt x="13535" y="345"/>
                          </a:lnTo>
                          <a:lnTo>
                            <a:pt x="15111" y="574"/>
                          </a:lnTo>
                          <a:lnTo>
                            <a:pt x="16501" y="689"/>
                          </a:lnTo>
                          <a:lnTo>
                            <a:pt x="17521" y="804"/>
                          </a:lnTo>
                          <a:lnTo>
                            <a:pt x="17892" y="804"/>
                          </a:lnTo>
                          <a:lnTo>
                            <a:pt x="18865" y="1379"/>
                          </a:lnTo>
                          <a:lnTo>
                            <a:pt x="20627" y="2413"/>
                          </a:lnTo>
                          <a:lnTo>
                            <a:pt x="21600" y="2987"/>
                          </a:lnTo>
                          <a:lnTo>
                            <a:pt x="20580" y="3102"/>
                          </a:lnTo>
                          <a:lnTo>
                            <a:pt x="19607" y="3217"/>
                          </a:lnTo>
                          <a:lnTo>
                            <a:pt x="18680" y="3447"/>
                          </a:lnTo>
                          <a:lnTo>
                            <a:pt x="17706" y="3906"/>
                          </a:lnTo>
                          <a:lnTo>
                            <a:pt x="16779" y="4366"/>
                          </a:lnTo>
                          <a:lnTo>
                            <a:pt x="15899" y="4940"/>
                          </a:lnTo>
                          <a:lnTo>
                            <a:pt x="15018" y="5630"/>
                          </a:lnTo>
                          <a:lnTo>
                            <a:pt x="14184" y="6319"/>
                          </a:lnTo>
                          <a:lnTo>
                            <a:pt x="13303" y="7123"/>
                          </a:lnTo>
                          <a:lnTo>
                            <a:pt x="12515" y="8043"/>
                          </a:lnTo>
                          <a:lnTo>
                            <a:pt x="10939" y="10111"/>
                          </a:lnTo>
                          <a:lnTo>
                            <a:pt x="10197" y="11145"/>
                          </a:lnTo>
                          <a:lnTo>
                            <a:pt x="9456" y="12294"/>
                          </a:lnTo>
                          <a:lnTo>
                            <a:pt x="8714" y="13557"/>
                          </a:lnTo>
                          <a:lnTo>
                            <a:pt x="7416" y="16085"/>
                          </a:lnTo>
                          <a:lnTo>
                            <a:pt x="6118" y="18843"/>
                          </a:lnTo>
                          <a:lnTo>
                            <a:pt x="5562" y="20221"/>
                          </a:lnTo>
                          <a:lnTo>
                            <a:pt x="4960" y="21600"/>
                          </a:lnTo>
                          <a:lnTo>
                            <a:pt x="0" y="10915"/>
                          </a:lnTo>
                          <a:close/>
                        </a:path>
                      </a:pathLst>
                    </a:custGeom>
                    <a:solidFill>
                      <a:srgbClr val="70A7CD"/>
                    </a:solidFill>
                    <a:ln w="12700" cap="flat">
                      <a:solidFill>
                        <a:srgbClr val="93A299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>
                          <a:solidFill>
                            <a:srgbClr val="292934"/>
                          </a:solidFill>
                          <a:effectLst>
                            <a:outerShdw sx="100000" sy="100000" kx="0" ky="0" algn="b" rotWithShape="0" blurRad="25400" dist="33948" dir="2700000">
                              <a:srgbClr val="3B3936"/>
                            </a:outerShdw>
                          </a:effectLst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</p:grpSp>
          </p:grpSp>
        </p:grpSp>
        <p:sp>
          <p:nvSpPr>
            <p:cNvPr id="342" name="Freeform 67"/>
            <p:cNvSpPr/>
            <p:nvPr/>
          </p:nvSpPr>
          <p:spPr>
            <a:xfrm>
              <a:off x="8740519" y="3216028"/>
              <a:ext cx="512589" cy="96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33" y="0"/>
                  </a:moveTo>
                  <a:lnTo>
                    <a:pt x="8333" y="233"/>
                  </a:lnTo>
                  <a:lnTo>
                    <a:pt x="8004" y="757"/>
                  </a:lnTo>
                  <a:lnTo>
                    <a:pt x="7017" y="2853"/>
                  </a:lnTo>
                  <a:lnTo>
                    <a:pt x="6469" y="4250"/>
                  </a:lnTo>
                  <a:lnTo>
                    <a:pt x="5702" y="5764"/>
                  </a:lnTo>
                  <a:lnTo>
                    <a:pt x="4166" y="9141"/>
                  </a:lnTo>
                  <a:lnTo>
                    <a:pt x="3399" y="10887"/>
                  </a:lnTo>
                  <a:lnTo>
                    <a:pt x="2631" y="12518"/>
                  </a:lnTo>
                  <a:lnTo>
                    <a:pt x="1974" y="14031"/>
                  </a:lnTo>
                  <a:lnTo>
                    <a:pt x="329" y="17525"/>
                  </a:lnTo>
                  <a:lnTo>
                    <a:pt x="110" y="18107"/>
                  </a:lnTo>
                  <a:lnTo>
                    <a:pt x="0" y="18281"/>
                  </a:lnTo>
                  <a:lnTo>
                    <a:pt x="329" y="19620"/>
                  </a:lnTo>
                  <a:lnTo>
                    <a:pt x="2303" y="20785"/>
                  </a:lnTo>
                  <a:lnTo>
                    <a:pt x="5482" y="21542"/>
                  </a:lnTo>
                  <a:lnTo>
                    <a:pt x="8991" y="21600"/>
                  </a:lnTo>
                  <a:lnTo>
                    <a:pt x="11732" y="21076"/>
                  </a:lnTo>
                  <a:lnTo>
                    <a:pt x="13157" y="19970"/>
                  </a:lnTo>
                  <a:lnTo>
                    <a:pt x="13267" y="19737"/>
                  </a:lnTo>
                  <a:lnTo>
                    <a:pt x="13486" y="19155"/>
                  </a:lnTo>
                  <a:lnTo>
                    <a:pt x="13925" y="18281"/>
                  </a:lnTo>
                  <a:lnTo>
                    <a:pt x="15131" y="15720"/>
                  </a:lnTo>
                  <a:lnTo>
                    <a:pt x="15898" y="14206"/>
                  </a:lnTo>
                  <a:lnTo>
                    <a:pt x="18201" y="9141"/>
                  </a:lnTo>
                  <a:lnTo>
                    <a:pt x="18859" y="7452"/>
                  </a:lnTo>
                  <a:lnTo>
                    <a:pt x="19626" y="5939"/>
                  </a:lnTo>
                  <a:lnTo>
                    <a:pt x="20832" y="3377"/>
                  </a:lnTo>
                  <a:lnTo>
                    <a:pt x="21271" y="2504"/>
                  </a:lnTo>
                  <a:lnTo>
                    <a:pt x="21490" y="1921"/>
                  </a:lnTo>
                  <a:lnTo>
                    <a:pt x="21600" y="1688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3" name="Text Box 68"/>
            <p:cNvSpPr txBox="1"/>
            <p:nvPr/>
          </p:nvSpPr>
          <p:spPr>
            <a:xfrm>
              <a:off x="8709806" y="3567293"/>
              <a:ext cx="462130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44" name="Freeform 69"/>
            <p:cNvSpPr/>
            <p:nvPr/>
          </p:nvSpPr>
          <p:spPr>
            <a:xfrm>
              <a:off x="9188057" y="3582905"/>
              <a:ext cx="593249" cy="81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846"/>
                  </a:moveTo>
                  <a:lnTo>
                    <a:pt x="21411" y="5123"/>
                  </a:lnTo>
                  <a:lnTo>
                    <a:pt x="20937" y="5885"/>
                  </a:lnTo>
                  <a:lnTo>
                    <a:pt x="20084" y="7131"/>
                  </a:lnTo>
                  <a:lnTo>
                    <a:pt x="19137" y="8654"/>
                  </a:lnTo>
                  <a:lnTo>
                    <a:pt x="18000" y="10385"/>
                  </a:lnTo>
                  <a:lnTo>
                    <a:pt x="16768" y="12254"/>
                  </a:lnTo>
                  <a:lnTo>
                    <a:pt x="15537" y="14192"/>
                  </a:lnTo>
                  <a:lnTo>
                    <a:pt x="14305" y="16062"/>
                  </a:lnTo>
                  <a:lnTo>
                    <a:pt x="13168" y="17792"/>
                  </a:lnTo>
                  <a:lnTo>
                    <a:pt x="12221" y="19315"/>
                  </a:lnTo>
                  <a:lnTo>
                    <a:pt x="11463" y="20562"/>
                  </a:lnTo>
                  <a:lnTo>
                    <a:pt x="10989" y="21323"/>
                  </a:lnTo>
                  <a:lnTo>
                    <a:pt x="10800" y="21600"/>
                  </a:lnTo>
                  <a:lnTo>
                    <a:pt x="10895" y="19938"/>
                  </a:lnTo>
                  <a:lnTo>
                    <a:pt x="9568" y="18415"/>
                  </a:lnTo>
                  <a:lnTo>
                    <a:pt x="7105" y="17169"/>
                  </a:lnTo>
                  <a:lnTo>
                    <a:pt x="4074" y="16615"/>
                  </a:lnTo>
                  <a:lnTo>
                    <a:pt x="1611" y="16962"/>
                  </a:lnTo>
                  <a:lnTo>
                    <a:pt x="0" y="18138"/>
                  </a:lnTo>
                  <a:lnTo>
                    <a:pt x="189" y="17792"/>
                  </a:lnTo>
                  <a:lnTo>
                    <a:pt x="568" y="16962"/>
                  </a:lnTo>
                  <a:lnTo>
                    <a:pt x="1326" y="15646"/>
                  </a:lnTo>
                  <a:lnTo>
                    <a:pt x="2179" y="14054"/>
                  </a:lnTo>
                  <a:lnTo>
                    <a:pt x="3126" y="12185"/>
                  </a:lnTo>
                  <a:lnTo>
                    <a:pt x="5211" y="8031"/>
                  </a:lnTo>
                  <a:lnTo>
                    <a:pt x="6347" y="5954"/>
                  </a:lnTo>
                  <a:lnTo>
                    <a:pt x="7295" y="4085"/>
                  </a:lnTo>
                  <a:lnTo>
                    <a:pt x="8147" y="2423"/>
                  </a:lnTo>
                  <a:lnTo>
                    <a:pt x="8811" y="1108"/>
                  </a:lnTo>
                  <a:lnTo>
                    <a:pt x="9189" y="277"/>
                  </a:lnTo>
                  <a:lnTo>
                    <a:pt x="9379" y="0"/>
                  </a:lnTo>
                  <a:lnTo>
                    <a:pt x="21600" y="4846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5" name="Text Box 70"/>
            <p:cNvSpPr txBox="1"/>
            <p:nvPr/>
          </p:nvSpPr>
          <p:spPr>
            <a:xfrm>
              <a:off x="11885554" y="7150199"/>
              <a:ext cx="1253026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  <p:sp>
          <p:nvSpPr>
            <p:cNvPr id="346" name="Freeform 71"/>
            <p:cNvSpPr/>
            <p:nvPr/>
          </p:nvSpPr>
          <p:spPr>
            <a:xfrm>
              <a:off x="11282640" y="6067781"/>
              <a:ext cx="614064" cy="99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2" y="0"/>
                  </a:moveTo>
                  <a:lnTo>
                    <a:pt x="0" y="19332"/>
                  </a:lnTo>
                  <a:lnTo>
                    <a:pt x="6681" y="18255"/>
                  </a:lnTo>
                  <a:lnTo>
                    <a:pt x="10800" y="21600"/>
                  </a:lnTo>
                  <a:lnTo>
                    <a:pt x="21600" y="2324"/>
                  </a:lnTo>
                  <a:lnTo>
                    <a:pt x="10892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7" name="Freeform 72"/>
            <p:cNvSpPr/>
            <p:nvPr/>
          </p:nvSpPr>
          <p:spPr>
            <a:xfrm>
              <a:off x="12523777" y="6283744"/>
              <a:ext cx="385092" cy="94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33"/>
                  </a:moveTo>
                  <a:lnTo>
                    <a:pt x="17951" y="21600"/>
                  </a:lnTo>
                  <a:lnTo>
                    <a:pt x="9341" y="18878"/>
                  </a:lnTo>
                  <a:lnTo>
                    <a:pt x="0" y="21127"/>
                  </a:lnTo>
                  <a:lnTo>
                    <a:pt x="3503" y="0"/>
                  </a:lnTo>
                  <a:lnTo>
                    <a:pt x="21600" y="533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8" name="Freeform 73"/>
            <p:cNvSpPr/>
            <p:nvPr/>
          </p:nvSpPr>
          <p:spPr>
            <a:xfrm>
              <a:off x="11951344" y="6208287"/>
              <a:ext cx="468355" cy="98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"/>
                  </a:moveTo>
                  <a:lnTo>
                    <a:pt x="21480" y="1260"/>
                  </a:lnTo>
                  <a:lnTo>
                    <a:pt x="21360" y="1833"/>
                  </a:lnTo>
                  <a:lnTo>
                    <a:pt x="21120" y="2636"/>
                  </a:lnTo>
                  <a:lnTo>
                    <a:pt x="20760" y="3724"/>
                  </a:lnTo>
                  <a:lnTo>
                    <a:pt x="20280" y="4985"/>
                  </a:lnTo>
                  <a:lnTo>
                    <a:pt x="19800" y="6417"/>
                  </a:lnTo>
                  <a:lnTo>
                    <a:pt x="19320" y="8021"/>
                  </a:lnTo>
                  <a:lnTo>
                    <a:pt x="18720" y="9683"/>
                  </a:lnTo>
                  <a:lnTo>
                    <a:pt x="18120" y="11402"/>
                  </a:lnTo>
                  <a:lnTo>
                    <a:pt x="17640" y="13063"/>
                  </a:lnTo>
                  <a:lnTo>
                    <a:pt x="16920" y="14725"/>
                  </a:lnTo>
                  <a:lnTo>
                    <a:pt x="16440" y="16329"/>
                  </a:lnTo>
                  <a:lnTo>
                    <a:pt x="15960" y="17761"/>
                  </a:lnTo>
                  <a:lnTo>
                    <a:pt x="15480" y="19079"/>
                  </a:lnTo>
                  <a:lnTo>
                    <a:pt x="15240" y="20110"/>
                  </a:lnTo>
                  <a:lnTo>
                    <a:pt x="14880" y="20912"/>
                  </a:lnTo>
                  <a:lnTo>
                    <a:pt x="14760" y="21428"/>
                  </a:lnTo>
                  <a:lnTo>
                    <a:pt x="14640" y="21600"/>
                  </a:lnTo>
                  <a:lnTo>
                    <a:pt x="14160" y="20340"/>
                  </a:lnTo>
                  <a:lnTo>
                    <a:pt x="11760" y="19251"/>
                  </a:lnTo>
                  <a:lnTo>
                    <a:pt x="8160" y="18621"/>
                  </a:lnTo>
                  <a:lnTo>
                    <a:pt x="4320" y="18678"/>
                  </a:lnTo>
                  <a:lnTo>
                    <a:pt x="1440" y="19366"/>
                  </a:lnTo>
                  <a:lnTo>
                    <a:pt x="0" y="20511"/>
                  </a:lnTo>
                  <a:lnTo>
                    <a:pt x="120" y="20340"/>
                  </a:lnTo>
                  <a:lnTo>
                    <a:pt x="240" y="19824"/>
                  </a:lnTo>
                  <a:lnTo>
                    <a:pt x="600" y="19022"/>
                  </a:lnTo>
                  <a:lnTo>
                    <a:pt x="960" y="17933"/>
                  </a:lnTo>
                  <a:lnTo>
                    <a:pt x="1320" y="16673"/>
                  </a:lnTo>
                  <a:lnTo>
                    <a:pt x="1800" y="15183"/>
                  </a:lnTo>
                  <a:lnTo>
                    <a:pt x="2400" y="13636"/>
                  </a:lnTo>
                  <a:lnTo>
                    <a:pt x="2880" y="11975"/>
                  </a:lnTo>
                  <a:lnTo>
                    <a:pt x="4080" y="8537"/>
                  </a:lnTo>
                  <a:lnTo>
                    <a:pt x="4560" y="6875"/>
                  </a:lnTo>
                  <a:lnTo>
                    <a:pt x="5160" y="5328"/>
                  </a:lnTo>
                  <a:lnTo>
                    <a:pt x="5640" y="3839"/>
                  </a:lnTo>
                  <a:lnTo>
                    <a:pt x="6120" y="2578"/>
                  </a:lnTo>
                  <a:lnTo>
                    <a:pt x="6480" y="1490"/>
                  </a:lnTo>
                  <a:lnTo>
                    <a:pt x="6720" y="688"/>
                  </a:lnTo>
                  <a:lnTo>
                    <a:pt x="6960" y="172"/>
                  </a:lnTo>
                  <a:lnTo>
                    <a:pt x="6960" y="0"/>
                  </a:lnTo>
                  <a:lnTo>
                    <a:pt x="21600" y="1089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9" name="Freeform 74"/>
            <p:cNvSpPr/>
            <p:nvPr/>
          </p:nvSpPr>
          <p:spPr>
            <a:xfrm>
              <a:off x="10064919" y="5019189"/>
              <a:ext cx="853446" cy="76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73"/>
                  </a:moveTo>
                  <a:lnTo>
                    <a:pt x="4939" y="21600"/>
                  </a:lnTo>
                  <a:lnTo>
                    <a:pt x="4676" y="16090"/>
                  </a:lnTo>
                  <a:lnTo>
                    <a:pt x="0" y="14327"/>
                  </a:lnTo>
                  <a:lnTo>
                    <a:pt x="16661" y="0"/>
                  </a:lnTo>
                  <a:lnTo>
                    <a:pt x="21600" y="7273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0" name="Freeform 75"/>
            <p:cNvSpPr/>
            <p:nvPr/>
          </p:nvSpPr>
          <p:spPr>
            <a:xfrm>
              <a:off x="10364145" y="5409484"/>
              <a:ext cx="850844" cy="82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51" y="0"/>
                  </a:moveTo>
                  <a:lnTo>
                    <a:pt x="15325" y="752"/>
                  </a:lnTo>
                  <a:lnTo>
                    <a:pt x="14466" y="1572"/>
                  </a:lnTo>
                  <a:lnTo>
                    <a:pt x="13343" y="2597"/>
                  </a:lnTo>
                  <a:lnTo>
                    <a:pt x="12088" y="3896"/>
                  </a:lnTo>
                  <a:lnTo>
                    <a:pt x="10635" y="5263"/>
                  </a:lnTo>
                  <a:lnTo>
                    <a:pt x="9116" y="6699"/>
                  </a:lnTo>
                  <a:lnTo>
                    <a:pt x="7596" y="8203"/>
                  </a:lnTo>
                  <a:lnTo>
                    <a:pt x="6077" y="9638"/>
                  </a:lnTo>
                  <a:lnTo>
                    <a:pt x="4690" y="11005"/>
                  </a:lnTo>
                  <a:lnTo>
                    <a:pt x="3369" y="12235"/>
                  </a:lnTo>
                  <a:lnTo>
                    <a:pt x="2312" y="13329"/>
                  </a:lnTo>
                  <a:lnTo>
                    <a:pt x="1453" y="14149"/>
                  </a:lnTo>
                  <a:lnTo>
                    <a:pt x="727" y="14901"/>
                  </a:lnTo>
                  <a:lnTo>
                    <a:pt x="0" y="16337"/>
                  </a:lnTo>
                  <a:lnTo>
                    <a:pt x="264" y="18114"/>
                  </a:lnTo>
                  <a:lnTo>
                    <a:pt x="1453" y="19959"/>
                  </a:lnTo>
                  <a:lnTo>
                    <a:pt x="3105" y="21258"/>
                  </a:lnTo>
                  <a:lnTo>
                    <a:pt x="4888" y="21600"/>
                  </a:lnTo>
                  <a:lnTo>
                    <a:pt x="6275" y="21053"/>
                  </a:lnTo>
                  <a:lnTo>
                    <a:pt x="6473" y="20848"/>
                  </a:lnTo>
                  <a:lnTo>
                    <a:pt x="7068" y="20301"/>
                  </a:lnTo>
                  <a:lnTo>
                    <a:pt x="7927" y="19481"/>
                  </a:lnTo>
                  <a:lnTo>
                    <a:pt x="8983" y="18387"/>
                  </a:lnTo>
                  <a:lnTo>
                    <a:pt x="10239" y="17157"/>
                  </a:lnTo>
                  <a:lnTo>
                    <a:pt x="11692" y="15790"/>
                  </a:lnTo>
                  <a:lnTo>
                    <a:pt x="13211" y="14354"/>
                  </a:lnTo>
                  <a:lnTo>
                    <a:pt x="14730" y="12851"/>
                  </a:lnTo>
                  <a:lnTo>
                    <a:pt x="16250" y="11415"/>
                  </a:lnTo>
                  <a:lnTo>
                    <a:pt x="17637" y="10048"/>
                  </a:lnTo>
                  <a:lnTo>
                    <a:pt x="18958" y="8818"/>
                  </a:lnTo>
                  <a:lnTo>
                    <a:pt x="20015" y="7724"/>
                  </a:lnTo>
                  <a:lnTo>
                    <a:pt x="20873" y="6904"/>
                  </a:lnTo>
                  <a:lnTo>
                    <a:pt x="21468" y="6425"/>
                  </a:lnTo>
                  <a:lnTo>
                    <a:pt x="21600" y="6220"/>
                  </a:lnTo>
                  <a:lnTo>
                    <a:pt x="16051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1" name="Freeform 76"/>
            <p:cNvSpPr/>
            <p:nvPr/>
          </p:nvSpPr>
          <p:spPr>
            <a:xfrm>
              <a:off x="9744878" y="4556040"/>
              <a:ext cx="863853" cy="79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635"/>
                  </a:moveTo>
                  <a:lnTo>
                    <a:pt x="21405" y="6776"/>
                  </a:lnTo>
                  <a:lnTo>
                    <a:pt x="20884" y="7271"/>
                  </a:lnTo>
                  <a:lnTo>
                    <a:pt x="20104" y="7976"/>
                  </a:lnTo>
                  <a:lnTo>
                    <a:pt x="18998" y="8965"/>
                  </a:lnTo>
                  <a:lnTo>
                    <a:pt x="17827" y="10094"/>
                  </a:lnTo>
                  <a:lnTo>
                    <a:pt x="16460" y="11365"/>
                  </a:lnTo>
                  <a:lnTo>
                    <a:pt x="14964" y="12776"/>
                  </a:lnTo>
                  <a:lnTo>
                    <a:pt x="13467" y="14118"/>
                  </a:lnTo>
                  <a:lnTo>
                    <a:pt x="11906" y="15529"/>
                  </a:lnTo>
                  <a:lnTo>
                    <a:pt x="10410" y="16871"/>
                  </a:lnTo>
                  <a:lnTo>
                    <a:pt x="9043" y="18141"/>
                  </a:lnTo>
                  <a:lnTo>
                    <a:pt x="7807" y="19341"/>
                  </a:lnTo>
                  <a:lnTo>
                    <a:pt x="6766" y="20259"/>
                  </a:lnTo>
                  <a:lnTo>
                    <a:pt x="5920" y="20965"/>
                  </a:lnTo>
                  <a:lnTo>
                    <a:pt x="5400" y="21459"/>
                  </a:lnTo>
                  <a:lnTo>
                    <a:pt x="5270" y="21600"/>
                  </a:lnTo>
                  <a:lnTo>
                    <a:pt x="5986" y="20188"/>
                  </a:lnTo>
                  <a:lnTo>
                    <a:pt x="5790" y="18282"/>
                  </a:lnTo>
                  <a:lnTo>
                    <a:pt x="4749" y="16376"/>
                  </a:lnTo>
                  <a:lnTo>
                    <a:pt x="3123" y="14965"/>
                  </a:lnTo>
                  <a:lnTo>
                    <a:pt x="1431" y="14471"/>
                  </a:lnTo>
                  <a:lnTo>
                    <a:pt x="0" y="15035"/>
                  </a:lnTo>
                  <a:lnTo>
                    <a:pt x="195" y="14894"/>
                  </a:lnTo>
                  <a:lnTo>
                    <a:pt x="716" y="14400"/>
                  </a:lnTo>
                  <a:lnTo>
                    <a:pt x="1496" y="13694"/>
                  </a:lnTo>
                  <a:lnTo>
                    <a:pt x="2537" y="12706"/>
                  </a:lnTo>
                  <a:lnTo>
                    <a:pt x="3773" y="11576"/>
                  </a:lnTo>
                  <a:lnTo>
                    <a:pt x="5140" y="10306"/>
                  </a:lnTo>
                  <a:lnTo>
                    <a:pt x="6636" y="8965"/>
                  </a:lnTo>
                  <a:lnTo>
                    <a:pt x="8133" y="7553"/>
                  </a:lnTo>
                  <a:lnTo>
                    <a:pt x="9694" y="6141"/>
                  </a:lnTo>
                  <a:lnTo>
                    <a:pt x="11190" y="4800"/>
                  </a:lnTo>
                  <a:lnTo>
                    <a:pt x="12557" y="3529"/>
                  </a:lnTo>
                  <a:lnTo>
                    <a:pt x="13793" y="2400"/>
                  </a:lnTo>
                  <a:lnTo>
                    <a:pt x="14834" y="1412"/>
                  </a:lnTo>
                  <a:lnTo>
                    <a:pt x="15614" y="635"/>
                  </a:lnTo>
                  <a:lnTo>
                    <a:pt x="16200" y="212"/>
                  </a:lnTo>
                  <a:lnTo>
                    <a:pt x="16395" y="0"/>
                  </a:lnTo>
                  <a:lnTo>
                    <a:pt x="21600" y="6635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2" name="Freeform 77"/>
            <p:cNvSpPr/>
            <p:nvPr/>
          </p:nvSpPr>
          <p:spPr>
            <a:xfrm>
              <a:off x="10744033" y="5791973"/>
              <a:ext cx="819620" cy="96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181"/>
                  </a:moveTo>
                  <a:lnTo>
                    <a:pt x="6994" y="21600"/>
                  </a:lnTo>
                  <a:lnTo>
                    <a:pt x="5211" y="17535"/>
                  </a:lnTo>
                  <a:lnTo>
                    <a:pt x="0" y="17419"/>
                  </a:lnTo>
                  <a:lnTo>
                    <a:pt x="14674" y="0"/>
                  </a:lnTo>
                  <a:lnTo>
                    <a:pt x="21600" y="4181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3" name="Freeform 78"/>
            <p:cNvSpPr/>
            <p:nvPr/>
          </p:nvSpPr>
          <p:spPr>
            <a:xfrm>
              <a:off x="13093606" y="6283744"/>
              <a:ext cx="322645" cy="93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087"/>
                  </a:lnTo>
                  <a:lnTo>
                    <a:pt x="1394" y="20343"/>
                  </a:lnTo>
                  <a:lnTo>
                    <a:pt x="5226" y="21301"/>
                  </a:lnTo>
                  <a:lnTo>
                    <a:pt x="10800" y="21600"/>
                  </a:lnTo>
                  <a:lnTo>
                    <a:pt x="16200" y="21301"/>
                  </a:lnTo>
                  <a:lnTo>
                    <a:pt x="20032" y="20343"/>
                  </a:lnTo>
                  <a:lnTo>
                    <a:pt x="21600" y="1902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4" name="Freeform 79"/>
            <p:cNvSpPr/>
            <p:nvPr/>
          </p:nvSpPr>
          <p:spPr>
            <a:xfrm>
              <a:off x="9562740" y="4027841"/>
              <a:ext cx="762376" cy="75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34" y="0"/>
                  </a:moveTo>
                  <a:lnTo>
                    <a:pt x="13417" y="1937"/>
                  </a:lnTo>
                  <a:lnTo>
                    <a:pt x="12016" y="3203"/>
                  </a:lnTo>
                  <a:lnTo>
                    <a:pt x="10542" y="4692"/>
                  </a:lnTo>
                  <a:lnTo>
                    <a:pt x="8920" y="6257"/>
                  </a:lnTo>
                  <a:lnTo>
                    <a:pt x="7225" y="7895"/>
                  </a:lnTo>
                  <a:lnTo>
                    <a:pt x="5603" y="9534"/>
                  </a:lnTo>
                  <a:lnTo>
                    <a:pt x="4055" y="11023"/>
                  </a:lnTo>
                  <a:lnTo>
                    <a:pt x="2728" y="12290"/>
                  </a:lnTo>
                  <a:lnTo>
                    <a:pt x="1696" y="13332"/>
                  </a:lnTo>
                  <a:lnTo>
                    <a:pt x="958" y="14003"/>
                  </a:lnTo>
                  <a:lnTo>
                    <a:pt x="737" y="14226"/>
                  </a:lnTo>
                  <a:lnTo>
                    <a:pt x="0" y="15790"/>
                  </a:lnTo>
                  <a:lnTo>
                    <a:pt x="295" y="17801"/>
                  </a:lnTo>
                  <a:lnTo>
                    <a:pt x="1548" y="19738"/>
                  </a:lnTo>
                  <a:lnTo>
                    <a:pt x="3465" y="21153"/>
                  </a:lnTo>
                  <a:lnTo>
                    <a:pt x="5382" y="21600"/>
                  </a:lnTo>
                  <a:lnTo>
                    <a:pt x="7003" y="20930"/>
                  </a:lnTo>
                  <a:lnTo>
                    <a:pt x="7225" y="20706"/>
                  </a:lnTo>
                  <a:lnTo>
                    <a:pt x="7888" y="19961"/>
                  </a:lnTo>
                  <a:lnTo>
                    <a:pt x="8994" y="18993"/>
                  </a:lnTo>
                  <a:lnTo>
                    <a:pt x="10321" y="17727"/>
                  </a:lnTo>
                  <a:lnTo>
                    <a:pt x="11795" y="16237"/>
                  </a:lnTo>
                  <a:lnTo>
                    <a:pt x="13491" y="14599"/>
                  </a:lnTo>
                  <a:lnTo>
                    <a:pt x="15113" y="13034"/>
                  </a:lnTo>
                  <a:lnTo>
                    <a:pt x="16808" y="11396"/>
                  </a:lnTo>
                  <a:lnTo>
                    <a:pt x="18283" y="9906"/>
                  </a:lnTo>
                  <a:lnTo>
                    <a:pt x="19683" y="8640"/>
                  </a:lnTo>
                  <a:lnTo>
                    <a:pt x="21600" y="6703"/>
                  </a:lnTo>
                  <a:lnTo>
                    <a:pt x="15334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5" name="Freeform 80"/>
            <p:cNvSpPr/>
            <p:nvPr/>
          </p:nvSpPr>
          <p:spPr>
            <a:xfrm>
              <a:off x="8753529" y="3067716"/>
              <a:ext cx="4844859" cy="343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9"/>
                  </a:moveTo>
                  <a:lnTo>
                    <a:pt x="209" y="1928"/>
                  </a:lnTo>
                  <a:lnTo>
                    <a:pt x="429" y="1977"/>
                  </a:lnTo>
                  <a:lnTo>
                    <a:pt x="638" y="2042"/>
                  </a:lnTo>
                  <a:lnTo>
                    <a:pt x="858" y="2108"/>
                  </a:lnTo>
                  <a:lnTo>
                    <a:pt x="1299" y="2271"/>
                  </a:lnTo>
                  <a:lnTo>
                    <a:pt x="1531" y="2385"/>
                  </a:lnTo>
                  <a:lnTo>
                    <a:pt x="1972" y="2614"/>
                  </a:lnTo>
                  <a:lnTo>
                    <a:pt x="2192" y="2745"/>
                  </a:lnTo>
                  <a:lnTo>
                    <a:pt x="2610" y="3039"/>
                  </a:lnTo>
                  <a:lnTo>
                    <a:pt x="2819" y="3219"/>
                  </a:lnTo>
                  <a:lnTo>
                    <a:pt x="3016" y="3398"/>
                  </a:lnTo>
                  <a:lnTo>
                    <a:pt x="3202" y="3611"/>
                  </a:lnTo>
                  <a:lnTo>
                    <a:pt x="3399" y="3823"/>
                  </a:lnTo>
                  <a:lnTo>
                    <a:pt x="3573" y="4052"/>
                  </a:lnTo>
                  <a:lnTo>
                    <a:pt x="3735" y="4297"/>
                  </a:lnTo>
                  <a:lnTo>
                    <a:pt x="3898" y="4559"/>
                  </a:lnTo>
                  <a:lnTo>
                    <a:pt x="4025" y="4787"/>
                  </a:lnTo>
                  <a:lnTo>
                    <a:pt x="4153" y="5032"/>
                  </a:lnTo>
                  <a:lnTo>
                    <a:pt x="4281" y="5261"/>
                  </a:lnTo>
                  <a:lnTo>
                    <a:pt x="4420" y="5506"/>
                  </a:lnTo>
                  <a:lnTo>
                    <a:pt x="4547" y="5751"/>
                  </a:lnTo>
                  <a:lnTo>
                    <a:pt x="4663" y="5996"/>
                  </a:lnTo>
                  <a:lnTo>
                    <a:pt x="4791" y="6258"/>
                  </a:lnTo>
                  <a:lnTo>
                    <a:pt x="4919" y="6503"/>
                  </a:lnTo>
                  <a:lnTo>
                    <a:pt x="5046" y="6764"/>
                  </a:lnTo>
                  <a:lnTo>
                    <a:pt x="5162" y="7009"/>
                  </a:lnTo>
                  <a:lnTo>
                    <a:pt x="5290" y="7271"/>
                  </a:lnTo>
                  <a:lnTo>
                    <a:pt x="5406" y="7532"/>
                  </a:lnTo>
                  <a:lnTo>
                    <a:pt x="5661" y="8055"/>
                  </a:lnTo>
                  <a:lnTo>
                    <a:pt x="5893" y="8578"/>
                  </a:lnTo>
                  <a:lnTo>
                    <a:pt x="6009" y="8856"/>
                  </a:lnTo>
                  <a:lnTo>
                    <a:pt x="6137" y="9117"/>
                  </a:lnTo>
                  <a:lnTo>
                    <a:pt x="6253" y="9379"/>
                  </a:lnTo>
                  <a:lnTo>
                    <a:pt x="6380" y="9656"/>
                  </a:lnTo>
                  <a:lnTo>
                    <a:pt x="6496" y="9918"/>
                  </a:lnTo>
                  <a:lnTo>
                    <a:pt x="6612" y="10195"/>
                  </a:lnTo>
                  <a:lnTo>
                    <a:pt x="6728" y="10457"/>
                  </a:lnTo>
                  <a:lnTo>
                    <a:pt x="6844" y="10735"/>
                  </a:lnTo>
                  <a:lnTo>
                    <a:pt x="6972" y="10996"/>
                  </a:lnTo>
                  <a:lnTo>
                    <a:pt x="7088" y="11257"/>
                  </a:lnTo>
                  <a:lnTo>
                    <a:pt x="7204" y="11535"/>
                  </a:lnTo>
                  <a:lnTo>
                    <a:pt x="7320" y="11797"/>
                  </a:lnTo>
                  <a:lnTo>
                    <a:pt x="7436" y="12074"/>
                  </a:lnTo>
                  <a:lnTo>
                    <a:pt x="7784" y="12859"/>
                  </a:lnTo>
                  <a:lnTo>
                    <a:pt x="7911" y="13136"/>
                  </a:lnTo>
                  <a:lnTo>
                    <a:pt x="8260" y="13921"/>
                  </a:lnTo>
                  <a:lnTo>
                    <a:pt x="8376" y="14166"/>
                  </a:lnTo>
                  <a:lnTo>
                    <a:pt x="8503" y="14427"/>
                  </a:lnTo>
                  <a:lnTo>
                    <a:pt x="8619" y="14672"/>
                  </a:lnTo>
                  <a:lnTo>
                    <a:pt x="8735" y="14934"/>
                  </a:lnTo>
                  <a:lnTo>
                    <a:pt x="8863" y="15179"/>
                  </a:lnTo>
                  <a:lnTo>
                    <a:pt x="8979" y="15424"/>
                  </a:lnTo>
                  <a:lnTo>
                    <a:pt x="9106" y="15669"/>
                  </a:lnTo>
                  <a:lnTo>
                    <a:pt x="9222" y="15898"/>
                  </a:lnTo>
                  <a:lnTo>
                    <a:pt x="9338" y="16143"/>
                  </a:lnTo>
                  <a:lnTo>
                    <a:pt x="9594" y="16600"/>
                  </a:lnTo>
                  <a:lnTo>
                    <a:pt x="9710" y="16829"/>
                  </a:lnTo>
                  <a:lnTo>
                    <a:pt x="9965" y="17287"/>
                  </a:lnTo>
                  <a:lnTo>
                    <a:pt x="10081" y="17499"/>
                  </a:lnTo>
                  <a:lnTo>
                    <a:pt x="10220" y="17711"/>
                  </a:lnTo>
                  <a:lnTo>
                    <a:pt x="10336" y="17924"/>
                  </a:lnTo>
                  <a:lnTo>
                    <a:pt x="10719" y="18512"/>
                  </a:lnTo>
                  <a:lnTo>
                    <a:pt x="11113" y="19067"/>
                  </a:lnTo>
                  <a:lnTo>
                    <a:pt x="11392" y="19427"/>
                  </a:lnTo>
                  <a:lnTo>
                    <a:pt x="11519" y="19590"/>
                  </a:lnTo>
                  <a:lnTo>
                    <a:pt x="11658" y="19754"/>
                  </a:lnTo>
                  <a:lnTo>
                    <a:pt x="12076" y="20195"/>
                  </a:lnTo>
                  <a:lnTo>
                    <a:pt x="12354" y="20456"/>
                  </a:lnTo>
                  <a:lnTo>
                    <a:pt x="12505" y="20587"/>
                  </a:lnTo>
                  <a:lnTo>
                    <a:pt x="12784" y="20816"/>
                  </a:lnTo>
                  <a:lnTo>
                    <a:pt x="13236" y="21110"/>
                  </a:lnTo>
                  <a:lnTo>
                    <a:pt x="13538" y="21273"/>
                  </a:lnTo>
                  <a:lnTo>
                    <a:pt x="13700" y="21339"/>
                  </a:lnTo>
                  <a:lnTo>
                    <a:pt x="13851" y="21404"/>
                  </a:lnTo>
                  <a:lnTo>
                    <a:pt x="14002" y="21453"/>
                  </a:lnTo>
                  <a:lnTo>
                    <a:pt x="14164" y="21502"/>
                  </a:lnTo>
                  <a:lnTo>
                    <a:pt x="14489" y="21567"/>
                  </a:lnTo>
                  <a:lnTo>
                    <a:pt x="14651" y="21584"/>
                  </a:lnTo>
                  <a:lnTo>
                    <a:pt x="14825" y="21600"/>
                  </a:lnTo>
                  <a:lnTo>
                    <a:pt x="15150" y="21600"/>
                  </a:lnTo>
                  <a:lnTo>
                    <a:pt x="15324" y="21584"/>
                  </a:lnTo>
                  <a:lnTo>
                    <a:pt x="15405" y="21584"/>
                  </a:lnTo>
                  <a:lnTo>
                    <a:pt x="15440" y="21600"/>
                  </a:lnTo>
                  <a:lnTo>
                    <a:pt x="16229" y="21600"/>
                  </a:lnTo>
                  <a:lnTo>
                    <a:pt x="16357" y="21584"/>
                  </a:lnTo>
                  <a:lnTo>
                    <a:pt x="17145" y="21584"/>
                  </a:lnTo>
                  <a:lnTo>
                    <a:pt x="17343" y="21567"/>
                  </a:lnTo>
                  <a:lnTo>
                    <a:pt x="18004" y="21567"/>
                  </a:lnTo>
                  <a:lnTo>
                    <a:pt x="18259" y="21551"/>
                  </a:lnTo>
                  <a:lnTo>
                    <a:pt x="19500" y="21551"/>
                  </a:lnTo>
                  <a:lnTo>
                    <a:pt x="19860" y="21535"/>
                  </a:lnTo>
                  <a:lnTo>
                    <a:pt x="21600" y="21535"/>
                  </a:lnTo>
                  <a:lnTo>
                    <a:pt x="21600" y="19394"/>
                  </a:lnTo>
                  <a:lnTo>
                    <a:pt x="15336" y="19394"/>
                  </a:lnTo>
                  <a:lnTo>
                    <a:pt x="14872" y="19296"/>
                  </a:lnTo>
                  <a:lnTo>
                    <a:pt x="14651" y="19231"/>
                  </a:lnTo>
                  <a:lnTo>
                    <a:pt x="14431" y="19149"/>
                  </a:lnTo>
                  <a:lnTo>
                    <a:pt x="14222" y="19051"/>
                  </a:lnTo>
                  <a:lnTo>
                    <a:pt x="14002" y="18953"/>
                  </a:lnTo>
                  <a:lnTo>
                    <a:pt x="13805" y="18822"/>
                  </a:lnTo>
                  <a:lnTo>
                    <a:pt x="13607" y="18708"/>
                  </a:lnTo>
                  <a:lnTo>
                    <a:pt x="13410" y="18561"/>
                  </a:lnTo>
                  <a:lnTo>
                    <a:pt x="13224" y="18414"/>
                  </a:lnTo>
                  <a:lnTo>
                    <a:pt x="13027" y="18251"/>
                  </a:lnTo>
                  <a:lnTo>
                    <a:pt x="12853" y="18087"/>
                  </a:lnTo>
                  <a:lnTo>
                    <a:pt x="12679" y="17907"/>
                  </a:lnTo>
                  <a:lnTo>
                    <a:pt x="12331" y="17515"/>
                  </a:lnTo>
                  <a:lnTo>
                    <a:pt x="12006" y="17090"/>
                  </a:lnTo>
                  <a:lnTo>
                    <a:pt x="11682" y="16633"/>
                  </a:lnTo>
                  <a:lnTo>
                    <a:pt x="11229" y="15898"/>
                  </a:lnTo>
                  <a:lnTo>
                    <a:pt x="10846" y="15179"/>
                  </a:lnTo>
                  <a:lnTo>
                    <a:pt x="10603" y="14738"/>
                  </a:lnTo>
                  <a:lnTo>
                    <a:pt x="10382" y="14313"/>
                  </a:lnTo>
                  <a:lnTo>
                    <a:pt x="10150" y="13888"/>
                  </a:lnTo>
                  <a:lnTo>
                    <a:pt x="9942" y="13463"/>
                  </a:lnTo>
                  <a:lnTo>
                    <a:pt x="9524" y="12646"/>
                  </a:lnTo>
                  <a:lnTo>
                    <a:pt x="9327" y="12270"/>
                  </a:lnTo>
                  <a:lnTo>
                    <a:pt x="9141" y="11878"/>
                  </a:lnTo>
                  <a:lnTo>
                    <a:pt x="8956" y="11503"/>
                  </a:lnTo>
                  <a:lnTo>
                    <a:pt x="8782" y="11143"/>
                  </a:lnTo>
                  <a:lnTo>
                    <a:pt x="8619" y="10800"/>
                  </a:lnTo>
                  <a:lnTo>
                    <a:pt x="8457" y="10441"/>
                  </a:lnTo>
                  <a:lnTo>
                    <a:pt x="8306" y="10114"/>
                  </a:lnTo>
                  <a:lnTo>
                    <a:pt x="8155" y="9803"/>
                  </a:lnTo>
                  <a:lnTo>
                    <a:pt x="8016" y="9493"/>
                  </a:lnTo>
                  <a:lnTo>
                    <a:pt x="7877" y="9199"/>
                  </a:lnTo>
                  <a:lnTo>
                    <a:pt x="7749" y="8905"/>
                  </a:lnTo>
                  <a:lnTo>
                    <a:pt x="7633" y="8627"/>
                  </a:lnTo>
                  <a:lnTo>
                    <a:pt x="7517" y="8382"/>
                  </a:lnTo>
                  <a:lnTo>
                    <a:pt x="7413" y="8137"/>
                  </a:lnTo>
                  <a:lnTo>
                    <a:pt x="7320" y="7892"/>
                  </a:lnTo>
                  <a:lnTo>
                    <a:pt x="7215" y="7679"/>
                  </a:lnTo>
                  <a:lnTo>
                    <a:pt x="7053" y="7287"/>
                  </a:lnTo>
                  <a:lnTo>
                    <a:pt x="6983" y="7107"/>
                  </a:lnTo>
                  <a:lnTo>
                    <a:pt x="6914" y="6944"/>
                  </a:lnTo>
                  <a:lnTo>
                    <a:pt x="6856" y="6797"/>
                  </a:lnTo>
                  <a:lnTo>
                    <a:pt x="6763" y="6568"/>
                  </a:lnTo>
                  <a:lnTo>
                    <a:pt x="6728" y="6470"/>
                  </a:lnTo>
                  <a:lnTo>
                    <a:pt x="6693" y="6389"/>
                  </a:lnTo>
                  <a:lnTo>
                    <a:pt x="6659" y="6323"/>
                  </a:lnTo>
                  <a:lnTo>
                    <a:pt x="6647" y="6274"/>
                  </a:lnTo>
                  <a:lnTo>
                    <a:pt x="6635" y="6241"/>
                  </a:lnTo>
                  <a:lnTo>
                    <a:pt x="6357" y="5555"/>
                  </a:lnTo>
                  <a:lnTo>
                    <a:pt x="6218" y="5228"/>
                  </a:lnTo>
                  <a:lnTo>
                    <a:pt x="5916" y="4608"/>
                  </a:lnTo>
                  <a:lnTo>
                    <a:pt x="5754" y="4330"/>
                  </a:lnTo>
                  <a:lnTo>
                    <a:pt x="5603" y="4052"/>
                  </a:lnTo>
                  <a:lnTo>
                    <a:pt x="5429" y="3791"/>
                  </a:lnTo>
                  <a:lnTo>
                    <a:pt x="5267" y="3529"/>
                  </a:lnTo>
                  <a:lnTo>
                    <a:pt x="5093" y="3284"/>
                  </a:lnTo>
                  <a:lnTo>
                    <a:pt x="4745" y="2827"/>
                  </a:lnTo>
                  <a:lnTo>
                    <a:pt x="4571" y="2631"/>
                  </a:lnTo>
                  <a:lnTo>
                    <a:pt x="4397" y="2418"/>
                  </a:lnTo>
                  <a:lnTo>
                    <a:pt x="4211" y="2222"/>
                  </a:lnTo>
                  <a:lnTo>
                    <a:pt x="4025" y="2042"/>
                  </a:lnTo>
                  <a:lnTo>
                    <a:pt x="3469" y="1552"/>
                  </a:lnTo>
                  <a:lnTo>
                    <a:pt x="3283" y="1405"/>
                  </a:lnTo>
                  <a:lnTo>
                    <a:pt x="2726" y="1013"/>
                  </a:lnTo>
                  <a:lnTo>
                    <a:pt x="2529" y="899"/>
                  </a:lnTo>
                  <a:lnTo>
                    <a:pt x="2343" y="801"/>
                  </a:lnTo>
                  <a:lnTo>
                    <a:pt x="2158" y="686"/>
                  </a:lnTo>
                  <a:lnTo>
                    <a:pt x="1786" y="523"/>
                  </a:lnTo>
                  <a:lnTo>
                    <a:pt x="1612" y="441"/>
                  </a:lnTo>
                  <a:lnTo>
                    <a:pt x="1427" y="359"/>
                  </a:lnTo>
                  <a:lnTo>
                    <a:pt x="1079" y="229"/>
                  </a:lnTo>
                  <a:lnTo>
                    <a:pt x="893" y="180"/>
                  </a:lnTo>
                  <a:lnTo>
                    <a:pt x="568" y="82"/>
                  </a:lnTo>
                  <a:lnTo>
                    <a:pt x="394" y="49"/>
                  </a:lnTo>
                  <a:lnTo>
                    <a:pt x="232" y="0"/>
                  </a:lnTo>
                  <a:lnTo>
                    <a:pt x="209" y="196"/>
                  </a:lnTo>
                  <a:lnTo>
                    <a:pt x="151" y="654"/>
                  </a:lnTo>
                  <a:lnTo>
                    <a:pt x="81" y="1225"/>
                  </a:lnTo>
                  <a:lnTo>
                    <a:pt x="23" y="1683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6" name="Line 81"/>
            <p:cNvSpPr/>
            <p:nvPr/>
          </p:nvSpPr>
          <p:spPr>
            <a:xfrm>
              <a:off x="13448774" y="3774149"/>
              <a:ext cx="20816" cy="20817"/>
            </a:xfrm>
            <a:prstGeom prst="line">
              <a:avLst/>
            </a:prstGeom>
            <a:noFill/>
            <a:ln w="3175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7" name="Line 82"/>
            <p:cNvSpPr/>
            <p:nvPr/>
          </p:nvSpPr>
          <p:spPr>
            <a:xfrm>
              <a:off x="12539388" y="5648865"/>
              <a:ext cx="44233" cy="44233"/>
            </a:xfrm>
            <a:prstGeom prst="line">
              <a:avLst/>
            </a:prstGeom>
            <a:noFill/>
            <a:ln w="3175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8" name="Text Box 83"/>
            <p:cNvSpPr txBox="1"/>
            <p:nvPr/>
          </p:nvSpPr>
          <p:spPr>
            <a:xfrm>
              <a:off x="0" y="1124048"/>
              <a:ext cx="849282" cy="7163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59" name="Freeform 84"/>
            <p:cNvSpPr/>
            <p:nvPr/>
          </p:nvSpPr>
          <p:spPr>
            <a:xfrm>
              <a:off x="8266962" y="3218630"/>
              <a:ext cx="385091" cy="96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3" y="0"/>
                  </a:moveTo>
                  <a:lnTo>
                    <a:pt x="3503" y="176"/>
                  </a:lnTo>
                  <a:lnTo>
                    <a:pt x="3357" y="761"/>
                  </a:lnTo>
                  <a:lnTo>
                    <a:pt x="3211" y="1698"/>
                  </a:lnTo>
                  <a:lnTo>
                    <a:pt x="3065" y="2927"/>
                  </a:lnTo>
                  <a:lnTo>
                    <a:pt x="2773" y="4332"/>
                  </a:lnTo>
                  <a:lnTo>
                    <a:pt x="2481" y="5971"/>
                  </a:lnTo>
                  <a:lnTo>
                    <a:pt x="2043" y="7668"/>
                  </a:lnTo>
                  <a:lnTo>
                    <a:pt x="1459" y="11180"/>
                  </a:lnTo>
                  <a:lnTo>
                    <a:pt x="1168" y="12878"/>
                  </a:lnTo>
                  <a:lnTo>
                    <a:pt x="876" y="14459"/>
                  </a:lnTo>
                  <a:lnTo>
                    <a:pt x="584" y="15922"/>
                  </a:lnTo>
                  <a:lnTo>
                    <a:pt x="438" y="17151"/>
                  </a:lnTo>
                  <a:lnTo>
                    <a:pt x="146" y="18029"/>
                  </a:lnTo>
                  <a:lnTo>
                    <a:pt x="146" y="18615"/>
                  </a:lnTo>
                  <a:lnTo>
                    <a:pt x="0" y="18849"/>
                  </a:lnTo>
                  <a:lnTo>
                    <a:pt x="1022" y="20195"/>
                  </a:lnTo>
                  <a:lnTo>
                    <a:pt x="4232" y="21132"/>
                  </a:lnTo>
                  <a:lnTo>
                    <a:pt x="8611" y="21600"/>
                  </a:lnTo>
                  <a:lnTo>
                    <a:pt x="13281" y="21366"/>
                  </a:lnTo>
                  <a:lnTo>
                    <a:pt x="16638" y="20605"/>
                  </a:lnTo>
                  <a:lnTo>
                    <a:pt x="18097" y="19317"/>
                  </a:lnTo>
                  <a:lnTo>
                    <a:pt x="18243" y="19141"/>
                  </a:lnTo>
                  <a:lnTo>
                    <a:pt x="18243" y="18556"/>
                  </a:lnTo>
                  <a:lnTo>
                    <a:pt x="18389" y="17620"/>
                  </a:lnTo>
                  <a:lnTo>
                    <a:pt x="18681" y="16390"/>
                  </a:lnTo>
                  <a:lnTo>
                    <a:pt x="18973" y="14985"/>
                  </a:lnTo>
                  <a:lnTo>
                    <a:pt x="19557" y="11707"/>
                  </a:lnTo>
                  <a:lnTo>
                    <a:pt x="20141" y="8195"/>
                  </a:lnTo>
                  <a:lnTo>
                    <a:pt x="20432" y="6498"/>
                  </a:lnTo>
                  <a:lnTo>
                    <a:pt x="20724" y="4859"/>
                  </a:lnTo>
                  <a:lnTo>
                    <a:pt x="21016" y="3454"/>
                  </a:lnTo>
                  <a:lnTo>
                    <a:pt x="21162" y="2283"/>
                  </a:lnTo>
                  <a:lnTo>
                    <a:pt x="21454" y="1288"/>
                  </a:lnTo>
                  <a:lnTo>
                    <a:pt x="21454" y="702"/>
                  </a:lnTo>
                  <a:lnTo>
                    <a:pt x="21600" y="527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0" name="Freeform 85"/>
            <p:cNvSpPr/>
            <p:nvPr/>
          </p:nvSpPr>
          <p:spPr>
            <a:xfrm>
              <a:off x="8222729" y="3041696"/>
              <a:ext cx="582841" cy="32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45"/>
                  </a:moveTo>
                  <a:lnTo>
                    <a:pt x="3857" y="20045"/>
                  </a:lnTo>
                  <a:lnTo>
                    <a:pt x="5400" y="19872"/>
                  </a:lnTo>
                  <a:lnTo>
                    <a:pt x="7521" y="19872"/>
                  </a:lnTo>
                  <a:lnTo>
                    <a:pt x="10029" y="20045"/>
                  </a:lnTo>
                  <a:lnTo>
                    <a:pt x="13018" y="20390"/>
                  </a:lnTo>
                  <a:lnTo>
                    <a:pt x="16200" y="20909"/>
                  </a:lnTo>
                  <a:lnTo>
                    <a:pt x="19671" y="21600"/>
                  </a:lnTo>
                  <a:lnTo>
                    <a:pt x="19864" y="19526"/>
                  </a:lnTo>
                  <a:lnTo>
                    <a:pt x="20346" y="14688"/>
                  </a:lnTo>
                  <a:lnTo>
                    <a:pt x="20925" y="8640"/>
                  </a:lnTo>
                  <a:lnTo>
                    <a:pt x="21407" y="3802"/>
                  </a:lnTo>
                  <a:lnTo>
                    <a:pt x="21600" y="1728"/>
                  </a:lnTo>
                  <a:lnTo>
                    <a:pt x="18129" y="1037"/>
                  </a:lnTo>
                  <a:lnTo>
                    <a:pt x="14850" y="346"/>
                  </a:lnTo>
                  <a:lnTo>
                    <a:pt x="11764" y="0"/>
                  </a:lnTo>
                  <a:lnTo>
                    <a:pt x="5111" y="0"/>
                  </a:lnTo>
                  <a:lnTo>
                    <a:pt x="3857" y="173"/>
                  </a:lnTo>
                  <a:lnTo>
                    <a:pt x="2893" y="346"/>
                  </a:lnTo>
                  <a:lnTo>
                    <a:pt x="0" y="346"/>
                  </a:lnTo>
                  <a:lnTo>
                    <a:pt x="0" y="20045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1" name="Text Box 86"/>
            <p:cNvSpPr txBox="1"/>
            <p:nvPr/>
          </p:nvSpPr>
          <p:spPr>
            <a:xfrm>
              <a:off x="8199821" y="3567293"/>
              <a:ext cx="462130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62" name="Freeform 87"/>
            <p:cNvSpPr/>
            <p:nvPr/>
          </p:nvSpPr>
          <p:spPr>
            <a:xfrm>
              <a:off x="4998894" y="3226436"/>
              <a:ext cx="322645" cy="93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027"/>
                  </a:lnTo>
                  <a:lnTo>
                    <a:pt x="1568" y="20343"/>
                  </a:lnTo>
                  <a:lnTo>
                    <a:pt x="5400" y="21241"/>
                  </a:lnTo>
                  <a:lnTo>
                    <a:pt x="10800" y="21600"/>
                  </a:lnTo>
                  <a:lnTo>
                    <a:pt x="16374" y="21241"/>
                  </a:lnTo>
                  <a:lnTo>
                    <a:pt x="20032" y="20343"/>
                  </a:lnTo>
                  <a:lnTo>
                    <a:pt x="21600" y="18967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3" name="Freeform 88"/>
            <p:cNvSpPr/>
            <p:nvPr/>
          </p:nvSpPr>
          <p:spPr>
            <a:xfrm>
              <a:off x="4840174" y="3046900"/>
              <a:ext cx="559424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4" name="Text Box 89"/>
            <p:cNvSpPr txBox="1"/>
            <p:nvPr/>
          </p:nvSpPr>
          <p:spPr>
            <a:xfrm>
              <a:off x="4916141" y="3567293"/>
              <a:ext cx="462131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</a:t>
              </a:r>
            </a:p>
          </p:txBody>
        </p:sp>
        <p:sp>
          <p:nvSpPr>
            <p:cNvPr id="365" name="Freeform 90"/>
            <p:cNvSpPr/>
            <p:nvPr/>
          </p:nvSpPr>
          <p:spPr>
            <a:xfrm>
              <a:off x="5475054" y="3226436"/>
              <a:ext cx="322644" cy="934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0800" y="19133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6" name="Freeform 91"/>
            <p:cNvSpPr/>
            <p:nvPr/>
          </p:nvSpPr>
          <p:spPr>
            <a:xfrm>
              <a:off x="5399597" y="3046900"/>
              <a:ext cx="465752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7" name="Text Box 92"/>
            <p:cNvSpPr txBox="1"/>
            <p:nvPr/>
          </p:nvSpPr>
          <p:spPr>
            <a:xfrm>
              <a:off x="5420943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68" name="Freeform 93"/>
            <p:cNvSpPr/>
            <p:nvPr/>
          </p:nvSpPr>
          <p:spPr>
            <a:xfrm>
              <a:off x="5938203" y="3226436"/>
              <a:ext cx="322645" cy="96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542"/>
                  </a:lnTo>
                  <a:lnTo>
                    <a:pt x="20206" y="20316"/>
                  </a:lnTo>
                  <a:lnTo>
                    <a:pt x="16200" y="19440"/>
                  </a:lnTo>
                  <a:lnTo>
                    <a:pt x="10800" y="19090"/>
                  </a:lnTo>
                  <a:lnTo>
                    <a:pt x="5400" y="19440"/>
                  </a:lnTo>
                  <a:lnTo>
                    <a:pt x="1394" y="20374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Freeform 94"/>
            <p:cNvSpPr/>
            <p:nvPr/>
          </p:nvSpPr>
          <p:spPr>
            <a:xfrm>
              <a:off x="5865348" y="3046900"/>
              <a:ext cx="470957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0" name="Text Box 95"/>
            <p:cNvSpPr txBox="1"/>
            <p:nvPr/>
          </p:nvSpPr>
          <p:spPr>
            <a:xfrm>
              <a:off x="5878889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71" name="Freeform 96"/>
            <p:cNvSpPr/>
            <p:nvPr/>
          </p:nvSpPr>
          <p:spPr>
            <a:xfrm>
              <a:off x="6411761" y="3226436"/>
              <a:ext cx="322644" cy="98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10800" y="216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Freeform 97"/>
            <p:cNvSpPr/>
            <p:nvPr/>
          </p:nvSpPr>
          <p:spPr>
            <a:xfrm>
              <a:off x="6336304" y="3046900"/>
              <a:ext cx="465753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3" name="Text Box 98"/>
            <p:cNvSpPr txBox="1"/>
            <p:nvPr/>
          </p:nvSpPr>
          <p:spPr>
            <a:xfrm>
              <a:off x="6357650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374" name="Freeform 99"/>
            <p:cNvSpPr/>
            <p:nvPr/>
          </p:nvSpPr>
          <p:spPr>
            <a:xfrm>
              <a:off x="6869707" y="3226436"/>
              <a:ext cx="322644" cy="95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800" y="19135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Freeform 100"/>
            <p:cNvSpPr/>
            <p:nvPr/>
          </p:nvSpPr>
          <p:spPr>
            <a:xfrm>
              <a:off x="6802056" y="3046900"/>
              <a:ext cx="457946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6" name="Text Box 101"/>
            <p:cNvSpPr txBox="1"/>
            <p:nvPr/>
          </p:nvSpPr>
          <p:spPr>
            <a:xfrm>
              <a:off x="6815596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77" name="Freeform 102"/>
            <p:cNvSpPr/>
            <p:nvPr/>
          </p:nvSpPr>
          <p:spPr>
            <a:xfrm>
              <a:off x="7332857" y="3226436"/>
              <a:ext cx="322644" cy="95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10800" y="19135"/>
                  </a:lnTo>
                  <a:lnTo>
                    <a:pt x="0" y="21600"/>
                  </a:lnTo>
                  <a:lnTo>
                    <a:pt x="17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8" name="Freeform 103"/>
            <p:cNvSpPr/>
            <p:nvPr/>
          </p:nvSpPr>
          <p:spPr>
            <a:xfrm>
              <a:off x="7260001" y="3046900"/>
              <a:ext cx="463151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9" name="Text Box 104"/>
            <p:cNvSpPr txBox="1"/>
            <p:nvPr/>
          </p:nvSpPr>
          <p:spPr>
            <a:xfrm>
              <a:off x="7263134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U</a:t>
              </a:r>
            </a:p>
          </p:txBody>
        </p:sp>
        <p:sp>
          <p:nvSpPr>
            <p:cNvPr id="380" name="Freeform 105"/>
            <p:cNvSpPr/>
            <p:nvPr/>
          </p:nvSpPr>
          <p:spPr>
            <a:xfrm>
              <a:off x="7793404" y="3226436"/>
              <a:ext cx="320043" cy="96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542"/>
                  </a:lnTo>
                  <a:lnTo>
                    <a:pt x="20195" y="20316"/>
                  </a:lnTo>
                  <a:lnTo>
                    <a:pt x="16156" y="19440"/>
                  </a:lnTo>
                  <a:lnTo>
                    <a:pt x="10712" y="19090"/>
                  </a:lnTo>
                  <a:lnTo>
                    <a:pt x="5268" y="19440"/>
                  </a:lnTo>
                  <a:lnTo>
                    <a:pt x="1405" y="20374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Freeform 106"/>
            <p:cNvSpPr/>
            <p:nvPr/>
          </p:nvSpPr>
          <p:spPr>
            <a:xfrm>
              <a:off x="7723151" y="3046900"/>
              <a:ext cx="499579" cy="296625"/>
            </a:xfrm>
            <a:prstGeom prst="rect">
              <a:avLst/>
            </a:prstGeom>
            <a:solidFill>
              <a:srgbClr val="00FF00"/>
            </a:solidFill>
            <a:ln w="12700" cap="flat">
              <a:solidFill>
                <a:srgbClr val="29293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292934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2" name="Text Box 107"/>
            <p:cNvSpPr txBox="1"/>
            <p:nvPr/>
          </p:nvSpPr>
          <p:spPr>
            <a:xfrm>
              <a:off x="7731487" y="3567293"/>
              <a:ext cx="441274" cy="574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83" name="Text Box 108"/>
            <p:cNvSpPr txBox="1"/>
            <p:nvPr/>
          </p:nvSpPr>
          <p:spPr>
            <a:xfrm>
              <a:off x="4379106" y="2895986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  <p:sp>
          <p:nvSpPr>
            <p:cNvPr id="384" name="Text Box 109"/>
            <p:cNvSpPr txBox="1"/>
            <p:nvPr/>
          </p:nvSpPr>
          <p:spPr>
            <a:xfrm>
              <a:off x="4496194" y="0"/>
              <a:ext cx="547037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 coding strand</a:t>
              </a:r>
            </a:p>
          </p:txBody>
        </p:sp>
        <p:sp>
          <p:nvSpPr>
            <p:cNvPr id="385" name="Text Box 110"/>
            <p:cNvSpPr txBox="1"/>
            <p:nvPr/>
          </p:nvSpPr>
          <p:spPr>
            <a:xfrm>
              <a:off x="3832693" y="5690496"/>
              <a:ext cx="6008978" cy="690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1"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DNA template strand</a:t>
              </a:r>
            </a:p>
          </p:txBody>
        </p:sp>
        <p:sp>
          <p:nvSpPr>
            <p:cNvPr id="386" name="Text Box 111"/>
            <p:cNvSpPr txBox="1"/>
            <p:nvPr/>
          </p:nvSpPr>
          <p:spPr>
            <a:xfrm>
              <a:off x="11885554" y="202953"/>
              <a:ext cx="1253026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  <p:sp>
          <p:nvSpPr>
            <p:cNvPr id="387" name="Text Box 112"/>
            <p:cNvSpPr txBox="1"/>
            <p:nvPr/>
          </p:nvSpPr>
          <p:spPr>
            <a:xfrm>
              <a:off x="13613479" y="5994926"/>
              <a:ext cx="84928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88" name="Text Box 113"/>
            <p:cNvSpPr txBox="1"/>
            <p:nvPr/>
          </p:nvSpPr>
          <p:spPr>
            <a:xfrm>
              <a:off x="13613479" y="4745983"/>
              <a:ext cx="849282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</a:t>
              </a:r>
              <a:r>
                <a:t>’</a:t>
              </a:r>
            </a:p>
          </p:txBody>
        </p:sp>
        <p:sp>
          <p:nvSpPr>
            <p:cNvPr id="389" name="Text Box 114"/>
            <p:cNvSpPr txBox="1"/>
            <p:nvPr/>
          </p:nvSpPr>
          <p:spPr>
            <a:xfrm>
              <a:off x="374682" y="2747674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  <p:sp>
          <p:nvSpPr>
            <p:cNvPr id="390" name="Text Box 115"/>
            <p:cNvSpPr txBox="1"/>
            <p:nvPr/>
          </p:nvSpPr>
          <p:spPr>
            <a:xfrm>
              <a:off x="13738373" y="2997463"/>
              <a:ext cx="599494" cy="690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1400"/>
                </a:spcBef>
                <a:defRPr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3</a:t>
              </a:r>
              <a:r>
                <a:t>’</a:t>
              </a:r>
            </a:p>
          </p:txBody>
        </p:sp>
      </p:grpSp>
      <p:sp>
        <p:nvSpPr>
          <p:cNvPr id="392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               RNA</a:t>
            </a:r>
          </a:p>
        </p:txBody>
      </p:sp>
      <p:sp>
        <p:nvSpPr>
          <p:cNvPr id="393" name="Arrow"/>
          <p:cNvSpPr/>
          <p:nvPr/>
        </p:nvSpPr>
        <p:spPr>
          <a:xfrm>
            <a:off x="8501057" y="1983805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Rectangle 3"/>
          <p:cNvSpPr txBox="1"/>
          <p:nvPr/>
        </p:nvSpPr>
        <p:spPr>
          <a:xfrm>
            <a:off x="10617828" y="514412"/>
            <a:ext cx="14444347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3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12323" b="16473"/>
          <a:stretch>
            <a:fillRect/>
          </a:stretch>
        </p:blipFill>
        <p:spPr>
          <a:xfrm>
            <a:off x="4368367" y="6399157"/>
            <a:ext cx="7894246" cy="563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02049" y="6183021"/>
            <a:ext cx="7461584" cy="6429097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Text Box 8"/>
          <p:cNvSpPr txBox="1"/>
          <p:nvPr/>
        </p:nvSpPr>
        <p:spPr>
          <a:xfrm>
            <a:off x="6554122" y="3516269"/>
            <a:ext cx="10772432" cy="219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stranded subsequences bounded by base pairs are called </a:t>
            </a:r>
            <a:r>
              <a:rPr>
                <a:solidFill>
                  <a:srgbClr val="FF0000"/>
                </a:solidFill>
              </a:rPr>
              <a:t>loops</a:t>
            </a:r>
            <a:r>
              <a:rPr>
                <a:solidFill>
                  <a:srgbClr val="AD8F67"/>
                </a:solidFill>
              </a:rPr>
              <a:t>.</a:t>
            </a:r>
          </a:p>
          <a:p>
            <a:pPr defTabSz="914400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loop at the end of a stem is called a </a:t>
            </a:r>
            <a:r>
              <a:rPr>
                <a:solidFill>
                  <a:srgbClr val="FF0000"/>
                </a:solidFill>
              </a:rPr>
              <a:t>hairpin loop</a:t>
            </a:r>
            <a:r>
              <a:rPr>
                <a:solidFill>
                  <a:srgbClr val="AD8F67"/>
                </a:solidFill>
              </a:rPr>
              <a:t>. </a:t>
            </a:r>
            <a:r>
              <a:t>Simple substructures</a:t>
            </a:r>
          </a:p>
          <a:p>
            <a:pPr defTabSz="914400"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consisting of a single stem and loop are called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stem loops</a:t>
            </a:r>
            <a:r>
              <a:rPr>
                <a:solidFill>
                  <a:srgbClr val="AD8F67"/>
                </a:solidFill>
              </a:rPr>
              <a:t>, </a:t>
            </a:r>
            <a:r>
              <a:t>or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hairpins.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"/>
          <p:cNvSpPr txBox="1"/>
          <p:nvPr/>
        </p:nvSpPr>
        <p:spPr>
          <a:xfrm>
            <a:off x="10592255" y="245894"/>
            <a:ext cx="14444347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4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9683" y="8183934"/>
            <a:ext cx="12457283" cy="556995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ext Box 6"/>
          <p:cNvSpPr txBox="1"/>
          <p:nvPr/>
        </p:nvSpPr>
        <p:spPr>
          <a:xfrm>
            <a:off x="1834143" y="2472378"/>
            <a:ext cx="18883818" cy="5474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Single stranded bases within a stem form a </a:t>
            </a:r>
            <a:r>
              <a:rPr>
                <a:solidFill>
                  <a:srgbClr val="FF0000"/>
                </a:solidFill>
              </a:rPr>
              <a:t>bulge</a:t>
            </a:r>
            <a:r>
              <a:rPr>
                <a:solidFill>
                  <a:srgbClr val="AD8F67"/>
                </a:solidFill>
              </a:rPr>
              <a:t> </a:t>
            </a:r>
            <a:r>
              <a:t>or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bulge loop</a:t>
            </a:r>
            <a:r>
              <a:rPr>
                <a:solidFill>
                  <a:srgbClr val="AD8F67"/>
                </a:solidFill>
              </a:rPr>
              <a:t> </a:t>
            </a:r>
            <a:r>
              <a:t>if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single stranded bases are on only one side of the stem.</a:t>
            </a:r>
          </a:p>
          <a:p>
            <a:pPr defTabSz="914400">
              <a:defRPr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single stranded bases interrupt both sides of a stem, they form an </a:t>
            </a:r>
          </a:p>
          <a:p>
            <a:pPr defTabSz="914400"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internal (interior) loop</a:t>
            </a:r>
            <a:r>
              <a:rPr>
                <a:solidFill>
                  <a:srgbClr val="AD8F67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3"/>
          <p:cNvSpPr txBox="1"/>
          <p:nvPr/>
        </p:nvSpPr>
        <p:spPr>
          <a:xfrm>
            <a:off x="9837847" y="539985"/>
            <a:ext cx="14444347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</a:t>
            </a:r>
          </a:p>
        </p:txBody>
      </p:sp>
      <p:pic>
        <p:nvPicPr>
          <p:cNvPr id="40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15343" r="0" b="13578"/>
          <a:stretch>
            <a:fillRect/>
          </a:stretch>
        </p:blipFill>
        <p:spPr>
          <a:xfrm>
            <a:off x="3717172" y="7183349"/>
            <a:ext cx="13855301" cy="397357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Text Box 8"/>
          <p:cNvSpPr txBox="1"/>
          <p:nvPr/>
        </p:nvSpPr>
        <p:spPr>
          <a:xfrm>
            <a:off x="2136836" y="3704826"/>
            <a:ext cx="18043331" cy="270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addition to secondary structural interactions in RNA, there are also</a:t>
            </a:r>
          </a:p>
          <a:p>
            <a:pPr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tertiary interactions, including: (A)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pseudoknots</a:t>
            </a:r>
            <a:r>
              <a:rPr>
                <a:solidFill>
                  <a:srgbClr val="AD8F67"/>
                </a:solidFill>
              </a:rPr>
              <a:t>, </a:t>
            </a:r>
            <a:r>
              <a:t>(B)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kissing hairpins</a:t>
            </a:r>
            <a:r>
              <a:rPr>
                <a:solidFill>
                  <a:srgbClr val="AD8F67"/>
                </a:solidFill>
              </a:rPr>
              <a:t> </a:t>
            </a:r>
            <a:r>
              <a:t>and (C)</a:t>
            </a:r>
            <a:r>
              <a:rPr>
                <a:solidFill>
                  <a:srgbClr val="AD8F6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hairpin-bulge</a:t>
            </a:r>
            <a:r>
              <a:rPr>
                <a:solidFill>
                  <a:srgbClr val="AD8F67"/>
                </a:solidFill>
              </a:rPr>
              <a:t> </a:t>
            </a:r>
            <a:r>
              <a:t>contacts.</a:t>
            </a:r>
          </a:p>
        </p:txBody>
      </p:sp>
      <p:sp>
        <p:nvSpPr>
          <p:cNvPr id="407" name="Text Box 10"/>
          <p:cNvSpPr txBox="1"/>
          <p:nvPr/>
        </p:nvSpPr>
        <p:spPr>
          <a:xfrm>
            <a:off x="4395352" y="11510809"/>
            <a:ext cx="2119348" cy="55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914400">
              <a:def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Pseudoknot</a:t>
            </a:r>
          </a:p>
        </p:txBody>
      </p:sp>
      <p:sp>
        <p:nvSpPr>
          <p:cNvPr id="408" name="Text Box 13"/>
          <p:cNvSpPr txBox="1"/>
          <p:nvPr/>
        </p:nvSpPr>
        <p:spPr>
          <a:xfrm>
            <a:off x="9338455" y="11510809"/>
            <a:ext cx="2922859" cy="55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914400">
              <a:def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Kissing hairpins</a:t>
            </a:r>
          </a:p>
        </p:txBody>
      </p:sp>
      <p:sp>
        <p:nvSpPr>
          <p:cNvPr id="409" name="Text Box 14"/>
          <p:cNvSpPr txBox="1"/>
          <p:nvPr/>
        </p:nvSpPr>
        <p:spPr>
          <a:xfrm>
            <a:off x="14368027" y="11510809"/>
            <a:ext cx="2526269" cy="55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914400">
              <a:defRPr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Hairpin-bulge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8824" t="62909" r="45059" b="6818"/>
          <a:stretch>
            <a:fillRect/>
          </a:stretch>
        </p:blipFill>
        <p:spPr>
          <a:xfrm>
            <a:off x="3041650" y="-12700"/>
            <a:ext cx="18307051" cy="13735050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Rectangle 5"/>
          <p:cNvSpPr/>
          <p:nvPr/>
        </p:nvSpPr>
        <p:spPr>
          <a:xfrm>
            <a:off x="3048000" y="11887200"/>
            <a:ext cx="8686800" cy="1828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292934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13" name="Text Box 6"/>
          <p:cNvSpPr txBox="1"/>
          <p:nvPr/>
        </p:nvSpPr>
        <p:spPr>
          <a:xfrm>
            <a:off x="3869690" y="9452858"/>
            <a:ext cx="7690267" cy="198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Three types of RNA play a role</a:t>
            </a:r>
          </a:p>
          <a:p>
            <a:pPr defTabSz="1828800">
              <a:defRPr i="1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protein synthesis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 Box 4"/>
          <p:cNvSpPr txBox="1"/>
          <p:nvPr/>
        </p:nvSpPr>
        <p:spPr>
          <a:xfrm>
            <a:off x="8016240" y="-141868"/>
            <a:ext cx="6494582" cy="119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7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TRANSLATION</a:t>
            </a:r>
          </a:p>
        </p:txBody>
      </p:sp>
      <p:pic>
        <p:nvPicPr>
          <p:cNvPr id="41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6248400"/>
            <a:ext cx="14900277" cy="647065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Text Box 6"/>
          <p:cNvSpPr txBox="1"/>
          <p:nvPr/>
        </p:nvSpPr>
        <p:spPr>
          <a:xfrm>
            <a:off x="997848" y="1679384"/>
            <a:ext cx="18601006" cy="394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/>
          <a:p>
            <a:pPr defTabSz="1828800">
              <a:buSzPct val="100000"/>
              <a:buFont typeface="Times New Roman"/>
              <a:buChar char="•"/>
              <a:defRPr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The process of reading the mRNA sequence and creating the protein</a:t>
            </a:r>
            <a:r>
              <a:rPr sz="480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is called</a:t>
            </a:r>
            <a:r>
              <a:t> </a:t>
            </a:r>
            <a:r>
              <a:rPr>
                <a:solidFill>
                  <a:srgbClr val="FF0000"/>
                </a:solidFill>
              </a:rPr>
              <a:t>translation</a:t>
            </a:r>
            <a:endParaRPr sz="4800"/>
          </a:p>
          <a:p>
            <a:pPr defTabSz="1828800">
              <a:buSzPct val="100000"/>
              <a:buFont typeface="Times New Roman"/>
              <a:buChar char="•"/>
              <a:defRPr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Protein are made of amino acids (20 different, 9 </a:t>
            </a:r>
            <a:r>
              <a:rPr>
                <a:solidFill>
                  <a:srgbClr val="000000"/>
                </a:solidFill>
              </a:rPr>
              <a:t>“</a:t>
            </a:r>
            <a:r>
              <a:rPr>
                <a:solidFill>
                  <a:srgbClr val="000000"/>
                </a:solidFill>
              </a:rPr>
              <a:t>essentials</a:t>
            </a:r>
            <a:r>
              <a:rPr>
                <a:solidFill>
                  <a:srgbClr val="000000"/>
                </a:solidFill>
              </a:rPr>
              <a:t>”</a:t>
            </a:r>
            <a:r>
              <a:rPr>
                <a:solidFill>
                  <a:srgbClr val="000000"/>
                </a:solidFill>
              </a:rPr>
              <a:t>)</a:t>
            </a:r>
            <a:endParaRPr sz="4800"/>
          </a:p>
          <a:p>
            <a:pPr defTabSz="1828800">
              <a:buSzPct val="100000"/>
              <a:buFont typeface="Times New Roman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3 bases or nucleotides make one </a:t>
            </a:r>
            <a:r>
              <a:rPr>
                <a:solidFill>
                  <a:srgbClr val="FF0000"/>
                </a:solidFill>
              </a:rPr>
              <a:t>codon</a:t>
            </a:r>
            <a:endParaRPr sz="4800"/>
          </a:p>
          <a:p>
            <a:pPr defTabSz="1828800">
              <a:buSzPct val="100000"/>
              <a:buFont typeface="Times New Roman"/>
              <a:buChar char="•"/>
              <a:defRPr sz="4000">
                <a:solidFill>
                  <a:srgbClr val="AD8F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Each codon specifies one amino acid : genetic code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20" name="Arrow"/>
          <p:cNvSpPr/>
          <p:nvPr/>
        </p:nvSpPr>
        <p:spPr>
          <a:xfrm>
            <a:off x="11361390" y="1439729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graphicFrame>
        <p:nvGraphicFramePr>
          <p:cNvPr id="421" name="Group 74"/>
          <p:cNvGraphicFramePr/>
          <p:nvPr/>
        </p:nvGraphicFramePr>
        <p:xfrm>
          <a:off x="6756400" y="3429000"/>
          <a:ext cx="10222756" cy="89981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99030"/>
                <a:gridCol w="1699030"/>
                <a:gridCol w="1699030"/>
                <a:gridCol w="1699030"/>
                <a:gridCol w="1699030"/>
                <a:gridCol w="1699030"/>
              </a:tblGrid>
              <a:tr h="89030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28575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Phe
Phe
Leu
Leu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
Ser
Ser
Ser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Tyr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Tyr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STOP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STOP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Cys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Cys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FF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STOP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Trp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Leu
Leu
Leu
Leu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
Pro
Pro
Pro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His
His Gln
Gln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Arg
Arg
Arg
Arg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Ile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Ile</a:t>
                      </a:r>
                    </a:p>
                    <a:p>
                      <a:pPr algn="l" defTabSz="914400">
                        <a:spcBef>
                          <a:spcPts val="300"/>
                        </a:spcBef>
                        <a:def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Ile</a:t>
                      </a:r>
                      <a:br/>
                      <a:r>
                        <a:t>Met/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Start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Thr
Thr
Thr
Thr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Asn
Asn
Lys
Lys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
Ser
Arg
Arg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12700">
                      <a:solidFill>
                        <a:srgbClr val="292934"/>
                      </a:solidFill>
                    </a:lnB>
                  </a:tcPr>
                </a:tc>
              </a:tr>
              <a:tr h="192067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>
                    <a:lnL w="28575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
Val
Val
Val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Ala
Ala
Ala
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Asp
Asp
Glu
Glu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Gly
Gly
Gly
Gly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12700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3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292934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
C
A
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292934"/>
                      </a:solidFill>
                    </a:lnL>
                    <a:lnR w="28575">
                      <a:solidFill>
                        <a:srgbClr val="292934"/>
                      </a:solidFill>
                    </a:lnR>
                    <a:lnT w="12700">
                      <a:solidFill>
                        <a:srgbClr val="292934"/>
                      </a:solidFill>
                    </a:lnT>
                    <a:lnB w="28575">
                      <a:solidFill>
                        <a:srgbClr val="292934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22" name="Text Box 70"/>
          <p:cNvSpPr txBox="1"/>
          <p:nvPr/>
        </p:nvSpPr>
        <p:spPr>
          <a:xfrm rot="16200000">
            <a:off x="4391772" y="7085502"/>
            <a:ext cx="2824256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 baseline="30500"/>
              <a:t>st</a:t>
            </a:r>
            <a:r>
              <a:t> base in codon</a:t>
            </a:r>
          </a:p>
        </p:txBody>
      </p:sp>
      <p:sp>
        <p:nvSpPr>
          <p:cNvPr id="423" name="Text Box 71"/>
          <p:cNvSpPr txBox="1"/>
          <p:nvPr/>
        </p:nvSpPr>
        <p:spPr>
          <a:xfrm>
            <a:off x="10024744" y="2512437"/>
            <a:ext cx="2914479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 baseline="30500"/>
              <a:t>nd</a:t>
            </a:r>
            <a:r>
              <a:t> base in codon</a:t>
            </a:r>
          </a:p>
        </p:txBody>
      </p:sp>
      <p:sp>
        <p:nvSpPr>
          <p:cNvPr id="424" name="Text Box 72"/>
          <p:cNvSpPr txBox="1"/>
          <p:nvPr/>
        </p:nvSpPr>
        <p:spPr>
          <a:xfrm rot="5400000">
            <a:off x="16218382" y="6931598"/>
            <a:ext cx="2869236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baseline="30500"/>
              <a:t>rd</a:t>
            </a:r>
            <a:r>
              <a:t> base in codon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27" name="Arrow"/>
          <p:cNvSpPr/>
          <p:nvPr/>
        </p:nvSpPr>
        <p:spPr>
          <a:xfrm>
            <a:off x="8446050" y="1983805"/>
            <a:ext cx="1661221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575" y="3360738"/>
            <a:ext cx="14079200" cy="4928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31" name="Arrow"/>
          <p:cNvSpPr/>
          <p:nvPr/>
        </p:nvSpPr>
        <p:spPr>
          <a:xfrm>
            <a:off x="8573916" y="1983805"/>
            <a:ext cx="1661221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975" y="3373438"/>
            <a:ext cx="14028400" cy="5619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16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3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165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168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166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7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171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169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0" name="Protein"/>
            <p:cNvSpPr txBox="1"/>
            <p:nvPr/>
          </p:nvSpPr>
          <p:spPr>
            <a:xfrm>
              <a:off x="1391459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172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173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177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174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5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78" name="Replication"/>
          <p:cNvSpPr txBox="1"/>
          <p:nvPr/>
        </p:nvSpPr>
        <p:spPr>
          <a:xfrm>
            <a:off x="6031114" y="3820535"/>
            <a:ext cx="197306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179" name="Transcription"/>
          <p:cNvSpPr txBox="1"/>
          <p:nvPr/>
        </p:nvSpPr>
        <p:spPr>
          <a:xfrm>
            <a:off x="11327904" y="5155415"/>
            <a:ext cx="233461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180" name="Translation"/>
          <p:cNvSpPr txBox="1"/>
          <p:nvPr/>
        </p:nvSpPr>
        <p:spPr>
          <a:xfrm>
            <a:off x="11335992" y="8243084"/>
            <a:ext cx="198814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35" name="Arrow"/>
          <p:cNvSpPr/>
          <p:nvPr/>
        </p:nvSpPr>
        <p:spPr>
          <a:xfrm>
            <a:off x="8356544" y="1983805"/>
            <a:ext cx="1661221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3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615" y="3373438"/>
            <a:ext cx="13981120" cy="5619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39" name="Arrow"/>
          <p:cNvSpPr/>
          <p:nvPr/>
        </p:nvSpPr>
        <p:spPr>
          <a:xfrm>
            <a:off x="8382118" y="1983805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2971800"/>
            <a:ext cx="13983950" cy="6188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43" name="Arrow"/>
          <p:cNvSpPr/>
          <p:nvPr/>
        </p:nvSpPr>
        <p:spPr>
          <a:xfrm>
            <a:off x="8382118" y="1983805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3022600"/>
            <a:ext cx="13983950" cy="650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47" name="Arrow"/>
          <p:cNvSpPr/>
          <p:nvPr/>
        </p:nvSpPr>
        <p:spPr>
          <a:xfrm>
            <a:off x="8382118" y="1983805"/>
            <a:ext cx="1661220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2200" y="3035300"/>
            <a:ext cx="13983950" cy="6157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51" name="Arrow"/>
          <p:cNvSpPr/>
          <p:nvPr/>
        </p:nvSpPr>
        <p:spPr>
          <a:xfrm>
            <a:off x="8484410" y="1983805"/>
            <a:ext cx="1661221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071435"/>
            <a:ext cx="14009350" cy="6085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RNA                Protein</a:t>
            </a:r>
          </a:p>
        </p:txBody>
      </p:sp>
      <p:sp>
        <p:nvSpPr>
          <p:cNvPr id="455" name="Arrow"/>
          <p:cNvSpPr/>
          <p:nvPr/>
        </p:nvSpPr>
        <p:spPr>
          <a:xfrm>
            <a:off x="8548343" y="1983805"/>
            <a:ext cx="1661221" cy="584251"/>
          </a:xfrm>
          <a:prstGeom prst="rightArrow">
            <a:avLst>
              <a:gd name="adj1" fmla="val 32000"/>
              <a:gd name="adj2" fmla="val 139119"/>
            </a:avLst>
          </a:prstGeom>
          <a:solidFill>
            <a:srgbClr val="7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pic>
        <p:nvPicPr>
          <p:cNvPr id="4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3094038"/>
            <a:ext cx="14009350" cy="713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ctangle 3"/>
          <p:cNvSpPr txBox="1"/>
          <p:nvPr/>
        </p:nvSpPr>
        <p:spPr>
          <a:xfrm>
            <a:off x="9712765" y="-17675"/>
            <a:ext cx="13115709" cy="146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91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45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7862" y="4119217"/>
            <a:ext cx="2519474" cy="5748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6036" y="4197474"/>
            <a:ext cx="4373632" cy="5591939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Text Box 4"/>
          <p:cNvSpPr txBox="1"/>
          <p:nvPr/>
        </p:nvSpPr>
        <p:spPr>
          <a:xfrm>
            <a:off x="4395035" y="2878197"/>
            <a:ext cx="367720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32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Primary structure</a:t>
            </a:r>
          </a:p>
        </p:txBody>
      </p:sp>
      <p:sp>
        <p:nvSpPr>
          <p:cNvPr id="462" name="Text Box 5"/>
          <p:cNvSpPr txBox="1"/>
          <p:nvPr/>
        </p:nvSpPr>
        <p:spPr>
          <a:xfrm>
            <a:off x="3663942" y="10083542"/>
            <a:ext cx="4246127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Sequence of Amino acids</a:t>
            </a:r>
          </a:p>
        </p:txBody>
      </p:sp>
      <p:sp>
        <p:nvSpPr>
          <p:cNvPr id="463" name="Text Box 7"/>
          <p:cNvSpPr txBox="1"/>
          <p:nvPr/>
        </p:nvSpPr>
        <p:spPr>
          <a:xfrm>
            <a:off x="9186544" y="2878197"/>
            <a:ext cx="430645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32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464" name="Text Box 8"/>
          <p:cNvSpPr txBox="1"/>
          <p:nvPr/>
        </p:nvSpPr>
        <p:spPr>
          <a:xfrm>
            <a:off x="9932955" y="10083542"/>
            <a:ext cx="3026729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Local interactions</a:t>
            </a:r>
          </a:p>
        </p:txBody>
      </p:sp>
      <p:pic>
        <p:nvPicPr>
          <p:cNvPr id="46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28024" t="0" r="21936" b="0"/>
          <a:stretch>
            <a:fillRect/>
          </a:stretch>
        </p:blipFill>
        <p:spPr>
          <a:xfrm>
            <a:off x="15036799" y="3909814"/>
            <a:ext cx="3409199" cy="5896317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Text Box 10"/>
          <p:cNvSpPr txBox="1"/>
          <p:nvPr/>
        </p:nvSpPr>
        <p:spPr>
          <a:xfrm>
            <a:off x="15425419" y="2878197"/>
            <a:ext cx="3755391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3200">
                <a:solidFill>
                  <a:srgbClr val="3366C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Tertiary Structure</a:t>
            </a:r>
          </a:p>
        </p:txBody>
      </p:sp>
      <p:sp>
        <p:nvSpPr>
          <p:cNvPr id="467" name="Text Box 11"/>
          <p:cNvSpPr txBox="1"/>
          <p:nvPr/>
        </p:nvSpPr>
        <p:spPr>
          <a:xfrm>
            <a:off x="15772117" y="10083542"/>
            <a:ext cx="2440148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Native protein</a:t>
            </a:r>
          </a:p>
        </p:txBody>
      </p:sp>
      <p:sp>
        <p:nvSpPr>
          <p:cNvPr id="468" name="AutoShape 13"/>
          <p:cNvSpPr/>
          <p:nvPr/>
        </p:nvSpPr>
        <p:spPr>
          <a:xfrm>
            <a:off x="13281717" y="6413500"/>
            <a:ext cx="1398242" cy="609600"/>
          </a:xfrm>
          <a:prstGeom prst="rightArrow">
            <a:avLst>
              <a:gd name="adj1" fmla="val 50000"/>
              <a:gd name="adj2" fmla="val 26237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9" name="AutoShape 13"/>
          <p:cNvSpPr/>
          <p:nvPr/>
        </p:nvSpPr>
        <p:spPr>
          <a:xfrm>
            <a:off x="7207257" y="6413500"/>
            <a:ext cx="1398242" cy="609600"/>
          </a:xfrm>
          <a:prstGeom prst="rightArrow">
            <a:avLst>
              <a:gd name="adj1" fmla="val 50000"/>
              <a:gd name="adj2" fmla="val 26237"/>
            </a:avLst>
          </a:prstGeom>
          <a:solidFill>
            <a:srgbClr val="33CCC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3"/>
          <p:cNvSpPr txBox="1"/>
          <p:nvPr/>
        </p:nvSpPr>
        <p:spPr>
          <a:xfrm>
            <a:off x="9725552" y="27418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472" name="AutoShape 59"/>
          <p:cNvSpPr/>
          <p:nvPr/>
        </p:nvSpPr>
        <p:spPr>
          <a:xfrm>
            <a:off x="14979401" y="6052265"/>
            <a:ext cx="3274207" cy="71178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3" name="AutoShape 58"/>
          <p:cNvSpPr/>
          <p:nvPr/>
        </p:nvSpPr>
        <p:spPr>
          <a:xfrm>
            <a:off x="4445000" y="6052265"/>
            <a:ext cx="3274206" cy="71178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4" name="AutoShape 31"/>
          <p:cNvSpPr/>
          <p:nvPr/>
        </p:nvSpPr>
        <p:spPr>
          <a:xfrm>
            <a:off x="11562839" y="3632200"/>
            <a:ext cx="2135353" cy="85414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5" name="Oval 29"/>
          <p:cNvSpPr/>
          <p:nvPr/>
        </p:nvSpPr>
        <p:spPr>
          <a:xfrm>
            <a:off x="10423985" y="4201627"/>
            <a:ext cx="1138855" cy="113885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6" name="AutoShape 28"/>
          <p:cNvSpPr/>
          <p:nvPr/>
        </p:nvSpPr>
        <p:spPr>
          <a:xfrm>
            <a:off x="11705196" y="8757043"/>
            <a:ext cx="2989493" cy="85414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7" name="AutoShape 25"/>
          <p:cNvSpPr/>
          <p:nvPr/>
        </p:nvSpPr>
        <p:spPr>
          <a:xfrm>
            <a:off x="7719206" y="8614687"/>
            <a:ext cx="2704780" cy="85414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8" name="Freeform 21"/>
          <p:cNvSpPr/>
          <p:nvPr/>
        </p:nvSpPr>
        <p:spPr>
          <a:xfrm>
            <a:off x="7872542" y="5055767"/>
            <a:ext cx="2235427" cy="340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005" fill="norm" stroke="1" extrusionOk="0">
                <a:moveTo>
                  <a:pt x="4243" y="256"/>
                </a:moveTo>
                <a:cubicBezTo>
                  <a:pt x="3618" y="805"/>
                  <a:pt x="3135" y="1317"/>
                  <a:pt x="2623" y="1902"/>
                </a:cubicBezTo>
                <a:cubicBezTo>
                  <a:pt x="2396" y="2140"/>
                  <a:pt x="1828" y="2524"/>
                  <a:pt x="1686" y="2762"/>
                </a:cubicBezTo>
                <a:cubicBezTo>
                  <a:pt x="1259" y="3530"/>
                  <a:pt x="804" y="4371"/>
                  <a:pt x="208" y="5085"/>
                </a:cubicBezTo>
                <a:cubicBezTo>
                  <a:pt x="-105" y="6877"/>
                  <a:pt x="-105" y="8669"/>
                  <a:pt x="492" y="10443"/>
                </a:cubicBezTo>
                <a:cubicBezTo>
                  <a:pt x="606" y="11230"/>
                  <a:pt x="861" y="11742"/>
                  <a:pt x="1430" y="12437"/>
                </a:cubicBezTo>
                <a:cubicBezTo>
                  <a:pt x="1714" y="13937"/>
                  <a:pt x="2112" y="15912"/>
                  <a:pt x="4641" y="16497"/>
                </a:cubicBezTo>
                <a:cubicBezTo>
                  <a:pt x="5039" y="16717"/>
                  <a:pt x="5380" y="16863"/>
                  <a:pt x="5863" y="17009"/>
                </a:cubicBezTo>
                <a:cubicBezTo>
                  <a:pt x="6517" y="17887"/>
                  <a:pt x="6602" y="18948"/>
                  <a:pt x="7455" y="19771"/>
                </a:cubicBezTo>
                <a:cubicBezTo>
                  <a:pt x="7626" y="19917"/>
                  <a:pt x="7881" y="20045"/>
                  <a:pt x="8137" y="20119"/>
                </a:cubicBezTo>
                <a:cubicBezTo>
                  <a:pt x="8478" y="20228"/>
                  <a:pt x="9217" y="20375"/>
                  <a:pt x="9217" y="20375"/>
                </a:cubicBezTo>
                <a:cubicBezTo>
                  <a:pt x="10922" y="21600"/>
                  <a:pt x="9558" y="20704"/>
                  <a:pt x="16038" y="20466"/>
                </a:cubicBezTo>
                <a:cubicBezTo>
                  <a:pt x="16322" y="20448"/>
                  <a:pt x="16862" y="20283"/>
                  <a:pt x="16862" y="20283"/>
                </a:cubicBezTo>
                <a:cubicBezTo>
                  <a:pt x="17346" y="20045"/>
                  <a:pt x="17573" y="19716"/>
                  <a:pt x="18056" y="19515"/>
                </a:cubicBezTo>
                <a:cubicBezTo>
                  <a:pt x="18397" y="19369"/>
                  <a:pt x="18909" y="19259"/>
                  <a:pt x="19278" y="19167"/>
                </a:cubicBezTo>
                <a:cubicBezTo>
                  <a:pt x="20046" y="18125"/>
                  <a:pt x="18994" y="19460"/>
                  <a:pt x="19932" y="18564"/>
                </a:cubicBezTo>
                <a:cubicBezTo>
                  <a:pt x="20387" y="18143"/>
                  <a:pt x="20358" y="17393"/>
                  <a:pt x="20614" y="16918"/>
                </a:cubicBezTo>
                <a:cubicBezTo>
                  <a:pt x="20898" y="15674"/>
                  <a:pt x="20983" y="14394"/>
                  <a:pt x="21154" y="13132"/>
                </a:cubicBezTo>
                <a:cubicBezTo>
                  <a:pt x="21239" y="12583"/>
                  <a:pt x="21410" y="11486"/>
                  <a:pt x="21410" y="11486"/>
                </a:cubicBezTo>
                <a:cubicBezTo>
                  <a:pt x="21324" y="10699"/>
                  <a:pt x="21154" y="9931"/>
                  <a:pt x="21012" y="9145"/>
                </a:cubicBezTo>
                <a:cubicBezTo>
                  <a:pt x="21126" y="8962"/>
                  <a:pt x="21495" y="8816"/>
                  <a:pt x="21410" y="8633"/>
                </a:cubicBezTo>
                <a:cubicBezTo>
                  <a:pt x="21154" y="7956"/>
                  <a:pt x="20443" y="7389"/>
                  <a:pt x="20074" y="6731"/>
                </a:cubicBezTo>
                <a:cubicBezTo>
                  <a:pt x="19108" y="4956"/>
                  <a:pt x="18482" y="2981"/>
                  <a:pt x="16578" y="1555"/>
                </a:cubicBezTo>
                <a:cubicBezTo>
                  <a:pt x="16294" y="1335"/>
                  <a:pt x="15896" y="622"/>
                  <a:pt x="15498" y="512"/>
                </a:cubicBezTo>
                <a:cubicBezTo>
                  <a:pt x="14333" y="201"/>
                  <a:pt x="12997" y="384"/>
                  <a:pt x="11747" y="348"/>
                </a:cubicBezTo>
                <a:cubicBezTo>
                  <a:pt x="10723" y="293"/>
                  <a:pt x="9871" y="219"/>
                  <a:pt x="8933" y="0"/>
                </a:cubicBezTo>
                <a:cubicBezTo>
                  <a:pt x="7626" y="37"/>
                  <a:pt x="6347" y="37"/>
                  <a:pt x="5039" y="91"/>
                </a:cubicBezTo>
                <a:cubicBezTo>
                  <a:pt x="4613" y="110"/>
                  <a:pt x="4499" y="421"/>
                  <a:pt x="4243" y="256"/>
                </a:cubicBezTo>
                <a:close/>
              </a:path>
            </a:pathLst>
          </a:custGeom>
          <a:solidFill>
            <a:srgbClr val="D16349">
              <a:alpha val="30196"/>
            </a:srgb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9" name="Freeform 23"/>
          <p:cNvSpPr/>
          <p:nvPr/>
        </p:nvSpPr>
        <p:spPr>
          <a:xfrm flipH="1">
            <a:off x="12282200" y="5055767"/>
            <a:ext cx="2235427" cy="340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005" fill="norm" stroke="1" extrusionOk="0">
                <a:moveTo>
                  <a:pt x="4243" y="256"/>
                </a:moveTo>
                <a:cubicBezTo>
                  <a:pt x="3618" y="805"/>
                  <a:pt x="3135" y="1317"/>
                  <a:pt x="2623" y="1902"/>
                </a:cubicBezTo>
                <a:cubicBezTo>
                  <a:pt x="2396" y="2140"/>
                  <a:pt x="1828" y="2524"/>
                  <a:pt x="1686" y="2762"/>
                </a:cubicBezTo>
                <a:cubicBezTo>
                  <a:pt x="1259" y="3530"/>
                  <a:pt x="804" y="4371"/>
                  <a:pt x="208" y="5085"/>
                </a:cubicBezTo>
                <a:cubicBezTo>
                  <a:pt x="-105" y="6877"/>
                  <a:pt x="-105" y="8669"/>
                  <a:pt x="492" y="10443"/>
                </a:cubicBezTo>
                <a:cubicBezTo>
                  <a:pt x="606" y="11230"/>
                  <a:pt x="861" y="11742"/>
                  <a:pt x="1430" y="12437"/>
                </a:cubicBezTo>
                <a:cubicBezTo>
                  <a:pt x="1714" y="13937"/>
                  <a:pt x="2112" y="15912"/>
                  <a:pt x="4641" y="16497"/>
                </a:cubicBezTo>
                <a:cubicBezTo>
                  <a:pt x="5039" y="16717"/>
                  <a:pt x="5380" y="16863"/>
                  <a:pt x="5863" y="17009"/>
                </a:cubicBezTo>
                <a:cubicBezTo>
                  <a:pt x="6517" y="17887"/>
                  <a:pt x="6602" y="18948"/>
                  <a:pt x="7455" y="19771"/>
                </a:cubicBezTo>
                <a:cubicBezTo>
                  <a:pt x="7626" y="19917"/>
                  <a:pt x="7881" y="20045"/>
                  <a:pt x="8137" y="20119"/>
                </a:cubicBezTo>
                <a:cubicBezTo>
                  <a:pt x="8478" y="20228"/>
                  <a:pt x="9217" y="20375"/>
                  <a:pt x="9217" y="20375"/>
                </a:cubicBezTo>
                <a:cubicBezTo>
                  <a:pt x="10922" y="21600"/>
                  <a:pt x="9558" y="20704"/>
                  <a:pt x="16038" y="20466"/>
                </a:cubicBezTo>
                <a:cubicBezTo>
                  <a:pt x="16322" y="20448"/>
                  <a:pt x="16862" y="20283"/>
                  <a:pt x="16862" y="20283"/>
                </a:cubicBezTo>
                <a:cubicBezTo>
                  <a:pt x="17346" y="20045"/>
                  <a:pt x="17573" y="19716"/>
                  <a:pt x="18056" y="19515"/>
                </a:cubicBezTo>
                <a:cubicBezTo>
                  <a:pt x="18397" y="19369"/>
                  <a:pt x="18909" y="19259"/>
                  <a:pt x="19278" y="19167"/>
                </a:cubicBezTo>
                <a:cubicBezTo>
                  <a:pt x="20046" y="18125"/>
                  <a:pt x="18994" y="19460"/>
                  <a:pt x="19932" y="18564"/>
                </a:cubicBezTo>
                <a:cubicBezTo>
                  <a:pt x="20387" y="18143"/>
                  <a:pt x="20358" y="17393"/>
                  <a:pt x="20614" y="16918"/>
                </a:cubicBezTo>
                <a:cubicBezTo>
                  <a:pt x="20898" y="15674"/>
                  <a:pt x="20983" y="14394"/>
                  <a:pt x="21154" y="13132"/>
                </a:cubicBezTo>
                <a:cubicBezTo>
                  <a:pt x="21239" y="12583"/>
                  <a:pt x="21410" y="11486"/>
                  <a:pt x="21410" y="11486"/>
                </a:cubicBezTo>
                <a:cubicBezTo>
                  <a:pt x="21324" y="10699"/>
                  <a:pt x="21154" y="9931"/>
                  <a:pt x="21012" y="9145"/>
                </a:cubicBezTo>
                <a:cubicBezTo>
                  <a:pt x="21126" y="8962"/>
                  <a:pt x="21495" y="8816"/>
                  <a:pt x="21410" y="8633"/>
                </a:cubicBezTo>
                <a:cubicBezTo>
                  <a:pt x="21154" y="7956"/>
                  <a:pt x="20443" y="7389"/>
                  <a:pt x="20074" y="6731"/>
                </a:cubicBezTo>
                <a:cubicBezTo>
                  <a:pt x="19108" y="4956"/>
                  <a:pt x="18482" y="2981"/>
                  <a:pt x="16578" y="1555"/>
                </a:cubicBezTo>
                <a:cubicBezTo>
                  <a:pt x="16294" y="1335"/>
                  <a:pt x="15896" y="622"/>
                  <a:pt x="15498" y="512"/>
                </a:cubicBezTo>
                <a:cubicBezTo>
                  <a:pt x="14333" y="201"/>
                  <a:pt x="12997" y="384"/>
                  <a:pt x="11747" y="348"/>
                </a:cubicBezTo>
                <a:cubicBezTo>
                  <a:pt x="10723" y="293"/>
                  <a:pt x="9871" y="219"/>
                  <a:pt x="8933" y="0"/>
                </a:cubicBezTo>
                <a:cubicBezTo>
                  <a:pt x="7626" y="37"/>
                  <a:pt x="6347" y="37"/>
                  <a:pt x="5039" y="91"/>
                </a:cubicBezTo>
                <a:cubicBezTo>
                  <a:pt x="4613" y="110"/>
                  <a:pt x="4499" y="421"/>
                  <a:pt x="4243" y="256"/>
                </a:cubicBezTo>
                <a:close/>
              </a:path>
            </a:pathLst>
          </a:custGeom>
          <a:solidFill>
            <a:srgbClr val="FF9900">
              <a:alpha val="30196"/>
            </a:srgbClr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0" name="Text Box 24"/>
          <p:cNvSpPr txBox="1"/>
          <p:nvPr/>
        </p:nvSpPr>
        <p:spPr>
          <a:xfrm>
            <a:off x="7774962" y="8685865"/>
            <a:ext cx="2420826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Amino group</a:t>
            </a:r>
          </a:p>
        </p:txBody>
      </p:sp>
      <p:sp>
        <p:nvSpPr>
          <p:cNvPr id="481" name="Text Box 27"/>
          <p:cNvSpPr txBox="1"/>
          <p:nvPr/>
        </p:nvSpPr>
        <p:spPr>
          <a:xfrm>
            <a:off x="11790610" y="8757043"/>
            <a:ext cx="2895233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Carboxyl group</a:t>
            </a:r>
          </a:p>
        </p:txBody>
      </p:sp>
      <p:sp>
        <p:nvSpPr>
          <p:cNvPr id="482" name="Text Box 30"/>
          <p:cNvSpPr txBox="1"/>
          <p:nvPr/>
        </p:nvSpPr>
        <p:spPr>
          <a:xfrm>
            <a:off x="11618596" y="3703378"/>
            <a:ext cx="1878647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Sidechain</a:t>
            </a:r>
          </a:p>
        </p:txBody>
      </p:sp>
      <p:sp>
        <p:nvSpPr>
          <p:cNvPr id="483" name="Text Box 33"/>
          <p:cNvSpPr txBox="1"/>
          <p:nvPr/>
        </p:nvSpPr>
        <p:spPr>
          <a:xfrm>
            <a:off x="10794113" y="7191119"/>
            <a:ext cx="502972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84" name="Line 51"/>
          <p:cNvSpPr/>
          <p:nvPr/>
        </p:nvSpPr>
        <p:spPr>
          <a:xfrm>
            <a:off x="10993412" y="6336978"/>
            <a:ext cx="1" cy="85414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85" name="Text Box 5"/>
          <p:cNvSpPr txBox="1"/>
          <p:nvPr/>
        </p:nvSpPr>
        <p:spPr>
          <a:xfrm>
            <a:off x="10764455" y="5696373"/>
            <a:ext cx="669402" cy="83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13599">
                <a:latin typeface="Verdana"/>
                <a:ea typeface="Verdana"/>
                <a:cs typeface="Verdana"/>
                <a:sym typeface="Verdana"/>
              </a:rPr>
              <a:t>a</a:t>
            </a:r>
          </a:p>
        </p:txBody>
      </p:sp>
      <p:sp>
        <p:nvSpPr>
          <p:cNvPr id="486" name="Text Box 6"/>
          <p:cNvSpPr txBox="1"/>
          <p:nvPr/>
        </p:nvSpPr>
        <p:spPr>
          <a:xfrm>
            <a:off x="12472737" y="6123444"/>
            <a:ext cx="479408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87" name="Text Box 7"/>
          <p:cNvSpPr txBox="1"/>
          <p:nvPr/>
        </p:nvSpPr>
        <p:spPr>
          <a:xfrm>
            <a:off x="9370544" y="6194622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88" name="Text Box 8"/>
          <p:cNvSpPr txBox="1"/>
          <p:nvPr/>
        </p:nvSpPr>
        <p:spPr>
          <a:xfrm>
            <a:off x="10859452" y="4445586"/>
            <a:ext cx="47940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489" name="Text Box 9"/>
          <p:cNvSpPr txBox="1"/>
          <p:nvPr/>
        </p:nvSpPr>
        <p:spPr>
          <a:xfrm>
            <a:off x="13590099" y="5640608"/>
            <a:ext cx="608318" cy="69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</a:t>
            </a:r>
            <a:r>
              <a:rPr baseline="31200"/>
              <a:t>-</a:t>
            </a:r>
          </a:p>
        </p:txBody>
      </p:sp>
      <p:sp>
        <p:nvSpPr>
          <p:cNvPr id="490" name="Text Box 10"/>
          <p:cNvSpPr txBox="1"/>
          <p:nvPr/>
        </p:nvSpPr>
        <p:spPr>
          <a:xfrm>
            <a:off x="12502395" y="7333477"/>
            <a:ext cx="502971" cy="650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491" name="Text Box 11"/>
          <p:cNvSpPr txBox="1"/>
          <p:nvPr/>
        </p:nvSpPr>
        <p:spPr>
          <a:xfrm>
            <a:off x="8579904" y="5276688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2" name="Text Box 12"/>
          <p:cNvSpPr txBox="1"/>
          <p:nvPr/>
        </p:nvSpPr>
        <p:spPr>
          <a:xfrm>
            <a:off x="9228187" y="7475833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3" name="Line 13"/>
          <p:cNvSpPr/>
          <p:nvPr/>
        </p:nvSpPr>
        <p:spPr>
          <a:xfrm>
            <a:off x="8858059" y="5767552"/>
            <a:ext cx="569429" cy="5694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4" name="Line 14"/>
          <p:cNvSpPr/>
          <p:nvPr/>
        </p:nvSpPr>
        <p:spPr>
          <a:xfrm>
            <a:off x="9569844" y="6906406"/>
            <a:ext cx="1" cy="5694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5" name="Line 15"/>
          <p:cNvSpPr/>
          <p:nvPr/>
        </p:nvSpPr>
        <p:spPr>
          <a:xfrm flipV="1">
            <a:off x="9854557" y="6194622"/>
            <a:ext cx="854142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6" name="Line 16"/>
          <p:cNvSpPr/>
          <p:nvPr/>
        </p:nvSpPr>
        <p:spPr>
          <a:xfrm>
            <a:off x="10993412" y="5055768"/>
            <a:ext cx="1" cy="711784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7" name="Line 17"/>
          <p:cNvSpPr/>
          <p:nvPr/>
        </p:nvSpPr>
        <p:spPr>
          <a:xfrm>
            <a:off x="11420483" y="6194622"/>
            <a:ext cx="996498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8" name="Line 18"/>
          <p:cNvSpPr/>
          <p:nvPr/>
        </p:nvSpPr>
        <p:spPr>
          <a:xfrm flipV="1">
            <a:off x="12986408" y="6052265"/>
            <a:ext cx="569428" cy="28471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99" name="Line 19"/>
          <p:cNvSpPr/>
          <p:nvPr/>
        </p:nvSpPr>
        <p:spPr>
          <a:xfrm>
            <a:off x="12701694" y="6764049"/>
            <a:ext cx="1" cy="5694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00" name="Line 20"/>
          <p:cNvSpPr/>
          <p:nvPr/>
        </p:nvSpPr>
        <p:spPr>
          <a:xfrm>
            <a:off x="12844050" y="6764049"/>
            <a:ext cx="1" cy="5694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01" name="Text Box 52"/>
          <p:cNvSpPr txBox="1"/>
          <p:nvPr/>
        </p:nvSpPr>
        <p:spPr>
          <a:xfrm>
            <a:off x="8224776" y="6984970"/>
            <a:ext cx="502972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02" name="Line 53"/>
          <p:cNvSpPr/>
          <p:nvPr/>
        </p:nvSpPr>
        <p:spPr>
          <a:xfrm flipH="1">
            <a:off x="8573347" y="6621692"/>
            <a:ext cx="711784" cy="42707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03" name="Text Box 54"/>
          <p:cNvSpPr txBox="1"/>
          <p:nvPr/>
        </p:nvSpPr>
        <p:spPr>
          <a:xfrm>
            <a:off x="9512901" y="5767551"/>
            <a:ext cx="43540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04" name="Text Box 55"/>
          <p:cNvSpPr txBox="1"/>
          <p:nvPr/>
        </p:nvSpPr>
        <p:spPr>
          <a:xfrm>
            <a:off x="9625600" y="10251790"/>
            <a:ext cx="2354097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i="1"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</a:t>
            </a:r>
            <a:r>
              <a:t>zwitterion</a:t>
            </a:r>
            <a:r>
              <a:t>”</a:t>
            </a:r>
          </a:p>
        </p:txBody>
      </p:sp>
      <p:sp>
        <p:nvSpPr>
          <p:cNvPr id="505" name="Text Box 56"/>
          <p:cNvSpPr txBox="1"/>
          <p:nvPr/>
        </p:nvSpPr>
        <p:spPr>
          <a:xfrm>
            <a:off x="4530414" y="6052265"/>
            <a:ext cx="3096048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8.9 &lt; pKa &lt; 10.8</a:t>
            </a:r>
          </a:p>
        </p:txBody>
      </p:sp>
      <p:sp>
        <p:nvSpPr>
          <p:cNvPr id="506" name="Text Box 57"/>
          <p:cNvSpPr txBox="1"/>
          <p:nvPr/>
        </p:nvSpPr>
        <p:spPr>
          <a:xfrm>
            <a:off x="15349528" y="6052265"/>
            <a:ext cx="2775745" cy="65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1.7 &lt; pKa &lt;2.6</a:t>
            </a:r>
          </a:p>
        </p:txBody>
      </p:sp>
      <p:sp>
        <p:nvSpPr>
          <p:cNvPr id="507" name="Text Box 32"/>
          <p:cNvSpPr txBox="1"/>
          <p:nvPr/>
        </p:nvSpPr>
        <p:spPr>
          <a:xfrm>
            <a:off x="4479607" y="2356168"/>
            <a:ext cx="689752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33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Basic Block: Amino Acid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ctangle 3"/>
          <p:cNvSpPr txBox="1"/>
          <p:nvPr/>
        </p:nvSpPr>
        <p:spPr>
          <a:xfrm>
            <a:off x="10467173" y="82386"/>
            <a:ext cx="13115709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10" name="The 20 amino acids"/>
          <p:cNvSpPr txBox="1"/>
          <p:nvPr>
            <p:ph type="title" idx="4294967295"/>
          </p:nvPr>
        </p:nvSpPr>
        <p:spPr>
          <a:xfrm>
            <a:off x="-6361422" y="2575096"/>
            <a:ext cx="22479001" cy="16637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i="1"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graphicFrame>
        <p:nvGraphicFramePr>
          <p:cNvPr id="511" name="Group 3"/>
          <p:cNvGraphicFramePr/>
          <p:nvPr/>
        </p:nvGraphicFramePr>
        <p:xfrm>
          <a:off x="8782306" y="2192917"/>
          <a:ext cx="8938091" cy="1122050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73355"/>
                <a:gridCol w="2570034"/>
                <a:gridCol w="3782000"/>
              </a:tblGrid>
              <a:tr h="540072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Alanine</a:t>
                      </a:r>
                    </a:p>
                  </a:txBody>
                  <a:tcPr marL="45720" marR="45720" marT="45720" marB="45720" anchor="t" anchorCtr="0" horzOverflow="overflow">
                    <a:lnT w="28575">
                      <a:solidFill>
                        <a:srgbClr val="000000"/>
                      </a:solidFill>
                    </a:lnT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Cysteine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Aspartic Acid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Glutamic Acid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Phenylalanine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Glycine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Histidine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Isoleucine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Lysine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Leucine</a:t>
                      </a:r>
                    </a:p>
                  </a:txBody>
                  <a:tcPr marL="45720" marR="45720" marT="45720" marB="45720" anchor="t" anchorCtr="0" horzOverflow="overflow"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Methionine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Ask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Asparagine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Gln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Arginine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Threonine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</a:p>
                  </a:txBody>
                  <a:tcPr marL="45720" marR="45720" marT="45720" marB="45720" anchor="t" anchorCtr="0" horzOverflow="overflow">
                    <a:lnL w="0">
                      <a:miter lim="400000"/>
                    </a:lnL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Trp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Tryptophane</a:t>
                      </a:r>
                    </a:p>
                  </a:txBody>
                  <a:tcPr marL="45720" marR="45720" marT="45720" marB="45720" anchor="t" anchorCtr="0" horzOverflow="overflow"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53330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Tyrosine</a:t>
                      </a:r>
                    </a:p>
                  </a:txBody>
                  <a:tcPr marL="45720" marR="45720" marT="45720" marB="45720" anchor="t" anchorCtr="0" horzOverflow="overflow"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3"/>
          <p:cNvSpPr txBox="1"/>
          <p:nvPr/>
        </p:nvSpPr>
        <p:spPr>
          <a:xfrm>
            <a:off x="5634146" y="900726"/>
            <a:ext cx="13115708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14" name="The 20 amino acids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i="1"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pic>
        <p:nvPicPr>
          <p:cNvPr id="5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4370" y="2413982"/>
            <a:ext cx="11975260" cy="9966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18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3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185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188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186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87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191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189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0" name="Protein"/>
            <p:cNvSpPr txBox="1"/>
            <p:nvPr/>
          </p:nvSpPr>
          <p:spPr>
            <a:xfrm>
              <a:off x="1391459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192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193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197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194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5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98" name="Replication"/>
          <p:cNvSpPr txBox="1"/>
          <p:nvPr/>
        </p:nvSpPr>
        <p:spPr>
          <a:xfrm>
            <a:off x="6031114" y="3820535"/>
            <a:ext cx="197306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199" name="Transcription"/>
          <p:cNvSpPr txBox="1"/>
          <p:nvPr/>
        </p:nvSpPr>
        <p:spPr>
          <a:xfrm>
            <a:off x="11327903" y="5155415"/>
            <a:ext cx="233461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200" name="Translation"/>
          <p:cNvSpPr txBox="1"/>
          <p:nvPr/>
        </p:nvSpPr>
        <p:spPr>
          <a:xfrm>
            <a:off x="11335991" y="8243084"/>
            <a:ext cx="198814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  <p:sp>
        <p:nvSpPr>
          <p:cNvPr id="201" name="DNA polymerase"/>
          <p:cNvSpPr txBox="1"/>
          <p:nvPr/>
        </p:nvSpPr>
        <p:spPr>
          <a:xfrm>
            <a:off x="6070600" y="5321300"/>
            <a:ext cx="2955529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DNA polymerase</a:t>
            </a:r>
          </a:p>
        </p:txBody>
      </p:sp>
      <p:sp>
        <p:nvSpPr>
          <p:cNvPr id="202" name="RNA polymerase"/>
          <p:cNvSpPr txBox="1"/>
          <p:nvPr/>
        </p:nvSpPr>
        <p:spPr>
          <a:xfrm>
            <a:off x="12941300" y="5572125"/>
            <a:ext cx="291048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RNA polymerase</a:t>
            </a:r>
          </a:p>
        </p:txBody>
      </p:sp>
      <p:sp>
        <p:nvSpPr>
          <p:cNvPr id="203" name="Ribosome"/>
          <p:cNvSpPr txBox="1"/>
          <p:nvPr/>
        </p:nvSpPr>
        <p:spPr>
          <a:xfrm>
            <a:off x="12585700" y="8686800"/>
            <a:ext cx="167957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Ribosome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3"/>
          <p:cNvSpPr txBox="1"/>
          <p:nvPr/>
        </p:nvSpPr>
        <p:spPr>
          <a:xfrm>
            <a:off x="10038014" y="133532"/>
            <a:ext cx="13115708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grpSp>
        <p:nvGrpSpPr>
          <p:cNvPr id="554" name="Group 3"/>
          <p:cNvGrpSpPr/>
          <p:nvPr/>
        </p:nvGrpSpPr>
        <p:grpSpPr>
          <a:xfrm>
            <a:off x="7234806" y="5424326"/>
            <a:ext cx="8802955" cy="4181167"/>
            <a:chOff x="0" y="0"/>
            <a:chExt cx="8802953" cy="4181165"/>
          </a:xfrm>
        </p:grpSpPr>
        <p:sp>
          <p:nvSpPr>
            <p:cNvPr id="518" name="Freeform 4"/>
            <p:cNvSpPr/>
            <p:nvPr/>
          </p:nvSpPr>
          <p:spPr>
            <a:xfrm flipH="1" rot="10800000">
              <a:off x="4115120" y="-1"/>
              <a:ext cx="4687834" cy="4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05" fill="norm" stroke="1" extrusionOk="0">
                  <a:moveTo>
                    <a:pt x="9780" y="222"/>
                  </a:moveTo>
                  <a:cubicBezTo>
                    <a:pt x="9074" y="574"/>
                    <a:pt x="8367" y="1279"/>
                    <a:pt x="7358" y="2335"/>
                  </a:cubicBezTo>
                  <a:cubicBezTo>
                    <a:pt x="6348" y="3392"/>
                    <a:pt x="4733" y="4918"/>
                    <a:pt x="3724" y="6561"/>
                  </a:cubicBezTo>
                  <a:cubicBezTo>
                    <a:pt x="2715" y="8205"/>
                    <a:pt x="1806" y="10553"/>
                    <a:pt x="1302" y="12196"/>
                  </a:cubicBezTo>
                  <a:cubicBezTo>
                    <a:pt x="797" y="13840"/>
                    <a:pt x="797" y="15013"/>
                    <a:pt x="696" y="16422"/>
                  </a:cubicBezTo>
                  <a:cubicBezTo>
                    <a:pt x="595" y="17831"/>
                    <a:pt x="-818" y="19827"/>
                    <a:pt x="696" y="20648"/>
                  </a:cubicBezTo>
                  <a:cubicBezTo>
                    <a:pt x="2210" y="21470"/>
                    <a:pt x="7560" y="21235"/>
                    <a:pt x="9780" y="21353"/>
                  </a:cubicBezTo>
                  <a:cubicBezTo>
                    <a:pt x="12001" y="21470"/>
                    <a:pt x="12808" y="21353"/>
                    <a:pt x="14019" y="21353"/>
                  </a:cubicBezTo>
                  <a:cubicBezTo>
                    <a:pt x="15231" y="21353"/>
                    <a:pt x="16139" y="21470"/>
                    <a:pt x="17047" y="21353"/>
                  </a:cubicBezTo>
                  <a:cubicBezTo>
                    <a:pt x="17956" y="21235"/>
                    <a:pt x="18864" y="21470"/>
                    <a:pt x="19470" y="20648"/>
                  </a:cubicBezTo>
                  <a:cubicBezTo>
                    <a:pt x="20075" y="19827"/>
                    <a:pt x="20580" y="17831"/>
                    <a:pt x="20681" y="16422"/>
                  </a:cubicBezTo>
                  <a:cubicBezTo>
                    <a:pt x="20782" y="15013"/>
                    <a:pt x="20378" y="13370"/>
                    <a:pt x="20075" y="12196"/>
                  </a:cubicBezTo>
                  <a:cubicBezTo>
                    <a:pt x="19773" y="11022"/>
                    <a:pt x="19672" y="10553"/>
                    <a:pt x="18864" y="9379"/>
                  </a:cubicBezTo>
                  <a:cubicBezTo>
                    <a:pt x="18057" y="8205"/>
                    <a:pt x="16240" y="6444"/>
                    <a:pt x="15231" y="5153"/>
                  </a:cubicBezTo>
                  <a:cubicBezTo>
                    <a:pt x="14221" y="3861"/>
                    <a:pt x="13414" y="2453"/>
                    <a:pt x="12808" y="1631"/>
                  </a:cubicBezTo>
                  <a:cubicBezTo>
                    <a:pt x="12203" y="809"/>
                    <a:pt x="12102" y="457"/>
                    <a:pt x="11597" y="222"/>
                  </a:cubicBezTo>
                  <a:cubicBezTo>
                    <a:pt x="11092" y="-13"/>
                    <a:pt x="10487" y="-130"/>
                    <a:pt x="9780" y="222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Freeform 5"/>
            <p:cNvSpPr/>
            <p:nvPr/>
          </p:nvSpPr>
          <p:spPr>
            <a:xfrm>
              <a:off x="0" y="12597"/>
              <a:ext cx="4687834" cy="41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05" fill="norm" stroke="1" extrusionOk="0">
                  <a:moveTo>
                    <a:pt x="9780" y="222"/>
                  </a:moveTo>
                  <a:cubicBezTo>
                    <a:pt x="9074" y="574"/>
                    <a:pt x="8367" y="1279"/>
                    <a:pt x="7358" y="2335"/>
                  </a:cubicBezTo>
                  <a:cubicBezTo>
                    <a:pt x="6348" y="3392"/>
                    <a:pt x="4733" y="4918"/>
                    <a:pt x="3724" y="6561"/>
                  </a:cubicBezTo>
                  <a:cubicBezTo>
                    <a:pt x="2715" y="8205"/>
                    <a:pt x="1806" y="10553"/>
                    <a:pt x="1302" y="12196"/>
                  </a:cubicBezTo>
                  <a:cubicBezTo>
                    <a:pt x="797" y="13840"/>
                    <a:pt x="797" y="15013"/>
                    <a:pt x="696" y="16422"/>
                  </a:cubicBezTo>
                  <a:cubicBezTo>
                    <a:pt x="595" y="17831"/>
                    <a:pt x="-818" y="19827"/>
                    <a:pt x="696" y="20648"/>
                  </a:cubicBezTo>
                  <a:cubicBezTo>
                    <a:pt x="2210" y="21470"/>
                    <a:pt x="7560" y="21235"/>
                    <a:pt x="9780" y="21353"/>
                  </a:cubicBezTo>
                  <a:cubicBezTo>
                    <a:pt x="12001" y="21470"/>
                    <a:pt x="12808" y="21353"/>
                    <a:pt x="14019" y="21353"/>
                  </a:cubicBezTo>
                  <a:cubicBezTo>
                    <a:pt x="15231" y="21353"/>
                    <a:pt x="16139" y="21470"/>
                    <a:pt x="17047" y="21353"/>
                  </a:cubicBezTo>
                  <a:cubicBezTo>
                    <a:pt x="17956" y="21235"/>
                    <a:pt x="18864" y="21470"/>
                    <a:pt x="19470" y="20648"/>
                  </a:cubicBezTo>
                  <a:cubicBezTo>
                    <a:pt x="20075" y="19827"/>
                    <a:pt x="20580" y="17831"/>
                    <a:pt x="20681" y="16422"/>
                  </a:cubicBezTo>
                  <a:cubicBezTo>
                    <a:pt x="20782" y="15013"/>
                    <a:pt x="20378" y="13370"/>
                    <a:pt x="20075" y="12196"/>
                  </a:cubicBezTo>
                  <a:cubicBezTo>
                    <a:pt x="19773" y="11022"/>
                    <a:pt x="19672" y="10553"/>
                    <a:pt x="18864" y="9379"/>
                  </a:cubicBezTo>
                  <a:cubicBezTo>
                    <a:pt x="18057" y="8205"/>
                    <a:pt x="16240" y="6444"/>
                    <a:pt x="15231" y="5153"/>
                  </a:cubicBezTo>
                  <a:cubicBezTo>
                    <a:pt x="14221" y="3861"/>
                    <a:pt x="13414" y="2453"/>
                    <a:pt x="12808" y="1631"/>
                  </a:cubicBezTo>
                  <a:cubicBezTo>
                    <a:pt x="12203" y="809"/>
                    <a:pt x="12102" y="457"/>
                    <a:pt x="11597" y="222"/>
                  </a:cubicBezTo>
                  <a:cubicBezTo>
                    <a:pt x="11092" y="-13"/>
                    <a:pt x="10487" y="-130"/>
                    <a:pt x="9780" y="222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34" name="Group 6"/>
            <p:cNvGrpSpPr/>
            <p:nvPr/>
          </p:nvGrpSpPr>
          <p:grpSpPr>
            <a:xfrm>
              <a:off x="226206" y="241636"/>
              <a:ext cx="4526633" cy="3596395"/>
              <a:chOff x="0" y="0"/>
              <a:chExt cx="4526632" cy="3596394"/>
            </a:xfrm>
          </p:grpSpPr>
          <p:sp>
            <p:nvSpPr>
              <p:cNvPr id="520" name="Text Box 7"/>
              <p:cNvSpPr txBox="1"/>
              <p:nvPr/>
            </p:nvSpPr>
            <p:spPr>
              <a:xfrm>
                <a:off x="1836943" y="1254540"/>
                <a:ext cx="654244" cy="761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25000" sz="2000">
                    <a:latin typeface="Symbol"/>
                    <a:ea typeface="Symbol"/>
                    <a:cs typeface="Symbol"/>
                    <a:sym typeface="Symbol"/>
                  </a:rPr>
                  <a:t>a</a:t>
                </a:r>
              </a:p>
            </p:txBody>
          </p:sp>
          <p:sp>
            <p:nvSpPr>
              <p:cNvPr id="521" name="Text Box 8"/>
              <p:cNvSpPr txBox="1"/>
              <p:nvPr/>
            </p:nvSpPr>
            <p:spPr>
              <a:xfrm>
                <a:off x="3482992" y="1666052"/>
                <a:ext cx="461942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522" name="Text Box 9"/>
              <p:cNvSpPr txBox="1"/>
              <p:nvPr/>
            </p:nvSpPr>
            <p:spPr>
              <a:xfrm>
                <a:off x="493814" y="1734637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523" name="Text Box 10"/>
              <p:cNvSpPr txBox="1"/>
              <p:nvPr/>
            </p:nvSpPr>
            <p:spPr>
              <a:xfrm>
                <a:off x="1836943" y="0"/>
                <a:ext cx="675320" cy="990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R</a:t>
                </a:r>
                <a:r>
                  <a:rPr baseline="-25000" i="1" sz="2800"/>
                  <a:t>n</a:t>
                </a:r>
              </a:p>
            </p:txBody>
          </p:sp>
          <p:sp>
            <p:nvSpPr>
              <p:cNvPr id="524" name="Text Box 12"/>
              <p:cNvSpPr txBox="1"/>
              <p:nvPr/>
            </p:nvSpPr>
            <p:spPr>
              <a:xfrm>
                <a:off x="3511569" y="2832002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525" name="Text Box 14"/>
              <p:cNvSpPr txBox="1"/>
              <p:nvPr/>
            </p:nvSpPr>
            <p:spPr>
              <a:xfrm>
                <a:off x="356643" y="2969173"/>
                <a:ext cx="484649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526" name="Line 15"/>
              <p:cNvSpPr/>
              <p:nvPr/>
            </p:nvSpPr>
            <p:spPr>
              <a:xfrm>
                <a:off x="-1" y="1323125"/>
                <a:ext cx="548684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7" name="Line 16"/>
              <p:cNvSpPr/>
              <p:nvPr/>
            </p:nvSpPr>
            <p:spPr>
              <a:xfrm flipH="1">
                <a:off x="685853" y="2420490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8" name="Line 17"/>
              <p:cNvSpPr/>
              <p:nvPr/>
            </p:nvSpPr>
            <p:spPr>
              <a:xfrm flipV="1">
                <a:off x="960194" y="1734637"/>
                <a:ext cx="82302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29" name="Line 18"/>
              <p:cNvSpPr/>
              <p:nvPr/>
            </p:nvSpPr>
            <p:spPr>
              <a:xfrm>
                <a:off x="2057560" y="637272"/>
                <a:ext cx="1" cy="68585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0" name="Line 19"/>
              <p:cNvSpPr/>
              <p:nvPr/>
            </p:nvSpPr>
            <p:spPr>
              <a:xfrm>
                <a:off x="2469072" y="1734637"/>
                <a:ext cx="96019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1" name="Line 20"/>
              <p:cNvSpPr/>
              <p:nvPr/>
            </p:nvSpPr>
            <p:spPr>
              <a:xfrm flipV="1">
                <a:off x="3977949" y="1597466"/>
                <a:ext cx="548684" cy="27434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2" name="Line 21"/>
              <p:cNvSpPr/>
              <p:nvPr/>
            </p:nvSpPr>
            <p:spPr>
              <a:xfrm>
                <a:off x="3703608" y="2283320"/>
                <a:ext cx="1" cy="54868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33" name="Line 22"/>
              <p:cNvSpPr/>
              <p:nvPr/>
            </p:nvSpPr>
            <p:spPr>
              <a:xfrm>
                <a:off x="3840779" y="2283320"/>
                <a:ext cx="1" cy="54868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  <p:grpSp>
          <p:nvGrpSpPr>
            <p:cNvPr id="548" name="Group 23"/>
            <p:cNvGrpSpPr/>
            <p:nvPr/>
          </p:nvGrpSpPr>
          <p:grpSpPr>
            <a:xfrm>
              <a:off x="4517384" y="225967"/>
              <a:ext cx="4190542" cy="3543479"/>
              <a:chOff x="0" y="0"/>
              <a:chExt cx="4190541" cy="3543477"/>
            </a:xfrm>
          </p:grpSpPr>
          <p:sp>
            <p:nvSpPr>
              <p:cNvPr id="535" name="Text Box 24"/>
              <p:cNvSpPr txBox="1"/>
              <p:nvPr/>
            </p:nvSpPr>
            <p:spPr>
              <a:xfrm>
                <a:off x="1500853" y="1681720"/>
                <a:ext cx="654244" cy="761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25000" sz="2000">
                    <a:latin typeface="Symbol"/>
                    <a:ea typeface="Symbol"/>
                    <a:cs typeface="Symbol"/>
                    <a:sym typeface="Symbol"/>
                  </a:rPr>
                  <a:t>a</a:t>
                </a:r>
              </a:p>
            </p:txBody>
          </p:sp>
          <p:sp>
            <p:nvSpPr>
              <p:cNvPr id="536" name="Text Box 25"/>
              <p:cNvSpPr txBox="1"/>
              <p:nvPr/>
            </p:nvSpPr>
            <p:spPr>
              <a:xfrm>
                <a:off x="3146901" y="1270208"/>
                <a:ext cx="461943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537" name="Text Box 26"/>
              <p:cNvSpPr txBox="1"/>
              <p:nvPr/>
            </p:nvSpPr>
            <p:spPr>
              <a:xfrm>
                <a:off x="157723" y="1201623"/>
                <a:ext cx="484649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538" name="Text Box 27"/>
              <p:cNvSpPr txBox="1"/>
              <p:nvPr/>
            </p:nvSpPr>
            <p:spPr>
              <a:xfrm>
                <a:off x="1500853" y="2916256"/>
                <a:ext cx="461943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</a:t>
                </a:r>
              </a:p>
            </p:txBody>
          </p:sp>
          <p:sp>
            <p:nvSpPr>
              <p:cNvPr id="539" name="Text Box 29"/>
              <p:cNvSpPr txBox="1"/>
              <p:nvPr/>
            </p:nvSpPr>
            <p:spPr>
              <a:xfrm rot="10800000">
                <a:off x="3154925" y="137170"/>
                <a:ext cx="484648" cy="6272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540" name="Text Box 31"/>
              <p:cNvSpPr txBox="1"/>
              <p:nvPr/>
            </p:nvSpPr>
            <p:spPr>
              <a:xfrm rot="10800000">
                <a:off x="0" y="0"/>
                <a:ext cx="484648" cy="627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defTabSz="457200">
                  <a:defRPr sz="18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541" name="Line 33"/>
              <p:cNvSpPr/>
              <p:nvPr/>
            </p:nvSpPr>
            <p:spPr>
              <a:xfrm flipV="1">
                <a:off x="349762" y="627220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2" name="Line 34"/>
              <p:cNvSpPr/>
              <p:nvPr/>
            </p:nvSpPr>
            <p:spPr>
              <a:xfrm>
                <a:off x="624104" y="1587415"/>
                <a:ext cx="823025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3" name="Line 35"/>
              <p:cNvSpPr/>
              <p:nvPr/>
            </p:nvSpPr>
            <p:spPr>
              <a:xfrm flipV="1">
                <a:off x="1721469" y="2273269"/>
                <a:ext cx="1" cy="68585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4" name="Line 36"/>
              <p:cNvSpPr/>
              <p:nvPr/>
            </p:nvSpPr>
            <p:spPr>
              <a:xfrm flipV="1">
                <a:off x="2132981" y="1587415"/>
                <a:ext cx="960196" cy="27434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5" name="Line 37"/>
              <p:cNvSpPr/>
              <p:nvPr/>
            </p:nvSpPr>
            <p:spPr>
              <a:xfrm>
                <a:off x="3641858" y="1724586"/>
                <a:ext cx="548684" cy="27434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6" name="Line 38"/>
              <p:cNvSpPr/>
              <p:nvPr/>
            </p:nvSpPr>
            <p:spPr>
              <a:xfrm flipV="1">
                <a:off x="3367517" y="764391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  <p:sp>
            <p:nvSpPr>
              <p:cNvPr id="547" name="Line 39"/>
              <p:cNvSpPr/>
              <p:nvPr/>
            </p:nvSpPr>
            <p:spPr>
              <a:xfrm flipV="1">
                <a:off x="3504688" y="764391"/>
                <a:ext cx="1" cy="54868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spcBef>
                    <a:spcPts val="0"/>
                  </a:spcBef>
                  <a:defRPr sz="1800">
                    <a:solidFill>
                      <a:srgbClr val="000000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pPr>
              </a:p>
            </p:txBody>
          </p:sp>
        </p:grpSp>
        <p:sp>
          <p:nvSpPr>
            <p:cNvPr id="549" name="Text Box 40"/>
            <p:cNvSpPr txBox="1"/>
            <p:nvPr/>
          </p:nvSpPr>
          <p:spPr>
            <a:xfrm>
              <a:off x="6315440" y="3253675"/>
              <a:ext cx="800092" cy="560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n+1</a:t>
              </a:r>
            </a:p>
          </p:txBody>
        </p:sp>
        <p:sp>
          <p:nvSpPr>
            <p:cNvPr id="550" name="Text Box 43"/>
            <p:cNvSpPr txBox="1"/>
            <p:nvPr/>
          </p:nvSpPr>
          <p:spPr>
            <a:xfrm>
              <a:off x="2091727" y="3005053"/>
              <a:ext cx="484648" cy="62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1" name="Line 44"/>
            <p:cNvSpPr/>
            <p:nvPr/>
          </p:nvSpPr>
          <p:spPr>
            <a:xfrm>
              <a:off x="2283766" y="2182029"/>
              <a:ext cx="1" cy="823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552" name="Text Box 45"/>
            <p:cNvSpPr txBox="1"/>
            <p:nvPr/>
          </p:nvSpPr>
          <p:spPr>
            <a:xfrm rot="10800000">
              <a:off x="6049123" y="294553"/>
              <a:ext cx="484649" cy="62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3" name="Line 46"/>
            <p:cNvSpPr/>
            <p:nvPr/>
          </p:nvSpPr>
          <p:spPr>
            <a:xfrm flipV="1">
              <a:off x="6261715" y="1084664"/>
              <a:ext cx="1" cy="823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sp>
        <p:nvSpPr>
          <p:cNvPr id="555" name="Line 47"/>
          <p:cNvSpPr/>
          <p:nvPr/>
        </p:nvSpPr>
        <p:spPr>
          <a:xfrm>
            <a:off x="9930084" y="4862942"/>
            <a:ext cx="1783220" cy="2469074"/>
          </a:xfrm>
          <a:prstGeom prst="line">
            <a:avLst/>
          </a:prstGeom>
          <a:ln w="53975">
            <a:solidFill>
              <a:srgbClr val="FF0000"/>
            </a:solidFill>
            <a:tailEnd type="stealth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56" name="Text Box 48"/>
          <p:cNvSpPr txBox="1"/>
          <p:nvPr/>
        </p:nvSpPr>
        <p:spPr>
          <a:xfrm>
            <a:off x="8733343" y="4030662"/>
            <a:ext cx="3618789" cy="86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Peptide bond</a:t>
            </a:r>
          </a:p>
        </p:txBody>
      </p:sp>
      <p:sp>
        <p:nvSpPr>
          <p:cNvPr id="557" name="Text Box 5"/>
          <p:cNvSpPr txBox="1"/>
          <p:nvPr/>
        </p:nvSpPr>
        <p:spPr>
          <a:xfrm>
            <a:off x="6627494" y="6374376"/>
            <a:ext cx="1078206" cy="66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4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558" name="Text Box 6"/>
          <p:cNvSpPr txBox="1"/>
          <p:nvPr/>
        </p:nvSpPr>
        <p:spPr>
          <a:xfrm>
            <a:off x="16067013" y="7553321"/>
            <a:ext cx="1057711" cy="66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4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sp>
        <p:nvSpPr>
          <p:cNvPr id="559" name="Rectangle 64"/>
          <p:cNvSpPr txBox="1"/>
          <p:nvPr/>
        </p:nvSpPr>
        <p:spPr>
          <a:xfrm>
            <a:off x="2296537" y="2290621"/>
            <a:ext cx="768096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28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Protein: A polymer of  Amino acids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562" name="Rectangle 2"/>
          <p:cNvSpPr/>
          <p:nvPr/>
        </p:nvSpPr>
        <p:spPr>
          <a:xfrm rot="20112372">
            <a:off x="10087481" y="4838868"/>
            <a:ext cx="3399676" cy="2014622"/>
          </a:xfrm>
          <a:prstGeom prst="rect">
            <a:avLst/>
          </a:prstGeom>
          <a:solidFill>
            <a:srgbClr val="FFCC00">
              <a:alpha val="79999"/>
            </a:srgbClr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563" name="Line 3"/>
          <p:cNvSpPr/>
          <p:nvPr/>
        </p:nvSpPr>
        <p:spPr>
          <a:xfrm>
            <a:off x="10339310" y="3453815"/>
            <a:ext cx="1636881" cy="226645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4" name="AutoShape 4"/>
          <p:cNvSpPr/>
          <p:nvPr/>
        </p:nvSpPr>
        <p:spPr>
          <a:xfrm>
            <a:off x="9583826" y="3201988"/>
            <a:ext cx="2518278" cy="62957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565" name="Text Box 6"/>
          <p:cNvSpPr txBox="1"/>
          <p:nvPr/>
        </p:nvSpPr>
        <p:spPr>
          <a:xfrm>
            <a:off x="9759057" y="5342523"/>
            <a:ext cx="578155" cy="109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66" name="Text Box 7"/>
          <p:cNvSpPr txBox="1"/>
          <p:nvPr/>
        </p:nvSpPr>
        <p:spPr>
          <a:xfrm>
            <a:off x="11270023" y="5720265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67" name="Text Box 8"/>
          <p:cNvSpPr txBox="1"/>
          <p:nvPr/>
        </p:nvSpPr>
        <p:spPr>
          <a:xfrm>
            <a:off x="8526150" y="5783222"/>
            <a:ext cx="444877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68" name="Text Box 9"/>
          <p:cNvSpPr txBox="1"/>
          <p:nvPr/>
        </p:nvSpPr>
        <p:spPr>
          <a:xfrm>
            <a:off x="9759057" y="4190935"/>
            <a:ext cx="619899" cy="9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 baseline="-25000" i="1" sz="2800"/>
              <a:t>n</a:t>
            </a:r>
          </a:p>
        </p:txBody>
      </p:sp>
      <p:sp>
        <p:nvSpPr>
          <p:cNvPr id="569" name="Text Box 11"/>
          <p:cNvSpPr txBox="1"/>
          <p:nvPr/>
        </p:nvSpPr>
        <p:spPr>
          <a:xfrm>
            <a:off x="11296255" y="679053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70" name="Text Box 13"/>
          <p:cNvSpPr txBox="1"/>
          <p:nvPr/>
        </p:nvSpPr>
        <p:spPr>
          <a:xfrm>
            <a:off x="8400236" y="691644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71" name="Line 14"/>
          <p:cNvSpPr/>
          <p:nvPr/>
        </p:nvSpPr>
        <p:spPr>
          <a:xfrm>
            <a:off x="8072860" y="5405480"/>
            <a:ext cx="503656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2" name="Line 15"/>
          <p:cNvSpPr/>
          <p:nvPr/>
        </p:nvSpPr>
        <p:spPr>
          <a:xfrm>
            <a:off x="8702429" y="6412791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3" name="Line 16"/>
          <p:cNvSpPr/>
          <p:nvPr/>
        </p:nvSpPr>
        <p:spPr>
          <a:xfrm flipV="1">
            <a:off x="8954257" y="5783221"/>
            <a:ext cx="755484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4" name="Line 17"/>
          <p:cNvSpPr/>
          <p:nvPr/>
        </p:nvSpPr>
        <p:spPr>
          <a:xfrm>
            <a:off x="9961567" y="4775911"/>
            <a:ext cx="1" cy="62957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5" name="Line 18"/>
          <p:cNvSpPr/>
          <p:nvPr/>
        </p:nvSpPr>
        <p:spPr>
          <a:xfrm>
            <a:off x="10339310" y="5783221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6" name="Line 19"/>
          <p:cNvSpPr/>
          <p:nvPr/>
        </p:nvSpPr>
        <p:spPr>
          <a:xfrm flipV="1">
            <a:off x="11724362" y="5657308"/>
            <a:ext cx="503656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7" name="Line 20"/>
          <p:cNvSpPr/>
          <p:nvPr/>
        </p:nvSpPr>
        <p:spPr>
          <a:xfrm>
            <a:off x="11472535" y="628687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8" name="Line 21"/>
          <p:cNvSpPr/>
          <p:nvPr/>
        </p:nvSpPr>
        <p:spPr>
          <a:xfrm>
            <a:off x="11598448" y="628687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9" name="Text Box 22"/>
          <p:cNvSpPr txBox="1"/>
          <p:nvPr/>
        </p:nvSpPr>
        <p:spPr>
          <a:xfrm>
            <a:off x="13389573" y="5720265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80" name="Text Box 23"/>
          <p:cNvSpPr txBox="1"/>
          <p:nvPr/>
        </p:nvSpPr>
        <p:spPr>
          <a:xfrm>
            <a:off x="14900538" y="5342523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81" name="Text Box 24"/>
          <p:cNvSpPr txBox="1"/>
          <p:nvPr/>
        </p:nvSpPr>
        <p:spPr>
          <a:xfrm>
            <a:off x="12156667" y="527956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82" name="Text Box 25"/>
          <p:cNvSpPr txBox="1"/>
          <p:nvPr/>
        </p:nvSpPr>
        <p:spPr>
          <a:xfrm>
            <a:off x="13389573" y="6853490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583" name="Text Box 27"/>
          <p:cNvSpPr txBox="1"/>
          <p:nvPr/>
        </p:nvSpPr>
        <p:spPr>
          <a:xfrm rot="10800000">
            <a:off x="14907905" y="4302466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84" name="Text Box 29"/>
          <p:cNvSpPr txBox="1"/>
          <p:nvPr/>
        </p:nvSpPr>
        <p:spPr>
          <a:xfrm rot="10800000">
            <a:off x="12011886" y="4176553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85" name="Line 31"/>
          <p:cNvSpPr/>
          <p:nvPr/>
        </p:nvSpPr>
        <p:spPr>
          <a:xfrm flipV="1">
            <a:off x="12332946" y="4752301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6" name="Line 32"/>
          <p:cNvSpPr/>
          <p:nvPr/>
        </p:nvSpPr>
        <p:spPr>
          <a:xfrm>
            <a:off x="12584773" y="5633698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7" name="Line 33"/>
          <p:cNvSpPr/>
          <p:nvPr/>
        </p:nvSpPr>
        <p:spPr>
          <a:xfrm flipV="1">
            <a:off x="13592084" y="6263268"/>
            <a:ext cx="1" cy="62957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8" name="Line 34"/>
          <p:cNvSpPr/>
          <p:nvPr/>
        </p:nvSpPr>
        <p:spPr>
          <a:xfrm flipV="1">
            <a:off x="13969825" y="5633698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9" name="Line 35"/>
          <p:cNvSpPr/>
          <p:nvPr/>
        </p:nvSpPr>
        <p:spPr>
          <a:xfrm>
            <a:off x="15354878" y="5759612"/>
            <a:ext cx="503657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0" name="Line 36"/>
          <p:cNvSpPr/>
          <p:nvPr/>
        </p:nvSpPr>
        <p:spPr>
          <a:xfrm flipV="1">
            <a:off x="15103051" y="4878215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1" name="Line 37"/>
          <p:cNvSpPr/>
          <p:nvPr/>
        </p:nvSpPr>
        <p:spPr>
          <a:xfrm flipV="1">
            <a:off x="15228964" y="4878215"/>
            <a:ext cx="1" cy="503656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2" name="Text Box 38"/>
          <p:cNvSpPr txBox="1"/>
          <p:nvPr/>
        </p:nvSpPr>
        <p:spPr>
          <a:xfrm>
            <a:off x="13662386" y="6955794"/>
            <a:ext cx="734433" cy="51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n+1</a:t>
            </a:r>
          </a:p>
        </p:txBody>
      </p:sp>
      <p:sp>
        <p:nvSpPr>
          <p:cNvPr id="593" name="Text Box 39"/>
          <p:cNvSpPr txBox="1"/>
          <p:nvPr/>
        </p:nvSpPr>
        <p:spPr>
          <a:xfrm>
            <a:off x="9785289" y="6727576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94" name="Line 40"/>
          <p:cNvSpPr/>
          <p:nvPr/>
        </p:nvSpPr>
        <p:spPr>
          <a:xfrm>
            <a:off x="9961568" y="5972092"/>
            <a:ext cx="1" cy="75548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5" name="Text Box 41"/>
          <p:cNvSpPr txBox="1"/>
          <p:nvPr/>
        </p:nvSpPr>
        <p:spPr>
          <a:xfrm rot="10800000">
            <a:off x="13417923" y="4239510"/>
            <a:ext cx="444876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96" name="Line 42"/>
          <p:cNvSpPr/>
          <p:nvPr/>
        </p:nvSpPr>
        <p:spPr>
          <a:xfrm flipV="1">
            <a:off x="13613070" y="4964781"/>
            <a:ext cx="1" cy="755485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7" name="Text Box 43"/>
          <p:cNvSpPr txBox="1"/>
          <p:nvPr/>
        </p:nvSpPr>
        <p:spPr>
          <a:xfrm>
            <a:off x="9774379" y="3208804"/>
            <a:ext cx="2421892" cy="61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27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Peptide bond</a:t>
            </a:r>
          </a:p>
        </p:txBody>
      </p:sp>
      <p:sp>
        <p:nvSpPr>
          <p:cNvPr id="598" name="Text Box 44"/>
          <p:cNvSpPr txBox="1"/>
          <p:nvPr/>
        </p:nvSpPr>
        <p:spPr>
          <a:xfrm>
            <a:off x="7054532" y="9607855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599" name="Text Box 45"/>
          <p:cNvSpPr txBox="1"/>
          <p:nvPr/>
        </p:nvSpPr>
        <p:spPr>
          <a:xfrm>
            <a:off x="8565499" y="9985597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600" name="Text Box 46"/>
          <p:cNvSpPr txBox="1"/>
          <p:nvPr/>
        </p:nvSpPr>
        <p:spPr>
          <a:xfrm>
            <a:off x="8591731" y="11055864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601" name="Line 47"/>
          <p:cNvSpPr/>
          <p:nvPr/>
        </p:nvSpPr>
        <p:spPr>
          <a:xfrm>
            <a:off x="7634786" y="10048554"/>
            <a:ext cx="881398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2" name="Line 48"/>
          <p:cNvSpPr/>
          <p:nvPr/>
        </p:nvSpPr>
        <p:spPr>
          <a:xfrm flipV="1">
            <a:off x="9019838" y="9922640"/>
            <a:ext cx="503656" cy="2518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3" name="Line 49"/>
          <p:cNvSpPr/>
          <p:nvPr/>
        </p:nvSpPr>
        <p:spPr>
          <a:xfrm>
            <a:off x="8768011" y="10552209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4" name="Line 50"/>
          <p:cNvSpPr/>
          <p:nvPr/>
        </p:nvSpPr>
        <p:spPr>
          <a:xfrm>
            <a:off x="8893925" y="10552209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5" name="Text Box 51"/>
          <p:cNvSpPr txBox="1"/>
          <p:nvPr/>
        </p:nvSpPr>
        <p:spPr>
          <a:xfrm>
            <a:off x="10685048" y="9985597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606" name="Text Box 52"/>
          <p:cNvSpPr txBox="1"/>
          <p:nvPr/>
        </p:nvSpPr>
        <p:spPr>
          <a:xfrm>
            <a:off x="9452143" y="9544898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607" name="Text Box 53"/>
          <p:cNvSpPr txBox="1"/>
          <p:nvPr/>
        </p:nvSpPr>
        <p:spPr>
          <a:xfrm rot="10800000">
            <a:off x="9280352" y="8472051"/>
            <a:ext cx="444877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608" name="Line 54"/>
          <p:cNvSpPr/>
          <p:nvPr/>
        </p:nvSpPr>
        <p:spPr>
          <a:xfrm flipV="1">
            <a:off x="9628422" y="9017633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09" name="Line 55"/>
          <p:cNvSpPr/>
          <p:nvPr/>
        </p:nvSpPr>
        <p:spPr>
          <a:xfrm>
            <a:off x="9880249" y="9899030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0" name="Text Box 56"/>
          <p:cNvSpPr txBox="1"/>
          <p:nvPr/>
        </p:nvSpPr>
        <p:spPr>
          <a:xfrm>
            <a:off x="13250543" y="967081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611" name="Text Box 57"/>
          <p:cNvSpPr txBox="1"/>
          <p:nvPr/>
        </p:nvSpPr>
        <p:spPr>
          <a:xfrm>
            <a:off x="14609364" y="10111511"/>
            <a:ext cx="424034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612" name="Text Box 58"/>
          <p:cNvSpPr txBox="1"/>
          <p:nvPr/>
        </p:nvSpPr>
        <p:spPr>
          <a:xfrm>
            <a:off x="14635596" y="11173908"/>
            <a:ext cx="582902" cy="678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613" name="Line 59"/>
          <p:cNvSpPr/>
          <p:nvPr/>
        </p:nvSpPr>
        <p:spPr>
          <a:xfrm flipV="1">
            <a:off x="15063702" y="10048554"/>
            <a:ext cx="503657" cy="251828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4" name="Line 60"/>
          <p:cNvSpPr/>
          <p:nvPr/>
        </p:nvSpPr>
        <p:spPr>
          <a:xfrm>
            <a:off x="14811875" y="10678123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5" name="Text Box 61"/>
          <p:cNvSpPr txBox="1"/>
          <p:nvPr/>
        </p:nvSpPr>
        <p:spPr>
          <a:xfrm>
            <a:off x="16728913" y="10111511"/>
            <a:ext cx="600554" cy="69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 sz="2000">
                <a:latin typeface="Symbol"/>
                <a:ea typeface="Symbol"/>
                <a:cs typeface="Symbol"/>
                <a:sym typeface="Symbol"/>
              </a:rPr>
              <a:t>a</a:t>
            </a:r>
          </a:p>
        </p:txBody>
      </p:sp>
      <p:sp>
        <p:nvSpPr>
          <p:cNvPr id="616" name="Text Box 62"/>
          <p:cNvSpPr txBox="1"/>
          <p:nvPr/>
        </p:nvSpPr>
        <p:spPr>
          <a:xfrm>
            <a:off x="15496007" y="9670812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617" name="Text Box 63"/>
          <p:cNvSpPr txBox="1"/>
          <p:nvPr/>
        </p:nvSpPr>
        <p:spPr>
          <a:xfrm rot="10800000">
            <a:off x="15351227" y="8567798"/>
            <a:ext cx="444876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618" name="Line 64"/>
          <p:cNvSpPr/>
          <p:nvPr/>
        </p:nvSpPr>
        <p:spPr>
          <a:xfrm flipV="1">
            <a:off x="15672288" y="9143547"/>
            <a:ext cx="1" cy="503657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9" name="Line 65"/>
          <p:cNvSpPr/>
          <p:nvPr/>
        </p:nvSpPr>
        <p:spPr>
          <a:xfrm>
            <a:off x="15924114" y="10024944"/>
            <a:ext cx="755485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20" name="Line 66"/>
          <p:cNvSpPr/>
          <p:nvPr/>
        </p:nvSpPr>
        <p:spPr>
          <a:xfrm>
            <a:off x="13930479" y="10048554"/>
            <a:ext cx="629570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21" name="Line 67"/>
          <p:cNvSpPr/>
          <p:nvPr/>
        </p:nvSpPr>
        <p:spPr>
          <a:xfrm>
            <a:off x="13930479" y="10174468"/>
            <a:ext cx="629570" cy="25182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22" name="Text Box 68"/>
          <p:cNvSpPr txBox="1"/>
          <p:nvPr/>
        </p:nvSpPr>
        <p:spPr>
          <a:xfrm>
            <a:off x="9512475" y="7900148"/>
            <a:ext cx="4327425" cy="57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31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peptide bond is planar</a:t>
            </a:r>
          </a:p>
        </p:txBody>
      </p:sp>
      <p:sp>
        <p:nvSpPr>
          <p:cNvPr id="623" name="Text Box 69"/>
          <p:cNvSpPr txBox="1"/>
          <p:nvPr/>
        </p:nvSpPr>
        <p:spPr>
          <a:xfrm>
            <a:off x="13289891" y="11751013"/>
            <a:ext cx="3352268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i="1" sz="31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Conformation </a:t>
            </a:r>
            <a:r>
              <a:t>“</a:t>
            </a:r>
            <a:r>
              <a:t>Cis</a:t>
            </a:r>
            <a:r>
              <a:t>”</a:t>
            </a:r>
          </a:p>
        </p:txBody>
      </p:sp>
      <p:sp>
        <p:nvSpPr>
          <p:cNvPr id="624" name="Text Box 70"/>
          <p:cNvSpPr txBox="1"/>
          <p:nvPr/>
        </p:nvSpPr>
        <p:spPr>
          <a:xfrm>
            <a:off x="7623767" y="11661824"/>
            <a:ext cx="3758047" cy="57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i="1" sz="31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Conformation </a:t>
            </a:r>
            <a:r>
              <a:t>“</a:t>
            </a:r>
            <a:r>
              <a:t>Trans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ectangle 3"/>
          <p:cNvSpPr txBox="1"/>
          <p:nvPr/>
        </p:nvSpPr>
        <p:spPr>
          <a:xfrm>
            <a:off x="5633847" y="1731854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8170" y="3805237"/>
            <a:ext cx="11378179" cy="896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28" name="TextBox 8"/>
          <p:cNvSpPr txBox="1"/>
          <p:nvPr/>
        </p:nvSpPr>
        <p:spPr>
          <a:xfrm>
            <a:off x="3959065" y="3653994"/>
            <a:ext cx="26395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Where are the errors?</a:t>
            </a:r>
          </a:p>
        </p:txBody>
      </p:sp>
      <p:sp>
        <p:nvSpPr>
          <p:cNvPr id="629" name="Text Box 3"/>
          <p:cNvSpPr txBox="1"/>
          <p:nvPr/>
        </p:nvSpPr>
        <p:spPr>
          <a:xfrm>
            <a:off x="8872219" y="2092643"/>
            <a:ext cx="558190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sz="2800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Unusual Amino Acids: Cyclosporin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Rectangle 3"/>
          <p:cNvSpPr txBox="1"/>
          <p:nvPr/>
        </p:nvSpPr>
        <p:spPr>
          <a:xfrm>
            <a:off x="9354741" y="146318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6746" t="0" r="45180" b="1110"/>
          <a:stretch>
            <a:fillRect/>
          </a:stretch>
        </p:blipFill>
        <p:spPr>
          <a:xfrm>
            <a:off x="5626100" y="3403600"/>
            <a:ext cx="1815476" cy="8078864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Text Box 5"/>
          <p:cNvSpPr txBox="1"/>
          <p:nvPr/>
        </p:nvSpPr>
        <p:spPr>
          <a:xfrm>
            <a:off x="5731336" y="10800080"/>
            <a:ext cx="59895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634" name="Text Box 6"/>
          <p:cNvSpPr txBox="1"/>
          <p:nvPr/>
        </p:nvSpPr>
        <p:spPr>
          <a:xfrm>
            <a:off x="5737028" y="3878580"/>
            <a:ext cx="58757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18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pic>
        <p:nvPicPr>
          <p:cNvPr id="63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4337" t="0" r="40360" b="1110"/>
          <a:stretch>
            <a:fillRect/>
          </a:stretch>
        </p:blipFill>
        <p:spPr>
          <a:xfrm>
            <a:off x="9245599" y="3403600"/>
            <a:ext cx="2423575" cy="7703502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Text Box 12"/>
          <p:cNvSpPr txBox="1"/>
          <p:nvPr/>
        </p:nvSpPr>
        <p:spPr>
          <a:xfrm>
            <a:off x="4487545" y="2148204"/>
            <a:ext cx="136072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649" name="Group"/>
          <p:cNvGrpSpPr/>
          <p:nvPr/>
        </p:nvGrpSpPr>
        <p:grpSpPr>
          <a:xfrm>
            <a:off x="13716000" y="3289300"/>
            <a:ext cx="2519625" cy="7905323"/>
            <a:chOff x="0" y="0"/>
            <a:chExt cx="2519624" cy="7905322"/>
          </a:xfrm>
        </p:grpSpPr>
        <p:pic>
          <p:nvPicPr>
            <p:cNvPr id="637" name="Picture 8" descr="Picture 8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5542" t="0" r="40360" b="7037"/>
            <a:stretch>
              <a:fillRect/>
            </a:stretch>
          </p:blipFill>
          <p:spPr>
            <a:xfrm>
              <a:off x="0" y="0"/>
              <a:ext cx="2519625" cy="79053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8" name="Line 9"/>
            <p:cNvSpPr/>
            <p:nvPr/>
          </p:nvSpPr>
          <p:spPr>
            <a:xfrm flipH="1">
              <a:off x="881868" y="2015699"/>
              <a:ext cx="1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39" name="Line 10"/>
            <p:cNvSpPr/>
            <p:nvPr/>
          </p:nvSpPr>
          <p:spPr>
            <a:xfrm flipH="1">
              <a:off x="1511774" y="2393643"/>
              <a:ext cx="1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0" name="Line 11"/>
            <p:cNvSpPr/>
            <p:nvPr/>
          </p:nvSpPr>
          <p:spPr>
            <a:xfrm>
              <a:off x="881868" y="3149531"/>
              <a:ext cx="125982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1" name="Line 13"/>
            <p:cNvSpPr/>
            <p:nvPr/>
          </p:nvSpPr>
          <p:spPr>
            <a:xfrm>
              <a:off x="1385793" y="2771587"/>
              <a:ext cx="251963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2" name="Line 14"/>
            <p:cNvSpPr/>
            <p:nvPr/>
          </p:nvSpPr>
          <p:spPr>
            <a:xfrm flipH="1">
              <a:off x="1133831" y="3527474"/>
              <a:ext cx="1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3" name="Line 15"/>
            <p:cNvSpPr/>
            <p:nvPr/>
          </p:nvSpPr>
          <p:spPr>
            <a:xfrm>
              <a:off x="1637755" y="3905418"/>
              <a:ext cx="125983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4" name="Line 16"/>
            <p:cNvSpPr/>
            <p:nvPr/>
          </p:nvSpPr>
          <p:spPr>
            <a:xfrm>
              <a:off x="1259812" y="4409343"/>
              <a:ext cx="125982" cy="5039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5" name="Line 17"/>
            <p:cNvSpPr/>
            <p:nvPr/>
          </p:nvSpPr>
          <p:spPr>
            <a:xfrm flipH="1">
              <a:off x="881868" y="4661305"/>
              <a:ext cx="1" cy="6299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6" name="Line 19"/>
            <p:cNvSpPr/>
            <p:nvPr/>
          </p:nvSpPr>
          <p:spPr>
            <a:xfrm>
              <a:off x="1385793" y="5039249"/>
              <a:ext cx="125982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7" name="Line 20"/>
            <p:cNvSpPr/>
            <p:nvPr/>
          </p:nvSpPr>
          <p:spPr>
            <a:xfrm>
              <a:off x="1637756" y="5417193"/>
              <a:ext cx="125982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48" name="Line 21"/>
            <p:cNvSpPr/>
            <p:nvPr/>
          </p:nvSpPr>
          <p:spPr>
            <a:xfrm flipH="1">
              <a:off x="1133831" y="5669156"/>
              <a:ext cx="1" cy="62990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sp>
        <p:nvSpPr>
          <p:cNvPr id="650" name="Text Box 22"/>
          <p:cNvSpPr txBox="1"/>
          <p:nvPr/>
        </p:nvSpPr>
        <p:spPr>
          <a:xfrm>
            <a:off x="12716164" y="11538172"/>
            <a:ext cx="5600227" cy="49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2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Hydrogen bonds: O (i) &lt;-&gt; N (i+4)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 3"/>
          <p:cNvSpPr txBox="1"/>
          <p:nvPr/>
        </p:nvSpPr>
        <p:spPr>
          <a:xfrm>
            <a:off x="9917350" y="95172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53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rcRect l="38292" t="0" r="39757" b="10370"/>
          <a:stretch>
            <a:fillRect/>
          </a:stretch>
        </p:blipFill>
        <p:spPr>
          <a:xfrm>
            <a:off x="5486400" y="3048000"/>
            <a:ext cx="1472190" cy="71033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4" name="Group"/>
          <p:cNvGrpSpPr/>
          <p:nvPr/>
        </p:nvGrpSpPr>
        <p:grpSpPr>
          <a:xfrm>
            <a:off x="7379086" y="3261150"/>
            <a:ext cx="1716935" cy="6676969"/>
            <a:chOff x="0" y="0"/>
            <a:chExt cx="1716934" cy="6676967"/>
          </a:xfrm>
        </p:grpSpPr>
        <p:pic>
          <p:nvPicPr>
            <p:cNvPr id="654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9513" t="9908" r="34146" b="3405"/>
            <a:stretch>
              <a:fillRect/>
            </a:stretch>
          </p:blipFill>
          <p:spPr>
            <a:xfrm>
              <a:off x="0" y="0"/>
              <a:ext cx="1716935" cy="6676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5" name="Line 6"/>
            <p:cNvSpPr/>
            <p:nvPr/>
          </p:nvSpPr>
          <p:spPr>
            <a:xfrm>
              <a:off x="1144622" y="953852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6" name="Line 7"/>
            <p:cNvSpPr/>
            <p:nvPr/>
          </p:nvSpPr>
          <p:spPr>
            <a:xfrm>
              <a:off x="1049237" y="1430778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7" name="Line 8"/>
            <p:cNvSpPr/>
            <p:nvPr/>
          </p:nvSpPr>
          <p:spPr>
            <a:xfrm>
              <a:off x="95385" y="152616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8" name="Line 9"/>
            <p:cNvSpPr/>
            <p:nvPr/>
          </p:nvSpPr>
          <p:spPr>
            <a:xfrm>
              <a:off x="95385" y="200309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59" name="Line 10"/>
            <p:cNvSpPr/>
            <p:nvPr/>
          </p:nvSpPr>
          <p:spPr>
            <a:xfrm>
              <a:off x="1144622" y="2098475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0" name="Line 11"/>
            <p:cNvSpPr/>
            <p:nvPr/>
          </p:nvSpPr>
          <p:spPr>
            <a:xfrm>
              <a:off x="1049237" y="2575401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1" name="Line 12"/>
            <p:cNvSpPr/>
            <p:nvPr/>
          </p:nvSpPr>
          <p:spPr>
            <a:xfrm>
              <a:off x="0" y="2575401"/>
              <a:ext cx="381541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2" name="Line 13"/>
            <p:cNvSpPr/>
            <p:nvPr/>
          </p:nvSpPr>
          <p:spPr>
            <a:xfrm>
              <a:off x="95385" y="3052328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3" name="Line 14"/>
            <p:cNvSpPr/>
            <p:nvPr/>
          </p:nvSpPr>
          <p:spPr>
            <a:xfrm>
              <a:off x="1049237" y="314771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4" name="Line 15"/>
            <p:cNvSpPr/>
            <p:nvPr/>
          </p:nvSpPr>
          <p:spPr>
            <a:xfrm>
              <a:off x="1049237" y="3624639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5" name="Line 16"/>
            <p:cNvSpPr/>
            <p:nvPr/>
          </p:nvSpPr>
          <p:spPr>
            <a:xfrm>
              <a:off x="95385" y="3720024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6" name="Line 17"/>
            <p:cNvSpPr/>
            <p:nvPr/>
          </p:nvSpPr>
          <p:spPr>
            <a:xfrm>
              <a:off x="95385" y="419695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7" name="Line 18"/>
            <p:cNvSpPr/>
            <p:nvPr/>
          </p:nvSpPr>
          <p:spPr>
            <a:xfrm>
              <a:off x="1049237" y="4292336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8" name="Line 19"/>
            <p:cNvSpPr/>
            <p:nvPr/>
          </p:nvSpPr>
          <p:spPr>
            <a:xfrm>
              <a:off x="953852" y="4769262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69" name="Line 20"/>
            <p:cNvSpPr/>
            <p:nvPr/>
          </p:nvSpPr>
          <p:spPr>
            <a:xfrm>
              <a:off x="95385" y="4864647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70" name="Line 21"/>
            <p:cNvSpPr/>
            <p:nvPr/>
          </p:nvSpPr>
          <p:spPr>
            <a:xfrm>
              <a:off x="95385" y="5341573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71" name="Line 22"/>
            <p:cNvSpPr/>
            <p:nvPr/>
          </p:nvSpPr>
          <p:spPr>
            <a:xfrm>
              <a:off x="953852" y="5436959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72" name="Line 24"/>
            <p:cNvSpPr/>
            <p:nvPr/>
          </p:nvSpPr>
          <p:spPr>
            <a:xfrm>
              <a:off x="190770" y="858467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673" name="Line 25"/>
            <p:cNvSpPr/>
            <p:nvPr/>
          </p:nvSpPr>
          <p:spPr>
            <a:xfrm>
              <a:off x="95385" y="381540"/>
              <a:ext cx="381542" cy="1"/>
            </a:xfrm>
            <a:prstGeom prst="line">
              <a:avLst/>
            </a:prstGeom>
            <a:noFill/>
            <a:ln w="3175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</p:grpSp>
      <p:pic>
        <p:nvPicPr>
          <p:cNvPr id="675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rcRect l="35373" t="0" r="33376" b="2126"/>
          <a:stretch>
            <a:fillRect/>
          </a:stretch>
        </p:blipFill>
        <p:spPr>
          <a:xfrm>
            <a:off x="11697295" y="3468382"/>
            <a:ext cx="2081600" cy="6518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Picture 27" descr="Picture 27"/>
          <p:cNvPicPr>
            <a:picLocks noChangeAspect="1"/>
          </p:cNvPicPr>
          <p:nvPr/>
        </p:nvPicPr>
        <p:blipFill>
          <a:blip r:embed="rId5">
            <a:extLst/>
          </a:blip>
          <a:srcRect l="40752" t="1820" r="30382" b="1820"/>
          <a:stretch>
            <a:fillRect/>
          </a:stretch>
        </p:blipFill>
        <p:spPr>
          <a:xfrm>
            <a:off x="15176500" y="3468382"/>
            <a:ext cx="1625746" cy="6518120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Text Box 30"/>
          <p:cNvSpPr txBox="1"/>
          <p:nvPr/>
        </p:nvSpPr>
        <p:spPr>
          <a:xfrm>
            <a:off x="5516245" y="10155555"/>
            <a:ext cx="408944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457200">
              <a:defRPr i="1" sz="29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Extended chain is flat</a:t>
            </a:r>
          </a:p>
        </p:txBody>
      </p:sp>
      <p:sp>
        <p:nvSpPr>
          <p:cNvPr id="678" name="Text Box 31"/>
          <p:cNvSpPr txBox="1"/>
          <p:nvPr/>
        </p:nvSpPr>
        <p:spPr>
          <a:xfrm>
            <a:off x="11666219" y="10125646"/>
            <a:ext cx="4802124" cy="568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i="1" sz="2900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Real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 is twisted</a:t>
            </a:r>
            <a:r>
              <a:t>”</a:t>
            </a:r>
          </a:p>
        </p:txBody>
      </p:sp>
      <p:sp>
        <p:nvSpPr>
          <p:cNvPr id="679" name="Line 32"/>
          <p:cNvSpPr/>
          <p:nvPr/>
        </p:nvSpPr>
        <p:spPr>
          <a:xfrm>
            <a:off x="13049250" y="41656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0" name="Line 33"/>
          <p:cNvSpPr/>
          <p:nvPr/>
        </p:nvSpPr>
        <p:spPr>
          <a:xfrm>
            <a:off x="12153900" y="52578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1" name="Line 34"/>
          <p:cNvSpPr/>
          <p:nvPr/>
        </p:nvSpPr>
        <p:spPr>
          <a:xfrm>
            <a:off x="13347700" y="68580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2" name="Line 35"/>
          <p:cNvSpPr/>
          <p:nvPr/>
        </p:nvSpPr>
        <p:spPr>
          <a:xfrm>
            <a:off x="12446000" y="7848600"/>
            <a:ext cx="304800" cy="0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3" name="Line 36"/>
          <p:cNvSpPr/>
          <p:nvPr/>
        </p:nvSpPr>
        <p:spPr>
          <a:xfrm>
            <a:off x="12039600" y="6342955"/>
            <a:ext cx="30480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4" name="Line 37"/>
          <p:cNvSpPr/>
          <p:nvPr/>
        </p:nvSpPr>
        <p:spPr>
          <a:xfrm>
            <a:off x="13347700" y="5805487"/>
            <a:ext cx="30480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85" name="Text Box 38"/>
          <p:cNvSpPr txBox="1"/>
          <p:nvPr/>
        </p:nvSpPr>
        <p:spPr>
          <a:xfrm>
            <a:off x="9516698" y="5712460"/>
            <a:ext cx="1439005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N-H---O-C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Hydrogen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t>bonds</a:t>
            </a:r>
          </a:p>
        </p:txBody>
      </p:sp>
      <p:sp>
        <p:nvSpPr>
          <p:cNvPr id="686" name="AutoShape 39"/>
          <p:cNvSpPr/>
          <p:nvPr/>
        </p:nvSpPr>
        <p:spPr>
          <a:xfrm>
            <a:off x="9436100" y="6527193"/>
            <a:ext cx="1600201" cy="1066801"/>
          </a:xfrm>
          <a:prstGeom prst="roundRect">
            <a:avLst>
              <a:gd name="adj" fmla="val 16667"/>
            </a:avLst>
          </a:prstGeom>
          <a:ln w="25400">
            <a:solidFill>
              <a:srgbClr val="00A3D6"/>
            </a:solidFill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687" name="Text Box 4"/>
          <p:cNvSpPr txBox="1"/>
          <p:nvPr/>
        </p:nvSpPr>
        <p:spPr>
          <a:xfrm>
            <a:off x="4289107" y="1943482"/>
            <a:ext cx="2372828" cy="554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457200">
              <a:defRPr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Rectangle 3"/>
          <p:cNvSpPr txBox="1"/>
          <p:nvPr/>
        </p:nvSpPr>
        <p:spPr>
          <a:xfrm>
            <a:off x="9699979" y="139687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6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5778500" y="4061710"/>
            <a:ext cx="1195280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7093307" y="4061710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8408115" y="4061710"/>
            <a:ext cx="1195280" cy="7410735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Line 7"/>
          <p:cNvSpPr/>
          <p:nvPr/>
        </p:nvSpPr>
        <p:spPr>
          <a:xfrm flipV="1">
            <a:off x="6615195" y="10516220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4" name="Line 8"/>
          <p:cNvSpPr/>
          <p:nvPr/>
        </p:nvSpPr>
        <p:spPr>
          <a:xfrm flipH="1" flipV="1">
            <a:off x="6495667" y="9799052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5" name="Line 9"/>
          <p:cNvSpPr/>
          <p:nvPr/>
        </p:nvSpPr>
        <p:spPr>
          <a:xfrm flipV="1">
            <a:off x="6615195" y="9081885"/>
            <a:ext cx="717169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6" name="Line 10"/>
          <p:cNvSpPr/>
          <p:nvPr/>
        </p:nvSpPr>
        <p:spPr>
          <a:xfrm flipH="1" flipV="1">
            <a:off x="6615195" y="8364717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7" name="Line 11"/>
          <p:cNvSpPr/>
          <p:nvPr/>
        </p:nvSpPr>
        <p:spPr>
          <a:xfrm flipV="1">
            <a:off x="6734723" y="7767077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8" name="Line 12"/>
          <p:cNvSpPr/>
          <p:nvPr/>
        </p:nvSpPr>
        <p:spPr>
          <a:xfrm flipH="1" flipV="1">
            <a:off x="6615195" y="7049909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99" name="Line 13"/>
          <p:cNvSpPr/>
          <p:nvPr/>
        </p:nvSpPr>
        <p:spPr>
          <a:xfrm flipH="1">
            <a:off x="6734723" y="6332741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0" name="Line 14"/>
          <p:cNvSpPr/>
          <p:nvPr/>
        </p:nvSpPr>
        <p:spPr>
          <a:xfrm flipH="1" flipV="1">
            <a:off x="6734723" y="5615574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1" name="Line 15"/>
          <p:cNvSpPr/>
          <p:nvPr/>
        </p:nvSpPr>
        <p:spPr>
          <a:xfrm flipV="1">
            <a:off x="6854251" y="5017935"/>
            <a:ext cx="478113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2" name="Line 16"/>
          <p:cNvSpPr/>
          <p:nvPr/>
        </p:nvSpPr>
        <p:spPr>
          <a:xfrm flipV="1">
            <a:off x="7930002" y="10516220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3" name="Line 17"/>
          <p:cNvSpPr/>
          <p:nvPr/>
        </p:nvSpPr>
        <p:spPr>
          <a:xfrm>
            <a:off x="7930003" y="9799052"/>
            <a:ext cx="597640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4" name="Line 18"/>
          <p:cNvSpPr/>
          <p:nvPr/>
        </p:nvSpPr>
        <p:spPr>
          <a:xfrm>
            <a:off x="8049531" y="9201413"/>
            <a:ext cx="597640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5" name="Line 19"/>
          <p:cNvSpPr/>
          <p:nvPr/>
        </p:nvSpPr>
        <p:spPr>
          <a:xfrm>
            <a:off x="7930002" y="8484245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6" name="Line 20"/>
          <p:cNvSpPr/>
          <p:nvPr/>
        </p:nvSpPr>
        <p:spPr>
          <a:xfrm flipV="1">
            <a:off x="8049531" y="7767077"/>
            <a:ext cx="717168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7" name="Line 21"/>
          <p:cNvSpPr/>
          <p:nvPr/>
        </p:nvSpPr>
        <p:spPr>
          <a:xfrm>
            <a:off x="8049531" y="7049909"/>
            <a:ext cx="597641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8" name="Line 22"/>
          <p:cNvSpPr/>
          <p:nvPr/>
        </p:nvSpPr>
        <p:spPr>
          <a:xfrm flipV="1">
            <a:off x="8049531" y="6332741"/>
            <a:ext cx="717168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09" name="Line 23"/>
          <p:cNvSpPr/>
          <p:nvPr/>
        </p:nvSpPr>
        <p:spPr>
          <a:xfrm>
            <a:off x="8049531" y="5615574"/>
            <a:ext cx="597641" cy="239057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0" name="Line 24"/>
          <p:cNvSpPr/>
          <p:nvPr/>
        </p:nvSpPr>
        <p:spPr>
          <a:xfrm flipV="1">
            <a:off x="8169059" y="4898407"/>
            <a:ext cx="597640" cy="119528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1" name="AutoShape 25"/>
          <p:cNvSpPr/>
          <p:nvPr/>
        </p:nvSpPr>
        <p:spPr>
          <a:xfrm>
            <a:off x="6017555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12" name="AutoShape 26"/>
          <p:cNvSpPr/>
          <p:nvPr/>
        </p:nvSpPr>
        <p:spPr>
          <a:xfrm>
            <a:off x="7332363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13" name="AutoShape 27"/>
          <p:cNvSpPr/>
          <p:nvPr/>
        </p:nvSpPr>
        <p:spPr>
          <a:xfrm>
            <a:off x="8647171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714" name="Picture 28" descr="Picture 28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12113481" y="4181238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Picture 29" descr="Picture 29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>
            <a:off x="15101680" y="4181238"/>
            <a:ext cx="1195281" cy="741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30" descr="Picture 30"/>
          <p:cNvPicPr>
            <a:picLocks noChangeAspect="1"/>
          </p:cNvPicPr>
          <p:nvPr/>
        </p:nvPicPr>
        <p:blipFill>
          <a:blip r:embed="rId2">
            <a:extLst/>
          </a:blip>
          <a:srcRect l="44145" t="11609" r="41219" b="11609"/>
          <a:stretch>
            <a:fillRect/>
          </a:stretch>
        </p:blipFill>
        <p:spPr>
          <a:xfrm flipH="1" rot="10938776">
            <a:off x="13667345" y="4181238"/>
            <a:ext cx="1195280" cy="74107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Line 31"/>
          <p:cNvSpPr/>
          <p:nvPr/>
        </p:nvSpPr>
        <p:spPr>
          <a:xfrm>
            <a:off x="13189233" y="5137462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8" name="Line 32"/>
          <p:cNvSpPr/>
          <p:nvPr/>
        </p:nvSpPr>
        <p:spPr>
          <a:xfrm>
            <a:off x="13069706" y="5735102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19" name="Line 34"/>
          <p:cNvSpPr/>
          <p:nvPr/>
        </p:nvSpPr>
        <p:spPr>
          <a:xfrm>
            <a:off x="13069706" y="6571798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0" name="Line 35"/>
          <p:cNvSpPr/>
          <p:nvPr/>
        </p:nvSpPr>
        <p:spPr>
          <a:xfrm>
            <a:off x="13069706" y="7169438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1" name="Line 36"/>
          <p:cNvSpPr/>
          <p:nvPr/>
        </p:nvSpPr>
        <p:spPr>
          <a:xfrm>
            <a:off x="13069706" y="7886605"/>
            <a:ext cx="836696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2" name="Line 37"/>
          <p:cNvSpPr/>
          <p:nvPr/>
        </p:nvSpPr>
        <p:spPr>
          <a:xfrm>
            <a:off x="12950177" y="8484245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3" name="Line 38"/>
          <p:cNvSpPr/>
          <p:nvPr/>
        </p:nvSpPr>
        <p:spPr>
          <a:xfrm>
            <a:off x="12950177" y="9320941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4" name="Line 39"/>
          <p:cNvSpPr/>
          <p:nvPr/>
        </p:nvSpPr>
        <p:spPr>
          <a:xfrm>
            <a:off x="12830649" y="9918581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5" name="Line 40"/>
          <p:cNvSpPr/>
          <p:nvPr/>
        </p:nvSpPr>
        <p:spPr>
          <a:xfrm>
            <a:off x="12950177" y="10755276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6" name="Line 41"/>
          <p:cNvSpPr/>
          <p:nvPr/>
        </p:nvSpPr>
        <p:spPr>
          <a:xfrm>
            <a:off x="14623569" y="10635748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7" name="Line 42"/>
          <p:cNvSpPr/>
          <p:nvPr/>
        </p:nvSpPr>
        <p:spPr>
          <a:xfrm>
            <a:off x="14504041" y="10038108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8" name="Line 43"/>
          <p:cNvSpPr/>
          <p:nvPr/>
        </p:nvSpPr>
        <p:spPr>
          <a:xfrm>
            <a:off x="14623569" y="9201413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9" name="Line 44"/>
          <p:cNvSpPr/>
          <p:nvPr/>
        </p:nvSpPr>
        <p:spPr>
          <a:xfrm>
            <a:off x="14504041" y="8603773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0" name="Line 45"/>
          <p:cNvSpPr/>
          <p:nvPr/>
        </p:nvSpPr>
        <p:spPr>
          <a:xfrm>
            <a:off x="14623568" y="7767077"/>
            <a:ext cx="717169" cy="119529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1" name="Line 46"/>
          <p:cNvSpPr/>
          <p:nvPr/>
        </p:nvSpPr>
        <p:spPr>
          <a:xfrm>
            <a:off x="14504041" y="7288965"/>
            <a:ext cx="717169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2" name="Line 47"/>
          <p:cNvSpPr/>
          <p:nvPr/>
        </p:nvSpPr>
        <p:spPr>
          <a:xfrm>
            <a:off x="14504041" y="6452270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3" name="Line 48"/>
          <p:cNvSpPr/>
          <p:nvPr/>
        </p:nvSpPr>
        <p:spPr>
          <a:xfrm>
            <a:off x="14504041" y="5854630"/>
            <a:ext cx="836697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4" name="Line 49"/>
          <p:cNvSpPr/>
          <p:nvPr/>
        </p:nvSpPr>
        <p:spPr>
          <a:xfrm>
            <a:off x="14504041" y="5017934"/>
            <a:ext cx="956225" cy="1"/>
          </a:xfrm>
          <a:prstGeom prst="line">
            <a:avLst/>
          </a:prstGeom>
          <a:ln w="31750">
            <a:solidFill>
              <a:srgbClr val="00A3D6"/>
            </a:solidFill>
            <a:prstDash val="sysDot"/>
          </a:ln>
        </p:spPr>
        <p:txBody>
          <a:bodyPr lIns="45719" rIns="45719" anchor="ctr"/>
          <a:lstStyle/>
          <a:p>
            <a:pPr defTabSz="457200">
              <a:spcBef>
                <a:spcPts val="0"/>
              </a:spcBef>
              <a:defRPr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5" name="AutoShape 52"/>
          <p:cNvSpPr/>
          <p:nvPr/>
        </p:nvSpPr>
        <p:spPr>
          <a:xfrm>
            <a:off x="12472065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6" name="AutoShape 53"/>
          <p:cNvSpPr/>
          <p:nvPr/>
        </p:nvSpPr>
        <p:spPr>
          <a:xfrm rot="10800000">
            <a:off x="13786873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7" name="AutoShape 54"/>
          <p:cNvSpPr/>
          <p:nvPr/>
        </p:nvSpPr>
        <p:spPr>
          <a:xfrm>
            <a:off x="15101681" y="11472444"/>
            <a:ext cx="358585" cy="8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 defTabSz="457200">
              <a:spcBef>
                <a:spcPts val="0"/>
              </a:spcBef>
              <a:defRPr sz="1800">
                <a:solidFill>
                  <a:srgbClr val="000000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38" name="Text Box 55"/>
          <p:cNvSpPr txBox="1"/>
          <p:nvPr/>
        </p:nvSpPr>
        <p:spPr>
          <a:xfrm>
            <a:off x="2606805" y="2520271"/>
            <a:ext cx="6266169" cy="87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sz="2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Two types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-sheets</a:t>
            </a:r>
          </a:p>
        </p:txBody>
      </p:sp>
      <p:sp>
        <p:nvSpPr>
          <p:cNvPr id="739" name="Text Box 56"/>
          <p:cNvSpPr txBox="1"/>
          <p:nvPr/>
        </p:nvSpPr>
        <p:spPr>
          <a:xfrm>
            <a:off x="6340780" y="3481501"/>
            <a:ext cx="2234675" cy="5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2900">
                <a:solidFill>
                  <a:srgbClr val="EE220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Parallel</a:t>
            </a:r>
          </a:p>
        </p:txBody>
      </p:sp>
      <p:sp>
        <p:nvSpPr>
          <p:cNvPr id="740" name="Text Box 57"/>
          <p:cNvSpPr txBox="1"/>
          <p:nvPr/>
        </p:nvSpPr>
        <p:spPr>
          <a:xfrm>
            <a:off x="12389392" y="3601029"/>
            <a:ext cx="3509642" cy="5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i="1" sz="2900">
                <a:solidFill>
                  <a:srgbClr val="EE220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Anti-parallel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3"/>
          <p:cNvSpPr txBox="1"/>
          <p:nvPr/>
        </p:nvSpPr>
        <p:spPr>
          <a:xfrm>
            <a:off x="9866222" y="44026"/>
            <a:ext cx="13115709" cy="108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</a:t>
            </a:r>
          </a:p>
        </p:txBody>
      </p:sp>
      <p:sp>
        <p:nvSpPr>
          <p:cNvPr id="743" name="All α protein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proteins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proteins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Pct val="85000"/>
              <a:buFontTx/>
              <a:buChar char="●"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Alpha and beta proteins: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a/b</a:t>
            </a:r>
            <a:r>
              <a:t> proteins (alternating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  <a:p>
            <a:pPr marL="273050" indent="-273050" defTabSz="914400">
              <a:spcBef>
                <a:spcPts val="600"/>
              </a:spcBef>
              <a:buClr>
                <a:srgbClr val="D16349"/>
              </a:buClr>
              <a:buSzTx/>
              <a:buFont typeface="Wingdings 2"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+ b</a:t>
            </a:r>
            <a:r>
              <a:t> proteins</a:t>
            </a:r>
          </a:p>
        </p:txBody>
      </p:sp>
      <p:pic>
        <p:nvPicPr>
          <p:cNvPr id="74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8141" t="11652" r="16983" b="0"/>
          <a:stretch>
            <a:fillRect/>
          </a:stretch>
        </p:blipFill>
        <p:spPr>
          <a:xfrm>
            <a:off x="12471400" y="3278188"/>
            <a:ext cx="7905507" cy="7526019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Protein Tertiary Structure"/>
          <p:cNvSpPr txBox="1"/>
          <p:nvPr>
            <p:ph type="title" idx="4294967295"/>
          </p:nvPr>
        </p:nvSpPr>
        <p:spPr>
          <a:xfrm>
            <a:off x="-7166976" y="3252785"/>
            <a:ext cx="22479001" cy="16637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28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Tertiary Structure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Rectangle 2"/>
          <p:cNvGrpSpPr/>
          <p:nvPr/>
        </p:nvGrpSpPr>
        <p:grpSpPr>
          <a:xfrm>
            <a:off x="8229600" y="3200400"/>
            <a:ext cx="4419600" cy="1676400"/>
            <a:chOff x="0" y="0"/>
            <a:chExt cx="4419600" cy="1676400"/>
          </a:xfrm>
        </p:grpSpPr>
        <p:sp>
          <p:nvSpPr>
            <p:cNvPr id="205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6" name="DNA"/>
            <p:cNvSpPr txBox="1"/>
            <p:nvPr/>
          </p:nvSpPr>
          <p:spPr>
            <a:xfrm>
              <a:off x="1341601" y="355466"/>
              <a:ext cx="173639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DNA</a:t>
              </a:r>
            </a:p>
          </p:txBody>
        </p:sp>
      </p:grpSp>
      <p:sp>
        <p:nvSpPr>
          <p:cNvPr id="208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Central Dogma </a:t>
            </a:r>
          </a:p>
        </p:txBody>
      </p:sp>
      <p:grpSp>
        <p:nvGrpSpPr>
          <p:cNvPr id="211" name="Rectangle 4"/>
          <p:cNvGrpSpPr/>
          <p:nvPr/>
        </p:nvGrpSpPr>
        <p:grpSpPr>
          <a:xfrm>
            <a:off x="8229600" y="6178550"/>
            <a:ext cx="4419600" cy="1676400"/>
            <a:chOff x="0" y="0"/>
            <a:chExt cx="4419600" cy="1676400"/>
          </a:xfrm>
        </p:grpSpPr>
        <p:sp>
          <p:nvSpPr>
            <p:cNvPr id="209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0" name="RNA"/>
            <p:cNvSpPr txBox="1"/>
            <p:nvPr/>
          </p:nvSpPr>
          <p:spPr>
            <a:xfrm>
              <a:off x="1361221" y="355466"/>
              <a:ext cx="1697158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RNA</a:t>
              </a:r>
            </a:p>
          </p:txBody>
        </p:sp>
      </p:grpSp>
      <p:grpSp>
        <p:nvGrpSpPr>
          <p:cNvPr id="214" name="Rectangle 5"/>
          <p:cNvGrpSpPr/>
          <p:nvPr/>
        </p:nvGrpSpPr>
        <p:grpSpPr>
          <a:xfrm>
            <a:off x="8229600" y="9493250"/>
            <a:ext cx="4419600" cy="1676400"/>
            <a:chOff x="0" y="0"/>
            <a:chExt cx="4419600" cy="1676400"/>
          </a:xfrm>
        </p:grpSpPr>
        <p:sp>
          <p:nvSpPr>
            <p:cNvPr id="212" name="Rectangle"/>
            <p:cNvSpPr/>
            <p:nvPr/>
          </p:nvSpPr>
          <p:spPr>
            <a:xfrm>
              <a:off x="0" y="0"/>
              <a:ext cx="4419600" cy="1676400"/>
            </a:xfrm>
            <a:prstGeom prst="rect">
              <a:avLst/>
            </a:prstGeom>
            <a:solidFill>
              <a:srgbClr val="FF66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3" name="Protein"/>
            <p:cNvSpPr txBox="1"/>
            <p:nvPr/>
          </p:nvSpPr>
          <p:spPr>
            <a:xfrm>
              <a:off x="1391459" y="355466"/>
              <a:ext cx="2250004" cy="965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5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Protein</a:t>
              </a:r>
            </a:p>
          </p:txBody>
        </p:sp>
      </p:grpSp>
      <p:sp>
        <p:nvSpPr>
          <p:cNvPr id="215" name="Line 6"/>
          <p:cNvSpPr/>
          <p:nvPr/>
        </p:nvSpPr>
        <p:spPr>
          <a:xfrm>
            <a:off x="10363200" y="4994275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sp>
        <p:nvSpPr>
          <p:cNvPr id="216" name="Line 7"/>
          <p:cNvSpPr/>
          <p:nvPr/>
        </p:nvSpPr>
        <p:spPr>
          <a:xfrm>
            <a:off x="10363200" y="8140700"/>
            <a:ext cx="0" cy="1066800"/>
          </a:xfrm>
          <a:prstGeom prst="line">
            <a:avLst/>
          </a:prstGeom>
          <a:ln w="152400">
            <a:solidFill>
              <a:srgbClr val="000000"/>
            </a:solidFill>
            <a:tailEnd type="triangle"/>
          </a:ln>
        </p:spPr>
        <p:txBody>
          <a:bodyPr tIns="91439" bIns="91439" anchor="ctr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Calisto MT"/>
                <a:ea typeface="Calisto MT"/>
                <a:cs typeface="Calisto MT"/>
                <a:sym typeface="Calisto MT"/>
              </a:defRPr>
            </a:pPr>
          </a:p>
        </p:txBody>
      </p:sp>
      <p:grpSp>
        <p:nvGrpSpPr>
          <p:cNvPr id="220" name="AutoShape 27"/>
          <p:cNvGrpSpPr/>
          <p:nvPr/>
        </p:nvGrpSpPr>
        <p:grpSpPr>
          <a:xfrm>
            <a:off x="7145542" y="4306265"/>
            <a:ext cx="1403685" cy="1442464"/>
            <a:chOff x="0" y="0"/>
            <a:chExt cx="1403683" cy="1442463"/>
          </a:xfrm>
        </p:grpSpPr>
        <p:sp>
          <p:nvSpPr>
            <p:cNvPr id="217" name="Shap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4B5A6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8" name="Shape"/>
            <p:cNvSpPr/>
            <p:nvPr/>
          </p:nvSpPr>
          <p:spPr>
            <a:xfrm rot="13713593">
              <a:off x="639613" y="576663"/>
              <a:ext cx="564357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 rot="13713593">
              <a:off x="87331" y="327531"/>
              <a:ext cx="122902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21" name="Replication"/>
          <p:cNvSpPr txBox="1"/>
          <p:nvPr/>
        </p:nvSpPr>
        <p:spPr>
          <a:xfrm>
            <a:off x="6031114" y="3820535"/>
            <a:ext cx="197306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Replication</a:t>
            </a:r>
          </a:p>
        </p:txBody>
      </p:sp>
      <p:sp>
        <p:nvSpPr>
          <p:cNvPr id="222" name="Transcription"/>
          <p:cNvSpPr txBox="1"/>
          <p:nvPr/>
        </p:nvSpPr>
        <p:spPr>
          <a:xfrm>
            <a:off x="11327903" y="5155415"/>
            <a:ext cx="233461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Transcription</a:t>
            </a:r>
          </a:p>
        </p:txBody>
      </p:sp>
      <p:sp>
        <p:nvSpPr>
          <p:cNvPr id="223" name="Translation"/>
          <p:cNvSpPr txBox="1"/>
          <p:nvPr/>
        </p:nvSpPr>
        <p:spPr>
          <a:xfrm>
            <a:off x="11335991" y="8243084"/>
            <a:ext cx="198814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Translation</a:t>
            </a:r>
          </a:p>
        </p:txBody>
      </p:sp>
      <p:sp>
        <p:nvSpPr>
          <p:cNvPr id="224" name="DNA polymerase"/>
          <p:cNvSpPr txBox="1"/>
          <p:nvPr/>
        </p:nvSpPr>
        <p:spPr>
          <a:xfrm>
            <a:off x="5942734" y="5449165"/>
            <a:ext cx="295552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DNA polymerase</a:t>
            </a:r>
          </a:p>
        </p:txBody>
      </p:sp>
      <p:sp>
        <p:nvSpPr>
          <p:cNvPr id="225" name="RNA polymerase"/>
          <p:cNvSpPr txBox="1"/>
          <p:nvPr/>
        </p:nvSpPr>
        <p:spPr>
          <a:xfrm>
            <a:off x="12813434" y="5699990"/>
            <a:ext cx="291048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RNA polymerase</a:t>
            </a:r>
          </a:p>
        </p:txBody>
      </p:sp>
      <p:sp>
        <p:nvSpPr>
          <p:cNvPr id="226" name="Ribosome"/>
          <p:cNvSpPr txBox="1"/>
          <p:nvPr/>
        </p:nvSpPr>
        <p:spPr>
          <a:xfrm>
            <a:off x="12457834" y="8814665"/>
            <a:ext cx="167957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solidFill>
                  <a:srgbClr val="0000FF"/>
                </a:solidFill>
              </a:defRPr>
            </a:lvl1pPr>
          </a:lstStyle>
          <a:p>
            <a:pPr/>
            <a:r>
              <a:t>Ribosome</a:t>
            </a:r>
          </a:p>
        </p:txBody>
      </p:sp>
      <p:pic>
        <p:nvPicPr>
          <p:cNvPr id="22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27794" y="1823315"/>
            <a:ext cx="2514601" cy="372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7858" y="5812877"/>
            <a:ext cx="4451351" cy="383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2449" t="0" r="11250" b="0"/>
          <a:stretch>
            <a:fillRect/>
          </a:stretch>
        </p:blipFill>
        <p:spPr>
          <a:xfrm>
            <a:off x="2619231" y="8703255"/>
            <a:ext cx="4596583" cy="4517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32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4444971"/>
            <a:ext cx="6034939" cy="482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0" r="0" b="71115"/>
          <a:stretch>
            <a:fillRect/>
          </a:stretch>
        </p:blipFill>
        <p:spPr>
          <a:xfrm>
            <a:off x="11112500" y="2692400"/>
            <a:ext cx="7772736" cy="287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45852" r="0" b="0"/>
          <a:stretch>
            <a:fillRect/>
          </a:stretch>
        </p:blipFill>
        <p:spPr>
          <a:xfrm>
            <a:off x="11112500" y="5540970"/>
            <a:ext cx="7772736" cy="5388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sp>
        <p:nvSpPr>
          <p:cNvPr id="237" name="Text Box 17"/>
          <p:cNvSpPr txBox="1"/>
          <p:nvPr/>
        </p:nvSpPr>
        <p:spPr>
          <a:xfrm>
            <a:off x="4909820" y="3091304"/>
            <a:ext cx="9609049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These </a:t>
            </a:r>
            <a:r>
              <a:t>“</a:t>
            </a:r>
            <a:r>
              <a:t>bases</a:t>
            </a:r>
            <a:r>
              <a:t>”</a:t>
            </a:r>
            <a:r>
              <a:t> are attached to sugar rings: ribose (RNA), deoxyribose (DNA):</a:t>
            </a:r>
          </a:p>
        </p:txBody>
      </p:sp>
      <p:grpSp>
        <p:nvGrpSpPr>
          <p:cNvPr id="249" name="Group 18"/>
          <p:cNvGrpSpPr/>
          <p:nvPr/>
        </p:nvGrpSpPr>
        <p:grpSpPr>
          <a:xfrm>
            <a:off x="6083299" y="4739391"/>
            <a:ext cx="10140164" cy="3819100"/>
            <a:chOff x="0" y="0"/>
            <a:chExt cx="10140163" cy="3819099"/>
          </a:xfrm>
        </p:grpSpPr>
        <p:pic>
          <p:nvPicPr>
            <p:cNvPr id="238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0799" r="0" b="31821"/>
            <a:stretch>
              <a:fillRect/>
            </a:stretch>
          </p:blipFill>
          <p:spPr>
            <a:xfrm>
              <a:off x="-1" y="214622"/>
              <a:ext cx="10140164" cy="36044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Text Box 7"/>
            <p:cNvSpPr txBox="1"/>
            <p:nvPr/>
          </p:nvSpPr>
          <p:spPr>
            <a:xfrm>
              <a:off x="4006672" y="1128971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40" name="Text Box 8"/>
            <p:cNvSpPr txBox="1"/>
            <p:nvPr/>
          </p:nvSpPr>
          <p:spPr>
            <a:xfrm>
              <a:off x="3330465" y="1908079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41" name="Text Box 9"/>
            <p:cNvSpPr txBox="1"/>
            <p:nvPr/>
          </p:nvSpPr>
          <p:spPr>
            <a:xfrm>
              <a:off x="2342615" y="1908079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42" name="Text Box 10"/>
            <p:cNvSpPr txBox="1"/>
            <p:nvPr/>
          </p:nvSpPr>
          <p:spPr>
            <a:xfrm>
              <a:off x="1184243" y="1270093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43" name="Text Box 11"/>
            <p:cNvSpPr txBox="1"/>
            <p:nvPr/>
          </p:nvSpPr>
          <p:spPr>
            <a:xfrm>
              <a:off x="1748729" y="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  <p:sp>
          <p:nvSpPr>
            <p:cNvPr id="244" name="Text Box 12"/>
            <p:cNvSpPr txBox="1"/>
            <p:nvPr/>
          </p:nvSpPr>
          <p:spPr>
            <a:xfrm>
              <a:off x="9539808" y="1202472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45" name="Text Box 13"/>
            <p:cNvSpPr txBox="1"/>
            <p:nvPr/>
          </p:nvSpPr>
          <p:spPr>
            <a:xfrm>
              <a:off x="8863601" y="198158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46" name="Text Box 14"/>
            <p:cNvSpPr txBox="1"/>
            <p:nvPr/>
          </p:nvSpPr>
          <p:spPr>
            <a:xfrm>
              <a:off x="7875751" y="1981580"/>
              <a:ext cx="428322" cy="649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247" name="Text Box 15"/>
            <p:cNvSpPr txBox="1"/>
            <p:nvPr/>
          </p:nvSpPr>
          <p:spPr>
            <a:xfrm>
              <a:off x="6717380" y="1343593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248" name="Text Box 16"/>
            <p:cNvSpPr txBox="1"/>
            <p:nvPr/>
          </p:nvSpPr>
          <p:spPr>
            <a:xfrm>
              <a:off x="7281865" y="73500"/>
              <a:ext cx="428322" cy="649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250" name="Text Box 20"/>
          <p:cNvSpPr txBox="1"/>
          <p:nvPr/>
        </p:nvSpPr>
        <p:spPr>
          <a:xfrm>
            <a:off x="7970519" y="8534258"/>
            <a:ext cx="134938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ribose</a:t>
            </a:r>
          </a:p>
        </p:txBody>
      </p:sp>
      <p:sp>
        <p:nvSpPr>
          <p:cNvPr id="251" name="Text Box 21"/>
          <p:cNvSpPr txBox="1"/>
          <p:nvPr/>
        </p:nvSpPr>
        <p:spPr>
          <a:xfrm>
            <a:off x="12720319" y="8534258"/>
            <a:ext cx="2975929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2-deoxyribose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5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500" y="3352800"/>
            <a:ext cx="8100407" cy="857098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Text Box 8"/>
          <p:cNvSpPr txBox="1"/>
          <p:nvPr/>
        </p:nvSpPr>
        <p:spPr>
          <a:xfrm>
            <a:off x="18600419" y="10621122"/>
            <a:ext cx="49952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  <a:r>
              <a:t>’</a:t>
            </a:r>
          </a:p>
        </p:txBody>
      </p:sp>
      <p:sp>
        <p:nvSpPr>
          <p:cNvPr id="256" name="Text Box 9"/>
          <p:cNvSpPr txBox="1"/>
          <p:nvPr/>
        </p:nvSpPr>
        <p:spPr>
          <a:xfrm>
            <a:off x="13886105" y="3191622"/>
            <a:ext cx="49952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  <a:r>
              <a:t>’</a:t>
            </a:r>
          </a:p>
        </p:txBody>
      </p:sp>
      <p:sp>
        <p:nvSpPr>
          <p:cNvPr id="257" name="Line 10"/>
          <p:cNvSpPr/>
          <p:nvPr/>
        </p:nvSpPr>
        <p:spPr>
          <a:xfrm>
            <a:off x="13589000" y="3768782"/>
            <a:ext cx="5020815" cy="781521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45719" rIns="45719" anchor="ctr"/>
          <a:lstStyle/>
          <a:p>
            <a:pPr defTabSz="914400">
              <a:spcBef>
                <a:spcPts val="0"/>
              </a:spcBef>
              <a:defRPr sz="18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100" y="2933700"/>
            <a:ext cx="5884923" cy="839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7200" y="3248818"/>
            <a:ext cx="7685024" cy="279857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AutoShape 10"/>
          <p:cNvSpPr/>
          <p:nvPr/>
        </p:nvSpPr>
        <p:spPr>
          <a:xfrm>
            <a:off x="11588353" y="3187700"/>
            <a:ext cx="8282718" cy="3092599"/>
          </a:xfrm>
          <a:prstGeom prst="roundRect">
            <a:avLst>
              <a:gd name="adj" fmla="val 16667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800">
                <a:solidFill>
                  <a:srgbClr val="292934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3" name="Text Box 12"/>
          <p:cNvSpPr txBox="1"/>
          <p:nvPr/>
        </p:nvSpPr>
        <p:spPr>
          <a:xfrm>
            <a:off x="14345919" y="9349966"/>
            <a:ext cx="9232266" cy="1975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Excerpt from Watson and Crick, </a:t>
            </a:r>
          </a:p>
          <a:p>
            <a:pPr defTabSz="91440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Nature, 4356, 737-728 (1953)</a:t>
            </a:r>
          </a:p>
        </p:txBody>
      </p:sp>
      <p:pic>
        <p:nvPicPr>
          <p:cNvPr id="26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17400" y="8115300"/>
            <a:ext cx="7279627" cy="91843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AutoShape 8"/>
          <p:cNvSpPr/>
          <p:nvPr/>
        </p:nvSpPr>
        <p:spPr>
          <a:xfrm>
            <a:off x="12137426" y="8051800"/>
            <a:ext cx="7439575" cy="1045436"/>
          </a:xfrm>
          <a:prstGeom prst="roundRect">
            <a:avLst>
              <a:gd name="adj" fmla="val 12148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800">
                <a:solidFill>
                  <a:srgbClr val="292934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3"/>
          <p:cNvSpPr txBox="1"/>
          <p:nvPr/>
        </p:nvSpPr>
        <p:spPr>
          <a:xfrm>
            <a:off x="5273039" y="1741924"/>
            <a:ext cx="14444348" cy="108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6400">
                <a:solidFill>
                  <a:srgbClr val="9C523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</a:t>
            </a:r>
          </a:p>
        </p:txBody>
      </p:sp>
      <p:sp>
        <p:nvSpPr>
          <p:cNvPr id="268" name="Text Box 12"/>
          <p:cNvSpPr txBox="1"/>
          <p:nvPr/>
        </p:nvSpPr>
        <p:spPr>
          <a:xfrm>
            <a:off x="14345919" y="9349966"/>
            <a:ext cx="9232266" cy="1975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Excerpt from Watson and Crick, </a:t>
            </a:r>
          </a:p>
          <a:p>
            <a:pPr defTabSz="914400">
              <a:defRPr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Nature, 4356, 737-728 (1953)</a:t>
            </a:r>
          </a:p>
        </p:txBody>
      </p:sp>
      <p:pic>
        <p:nvPicPr>
          <p:cNvPr id="26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711450"/>
            <a:ext cx="6031373" cy="8925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7700" y="3022600"/>
            <a:ext cx="6354508" cy="492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AutoShape 14"/>
          <p:cNvSpPr/>
          <p:nvPr/>
        </p:nvSpPr>
        <p:spPr>
          <a:xfrm>
            <a:off x="10807700" y="2946400"/>
            <a:ext cx="6575326" cy="5328246"/>
          </a:xfrm>
          <a:prstGeom prst="roundRect">
            <a:avLst>
              <a:gd name="adj" fmla="val 7389"/>
            </a:avLst>
          </a:prstGeom>
          <a:ln w="15875">
            <a:solidFill>
              <a:srgbClr val="292934"/>
            </a:solidFill>
          </a:ln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800">
                <a:solidFill>
                  <a:srgbClr val="292934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