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4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5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34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en.wikipedia.org/wiki/File:Luria-delbruck_diagram.svg" TargetMode="External"/><Relationship Id="rId3" Type="http://schemas.openxmlformats.org/officeDocument/2006/relationships/image" Target="../media/image2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en.wikipedia.org/wiki/File:Luria-delbruck_diagram.svg" TargetMode="External"/><Relationship Id="rId3" Type="http://schemas.openxmlformats.org/officeDocument/2006/relationships/image" Target="../media/image2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2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en.wikipedia.org/wiki/File:Luria-delbruck_diagram.svg" TargetMode="External"/><Relationship Id="rId3" Type="http://schemas.openxmlformats.org/officeDocument/2006/relationships/image" Target="../media/image2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en.wikipedia.org/wiki/File:Luria-delbruck_diagram.svg" TargetMode="External"/><Relationship Id="rId3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xfrm>
            <a:off x="676584" y="1136650"/>
            <a:ext cx="22479001" cy="1663701"/>
          </a:xfrm>
          <a:prstGeom prst="rect">
            <a:avLst/>
          </a:prstGeom>
        </p:spPr>
        <p:txBody>
          <a:bodyPr/>
          <a:lstStyle/>
          <a:p>
            <a:pPr defTabSz="627379">
              <a:spcBef>
                <a:spcPts val="1700"/>
              </a:spcBef>
              <a:defRPr sz="4864">
                <a:solidFill>
                  <a:srgbClr val="000000"/>
                </a:solidFill>
                <a:effectLst>
                  <a:outerShdw sx="100000" sy="100000" kx="0" ky="0" algn="b" rotWithShape="0" blurRad="28956" dist="28956" dir="2700000">
                    <a:srgbClr val="000000"/>
                  </a:outerShdw>
                </a:effectLst>
              </a:defRPr>
            </a:pPr>
            <a:br>
              <a:rPr sz="5472">
                <a:solidFill>
                  <a:srgbClr val="FF8D3E"/>
                </a:solidFill>
              </a:rPr>
            </a:br>
            <a:r>
              <a:rPr sz="5776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and Fluctuations of Information</a:t>
            </a:r>
          </a:p>
        </p:txBody>
      </p:sp>
      <p:sp>
        <p:nvSpPr>
          <p:cNvPr id="160" name="Subtitl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46112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Patrice Koehl</a:t>
            </a:r>
          </a:p>
          <a:p>
            <a:pPr marL="646112"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ECS129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Box 2"/>
          <p:cNvSpPr txBox="1"/>
          <p:nvPr/>
        </p:nvSpPr>
        <p:spPr>
          <a:xfrm>
            <a:off x="7641590" y="568090"/>
            <a:ext cx="6763197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Information: Fidelity</a:t>
            </a:r>
          </a:p>
        </p:txBody>
      </p:sp>
      <p:sp>
        <p:nvSpPr>
          <p:cNvPr id="210" name="TextBox 3"/>
          <p:cNvSpPr txBox="1"/>
          <p:nvPr/>
        </p:nvSpPr>
        <p:spPr>
          <a:xfrm>
            <a:off x="649697" y="2911723"/>
            <a:ext cx="23084606" cy="8254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48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Some facts about DNA replication:</a:t>
            </a:r>
          </a:p>
          <a:p>
            <a:pPr marL="585215" indent="-585215">
              <a:buSzPct val="75000"/>
              <a:buChar char="•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 billion nucleotides of the human genome are replicated in only a few hours (</a:t>
            </a:r>
            <a:r>
              <a:rPr i="1"/>
              <a:t>Remark: DNA polymerase processes ~1000 nucleotides/s</a:t>
            </a:r>
            <a:r>
              <a:t>)</a:t>
            </a:r>
          </a:p>
          <a:p>
            <a:pPr marL="585215" indent="-585215">
              <a:buSzPct val="75000"/>
              <a:buChar char="•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Spontaneous error rate &lt; 1 mutation / genome /cell division</a:t>
            </a:r>
          </a:p>
          <a:p>
            <a:pPr marL="585215" indent="-585215">
              <a:buSzPct val="75000"/>
              <a:buChar char="•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Where is this accuracy coming from?</a:t>
            </a:r>
          </a:p>
          <a:p>
            <a:pPr lvl="1" marL="1194816" indent="-585216">
              <a:buClr>
                <a:srgbClr val="929292"/>
              </a:buClr>
              <a:buSzPct val="60000"/>
              <a:buFont typeface="Zapf Dingbats"/>
              <a:buChar char="❖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Specificity</a:t>
            </a:r>
          </a:p>
          <a:p>
            <a:pPr lvl="1" marL="1194816" indent="-585216">
              <a:buClr>
                <a:srgbClr val="929292"/>
              </a:buClr>
              <a:buSzPct val="60000"/>
              <a:buFont typeface="Zapf Dingbats"/>
              <a:buChar char="❖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Proofreading</a:t>
            </a:r>
          </a:p>
          <a:p>
            <a:pPr lvl="1" marL="1194816" indent="-585216">
              <a:buClr>
                <a:srgbClr val="929292"/>
              </a:buClr>
              <a:buSzPct val="60000"/>
              <a:buFont typeface="Zapf Dingbats"/>
              <a:buChar char="❖"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Post replication repair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6999" y="2111085"/>
            <a:ext cx="11430001" cy="990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Box 2"/>
          <p:cNvSpPr txBox="1"/>
          <p:nvPr/>
        </p:nvSpPr>
        <p:spPr>
          <a:xfrm>
            <a:off x="7641590" y="571811"/>
            <a:ext cx="6526932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Information: Fidelity</a:t>
            </a:r>
          </a:p>
        </p:txBody>
      </p:sp>
      <p:sp>
        <p:nvSpPr>
          <p:cNvPr id="214" name="TextBox 3"/>
          <p:cNvSpPr txBox="1"/>
          <p:nvPr/>
        </p:nvSpPr>
        <p:spPr>
          <a:xfrm>
            <a:off x="7116656" y="12610830"/>
            <a:ext cx="15312443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(http://www.niehs.nih.gov/research/atniehs/labs/lmg/dnarf/)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4300" y="2311400"/>
            <a:ext cx="14785977" cy="1004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ext Box 4"/>
          <p:cNvSpPr txBox="1"/>
          <p:nvPr/>
        </p:nvSpPr>
        <p:spPr>
          <a:xfrm>
            <a:off x="13300075" y="12825318"/>
            <a:ext cx="8639175" cy="45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1447800" algn="l"/>
                <a:tab pos="2895600" algn="l"/>
                <a:tab pos="4343400" algn="l"/>
                <a:tab pos="5791200" algn="l"/>
                <a:tab pos="7239000" algn="l"/>
              </a:tabLst>
              <a:defRPr i="1"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Kunkel T A J. Biol. Chem. 2004;279:16895-16898</a:t>
            </a:r>
          </a:p>
        </p:txBody>
      </p:sp>
      <p:sp>
        <p:nvSpPr>
          <p:cNvPr id="218" name="TextBox 3"/>
          <p:cNvSpPr txBox="1"/>
          <p:nvPr/>
        </p:nvSpPr>
        <p:spPr>
          <a:xfrm>
            <a:off x="7641590" y="571811"/>
            <a:ext cx="6526932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Information: Fidelity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3403600"/>
            <a:ext cx="15240000" cy="6908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extBox 2"/>
          <p:cNvSpPr txBox="1"/>
          <p:nvPr/>
        </p:nvSpPr>
        <p:spPr>
          <a:xfrm>
            <a:off x="7641590" y="571811"/>
            <a:ext cx="6526932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Information: Fidelity</a:t>
            </a:r>
          </a:p>
        </p:txBody>
      </p:sp>
      <p:sp>
        <p:nvSpPr>
          <p:cNvPr id="222" name="TextBox 3"/>
          <p:cNvSpPr txBox="1"/>
          <p:nvPr/>
        </p:nvSpPr>
        <p:spPr>
          <a:xfrm>
            <a:off x="13369290" y="11557787"/>
            <a:ext cx="6621810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(mmr.med.ohio-state.edu)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700" y="2063750"/>
            <a:ext cx="7905750" cy="1103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extBox 2"/>
          <p:cNvSpPr txBox="1"/>
          <p:nvPr/>
        </p:nvSpPr>
        <p:spPr>
          <a:xfrm>
            <a:off x="7641590" y="571811"/>
            <a:ext cx="6526932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Information: Fidelity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1"/>
          <p:cNvSpPr txBox="1"/>
          <p:nvPr/>
        </p:nvSpPr>
        <p:spPr>
          <a:xfrm>
            <a:off x="7181215" y="705161"/>
            <a:ext cx="9002689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 and Fluctuations</a:t>
            </a:r>
          </a:p>
        </p:txBody>
      </p:sp>
      <p:sp>
        <p:nvSpPr>
          <p:cNvPr id="228" name="TextBox 2"/>
          <p:cNvSpPr txBox="1"/>
          <p:nvPr/>
        </p:nvSpPr>
        <p:spPr>
          <a:xfrm>
            <a:off x="1572049" y="2903277"/>
            <a:ext cx="12511634" cy="7909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Information support: DNA</a:t>
            </a:r>
            <a:endParaRPr sz="4800"/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Information fidelity: copying and proofreading</a:t>
            </a:r>
            <a:endParaRPr sz="4800"/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Fluctuations of information</a:t>
            </a:r>
          </a:p>
        </p:txBody>
      </p:sp>
      <p:sp>
        <p:nvSpPr>
          <p:cNvPr id="229" name="Rectangle"/>
          <p:cNvSpPr/>
          <p:nvPr/>
        </p:nvSpPr>
        <p:spPr>
          <a:xfrm>
            <a:off x="1227666" y="2836333"/>
            <a:ext cx="8372809" cy="1270001"/>
          </a:xfrm>
          <a:prstGeom prst="rect">
            <a:avLst/>
          </a:prstGeom>
          <a:solidFill>
            <a:srgbClr val="FFFFFF">
              <a:alpha val="698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30" name="Rectangle"/>
          <p:cNvSpPr/>
          <p:nvPr/>
        </p:nvSpPr>
        <p:spPr>
          <a:xfrm>
            <a:off x="1405466" y="9635066"/>
            <a:ext cx="8372809" cy="1270001"/>
          </a:xfrm>
          <a:prstGeom prst="rect">
            <a:avLst/>
          </a:prstGeom>
          <a:solidFill>
            <a:srgbClr val="FFFFFF">
              <a:alpha val="698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1"/>
          <p:cNvSpPr txBox="1"/>
          <p:nvPr/>
        </p:nvSpPr>
        <p:spPr>
          <a:xfrm>
            <a:off x="8257540" y="705161"/>
            <a:ext cx="7012856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 and Noise</a:t>
            </a:r>
          </a:p>
        </p:txBody>
      </p:sp>
      <p:pic>
        <p:nvPicPr>
          <p:cNvPr id="23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7126" y="3282950"/>
            <a:ext cx="16697324" cy="745807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Box 3"/>
          <p:cNvSpPr txBox="1"/>
          <p:nvPr/>
        </p:nvSpPr>
        <p:spPr>
          <a:xfrm>
            <a:off x="12054840" y="11571546"/>
            <a:ext cx="6598246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Noise = unwanted signal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1"/>
          <p:cNvSpPr txBox="1"/>
          <p:nvPr/>
        </p:nvSpPr>
        <p:spPr>
          <a:xfrm>
            <a:off x="8257540" y="705161"/>
            <a:ext cx="5044976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Unwanted noise</a:t>
            </a:r>
          </a:p>
        </p:txBody>
      </p:sp>
      <p:pic>
        <p:nvPicPr>
          <p:cNvPr id="23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5509" y="2573866"/>
            <a:ext cx="4962525" cy="514985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xtBox 3"/>
          <p:cNvSpPr txBox="1"/>
          <p:nvPr/>
        </p:nvSpPr>
        <p:spPr>
          <a:xfrm>
            <a:off x="11439949" y="2213722"/>
            <a:ext cx="8942227" cy="1110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How do we measure longitude? </a:t>
            </a:r>
            <a:endParaRPr sz="4800"/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One approach is to look at the time</a:t>
            </a:r>
            <a:endParaRPr sz="4800"/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difference between the current position</a:t>
            </a:r>
            <a:endParaRPr sz="4800"/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a Universal time (say at Greenwich).</a:t>
            </a:r>
            <a:endParaRPr sz="4800"/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Sailors would then carry a robust clock</a:t>
            </a:r>
            <a:endParaRPr sz="4800"/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(chronometer) to identify Universal time:</a:t>
            </a:r>
            <a:endParaRPr sz="4800"/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Cook (1772) carried one</a:t>
            </a:r>
            <a:endParaRPr sz="4800"/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Darwin (1831) carried 22!</a:t>
            </a:r>
          </a:p>
        </p:txBody>
      </p:sp>
      <p:pic>
        <p:nvPicPr>
          <p:cNvPr id="23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299" y="8552392"/>
            <a:ext cx="2489201" cy="410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3250" y="2459566"/>
            <a:ext cx="5080000" cy="988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extBox 2"/>
          <p:cNvSpPr txBox="1"/>
          <p:nvPr/>
        </p:nvSpPr>
        <p:spPr>
          <a:xfrm>
            <a:off x="8257540" y="705161"/>
            <a:ext cx="5044976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Unwanted noise</a:t>
            </a:r>
          </a:p>
        </p:txBody>
      </p:sp>
      <p:sp>
        <p:nvSpPr>
          <p:cNvPr id="243" name="TextBox 3"/>
          <p:cNvSpPr txBox="1"/>
          <p:nvPr/>
        </p:nvSpPr>
        <p:spPr>
          <a:xfrm>
            <a:off x="12671849" y="1969785"/>
            <a:ext cx="8385523" cy="1157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Computers also encounter noise!</a:t>
            </a:r>
            <a:endParaRPr sz="4800"/>
          </a:p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Ariane 5 tragedy: On June 1996,</a:t>
            </a:r>
            <a:endParaRPr sz="4800"/>
          </a:p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first Ariane 5 was launched…</a:t>
            </a:r>
            <a:endParaRPr sz="4800"/>
          </a:p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exploded after 40 seconds!</a:t>
            </a:r>
            <a:endParaRPr sz="4800"/>
          </a:p>
          <a:p>
            <a:pPr>
              <a:defRPr i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800"/>
          </a:p>
          <a:p>
            <a:pPr>
              <a:defRPr i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failure of the Ariane 501 was </a:t>
            </a:r>
            <a:endParaRPr sz="4800"/>
          </a:p>
          <a:p>
            <a:pPr>
              <a:defRPr i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caused by the complete loss of </a:t>
            </a:r>
            <a:endParaRPr sz="4800"/>
          </a:p>
          <a:p>
            <a:pPr>
              <a:defRPr i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guidance and altitude information </a:t>
            </a:r>
            <a:endParaRPr sz="4800"/>
          </a:p>
          <a:p>
            <a:pPr>
              <a:defRPr i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37 seconds after start….due to a</a:t>
            </a:r>
            <a:endParaRPr sz="4800"/>
          </a:p>
          <a:p>
            <a:pPr>
              <a:defRPr i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numerical error!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Box 1"/>
          <p:cNvSpPr txBox="1"/>
          <p:nvPr/>
        </p:nvSpPr>
        <p:spPr>
          <a:xfrm>
            <a:off x="8257540" y="705161"/>
            <a:ext cx="7012856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 and Noise</a:t>
            </a:r>
          </a:p>
        </p:txBody>
      </p:sp>
      <p:sp>
        <p:nvSpPr>
          <p:cNvPr id="246" name="TextBox 2"/>
          <p:cNvSpPr txBox="1"/>
          <p:nvPr/>
        </p:nvSpPr>
        <p:spPr>
          <a:xfrm>
            <a:off x="12392449" y="3553052"/>
            <a:ext cx="8897620" cy="6161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</a:t>
            </a:r>
            <a:r>
              <a:rPr i="1"/>
              <a:t>Everything that living things do can be understood in terms </a:t>
            </a:r>
          </a:p>
          <a:p>
            <a:pPr>
              <a:defRPr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of the jiggling and wiggling of atoms.</a:t>
            </a:r>
            <a:r>
              <a:rPr i="0"/>
              <a:t>”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									Richard Feynman</a:t>
            </a:r>
          </a:p>
        </p:txBody>
      </p:sp>
      <p:pic>
        <p:nvPicPr>
          <p:cNvPr id="24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8500" y="3467100"/>
            <a:ext cx="4775200" cy="678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4688" y="3268333"/>
            <a:ext cx="7481907" cy="644924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extBox 4"/>
          <p:cNvSpPr txBox="1"/>
          <p:nvPr/>
        </p:nvSpPr>
        <p:spPr>
          <a:xfrm>
            <a:off x="9667240" y="943348"/>
            <a:ext cx="3288358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Cell</a:t>
            </a:r>
          </a:p>
        </p:txBody>
      </p:sp>
      <p:sp>
        <p:nvSpPr>
          <p:cNvPr id="164" name="TextBox 5"/>
          <p:cNvSpPr txBox="1"/>
          <p:nvPr/>
        </p:nvSpPr>
        <p:spPr>
          <a:xfrm>
            <a:off x="598425" y="3056150"/>
            <a:ext cx="15330170" cy="892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</a:t>
            </a:r>
            <a:r>
              <a:rPr b="1"/>
              <a:t>Quantum of life:</a:t>
            </a:r>
            <a:endParaRPr sz="4800"/>
          </a:p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from 1 cell (bacteria), to 10</a:t>
            </a:r>
            <a:r>
              <a:rPr baseline="31000"/>
              <a:t>13</a:t>
            </a:r>
            <a:r>
              <a:t> in a human</a:t>
            </a:r>
            <a:endParaRPr sz="4800"/>
          </a:p>
          <a:p>
            <a:pPr>
              <a:defRPr i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(trivia: there are approx. 10</a:t>
            </a:r>
            <a:r>
              <a:rPr baseline="31000"/>
              <a:t>14</a:t>
            </a:r>
            <a:r>
              <a:t> bacteria in our guts!</a:t>
            </a:r>
            <a:endParaRPr sz="4800"/>
          </a:p>
          <a:p>
            <a:pPr>
              <a:defRPr i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- we generate approx. 10</a:t>
            </a:r>
            <a:r>
              <a:rPr baseline="31000"/>
              <a:t>16</a:t>
            </a:r>
            <a:r>
              <a:t> cells during our life time)</a:t>
            </a:r>
            <a:endParaRPr sz="4800"/>
          </a:p>
          <a:p>
            <a:pPr>
              <a:defRPr b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Cells are </a:t>
            </a:r>
            <a:r>
              <a:t>“</a:t>
            </a:r>
            <a:r>
              <a:t>machines</a:t>
            </a:r>
            <a:r>
              <a:t>”</a:t>
            </a:r>
            <a:r>
              <a:t>:</a:t>
            </a:r>
            <a:endParaRPr sz="4800"/>
          </a:p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They can produce chemical or mechanical work. They take energy from their environment. </a:t>
            </a:r>
            <a:endParaRPr sz="4800"/>
          </a:p>
          <a:p>
            <a:pPr>
              <a:defRPr b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Cells self-replicate</a:t>
            </a:r>
            <a:endParaRPr sz="4800"/>
          </a:p>
          <a:p>
            <a:pPr>
              <a:defRPr b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Their blueprint is the DNA they contain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le 1"/>
          <p:cNvSpPr txBox="1"/>
          <p:nvPr>
            <p:ph type="title" idx="4294967295"/>
          </p:nvPr>
        </p:nvSpPr>
        <p:spPr>
          <a:xfrm>
            <a:off x="952500" y="685799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9F293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Altering Information</a:t>
            </a:r>
          </a:p>
        </p:txBody>
      </p:sp>
      <p:sp>
        <p:nvSpPr>
          <p:cNvPr id="250" name="Content Placeholder 2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Darwin’s view of mutation plays a central role in his theory of biological evolution:</a:t>
            </a:r>
          </a:p>
          <a:p>
            <a: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>
              <a:buClr>
                <a:srgbClr val="9F2936"/>
              </a:buClr>
              <a:buFontTx/>
              <a:buChar char="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Mutation provides the variation (raw material) upon which natural selection acts. </a:t>
            </a:r>
          </a:p>
          <a:p>
            <a:pPr marL="0" indent="0">
              <a:buClr>
                <a:srgbClr val="9F2936"/>
              </a:buClr>
              <a:buFontTx/>
              <a:buChar char="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>
              <a:buClr>
                <a:srgbClr val="9F2936"/>
              </a:buClr>
              <a:buFontTx/>
              <a:buChar char="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According to Darwin, the environment does not direct evolution, rather it passively selects among variants.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2"/>
          <p:cNvSpPr txBox="1"/>
          <p:nvPr/>
        </p:nvSpPr>
        <p:spPr>
          <a:xfrm>
            <a:off x="7333616" y="431564"/>
            <a:ext cx="8924926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Evolution in the laboratory</a:t>
            </a:r>
          </a:p>
        </p:txBody>
      </p:sp>
      <p:sp>
        <p:nvSpPr>
          <p:cNvPr id="253" name="TextBox 3"/>
          <p:cNvSpPr txBox="1"/>
          <p:nvPr/>
        </p:nvSpPr>
        <p:spPr>
          <a:xfrm>
            <a:off x="1261956" y="2254697"/>
            <a:ext cx="20907012" cy="619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In 1988, Lenski started a long term experiment: he prepared 12</a:t>
            </a:r>
            <a:r>
              <a:rPr sz="4800"/>
              <a:t> </a:t>
            </a:r>
            <a:r>
              <a:t>identical flasks of Ecoli cultures on minimal medium, with glucose.</a:t>
            </a:r>
            <a:endParaRPr sz="4800"/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Each day, an aliquote of each flask is used to inoculate a fresh medium.</a:t>
            </a:r>
            <a:endParaRPr sz="4800"/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The experiment has been running for more than 35 years, covering</a:t>
            </a:r>
            <a:r>
              <a:rPr sz="4800"/>
              <a:t> </a:t>
            </a:r>
            <a:r>
              <a:t>more than 80,000 generations.</a:t>
            </a:r>
            <a:endParaRPr sz="4800"/>
          </a:p>
        </p:txBody>
      </p:sp>
      <p:pic>
        <p:nvPicPr>
          <p:cNvPr id="25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3812" y="8671749"/>
            <a:ext cx="11636376" cy="4727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36" t="0" r="3721" b="0"/>
          <a:stretch>
            <a:fillRect/>
          </a:stretch>
        </p:blipFill>
        <p:spPr>
          <a:xfrm>
            <a:off x="8562976" y="7397750"/>
            <a:ext cx="12147551" cy="574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01425" y="1639456"/>
            <a:ext cx="8845551" cy="550545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extBox 5"/>
          <p:cNvSpPr txBox="1"/>
          <p:nvPr/>
        </p:nvSpPr>
        <p:spPr>
          <a:xfrm>
            <a:off x="7587616" y="572287"/>
            <a:ext cx="775104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Evolution in Lenski</a:t>
            </a:r>
            <a:r>
              <a:t>’</a:t>
            </a:r>
            <a:r>
              <a:t>s cultures</a:t>
            </a:r>
          </a:p>
        </p:txBody>
      </p:sp>
      <p:sp>
        <p:nvSpPr>
          <p:cNvPr id="259" name="TextBox 6"/>
          <p:cNvSpPr txBox="1"/>
          <p:nvPr/>
        </p:nvSpPr>
        <p:spPr>
          <a:xfrm>
            <a:off x="967739" y="2120049"/>
            <a:ext cx="5217122" cy="376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12 cultures lead to</a:t>
            </a:r>
            <a:endParaRPr sz="4800"/>
          </a:p>
          <a:p>
            <a:pPr>
              <a:defRPr i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cells with larger volumes</a:t>
            </a:r>
            <a:endParaRPr sz="4800"/>
          </a:p>
          <a:p>
            <a:pPr>
              <a:defRPr i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(better adapted to</a:t>
            </a:r>
            <a:endParaRPr sz="4800"/>
          </a:p>
          <a:p>
            <a:pPr>
              <a:defRPr i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minimal medium)</a:t>
            </a:r>
          </a:p>
        </p:txBody>
      </p:sp>
      <p:sp>
        <p:nvSpPr>
          <p:cNvPr id="260" name="TextBox 7"/>
          <p:cNvSpPr txBox="1"/>
          <p:nvPr/>
        </p:nvSpPr>
        <p:spPr>
          <a:xfrm>
            <a:off x="1001606" y="7536599"/>
            <a:ext cx="4885500" cy="479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Some bacteria</a:t>
            </a:r>
            <a:endParaRPr sz="4800"/>
          </a:p>
          <a:p>
            <a:pPr>
              <a:defRPr i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one of the 12</a:t>
            </a:r>
            <a:endParaRPr sz="4800"/>
          </a:p>
          <a:p>
            <a:pPr>
              <a:defRPr i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cultures started</a:t>
            </a:r>
            <a:endParaRPr sz="4800"/>
          </a:p>
          <a:p>
            <a:pPr>
              <a:defRPr i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using citrate as</a:t>
            </a:r>
            <a:endParaRPr sz="4800"/>
          </a:p>
          <a:p>
            <a:pPr>
              <a:defRPr i="1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food source.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1"/>
          <p:cNvSpPr txBox="1"/>
          <p:nvPr/>
        </p:nvSpPr>
        <p:spPr>
          <a:xfrm>
            <a:off x="6565266" y="80764"/>
            <a:ext cx="10654110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Luria and Delbruck experiments</a:t>
            </a:r>
          </a:p>
        </p:txBody>
      </p:sp>
      <p:pic>
        <p:nvPicPr>
          <p:cNvPr id="2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2916" y="2180166"/>
            <a:ext cx="12096751" cy="9817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extBox 3"/>
          <p:cNvSpPr txBox="1"/>
          <p:nvPr/>
        </p:nvSpPr>
        <p:spPr>
          <a:xfrm>
            <a:off x="9329632" y="12570686"/>
            <a:ext cx="12809961" cy="81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(http://textbookofbacteriology.net/phage.html)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Box 1"/>
          <p:cNvSpPr txBox="1"/>
          <p:nvPr/>
        </p:nvSpPr>
        <p:spPr>
          <a:xfrm>
            <a:off x="6565266" y="80764"/>
            <a:ext cx="10654110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Luria and Delbruck experiments</a:t>
            </a:r>
          </a:p>
        </p:txBody>
      </p:sp>
      <p:sp>
        <p:nvSpPr>
          <p:cNvPr id="267" name="TextBox 2"/>
          <p:cNvSpPr txBox="1"/>
          <p:nvPr/>
        </p:nvSpPr>
        <p:spPr>
          <a:xfrm>
            <a:off x="684106" y="3774244"/>
            <a:ext cx="21486384" cy="757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After infection with a phage, a culture of E.Coli will clear up…to</a:t>
            </a:r>
            <a:r>
              <a:rPr sz="4800"/>
              <a:t> </a:t>
            </a:r>
            <a:r>
              <a:t>grow back again after a few hours: some resistant bacteria </a:t>
            </a:r>
            <a:r>
              <a:rPr sz="4800"/>
              <a:t> </a:t>
            </a:r>
            <a:r>
              <a:t>survived, leading to a new resistant colony.</a:t>
            </a:r>
            <a:endParaRPr sz="4800"/>
          </a:p>
          <a:p>
            <a:pPr>
              <a:defRPr b="1" i="1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How did these variants come to be? Two hypotheses:</a:t>
            </a:r>
            <a:endParaRPr sz="4800"/>
          </a:p>
          <a:p>
            <a:pPr>
              <a:buSzPct val="100000"/>
              <a:buChar char="-"/>
              <a:defRPr b="1" sz="44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Hypothesis of acquired immunity</a:t>
            </a:r>
            <a:endParaRPr sz="4800"/>
          </a:p>
          <a:p>
            <a:pPr lvl="1" indent="457200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variants were exposed to the phage, but survived the</a:t>
            </a:r>
            <a:r>
              <a:rPr sz="4800"/>
              <a:t> </a:t>
            </a:r>
            <a:r>
              <a:t>attacks; their progeny maintained the immunity</a:t>
            </a:r>
          </a:p>
          <a:p>
            <a:pPr>
              <a:buSzPct val="100000"/>
              <a:buChar char="-"/>
              <a:defRPr b="1" sz="44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Hypothesis of mutation to immunity</a:t>
            </a:r>
            <a:endParaRPr sz="4800"/>
          </a:p>
          <a:p>
            <a:pPr lvl="2" indent="914400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Immunity comes from mutations that occurred independently of the presence of the virus.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1"/>
          <p:cNvSpPr txBox="1"/>
          <p:nvPr>
            <p:ph type="title" idx="4294967295"/>
          </p:nvPr>
        </p:nvSpPr>
        <p:spPr>
          <a:xfrm>
            <a:off x="952499" y="-8467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9F293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Hypothesis 1: Induced mutation</a:t>
            </a:r>
          </a:p>
        </p:txBody>
      </p:sp>
      <p:pic>
        <p:nvPicPr>
          <p:cNvPr id="270" name="Content Placeholder 3" descr="Content Placeholder 3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52626" b="0"/>
          <a:stretch>
            <a:fillRect/>
          </a:stretch>
        </p:blipFill>
        <p:spPr>
          <a:xfrm>
            <a:off x="2815166" y="2001308"/>
            <a:ext cx="3787777" cy="1036955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extBox 2"/>
          <p:cNvSpPr txBox="1"/>
          <p:nvPr/>
        </p:nvSpPr>
        <p:spPr>
          <a:xfrm>
            <a:off x="9071399" y="2712777"/>
            <a:ext cx="12348845" cy="972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Resistant mutants </a:t>
            </a:r>
            <a:r>
              <a:rPr b="1" i="1"/>
              <a:t>arise in response</a:t>
            </a:r>
            <a:r>
              <a:rPr b="1"/>
              <a:t> </a:t>
            </a:r>
            <a:r>
              <a:t>to the bacteriophage. All progeny from the survivors are also resistant.</a:t>
            </a:r>
            <a:endParaRPr sz="4800"/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correct, we expect:</a:t>
            </a:r>
          </a:p>
          <a:p>
            <a:pPr>
              <a:buSzPct val="100000"/>
              <a:buFont typeface="Arial"/>
              <a:buChar char="•"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large # of small cultures will have a nearly constant proportion of resistant cells.</a:t>
            </a:r>
            <a:endParaRPr sz="4800"/>
          </a:p>
          <a:p>
            <a:pPr>
              <a:buSzPct val="100000"/>
              <a:buFont typeface="Arial"/>
              <a:buChar char="•"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SzPct val="100000"/>
              <a:buFont typeface="Arial"/>
              <a:buChar char="•"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Mutant cells arise only after selection begins with the addition of phage, not before.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/>
          <p:nvPr>
            <p:ph type="title" idx="4294967295"/>
          </p:nvPr>
        </p:nvSpPr>
        <p:spPr>
          <a:xfrm>
            <a:off x="1240366" y="177800"/>
            <a:ext cx="22479001" cy="16637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9F293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Hypothesis 2: Spontaneous mutation</a:t>
            </a:r>
          </a:p>
        </p:txBody>
      </p:sp>
      <p:pic>
        <p:nvPicPr>
          <p:cNvPr id="274" name="Content Placeholder 3" descr="Content Placeholder 3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53886" t="0" r="0" b="0"/>
          <a:stretch>
            <a:fillRect/>
          </a:stretch>
        </p:blipFill>
        <p:spPr>
          <a:xfrm>
            <a:off x="3679825" y="2794000"/>
            <a:ext cx="3438525" cy="1077277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extBox 6"/>
          <p:cNvSpPr txBox="1"/>
          <p:nvPr/>
        </p:nvSpPr>
        <p:spPr>
          <a:xfrm>
            <a:off x="9435465" y="6950343"/>
            <a:ext cx="11478895" cy="543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correct, we expect:</a:t>
            </a:r>
          </a:p>
          <a:p>
            <a:pPr>
              <a:buSzPct val="100000"/>
              <a:buFont typeface="Arial"/>
              <a:buChar char="•"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number of resistant cells will be determined by how early in a culture the mutation event occurred.</a:t>
            </a:r>
            <a:endParaRPr sz="4800"/>
          </a:p>
          <a:p>
            <a:pPr>
              <a:buSzPct val="100000"/>
              <a:buFont typeface="Arial"/>
              <a:buChar char="•"/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large # of small cultures will have the proportion of resistant cells fluctuate. </a:t>
            </a:r>
          </a:p>
        </p:txBody>
      </p:sp>
      <p:sp>
        <p:nvSpPr>
          <p:cNvPr id="276" name="TextBox 12"/>
          <p:cNvSpPr txBox="1"/>
          <p:nvPr/>
        </p:nvSpPr>
        <p:spPr>
          <a:xfrm>
            <a:off x="9638665" y="3309677"/>
            <a:ext cx="11478895" cy="232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Mutations </a:t>
            </a:r>
            <a:r>
              <a:rPr b="1" i="1"/>
              <a:t>arise by chance </a:t>
            </a:r>
            <a:r>
              <a:t>at a constant rate and at any point in time; the mutation is subsequently selected for.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46562" t="0" r="15529" b="0"/>
          <a:stretch>
            <a:fillRect/>
          </a:stretch>
        </p:blipFill>
        <p:spPr>
          <a:xfrm>
            <a:off x="3799416" y="1762125"/>
            <a:ext cx="4610101" cy="1069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0" t="6844" r="39790" b="5974"/>
          <a:stretch>
            <a:fillRect/>
          </a:stretch>
        </p:blipFill>
        <p:spPr>
          <a:xfrm>
            <a:off x="11980333" y="1543050"/>
            <a:ext cx="5407211" cy="1178889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extBox 6"/>
          <p:cNvSpPr txBox="1"/>
          <p:nvPr/>
        </p:nvSpPr>
        <p:spPr>
          <a:xfrm>
            <a:off x="6565266" y="80764"/>
            <a:ext cx="10654110" cy="1006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Luria and Delbruck experiments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2"/>
          <p:cNvSpPr txBox="1"/>
          <p:nvPr/>
        </p:nvSpPr>
        <p:spPr>
          <a:xfrm>
            <a:off x="8027882" y="344885"/>
            <a:ext cx="16523971" cy="100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Altering information</a:t>
            </a:r>
          </a:p>
        </p:txBody>
      </p:sp>
      <p:sp>
        <p:nvSpPr>
          <p:cNvPr id="283" name="TextBox 4"/>
          <p:cNvSpPr txBox="1"/>
          <p:nvPr/>
        </p:nvSpPr>
        <p:spPr>
          <a:xfrm>
            <a:off x="2428239" y="2815110"/>
            <a:ext cx="18188848" cy="1472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 b="1"/>
              <a:t>mutation frequency </a:t>
            </a:r>
            <a:r>
              <a:t>is the frequency or proportion at which a specific kind of mutation is found in a population of cells or individuals.</a:t>
            </a:r>
          </a:p>
        </p:txBody>
      </p:sp>
      <p:pic>
        <p:nvPicPr>
          <p:cNvPr id="284" name="Content Placeholder 3" descr="Content Placeholder 3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53737" t="22092" r="0" b="61266"/>
          <a:stretch>
            <a:fillRect/>
          </a:stretch>
        </p:blipFill>
        <p:spPr>
          <a:xfrm>
            <a:off x="4270376" y="7505700"/>
            <a:ext cx="6169024" cy="445135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extBox 5"/>
          <p:cNvSpPr txBox="1"/>
          <p:nvPr/>
        </p:nvSpPr>
        <p:spPr>
          <a:xfrm>
            <a:off x="11507682" y="7447938"/>
            <a:ext cx="9564371" cy="260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4 mutants out of 8 cells total </a:t>
            </a:r>
            <a:r>
              <a:rPr b="1"/>
              <a:t>mutation frequency = ½</a:t>
            </a:r>
          </a:p>
        </p:txBody>
      </p:sp>
      <p:sp>
        <p:nvSpPr>
          <p:cNvPr id="286" name="TextBox 1"/>
          <p:cNvSpPr txBox="1"/>
          <p:nvPr/>
        </p:nvSpPr>
        <p:spPr>
          <a:xfrm>
            <a:off x="2490318" y="6241240"/>
            <a:ext cx="6440171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one mutation event</a:t>
            </a:r>
          </a:p>
        </p:txBody>
      </p:sp>
      <p:sp>
        <p:nvSpPr>
          <p:cNvPr id="287" name="Straight Arrow Connector 7"/>
          <p:cNvSpPr/>
          <p:nvPr/>
        </p:nvSpPr>
        <p:spPr>
          <a:xfrm flipH="1" flipV="1">
            <a:off x="5280025" y="7185025"/>
            <a:ext cx="431801" cy="2016125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288" name="Straight Arrow Connector 12"/>
          <p:cNvSpPr/>
          <p:nvPr/>
        </p:nvSpPr>
        <p:spPr>
          <a:xfrm flipV="1">
            <a:off x="10175875" y="9731375"/>
            <a:ext cx="527051" cy="1866901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289" name="Rounded Rectangle 14"/>
          <p:cNvSpPr/>
          <p:nvPr/>
        </p:nvSpPr>
        <p:spPr>
          <a:xfrm>
            <a:off x="4270375" y="10956925"/>
            <a:ext cx="5905501" cy="1374775"/>
          </a:xfrm>
          <a:prstGeom prst="roundRect">
            <a:avLst>
              <a:gd name="adj" fmla="val 16667"/>
            </a:avLst>
          </a:prstGeom>
          <a:ln w="762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Box 4"/>
          <p:cNvSpPr txBox="1"/>
          <p:nvPr/>
        </p:nvSpPr>
        <p:spPr>
          <a:xfrm>
            <a:off x="661882" y="2619326"/>
            <a:ext cx="20698468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 b="1"/>
              <a:t>mutation rate</a:t>
            </a:r>
            <a:r>
              <a:rPr b="1" i="1"/>
              <a:t> </a:t>
            </a:r>
            <a:r>
              <a:t>is a measure of the basic tendency of a gene to mutate</a:t>
            </a:r>
          </a:p>
        </p:txBody>
      </p:sp>
      <p:sp>
        <p:nvSpPr>
          <p:cNvPr id="292" name="TextBox 5"/>
          <p:cNvSpPr txBox="1"/>
          <p:nvPr/>
        </p:nvSpPr>
        <p:spPr>
          <a:xfrm>
            <a:off x="12092940" y="7531348"/>
            <a:ext cx="11423875" cy="303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in the total # of cell divisions (7 total) 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= </a:t>
            </a:r>
            <a:r>
              <a:rPr b="1"/>
              <a:t>1/7  (1 mutation per seven cell divisions)</a:t>
            </a:r>
          </a:p>
        </p:txBody>
      </p:sp>
      <p:pic>
        <p:nvPicPr>
          <p:cNvPr id="293" name="Content Placeholder 3" descr="Content Placeholder 3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53737" t="22092" r="0" b="61266"/>
          <a:stretch>
            <a:fillRect/>
          </a:stretch>
        </p:blipFill>
        <p:spPr>
          <a:xfrm>
            <a:off x="2670175" y="4691328"/>
            <a:ext cx="9217025" cy="6334125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TextBox 32"/>
          <p:cNvSpPr txBox="1"/>
          <p:nvPr/>
        </p:nvSpPr>
        <p:spPr>
          <a:xfrm>
            <a:off x="8112549" y="314656"/>
            <a:ext cx="16523971" cy="100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Altering 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01427" y="1660780"/>
            <a:ext cx="13241051" cy="1208516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3"/>
          <p:cNvSpPr txBox="1"/>
          <p:nvPr/>
        </p:nvSpPr>
        <p:spPr>
          <a:xfrm>
            <a:off x="9667240" y="295648"/>
            <a:ext cx="3288358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Cell</a:t>
            </a:r>
          </a:p>
        </p:txBody>
      </p:sp>
      <p:sp>
        <p:nvSpPr>
          <p:cNvPr id="168" name="TextBox 4"/>
          <p:cNvSpPr txBox="1"/>
          <p:nvPr/>
        </p:nvSpPr>
        <p:spPr>
          <a:xfrm>
            <a:off x="435938" y="3934503"/>
            <a:ext cx="9387078" cy="3100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cells of an organism contain the same information…however</a:t>
            </a:r>
            <a:endParaRPr sz="4800"/>
          </a:p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may differ in aspect….and functions.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Box 1"/>
          <p:cNvSpPr txBox="1"/>
          <p:nvPr/>
        </p:nvSpPr>
        <p:spPr>
          <a:xfrm>
            <a:off x="8451216" y="297723"/>
            <a:ext cx="16523970" cy="1006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297" name="TextBox 2"/>
          <p:cNvSpPr txBox="1"/>
          <p:nvPr/>
        </p:nvSpPr>
        <p:spPr>
          <a:xfrm>
            <a:off x="1169882" y="3824546"/>
            <a:ext cx="20681819" cy="8456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DNA replication fidelity</a:t>
            </a:r>
            <a:r>
              <a:rPr b="0"/>
              <a:t>. Kunkel, T.A. </a:t>
            </a:r>
            <a:r>
              <a:rPr b="0" i="1"/>
              <a:t>J. Bio. Chem. </a:t>
            </a:r>
            <a:r>
              <a:rPr b="0"/>
              <a:t>(2004). </a:t>
            </a:r>
            <a:r>
              <a:t>279</a:t>
            </a:r>
            <a:r>
              <a:rPr b="0"/>
              <a:t>:16895</a:t>
            </a:r>
            <a:endParaRPr sz="4800"/>
          </a:p>
          <a:p>
            <a:pPr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Dynamics of adaptation and diversification: a 10,000-generation experiment with bacterial populations</a:t>
            </a:r>
            <a:r>
              <a:rPr b="0"/>
              <a:t>. Lenski, R.E. &amp; Travisano, M.</a:t>
            </a:r>
            <a:r>
              <a:rPr b="0" sz="4800"/>
              <a:t> </a:t>
            </a:r>
            <a:r>
              <a:t>PNAS (USA) </a:t>
            </a:r>
            <a:r>
              <a:t>(1994), </a:t>
            </a:r>
            <a:r>
              <a:t>91</a:t>
            </a:r>
            <a:r>
              <a:t>:6808.</a:t>
            </a:r>
            <a:endParaRPr sz="4800"/>
          </a:p>
          <a:p>
            <a:pPr>
              <a:defRPr b="1"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Mutations of bacteria from virus sensitivity to virus resistance.</a:t>
            </a:r>
            <a:r>
              <a:rPr b="0"/>
              <a:t> Luria, S.E. &amp; Delbrück, M. </a:t>
            </a:r>
            <a:r>
              <a:rPr b="0" i="1"/>
              <a:t>Genetics </a:t>
            </a:r>
            <a:r>
              <a:rPr b="0"/>
              <a:t>(1943), </a:t>
            </a:r>
            <a:r>
              <a:t>28</a:t>
            </a:r>
            <a:r>
              <a:rPr b="0" i="1"/>
              <a:t>:</a:t>
            </a:r>
            <a:r>
              <a:rPr b="0"/>
              <a:t>491 </a:t>
            </a:r>
          </a:p>
          <a:p>
            <a:pPr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69974" t="64503" r="0" b="0"/>
          <a:stretch>
            <a:fillRect/>
          </a:stretch>
        </p:blipFill>
        <p:spPr>
          <a:xfrm>
            <a:off x="15528926" y="7191375"/>
            <a:ext cx="4879974" cy="271145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2"/>
          <p:cNvSpPr txBox="1"/>
          <p:nvPr/>
        </p:nvSpPr>
        <p:spPr>
          <a:xfrm>
            <a:off x="6911340" y="282885"/>
            <a:ext cx="8830792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to replicate a machine?</a:t>
            </a:r>
          </a:p>
        </p:txBody>
      </p:sp>
      <p:sp>
        <p:nvSpPr>
          <p:cNvPr id="172" name="Rectangle"/>
          <p:cNvSpPr/>
          <p:nvPr/>
        </p:nvSpPr>
        <p:spPr>
          <a:xfrm>
            <a:off x="18249900" y="7187723"/>
            <a:ext cx="2174693" cy="5783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1024" y="5626099"/>
            <a:ext cx="16256001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2"/>
          <p:cNvSpPr txBox="1"/>
          <p:nvPr/>
        </p:nvSpPr>
        <p:spPr>
          <a:xfrm>
            <a:off x="6911340" y="282885"/>
            <a:ext cx="8830792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to replicate a machine?</a:t>
            </a:r>
          </a:p>
        </p:txBody>
      </p:sp>
      <p:sp>
        <p:nvSpPr>
          <p:cNvPr id="176" name="TextBox 4"/>
          <p:cNvSpPr txBox="1"/>
          <p:nvPr/>
        </p:nvSpPr>
        <p:spPr>
          <a:xfrm>
            <a:off x="449156" y="724127"/>
            <a:ext cx="19161289" cy="504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Clr>
                <a:srgbClr val="9F2936"/>
              </a:buClr>
              <a:buSzPct val="100000"/>
              <a:buChar char="➢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List of parts and parts themselves</a:t>
            </a:r>
            <a:endParaRPr sz="4800"/>
          </a:p>
          <a:p>
            <a:pPr>
              <a:buClr>
                <a:srgbClr val="9F2936"/>
              </a:buClr>
              <a:buSzPct val="100000"/>
              <a:buChar char="➢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A set of instructions on how to put parts together (design)</a:t>
            </a:r>
            <a:endParaRPr sz="4800"/>
          </a:p>
          <a:p>
            <a:pPr>
              <a:buClr>
                <a:srgbClr val="9F2936"/>
              </a:buClr>
              <a:buSzPct val="100000"/>
              <a:buChar char="➢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An operator</a:t>
            </a:r>
            <a:endParaRPr sz="4800"/>
          </a:p>
          <a:p>
            <a:pPr>
              <a:buClr>
                <a:srgbClr val="9F2936"/>
              </a:buClr>
              <a:buSzPct val="100000"/>
              <a:buChar char="➢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A manual on how to use the machine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"/>
          <p:cNvSpPr txBox="1"/>
          <p:nvPr/>
        </p:nvSpPr>
        <p:spPr>
          <a:xfrm>
            <a:off x="9667240" y="295648"/>
            <a:ext cx="3288358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Cell</a:t>
            </a:r>
          </a:p>
        </p:txBody>
      </p:sp>
      <p:sp>
        <p:nvSpPr>
          <p:cNvPr id="179" name="TextBox 2"/>
          <p:cNvSpPr txBox="1"/>
          <p:nvPr/>
        </p:nvSpPr>
        <p:spPr>
          <a:xfrm>
            <a:off x="2030306" y="2598457"/>
            <a:ext cx="6163867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Blueprint: parts + design</a:t>
            </a:r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24593" t="0" r="21772" b="2567"/>
          <a:stretch>
            <a:fillRect/>
          </a:stretch>
        </p:blipFill>
        <p:spPr>
          <a:xfrm>
            <a:off x="12344400" y="1828800"/>
            <a:ext cx="1946277" cy="326072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5"/>
          <p:cNvSpPr txBox="1"/>
          <p:nvPr/>
        </p:nvSpPr>
        <p:spPr>
          <a:xfrm>
            <a:off x="3726288" y="7000064"/>
            <a:ext cx="2552701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Assembly</a:t>
            </a:r>
          </a:p>
        </p:txBody>
      </p:sp>
      <p:pic>
        <p:nvPicPr>
          <p:cNvPr id="182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rcRect l="17551" t="6599" r="18750" b="6598"/>
          <a:stretch>
            <a:fillRect/>
          </a:stretch>
        </p:blipFill>
        <p:spPr>
          <a:xfrm>
            <a:off x="11244792" y="6056312"/>
            <a:ext cx="3873501" cy="378777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extBox 7"/>
          <p:cNvSpPr txBox="1"/>
          <p:nvPr/>
        </p:nvSpPr>
        <p:spPr>
          <a:xfrm>
            <a:off x="16556989" y="2842391"/>
            <a:ext cx="2904940" cy="74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DNA, genes</a:t>
            </a:r>
          </a:p>
        </p:txBody>
      </p:sp>
      <p:sp>
        <p:nvSpPr>
          <p:cNvPr id="184" name="TextBox 8"/>
          <p:cNvSpPr txBox="1"/>
          <p:nvPr/>
        </p:nvSpPr>
        <p:spPr>
          <a:xfrm>
            <a:off x="16621549" y="6459775"/>
            <a:ext cx="3489140" cy="1854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Proteins, </a:t>
            </a:r>
            <a:endParaRPr sz="4800"/>
          </a:p>
          <a:p>
            <a:pPr>
              <a:defRPr i="1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nanomachines</a:t>
            </a:r>
          </a:p>
        </p:txBody>
      </p:sp>
      <p:sp>
        <p:nvSpPr>
          <p:cNvPr id="185" name="TextBox 11"/>
          <p:cNvSpPr txBox="1"/>
          <p:nvPr/>
        </p:nvSpPr>
        <p:spPr>
          <a:xfrm>
            <a:off x="2699884" y="11588468"/>
            <a:ext cx="5039619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Operation </a:t>
            </a:r>
            <a:r>
              <a:t>“</a:t>
            </a:r>
            <a:r>
              <a:t>manual</a:t>
            </a:r>
            <a:r>
              <a:t>”</a:t>
            </a:r>
          </a:p>
        </p:txBody>
      </p:sp>
      <p:sp>
        <p:nvSpPr>
          <p:cNvPr id="186" name="Straight Connector 12"/>
          <p:cNvSpPr/>
          <p:nvPr/>
        </p:nvSpPr>
        <p:spPr>
          <a:xfrm>
            <a:off x="10848975" y="12313708"/>
            <a:ext cx="5632451" cy="3175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187" name="Rectangle 13"/>
          <p:cNvSpPr/>
          <p:nvPr/>
        </p:nvSpPr>
        <p:spPr>
          <a:xfrm>
            <a:off x="13491633" y="12131145"/>
            <a:ext cx="901701" cy="368301"/>
          </a:xfrm>
          <a:prstGeom prst="rect">
            <a:avLst/>
          </a:pr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 w="12700">
            <a:solidFill>
              <a:srgbClr val="F97F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8" name="Right Brace 14"/>
          <p:cNvSpPr/>
          <p:nvPr/>
        </p:nvSpPr>
        <p:spPr>
          <a:xfrm rot="16200000">
            <a:off x="12166599" y="10119784"/>
            <a:ext cx="574677" cy="3209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144"/>
                  <a:pt x="10800" y="322"/>
                </a:cubicBezTo>
                <a:lnTo>
                  <a:pt x="10800" y="10478"/>
                </a:lnTo>
                <a:cubicBezTo>
                  <a:pt x="10800" y="10656"/>
                  <a:pt x="15635" y="10800"/>
                  <a:pt x="21600" y="10800"/>
                </a:cubicBezTo>
                <a:cubicBezTo>
                  <a:pt x="15635" y="10800"/>
                  <a:pt x="10800" y="10944"/>
                  <a:pt x="10800" y="11122"/>
                </a:cubicBezTo>
                <a:lnTo>
                  <a:pt x="10800" y="21278"/>
                </a:lnTo>
                <a:cubicBezTo>
                  <a:pt x="10800" y="21456"/>
                  <a:pt x="5965" y="21600"/>
                  <a:pt x="0" y="21600"/>
                </a:cubicBezTo>
              </a:path>
            </a:pathLst>
          </a:custGeom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9" name="Bent Arrow 15"/>
          <p:cNvSpPr/>
          <p:nvPr/>
        </p:nvSpPr>
        <p:spPr>
          <a:xfrm>
            <a:off x="15262225" y="11729509"/>
            <a:ext cx="406401" cy="492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0034"/>
                </a:lnTo>
                <a:cubicBezTo>
                  <a:pt x="0" y="5724"/>
                  <a:pt x="4231" y="2230"/>
                  <a:pt x="9450" y="2230"/>
                </a:cubicBezTo>
                <a:lnTo>
                  <a:pt x="16200" y="2230"/>
                </a:lnTo>
                <a:lnTo>
                  <a:pt x="16200" y="0"/>
                </a:lnTo>
                <a:lnTo>
                  <a:pt x="21600" y="4459"/>
                </a:lnTo>
                <a:lnTo>
                  <a:pt x="16200" y="8919"/>
                </a:lnTo>
                <a:lnTo>
                  <a:pt x="16200" y="6689"/>
                </a:lnTo>
                <a:lnTo>
                  <a:pt x="9450" y="6689"/>
                </a:lnTo>
                <a:cubicBezTo>
                  <a:pt x="7213" y="6689"/>
                  <a:pt x="5400" y="8186"/>
                  <a:pt x="5400" y="10034"/>
                </a:cubicBezTo>
                <a:lnTo>
                  <a:pt x="5400" y="216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0" name="TextBox 10"/>
          <p:cNvSpPr txBox="1"/>
          <p:nvPr/>
        </p:nvSpPr>
        <p:spPr>
          <a:xfrm>
            <a:off x="11583689" y="10616635"/>
            <a:ext cx="1603971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promoter</a:t>
            </a:r>
          </a:p>
        </p:txBody>
      </p:sp>
      <p:sp>
        <p:nvSpPr>
          <p:cNvPr id="191" name="TextBox 11"/>
          <p:cNvSpPr txBox="1"/>
          <p:nvPr/>
        </p:nvSpPr>
        <p:spPr>
          <a:xfrm>
            <a:off x="14911189" y="12296941"/>
            <a:ext cx="971750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Gene</a:t>
            </a:r>
          </a:p>
        </p:txBody>
      </p:sp>
      <p:sp>
        <p:nvSpPr>
          <p:cNvPr id="192" name="TextBox 18"/>
          <p:cNvSpPr txBox="1"/>
          <p:nvPr/>
        </p:nvSpPr>
        <p:spPr>
          <a:xfrm>
            <a:off x="17661889" y="10797355"/>
            <a:ext cx="2883261" cy="1854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Processing:</a:t>
            </a:r>
            <a:endParaRPr sz="4800"/>
          </a:p>
          <a:p>
            <a:pPr>
              <a:defRPr i="1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logic</a:t>
            </a:r>
          </a:p>
        </p:txBody>
      </p:sp>
      <p:sp>
        <p:nvSpPr>
          <p:cNvPr id="193" name="Straight Connector 21"/>
          <p:cNvSpPr/>
          <p:nvPr/>
        </p:nvSpPr>
        <p:spPr>
          <a:xfrm flipH="1">
            <a:off x="4866215" y="4046010"/>
            <a:ext cx="3177" cy="2393951"/>
          </a:xfrm>
          <a:prstGeom prst="line">
            <a:avLst/>
          </a:prstGeom>
          <a:ln w="2032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194" name="Straight Connector 22"/>
          <p:cNvSpPr/>
          <p:nvPr/>
        </p:nvSpPr>
        <p:spPr>
          <a:xfrm flipH="1">
            <a:off x="4866216" y="8349523"/>
            <a:ext cx="3175" cy="2393951"/>
          </a:xfrm>
          <a:prstGeom prst="line">
            <a:avLst/>
          </a:prstGeom>
          <a:ln w="2032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"/>
          <p:cNvSpPr txBox="1"/>
          <p:nvPr/>
        </p:nvSpPr>
        <p:spPr>
          <a:xfrm>
            <a:off x="7181216" y="705161"/>
            <a:ext cx="9002689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 and Fluctuations</a:t>
            </a:r>
          </a:p>
        </p:txBody>
      </p:sp>
      <p:sp>
        <p:nvSpPr>
          <p:cNvPr id="197" name="TextBox 2"/>
          <p:cNvSpPr txBox="1"/>
          <p:nvPr/>
        </p:nvSpPr>
        <p:spPr>
          <a:xfrm>
            <a:off x="1572049" y="2903277"/>
            <a:ext cx="12511634" cy="7909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Information support: DNA</a:t>
            </a:r>
            <a:endParaRPr sz="4800"/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Information fidelity: copying and proofreading</a:t>
            </a:r>
            <a:endParaRPr sz="4800"/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Fluctuations of 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1"/>
          <p:cNvSpPr txBox="1"/>
          <p:nvPr/>
        </p:nvSpPr>
        <p:spPr>
          <a:xfrm>
            <a:off x="7181215" y="705161"/>
            <a:ext cx="9002689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 and Fluctuations</a:t>
            </a:r>
          </a:p>
        </p:txBody>
      </p:sp>
      <p:sp>
        <p:nvSpPr>
          <p:cNvPr id="200" name="TextBox 2"/>
          <p:cNvSpPr txBox="1"/>
          <p:nvPr/>
        </p:nvSpPr>
        <p:spPr>
          <a:xfrm>
            <a:off x="1572049" y="2903277"/>
            <a:ext cx="12511634" cy="7909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Information support: DNA</a:t>
            </a:r>
            <a:endParaRPr sz="4800"/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Information fidelity: copying and proofreading</a:t>
            </a:r>
            <a:endParaRPr sz="4800"/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Fluctuations of information</a:t>
            </a:r>
          </a:p>
        </p:txBody>
      </p:sp>
      <p:sp>
        <p:nvSpPr>
          <p:cNvPr id="201" name="Rectangle"/>
          <p:cNvSpPr/>
          <p:nvPr/>
        </p:nvSpPr>
        <p:spPr>
          <a:xfrm>
            <a:off x="1387391" y="6358466"/>
            <a:ext cx="13206925" cy="4940403"/>
          </a:xfrm>
          <a:prstGeom prst="rect">
            <a:avLst/>
          </a:prstGeom>
          <a:solidFill>
            <a:srgbClr val="FFFFFF">
              <a:alpha val="6971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3"/>
          <p:cNvSpPr txBox="1"/>
          <p:nvPr/>
        </p:nvSpPr>
        <p:spPr>
          <a:xfrm>
            <a:off x="6679565" y="571811"/>
            <a:ext cx="10271821" cy="94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Information: copying mechanism</a:t>
            </a:r>
          </a:p>
        </p:txBody>
      </p:sp>
      <p:pic>
        <p:nvPicPr>
          <p:cNvPr id="2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3733" y="2709333"/>
            <a:ext cx="8382001" cy="853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extBox 5"/>
          <p:cNvSpPr txBox="1"/>
          <p:nvPr/>
        </p:nvSpPr>
        <p:spPr>
          <a:xfrm>
            <a:off x="13341773" y="12096480"/>
            <a:ext cx="6052233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(library.thinkquest.org)</a:t>
            </a:r>
          </a:p>
        </p:txBody>
      </p:sp>
      <p:pic>
        <p:nvPicPr>
          <p:cNvPr id="20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5925" y="2324099"/>
            <a:ext cx="606425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Box 7"/>
          <p:cNvSpPr txBox="1"/>
          <p:nvPr/>
        </p:nvSpPr>
        <p:spPr>
          <a:xfrm>
            <a:off x="2103332" y="12332487"/>
            <a:ext cx="7815536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(replicationdna.blogspot.com)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