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952500" y="9245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952500" y="5765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14989317" y="6339647"/>
            <a:ext cx="1" cy="231012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21"/>
          </p:nvPr>
        </p:nvSpPr>
        <p:spPr>
          <a:xfrm>
            <a:off x="952500" y="49657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15532100" y="58293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i="1" sz="4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lack and white photo looking up at the suspension cables of a bridge with clouds in the background"/>
          <p:cNvSpPr/>
          <p:nvPr>
            <p:ph type="pic" idx="21"/>
          </p:nvPr>
        </p:nvSpPr>
        <p:spPr>
          <a:xfrm>
            <a:off x="0" y="-2654300"/>
            <a:ext cx="24384000" cy="17153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952500" y="12801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952500" y="9321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21"/>
          </p:nvPr>
        </p:nvSpPr>
        <p:spPr>
          <a:xfrm>
            <a:off x="952500" y="86106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Black and white photo of the Zeeland Bridge in the Netherlands"/>
          <p:cNvSpPr/>
          <p:nvPr>
            <p:ph type="pic" idx="22"/>
          </p:nvPr>
        </p:nvSpPr>
        <p:spPr>
          <a:xfrm>
            <a:off x="952500" y="-1460500"/>
            <a:ext cx="22479000" cy="13893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952500" y="93980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952500" y="6858000"/>
            <a:ext cx="106432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952500" y="3898900"/>
            <a:ext cx="1064309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2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Black and white photo of the underside of a bridge going over a river and against the sky "/>
          <p:cNvSpPr/>
          <p:nvPr>
            <p:ph type="pic" idx="22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1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2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3" name="Black and white photo of the underside of a bridge going over a river and against the sky "/>
          <p:cNvSpPr/>
          <p:nvPr>
            <p:ph type="pic" idx="21"/>
          </p:nvPr>
        </p:nvSpPr>
        <p:spPr>
          <a:xfrm>
            <a:off x="12636500" y="-2413000"/>
            <a:ext cx="11024412" cy="161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lack and white photo looking up at the suspension cables of a bridge with clouds in the background"/>
          <p:cNvSpPr/>
          <p:nvPr>
            <p:ph type="pic" sz="half" idx="21"/>
          </p:nvPr>
        </p:nvSpPr>
        <p:spPr>
          <a:xfrm>
            <a:off x="12232231" y="6024722"/>
            <a:ext cx="11497993" cy="80885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Black and white photo of the Zeeland Bridge in the Netherlands"/>
          <p:cNvSpPr/>
          <p:nvPr>
            <p:ph type="pic" sz="half" idx="22"/>
          </p:nvPr>
        </p:nvSpPr>
        <p:spPr>
          <a:xfrm>
            <a:off x="12349986" y="635000"/>
            <a:ext cx="11226801" cy="680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the underside of a bridge going over a river and against the sky "/>
          <p:cNvSpPr/>
          <p:nvPr>
            <p:ph type="pic" idx="23"/>
          </p:nvPr>
        </p:nvSpPr>
        <p:spPr>
          <a:xfrm>
            <a:off x="730989" y="-2438400"/>
            <a:ext cx="11050413" cy="1619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952500" y="30607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976100" y="130175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Relationship Id="rId4" Type="http://schemas.openxmlformats.org/officeDocument/2006/relationships/image" Target="../media/image17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b Initio Protein Structure Prediction: AlphaFold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 Initio Protein Structure Prediction: AlphaFold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2758" t="24528" r="0" b="38758"/>
          <a:stretch>
            <a:fillRect/>
          </a:stretch>
        </p:blipFill>
        <p:spPr>
          <a:xfrm>
            <a:off x="1471576" y="3730454"/>
            <a:ext cx="6853274" cy="264362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Predicting residue contacts"/>
          <p:cNvSpPr txBox="1"/>
          <p:nvPr/>
        </p:nvSpPr>
        <p:spPr>
          <a:xfrm>
            <a:off x="7309063" y="406400"/>
            <a:ext cx="934677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Predicting residue contacts</a:t>
            </a:r>
          </a:p>
        </p:txBody>
      </p:sp>
      <p:sp>
        <p:nvSpPr>
          <p:cNvPr id="182" name="2. Compute “mean” sequence and covariance matrix:"/>
          <p:cNvSpPr txBox="1"/>
          <p:nvPr/>
        </p:nvSpPr>
        <p:spPr>
          <a:xfrm>
            <a:off x="11332864" y="2844800"/>
            <a:ext cx="8792172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2. Compute “mean” sequence and covariance matrix:</a:t>
            </a:r>
          </a:p>
        </p:txBody>
      </p:sp>
      <p:sp>
        <p:nvSpPr>
          <p:cNvPr id="183" name="Equation"/>
          <p:cNvSpPr txBox="1"/>
          <p:nvPr/>
        </p:nvSpPr>
        <p:spPr>
          <a:xfrm>
            <a:off x="11660305" y="4110935"/>
            <a:ext cx="2193690" cy="11507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bar>
                    <m:bar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</m:ba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den>
                  </m:f>
                  <m:limUpp>
                    <m:e>
                      <m:limLow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lim>
                      </m:limLow>
                    </m:e>
                    <m:lim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lim>
                  </m:limUpp>
                  <m:sSub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184" name="Equation"/>
          <p:cNvSpPr txBox="1"/>
          <p:nvPr/>
        </p:nvSpPr>
        <p:spPr>
          <a:xfrm>
            <a:off x="969598" y="3893210"/>
            <a:ext cx="359504" cy="3669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185" name="Equation"/>
          <p:cNvSpPr txBox="1"/>
          <p:nvPr/>
        </p:nvSpPr>
        <p:spPr>
          <a:xfrm>
            <a:off x="969598" y="6001410"/>
            <a:ext cx="455589" cy="37130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186" name="Equation"/>
          <p:cNvSpPr txBox="1"/>
          <p:nvPr/>
        </p:nvSpPr>
        <p:spPr>
          <a:xfrm>
            <a:off x="11504548" y="6168335"/>
            <a:ext cx="7051804" cy="11507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bar>
                    <m:bar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</m:ba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bar>
                    <m:bar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</m:ba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den>
                  </m:f>
                  <m:limUpp>
                    <m:e>
                      <m:limLow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lim>
                      </m:limLow>
                    </m:e>
                    <m:lim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lim>
                  </m:limUpp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-</m:t>
                  </m:r>
                  <m:bar>
                    <m:bar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</m:bar>
                  <m:sSup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p>
                  </m:sSup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-</m:t>
                  </m:r>
                  <m:bar>
                    <m:bar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</m:ba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187" name="1. Given a multiple sequence alignment (MSA):"/>
          <p:cNvSpPr txBox="1"/>
          <p:nvPr/>
        </p:nvSpPr>
        <p:spPr>
          <a:xfrm>
            <a:off x="1167308" y="2578100"/>
            <a:ext cx="796508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1. Given a multiple sequence alignment (MSA):</a:t>
            </a:r>
          </a:p>
        </p:txBody>
      </p:sp>
      <p:sp>
        <p:nvSpPr>
          <p:cNvPr id="188" name="3. Compute contact J(i,j)"/>
          <p:cNvSpPr txBox="1"/>
          <p:nvPr/>
        </p:nvSpPr>
        <p:spPr>
          <a:xfrm>
            <a:off x="11400333" y="7950200"/>
            <a:ext cx="413603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3. Compute contact J(i,j)</a:t>
            </a:r>
          </a:p>
        </p:txBody>
      </p:sp>
      <p:sp>
        <p:nvSpPr>
          <p:cNvPr id="189" name="Equation"/>
          <p:cNvSpPr txBox="1"/>
          <p:nvPr/>
        </p:nvSpPr>
        <p:spPr>
          <a:xfrm>
            <a:off x="11577867" y="9548774"/>
            <a:ext cx="2587166" cy="35885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?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3643" y="1428882"/>
            <a:ext cx="7431734" cy="1139532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quare"/>
          <p:cNvSpPr/>
          <p:nvPr/>
        </p:nvSpPr>
        <p:spPr>
          <a:xfrm>
            <a:off x="16304062" y="1404631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93" name="Square"/>
          <p:cNvSpPr/>
          <p:nvPr/>
        </p:nvSpPr>
        <p:spPr>
          <a:xfrm>
            <a:off x="16304062" y="5828787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94" name="Predicting residue contacts"/>
          <p:cNvSpPr txBox="1"/>
          <p:nvPr/>
        </p:nvSpPr>
        <p:spPr>
          <a:xfrm>
            <a:off x="7626563" y="-114300"/>
            <a:ext cx="934677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Predicting residue contacts</a:t>
            </a:r>
          </a:p>
        </p:txBody>
      </p:sp>
      <p:sp>
        <p:nvSpPr>
          <p:cNvPr id="195" name="No! We need to pay attention to indirect effects:"/>
          <p:cNvSpPr txBox="1"/>
          <p:nvPr/>
        </p:nvSpPr>
        <p:spPr>
          <a:xfrm>
            <a:off x="1091207" y="1899932"/>
            <a:ext cx="875228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No! We need to pay attention to indirect effects: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3643" y="1428882"/>
            <a:ext cx="7431734" cy="1139532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quare"/>
          <p:cNvSpPr/>
          <p:nvPr/>
        </p:nvSpPr>
        <p:spPr>
          <a:xfrm>
            <a:off x="16304062" y="1404631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99" name="Square"/>
          <p:cNvSpPr/>
          <p:nvPr/>
        </p:nvSpPr>
        <p:spPr>
          <a:xfrm>
            <a:off x="16304062" y="5828787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0" name="Predicting residue contacts"/>
          <p:cNvSpPr txBox="1"/>
          <p:nvPr/>
        </p:nvSpPr>
        <p:spPr>
          <a:xfrm>
            <a:off x="7626563" y="-114300"/>
            <a:ext cx="934677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Predicting residue contacts</a:t>
            </a:r>
          </a:p>
        </p:txBody>
      </p:sp>
      <p:sp>
        <p:nvSpPr>
          <p:cNvPr id="201" name="No! We need to pay attention to indirect effects:"/>
          <p:cNvSpPr txBox="1"/>
          <p:nvPr/>
        </p:nvSpPr>
        <p:spPr>
          <a:xfrm>
            <a:off x="1091207" y="1899932"/>
            <a:ext cx="875228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No! We need to pay attention to indirect effects:</a:t>
            </a:r>
          </a:p>
        </p:txBody>
      </p:sp>
      <p:sp>
        <p:nvSpPr>
          <p:cNvPr id="202" name="Each sequence   in the MSA is drawn from a multivariate Gaussian distribution…"/>
          <p:cNvSpPr txBox="1"/>
          <p:nvPr/>
        </p:nvSpPr>
        <p:spPr>
          <a:xfrm>
            <a:off x="1152921" y="3967468"/>
            <a:ext cx="14713370" cy="1191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Each sequence </a:t>
            </a:r>
            <a14:m>
              <m:oMath>
                <m:sSub>
                  <m:e>
                    <m:r>
                      <a:rPr xmlns:a="http://schemas.openxmlformats.org/drawingml/2006/main" sz="35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35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</m:oMath>
            </a14:m>
            <a:r>
              <a:t> in the MSA is drawn from a multivariate Gaussian distribution </a:t>
            </a:r>
          </a:p>
          <a:p>
            <a:pPr algn="l"/>
            <a:r>
              <a:t>characterized by a mean vector </a:t>
            </a:r>
            <a14:m>
              <m:oMath>
                <m:r>
                  <m:rPr>
                    <m:sty m:val="bi"/>
                  </m:rP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 and a covariance matrix </a:t>
            </a:r>
            <a14:m>
              <m:oMath>
                <m:r>
                  <m:rPr>
                    <m:sty m:val="p"/>
                  </m:rP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Σ</m:t>
                </m:r>
              </m:oMath>
            </a14:m>
            <a:r>
              <a:t>, with the probability:</a:t>
            </a:r>
          </a:p>
        </p:txBody>
      </p:sp>
      <p:sp>
        <p:nvSpPr>
          <p:cNvPr id="203" name="Gaussian model:"/>
          <p:cNvSpPr txBox="1"/>
          <p:nvPr/>
        </p:nvSpPr>
        <p:spPr>
          <a:xfrm>
            <a:off x="1312267" y="2933700"/>
            <a:ext cx="2823766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Gaussian model:</a:t>
            </a:r>
          </a:p>
        </p:txBody>
      </p:sp>
      <p:sp>
        <p:nvSpPr>
          <p:cNvPr id="204" name="Equation"/>
          <p:cNvSpPr txBox="1"/>
          <p:nvPr/>
        </p:nvSpPr>
        <p:spPr>
          <a:xfrm>
            <a:off x="2530973" y="5431028"/>
            <a:ext cx="9606554" cy="99974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π</m:t>
                  </m:r>
                  <m:sSup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p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sSup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p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exp</m:t>
                  </m:r>
                  <m:d>
                    <m:d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m:rPr>
                              <m:nor/>
                              <m:sty m:val="b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sSup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m:rPr>
                              <m:nor/>
                              <m:sty m:val="b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</m:d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3643" y="1428882"/>
            <a:ext cx="7431734" cy="1139532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quare"/>
          <p:cNvSpPr/>
          <p:nvPr/>
        </p:nvSpPr>
        <p:spPr>
          <a:xfrm>
            <a:off x="16304062" y="1404631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8" name="Square"/>
          <p:cNvSpPr/>
          <p:nvPr/>
        </p:nvSpPr>
        <p:spPr>
          <a:xfrm>
            <a:off x="16304062" y="5828787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9" name="Predicting residue contacts"/>
          <p:cNvSpPr txBox="1"/>
          <p:nvPr/>
        </p:nvSpPr>
        <p:spPr>
          <a:xfrm>
            <a:off x="7626563" y="-114300"/>
            <a:ext cx="934677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Predicting residue contacts</a:t>
            </a:r>
          </a:p>
        </p:txBody>
      </p:sp>
      <p:sp>
        <p:nvSpPr>
          <p:cNvPr id="210" name="No! We need to pay attention to indirect effects:"/>
          <p:cNvSpPr txBox="1"/>
          <p:nvPr/>
        </p:nvSpPr>
        <p:spPr>
          <a:xfrm>
            <a:off x="1091207" y="1899932"/>
            <a:ext cx="875228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No! We need to pay attention to indirect effects:</a:t>
            </a:r>
          </a:p>
        </p:txBody>
      </p:sp>
      <p:sp>
        <p:nvSpPr>
          <p:cNvPr id="211" name="Each sequence   in the MSA is drawn from a multivariate Gaussian distribution…"/>
          <p:cNvSpPr txBox="1"/>
          <p:nvPr/>
        </p:nvSpPr>
        <p:spPr>
          <a:xfrm>
            <a:off x="1152921" y="3967468"/>
            <a:ext cx="14713370" cy="1191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Each sequence </a:t>
            </a:r>
            <a14:m>
              <m:oMath>
                <m:sSub>
                  <m:e>
                    <m:r>
                      <a:rPr xmlns:a="http://schemas.openxmlformats.org/drawingml/2006/main" sz="35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35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</m:oMath>
            </a14:m>
            <a:r>
              <a:t> in the MSA is drawn from a multivariate Gaussian distribution </a:t>
            </a:r>
          </a:p>
          <a:p>
            <a:pPr algn="l"/>
            <a:r>
              <a:t>characterized by a mean vector </a:t>
            </a:r>
            <a14:m>
              <m:oMath>
                <m:r>
                  <m:rPr>
                    <m:sty m:val="bi"/>
                  </m:rP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 and a covariance matrix </a:t>
            </a:r>
            <a14:m>
              <m:oMath>
                <m:r>
                  <m:rPr>
                    <m:sty m:val="p"/>
                  </m:rP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Σ</m:t>
                </m:r>
              </m:oMath>
            </a14:m>
            <a:r>
              <a:t>, with the probability:</a:t>
            </a:r>
          </a:p>
        </p:txBody>
      </p:sp>
      <p:sp>
        <p:nvSpPr>
          <p:cNvPr id="212" name="Gaussian model:"/>
          <p:cNvSpPr txBox="1"/>
          <p:nvPr/>
        </p:nvSpPr>
        <p:spPr>
          <a:xfrm>
            <a:off x="1312267" y="2933700"/>
            <a:ext cx="2823766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Gaussian model:</a:t>
            </a:r>
          </a:p>
        </p:txBody>
      </p:sp>
      <p:sp>
        <p:nvSpPr>
          <p:cNvPr id="213" name="Equation"/>
          <p:cNvSpPr txBox="1"/>
          <p:nvPr/>
        </p:nvSpPr>
        <p:spPr>
          <a:xfrm>
            <a:off x="2530973" y="5431028"/>
            <a:ext cx="9606554" cy="99974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π</m:t>
                  </m:r>
                  <m:sSup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p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sSup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p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exp</m:t>
                  </m:r>
                  <m:d>
                    <m:d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m:rPr>
                              <m:nor/>
                              <m:sty m:val="b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sSup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m:rPr>
                              <m:nor/>
                              <m:sty m:val="b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</m:d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214" name="Assuming that the   sequences in the MSA are statistical independent,…"/>
          <p:cNvSpPr txBox="1"/>
          <p:nvPr/>
        </p:nvSpPr>
        <p:spPr>
          <a:xfrm>
            <a:off x="1280828" y="6964195"/>
            <a:ext cx="12894245" cy="117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Assuming that the </a:t>
            </a:r>
            <a14:m>
              <m:oMath>
                <m: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sequences in the MSA are statistical independent, </a:t>
            </a:r>
          </a:p>
          <a:p>
            <a:pPr algn="l"/>
            <a:r>
              <a:t>the probability, or likelihood of the data under this model is given by</a:t>
            </a:r>
          </a:p>
        </p:txBody>
      </p:sp>
      <p:sp>
        <p:nvSpPr>
          <p:cNvPr id="215" name="Equation"/>
          <p:cNvSpPr txBox="1"/>
          <p:nvPr/>
        </p:nvSpPr>
        <p:spPr>
          <a:xfrm>
            <a:off x="2720445" y="8677395"/>
            <a:ext cx="5036610" cy="115113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limUpp>
                    <m:e>
                      <m:limLow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∏</m:t>
                          </m:r>
                        </m:e>
                        <m:li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lim>
                      </m:limLow>
                    </m:e>
                    <m:lim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lim>
                  </m:limUpp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3643" y="1428882"/>
            <a:ext cx="7431734" cy="11395325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quare"/>
          <p:cNvSpPr/>
          <p:nvPr/>
        </p:nvSpPr>
        <p:spPr>
          <a:xfrm>
            <a:off x="16304062" y="1404631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19" name="Square"/>
          <p:cNvSpPr/>
          <p:nvPr/>
        </p:nvSpPr>
        <p:spPr>
          <a:xfrm>
            <a:off x="16304062" y="5828787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20" name="Predicting residue contacts"/>
          <p:cNvSpPr txBox="1"/>
          <p:nvPr/>
        </p:nvSpPr>
        <p:spPr>
          <a:xfrm>
            <a:off x="7626563" y="-114300"/>
            <a:ext cx="934677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Predicting residue contacts</a:t>
            </a:r>
          </a:p>
        </p:txBody>
      </p:sp>
      <p:sp>
        <p:nvSpPr>
          <p:cNvPr id="221" name="No! We need to pay attention to indirect effects:"/>
          <p:cNvSpPr txBox="1"/>
          <p:nvPr/>
        </p:nvSpPr>
        <p:spPr>
          <a:xfrm>
            <a:off x="1091207" y="1899932"/>
            <a:ext cx="875228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No! We need to pay attention to indirect effects:</a:t>
            </a:r>
          </a:p>
        </p:txBody>
      </p:sp>
      <p:sp>
        <p:nvSpPr>
          <p:cNvPr id="222" name="Each sequence   in the MSA is drawn from a multivariate Gaussian distribution…"/>
          <p:cNvSpPr txBox="1"/>
          <p:nvPr/>
        </p:nvSpPr>
        <p:spPr>
          <a:xfrm>
            <a:off x="1152921" y="3967468"/>
            <a:ext cx="14713370" cy="1191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Each sequence </a:t>
            </a:r>
            <a14:m>
              <m:oMath>
                <m:sSub>
                  <m:e>
                    <m:r>
                      <a:rPr xmlns:a="http://schemas.openxmlformats.org/drawingml/2006/main" sz="35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35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</m:oMath>
            </a14:m>
            <a:r>
              <a:t> in the MSA is drawn from a multivariate Gaussian distribution </a:t>
            </a:r>
          </a:p>
          <a:p>
            <a:pPr algn="l"/>
            <a:r>
              <a:t>characterized by a mean vector </a:t>
            </a:r>
            <a14:m>
              <m:oMath>
                <m:r>
                  <m:rPr>
                    <m:sty m:val="bi"/>
                  </m:rP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 and a covariance matrix </a:t>
            </a:r>
            <a14:m>
              <m:oMath>
                <m:r>
                  <m:rPr>
                    <m:sty m:val="p"/>
                  </m:rP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Σ</m:t>
                </m:r>
              </m:oMath>
            </a14:m>
            <a:r>
              <a:t>, with the probability:</a:t>
            </a:r>
          </a:p>
        </p:txBody>
      </p:sp>
      <p:sp>
        <p:nvSpPr>
          <p:cNvPr id="223" name="Gaussian model:"/>
          <p:cNvSpPr txBox="1"/>
          <p:nvPr/>
        </p:nvSpPr>
        <p:spPr>
          <a:xfrm>
            <a:off x="1312267" y="2933700"/>
            <a:ext cx="2823766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Gaussian model:</a:t>
            </a:r>
          </a:p>
        </p:txBody>
      </p:sp>
      <p:sp>
        <p:nvSpPr>
          <p:cNvPr id="224" name="Equation"/>
          <p:cNvSpPr txBox="1"/>
          <p:nvPr/>
        </p:nvSpPr>
        <p:spPr>
          <a:xfrm>
            <a:off x="2530973" y="5431028"/>
            <a:ext cx="9606554" cy="99974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π</m:t>
                  </m:r>
                  <m:sSup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p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sSup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p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exp</m:t>
                  </m:r>
                  <m:d>
                    <m:d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m:rPr>
                              <m:nor/>
                              <m:sty m:val="b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sSup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m:rPr>
                              <m:nor/>
                              <m:sty m:val="b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</m:d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225" name="Assuming that the   sequences in the MSA are statistical independent,…"/>
          <p:cNvSpPr txBox="1"/>
          <p:nvPr/>
        </p:nvSpPr>
        <p:spPr>
          <a:xfrm>
            <a:off x="1280828" y="6964195"/>
            <a:ext cx="12894245" cy="117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Assuming that the </a:t>
            </a:r>
            <a14:m>
              <m:oMath>
                <m: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sequences in the MSA are statistical independent, </a:t>
            </a:r>
          </a:p>
          <a:p>
            <a:pPr algn="l"/>
            <a:r>
              <a:t>the probability, or likelihood of the data under this model is given by</a:t>
            </a:r>
          </a:p>
        </p:txBody>
      </p:sp>
      <p:sp>
        <p:nvSpPr>
          <p:cNvPr id="226" name="Equation"/>
          <p:cNvSpPr txBox="1"/>
          <p:nvPr/>
        </p:nvSpPr>
        <p:spPr>
          <a:xfrm>
            <a:off x="2720445" y="8677395"/>
            <a:ext cx="5036610" cy="115113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limUpp>
                    <m:e>
                      <m:limLow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∏</m:t>
                          </m:r>
                        </m:e>
                        <m:li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lim>
                      </m:limLow>
                    </m:e>
                    <m:lim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lim>
                  </m:limUpp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227" name="Using the maximum likelihood estimator for this probability"/>
          <p:cNvSpPr txBox="1"/>
          <p:nvPr/>
        </p:nvSpPr>
        <p:spPr>
          <a:xfrm>
            <a:off x="1343421" y="10147300"/>
            <a:ext cx="10991058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Using the maximum likelihood estimator for this probability</a:t>
            </a:r>
          </a:p>
        </p:txBody>
      </p:sp>
      <p:sp>
        <p:nvSpPr>
          <p:cNvPr id="228" name="Equation"/>
          <p:cNvSpPr txBox="1"/>
          <p:nvPr/>
        </p:nvSpPr>
        <p:spPr>
          <a:xfrm>
            <a:off x="5655300" y="11101068"/>
            <a:ext cx="1021100" cy="42184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bar>
                    <m:bar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</m:ba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229" name="Equation"/>
          <p:cNvSpPr txBox="1"/>
          <p:nvPr/>
        </p:nvSpPr>
        <p:spPr>
          <a:xfrm>
            <a:off x="5544553" y="12075153"/>
            <a:ext cx="3274594" cy="4104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bar>
                    <m:bar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</m:ba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bar>
                    <m:bar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</m:ba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ounded Rectangle"/>
          <p:cNvSpPr/>
          <p:nvPr/>
        </p:nvSpPr>
        <p:spPr>
          <a:xfrm>
            <a:off x="3435350" y="11330773"/>
            <a:ext cx="5434653" cy="1270001"/>
          </a:xfrm>
          <a:prstGeom prst="roundRect">
            <a:avLst>
              <a:gd name="adj" fmla="val 15000"/>
            </a:avLst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3643" y="1428882"/>
            <a:ext cx="7431734" cy="11395325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quare"/>
          <p:cNvSpPr/>
          <p:nvPr/>
        </p:nvSpPr>
        <p:spPr>
          <a:xfrm>
            <a:off x="16304062" y="1404631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4" name="Square"/>
          <p:cNvSpPr/>
          <p:nvPr/>
        </p:nvSpPr>
        <p:spPr>
          <a:xfrm>
            <a:off x="16304062" y="5828787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5" name="Predicting residue contacts"/>
          <p:cNvSpPr txBox="1"/>
          <p:nvPr/>
        </p:nvSpPr>
        <p:spPr>
          <a:xfrm>
            <a:off x="7626563" y="-114300"/>
            <a:ext cx="934677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Predicting residue contacts</a:t>
            </a:r>
          </a:p>
        </p:txBody>
      </p:sp>
      <p:sp>
        <p:nvSpPr>
          <p:cNvPr id="236" name="No! We need to pay attention to indirect effects:"/>
          <p:cNvSpPr txBox="1"/>
          <p:nvPr/>
        </p:nvSpPr>
        <p:spPr>
          <a:xfrm>
            <a:off x="1091207" y="1899932"/>
            <a:ext cx="875228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No! We need to pay attention to indirect effects:</a:t>
            </a:r>
          </a:p>
        </p:txBody>
      </p:sp>
      <p:sp>
        <p:nvSpPr>
          <p:cNvPr id="237" name="Gaussian model:"/>
          <p:cNvSpPr txBox="1"/>
          <p:nvPr/>
        </p:nvSpPr>
        <p:spPr>
          <a:xfrm>
            <a:off x="1312267" y="2933700"/>
            <a:ext cx="2823766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Gaussian model:</a:t>
            </a:r>
          </a:p>
        </p:txBody>
      </p:sp>
      <p:sp>
        <p:nvSpPr>
          <p:cNvPr id="238" name="Equation"/>
          <p:cNvSpPr txBox="1"/>
          <p:nvPr/>
        </p:nvSpPr>
        <p:spPr>
          <a:xfrm>
            <a:off x="2746873" y="3640328"/>
            <a:ext cx="9606554" cy="99974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π</m:t>
                  </m:r>
                  <m:sSup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p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sSup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p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exp</m:t>
                  </m:r>
                  <m:d>
                    <m:d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m:rPr>
                              <m:nor/>
                              <m:sty m:val="b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sSup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m:rPr>
                              <m:nor/>
                              <m:sty m:val="b"/>
                            </m:rP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</m:d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239" name="Equation"/>
          <p:cNvSpPr txBox="1"/>
          <p:nvPr/>
        </p:nvSpPr>
        <p:spPr>
          <a:xfrm>
            <a:off x="3445500" y="5068568"/>
            <a:ext cx="1021100" cy="42184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bar>
                    <m:bar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</m:ba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240" name="Equation"/>
          <p:cNvSpPr txBox="1"/>
          <p:nvPr/>
        </p:nvSpPr>
        <p:spPr>
          <a:xfrm>
            <a:off x="6535153" y="5074258"/>
            <a:ext cx="3274594" cy="4104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bar>
                    <m:bar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</m:ba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bar>
                    <m:bar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</m:ba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241" name="Note that:"/>
          <p:cNvSpPr txBox="1"/>
          <p:nvPr/>
        </p:nvSpPr>
        <p:spPr>
          <a:xfrm>
            <a:off x="1490166" y="6324600"/>
            <a:ext cx="1909168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Note that:</a:t>
            </a:r>
          </a:p>
        </p:txBody>
      </p:sp>
      <p:sp>
        <p:nvSpPr>
          <p:cNvPr id="242" name="Equation"/>
          <p:cNvSpPr txBox="1"/>
          <p:nvPr/>
        </p:nvSpPr>
        <p:spPr>
          <a:xfrm>
            <a:off x="2501409" y="7409769"/>
            <a:ext cx="9507003" cy="115130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sSup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p>
                  </m:sSup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nor/>
                          <m:sty m:val="b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bi"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limUpp>
                    <m:e>
                      <m:limLow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lim>
                      </m:limLow>
                    </m:e>
                    <m:lim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lim>
                  </m:limUpp>
                  <m:limUpp>
                    <m:e>
                      <m:limLow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lim>
                      </m:limLow>
                    </m:e>
                    <m:lim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lim>
                  </m:limUpp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p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k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l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243" name="This shows that   serves as a coupling between positions   and…"/>
          <p:cNvSpPr txBox="1"/>
          <p:nvPr/>
        </p:nvSpPr>
        <p:spPr>
          <a:xfrm>
            <a:off x="1527622" y="9100212"/>
            <a:ext cx="13289656" cy="117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This shows that </a:t>
            </a:r>
            <a14:m>
              <m:oMath>
                <m: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(</m:t>
                </m:r>
                <m:sSup>
                  <m:e>
                    <m:r>
                      <m:rPr>
                        <m:sty m:val="p"/>
                      </m:rPr>
                      <a:rPr xmlns:a="http://schemas.openxmlformats.org/drawingml/2006/main" sz="35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Σ</m:t>
                    </m:r>
                  </m:e>
                  <m:sup>
                    <m:r>
                      <a:rPr xmlns:a="http://schemas.openxmlformats.org/drawingml/2006/main" sz="35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5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  <m: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k</m:t>
                </m:r>
                <m: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l</m:t>
                </m:r>
                <m: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serves as a coupling between positions </a:t>
            </a:r>
            <a14:m>
              <m:oMath>
                <m: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  <a:r>
              <a:t> and </a:t>
            </a:r>
            <a14:m>
              <m:oMath>
                <m:r>
                  <a:rPr xmlns:a="http://schemas.openxmlformats.org/drawingml/2006/main" sz="35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l</m:t>
                </m:r>
              </m:oMath>
            </a14:m>
            <a:r>
              <a:t> </a:t>
            </a:r>
          </a:p>
          <a:p>
            <a:pPr algn="l"/>
            <a:r>
              <a:t>in the MSA.</a:t>
            </a:r>
          </a:p>
        </p:txBody>
      </p:sp>
      <p:sp>
        <p:nvSpPr>
          <p:cNvPr id="244" name="Therefore:"/>
          <p:cNvSpPr txBox="1"/>
          <p:nvPr/>
        </p:nvSpPr>
        <p:spPr>
          <a:xfrm>
            <a:off x="1470025" y="10617200"/>
            <a:ext cx="194945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Therefore:</a:t>
            </a:r>
          </a:p>
        </p:txBody>
      </p:sp>
      <p:sp>
        <p:nvSpPr>
          <p:cNvPr id="245" name="Equation"/>
          <p:cNvSpPr txBox="1"/>
          <p:nvPr/>
        </p:nvSpPr>
        <p:spPr>
          <a:xfrm>
            <a:off x="3968260" y="11642895"/>
            <a:ext cx="4635092" cy="5086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bar>
                    <m:barPr>
                      <m:ctrlPr>
                        <a:rPr xmlns:a="http://schemas.openxmlformats.org/drawingml/2006/main" sz="39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a:rPr xmlns:a="http://schemas.openxmlformats.org/drawingml/2006/main" sz="39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</m:bar>
                  <m:r>
                    <a:rPr xmlns:a="http://schemas.openxmlformats.org/drawingml/2006/main" sz="39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39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39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9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</m:oMath>
              </m:oMathPara>
            </a14:m>
            <a:endParaRPr sz="3900">
              <a:solidFill>
                <a:srgbClr val="41414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824160"/>
            <a:ext cx="24384001" cy="6071676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Predicting residue contacts"/>
          <p:cNvSpPr txBox="1"/>
          <p:nvPr/>
        </p:nvSpPr>
        <p:spPr>
          <a:xfrm>
            <a:off x="7626563" y="-114300"/>
            <a:ext cx="934677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Predicting residue contacts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070" y="1581191"/>
            <a:ext cx="22464980" cy="10872804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Predicting residue contacts: How well does it work?"/>
          <p:cNvSpPr txBox="1"/>
          <p:nvPr/>
        </p:nvSpPr>
        <p:spPr>
          <a:xfrm>
            <a:off x="3343017" y="-114300"/>
            <a:ext cx="1791386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Predicting residue contacts: How well does it work?</a:t>
            </a:r>
          </a:p>
        </p:txBody>
      </p:sp>
      <p:sp>
        <p:nvSpPr>
          <p:cNvPr id="252" name="CASP target T0995"/>
          <p:cNvSpPr txBox="1"/>
          <p:nvPr/>
        </p:nvSpPr>
        <p:spPr>
          <a:xfrm>
            <a:off x="18791138" y="12776200"/>
            <a:ext cx="350222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CASP target T0995</a:t>
            </a:r>
          </a:p>
        </p:txBody>
      </p:sp>
      <p:sp>
        <p:nvSpPr>
          <p:cNvPr id="253" name="Proximity to residue 29"/>
          <p:cNvSpPr txBox="1"/>
          <p:nvPr/>
        </p:nvSpPr>
        <p:spPr>
          <a:xfrm>
            <a:off x="1131788" y="8229600"/>
            <a:ext cx="397212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Proximity to residue 29</a:t>
            </a:r>
          </a:p>
        </p:txBody>
      </p:sp>
      <p:sp>
        <p:nvSpPr>
          <p:cNvPr id="254" name="Actual contacts"/>
          <p:cNvSpPr txBox="1"/>
          <p:nvPr/>
        </p:nvSpPr>
        <p:spPr>
          <a:xfrm>
            <a:off x="6885185" y="1143000"/>
            <a:ext cx="267613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Actual contacts</a:t>
            </a:r>
          </a:p>
        </p:txBody>
      </p:sp>
      <p:sp>
        <p:nvSpPr>
          <p:cNvPr id="255" name="Predicted contacts"/>
          <p:cNvSpPr txBox="1"/>
          <p:nvPr/>
        </p:nvSpPr>
        <p:spPr>
          <a:xfrm>
            <a:off x="6674147" y="12039600"/>
            <a:ext cx="3098206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Predicted contacts</a:t>
            </a:r>
          </a:p>
        </p:txBody>
      </p:sp>
      <p:sp>
        <p:nvSpPr>
          <p:cNvPr id="256" name="Predicted distances to residue 29"/>
          <p:cNvSpPr txBox="1"/>
          <p:nvPr/>
        </p:nvSpPr>
        <p:spPr>
          <a:xfrm>
            <a:off x="15153282" y="1143000"/>
            <a:ext cx="5443936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Predicted distances to residue 29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 Box 2"/>
          <p:cNvSpPr txBox="1"/>
          <p:nvPr/>
        </p:nvSpPr>
        <p:spPr>
          <a:xfrm>
            <a:off x="4635851" y="621751"/>
            <a:ext cx="13255546" cy="104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914400">
              <a:defRPr sz="5600">
                <a:solidFill>
                  <a:srgbClr val="9F293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Protein Structure Prediction</a:t>
            </a:r>
          </a:p>
        </p:txBody>
      </p:sp>
      <p:pic>
        <p:nvPicPr>
          <p:cNvPr id="25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4571" y="4207539"/>
            <a:ext cx="4149727" cy="634365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ext Box 3"/>
          <p:cNvSpPr txBox="1"/>
          <p:nvPr/>
        </p:nvSpPr>
        <p:spPr>
          <a:xfrm>
            <a:off x="2199012" y="3759609"/>
            <a:ext cx="11296969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prediction before AlphaFold</a:t>
            </a:r>
          </a:p>
        </p:txBody>
      </p:sp>
      <p:sp>
        <p:nvSpPr>
          <p:cNvPr id="261" name="Text Box 3"/>
          <p:cNvSpPr txBox="1"/>
          <p:nvPr/>
        </p:nvSpPr>
        <p:spPr>
          <a:xfrm>
            <a:off x="2199012" y="5592063"/>
            <a:ext cx="12346802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prediction: Predicting Contacts</a:t>
            </a:r>
          </a:p>
        </p:txBody>
      </p:sp>
      <p:sp>
        <p:nvSpPr>
          <p:cNvPr id="262" name="Text Box 3"/>
          <p:cNvSpPr txBox="1"/>
          <p:nvPr/>
        </p:nvSpPr>
        <p:spPr>
          <a:xfrm>
            <a:off x="2199012" y="7424516"/>
            <a:ext cx="376567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1</a:t>
            </a:r>
          </a:p>
        </p:txBody>
      </p:sp>
      <p:sp>
        <p:nvSpPr>
          <p:cNvPr id="263" name="Text Box 3"/>
          <p:cNvSpPr txBox="1"/>
          <p:nvPr/>
        </p:nvSpPr>
        <p:spPr>
          <a:xfrm>
            <a:off x="2199012" y="9256970"/>
            <a:ext cx="376567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6150" y="1955800"/>
            <a:ext cx="19888200" cy="98044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AlphaFold1"/>
          <p:cNvSpPr txBox="1"/>
          <p:nvPr/>
        </p:nvSpPr>
        <p:spPr>
          <a:xfrm>
            <a:off x="18388409" y="12458700"/>
            <a:ext cx="2250282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AlphaFold1</a:t>
            </a:r>
          </a:p>
        </p:txBody>
      </p:sp>
      <p:sp>
        <p:nvSpPr>
          <p:cNvPr id="267" name="AlphaFold 1"/>
          <p:cNvSpPr txBox="1"/>
          <p:nvPr/>
        </p:nvSpPr>
        <p:spPr>
          <a:xfrm>
            <a:off x="9378255" y="279400"/>
            <a:ext cx="4912613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b="1" sz="57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 Box 2"/>
          <p:cNvSpPr txBox="1"/>
          <p:nvPr/>
        </p:nvSpPr>
        <p:spPr>
          <a:xfrm>
            <a:off x="4635851" y="621751"/>
            <a:ext cx="13255546" cy="104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914400">
              <a:defRPr sz="5600">
                <a:solidFill>
                  <a:srgbClr val="9F293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Protein Structure Prediction</a:t>
            </a:r>
          </a:p>
        </p:txBody>
      </p:sp>
      <p:pic>
        <p:nvPicPr>
          <p:cNvPr id="14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4571" y="4207539"/>
            <a:ext cx="4149727" cy="634365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 Box 3"/>
          <p:cNvSpPr txBox="1"/>
          <p:nvPr/>
        </p:nvSpPr>
        <p:spPr>
          <a:xfrm>
            <a:off x="2199012" y="3759609"/>
            <a:ext cx="11296969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prediction before AlphaFold</a:t>
            </a:r>
          </a:p>
        </p:txBody>
      </p:sp>
      <p:sp>
        <p:nvSpPr>
          <p:cNvPr id="142" name="Text Box 3"/>
          <p:cNvSpPr txBox="1"/>
          <p:nvPr/>
        </p:nvSpPr>
        <p:spPr>
          <a:xfrm>
            <a:off x="2199012" y="5592063"/>
            <a:ext cx="12346802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prediction: Predicting Contacts</a:t>
            </a:r>
          </a:p>
        </p:txBody>
      </p:sp>
      <p:sp>
        <p:nvSpPr>
          <p:cNvPr id="143" name="Text Box 3"/>
          <p:cNvSpPr txBox="1"/>
          <p:nvPr/>
        </p:nvSpPr>
        <p:spPr>
          <a:xfrm>
            <a:off x="2199012" y="7424516"/>
            <a:ext cx="376567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1</a:t>
            </a:r>
          </a:p>
        </p:txBody>
      </p:sp>
      <p:sp>
        <p:nvSpPr>
          <p:cNvPr id="144" name="Text Box 3"/>
          <p:cNvSpPr txBox="1"/>
          <p:nvPr/>
        </p:nvSpPr>
        <p:spPr>
          <a:xfrm>
            <a:off x="2199012" y="9256970"/>
            <a:ext cx="376567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AutoShape 8"/>
          <p:cNvSpPr/>
          <p:nvPr/>
        </p:nvSpPr>
        <p:spPr>
          <a:xfrm>
            <a:off x="11207750" y="7670800"/>
            <a:ext cx="6477000" cy="1676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0" name="AlphaFold 1"/>
          <p:cNvSpPr txBox="1"/>
          <p:nvPr/>
        </p:nvSpPr>
        <p:spPr>
          <a:xfrm>
            <a:off x="9945244" y="679450"/>
            <a:ext cx="491261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b="1" sz="57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1</a:t>
            </a:r>
          </a:p>
        </p:txBody>
      </p:sp>
      <p:sp>
        <p:nvSpPr>
          <p:cNvPr id="271" name="Reminder:"/>
          <p:cNvSpPr txBox="1"/>
          <p:nvPr/>
        </p:nvSpPr>
        <p:spPr>
          <a:xfrm>
            <a:off x="1302543" y="2641600"/>
            <a:ext cx="195421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Reminder:</a:t>
            </a:r>
          </a:p>
        </p:txBody>
      </p:sp>
      <p:sp>
        <p:nvSpPr>
          <p:cNvPr id="272" name="AutoShape 8"/>
          <p:cNvSpPr/>
          <p:nvPr/>
        </p:nvSpPr>
        <p:spPr>
          <a:xfrm>
            <a:off x="3025775" y="7670800"/>
            <a:ext cx="6477000" cy="1676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73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6600" y="7747000"/>
            <a:ext cx="597535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ext Box 4"/>
          <p:cNvSpPr txBox="1"/>
          <p:nvPr/>
        </p:nvSpPr>
        <p:spPr>
          <a:xfrm>
            <a:off x="1950720" y="3733800"/>
            <a:ext cx="12496976" cy="383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b="1" i="1"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 compare two sets of points (atoms) A={a</a:t>
            </a:r>
            <a:r>
              <a:rPr baseline="-18258"/>
              <a:t>1</a:t>
            </a:r>
            <a:r>
              <a:t>, a</a:t>
            </a:r>
            <a:r>
              <a:rPr baseline="-18258"/>
              <a:t>2</a:t>
            </a:r>
            <a:r>
              <a:t>, …a</a:t>
            </a:r>
            <a:r>
              <a:rPr baseline="-18258"/>
              <a:t>N</a:t>
            </a:r>
            <a:r>
              <a:t>} and B={b</a:t>
            </a:r>
            <a:r>
              <a:rPr baseline="-18258"/>
              <a:t>1</a:t>
            </a:r>
            <a:r>
              <a:t>, b</a:t>
            </a:r>
            <a:r>
              <a:rPr baseline="-18258"/>
              <a:t>2</a:t>
            </a:r>
            <a:r>
              <a:t>, …,b</a:t>
            </a:r>
            <a:r>
              <a:rPr baseline="-18258"/>
              <a:t>N</a:t>
            </a:r>
            <a:r>
              <a:t>}: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b="1" i="1" sz="3100">
                <a:solidFill>
                  <a:srgbClr val="CCB4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914400">
              <a:buSzPct val="100000"/>
              <a:buChar char="-"/>
              <a:defRPr b="1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Define a 1-to-1 correspondence between A and B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b="1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914400"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for example, a</a:t>
            </a:r>
            <a:r>
              <a:rPr baseline="-18258"/>
              <a:t>i</a:t>
            </a:r>
            <a:r>
              <a:t> corresponds to b</a:t>
            </a:r>
            <a:r>
              <a:rPr baseline="-18258"/>
              <a:t>i</a:t>
            </a:r>
            <a:r>
              <a:t>, for all i in [1,N]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914400">
              <a:buSzPct val="100000"/>
              <a:buChar char="-"/>
              <a:defRPr b="1" sz="3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Compute RMS as: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</a:t>
            </a:r>
          </a:p>
        </p:txBody>
      </p:sp>
      <p:sp>
        <p:nvSpPr>
          <p:cNvPr id="275" name="Text Box 7"/>
          <p:cNvSpPr txBox="1"/>
          <p:nvPr/>
        </p:nvSpPr>
        <p:spPr>
          <a:xfrm>
            <a:off x="4554220" y="10147300"/>
            <a:ext cx="14921051" cy="603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d(a</a:t>
            </a:r>
            <a:r>
              <a:rPr baseline="-17176"/>
              <a:t>i</a:t>
            </a:r>
            <a:r>
              <a:t>,b</a:t>
            </a:r>
            <a:r>
              <a:rPr baseline="-17176"/>
              <a:t>i</a:t>
            </a:r>
            <a:r>
              <a:t>) is the Euclidian distance between a</a:t>
            </a:r>
            <a:r>
              <a:rPr baseline="-17176"/>
              <a:t>i</a:t>
            </a:r>
            <a:r>
              <a:t> and b</a:t>
            </a:r>
            <a:r>
              <a:rPr baseline="-17176"/>
              <a:t>i </a:t>
            </a:r>
            <a:r>
              <a:t>after optimal alignment of B onto A</a:t>
            </a:r>
          </a:p>
        </p:txBody>
      </p:sp>
      <p:sp>
        <p:nvSpPr>
          <p:cNvPr id="276" name="Text"/>
          <p:cNvSpPr txBox="1"/>
          <p:nvPr/>
        </p:nvSpPr>
        <p:spPr>
          <a:xfrm>
            <a:off x="11430822" y="7639975"/>
            <a:ext cx="6030856" cy="173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den>
                  </m:f>
                  <m:limUpp>
                    <m:e>
                      <m:limLow>
                        <m:e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lim>
                      </m:limLow>
                    </m:e>
                    <m:lim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lim>
                  </m:limUpp>
                  <m:f>
                    <m:fPr>
                      <m:ctrl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d>
                            <m:dPr>
                              <m:ctrlPr>
                                <a:rPr xmlns:a="http://schemas.openxmlformats.org/drawingml/2006/main" sz="3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xmlns:a="http://schemas.openxmlformats.org/drawingml/2006/main" sz="3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  <m:type m:val="bar"/>
                                </m:fPr>
                                <m:num>
                                  <m:r>
                                    <a:rPr xmlns:a="http://schemas.openxmlformats.org/drawingml/2006/main" sz="3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xmlns:a="http://schemas.openxmlformats.org/drawingml/2006/main" sz="3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e>
                                      <m:r>
                                        <a:rPr xmlns:a="http://schemas.openxmlformats.org/drawingml/2006/main" sz="35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e>
                                    <m:sub>
                                      <m:r>
                                        <a:rPr xmlns:a="http://schemas.openxmlformats.org/drawingml/2006/main" sz="35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r>
                                    <a:rPr xmlns:a="http://schemas.openxmlformats.org/drawingml/2006/main" sz="3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e>
                                      <m:r>
                                        <a:rPr xmlns:a="http://schemas.openxmlformats.org/drawingml/2006/main" sz="35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e>
                                    <m:sub>
                                      <m:r>
                                        <a:rPr xmlns:a="http://schemas.openxmlformats.org/drawingml/2006/main" sz="35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r>
                                    <a:rPr xmlns:a="http://schemas.openxmlformats.org/drawingml/2006/main" sz="3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e>
                                      <m:r>
                                        <a:rPr xmlns:a="http://schemas.openxmlformats.org/drawingml/2006/main" sz="35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e>
                                    <m:sub>
                                      <m:r>
                                        <a:rPr xmlns:a="http://schemas.openxmlformats.org/drawingml/2006/main" sz="35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xmlns:a="http://schemas.openxmlformats.org/drawingml/2006/main" sz="3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xmlns:a="http://schemas.openxmlformats.org/drawingml/2006/main" sz="3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xmlns:a="http://schemas.openxmlformats.org/drawingml/2006/main" sz="3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</a:p>
        </p:txBody>
      </p:sp>
      <p:sp>
        <p:nvSpPr>
          <p:cNvPr id="277" name="Compute TM score:"/>
          <p:cNvSpPr txBox="1"/>
          <p:nvPr/>
        </p:nvSpPr>
        <p:spPr>
          <a:xfrm>
            <a:off x="12565955" y="6540500"/>
            <a:ext cx="376059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Compute TM score:</a:t>
            </a:r>
          </a:p>
        </p:txBody>
      </p:sp>
      <p:sp>
        <p:nvSpPr>
          <p:cNvPr id="278" name="Equation"/>
          <p:cNvSpPr txBox="1"/>
          <p:nvPr/>
        </p:nvSpPr>
        <p:spPr>
          <a:xfrm>
            <a:off x="17987692" y="8004657"/>
            <a:ext cx="5503949" cy="5006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nor/>
                    </m:rP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with</m:t>
                  </m:r>
                  <m:sSub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1.24</m:t>
                  </m:r>
                  <m:rad>
                    <m:radPr>
                      <m:ctrlP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degHide m:val="off"/>
                    </m:radPr>
                    <m:deg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deg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e>
                  </m:rad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1.8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279" name="RMS: the lower, the better"/>
          <p:cNvSpPr txBox="1"/>
          <p:nvPr/>
        </p:nvSpPr>
        <p:spPr>
          <a:xfrm>
            <a:off x="3008808" y="11391900"/>
            <a:ext cx="476468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RMS: the lower, the better</a:t>
            </a:r>
          </a:p>
        </p:txBody>
      </p:sp>
      <p:sp>
        <p:nvSpPr>
          <p:cNvPr id="280" name="TM: between [0,1]; the higher the better"/>
          <p:cNvSpPr txBox="1"/>
          <p:nvPr/>
        </p:nvSpPr>
        <p:spPr>
          <a:xfrm>
            <a:off x="11813480" y="11391900"/>
            <a:ext cx="719594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TM: between [0,1]; the higher the better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"/>
          <p:cNvGrpSpPr/>
          <p:nvPr/>
        </p:nvGrpSpPr>
        <p:grpSpPr>
          <a:xfrm>
            <a:off x="1631950" y="2705100"/>
            <a:ext cx="19939000" cy="9525000"/>
            <a:chOff x="0" y="0"/>
            <a:chExt cx="19939000" cy="9525000"/>
          </a:xfrm>
        </p:grpSpPr>
        <p:pic>
          <p:nvPicPr>
            <p:cNvPr id="28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5400"/>
              <a:ext cx="19939000" cy="9499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" name="Rectangle"/>
            <p:cNvSpPr/>
            <p:nvPr/>
          </p:nvSpPr>
          <p:spPr>
            <a:xfrm>
              <a:off x="12700" y="0"/>
              <a:ext cx="1761553" cy="7712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4" name="Rectangle"/>
            <p:cNvSpPr/>
            <p:nvPr/>
          </p:nvSpPr>
          <p:spPr>
            <a:xfrm>
              <a:off x="12369800" y="0"/>
              <a:ext cx="7211060" cy="7712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5" name="Rectangle"/>
            <p:cNvSpPr/>
            <p:nvPr/>
          </p:nvSpPr>
          <p:spPr>
            <a:xfrm>
              <a:off x="3276600" y="0"/>
              <a:ext cx="8346669" cy="5581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" name="Rectangle"/>
            <p:cNvSpPr/>
            <p:nvPr/>
          </p:nvSpPr>
          <p:spPr>
            <a:xfrm>
              <a:off x="13881100" y="8750300"/>
              <a:ext cx="3937238" cy="7712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7" name="Rectangle"/>
            <p:cNvSpPr/>
            <p:nvPr/>
          </p:nvSpPr>
          <p:spPr>
            <a:xfrm>
              <a:off x="12700" y="596900"/>
              <a:ext cx="1502225" cy="7712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8" name="Rectangle"/>
            <p:cNvSpPr/>
            <p:nvPr/>
          </p:nvSpPr>
          <p:spPr>
            <a:xfrm>
              <a:off x="13347700" y="1917700"/>
              <a:ext cx="1298596" cy="7712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290" name="AlphaFold 1"/>
          <p:cNvSpPr txBox="1"/>
          <p:nvPr/>
        </p:nvSpPr>
        <p:spPr>
          <a:xfrm>
            <a:off x="9735694" y="425450"/>
            <a:ext cx="491261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b="1" sz="57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AlphaFold 1"/>
          <p:cNvSpPr txBox="1"/>
          <p:nvPr/>
        </p:nvSpPr>
        <p:spPr>
          <a:xfrm>
            <a:off x="9735694" y="425450"/>
            <a:ext cx="491261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b="1" sz="57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1</a:t>
            </a: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6750" y="3327400"/>
            <a:ext cx="14046200" cy="627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quare"/>
          <p:cNvSpPr/>
          <p:nvPr/>
        </p:nvSpPr>
        <p:spPr>
          <a:xfrm>
            <a:off x="17291050" y="83312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95" name="Helix in blue, strand in red"/>
          <p:cNvSpPr txBox="1"/>
          <p:nvPr/>
        </p:nvSpPr>
        <p:spPr>
          <a:xfrm>
            <a:off x="13674427" y="10058400"/>
            <a:ext cx="4909146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Helix in blue, strand in 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9891" y="2793482"/>
            <a:ext cx="10605759" cy="10732018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Rectangle"/>
          <p:cNvSpPr/>
          <p:nvPr/>
        </p:nvSpPr>
        <p:spPr>
          <a:xfrm>
            <a:off x="6623050" y="2743200"/>
            <a:ext cx="1008080" cy="9281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99" name="AlphaFold 1: Success"/>
          <p:cNvSpPr txBox="1"/>
          <p:nvPr/>
        </p:nvSpPr>
        <p:spPr>
          <a:xfrm>
            <a:off x="8414894" y="361950"/>
            <a:ext cx="867279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b="1" sz="57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1: Success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 Box 2"/>
          <p:cNvSpPr txBox="1"/>
          <p:nvPr/>
        </p:nvSpPr>
        <p:spPr>
          <a:xfrm>
            <a:off x="4635851" y="621751"/>
            <a:ext cx="13255546" cy="104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914400">
              <a:defRPr sz="5600">
                <a:solidFill>
                  <a:srgbClr val="9F293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Protein Structure Prediction</a:t>
            </a:r>
          </a:p>
        </p:txBody>
      </p:sp>
      <p:pic>
        <p:nvPicPr>
          <p:cNvPr id="30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4571" y="4207539"/>
            <a:ext cx="4149727" cy="634365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Text Box 3"/>
          <p:cNvSpPr txBox="1"/>
          <p:nvPr/>
        </p:nvSpPr>
        <p:spPr>
          <a:xfrm>
            <a:off x="2199012" y="3759609"/>
            <a:ext cx="11296969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prediction before AlphaFold</a:t>
            </a:r>
          </a:p>
        </p:txBody>
      </p:sp>
      <p:sp>
        <p:nvSpPr>
          <p:cNvPr id="304" name="Text Box 3"/>
          <p:cNvSpPr txBox="1"/>
          <p:nvPr/>
        </p:nvSpPr>
        <p:spPr>
          <a:xfrm>
            <a:off x="2199012" y="5592063"/>
            <a:ext cx="12346802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prediction: Predicting Contacts</a:t>
            </a:r>
          </a:p>
        </p:txBody>
      </p:sp>
      <p:sp>
        <p:nvSpPr>
          <p:cNvPr id="305" name="Text Box 3"/>
          <p:cNvSpPr txBox="1"/>
          <p:nvPr/>
        </p:nvSpPr>
        <p:spPr>
          <a:xfrm>
            <a:off x="2199012" y="7424516"/>
            <a:ext cx="376567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1</a:t>
            </a:r>
          </a:p>
        </p:txBody>
      </p:sp>
      <p:sp>
        <p:nvSpPr>
          <p:cNvPr id="306" name="Text Box 3"/>
          <p:cNvSpPr txBox="1"/>
          <p:nvPr/>
        </p:nvSpPr>
        <p:spPr>
          <a:xfrm>
            <a:off x="2199012" y="9256970"/>
            <a:ext cx="376567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" y="2682518"/>
            <a:ext cx="24384000" cy="8350963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AlphaFold 2"/>
          <p:cNvSpPr txBox="1"/>
          <p:nvPr/>
        </p:nvSpPr>
        <p:spPr>
          <a:xfrm>
            <a:off x="9735694" y="425450"/>
            <a:ext cx="491261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b="1" sz="57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2</a:t>
            </a:r>
          </a:p>
        </p:txBody>
      </p:sp>
      <p:sp>
        <p:nvSpPr>
          <p:cNvPr id="310" name="Square"/>
          <p:cNvSpPr/>
          <p:nvPr/>
        </p:nvSpPr>
        <p:spPr>
          <a:xfrm>
            <a:off x="146050" y="27051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6950" y="2178050"/>
            <a:ext cx="15875000" cy="1126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AlphaFold 2: some intuition"/>
          <p:cNvSpPr txBox="1"/>
          <p:nvPr/>
        </p:nvSpPr>
        <p:spPr>
          <a:xfrm>
            <a:off x="7246494" y="374650"/>
            <a:ext cx="11317784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b="1" sz="57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2: some intuition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2050" y="3352800"/>
            <a:ext cx="10135058" cy="3670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30579" y="3238500"/>
            <a:ext cx="6612883" cy="3670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39119" y="8210960"/>
            <a:ext cx="5275844" cy="4994465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AlphaFold 2: the structure module"/>
          <p:cNvSpPr txBox="1"/>
          <p:nvPr/>
        </p:nvSpPr>
        <p:spPr>
          <a:xfrm>
            <a:off x="6772606" y="349250"/>
            <a:ext cx="10241887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1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AlphaFold 2: the structure module</a:t>
            </a:r>
          </a:p>
        </p:txBody>
      </p:sp>
      <p:sp>
        <p:nvSpPr>
          <p:cNvPr id="319" name="Predicting backbone:…"/>
          <p:cNvSpPr txBox="1"/>
          <p:nvPr/>
        </p:nvSpPr>
        <p:spPr>
          <a:xfrm>
            <a:off x="1630164" y="1685924"/>
            <a:ext cx="1965146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i="1"/>
            </a:pPr>
            <a:r>
              <a:t>Predicting backbone: </a:t>
            </a:r>
          </a:p>
          <a:p>
            <a:pPr algn="l">
              <a:defRPr b="1" i="1"/>
            </a:pPr>
            <a:r>
              <a:t>the residues form a gas soup of triangles whose relative positions are characterized by affine transformation</a:t>
            </a:r>
          </a:p>
        </p:txBody>
      </p:sp>
      <p:sp>
        <p:nvSpPr>
          <p:cNvPr id="320" name="Predicting side chains:"/>
          <p:cNvSpPr txBox="1"/>
          <p:nvPr/>
        </p:nvSpPr>
        <p:spPr>
          <a:xfrm>
            <a:off x="1979215" y="7521985"/>
            <a:ext cx="41822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Predicting side chains: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9331" y="397347"/>
            <a:ext cx="12475803" cy="13217053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BM: template-based modeling…"/>
          <p:cNvSpPr txBox="1"/>
          <p:nvPr/>
        </p:nvSpPr>
        <p:spPr>
          <a:xfrm>
            <a:off x="18274109" y="12014199"/>
            <a:ext cx="578504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i="1"/>
            </a:pPr>
            <a:r>
              <a:t>TBM: template-based modeling</a:t>
            </a:r>
          </a:p>
          <a:p>
            <a:pPr algn="l">
              <a:defRPr b="1" i="1"/>
            </a:pPr>
            <a:r>
              <a:t>FM:    free modeling</a:t>
            </a:r>
          </a:p>
        </p:txBody>
      </p:sp>
      <p:sp>
        <p:nvSpPr>
          <p:cNvPr id="324" name="Rectangle"/>
          <p:cNvSpPr/>
          <p:nvPr/>
        </p:nvSpPr>
        <p:spPr>
          <a:xfrm>
            <a:off x="5441950" y="368300"/>
            <a:ext cx="1096689" cy="5386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25" name="Successes at CASP14"/>
          <p:cNvSpPr txBox="1"/>
          <p:nvPr/>
        </p:nvSpPr>
        <p:spPr>
          <a:xfrm>
            <a:off x="460771" y="977900"/>
            <a:ext cx="3891758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Successes at CASP14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uccesses at CASP14"/>
          <p:cNvSpPr txBox="1"/>
          <p:nvPr/>
        </p:nvSpPr>
        <p:spPr>
          <a:xfrm>
            <a:off x="460771" y="977900"/>
            <a:ext cx="3891758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Successes at CASP14</a:t>
            </a:r>
          </a:p>
        </p:txBody>
      </p:sp>
      <p:pic>
        <p:nvPicPr>
          <p:cNvPr id="3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6950" y="1790700"/>
            <a:ext cx="9098917" cy="1085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26708" y="1302017"/>
            <a:ext cx="10086957" cy="10927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 Box 2"/>
          <p:cNvSpPr txBox="1"/>
          <p:nvPr/>
        </p:nvSpPr>
        <p:spPr>
          <a:xfrm>
            <a:off x="4635851" y="621751"/>
            <a:ext cx="13255546" cy="104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914400">
              <a:defRPr sz="5600">
                <a:solidFill>
                  <a:srgbClr val="9F293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Protein Structure Prediction</a:t>
            </a:r>
          </a:p>
        </p:txBody>
      </p:sp>
      <p:pic>
        <p:nvPicPr>
          <p:cNvPr id="14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4571" y="4207539"/>
            <a:ext cx="4149727" cy="634365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xt Box 3"/>
          <p:cNvSpPr txBox="1"/>
          <p:nvPr/>
        </p:nvSpPr>
        <p:spPr>
          <a:xfrm>
            <a:off x="2199012" y="3759609"/>
            <a:ext cx="11296969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prediction before AlphaFold</a:t>
            </a:r>
          </a:p>
        </p:txBody>
      </p:sp>
      <p:sp>
        <p:nvSpPr>
          <p:cNvPr id="149" name="Text Box 3"/>
          <p:cNvSpPr txBox="1"/>
          <p:nvPr/>
        </p:nvSpPr>
        <p:spPr>
          <a:xfrm>
            <a:off x="2199012" y="5592063"/>
            <a:ext cx="12346802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prediction: Predicting Contacts</a:t>
            </a:r>
          </a:p>
        </p:txBody>
      </p:sp>
      <p:sp>
        <p:nvSpPr>
          <p:cNvPr id="150" name="Text Box 3"/>
          <p:cNvSpPr txBox="1"/>
          <p:nvPr/>
        </p:nvSpPr>
        <p:spPr>
          <a:xfrm>
            <a:off x="2199012" y="7424516"/>
            <a:ext cx="376567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1</a:t>
            </a:r>
          </a:p>
        </p:txBody>
      </p:sp>
      <p:sp>
        <p:nvSpPr>
          <p:cNvPr id="151" name="Text Box 3"/>
          <p:cNvSpPr txBox="1"/>
          <p:nvPr/>
        </p:nvSpPr>
        <p:spPr>
          <a:xfrm>
            <a:off x="2199012" y="9256970"/>
            <a:ext cx="376567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833" y="-355962"/>
            <a:ext cx="19776526" cy="13464869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Credit: Tom Terwilliger, Los Alamos NL"/>
          <p:cNvSpPr txBox="1"/>
          <p:nvPr/>
        </p:nvSpPr>
        <p:spPr>
          <a:xfrm>
            <a:off x="16647021" y="12966700"/>
            <a:ext cx="7282459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Credit: Tom Terwilliger, Los Alamos NL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7129" y="127000"/>
            <a:ext cx="18709742" cy="12234668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Credit: Tom Terwilliger, Los Alamos NL"/>
          <p:cNvSpPr txBox="1"/>
          <p:nvPr/>
        </p:nvSpPr>
        <p:spPr>
          <a:xfrm>
            <a:off x="16913721" y="13093700"/>
            <a:ext cx="7282459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Credit: Tom Terwilliger, Los Alamos NL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6010" y="228600"/>
            <a:ext cx="20751980" cy="12469472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Credit: Tom Terwilliger, Los Alamos NL"/>
          <p:cNvSpPr txBox="1"/>
          <p:nvPr/>
        </p:nvSpPr>
        <p:spPr>
          <a:xfrm>
            <a:off x="16583521" y="12992100"/>
            <a:ext cx="7282459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Credit: Tom Terwilliger, Los Alamos NL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0800" y="1365250"/>
            <a:ext cx="16006885" cy="1068728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Credit: Tom Terwilliger, Los Alamos NL"/>
          <p:cNvSpPr txBox="1"/>
          <p:nvPr/>
        </p:nvSpPr>
        <p:spPr>
          <a:xfrm>
            <a:off x="16583521" y="12992100"/>
            <a:ext cx="7282459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Credit: Tom Terwilliger, Los Alamos NL</a:t>
            </a:r>
          </a:p>
        </p:txBody>
      </p:sp>
      <p:sp>
        <p:nvSpPr>
          <p:cNvPr id="342" name="Multimeric proteins"/>
          <p:cNvSpPr txBox="1"/>
          <p:nvPr/>
        </p:nvSpPr>
        <p:spPr>
          <a:xfrm>
            <a:off x="7767919" y="50800"/>
            <a:ext cx="723526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1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Multimeric proteins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3016" y="1204163"/>
            <a:ext cx="16542434" cy="10003587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Credit: Tom Terwilliger, Los Alamos NL"/>
          <p:cNvSpPr txBox="1"/>
          <p:nvPr/>
        </p:nvSpPr>
        <p:spPr>
          <a:xfrm>
            <a:off x="16583521" y="12992100"/>
            <a:ext cx="7282459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pPr/>
            <a:r>
              <a:t>Credit: Tom Terwilliger, Los Alamos NL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9950" y="1997"/>
            <a:ext cx="175641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"/>
          <p:cNvSpPr/>
          <p:nvPr/>
        </p:nvSpPr>
        <p:spPr>
          <a:xfrm>
            <a:off x="3488472" y="3947113"/>
            <a:ext cx="11877687" cy="39753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5" name="Rectangle"/>
          <p:cNvSpPr/>
          <p:nvPr/>
        </p:nvSpPr>
        <p:spPr>
          <a:xfrm>
            <a:off x="5674309" y="2477665"/>
            <a:ext cx="1270001" cy="14315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6" name="Rectangle"/>
          <p:cNvSpPr/>
          <p:nvPr/>
        </p:nvSpPr>
        <p:spPr>
          <a:xfrm>
            <a:off x="15547402" y="4070417"/>
            <a:ext cx="391548" cy="457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7" name="Circle"/>
          <p:cNvSpPr/>
          <p:nvPr/>
        </p:nvSpPr>
        <p:spPr>
          <a:xfrm>
            <a:off x="15619352" y="4159895"/>
            <a:ext cx="279401" cy="27824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8" name="3"/>
          <p:cNvSpPr txBox="1"/>
          <p:nvPr/>
        </p:nvSpPr>
        <p:spPr>
          <a:xfrm>
            <a:off x="15635227" y="4057717"/>
            <a:ext cx="24765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/>
            </a:lvl1pPr>
          </a:lstStyle>
          <a:p>
            <a:pPr/>
            <a:r>
              <a:t>3</a:t>
            </a:r>
          </a:p>
        </p:txBody>
      </p:sp>
      <p:sp>
        <p:nvSpPr>
          <p:cNvPr id="159" name="Rectangle"/>
          <p:cNvSpPr/>
          <p:nvPr/>
        </p:nvSpPr>
        <p:spPr>
          <a:xfrm>
            <a:off x="3680920" y="8126141"/>
            <a:ext cx="391547" cy="3659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60" name="Circle"/>
          <p:cNvSpPr/>
          <p:nvPr/>
        </p:nvSpPr>
        <p:spPr>
          <a:xfrm>
            <a:off x="3736993" y="8182681"/>
            <a:ext cx="279401" cy="27824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61" name="4"/>
          <p:cNvSpPr txBox="1"/>
          <p:nvPr/>
        </p:nvSpPr>
        <p:spPr>
          <a:xfrm>
            <a:off x="3752868" y="8080504"/>
            <a:ext cx="24765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/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7051" y="1526962"/>
            <a:ext cx="18029898" cy="11978599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Rectangle 2"/>
          <p:cNvSpPr txBox="1"/>
          <p:nvPr/>
        </p:nvSpPr>
        <p:spPr>
          <a:xfrm>
            <a:off x="5000046" y="85500"/>
            <a:ext cx="16276321" cy="119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914400">
              <a:defRPr sz="7200">
                <a:solidFill>
                  <a:srgbClr val="FF293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Fragment based methods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2350" y="2628900"/>
            <a:ext cx="14884400" cy="845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" y="3457718"/>
            <a:ext cx="24384000" cy="6800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 Box 2"/>
          <p:cNvSpPr txBox="1"/>
          <p:nvPr/>
        </p:nvSpPr>
        <p:spPr>
          <a:xfrm>
            <a:off x="4635851" y="621751"/>
            <a:ext cx="13255546" cy="104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defTabSz="914400">
              <a:defRPr sz="5600">
                <a:solidFill>
                  <a:srgbClr val="9F293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Protein Structure Prediction</a:t>
            </a:r>
          </a:p>
        </p:txBody>
      </p:sp>
      <p:pic>
        <p:nvPicPr>
          <p:cNvPr id="17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4571" y="4207539"/>
            <a:ext cx="4149727" cy="634365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 Box 3"/>
          <p:cNvSpPr txBox="1"/>
          <p:nvPr/>
        </p:nvSpPr>
        <p:spPr>
          <a:xfrm>
            <a:off x="2199012" y="3759609"/>
            <a:ext cx="11296969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prediction before AlphaFold</a:t>
            </a:r>
          </a:p>
        </p:txBody>
      </p:sp>
      <p:sp>
        <p:nvSpPr>
          <p:cNvPr id="173" name="Text Box 3"/>
          <p:cNvSpPr txBox="1"/>
          <p:nvPr/>
        </p:nvSpPr>
        <p:spPr>
          <a:xfrm>
            <a:off x="2199012" y="5592063"/>
            <a:ext cx="12346802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Ab initio prediction: Predicting Contacts</a:t>
            </a:r>
          </a:p>
        </p:txBody>
      </p:sp>
      <p:sp>
        <p:nvSpPr>
          <p:cNvPr id="174" name="Text Box 3"/>
          <p:cNvSpPr txBox="1"/>
          <p:nvPr/>
        </p:nvSpPr>
        <p:spPr>
          <a:xfrm>
            <a:off x="2199012" y="7424516"/>
            <a:ext cx="376567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1</a:t>
            </a:r>
          </a:p>
        </p:txBody>
      </p:sp>
      <p:sp>
        <p:nvSpPr>
          <p:cNvPr id="175" name="Text Box 3"/>
          <p:cNvSpPr txBox="1"/>
          <p:nvPr/>
        </p:nvSpPr>
        <p:spPr>
          <a:xfrm>
            <a:off x="2199012" y="9256970"/>
            <a:ext cx="376567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l" defTabSz="9144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AlphaFold 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0850" y="3259547"/>
            <a:ext cx="18402300" cy="720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Predicting residue contacts"/>
          <p:cNvSpPr txBox="1"/>
          <p:nvPr/>
        </p:nvSpPr>
        <p:spPr>
          <a:xfrm>
            <a:off x="7309063" y="406400"/>
            <a:ext cx="934677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Predicting residue contacts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