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7CA"/>
          </a:solidFill>
        </a:fill>
      </a:tcStyle>
    </a:wholeTbl>
    <a:band2H>
      <a:tcTxStyle b="def" i="def"/>
      <a:tcStyle>
        <a:tcBdr/>
        <a:fill>
          <a:solidFill>
            <a:srgbClr val="FCEC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33387"/>
            <a:ext cx="8315326" cy="311467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33387"/>
            <a:ext cx="8315326" cy="434657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1" name="Shape"/>
          <p:cNvSpPr/>
          <p:nvPr/>
        </p:nvSpPr>
        <p:spPr>
          <a:xfrm>
            <a:off x="6400800" y="433387"/>
            <a:ext cx="2324100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33387"/>
            <a:ext cx="8315326" cy="54911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503237" y="530225"/>
            <a:ext cx="8183563" cy="4187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540243" y="6233159"/>
            <a:ext cx="265620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265112" marR="0" indent="-26511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581025" marR="0" indent="-23336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835602" marR="0" indent="-23235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110414" marR="0" indent="-269039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12000"/>
        <a:buFontTx/>
        <a:buChar char="◦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13809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18381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22953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27525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2097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3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1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Relationship Id="rId3" Type="http://schemas.openxmlformats.org/officeDocument/2006/relationships/image" Target="../media/image1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iomolecular simulations"/>
          <p:cNvSpPr txBox="1"/>
          <p:nvPr>
            <p:ph type="title" idx="4294967295"/>
          </p:nvPr>
        </p:nvSpPr>
        <p:spPr>
          <a:xfrm>
            <a:off x="722312" y="1820862"/>
            <a:ext cx="7772401" cy="18288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sp>
        <p:nvSpPr>
          <p:cNvPr id="64" name="Patrice Koehl"/>
          <p:cNvSpPr txBox="1"/>
          <p:nvPr>
            <p:ph type="body" sz="quarter" idx="4294967295"/>
          </p:nvPr>
        </p:nvSpPr>
        <p:spPr>
          <a:xfrm>
            <a:off x="722312" y="3684587"/>
            <a:ext cx="7772401" cy="914401"/>
          </a:xfrm>
          <a:prstGeom prst="rect">
            <a:avLst/>
          </a:prstGeom>
        </p:spPr>
        <p:txBody>
          <a:bodyPr lIns="0" tIns="0" rIns="0" bIns="0"/>
          <a:lstStyle>
            <a:lvl1pPr marL="0" indent="36512" algn="r">
              <a:spcBef>
                <a:spcPts val="0"/>
              </a:spcBef>
              <a:buSzTx/>
              <a:buFont typeface="Wingdings 2"/>
              <a:buNone/>
              <a:defRPr b="1" sz="2100">
                <a:solidFill>
                  <a:srgbClr val="79766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Patrice Koehl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2895600"/>
            <a:ext cx="2574925" cy="94456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ircle"/>
          <p:cNvSpPr/>
          <p:nvPr/>
        </p:nvSpPr>
        <p:spPr>
          <a:xfrm>
            <a:off x="1981200" y="28194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91" name="Circle"/>
          <p:cNvSpPr/>
          <p:nvPr/>
        </p:nvSpPr>
        <p:spPr>
          <a:xfrm>
            <a:off x="1143000" y="28194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92" name="Line"/>
          <p:cNvSpPr/>
          <p:nvPr/>
        </p:nvSpPr>
        <p:spPr>
          <a:xfrm>
            <a:off x="1447800" y="2667000"/>
            <a:ext cx="762000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Line"/>
          <p:cNvSpPr/>
          <p:nvPr/>
        </p:nvSpPr>
        <p:spPr>
          <a:xfrm>
            <a:off x="1447800" y="26670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Line"/>
          <p:cNvSpPr/>
          <p:nvPr/>
        </p:nvSpPr>
        <p:spPr>
          <a:xfrm>
            <a:off x="2209800" y="26670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r"/>
          <p:cNvSpPr txBox="1"/>
          <p:nvPr/>
        </p:nvSpPr>
        <p:spPr>
          <a:xfrm>
            <a:off x="1798320" y="2057400"/>
            <a:ext cx="1931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96" name="Coulomb potential"/>
          <p:cNvSpPr txBox="1"/>
          <p:nvPr/>
        </p:nvSpPr>
        <p:spPr>
          <a:xfrm>
            <a:off x="3779520" y="1981200"/>
            <a:ext cx="219882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Coulomb potential</a:t>
            </a:r>
          </a:p>
        </p:txBody>
      </p:sp>
      <p:sp>
        <p:nvSpPr>
          <p:cNvPr id="197" name="qi"/>
          <p:cNvSpPr txBox="1"/>
          <p:nvPr/>
        </p:nvSpPr>
        <p:spPr>
          <a:xfrm>
            <a:off x="1233169" y="3579812"/>
            <a:ext cx="288391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q</a:t>
            </a:r>
            <a:r>
              <a:rPr baseline="-25000"/>
              <a:t>i</a:t>
            </a:r>
          </a:p>
        </p:txBody>
      </p:sp>
      <p:sp>
        <p:nvSpPr>
          <p:cNvPr id="198" name="qj"/>
          <p:cNvSpPr txBox="1"/>
          <p:nvPr/>
        </p:nvSpPr>
        <p:spPr>
          <a:xfrm>
            <a:off x="2163445" y="3619500"/>
            <a:ext cx="299031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q</a:t>
            </a:r>
            <a:r>
              <a:rPr baseline="-25000"/>
              <a:t>j</a:t>
            </a:r>
          </a:p>
        </p:txBody>
      </p:sp>
      <p:sp>
        <p:nvSpPr>
          <p:cNvPr id="199" name="Electrostatics interactions"/>
          <p:cNvSpPr txBox="1"/>
          <p:nvPr/>
        </p:nvSpPr>
        <p:spPr>
          <a:xfrm>
            <a:off x="2179320" y="492561"/>
            <a:ext cx="5090160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b="1" sz="32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Electrostatics interactions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"/>
          <p:cNvGrpSpPr/>
          <p:nvPr/>
        </p:nvGrpSpPr>
        <p:grpSpPr>
          <a:xfrm>
            <a:off x="273049" y="2057399"/>
            <a:ext cx="4948239" cy="2687639"/>
            <a:chOff x="0" y="0"/>
            <a:chExt cx="4948237" cy="2687637"/>
          </a:xfrm>
        </p:grpSpPr>
        <p:pic>
          <p:nvPicPr>
            <p:cNvPr id="201" name="PHE" descr="PH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84" t="18669" r="8160" b="19100"/>
            <a:stretch>
              <a:fillRect/>
            </a:stretch>
          </p:blipFill>
          <p:spPr>
            <a:xfrm>
              <a:off x="0" y="100012"/>
              <a:ext cx="4948238" cy="2559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Rounded Rectangle"/>
            <p:cNvSpPr/>
            <p:nvPr/>
          </p:nvSpPr>
          <p:spPr>
            <a:xfrm>
              <a:off x="255587" y="14287"/>
              <a:ext cx="1279526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940365" y="433204"/>
              <a:ext cx="1546871" cy="17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08" fill="norm" stroke="1" extrusionOk="0">
                  <a:moveTo>
                    <a:pt x="6053" y="21135"/>
                  </a:moveTo>
                  <a:cubicBezTo>
                    <a:pt x="5166" y="21223"/>
                    <a:pt x="4290" y="21190"/>
                    <a:pt x="3427" y="21024"/>
                  </a:cubicBezTo>
                  <a:cubicBezTo>
                    <a:pt x="3292" y="20935"/>
                    <a:pt x="3119" y="20891"/>
                    <a:pt x="3021" y="20769"/>
                  </a:cubicBezTo>
                  <a:cubicBezTo>
                    <a:pt x="2811" y="20536"/>
                    <a:pt x="2947" y="20414"/>
                    <a:pt x="2552" y="20292"/>
                  </a:cubicBezTo>
                  <a:cubicBezTo>
                    <a:pt x="2268" y="20036"/>
                    <a:pt x="2010" y="19803"/>
                    <a:pt x="1800" y="19504"/>
                  </a:cubicBezTo>
                  <a:cubicBezTo>
                    <a:pt x="1603" y="18827"/>
                    <a:pt x="1529" y="18162"/>
                    <a:pt x="1221" y="17518"/>
                  </a:cubicBezTo>
                  <a:cubicBezTo>
                    <a:pt x="1122" y="17307"/>
                    <a:pt x="1110" y="17096"/>
                    <a:pt x="925" y="16941"/>
                  </a:cubicBezTo>
                  <a:cubicBezTo>
                    <a:pt x="999" y="16220"/>
                    <a:pt x="912" y="16264"/>
                    <a:pt x="752" y="15632"/>
                  </a:cubicBezTo>
                  <a:cubicBezTo>
                    <a:pt x="653" y="15255"/>
                    <a:pt x="604" y="14856"/>
                    <a:pt x="518" y="14478"/>
                  </a:cubicBezTo>
                  <a:cubicBezTo>
                    <a:pt x="481" y="14323"/>
                    <a:pt x="444" y="14168"/>
                    <a:pt x="407" y="14012"/>
                  </a:cubicBezTo>
                  <a:cubicBezTo>
                    <a:pt x="185" y="13180"/>
                    <a:pt x="358" y="14035"/>
                    <a:pt x="173" y="12958"/>
                  </a:cubicBezTo>
                  <a:cubicBezTo>
                    <a:pt x="136" y="12781"/>
                    <a:pt x="0" y="12437"/>
                    <a:pt x="0" y="12437"/>
                  </a:cubicBezTo>
                  <a:cubicBezTo>
                    <a:pt x="74" y="11683"/>
                    <a:pt x="86" y="11272"/>
                    <a:pt x="49" y="10440"/>
                  </a:cubicBezTo>
                  <a:cubicBezTo>
                    <a:pt x="74" y="9763"/>
                    <a:pt x="-74" y="8543"/>
                    <a:pt x="345" y="7822"/>
                  </a:cubicBezTo>
                  <a:cubicBezTo>
                    <a:pt x="407" y="7334"/>
                    <a:pt x="456" y="6868"/>
                    <a:pt x="1048" y="6724"/>
                  </a:cubicBezTo>
                  <a:cubicBezTo>
                    <a:pt x="1282" y="6335"/>
                    <a:pt x="1418" y="5969"/>
                    <a:pt x="1738" y="5625"/>
                  </a:cubicBezTo>
                  <a:cubicBezTo>
                    <a:pt x="1960" y="5060"/>
                    <a:pt x="2268" y="4494"/>
                    <a:pt x="2725" y="4050"/>
                  </a:cubicBezTo>
                  <a:cubicBezTo>
                    <a:pt x="2823" y="3806"/>
                    <a:pt x="3144" y="3651"/>
                    <a:pt x="3366" y="3484"/>
                  </a:cubicBezTo>
                  <a:cubicBezTo>
                    <a:pt x="3797" y="3162"/>
                    <a:pt x="3970" y="3118"/>
                    <a:pt x="4475" y="2952"/>
                  </a:cubicBezTo>
                  <a:cubicBezTo>
                    <a:pt x="4697" y="2885"/>
                    <a:pt x="4907" y="2719"/>
                    <a:pt x="5116" y="2641"/>
                  </a:cubicBezTo>
                  <a:cubicBezTo>
                    <a:pt x="5425" y="2519"/>
                    <a:pt x="5856" y="2519"/>
                    <a:pt x="6164" y="2486"/>
                  </a:cubicBezTo>
                  <a:cubicBezTo>
                    <a:pt x="6534" y="2264"/>
                    <a:pt x="6978" y="1676"/>
                    <a:pt x="7385" y="1598"/>
                  </a:cubicBezTo>
                  <a:cubicBezTo>
                    <a:pt x="7644" y="1476"/>
                    <a:pt x="7927" y="1387"/>
                    <a:pt x="8199" y="1276"/>
                  </a:cubicBezTo>
                  <a:cubicBezTo>
                    <a:pt x="8815" y="722"/>
                    <a:pt x="9271" y="333"/>
                    <a:pt x="10184" y="289"/>
                  </a:cubicBezTo>
                  <a:cubicBezTo>
                    <a:pt x="10689" y="267"/>
                    <a:pt x="11194" y="256"/>
                    <a:pt x="11700" y="234"/>
                  </a:cubicBezTo>
                  <a:cubicBezTo>
                    <a:pt x="12501" y="134"/>
                    <a:pt x="13414" y="256"/>
                    <a:pt x="14203" y="289"/>
                  </a:cubicBezTo>
                  <a:cubicBezTo>
                    <a:pt x="14696" y="411"/>
                    <a:pt x="15029" y="234"/>
                    <a:pt x="15473" y="123"/>
                  </a:cubicBezTo>
                  <a:cubicBezTo>
                    <a:pt x="15719" y="-77"/>
                    <a:pt x="15559" y="12"/>
                    <a:pt x="16114" y="78"/>
                  </a:cubicBezTo>
                  <a:cubicBezTo>
                    <a:pt x="17544" y="256"/>
                    <a:pt x="16126" y="156"/>
                    <a:pt x="18444" y="234"/>
                  </a:cubicBezTo>
                  <a:cubicBezTo>
                    <a:pt x="18875" y="422"/>
                    <a:pt x="19208" y="677"/>
                    <a:pt x="19615" y="910"/>
                  </a:cubicBezTo>
                  <a:cubicBezTo>
                    <a:pt x="19837" y="1032"/>
                    <a:pt x="20096" y="1099"/>
                    <a:pt x="20305" y="1232"/>
                  </a:cubicBezTo>
                  <a:cubicBezTo>
                    <a:pt x="20392" y="1454"/>
                    <a:pt x="20811" y="1676"/>
                    <a:pt x="21070" y="1754"/>
                  </a:cubicBezTo>
                  <a:cubicBezTo>
                    <a:pt x="21526" y="2319"/>
                    <a:pt x="21341" y="3140"/>
                    <a:pt x="21477" y="3795"/>
                  </a:cubicBezTo>
                  <a:cubicBezTo>
                    <a:pt x="21341" y="4472"/>
                    <a:pt x="21489" y="5270"/>
                    <a:pt x="21070" y="5892"/>
                  </a:cubicBezTo>
                  <a:cubicBezTo>
                    <a:pt x="20959" y="6058"/>
                    <a:pt x="20700" y="6169"/>
                    <a:pt x="20540" y="6302"/>
                  </a:cubicBezTo>
                  <a:cubicBezTo>
                    <a:pt x="20379" y="6724"/>
                    <a:pt x="20614" y="6202"/>
                    <a:pt x="20305" y="6624"/>
                  </a:cubicBezTo>
                  <a:cubicBezTo>
                    <a:pt x="20268" y="6668"/>
                    <a:pt x="20281" y="6735"/>
                    <a:pt x="20256" y="6779"/>
                  </a:cubicBezTo>
                  <a:cubicBezTo>
                    <a:pt x="20071" y="7112"/>
                    <a:pt x="19701" y="7323"/>
                    <a:pt x="19319" y="7411"/>
                  </a:cubicBezTo>
                  <a:cubicBezTo>
                    <a:pt x="18690" y="7778"/>
                    <a:pt x="17655" y="7456"/>
                    <a:pt x="16927" y="7411"/>
                  </a:cubicBezTo>
                  <a:cubicBezTo>
                    <a:pt x="16101" y="7145"/>
                    <a:pt x="15596" y="7278"/>
                    <a:pt x="14486" y="7245"/>
                  </a:cubicBezTo>
                  <a:cubicBezTo>
                    <a:pt x="14375" y="7212"/>
                    <a:pt x="14264" y="7145"/>
                    <a:pt x="14141" y="7145"/>
                  </a:cubicBezTo>
                  <a:cubicBezTo>
                    <a:pt x="13808" y="7156"/>
                    <a:pt x="13155" y="7245"/>
                    <a:pt x="13155" y="7245"/>
                  </a:cubicBezTo>
                  <a:cubicBezTo>
                    <a:pt x="12588" y="7578"/>
                    <a:pt x="11885" y="7866"/>
                    <a:pt x="11231" y="8033"/>
                  </a:cubicBezTo>
                  <a:cubicBezTo>
                    <a:pt x="10936" y="8221"/>
                    <a:pt x="10664" y="8343"/>
                    <a:pt x="10294" y="8399"/>
                  </a:cubicBezTo>
                  <a:cubicBezTo>
                    <a:pt x="10036" y="8499"/>
                    <a:pt x="9949" y="8543"/>
                    <a:pt x="9777" y="8721"/>
                  </a:cubicBezTo>
                  <a:cubicBezTo>
                    <a:pt x="9616" y="9275"/>
                    <a:pt x="9530" y="9830"/>
                    <a:pt x="9419" y="10396"/>
                  </a:cubicBezTo>
                  <a:cubicBezTo>
                    <a:pt x="9394" y="10496"/>
                    <a:pt x="9259" y="10828"/>
                    <a:pt x="9247" y="10862"/>
                  </a:cubicBezTo>
                  <a:cubicBezTo>
                    <a:pt x="9185" y="11006"/>
                    <a:pt x="9074" y="11283"/>
                    <a:pt x="9074" y="11283"/>
                  </a:cubicBezTo>
                  <a:cubicBezTo>
                    <a:pt x="9123" y="11627"/>
                    <a:pt x="9148" y="11993"/>
                    <a:pt x="9370" y="12282"/>
                  </a:cubicBezTo>
                  <a:cubicBezTo>
                    <a:pt x="9444" y="12526"/>
                    <a:pt x="9703" y="13491"/>
                    <a:pt x="9826" y="13635"/>
                  </a:cubicBezTo>
                  <a:cubicBezTo>
                    <a:pt x="9937" y="13757"/>
                    <a:pt x="10307" y="14012"/>
                    <a:pt x="10467" y="14112"/>
                  </a:cubicBezTo>
                  <a:cubicBezTo>
                    <a:pt x="10541" y="14245"/>
                    <a:pt x="10689" y="14345"/>
                    <a:pt x="10763" y="14478"/>
                  </a:cubicBezTo>
                  <a:cubicBezTo>
                    <a:pt x="10911" y="14756"/>
                    <a:pt x="10874" y="15033"/>
                    <a:pt x="11108" y="15266"/>
                  </a:cubicBezTo>
                  <a:cubicBezTo>
                    <a:pt x="11207" y="15599"/>
                    <a:pt x="11404" y="15876"/>
                    <a:pt x="11515" y="16209"/>
                  </a:cubicBezTo>
                  <a:cubicBezTo>
                    <a:pt x="11466" y="16963"/>
                    <a:pt x="11577" y="17995"/>
                    <a:pt x="10874" y="18561"/>
                  </a:cubicBezTo>
                  <a:cubicBezTo>
                    <a:pt x="10726" y="18849"/>
                    <a:pt x="10603" y="19160"/>
                    <a:pt x="10356" y="19404"/>
                  </a:cubicBezTo>
                  <a:cubicBezTo>
                    <a:pt x="10270" y="19637"/>
                    <a:pt x="10208" y="19870"/>
                    <a:pt x="10060" y="20081"/>
                  </a:cubicBezTo>
                  <a:cubicBezTo>
                    <a:pt x="9814" y="20414"/>
                    <a:pt x="9382" y="20613"/>
                    <a:pt x="9012" y="20813"/>
                  </a:cubicBezTo>
                  <a:cubicBezTo>
                    <a:pt x="8273" y="21212"/>
                    <a:pt x="7693" y="21235"/>
                    <a:pt x="6805" y="21334"/>
                  </a:cubicBezTo>
                  <a:cubicBezTo>
                    <a:pt x="6238" y="21523"/>
                    <a:pt x="6349" y="21290"/>
                    <a:pt x="5758" y="2129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858673" y="979487"/>
              <a:ext cx="1484602" cy="104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01" fill="norm" stroke="1" extrusionOk="0">
                  <a:moveTo>
                    <a:pt x="18154" y="0"/>
                  </a:moveTo>
                  <a:cubicBezTo>
                    <a:pt x="17283" y="346"/>
                    <a:pt x="16373" y="510"/>
                    <a:pt x="15489" y="766"/>
                  </a:cubicBezTo>
                  <a:cubicBezTo>
                    <a:pt x="15310" y="1057"/>
                    <a:pt x="12965" y="1167"/>
                    <a:pt x="12530" y="1203"/>
                  </a:cubicBezTo>
                  <a:cubicBezTo>
                    <a:pt x="11825" y="1568"/>
                    <a:pt x="11287" y="1713"/>
                    <a:pt x="10531" y="1805"/>
                  </a:cubicBezTo>
                  <a:cubicBezTo>
                    <a:pt x="9237" y="1604"/>
                    <a:pt x="9340" y="1440"/>
                    <a:pt x="8046" y="1549"/>
                  </a:cubicBezTo>
                  <a:cubicBezTo>
                    <a:pt x="7815" y="1713"/>
                    <a:pt x="7572" y="1768"/>
                    <a:pt x="7328" y="1896"/>
                  </a:cubicBezTo>
                  <a:cubicBezTo>
                    <a:pt x="6983" y="2333"/>
                    <a:pt x="6624" y="2333"/>
                    <a:pt x="6175" y="2406"/>
                  </a:cubicBezTo>
                  <a:cubicBezTo>
                    <a:pt x="5919" y="2497"/>
                    <a:pt x="5817" y="2716"/>
                    <a:pt x="5573" y="2825"/>
                  </a:cubicBezTo>
                  <a:cubicBezTo>
                    <a:pt x="5381" y="3099"/>
                    <a:pt x="5138" y="3317"/>
                    <a:pt x="4907" y="3518"/>
                  </a:cubicBezTo>
                  <a:cubicBezTo>
                    <a:pt x="4677" y="3955"/>
                    <a:pt x="4356" y="4721"/>
                    <a:pt x="3998" y="4903"/>
                  </a:cubicBezTo>
                  <a:cubicBezTo>
                    <a:pt x="3664" y="5377"/>
                    <a:pt x="3536" y="5924"/>
                    <a:pt x="3267" y="6453"/>
                  </a:cubicBezTo>
                  <a:cubicBezTo>
                    <a:pt x="3447" y="7164"/>
                    <a:pt x="3370" y="6617"/>
                    <a:pt x="2614" y="7747"/>
                  </a:cubicBezTo>
                  <a:cubicBezTo>
                    <a:pt x="2165" y="8421"/>
                    <a:pt x="1615" y="9150"/>
                    <a:pt x="1217" y="9898"/>
                  </a:cubicBezTo>
                  <a:cubicBezTo>
                    <a:pt x="641" y="11010"/>
                    <a:pt x="820" y="12759"/>
                    <a:pt x="372" y="13762"/>
                  </a:cubicBezTo>
                  <a:cubicBezTo>
                    <a:pt x="257" y="14528"/>
                    <a:pt x="154" y="15330"/>
                    <a:pt x="13" y="16095"/>
                  </a:cubicBezTo>
                  <a:cubicBezTo>
                    <a:pt x="26" y="16861"/>
                    <a:pt x="-179" y="19376"/>
                    <a:pt x="667" y="19795"/>
                  </a:cubicBezTo>
                  <a:cubicBezTo>
                    <a:pt x="1038" y="20288"/>
                    <a:pt x="1153" y="21053"/>
                    <a:pt x="1704" y="21163"/>
                  </a:cubicBezTo>
                  <a:cubicBezTo>
                    <a:pt x="1922" y="21217"/>
                    <a:pt x="2153" y="21217"/>
                    <a:pt x="2370" y="21254"/>
                  </a:cubicBezTo>
                  <a:cubicBezTo>
                    <a:pt x="2768" y="21527"/>
                    <a:pt x="2857" y="21509"/>
                    <a:pt x="3331" y="21418"/>
                  </a:cubicBezTo>
                  <a:cubicBezTo>
                    <a:pt x="3869" y="21509"/>
                    <a:pt x="4395" y="21600"/>
                    <a:pt x="4907" y="21254"/>
                  </a:cubicBezTo>
                  <a:cubicBezTo>
                    <a:pt x="5522" y="20269"/>
                    <a:pt x="6278" y="19759"/>
                    <a:pt x="6842" y="18574"/>
                  </a:cubicBezTo>
                  <a:cubicBezTo>
                    <a:pt x="7059" y="18118"/>
                    <a:pt x="7226" y="17736"/>
                    <a:pt x="7508" y="17371"/>
                  </a:cubicBezTo>
                  <a:cubicBezTo>
                    <a:pt x="7610" y="17244"/>
                    <a:pt x="7815" y="16952"/>
                    <a:pt x="7815" y="16952"/>
                  </a:cubicBezTo>
                  <a:cubicBezTo>
                    <a:pt x="7995" y="16423"/>
                    <a:pt x="8097" y="15949"/>
                    <a:pt x="8238" y="15403"/>
                  </a:cubicBezTo>
                  <a:cubicBezTo>
                    <a:pt x="8277" y="15093"/>
                    <a:pt x="8341" y="14728"/>
                    <a:pt x="8481" y="14455"/>
                  </a:cubicBezTo>
                  <a:cubicBezTo>
                    <a:pt x="8571" y="14291"/>
                    <a:pt x="8776" y="14017"/>
                    <a:pt x="8776" y="14017"/>
                  </a:cubicBezTo>
                  <a:cubicBezTo>
                    <a:pt x="8891" y="13580"/>
                    <a:pt x="9301" y="13124"/>
                    <a:pt x="9622" y="12996"/>
                  </a:cubicBezTo>
                  <a:cubicBezTo>
                    <a:pt x="9916" y="12577"/>
                    <a:pt x="10314" y="12322"/>
                    <a:pt x="10711" y="12122"/>
                  </a:cubicBezTo>
                  <a:cubicBezTo>
                    <a:pt x="11441" y="11174"/>
                    <a:pt x="12530" y="11556"/>
                    <a:pt x="13440" y="11520"/>
                  </a:cubicBezTo>
                  <a:cubicBezTo>
                    <a:pt x="13965" y="11411"/>
                    <a:pt x="14439" y="11137"/>
                    <a:pt x="14951" y="11010"/>
                  </a:cubicBezTo>
                  <a:cubicBezTo>
                    <a:pt x="15592" y="10682"/>
                    <a:pt x="15387" y="10754"/>
                    <a:pt x="16399" y="10846"/>
                  </a:cubicBezTo>
                  <a:cubicBezTo>
                    <a:pt x="16975" y="10682"/>
                    <a:pt x="17488" y="10554"/>
                    <a:pt x="18090" y="10499"/>
                  </a:cubicBezTo>
                  <a:cubicBezTo>
                    <a:pt x="18295" y="10408"/>
                    <a:pt x="18538" y="10463"/>
                    <a:pt x="18692" y="10244"/>
                  </a:cubicBezTo>
                  <a:cubicBezTo>
                    <a:pt x="18872" y="9989"/>
                    <a:pt x="19000" y="9879"/>
                    <a:pt x="19243" y="9807"/>
                  </a:cubicBezTo>
                  <a:cubicBezTo>
                    <a:pt x="19525" y="9734"/>
                    <a:pt x="20089" y="9624"/>
                    <a:pt x="20089" y="9624"/>
                  </a:cubicBezTo>
                  <a:cubicBezTo>
                    <a:pt x="20255" y="9242"/>
                    <a:pt x="20627" y="8822"/>
                    <a:pt x="20934" y="8695"/>
                  </a:cubicBezTo>
                  <a:cubicBezTo>
                    <a:pt x="21075" y="8093"/>
                    <a:pt x="21190" y="7492"/>
                    <a:pt x="21293" y="6872"/>
                  </a:cubicBezTo>
                  <a:cubicBezTo>
                    <a:pt x="21331" y="6653"/>
                    <a:pt x="21421" y="6197"/>
                    <a:pt x="21421" y="6197"/>
                  </a:cubicBezTo>
                  <a:cubicBezTo>
                    <a:pt x="21331" y="5796"/>
                    <a:pt x="21383" y="5487"/>
                    <a:pt x="21114" y="5250"/>
                  </a:cubicBezTo>
                  <a:cubicBezTo>
                    <a:pt x="20998" y="4703"/>
                    <a:pt x="20550" y="4265"/>
                    <a:pt x="20268" y="3864"/>
                  </a:cubicBezTo>
                  <a:cubicBezTo>
                    <a:pt x="20178" y="3518"/>
                    <a:pt x="19999" y="3117"/>
                    <a:pt x="19781" y="2916"/>
                  </a:cubicBezTo>
                  <a:cubicBezTo>
                    <a:pt x="19730" y="2643"/>
                    <a:pt x="19691" y="2443"/>
                    <a:pt x="19551" y="2224"/>
                  </a:cubicBezTo>
                  <a:cubicBezTo>
                    <a:pt x="19461" y="1877"/>
                    <a:pt x="19307" y="1659"/>
                    <a:pt x="19064" y="1549"/>
                  </a:cubicBezTo>
                  <a:cubicBezTo>
                    <a:pt x="18731" y="1203"/>
                    <a:pt x="18385" y="1185"/>
                    <a:pt x="17975" y="1112"/>
                  </a:cubicBezTo>
                  <a:cubicBezTo>
                    <a:pt x="17911" y="875"/>
                    <a:pt x="17834" y="656"/>
                    <a:pt x="17667" y="510"/>
                  </a:cubicBezTo>
                  <a:cubicBezTo>
                    <a:pt x="17616" y="474"/>
                    <a:pt x="17488" y="419"/>
                    <a:pt x="17488" y="419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3419475" y="1085150"/>
              <a:ext cx="809154" cy="98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81" fill="norm" stroke="1" extrusionOk="0">
                  <a:moveTo>
                    <a:pt x="0" y="6761"/>
                  </a:moveTo>
                  <a:cubicBezTo>
                    <a:pt x="684" y="7633"/>
                    <a:pt x="1108" y="8660"/>
                    <a:pt x="1674" y="9590"/>
                  </a:cubicBezTo>
                  <a:cubicBezTo>
                    <a:pt x="1863" y="10481"/>
                    <a:pt x="2665" y="11934"/>
                    <a:pt x="3679" y="12340"/>
                  </a:cubicBezTo>
                  <a:cubicBezTo>
                    <a:pt x="4103" y="12825"/>
                    <a:pt x="4504" y="13561"/>
                    <a:pt x="4999" y="13987"/>
                  </a:cubicBezTo>
                  <a:cubicBezTo>
                    <a:pt x="5494" y="14413"/>
                    <a:pt x="6791" y="14898"/>
                    <a:pt x="7452" y="15091"/>
                  </a:cubicBezTo>
                  <a:cubicBezTo>
                    <a:pt x="7923" y="15595"/>
                    <a:pt x="8466" y="16041"/>
                    <a:pt x="8914" y="16544"/>
                  </a:cubicBezTo>
                  <a:cubicBezTo>
                    <a:pt x="9055" y="16912"/>
                    <a:pt x="9291" y="16990"/>
                    <a:pt x="9692" y="17184"/>
                  </a:cubicBezTo>
                  <a:cubicBezTo>
                    <a:pt x="10022" y="18133"/>
                    <a:pt x="10918" y="19508"/>
                    <a:pt x="12026" y="19934"/>
                  </a:cubicBezTo>
                  <a:cubicBezTo>
                    <a:pt x="12238" y="20109"/>
                    <a:pt x="12474" y="20302"/>
                    <a:pt x="12686" y="20477"/>
                  </a:cubicBezTo>
                  <a:cubicBezTo>
                    <a:pt x="12757" y="20535"/>
                    <a:pt x="12922" y="20671"/>
                    <a:pt x="12922" y="20671"/>
                  </a:cubicBezTo>
                  <a:cubicBezTo>
                    <a:pt x="13134" y="21252"/>
                    <a:pt x="13465" y="21387"/>
                    <a:pt x="14125" y="21581"/>
                  </a:cubicBezTo>
                  <a:cubicBezTo>
                    <a:pt x="15328" y="21252"/>
                    <a:pt x="17403" y="21349"/>
                    <a:pt x="18487" y="21310"/>
                  </a:cubicBezTo>
                  <a:cubicBezTo>
                    <a:pt x="19195" y="21058"/>
                    <a:pt x="19879" y="21155"/>
                    <a:pt x="20586" y="20942"/>
                  </a:cubicBezTo>
                  <a:cubicBezTo>
                    <a:pt x="20916" y="20554"/>
                    <a:pt x="21152" y="20380"/>
                    <a:pt x="21364" y="19934"/>
                  </a:cubicBezTo>
                  <a:cubicBezTo>
                    <a:pt x="21600" y="16719"/>
                    <a:pt x="21341" y="13115"/>
                    <a:pt x="21270" y="10055"/>
                  </a:cubicBezTo>
                  <a:cubicBezTo>
                    <a:pt x="21246" y="9377"/>
                    <a:pt x="21270" y="7982"/>
                    <a:pt x="20704" y="7401"/>
                  </a:cubicBezTo>
                  <a:cubicBezTo>
                    <a:pt x="20421" y="7110"/>
                    <a:pt x="19690" y="7013"/>
                    <a:pt x="19266" y="6858"/>
                  </a:cubicBezTo>
                  <a:cubicBezTo>
                    <a:pt x="18086" y="5890"/>
                    <a:pt x="19218" y="6897"/>
                    <a:pt x="18369" y="5948"/>
                  </a:cubicBezTo>
                  <a:cubicBezTo>
                    <a:pt x="17898" y="5405"/>
                    <a:pt x="17049" y="4921"/>
                    <a:pt x="16365" y="4572"/>
                  </a:cubicBezTo>
                  <a:cubicBezTo>
                    <a:pt x="15823" y="3972"/>
                    <a:pt x="14950" y="3894"/>
                    <a:pt x="14243" y="3371"/>
                  </a:cubicBezTo>
                  <a:cubicBezTo>
                    <a:pt x="12993" y="2461"/>
                    <a:pt x="11908" y="1453"/>
                    <a:pt x="10682" y="543"/>
                  </a:cubicBezTo>
                  <a:cubicBezTo>
                    <a:pt x="10446" y="-19"/>
                    <a:pt x="10069" y="58"/>
                    <a:pt x="9338" y="0"/>
                  </a:cubicBezTo>
                  <a:cubicBezTo>
                    <a:pt x="7593" y="20"/>
                    <a:pt x="5872" y="20"/>
                    <a:pt x="4127" y="78"/>
                  </a:cubicBezTo>
                  <a:cubicBezTo>
                    <a:pt x="2971" y="117"/>
                    <a:pt x="2735" y="1376"/>
                    <a:pt x="1886" y="1821"/>
                  </a:cubicBezTo>
                  <a:cubicBezTo>
                    <a:pt x="1556" y="2596"/>
                    <a:pt x="1438" y="3507"/>
                    <a:pt x="896" y="4204"/>
                  </a:cubicBezTo>
                  <a:cubicBezTo>
                    <a:pt x="778" y="4533"/>
                    <a:pt x="236" y="5366"/>
                    <a:pt x="212" y="5657"/>
                  </a:cubicBezTo>
                  <a:cubicBezTo>
                    <a:pt x="189" y="6199"/>
                    <a:pt x="212" y="6761"/>
                    <a:pt x="212" y="7304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" name="Torsion angles…"/>
            <p:cNvSpPr txBox="1"/>
            <p:nvPr/>
          </p:nvSpPr>
          <p:spPr>
            <a:xfrm>
              <a:off x="274320" y="0"/>
              <a:ext cx="1333163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Torsion angles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4-body</a:t>
              </a:r>
            </a:p>
          </p:txBody>
        </p:sp>
        <p:sp>
          <p:nvSpPr>
            <p:cNvPr id="207" name="Rounded Rectangle"/>
            <p:cNvSpPr/>
            <p:nvPr/>
          </p:nvSpPr>
          <p:spPr>
            <a:xfrm>
              <a:off x="1676400" y="2133600"/>
              <a:ext cx="1279525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208" name="Angles…"/>
            <p:cNvSpPr txBox="1"/>
            <p:nvPr/>
          </p:nvSpPr>
          <p:spPr>
            <a:xfrm>
              <a:off x="1857057" y="2108200"/>
              <a:ext cx="1023998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Angles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3-body</a:t>
              </a:r>
            </a:p>
          </p:txBody>
        </p:sp>
        <p:sp>
          <p:nvSpPr>
            <p:cNvPr id="209" name="Rounded Rectangle"/>
            <p:cNvSpPr/>
            <p:nvPr/>
          </p:nvSpPr>
          <p:spPr>
            <a:xfrm>
              <a:off x="3200400" y="2133600"/>
              <a:ext cx="1279525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210" name="Bonds…"/>
            <p:cNvSpPr txBox="1"/>
            <p:nvPr/>
          </p:nvSpPr>
          <p:spPr>
            <a:xfrm>
              <a:off x="3369945" y="2098675"/>
              <a:ext cx="1023998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Bonds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2-body</a:t>
              </a:r>
            </a:p>
          </p:txBody>
        </p:sp>
        <p:sp>
          <p:nvSpPr>
            <p:cNvPr id="211" name="Line"/>
            <p:cNvSpPr/>
            <p:nvPr/>
          </p:nvSpPr>
          <p:spPr>
            <a:xfrm flipV="1">
              <a:off x="2389187" y="525462"/>
              <a:ext cx="1279526" cy="171451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Non-bonded…"/>
            <p:cNvSpPr txBox="1"/>
            <p:nvPr/>
          </p:nvSpPr>
          <p:spPr>
            <a:xfrm>
              <a:off x="2553970" y="71437"/>
              <a:ext cx="1142762" cy="5400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Non-bonded</a:t>
              </a:r>
            </a:p>
            <a:p>
              <a:pPr>
                <a:defRPr b="1" i="1" sz="1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pair</a:t>
              </a:r>
            </a:p>
          </p:txBody>
        </p:sp>
      </p:grpSp>
      <p:pic>
        <p:nvPicPr>
          <p:cNvPr id="214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6312" y="1295400"/>
            <a:ext cx="4159251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ounded Rectangle"/>
          <p:cNvSpPr/>
          <p:nvPr/>
        </p:nvSpPr>
        <p:spPr>
          <a:xfrm>
            <a:off x="4786312" y="1219200"/>
            <a:ext cx="4267201" cy="46482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16" name="Computing energy"/>
          <p:cNvSpPr txBox="1"/>
          <p:nvPr/>
        </p:nvSpPr>
        <p:spPr>
          <a:xfrm>
            <a:off x="1825307" y="402272"/>
            <a:ext cx="554101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b="1" sz="36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Computing energy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olvent  Explicit          or           Implicit ?"/>
          <p:cNvSpPr txBox="1"/>
          <p:nvPr>
            <p:ph type="title" idx="4294967295"/>
          </p:nvPr>
        </p:nvSpPr>
        <p:spPr>
          <a:xfrm>
            <a:off x="2438400" y="609600"/>
            <a:ext cx="4800600" cy="1052513"/>
          </a:xfrm>
          <a:prstGeom prst="rect">
            <a:avLst/>
          </a:prstGeom>
        </p:spPr>
        <p:txBody>
          <a:bodyPr/>
          <a:lstStyle/>
          <a:p>
            <a:pPr algn="ctr" defTabSz="841247">
              <a:defRPr sz="2392">
                <a:solidFill>
                  <a:schemeClr val="accent2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Solvent</a:t>
            </a:r>
            <a:br/>
            <a:br/>
            <a:r>
              <a:rPr i="1" sz="1932">
                <a:solidFill>
                  <a:srgbClr val="0000FF"/>
                </a:solidFill>
              </a:rPr>
              <a:t>Explicit          or           Implicit ?</a:t>
            </a:r>
          </a:p>
        </p:txBody>
      </p:sp>
      <p:pic>
        <p:nvPicPr>
          <p:cNvPr id="219" name="simul_fig1" descr="simul_fig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981200"/>
            <a:ext cx="2816225" cy="3786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simul_fig3" descr="simul_fig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2209800"/>
            <a:ext cx="2632075" cy="3533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he SA model"/>
          <p:cNvSpPr txBox="1"/>
          <p:nvPr>
            <p:ph type="title" idx="4294967295"/>
          </p:nvPr>
        </p:nvSpPr>
        <p:spPr>
          <a:xfrm>
            <a:off x="3009307" y="110797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SA model</a:t>
            </a:r>
          </a:p>
        </p:txBody>
      </p:sp>
      <p:sp>
        <p:nvSpPr>
          <p:cNvPr id="223" name="Surface area potential"/>
          <p:cNvSpPr txBox="1"/>
          <p:nvPr>
            <p:ph type="body" idx="4294967295"/>
          </p:nvPr>
        </p:nvSpPr>
        <p:spPr>
          <a:xfrm>
            <a:off x="556141" y="1884737"/>
            <a:ext cx="8229601" cy="4525963"/>
          </a:xfrm>
          <a:prstGeom prst="rect">
            <a:avLst/>
          </a:prstGeom>
        </p:spPr>
        <p:txBody>
          <a:bodyPr/>
          <a:lstStyle>
            <a:lvl1pPr>
              <a:buSzTx/>
              <a:buFont typeface="Wingdings 2"/>
              <a:buNone/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Surface area potential</a:t>
            </a:r>
          </a:p>
        </p:txBody>
      </p:sp>
      <p:pic>
        <p:nvPicPr>
          <p:cNvPr id="224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3124200"/>
            <a:ext cx="2401888" cy="146208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"/>
          <p:cNvSpPr/>
          <p:nvPr/>
        </p:nvSpPr>
        <p:spPr>
          <a:xfrm>
            <a:off x="381000" y="2743200"/>
            <a:ext cx="3276600" cy="2057400"/>
          </a:xfrm>
          <a:prstGeom prst="rect">
            <a:avLst/>
          </a:prstGeom>
          <a:gradFill>
            <a:gsLst>
              <a:gs pos="0">
                <a:srgbClr val="6F3B04">
                  <a:alpha val="29998"/>
                </a:srgbClr>
              </a:gs>
              <a:gs pos="100000">
                <a:schemeClr val="accent1">
                  <a:alpha val="29998"/>
                </a:schemeClr>
              </a:gs>
            </a:gsLst>
            <a:lin ang="16200000"/>
          </a:gra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26" name="Eisenberg and McLachlan, (1986) Nature, 319, 199-203"/>
          <p:cNvSpPr txBox="1"/>
          <p:nvPr/>
        </p:nvSpPr>
        <p:spPr>
          <a:xfrm>
            <a:off x="1762359" y="5952051"/>
            <a:ext cx="654791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400"/>
              </a:spcBef>
              <a:defRPr i="1" sz="1800"/>
            </a:lvl1pPr>
          </a:lstStyle>
          <a:p>
            <a:pPr/>
            <a:r>
              <a:t>Eisenberg and McLachlan, (1986) Nature, 319, 199-203</a:t>
            </a:r>
          </a:p>
        </p:txBody>
      </p:sp>
      <p:sp>
        <p:nvSpPr>
          <p:cNvPr id="227" name="Rounded Rectangle"/>
          <p:cNvSpPr/>
          <p:nvPr/>
        </p:nvSpPr>
        <p:spPr>
          <a:xfrm>
            <a:off x="1724115" y="5932170"/>
            <a:ext cx="6624404" cy="457201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pic>
        <p:nvPicPr>
          <p:cNvPr id="228" name="acc_surf" descr="acc_surf"/>
          <p:cNvPicPr>
            <a:picLocks noChangeAspect="1"/>
          </p:cNvPicPr>
          <p:nvPr/>
        </p:nvPicPr>
        <p:blipFill>
          <a:blip r:embed="rId3">
            <a:extLst/>
          </a:blip>
          <a:srcRect l="0" t="0" r="46861" b="0"/>
          <a:stretch>
            <a:fillRect/>
          </a:stretch>
        </p:blipFill>
        <p:spPr>
          <a:xfrm>
            <a:off x="4267200" y="2209800"/>
            <a:ext cx="3806825" cy="318135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Rectangle"/>
          <p:cNvSpPr/>
          <p:nvPr/>
        </p:nvSpPr>
        <p:spPr>
          <a:xfrm>
            <a:off x="7696200" y="4695730"/>
            <a:ext cx="685800" cy="1066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phere Representations in Biology"/>
          <p:cNvSpPr txBox="1"/>
          <p:nvPr>
            <p:ph type="title" idx="4294967295"/>
          </p:nvPr>
        </p:nvSpPr>
        <p:spPr>
          <a:xfrm>
            <a:off x="609600" y="304800"/>
            <a:ext cx="8183563" cy="822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Sphere Representations in Biology</a:t>
            </a:r>
          </a:p>
        </p:txBody>
      </p:sp>
      <p:pic>
        <p:nvPicPr>
          <p:cNvPr id="2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51785" t="49404" r="12945" b="9074"/>
          <a:stretch>
            <a:fillRect/>
          </a:stretch>
        </p:blipFill>
        <p:spPr>
          <a:xfrm>
            <a:off x="2511424" y="3759200"/>
            <a:ext cx="2165351" cy="191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3929" t="7142" r="35577" b="51890"/>
          <a:stretch>
            <a:fillRect/>
          </a:stretch>
        </p:blipFill>
        <p:spPr>
          <a:xfrm>
            <a:off x="2689224" y="1600200"/>
            <a:ext cx="1871664" cy="188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bdna_cpk.png" descr="bdna_cpk.png"/>
          <p:cNvPicPr>
            <a:picLocks noChangeAspect="1"/>
          </p:cNvPicPr>
          <p:nvPr/>
        </p:nvPicPr>
        <p:blipFill>
          <a:blip r:embed="rId3">
            <a:extLst/>
          </a:blip>
          <a:srcRect l="25158" t="0" r="24682" b="3599"/>
          <a:stretch>
            <a:fillRect/>
          </a:stretch>
        </p:blipFill>
        <p:spPr>
          <a:xfrm>
            <a:off x="463550" y="2187575"/>
            <a:ext cx="1535113" cy="272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38586" t="71565" r="0" b="0"/>
          <a:stretch>
            <a:fillRect/>
          </a:stretch>
        </p:blipFill>
        <p:spPr>
          <a:xfrm>
            <a:off x="4795415" y="4050982"/>
            <a:ext cx="3973513" cy="1951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rcRect l="0" t="0" r="51722" b="9712"/>
          <a:stretch>
            <a:fillRect/>
          </a:stretch>
        </p:blipFill>
        <p:spPr>
          <a:xfrm>
            <a:off x="6272212" y="1390650"/>
            <a:ext cx="2133601" cy="211613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DNA"/>
          <p:cNvSpPr txBox="1"/>
          <p:nvPr/>
        </p:nvSpPr>
        <p:spPr>
          <a:xfrm>
            <a:off x="771207" y="5421312"/>
            <a:ext cx="60755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DNA</a:t>
            </a:r>
          </a:p>
        </p:txBody>
      </p:sp>
      <p:sp>
        <p:nvSpPr>
          <p:cNvPr id="238" name="Nucleosome"/>
          <p:cNvSpPr txBox="1"/>
          <p:nvPr/>
        </p:nvSpPr>
        <p:spPr>
          <a:xfrm>
            <a:off x="2734945" y="5862637"/>
            <a:ext cx="149293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Nucleosome</a:t>
            </a:r>
          </a:p>
        </p:txBody>
      </p:sp>
      <p:sp>
        <p:nvSpPr>
          <p:cNvPr id="239" name="Viral DNA"/>
          <p:cNvSpPr txBox="1"/>
          <p:nvPr/>
        </p:nvSpPr>
        <p:spPr>
          <a:xfrm>
            <a:off x="6660832" y="3621087"/>
            <a:ext cx="120048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Viral DNA</a:t>
            </a:r>
          </a:p>
        </p:txBody>
      </p:sp>
      <p:sp>
        <p:nvSpPr>
          <p:cNvPr id="240" name="Chromosome arrangements"/>
          <p:cNvSpPr txBox="1"/>
          <p:nvPr/>
        </p:nvSpPr>
        <p:spPr>
          <a:xfrm>
            <a:off x="5279891" y="6061075"/>
            <a:ext cx="33038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Chromosome arrangements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387" y="3886200"/>
            <a:ext cx="8121651" cy="143986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The direct computation of the non bonded interactions involve all pairs of…"/>
          <p:cNvSpPr txBox="1"/>
          <p:nvPr/>
        </p:nvSpPr>
        <p:spPr>
          <a:xfrm>
            <a:off x="606107" y="2641600"/>
            <a:ext cx="7665602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direct computation of the </a:t>
            </a:r>
            <a:r>
              <a:rPr>
                <a:solidFill>
                  <a:srgbClr val="FF0000"/>
                </a:solidFill>
              </a:rPr>
              <a:t>non bonded interactions </a:t>
            </a:r>
            <a:r>
              <a:t>involve all pairs of 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atoms and has a </a:t>
            </a:r>
            <a:r>
              <a:rPr>
                <a:solidFill>
                  <a:srgbClr val="FF0000"/>
                </a:solidFill>
              </a:rPr>
              <a:t>quadratic</a:t>
            </a:r>
            <a:r>
              <a:t> complexity (O(N2)).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can be prohibitive for large molecules.</a:t>
            </a:r>
          </a:p>
        </p:txBody>
      </p:sp>
      <p:sp>
        <p:nvSpPr>
          <p:cNvPr id="244" name="Bonded interactions are local, and therefore their computation has a linear…"/>
          <p:cNvSpPr txBox="1"/>
          <p:nvPr/>
        </p:nvSpPr>
        <p:spPr>
          <a:xfrm>
            <a:off x="606107" y="1295400"/>
            <a:ext cx="7629387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Bonded interactions </a:t>
            </a:r>
            <a:r>
              <a:rPr>
                <a:solidFill>
                  <a:srgbClr val="000000"/>
                </a:solidFill>
              </a:rPr>
              <a:t>are local, and therefore their computation has a </a:t>
            </a:r>
            <a:r>
              <a:t>linear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computational complexity (</a:t>
            </a:r>
            <a:r>
              <a:rPr>
                <a:solidFill>
                  <a:srgbClr val="FF0000"/>
                </a:solidFill>
              </a:rPr>
              <a:t>O(N)</a:t>
            </a:r>
            <a:r>
              <a:t>, where </a:t>
            </a:r>
            <a:r>
              <a:rPr>
                <a:solidFill>
                  <a:srgbClr val="FF0000"/>
                </a:solidFill>
              </a:rPr>
              <a:t>N</a:t>
            </a:r>
            <a:r>
              <a:t> is the number of atoms in the 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molecule considered.</a:t>
            </a:r>
          </a:p>
        </p:txBody>
      </p:sp>
      <p:sp>
        <p:nvSpPr>
          <p:cNvPr id="245" name="Computing energy"/>
          <p:cNvSpPr txBox="1"/>
          <p:nvPr/>
        </p:nvSpPr>
        <p:spPr>
          <a:xfrm>
            <a:off x="1825307" y="402272"/>
            <a:ext cx="554101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b="1" sz="36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Computing energy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"/>
          <p:cNvSpPr/>
          <p:nvPr/>
        </p:nvSpPr>
        <p:spPr>
          <a:xfrm>
            <a:off x="6324600" y="1214437"/>
            <a:ext cx="1058863" cy="76200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48" name="Rectangle"/>
          <p:cNvSpPr/>
          <p:nvPr/>
        </p:nvSpPr>
        <p:spPr>
          <a:xfrm>
            <a:off x="1743075" y="1214437"/>
            <a:ext cx="1058863" cy="76200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pic>
        <p:nvPicPr>
          <p:cNvPr id="24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450" y="996950"/>
            <a:ext cx="8194675" cy="1285875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Cutoff schemes for faster energy computation"/>
          <p:cNvSpPr txBox="1"/>
          <p:nvPr/>
        </p:nvSpPr>
        <p:spPr>
          <a:xfrm>
            <a:off x="1131569" y="206375"/>
            <a:ext cx="6618324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Cutoff schemes for faster energy computation</a:t>
            </a:r>
          </a:p>
        </p:txBody>
      </p:sp>
      <p:sp>
        <p:nvSpPr>
          <p:cNvPr id="251" name="ωij : weights (0&lt; ωij &lt;1). Can be used to exclude bonded terms,…"/>
          <p:cNvSpPr txBox="1"/>
          <p:nvPr/>
        </p:nvSpPr>
        <p:spPr>
          <a:xfrm>
            <a:off x="593407" y="2708275"/>
            <a:ext cx="6112758" cy="895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u="sng">
                <a:latin typeface="Symbol"/>
                <a:ea typeface="Symbol"/>
                <a:cs typeface="Symbol"/>
                <a:sym typeface="Symbol"/>
              </a:defRPr>
            </a:pPr>
            <a:r>
              <a:t>w</a:t>
            </a:r>
            <a:r>
              <a:rPr baseline="-25000" i="1" sz="3200">
                <a:latin typeface="Times New Roman"/>
                <a:ea typeface="Times New Roman"/>
                <a:cs typeface="Times New Roman"/>
                <a:sym typeface="Times New Roman"/>
              </a:rPr>
              <a:t>ij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: weights</a:t>
            </a:r>
            <a:r>
              <a:rPr u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u="none">
                <a:latin typeface="Times New Roman"/>
                <a:ea typeface="Times New Roman"/>
                <a:cs typeface="Times New Roman"/>
                <a:sym typeface="Times New Roman"/>
              </a:rPr>
              <a:t>(0&lt; </a:t>
            </a:r>
            <a:r>
              <a:rPr u="none"/>
              <a:t>w</a:t>
            </a:r>
            <a:r>
              <a:rPr baseline="-25000" i="1" sz="3200" u="none">
                <a:latin typeface="Times New Roman"/>
                <a:ea typeface="Times New Roman"/>
                <a:cs typeface="Times New Roman"/>
                <a:sym typeface="Times New Roman"/>
              </a:rPr>
              <a:t>ij</a:t>
            </a:r>
            <a:r>
              <a:rPr i="1" u="none">
                <a:latin typeface="Times New Roman"/>
                <a:ea typeface="Times New Roman"/>
                <a:cs typeface="Times New Roman"/>
                <a:sym typeface="Times New Roman"/>
              </a:rPr>
              <a:t> &lt;1). Can be used to exclude bonded terms,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or to scale some interactions (usually 1-4)</a:t>
            </a:r>
          </a:p>
        </p:txBody>
      </p:sp>
      <p:sp>
        <p:nvSpPr>
          <p:cNvPr id="252" name="S(r) : cutoff function.…"/>
          <p:cNvSpPr txBox="1"/>
          <p:nvPr/>
        </p:nvSpPr>
        <p:spPr>
          <a:xfrm>
            <a:off x="593407" y="3849687"/>
            <a:ext cx="2320378" cy="141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S(r) : cutoff function</a:t>
            </a:r>
            <a:r>
              <a:rPr u="none"/>
              <a:t>.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Three types: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1) Truncation:</a:t>
            </a:r>
          </a:p>
        </p:txBody>
      </p:sp>
      <p:pic>
        <p:nvPicPr>
          <p:cNvPr id="253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2175" y="4981575"/>
            <a:ext cx="2057400" cy="881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Circle"/>
          <p:cNvSpPr/>
          <p:nvPr/>
        </p:nvSpPr>
        <p:spPr>
          <a:xfrm>
            <a:off x="395287" y="2971800"/>
            <a:ext cx="1524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55" name="Circle"/>
          <p:cNvSpPr/>
          <p:nvPr/>
        </p:nvSpPr>
        <p:spPr>
          <a:xfrm>
            <a:off x="34925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56" name="Line"/>
          <p:cNvSpPr/>
          <p:nvPr/>
        </p:nvSpPr>
        <p:spPr>
          <a:xfrm flipH="1">
            <a:off x="6022975" y="4219574"/>
            <a:ext cx="1" cy="22860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7" name="Line"/>
          <p:cNvSpPr/>
          <p:nvPr/>
        </p:nvSpPr>
        <p:spPr>
          <a:xfrm>
            <a:off x="5718175" y="5514975"/>
            <a:ext cx="24384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8" name="Line"/>
          <p:cNvSpPr/>
          <p:nvPr/>
        </p:nvSpPr>
        <p:spPr>
          <a:xfrm>
            <a:off x="6175375" y="4067175"/>
            <a:ext cx="2286000" cy="1301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3" fill="norm" stroke="1" extrusionOk="0">
                <a:moveTo>
                  <a:pt x="0" y="0"/>
                </a:moveTo>
                <a:cubicBezTo>
                  <a:pt x="60" y="3670"/>
                  <a:pt x="120" y="7340"/>
                  <a:pt x="720" y="10066"/>
                </a:cubicBezTo>
                <a:cubicBezTo>
                  <a:pt x="1320" y="12792"/>
                  <a:pt x="2520" y="14889"/>
                  <a:pt x="3600" y="16357"/>
                </a:cubicBezTo>
                <a:cubicBezTo>
                  <a:pt x="4680" y="17825"/>
                  <a:pt x="5760" y="18245"/>
                  <a:pt x="7200" y="18874"/>
                </a:cubicBezTo>
                <a:cubicBezTo>
                  <a:pt x="8640" y="19503"/>
                  <a:pt x="10200" y="19713"/>
                  <a:pt x="12240" y="20132"/>
                </a:cubicBezTo>
                <a:cubicBezTo>
                  <a:pt x="14280" y="20551"/>
                  <a:pt x="17880" y="21181"/>
                  <a:pt x="19440" y="21390"/>
                </a:cubicBezTo>
                <a:cubicBezTo>
                  <a:pt x="21000" y="21600"/>
                  <a:pt x="21240" y="21390"/>
                  <a:pt x="21600" y="21390"/>
                </a:cubicBezTo>
              </a:path>
            </a:pathLst>
          </a:custGeom>
          <a:ln w="25400">
            <a:solidFill>
              <a:srgbClr val="3366FF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59" name="Line"/>
          <p:cNvSpPr/>
          <p:nvPr/>
        </p:nvSpPr>
        <p:spPr>
          <a:xfrm>
            <a:off x="7546975" y="5286375"/>
            <a:ext cx="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0" name="b"/>
          <p:cNvSpPr txBox="1"/>
          <p:nvPr/>
        </p:nvSpPr>
        <p:spPr>
          <a:xfrm>
            <a:off x="7437119" y="5675312"/>
            <a:ext cx="24657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b</a:t>
            </a:r>
          </a:p>
        </p:txBody>
      </p:sp>
      <p:sp>
        <p:nvSpPr>
          <p:cNvPr id="261" name="Line"/>
          <p:cNvSpPr/>
          <p:nvPr/>
        </p:nvSpPr>
        <p:spPr>
          <a:xfrm>
            <a:off x="7546975" y="5514975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2. Switching"/>
          <p:cNvSpPr txBox="1"/>
          <p:nvPr/>
        </p:nvSpPr>
        <p:spPr>
          <a:xfrm>
            <a:off x="1249044" y="1408112"/>
            <a:ext cx="15205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2. </a:t>
            </a:r>
            <a:r>
              <a:rPr>
                <a:solidFill>
                  <a:srgbClr val="FF0000"/>
                </a:solidFill>
              </a:rPr>
              <a:t>Switching</a:t>
            </a:r>
          </a:p>
        </p:txBody>
      </p:sp>
      <p:sp>
        <p:nvSpPr>
          <p:cNvPr id="264" name="Line"/>
          <p:cNvSpPr/>
          <p:nvPr/>
        </p:nvSpPr>
        <p:spPr>
          <a:xfrm flipH="1">
            <a:off x="5638800" y="1752599"/>
            <a:ext cx="1" cy="22860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5" name="Line"/>
          <p:cNvSpPr/>
          <p:nvPr/>
        </p:nvSpPr>
        <p:spPr>
          <a:xfrm>
            <a:off x="5334000" y="3048000"/>
            <a:ext cx="24384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Line"/>
          <p:cNvSpPr/>
          <p:nvPr/>
        </p:nvSpPr>
        <p:spPr>
          <a:xfrm>
            <a:off x="5791200" y="1600200"/>
            <a:ext cx="2286000" cy="1301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3" fill="norm" stroke="1" extrusionOk="0">
                <a:moveTo>
                  <a:pt x="0" y="0"/>
                </a:moveTo>
                <a:cubicBezTo>
                  <a:pt x="60" y="3670"/>
                  <a:pt x="120" y="7340"/>
                  <a:pt x="720" y="10066"/>
                </a:cubicBezTo>
                <a:cubicBezTo>
                  <a:pt x="1320" y="12792"/>
                  <a:pt x="2520" y="14889"/>
                  <a:pt x="3600" y="16357"/>
                </a:cubicBezTo>
                <a:cubicBezTo>
                  <a:pt x="4680" y="17825"/>
                  <a:pt x="5760" y="18245"/>
                  <a:pt x="7200" y="18874"/>
                </a:cubicBezTo>
                <a:cubicBezTo>
                  <a:pt x="8640" y="19503"/>
                  <a:pt x="10200" y="19713"/>
                  <a:pt x="12240" y="20132"/>
                </a:cubicBezTo>
                <a:cubicBezTo>
                  <a:pt x="14280" y="20551"/>
                  <a:pt x="17880" y="21181"/>
                  <a:pt x="19440" y="21390"/>
                </a:cubicBezTo>
                <a:cubicBezTo>
                  <a:pt x="21000" y="21600"/>
                  <a:pt x="21240" y="21390"/>
                  <a:pt x="21600" y="21390"/>
                </a:cubicBezTo>
              </a:path>
            </a:pathLst>
          </a:custGeom>
          <a:ln w="25400">
            <a:solidFill>
              <a:srgbClr val="3366FF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67" name="Line"/>
          <p:cNvSpPr/>
          <p:nvPr/>
        </p:nvSpPr>
        <p:spPr>
          <a:xfrm>
            <a:off x="6477000" y="2743200"/>
            <a:ext cx="774337" cy="312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4" h="21235" fill="norm" stroke="1" extrusionOk="0">
                <a:moveTo>
                  <a:pt x="0" y="0"/>
                </a:moveTo>
                <a:cubicBezTo>
                  <a:pt x="2057" y="1296"/>
                  <a:pt x="4114" y="2592"/>
                  <a:pt x="6171" y="5184"/>
                </a:cubicBezTo>
                <a:cubicBezTo>
                  <a:pt x="8229" y="7776"/>
                  <a:pt x="9943" y="12960"/>
                  <a:pt x="12343" y="15552"/>
                </a:cubicBezTo>
                <a:cubicBezTo>
                  <a:pt x="14743" y="18144"/>
                  <a:pt x="19543" y="19872"/>
                  <a:pt x="20571" y="20736"/>
                </a:cubicBezTo>
                <a:cubicBezTo>
                  <a:pt x="21600" y="21600"/>
                  <a:pt x="20057" y="21168"/>
                  <a:pt x="18514" y="20736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68" name="Line"/>
          <p:cNvSpPr/>
          <p:nvPr/>
        </p:nvSpPr>
        <p:spPr>
          <a:xfrm>
            <a:off x="7239000" y="30480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9" name="a"/>
          <p:cNvSpPr txBox="1"/>
          <p:nvPr/>
        </p:nvSpPr>
        <p:spPr>
          <a:xfrm>
            <a:off x="6430645" y="3084512"/>
            <a:ext cx="2414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a</a:t>
            </a:r>
          </a:p>
        </p:txBody>
      </p:sp>
      <p:sp>
        <p:nvSpPr>
          <p:cNvPr id="270" name="b"/>
          <p:cNvSpPr txBox="1"/>
          <p:nvPr/>
        </p:nvSpPr>
        <p:spPr>
          <a:xfrm>
            <a:off x="7116444" y="3084512"/>
            <a:ext cx="24657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b</a:t>
            </a:r>
          </a:p>
        </p:txBody>
      </p:sp>
      <p:sp>
        <p:nvSpPr>
          <p:cNvPr id="271" name="Line"/>
          <p:cNvSpPr/>
          <p:nvPr/>
        </p:nvSpPr>
        <p:spPr>
          <a:xfrm flipV="1">
            <a:off x="6477000" y="2286000"/>
            <a:ext cx="0" cy="7620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272" name="Line"/>
          <p:cNvSpPr/>
          <p:nvPr/>
        </p:nvSpPr>
        <p:spPr>
          <a:xfrm flipV="1">
            <a:off x="7239000" y="2286000"/>
            <a:ext cx="0" cy="7620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pic>
        <p:nvPicPr>
          <p:cNvPr id="27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905000"/>
            <a:ext cx="3886200" cy="1163638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with"/>
          <p:cNvSpPr txBox="1"/>
          <p:nvPr/>
        </p:nvSpPr>
        <p:spPr>
          <a:xfrm>
            <a:off x="1020444" y="3313112"/>
            <a:ext cx="66905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with </a:t>
            </a:r>
          </a:p>
        </p:txBody>
      </p:sp>
      <p:pic>
        <p:nvPicPr>
          <p:cNvPr id="275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00" y="3200400"/>
            <a:ext cx="1676400" cy="76835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3. Shifting"/>
          <p:cNvSpPr txBox="1"/>
          <p:nvPr/>
        </p:nvSpPr>
        <p:spPr>
          <a:xfrm>
            <a:off x="1249044" y="4151312"/>
            <a:ext cx="129692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3. </a:t>
            </a:r>
            <a:r>
              <a:rPr>
                <a:solidFill>
                  <a:srgbClr val="FF0000"/>
                </a:solidFill>
              </a:rPr>
              <a:t>Shifting</a:t>
            </a:r>
          </a:p>
        </p:txBody>
      </p:sp>
      <p:sp>
        <p:nvSpPr>
          <p:cNvPr id="277" name="Line"/>
          <p:cNvSpPr/>
          <p:nvPr/>
        </p:nvSpPr>
        <p:spPr>
          <a:xfrm flipH="1">
            <a:off x="5654675" y="4383087"/>
            <a:ext cx="1" cy="22860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8" name="Line"/>
          <p:cNvSpPr/>
          <p:nvPr/>
        </p:nvSpPr>
        <p:spPr>
          <a:xfrm>
            <a:off x="5349875" y="5678487"/>
            <a:ext cx="243840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9" name="Line"/>
          <p:cNvSpPr/>
          <p:nvPr/>
        </p:nvSpPr>
        <p:spPr>
          <a:xfrm>
            <a:off x="5807075" y="4230687"/>
            <a:ext cx="2286000" cy="1301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3" fill="norm" stroke="1" extrusionOk="0">
                <a:moveTo>
                  <a:pt x="0" y="0"/>
                </a:moveTo>
                <a:cubicBezTo>
                  <a:pt x="60" y="3670"/>
                  <a:pt x="120" y="7340"/>
                  <a:pt x="720" y="10066"/>
                </a:cubicBezTo>
                <a:cubicBezTo>
                  <a:pt x="1320" y="12792"/>
                  <a:pt x="2520" y="14889"/>
                  <a:pt x="3600" y="16357"/>
                </a:cubicBezTo>
                <a:cubicBezTo>
                  <a:pt x="4680" y="17825"/>
                  <a:pt x="5760" y="18245"/>
                  <a:pt x="7200" y="18874"/>
                </a:cubicBezTo>
                <a:cubicBezTo>
                  <a:pt x="8640" y="19503"/>
                  <a:pt x="10200" y="19713"/>
                  <a:pt x="12240" y="20132"/>
                </a:cubicBezTo>
                <a:cubicBezTo>
                  <a:pt x="14280" y="20551"/>
                  <a:pt x="17880" y="21181"/>
                  <a:pt x="19440" y="21390"/>
                </a:cubicBezTo>
                <a:cubicBezTo>
                  <a:pt x="21000" y="21600"/>
                  <a:pt x="21240" y="21390"/>
                  <a:pt x="21600" y="21390"/>
                </a:cubicBezTo>
              </a:path>
            </a:pathLst>
          </a:custGeom>
          <a:ln w="25400">
            <a:solidFill>
              <a:srgbClr val="3366FF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80" name="b"/>
          <p:cNvSpPr txBox="1"/>
          <p:nvPr/>
        </p:nvSpPr>
        <p:spPr>
          <a:xfrm>
            <a:off x="7132319" y="5715000"/>
            <a:ext cx="24657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b</a:t>
            </a:r>
          </a:p>
        </p:txBody>
      </p:sp>
      <p:sp>
        <p:nvSpPr>
          <p:cNvPr id="281" name="Line"/>
          <p:cNvSpPr/>
          <p:nvPr/>
        </p:nvSpPr>
        <p:spPr>
          <a:xfrm flipV="1">
            <a:off x="7254875" y="4916487"/>
            <a:ext cx="0" cy="76200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282" name="Line"/>
          <p:cNvSpPr/>
          <p:nvPr/>
        </p:nvSpPr>
        <p:spPr>
          <a:xfrm>
            <a:off x="5715000" y="4419600"/>
            <a:ext cx="2286000" cy="1301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3" fill="norm" stroke="1" extrusionOk="0">
                <a:moveTo>
                  <a:pt x="0" y="0"/>
                </a:moveTo>
                <a:cubicBezTo>
                  <a:pt x="60" y="3670"/>
                  <a:pt x="120" y="7340"/>
                  <a:pt x="720" y="10066"/>
                </a:cubicBezTo>
                <a:cubicBezTo>
                  <a:pt x="1320" y="12792"/>
                  <a:pt x="2520" y="14889"/>
                  <a:pt x="3600" y="16357"/>
                </a:cubicBezTo>
                <a:cubicBezTo>
                  <a:pt x="4680" y="17825"/>
                  <a:pt x="5760" y="18245"/>
                  <a:pt x="7200" y="18874"/>
                </a:cubicBezTo>
                <a:cubicBezTo>
                  <a:pt x="8640" y="19503"/>
                  <a:pt x="10200" y="19713"/>
                  <a:pt x="12240" y="20132"/>
                </a:cubicBezTo>
                <a:cubicBezTo>
                  <a:pt x="14280" y="20551"/>
                  <a:pt x="17880" y="21181"/>
                  <a:pt x="19440" y="21390"/>
                </a:cubicBezTo>
                <a:cubicBezTo>
                  <a:pt x="21000" y="21600"/>
                  <a:pt x="21240" y="21390"/>
                  <a:pt x="21600" y="21390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83" name="Rectangle"/>
          <p:cNvSpPr/>
          <p:nvPr/>
        </p:nvSpPr>
        <p:spPr>
          <a:xfrm>
            <a:off x="7315200" y="5562600"/>
            <a:ext cx="7620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84" name="Line"/>
          <p:cNvSpPr/>
          <p:nvPr/>
        </p:nvSpPr>
        <p:spPr>
          <a:xfrm>
            <a:off x="7239000" y="5678487"/>
            <a:ext cx="990600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85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" y="4572000"/>
            <a:ext cx="2819400" cy="95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9725" y="5789612"/>
            <a:ext cx="2493963" cy="803276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or"/>
          <p:cNvSpPr txBox="1"/>
          <p:nvPr/>
        </p:nvSpPr>
        <p:spPr>
          <a:xfrm>
            <a:off x="1249044" y="5522912"/>
            <a:ext cx="3404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or</a:t>
            </a:r>
          </a:p>
        </p:txBody>
      </p:sp>
      <p:sp>
        <p:nvSpPr>
          <p:cNvPr id="288" name="Cutoff schemes for faster energy computation"/>
          <p:cNvSpPr txBox="1"/>
          <p:nvPr/>
        </p:nvSpPr>
        <p:spPr>
          <a:xfrm>
            <a:off x="1262838" y="465045"/>
            <a:ext cx="6618324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Cutoff schemes for faster energy computation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Most force fields use the AKMA (Angstrom – Kcal – Mol – Atomic Mass Unit) unit…"/>
          <p:cNvSpPr txBox="1"/>
          <p:nvPr/>
        </p:nvSpPr>
        <p:spPr>
          <a:xfrm>
            <a:off x="258445" y="1179512"/>
            <a:ext cx="890658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Most force fields use the </a:t>
            </a:r>
            <a:r>
              <a:rPr>
                <a:solidFill>
                  <a:srgbClr val="FF0000"/>
                </a:solidFill>
              </a:rPr>
              <a:t>AKMA</a:t>
            </a:r>
            <a:r>
              <a:t> (Angstrom – Kcal – Mol – Atomic Mass Unit) unit</a:t>
            </a:r>
          </a:p>
          <a:p>
            <a:pPr>
              <a:defRPr sz="1800"/>
            </a:pPr>
            <a:r>
              <a:t>system:</a:t>
            </a:r>
          </a:p>
        </p:txBody>
      </p:sp>
      <p:graphicFrame>
        <p:nvGraphicFramePr>
          <p:cNvPr id="291" name="Table 1"/>
          <p:cNvGraphicFramePr/>
          <p:nvPr/>
        </p:nvGraphicFramePr>
        <p:xfrm>
          <a:off x="990600" y="1981200"/>
          <a:ext cx="6858000" cy="41846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2000"/>
                <a:gridCol w="2032000"/>
                <a:gridCol w="2794000"/>
              </a:tblGrid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Quantity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AKMA unit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Equivalent SI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Energy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Kcal/Mol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4184 Joules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Length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Angstrom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/>
                      </a:pPr>
                      <a:r>
                        <a:t>10</a:t>
                      </a:r>
                      <a:r>
                        <a:rPr baseline="30000"/>
                        <a:t>-10</a:t>
                      </a:r>
                      <a:r>
                        <a:t> meter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Mass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amu (H=1amu)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/>
                      </a:pPr>
                      <a:r>
                        <a:t>1.6605655 10</a:t>
                      </a:r>
                      <a:r>
                        <a:rPr baseline="30000"/>
                        <a:t>-27</a:t>
                      </a:r>
                      <a:r>
                        <a:t> Kg 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Charge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e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/>
                      </a:pPr>
                      <a:r>
                        <a:t>1.6021892 10</a:t>
                      </a:r>
                      <a:r>
                        <a:rPr baseline="30000"/>
                        <a:t>-19</a:t>
                      </a:r>
                      <a:r>
                        <a:t> C 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Time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unit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/>
                      </a:pPr>
                      <a:r>
                        <a:t>4.88882 10</a:t>
                      </a:r>
                      <a:r>
                        <a:rPr baseline="30000"/>
                        <a:t>-14</a:t>
                      </a:r>
                      <a:r>
                        <a:t> second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Frequency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cm-1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/>
                      </a:pPr>
                      <a:r>
                        <a:t>18.836 10</a:t>
                      </a:r>
                      <a:r>
                        <a:rPr baseline="30000"/>
                        <a:t>10</a:t>
                      </a:r>
                      <a:r>
                        <a:t> rd/s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2" name="Units in Molecular Simulations"/>
          <p:cNvSpPr txBox="1"/>
          <p:nvPr/>
        </p:nvSpPr>
        <p:spPr>
          <a:xfrm>
            <a:off x="1825307" y="580072"/>
            <a:ext cx="554101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80000"/>
              </a:lnSpc>
              <a:defRPr b="1" sz="25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Units in Molecular Simulations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ome Common force fields in Computational Biology"/>
          <p:cNvSpPr txBox="1"/>
          <p:nvPr/>
        </p:nvSpPr>
        <p:spPr>
          <a:xfrm>
            <a:off x="426719" y="533400"/>
            <a:ext cx="8218697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Some Common force fields in Computational Biology</a:t>
            </a:r>
          </a:p>
        </p:txBody>
      </p:sp>
      <p:sp>
        <p:nvSpPr>
          <p:cNvPr id="295" name="ENCAD (Michael Levitt, Stanford)…"/>
          <p:cNvSpPr txBox="1"/>
          <p:nvPr/>
        </p:nvSpPr>
        <p:spPr>
          <a:xfrm>
            <a:off x="639444" y="1636712"/>
            <a:ext cx="6036356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ENCAD</a:t>
            </a:r>
            <a:r>
              <a:rPr>
                <a:solidFill>
                  <a:srgbClr val="000000"/>
                </a:solidFill>
              </a:rPr>
              <a:t> (Michael Levitt, Stanford)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AMBER</a:t>
            </a:r>
            <a:r>
              <a:rPr>
                <a:solidFill>
                  <a:srgbClr val="000000"/>
                </a:solidFill>
              </a:rPr>
              <a:t> (Peter Kollman, UCSF; David Case, Scripps)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CHARMM</a:t>
            </a:r>
            <a:r>
              <a:rPr>
                <a:solidFill>
                  <a:srgbClr val="000000"/>
                </a:solidFill>
              </a:rPr>
              <a:t> (Martin Karplus, Harvard)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OPLS</a:t>
            </a:r>
            <a:r>
              <a:rPr>
                <a:solidFill>
                  <a:srgbClr val="000000"/>
                </a:solidFill>
              </a:rPr>
              <a:t> (Bill Jorgensen, Yale)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MM2/MM3/MM4</a:t>
            </a:r>
            <a:r>
              <a:rPr>
                <a:solidFill>
                  <a:srgbClr val="000000"/>
                </a:solidFill>
              </a:rPr>
              <a:t> (Norman Allinger, U. Georgia)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ECEPP</a:t>
            </a:r>
            <a:r>
              <a:rPr>
                <a:solidFill>
                  <a:srgbClr val="000000"/>
                </a:solidFill>
              </a:rPr>
              <a:t> (Harold Scheraga, Cornell)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GROMOS</a:t>
            </a:r>
            <a:r>
              <a:rPr>
                <a:solidFill>
                  <a:srgbClr val="000000"/>
                </a:solidFill>
              </a:rPr>
              <a:t> (Van Gunsteren, ETH, Zurich) </a:t>
            </a:r>
          </a:p>
        </p:txBody>
      </p:sp>
      <p:sp>
        <p:nvSpPr>
          <p:cNvPr id="296" name="Michael Levitt. The birth of computational structural biology. Nature Structural Biology, 8, 392-393 (2001)"/>
          <p:cNvSpPr txBox="1"/>
          <p:nvPr/>
        </p:nvSpPr>
        <p:spPr>
          <a:xfrm>
            <a:off x="579119" y="5943600"/>
            <a:ext cx="9035727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Michael Levitt. The birth of computational structural biology. Nature Structural Biology, 8, 392-393 (2001)</a:t>
            </a:r>
          </a:p>
        </p:txBody>
      </p:sp>
      <p:sp>
        <p:nvSpPr>
          <p:cNvPr id="297" name="Rounded Rectangle"/>
          <p:cNvSpPr/>
          <p:nvPr/>
        </p:nvSpPr>
        <p:spPr>
          <a:xfrm>
            <a:off x="457200" y="5867400"/>
            <a:ext cx="8458200" cy="5334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.tif" descr="image.tif"/>
          <p:cNvPicPr>
            <a:picLocks noChangeAspect="1"/>
          </p:cNvPicPr>
          <p:nvPr/>
        </p:nvPicPr>
        <p:blipFill>
          <a:blip r:embed="rId2">
            <a:alphaModFix amt="50195"/>
            <a:extLst/>
          </a:blip>
          <a:stretch>
            <a:fillRect/>
          </a:stretch>
        </p:blipFill>
        <p:spPr>
          <a:xfrm>
            <a:off x="2286000" y="762000"/>
            <a:ext cx="4840288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Material Science"/>
          <p:cNvSpPr txBox="1"/>
          <p:nvPr/>
        </p:nvSpPr>
        <p:spPr>
          <a:xfrm>
            <a:off x="5989320" y="3810000"/>
            <a:ext cx="131064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800"/>
            </a:lvl1pPr>
          </a:lstStyle>
          <a:p>
            <a:pPr/>
            <a:r>
              <a:t>Material Science</a:t>
            </a:r>
          </a:p>
        </p:txBody>
      </p:sp>
      <p:sp>
        <p:nvSpPr>
          <p:cNvPr id="68" name="Chemistry"/>
          <p:cNvSpPr txBox="1"/>
          <p:nvPr/>
        </p:nvSpPr>
        <p:spPr>
          <a:xfrm>
            <a:off x="4312920" y="3962400"/>
            <a:ext cx="140642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/>
            </a:lvl1pPr>
          </a:lstStyle>
          <a:p>
            <a:pPr/>
            <a:r>
              <a:t>Chemistry</a:t>
            </a:r>
          </a:p>
        </p:txBody>
      </p:sp>
      <p:sp>
        <p:nvSpPr>
          <p:cNvPr id="69" name="QUANTUM…"/>
          <p:cNvSpPr txBox="1"/>
          <p:nvPr/>
        </p:nvSpPr>
        <p:spPr>
          <a:xfrm>
            <a:off x="4160906" y="6172200"/>
            <a:ext cx="1139688" cy="47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1200"/>
            </a:pPr>
            <a:r>
              <a:t>QUANTUM</a:t>
            </a:r>
          </a:p>
          <a:p>
            <a:pPr algn="ctr">
              <a:defRPr b="1" sz="1200"/>
            </a:pPr>
            <a:r>
              <a:t>MECHANICS</a:t>
            </a:r>
          </a:p>
        </p:txBody>
      </p:sp>
      <p:sp>
        <p:nvSpPr>
          <p:cNvPr id="70" name="Molecular Mechanics…"/>
          <p:cNvSpPr txBox="1"/>
          <p:nvPr/>
        </p:nvSpPr>
        <p:spPr>
          <a:xfrm>
            <a:off x="3931920" y="5334000"/>
            <a:ext cx="1591311" cy="73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0000"/>
                </a:solidFill>
              </a:defRPr>
            </a:pPr>
            <a:r>
              <a:t>Molecular Mechanics</a:t>
            </a:r>
          </a:p>
          <a:p>
            <a:pPr algn="ctr">
              <a:defRPr sz="1400">
                <a:solidFill>
                  <a:srgbClr val="FF0000"/>
                </a:solidFill>
              </a:defRPr>
            </a:pPr>
            <a:r>
              <a:t>Force Fields</a:t>
            </a:r>
          </a:p>
        </p:txBody>
      </p:sp>
      <p:sp>
        <p:nvSpPr>
          <p:cNvPr id="71" name="Hierarchical Simulations"/>
          <p:cNvSpPr txBox="1"/>
          <p:nvPr/>
        </p:nvSpPr>
        <p:spPr>
          <a:xfrm>
            <a:off x="2407920" y="304800"/>
            <a:ext cx="444563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800">
                <a:solidFill>
                  <a:schemeClr val="accent2"/>
                </a:solidFill>
              </a:defRPr>
            </a:lvl1pPr>
          </a:lstStyle>
          <a:p>
            <a:pPr/>
            <a:r>
              <a:t>Hierarchical Simulations</a:t>
            </a:r>
          </a:p>
        </p:txBody>
      </p:sp>
      <p:sp>
        <p:nvSpPr>
          <p:cNvPr id="72" name="Meso-scale…"/>
          <p:cNvSpPr txBox="1"/>
          <p:nvPr/>
        </p:nvSpPr>
        <p:spPr>
          <a:xfrm>
            <a:off x="5379720" y="4495800"/>
            <a:ext cx="975361" cy="73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Meso-scale</a:t>
            </a:r>
          </a:p>
          <a:p>
            <a:pPr algn="ctr">
              <a:defRPr sz="1400"/>
            </a:pPr>
            <a:r>
              <a:t>Modeling</a:t>
            </a:r>
          </a:p>
        </p:txBody>
      </p:sp>
      <p:sp>
        <p:nvSpPr>
          <p:cNvPr id="73" name="Equilibrium…"/>
          <p:cNvSpPr txBox="1"/>
          <p:nvPr/>
        </p:nvSpPr>
        <p:spPr>
          <a:xfrm>
            <a:off x="4084320" y="4419600"/>
            <a:ext cx="1356361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Equilibrium</a:t>
            </a:r>
          </a:p>
          <a:p>
            <a:pPr algn="ctr">
              <a:defRPr sz="1400"/>
            </a:pPr>
            <a:r>
              <a:t>&amp; Rate </a:t>
            </a:r>
          </a:p>
          <a:p>
            <a:pPr algn="ctr">
              <a:defRPr sz="1400"/>
            </a:pPr>
            <a:r>
              <a:t>Constants</a:t>
            </a:r>
          </a:p>
        </p:txBody>
      </p:sp>
      <p:sp>
        <p:nvSpPr>
          <p:cNvPr id="74" name="Molecular…"/>
          <p:cNvSpPr txBox="1"/>
          <p:nvPr/>
        </p:nvSpPr>
        <p:spPr>
          <a:xfrm>
            <a:off x="2865120" y="4495800"/>
            <a:ext cx="135636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Molecular </a:t>
            </a:r>
          </a:p>
          <a:p>
            <a:pPr algn="ctr">
              <a:defRPr sz="1400"/>
            </a:pPr>
            <a:r>
              <a:t>Self-Assembly</a:t>
            </a:r>
          </a:p>
        </p:txBody>
      </p:sp>
      <p:sp>
        <p:nvSpPr>
          <p:cNvPr id="75" name="Biochemistry"/>
          <p:cNvSpPr txBox="1"/>
          <p:nvPr/>
        </p:nvSpPr>
        <p:spPr>
          <a:xfrm>
            <a:off x="2560320" y="3733800"/>
            <a:ext cx="1933228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solidFill>
                  <a:srgbClr val="6B9F25"/>
                </a:solidFill>
              </a:defRPr>
            </a:pPr>
          </a:p>
          <a:p>
            <a:pPr>
              <a:defRPr b="1" sz="1800"/>
            </a:pPr>
            <a:r>
              <a:t>Biochemistry</a:t>
            </a:r>
          </a:p>
        </p:txBody>
      </p:sp>
      <p:sp>
        <p:nvSpPr>
          <p:cNvPr id="76" name="Organelle…"/>
          <p:cNvSpPr txBox="1"/>
          <p:nvPr/>
        </p:nvSpPr>
        <p:spPr>
          <a:xfrm>
            <a:off x="3474720" y="2057400"/>
            <a:ext cx="959456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Organelle</a:t>
            </a:r>
          </a:p>
          <a:p>
            <a:pPr>
              <a:defRPr sz="1400"/>
            </a:pPr>
            <a:r>
              <a:t>Modeling</a:t>
            </a:r>
          </a:p>
        </p:txBody>
      </p:sp>
      <p:sp>
        <p:nvSpPr>
          <p:cNvPr id="77" name="Genetic…"/>
          <p:cNvSpPr txBox="1"/>
          <p:nvPr/>
        </p:nvSpPr>
        <p:spPr>
          <a:xfrm>
            <a:off x="2484119" y="1752600"/>
            <a:ext cx="1160957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Genetic</a:t>
            </a:r>
          </a:p>
          <a:p>
            <a:pPr>
              <a:defRPr sz="1400"/>
            </a:pPr>
            <a:r>
              <a:t>Engineering</a:t>
            </a:r>
          </a:p>
        </p:txBody>
      </p:sp>
      <p:sp>
        <p:nvSpPr>
          <p:cNvPr id="78" name="Pharmaceuticals"/>
          <p:cNvSpPr txBox="1"/>
          <p:nvPr/>
        </p:nvSpPr>
        <p:spPr>
          <a:xfrm>
            <a:off x="2331720" y="3124200"/>
            <a:ext cx="1349460" cy="662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/>
            </a:pPr>
          </a:p>
          <a:p>
            <a:pPr>
              <a:defRPr sz="1200"/>
            </a:pPr>
            <a:r>
              <a:t>Pharmaceuticals</a:t>
            </a:r>
          </a:p>
        </p:txBody>
      </p:sp>
      <p:sp>
        <p:nvSpPr>
          <p:cNvPr id="79" name="Specialty…"/>
          <p:cNvSpPr txBox="1"/>
          <p:nvPr/>
        </p:nvSpPr>
        <p:spPr>
          <a:xfrm>
            <a:off x="4770120" y="2438400"/>
            <a:ext cx="1112947" cy="117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Specialty</a:t>
            </a:r>
          </a:p>
          <a:p>
            <a:pPr>
              <a:defRPr sz="1400"/>
            </a:pPr>
            <a:r>
              <a:t>Chemicals</a:t>
            </a:r>
          </a:p>
          <a:p>
            <a:pPr>
              <a:defRPr sz="1400"/>
            </a:pPr>
            <a:r>
              <a:t>&amp; Catalysts</a:t>
            </a:r>
          </a:p>
        </p:txBody>
      </p:sp>
      <p:sp>
        <p:nvSpPr>
          <p:cNvPr id="80" name="Metal…"/>
          <p:cNvSpPr txBox="1"/>
          <p:nvPr/>
        </p:nvSpPr>
        <p:spPr>
          <a:xfrm>
            <a:off x="6217920" y="2743200"/>
            <a:ext cx="648045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Metal </a:t>
            </a:r>
          </a:p>
          <a:p>
            <a:pPr>
              <a:defRPr sz="1400"/>
            </a:pPr>
            <a:r>
              <a:t>Alloys</a:t>
            </a:r>
          </a:p>
        </p:txBody>
      </p:sp>
      <p:sp>
        <p:nvSpPr>
          <p:cNvPr id="81" name="Ceramics"/>
          <p:cNvSpPr txBox="1"/>
          <p:nvPr/>
        </p:nvSpPr>
        <p:spPr>
          <a:xfrm>
            <a:off x="5151120" y="2133600"/>
            <a:ext cx="920736" cy="73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99CCFF"/>
                </a:solidFill>
              </a:defRPr>
            </a:pPr>
          </a:p>
          <a:p>
            <a:pPr>
              <a:defRPr sz="1400"/>
            </a:pPr>
            <a:r>
              <a:t>Ceramics</a:t>
            </a:r>
          </a:p>
        </p:txBody>
      </p:sp>
      <p:sp>
        <p:nvSpPr>
          <p:cNvPr id="82" name="Polymers"/>
          <p:cNvSpPr txBox="1"/>
          <p:nvPr/>
        </p:nvSpPr>
        <p:spPr>
          <a:xfrm>
            <a:off x="5760720" y="1752600"/>
            <a:ext cx="916308" cy="73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Polymers</a:t>
            </a:r>
          </a:p>
        </p:txBody>
      </p:sp>
      <p:sp>
        <p:nvSpPr>
          <p:cNvPr id="83" name="Receptor…"/>
          <p:cNvSpPr txBox="1"/>
          <p:nvPr/>
        </p:nvSpPr>
        <p:spPr>
          <a:xfrm>
            <a:off x="3855720" y="2590800"/>
            <a:ext cx="899466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Receptor</a:t>
            </a:r>
          </a:p>
          <a:p>
            <a:pPr>
              <a:defRPr sz="1400"/>
            </a:pPr>
            <a:r>
              <a:t>Modeling</a:t>
            </a:r>
          </a:p>
        </p:txBody>
      </p:sp>
      <p:sp>
        <p:nvSpPr>
          <p:cNvPr id="84" name="Electronic…"/>
          <p:cNvSpPr txBox="1"/>
          <p:nvPr/>
        </p:nvSpPr>
        <p:spPr>
          <a:xfrm>
            <a:off x="6217920" y="1981200"/>
            <a:ext cx="971697" cy="117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Electronic</a:t>
            </a:r>
          </a:p>
          <a:p>
            <a:pPr>
              <a:defRPr sz="1400"/>
            </a:pPr>
            <a:r>
              <a:t>&amp; Optical</a:t>
            </a:r>
          </a:p>
          <a:p>
            <a:pPr>
              <a:defRPr sz="1400"/>
            </a:pPr>
            <a:r>
              <a:t>Materials</a:t>
            </a:r>
          </a:p>
        </p:txBody>
      </p:sp>
      <p:sp>
        <p:nvSpPr>
          <p:cNvPr id="85" name="Cancer…"/>
          <p:cNvSpPr txBox="1"/>
          <p:nvPr/>
        </p:nvSpPr>
        <p:spPr>
          <a:xfrm>
            <a:off x="3246120" y="1295400"/>
            <a:ext cx="915700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Cancer </a:t>
            </a:r>
          </a:p>
          <a:p>
            <a:pPr>
              <a:defRPr sz="1400"/>
            </a:pPr>
            <a:r>
              <a:t>Research</a:t>
            </a:r>
          </a:p>
        </p:txBody>
      </p:sp>
      <p:sp>
        <p:nvSpPr>
          <p:cNvPr id="86" name="Fossil Energy…"/>
          <p:cNvSpPr txBox="1"/>
          <p:nvPr/>
        </p:nvSpPr>
        <p:spPr>
          <a:xfrm>
            <a:off x="4008120" y="1219200"/>
            <a:ext cx="1203961" cy="73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Fossil Energy</a:t>
            </a:r>
          </a:p>
          <a:p>
            <a:pPr>
              <a:defRPr sz="1400"/>
            </a:pPr>
            <a:r>
              <a:t>Fuel Cells</a:t>
            </a:r>
          </a:p>
        </p:txBody>
      </p:sp>
      <p:sp>
        <p:nvSpPr>
          <p:cNvPr id="87" name="Nanotechnology"/>
          <p:cNvSpPr txBox="1"/>
          <p:nvPr/>
        </p:nvSpPr>
        <p:spPr>
          <a:xfrm>
            <a:off x="5151120" y="1524000"/>
            <a:ext cx="158496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Nanotechnology</a:t>
            </a:r>
          </a:p>
        </p:txBody>
      </p:sp>
      <p:pic>
        <p:nvPicPr>
          <p:cNvPr id="88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0" y="5181600"/>
            <a:ext cx="912813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2514600"/>
            <a:ext cx="1085850" cy="106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3800" y="685800"/>
            <a:ext cx="1066800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Atoms…"/>
          <p:cNvSpPr txBox="1"/>
          <p:nvPr/>
        </p:nvSpPr>
        <p:spPr>
          <a:xfrm>
            <a:off x="7674230" y="6096000"/>
            <a:ext cx="805940" cy="47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Atoms</a:t>
            </a:r>
          </a:p>
          <a:p>
            <a:pPr algn="ctr">
              <a:defRPr sz="1200"/>
            </a:pPr>
            <a:r>
              <a:t>Electrons</a:t>
            </a:r>
          </a:p>
        </p:txBody>
      </p:sp>
      <p:sp>
        <p:nvSpPr>
          <p:cNvPr id="92" name="Molecules"/>
          <p:cNvSpPr txBox="1"/>
          <p:nvPr/>
        </p:nvSpPr>
        <p:spPr>
          <a:xfrm>
            <a:off x="7607605" y="4953000"/>
            <a:ext cx="845528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/>
            </a:lvl1pPr>
          </a:lstStyle>
          <a:p>
            <a:pPr/>
            <a:r>
              <a:t>Molecules</a:t>
            </a:r>
          </a:p>
        </p:txBody>
      </p:sp>
      <p:sp>
        <p:nvSpPr>
          <p:cNvPr id="93" name="Materials"/>
          <p:cNvSpPr txBox="1"/>
          <p:nvPr/>
        </p:nvSpPr>
        <p:spPr>
          <a:xfrm>
            <a:off x="7679923" y="3505200"/>
            <a:ext cx="794554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/>
            </a:lvl1pPr>
          </a:lstStyle>
          <a:p>
            <a:pPr/>
            <a:r>
              <a:t>Materials</a:t>
            </a:r>
          </a:p>
        </p:txBody>
      </p:sp>
      <p:sp>
        <p:nvSpPr>
          <p:cNvPr id="94" name="Design"/>
          <p:cNvSpPr txBox="1"/>
          <p:nvPr/>
        </p:nvSpPr>
        <p:spPr>
          <a:xfrm>
            <a:off x="7796467" y="2133600"/>
            <a:ext cx="624966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/>
            </a:lvl1pPr>
          </a:lstStyle>
          <a:p>
            <a:pPr/>
            <a:r>
              <a:t>Design</a:t>
            </a:r>
          </a:p>
        </p:txBody>
      </p:sp>
      <p:sp>
        <p:nvSpPr>
          <p:cNvPr id="95" name="Femtoseconds…"/>
          <p:cNvSpPr txBox="1"/>
          <p:nvPr/>
        </p:nvSpPr>
        <p:spPr>
          <a:xfrm>
            <a:off x="502327" y="5943600"/>
            <a:ext cx="1201971" cy="4819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Femtoseconds</a:t>
            </a:r>
          </a:p>
          <a:p>
            <a:pPr algn="ctr">
              <a:defRPr sz="1200"/>
            </a:pPr>
            <a:r>
              <a:t>Angstroms</a:t>
            </a:r>
          </a:p>
        </p:txBody>
      </p:sp>
      <p:sp>
        <p:nvSpPr>
          <p:cNvPr id="96" name="Microseconds…"/>
          <p:cNvSpPr txBox="1"/>
          <p:nvPr/>
        </p:nvSpPr>
        <p:spPr>
          <a:xfrm>
            <a:off x="535652" y="4038600"/>
            <a:ext cx="1133734" cy="4819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Microseconds</a:t>
            </a:r>
          </a:p>
          <a:p>
            <a:pPr algn="ctr">
              <a:defRPr sz="1200"/>
            </a:pPr>
            <a:r>
              <a:t>Microns</a:t>
            </a:r>
          </a:p>
        </p:txBody>
      </p:sp>
      <p:sp>
        <p:nvSpPr>
          <p:cNvPr id="97" name="Years…"/>
          <p:cNvSpPr txBox="1"/>
          <p:nvPr/>
        </p:nvSpPr>
        <p:spPr>
          <a:xfrm>
            <a:off x="848079" y="990600"/>
            <a:ext cx="527929" cy="4819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Years</a:t>
            </a:r>
          </a:p>
          <a:p>
            <a:pPr algn="ctr">
              <a:defRPr sz="1200"/>
            </a:pPr>
            <a:r>
              <a:t>Yards</a:t>
            </a:r>
          </a:p>
        </p:txBody>
      </p:sp>
      <p:sp>
        <p:nvSpPr>
          <p:cNvPr id="98" name="Picoseconds…"/>
          <p:cNvSpPr txBox="1"/>
          <p:nvPr/>
        </p:nvSpPr>
        <p:spPr>
          <a:xfrm>
            <a:off x="581305" y="4953000"/>
            <a:ext cx="1042428" cy="4819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Picoseconds</a:t>
            </a:r>
          </a:p>
          <a:p>
            <a:pPr algn="ctr">
              <a:defRPr sz="1200"/>
            </a:pPr>
            <a:r>
              <a:t>Nanometers</a:t>
            </a:r>
          </a:p>
        </p:txBody>
      </p:sp>
      <p:sp>
        <p:nvSpPr>
          <p:cNvPr id="99" name="Seconds…"/>
          <p:cNvSpPr txBox="1"/>
          <p:nvPr/>
        </p:nvSpPr>
        <p:spPr>
          <a:xfrm>
            <a:off x="732415" y="2514600"/>
            <a:ext cx="751320" cy="4819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Seconds</a:t>
            </a:r>
          </a:p>
          <a:p>
            <a:pPr algn="ctr">
              <a:defRPr sz="1200"/>
            </a:pPr>
            <a:r>
              <a:t>Inches</a:t>
            </a:r>
          </a:p>
        </p:txBody>
      </p:sp>
      <p:pic>
        <p:nvPicPr>
          <p:cNvPr id="100" name="image.pdf" descr="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96200" y="1219200"/>
            <a:ext cx="838200" cy="66198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01" name="Connection Line"/>
          <p:cNvCxnSpPr>
            <a:stCxn id="95" idx="0"/>
            <a:endCxn id="98" idx="0"/>
          </p:cNvCxnSpPr>
          <p:nvPr/>
        </p:nvCxnSpPr>
        <p:spPr>
          <a:xfrm flipH="1" flipV="1">
            <a:off x="1102518" y="5193982"/>
            <a:ext cx="795" cy="99060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</p:cxnSp>
      <p:cxnSp>
        <p:nvCxnSpPr>
          <p:cNvPr id="102" name="Connection Line"/>
          <p:cNvCxnSpPr>
            <a:stCxn id="98" idx="0"/>
            <a:endCxn id="96" idx="0"/>
          </p:cNvCxnSpPr>
          <p:nvPr/>
        </p:nvCxnSpPr>
        <p:spPr>
          <a:xfrm flipV="1">
            <a:off x="1102518" y="4279582"/>
            <a:ext cx="1" cy="91440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</p:cxnSp>
      <p:cxnSp>
        <p:nvCxnSpPr>
          <p:cNvPr id="103" name="Connection Line"/>
          <p:cNvCxnSpPr>
            <a:stCxn id="96" idx="0"/>
            <a:endCxn id="99" idx="0"/>
          </p:cNvCxnSpPr>
          <p:nvPr/>
        </p:nvCxnSpPr>
        <p:spPr>
          <a:xfrm flipV="1">
            <a:off x="1102518" y="2755582"/>
            <a:ext cx="5558" cy="152400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</p:cxnSp>
      <p:cxnSp>
        <p:nvCxnSpPr>
          <p:cNvPr id="104" name="Connection Line"/>
          <p:cNvCxnSpPr>
            <a:stCxn id="99" idx="0"/>
            <a:endCxn id="97" idx="0"/>
          </p:cNvCxnSpPr>
          <p:nvPr/>
        </p:nvCxnSpPr>
        <p:spPr>
          <a:xfrm flipV="1">
            <a:off x="1108075" y="1231582"/>
            <a:ext cx="3969" cy="152400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</p:cxnSp>
      <p:sp>
        <p:nvSpPr>
          <p:cNvPr id="105" name="H Ψ= E Ψ"/>
          <p:cNvSpPr txBox="1"/>
          <p:nvPr/>
        </p:nvSpPr>
        <p:spPr>
          <a:xfrm>
            <a:off x="1757045" y="6019800"/>
            <a:ext cx="1247810" cy="391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/>
            </a:pPr>
            <a:r>
              <a:t>H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Y</a:t>
            </a:r>
            <a:r>
              <a:t>= E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Y</a:t>
            </a:r>
          </a:p>
        </p:txBody>
      </p:sp>
      <p:sp>
        <p:nvSpPr>
          <p:cNvPr id="106" name="F=ma"/>
          <p:cNvSpPr txBox="1"/>
          <p:nvPr/>
        </p:nvSpPr>
        <p:spPr>
          <a:xfrm>
            <a:off x="1757045" y="5110162"/>
            <a:ext cx="78223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F=ma</a:t>
            </a:r>
          </a:p>
        </p:txBody>
      </p:sp>
      <p:pic>
        <p:nvPicPr>
          <p:cNvPr id="107" name="image.pdf" descr="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11325" y="2667000"/>
            <a:ext cx="787400" cy="26511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Multi-scale"/>
          <p:cNvSpPr txBox="1"/>
          <p:nvPr/>
        </p:nvSpPr>
        <p:spPr>
          <a:xfrm>
            <a:off x="457199" y="582612"/>
            <a:ext cx="1671897" cy="40576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Multi-scale</a:t>
            </a:r>
          </a:p>
        </p:txBody>
      </p:sp>
      <p:pic>
        <p:nvPicPr>
          <p:cNvPr id="109" name="E:\misc\dnanim.gif" descr="E:\misc\dnanim.g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48600" y="3733800"/>
            <a:ext cx="501650" cy="122872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© W.A. Goddard III, M. Blanco, 1998"/>
          <p:cNvSpPr txBox="1"/>
          <p:nvPr/>
        </p:nvSpPr>
        <p:spPr>
          <a:xfrm>
            <a:off x="5684520" y="6581775"/>
            <a:ext cx="2575561" cy="47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200"/>
            </a:lvl1pPr>
          </a:lstStyle>
          <a:p>
            <a:pPr/>
            <a:r>
              <a:t>© W.A. Goddard III, M. Blanco, 1998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Biomolecular Simulations"/>
          <p:cNvSpPr txBox="1"/>
          <p:nvPr>
            <p:ph type="title" idx="4294967295"/>
          </p:nvPr>
        </p:nvSpPr>
        <p:spPr>
          <a:xfrm>
            <a:off x="914400" y="381000"/>
            <a:ext cx="7162800" cy="671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pic>
        <p:nvPicPr>
          <p:cNvPr id="3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225" y="2133600"/>
            <a:ext cx="8186738" cy="418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mol3" descr="mol3"/>
          <p:cNvPicPr>
            <a:picLocks noChangeAspect="1"/>
          </p:cNvPicPr>
          <p:nvPr/>
        </p:nvPicPr>
        <p:blipFill>
          <a:blip r:embed="rId3">
            <a:extLst/>
          </a:blip>
          <a:srcRect l="6564" t="3750" r="6231" b="9039"/>
          <a:stretch>
            <a:fillRect/>
          </a:stretch>
        </p:blipFill>
        <p:spPr>
          <a:xfrm>
            <a:off x="4343400" y="3048000"/>
            <a:ext cx="4114801" cy="308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"/>
          <p:cNvGrpSpPr/>
          <p:nvPr/>
        </p:nvGrpSpPr>
        <p:grpSpPr>
          <a:xfrm>
            <a:off x="273049" y="2057399"/>
            <a:ext cx="4948239" cy="2687639"/>
            <a:chOff x="0" y="0"/>
            <a:chExt cx="4948237" cy="2687637"/>
          </a:xfrm>
        </p:grpSpPr>
        <p:pic>
          <p:nvPicPr>
            <p:cNvPr id="303" name="PHE" descr="PH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84" t="18669" r="8160" b="19100"/>
            <a:stretch>
              <a:fillRect/>
            </a:stretch>
          </p:blipFill>
          <p:spPr>
            <a:xfrm>
              <a:off x="0" y="100012"/>
              <a:ext cx="4948238" cy="2559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4" name="Rounded Rectangle"/>
            <p:cNvSpPr/>
            <p:nvPr/>
          </p:nvSpPr>
          <p:spPr>
            <a:xfrm>
              <a:off x="255587" y="14287"/>
              <a:ext cx="1279526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940365" y="433204"/>
              <a:ext cx="1546871" cy="17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08" fill="norm" stroke="1" extrusionOk="0">
                  <a:moveTo>
                    <a:pt x="6053" y="21135"/>
                  </a:moveTo>
                  <a:cubicBezTo>
                    <a:pt x="5166" y="21223"/>
                    <a:pt x="4290" y="21190"/>
                    <a:pt x="3427" y="21024"/>
                  </a:cubicBezTo>
                  <a:cubicBezTo>
                    <a:pt x="3292" y="20935"/>
                    <a:pt x="3119" y="20891"/>
                    <a:pt x="3021" y="20769"/>
                  </a:cubicBezTo>
                  <a:cubicBezTo>
                    <a:pt x="2811" y="20536"/>
                    <a:pt x="2947" y="20414"/>
                    <a:pt x="2552" y="20292"/>
                  </a:cubicBezTo>
                  <a:cubicBezTo>
                    <a:pt x="2268" y="20036"/>
                    <a:pt x="2010" y="19803"/>
                    <a:pt x="1800" y="19504"/>
                  </a:cubicBezTo>
                  <a:cubicBezTo>
                    <a:pt x="1603" y="18827"/>
                    <a:pt x="1529" y="18162"/>
                    <a:pt x="1221" y="17518"/>
                  </a:cubicBezTo>
                  <a:cubicBezTo>
                    <a:pt x="1122" y="17307"/>
                    <a:pt x="1110" y="17096"/>
                    <a:pt x="925" y="16941"/>
                  </a:cubicBezTo>
                  <a:cubicBezTo>
                    <a:pt x="999" y="16220"/>
                    <a:pt x="912" y="16264"/>
                    <a:pt x="752" y="15632"/>
                  </a:cubicBezTo>
                  <a:cubicBezTo>
                    <a:pt x="653" y="15255"/>
                    <a:pt x="604" y="14856"/>
                    <a:pt x="518" y="14478"/>
                  </a:cubicBezTo>
                  <a:cubicBezTo>
                    <a:pt x="481" y="14323"/>
                    <a:pt x="444" y="14168"/>
                    <a:pt x="407" y="14012"/>
                  </a:cubicBezTo>
                  <a:cubicBezTo>
                    <a:pt x="185" y="13180"/>
                    <a:pt x="358" y="14035"/>
                    <a:pt x="173" y="12958"/>
                  </a:cubicBezTo>
                  <a:cubicBezTo>
                    <a:pt x="136" y="12781"/>
                    <a:pt x="0" y="12437"/>
                    <a:pt x="0" y="12437"/>
                  </a:cubicBezTo>
                  <a:cubicBezTo>
                    <a:pt x="74" y="11683"/>
                    <a:pt x="86" y="11272"/>
                    <a:pt x="49" y="10440"/>
                  </a:cubicBezTo>
                  <a:cubicBezTo>
                    <a:pt x="74" y="9763"/>
                    <a:pt x="-74" y="8543"/>
                    <a:pt x="345" y="7822"/>
                  </a:cubicBezTo>
                  <a:cubicBezTo>
                    <a:pt x="407" y="7334"/>
                    <a:pt x="456" y="6868"/>
                    <a:pt x="1048" y="6724"/>
                  </a:cubicBezTo>
                  <a:cubicBezTo>
                    <a:pt x="1282" y="6335"/>
                    <a:pt x="1418" y="5969"/>
                    <a:pt x="1738" y="5625"/>
                  </a:cubicBezTo>
                  <a:cubicBezTo>
                    <a:pt x="1960" y="5060"/>
                    <a:pt x="2268" y="4494"/>
                    <a:pt x="2725" y="4050"/>
                  </a:cubicBezTo>
                  <a:cubicBezTo>
                    <a:pt x="2823" y="3806"/>
                    <a:pt x="3144" y="3651"/>
                    <a:pt x="3366" y="3484"/>
                  </a:cubicBezTo>
                  <a:cubicBezTo>
                    <a:pt x="3797" y="3162"/>
                    <a:pt x="3970" y="3118"/>
                    <a:pt x="4475" y="2952"/>
                  </a:cubicBezTo>
                  <a:cubicBezTo>
                    <a:pt x="4697" y="2885"/>
                    <a:pt x="4907" y="2719"/>
                    <a:pt x="5116" y="2641"/>
                  </a:cubicBezTo>
                  <a:cubicBezTo>
                    <a:pt x="5425" y="2519"/>
                    <a:pt x="5856" y="2519"/>
                    <a:pt x="6164" y="2486"/>
                  </a:cubicBezTo>
                  <a:cubicBezTo>
                    <a:pt x="6534" y="2264"/>
                    <a:pt x="6978" y="1676"/>
                    <a:pt x="7385" y="1598"/>
                  </a:cubicBezTo>
                  <a:cubicBezTo>
                    <a:pt x="7644" y="1476"/>
                    <a:pt x="7927" y="1387"/>
                    <a:pt x="8199" y="1276"/>
                  </a:cubicBezTo>
                  <a:cubicBezTo>
                    <a:pt x="8815" y="722"/>
                    <a:pt x="9271" y="333"/>
                    <a:pt x="10184" y="289"/>
                  </a:cubicBezTo>
                  <a:cubicBezTo>
                    <a:pt x="10689" y="267"/>
                    <a:pt x="11194" y="256"/>
                    <a:pt x="11700" y="234"/>
                  </a:cubicBezTo>
                  <a:cubicBezTo>
                    <a:pt x="12501" y="134"/>
                    <a:pt x="13414" y="256"/>
                    <a:pt x="14203" y="289"/>
                  </a:cubicBezTo>
                  <a:cubicBezTo>
                    <a:pt x="14696" y="411"/>
                    <a:pt x="15029" y="234"/>
                    <a:pt x="15473" y="123"/>
                  </a:cubicBezTo>
                  <a:cubicBezTo>
                    <a:pt x="15719" y="-77"/>
                    <a:pt x="15559" y="12"/>
                    <a:pt x="16114" y="78"/>
                  </a:cubicBezTo>
                  <a:cubicBezTo>
                    <a:pt x="17544" y="256"/>
                    <a:pt x="16126" y="156"/>
                    <a:pt x="18444" y="234"/>
                  </a:cubicBezTo>
                  <a:cubicBezTo>
                    <a:pt x="18875" y="422"/>
                    <a:pt x="19208" y="677"/>
                    <a:pt x="19615" y="910"/>
                  </a:cubicBezTo>
                  <a:cubicBezTo>
                    <a:pt x="19837" y="1032"/>
                    <a:pt x="20096" y="1099"/>
                    <a:pt x="20305" y="1232"/>
                  </a:cubicBezTo>
                  <a:cubicBezTo>
                    <a:pt x="20392" y="1454"/>
                    <a:pt x="20811" y="1676"/>
                    <a:pt x="21070" y="1754"/>
                  </a:cubicBezTo>
                  <a:cubicBezTo>
                    <a:pt x="21526" y="2319"/>
                    <a:pt x="21341" y="3140"/>
                    <a:pt x="21477" y="3795"/>
                  </a:cubicBezTo>
                  <a:cubicBezTo>
                    <a:pt x="21341" y="4472"/>
                    <a:pt x="21489" y="5270"/>
                    <a:pt x="21070" y="5892"/>
                  </a:cubicBezTo>
                  <a:cubicBezTo>
                    <a:pt x="20959" y="6058"/>
                    <a:pt x="20700" y="6169"/>
                    <a:pt x="20540" y="6302"/>
                  </a:cubicBezTo>
                  <a:cubicBezTo>
                    <a:pt x="20379" y="6724"/>
                    <a:pt x="20614" y="6202"/>
                    <a:pt x="20305" y="6624"/>
                  </a:cubicBezTo>
                  <a:cubicBezTo>
                    <a:pt x="20268" y="6668"/>
                    <a:pt x="20281" y="6735"/>
                    <a:pt x="20256" y="6779"/>
                  </a:cubicBezTo>
                  <a:cubicBezTo>
                    <a:pt x="20071" y="7112"/>
                    <a:pt x="19701" y="7323"/>
                    <a:pt x="19319" y="7411"/>
                  </a:cubicBezTo>
                  <a:cubicBezTo>
                    <a:pt x="18690" y="7778"/>
                    <a:pt x="17655" y="7456"/>
                    <a:pt x="16927" y="7411"/>
                  </a:cubicBezTo>
                  <a:cubicBezTo>
                    <a:pt x="16101" y="7145"/>
                    <a:pt x="15596" y="7278"/>
                    <a:pt x="14486" y="7245"/>
                  </a:cubicBezTo>
                  <a:cubicBezTo>
                    <a:pt x="14375" y="7212"/>
                    <a:pt x="14264" y="7145"/>
                    <a:pt x="14141" y="7145"/>
                  </a:cubicBezTo>
                  <a:cubicBezTo>
                    <a:pt x="13808" y="7156"/>
                    <a:pt x="13155" y="7245"/>
                    <a:pt x="13155" y="7245"/>
                  </a:cubicBezTo>
                  <a:cubicBezTo>
                    <a:pt x="12588" y="7578"/>
                    <a:pt x="11885" y="7866"/>
                    <a:pt x="11231" y="8033"/>
                  </a:cubicBezTo>
                  <a:cubicBezTo>
                    <a:pt x="10936" y="8221"/>
                    <a:pt x="10664" y="8343"/>
                    <a:pt x="10294" y="8399"/>
                  </a:cubicBezTo>
                  <a:cubicBezTo>
                    <a:pt x="10036" y="8499"/>
                    <a:pt x="9949" y="8543"/>
                    <a:pt x="9777" y="8721"/>
                  </a:cubicBezTo>
                  <a:cubicBezTo>
                    <a:pt x="9616" y="9275"/>
                    <a:pt x="9530" y="9830"/>
                    <a:pt x="9419" y="10396"/>
                  </a:cubicBezTo>
                  <a:cubicBezTo>
                    <a:pt x="9394" y="10496"/>
                    <a:pt x="9259" y="10828"/>
                    <a:pt x="9247" y="10862"/>
                  </a:cubicBezTo>
                  <a:cubicBezTo>
                    <a:pt x="9185" y="11006"/>
                    <a:pt x="9074" y="11283"/>
                    <a:pt x="9074" y="11283"/>
                  </a:cubicBezTo>
                  <a:cubicBezTo>
                    <a:pt x="9123" y="11627"/>
                    <a:pt x="9148" y="11993"/>
                    <a:pt x="9370" y="12282"/>
                  </a:cubicBezTo>
                  <a:cubicBezTo>
                    <a:pt x="9444" y="12526"/>
                    <a:pt x="9703" y="13491"/>
                    <a:pt x="9826" y="13635"/>
                  </a:cubicBezTo>
                  <a:cubicBezTo>
                    <a:pt x="9937" y="13757"/>
                    <a:pt x="10307" y="14012"/>
                    <a:pt x="10467" y="14112"/>
                  </a:cubicBezTo>
                  <a:cubicBezTo>
                    <a:pt x="10541" y="14245"/>
                    <a:pt x="10689" y="14345"/>
                    <a:pt x="10763" y="14478"/>
                  </a:cubicBezTo>
                  <a:cubicBezTo>
                    <a:pt x="10911" y="14756"/>
                    <a:pt x="10874" y="15033"/>
                    <a:pt x="11108" y="15266"/>
                  </a:cubicBezTo>
                  <a:cubicBezTo>
                    <a:pt x="11207" y="15599"/>
                    <a:pt x="11404" y="15876"/>
                    <a:pt x="11515" y="16209"/>
                  </a:cubicBezTo>
                  <a:cubicBezTo>
                    <a:pt x="11466" y="16963"/>
                    <a:pt x="11577" y="17995"/>
                    <a:pt x="10874" y="18561"/>
                  </a:cubicBezTo>
                  <a:cubicBezTo>
                    <a:pt x="10726" y="18849"/>
                    <a:pt x="10603" y="19160"/>
                    <a:pt x="10356" y="19404"/>
                  </a:cubicBezTo>
                  <a:cubicBezTo>
                    <a:pt x="10270" y="19637"/>
                    <a:pt x="10208" y="19870"/>
                    <a:pt x="10060" y="20081"/>
                  </a:cubicBezTo>
                  <a:cubicBezTo>
                    <a:pt x="9814" y="20414"/>
                    <a:pt x="9382" y="20613"/>
                    <a:pt x="9012" y="20813"/>
                  </a:cubicBezTo>
                  <a:cubicBezTo>
                    <a:pt x="8273" y="21212"/>
                    <a:pt x="7693" y="21235"/>
                    <a:pt x="6805" y="21334"/>
                  </a:cubicBezTo>
                  <a:cubicBezTo>
                    <a:pt x="6238" y="21523"/>
                    <a:pt x="6349" y="21290"/>
                    <a:pt x="5758" y="2129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1858673" y="979487"/>
              <a:ext cx="1484602" cy="104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01" fill="norm" stroke="1" extrusionOk="0">
                  <a:moveTo>
                    <a:pt x="18154" y="0"/>
                  </a:moveTo>
                  <a:cubicBezTo>
                    <a:pt x="17283" y="346"/>
                    <a:pt x="16373" y="510"/>
                    <a:pt x="15489" y="766"/>
                  </a:cubicBezTo>
                  <a:cubicBezTo>
                    <a:pt x="15310" y="1057"/>
                    <a:pt x="12965" y="1167"/>
                    <a:pt x="12530" y="1203"/>
                  </a:cubicBezTo>
                  <a:cubicBezTo>
                    <a:pt x="11825" y="1568"/>
                    <a:pt x="11287" y="1713"/>
                    <a:pt x="10531" y="1805"/>
                  </a:cubicBezTo>
                  <a:cubicBezTo>
                    <a:pt x="9237" y="1604"/>
                    <a:pt x="9340" y="1440"/>
                    <a:pt x="8046" y="1549"/>
                  </a:cubicBezTo>
                  <a:cubicBezTo>
                    <a:pt x="7815" y="1713"/>
                    <a:pt x="7572" y="1768"/>
                    <a:pt x="7328" y="1896"/>
                  </a:cubicBezTo>
                  <a:cubicBezTo>
                    <a:pt x="6983" y="2333"/>
                    <a:pt x="6624" y="2333"/>
                    <a:pt x="6175" y="2406"/>
                  </a:cubicBezTo>
                  <a:cubicBezTo>
                    <a:pt x="5919" y="2497"/>
                    <a:pt x="5817" y="2716"/>
                    <a:pt x="5573" y="2825"/>
                  </a:cubicBezTo>
                  <a:cubicBezTo>
                    <a:pt x="5381" y="3099"/>
                    <a:pt x="5138" y="3317"/>
                    <a:pt x="4907" y="3518"/>
                  </a:cubicBezTo>
                  <a:cubicBezTo>
                    <a:pt x="4677" y="3955"/>
                    <a:pt x="4356" y="4721"/>
                    <a:pt x="3998" y="4903"/>
                  </a:cubicBezTo>
                  <a:cubicBezTo>
                    <a:pt x="3664" y="5377"/>
                    <a:pt x="3536" y="5924"/>
                    <a:pt x="3267" y="6453"/>
                  </a:cubicBezTo>
                  <a:cubicBezTo>
                    <a:pt x="3447" y="7164"/>
                    <a:pt x="3370" y="6617"/>
                    <a:pt x="2614" y="7747"/>
                  </a:cubicBezTo>
                  <a:cubicBezTo>
                    <a:pt x="2165" y="8421"/>
                    <a:pt x="1615" y="9150"/>
                    <a:pt x="1217" y="9898"/>
                  </a:cubicBezTo>
                  <a:cubicBezTo>
                    <a:pt x="641" y="11010"/>
                    <a:pt x="820" y="12759"/>
                    <a:pt x="372" y="13762"/>
                  </a:cubicBezTo>
                  <a:cubicBezTo>
                    <a:pt x="257" y="14528"/>
                    <a:pt x="154" y="15330"/>
                    <a:pt x="13" y="16095"/>
                  </a:cubicBezTo>
                  <a:cubicBezTo>
                    <a:pt x="26" y="16861"/>
                    <a:pt x="-179" y="19376"/>
                    <a:pt x="667" y="19795"/>
                  </a:cubicBezTo>
                  <a:cubicBezTo>
                    <a:pt x="1038" y="20288"/>
                    <a:pt x="1153" y="21053"/>
                    <a:pt x="1704" y="21163"/>
                  </a:cubicBezTo>
                  <a:cubicBezTo>
                    <a:pt x="1922" y="21217"/>
                    <a:pt x="2153" y="21217"/>
                    <a:pt x="2370" y="21254"/>
                  </a:cubicBezTo>
                  <a:cubicBezTo>
                    <a:pt x="2768" y="21527"/>
                    <a:pt x="2857" y="21509"/>
                    <a:pt x="3331" y="21418"/>
                  </a:cubicBezTo>
                  <a:cubicBezTo>
                    <a:pt x="3869" y="21509"/>
                    <a:pt x="4395" y="21600"/>
                    <a:pt x="4907" y="21254"/>
                  </a:cubicBezTo>
                  <a:cubicBezTo>
                    <a:pt x="5522" y="20269"/>
                    <a:pt x="6278" y="19759"/>
                    <a:pt x="6842" y="18574"/>
                  </a:cubicBezTo>
                  <a:cubicBezTo>
                    <a:pt x="7059" y="18118"/>
                    <a:pt x="7226" y="17736"/>
                    <a:pt x="7508" y="17371"/>
                  </a:cubicBezTo>
                  <a:cubicBezTo>
                    <a:pt x="7610" y="17244"/>
                    <a:pt x="7815" y="16952"/>
                    <a:pt x="7815" y="16952"/>
                  </a:cubicBezTo>
                  <a:cubicBezTo>
                    <a:pt x="7995" y="16423"/>
                    <a:pt x="8097" y="15949"/>
                    <a:pt x="8238" y="15403"/>
                  </a:cubicBezTo>
                  <a:cubicBezTo>
                    <a:pt x="8277" y="15093"/>
                    <a:pt x="8341" y="14728"/>
                    <a:pt x="8481" y="14455"/>
                  </a:cubicBezTo>
                  <a:cubicBezTo>
                    <a:pt x="8571" y="14291"/>
                    <a:pt x="8776" y="14017"/>
                    <a:pt x="8776" y="14017"/>
                  </a:cubicBezTo>
                  <a:cubicBezTo>
                    <a:pt x="8891" y="13580"/>
                    <a:pt x="9301" y="13124"/>
                    <a:pt x="9622" y="12996"/>
                  </a:cubicBezTo>
                  <a:cubicBezTo>
                    <a:pt x="9916" y="12577"/>
                    <a:pt x="10314" y="12322"/>
                    <a:pt x="10711" y="12122"/>
                  </a:cubicBezTo>
                  <a:cubicBezTo>
                    <a:pt x="11441" y="11174"/>
                    <a:pt x="12530" y="11556"/>
                    <a:pt x="13440" y="11520"/>
                  </a:cubicBezTo>
                  <a:cubicBezTo>
                    <a:pt x="13965" y="11411"/>
                    <a:pt x="14439" y="11137"/>
                    <a:pt x="14951" y="11010"/>
                  </a:cubicBezTo>
                  <a:cubicBezTo>
                    <a:pt x="15592" y="10682"/>
                    <a:pt x="15387" y="10754"/>
                    <a:pt x="16399" y="10846"/>
                  </a:cubicBezTo>
                  <a:cubicBezTo>
                    <a:pt x="16975" y="10682"/>
                    <a:pt x="17488" y="10554"/>
                    <a:pt x="18090" y="10499"/>
                  </a:cubicBezTo>
                  <a:cubicBezTo>
                    <a:pt x="18295" y="10408"/>
                    <a:pt x="18538" y="10463"/>
                    <a:pt x="18692" y="10244"/>
                  </a:cubicBezTo>
                  <a:cubicBezTo>
                    <a:pt x="18872" y="9989"/>
                    <a:pt x="19000" y="9879"/>
                    <a:pt x="19243" y="9807"/>
                  </a:cubicBezTo>
                  <a:cubicBezTo>
                    <a:pt x="19525" y="9734"/>
                    <a:pt x="20089" y="9624"/>
                    <a:pt x="20089" y="9624"/>
                  </a:cubicBezTo>
                  <a:cubicBezTo>
                    <a:pt x="20255" y="9242"/>
                    <a:pt x="20627" y="8822"/>
                    <a:pt x="20934" y="8695"/>
                  </a:cubicBezTo>
                  <a:cubicBezTo>
                    <a:pt x="21075" y="8093"/>
                    <a:pt x="21190" y="7492"/>
                    <a:pt x="21293" y="6872"/>
                  </a:cubicBezTo>
                  <a:cubicBezTo>
                    <a:pt x="21331" y="6653"/>
                    <a:pt x="21421" y="6197"/>
                    <a:pt x="21421" y="6197"/>
                  </a:cubicBezTo>
                  <a:cubicBezTo>
                    <a:pt x="21331" y="5796"/>
                    <a:pt x="21383" y="5487"/>
                    <a:pt x="21114" y="5250"/>
                  </a:cubicBezTo>
                  <a:cubicBezTo>
                    <a:pt x="20998" y="4703"/>
                    <a:pt x="20550" y="4265"/>
                    <a:pt x="20268" y="3864"/>
                  </a:cubicBezTo>
                  <a:cubicBezTo>
                    <a:pt x="20178" y="3518"/>
                    <a:pt x="19999" y="3117"/>
                    <a:pt x="19781" y="2916"/>
                  </a:cubicBezTo>
                  <a:cubicBezTo>
                    <a:pt x="19730" y="2643"/>
                    <a:pt x="19691" y="2443"/>
                    <a:pt x="19551" y="2224"/>
                  </a:cubicBezTo>
                  <a:cubicBezTo>
                    <a:pt x="19461" y="1877"/>
                    <a:pt x="19307" y="1659"/>
                    <a:pt x="19064" y="1549"/>
                  </a:cubicBezTo>
                  <a:cubicBezTo>
                    <a:pt x="18731" y="1203"/>
                    <a:pt x="18385" y="1185"/>
                    <a:pt x="17975" y="1112"/>
                  </a:cubicBezTo>
                  <a:cubicBezTo>
                    <a:pt x="17911" y="875"/>
                    <a:pt x="17834" y="656"/>
                    <a:pt x="17667" y="510"/>
                  </a:cubicBezTo>
                  <a:cubicBezTo>
                    <a:pt x="17616" y="474"/>
                    <a:pt x="17488" y="419"/>
                    <a:pt x="17488" y="419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3419475" y="1085150"/>
              <a:ext cx="809154" cy="98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81" fill="norm" stroke="1" extrusionOk="0">
                  <a:moveTo>
                    <a:pt x="0" y="6761"/>
                  </a:moveTo>
                  <a:cubicBezTo>
                    <a:pt x="684" y="7633"/>
                    <a:pt x="1108" y="8660"/>
                    <a:pt x="1674" y="9590"/>
                  </a:cubicBezTo>
                  <a:cubicBezTo>
                    <a:pt x="1863" y="10481"/>
                    <a:pt x="2665" y="11934"/>
                    <a:pt x="3679" y="12340"/>
                  </a:cubicBezTo>
                  <a:cubicBezTo>
                    <a:pt x="4103" y="12825"/>
                    <a:pt x="4504" y="13561"/>
                    <a:pt x="4999" y="13987"/>
                  </a:cubicBezTo>
                  <a:cubicBezTo>
                    <a:pt x="5494" y="14413"/>
                    <a:pt x="6791" y="14898"/>
                    <a:pt x="7452" y="15091"/>
                  </a:cubicBezTo>
                  <a:cubicBezTo>
                    <a:pt x="7923" y="15595"/>
                    <a:pt x="8466" y="16041"/>
                    <a:pt x="8914" y="16544"/>
                  </a:cubicBezTo>
                  <a:cubicBezTo>
                    <a:pt x="9055" y="16912"/>
                    <a:pt x="9291" y="16990"/>
                    <a:pt x="9692" y="17184"/>
                  </a:cubicBezTo>
                  <a:cubicBezTo>
                    <a:pt x="10022" y="18133"/>
                    <a:pt x="10918" y="19508"/>
                    <a:pt x="12026" y="19934"/>
                  </a:cubicBezTo>
                  <a:cubicBezTo>
                    <a:pt x="12238" y="20109"/>
                    <a:pt x="12474" y="20302"/>
                    <a:pt x="12686" y="20477"/>
                  </a:cubicBezTo>
                  <a:cubicBezTo>
                    <a:pt x="12757" y="20535"/>
                    <a:pt x="12922" y="20671"/>
                    <a:pt x="12922" y="20671"/>
                  </a:cubicBezTo>
                  <a:cubicBezTo>
                    <a:pt x="13134" y="21252"/>
                    <a:pt x="13465" y="21387"/>
                    <a:pt x="14125" y="21581"/>
                  </a:cubicBezTo>
                  <a:cubicBezTo>
                    <a:pt x="15328" y="21252"/>
                    <a:pt x="17403" y="21349"/>
                    <a:pt x="18487" y="21310"/>
                  </a:cubicBezTo>
                  <a:cubicBezTo>
                    <a:pt x="19195" y="21058"/>
                    <a:pt x="19879" y="21155"/>
                    <a:pt x="20586" y="20942"/>
                  </a:cubicBezTo>
                  <a:cubicBezTo>
                    <a:pt x="20916" y="20554"/>
                    <a:pt x="21152" y="20380"/>
                    <a:pt x="21364" y="19934"/>
                  </a:cubicBezTo>
                  <a:cubicBezTo>
                    <a:pt x="21600" y="16719"/>
                    <a:pt x="21341" y="13115"/>
                    <a:pt x="21270" y="10055"/>
                  </a:cubicBezTo>
                  <a:cubicBezTo>
                    <a:pt x="21246" y="9377"/>
                    <a:pt x="21270" y="7982"/>
                    <a:pt x="20704" y="7401"/>
                  </a:cubicBezTo>
                  <a:cubicBezTo>
                    <a:pt x="20421" y="7110"/>
                    <a:pt x="19690" y="7013"/>
                    <a:pt x="19266" y="6858"/>
                  </a:cubicBezTo>
                  <a:cubicBezTo>
                    <a:pt x="18086" y="5890"/>
                    <a:pt x="19218" y="6897"/>
                    <a:pt x="18369" y="5948"/>
                  </a:cubicBezTo>
                  <a:cubicBezTo>
                    <a:pt x="17898" y="5405"/>
                    <a:pt x="17049" y="4921"/>
                    <a:pt x="16365" y="4572"/>
                  </a:cubicBezTo>
                  <a:cubicBezTo>
                    <a:pt x="15823" y="3972"/>
                    <a:pt x="14950" y="3894"/>
                    <a:pt x="14243" y="3371"/>
                  </a:cubicBezTo>
                  <a:cubicBezTo>
                    <a:pt x="12993" y="2461"/>
                    <a:pt x="11908" y="1453"/>
                    <a:pt x="10682" y="543"/>
                  </a:cubicBezTo>
                  <a:cubicBezTo>
                    <a:pt x="10446" y="-19"/>
                    <a:pt x="10069" y="58"/>
                    <a:pt x="9338" y="0"/>
                  </a:cubicBezTo>
                  <a:cubicBezTo>
                    <a:pt x="7593" y="20"/>
                    <a:pt x="5872" y="20"/>
                    <a:pt x="4127" y="78"/>
                  </a:cubicBezTo>
                  <a:cubicBezTo>
                    <a:pt x="2971" y="117"/>
                    <a:pt x="2735" y="1376"/>
                    <a:pt x="1886" y="1821"/>
                  </a:cubicBezTo>
                  <a:cubicBezTo>
                    <a:pt x="1556" y="2596"/>
                    <a:pt x="1438" y="3507"/>
                    <a:pt x="896" y="4204"/>
                  </a:cubicBezTo>
                  <a:cubicBezTo>
                    <a:pt x="778" y="4533"/>
                    <a:pt x="236" y="5366"/>
                    <a:pt x="212" y="5657"/>
                  </a:cubicBezTo>
                  <a:cubicBezTo>
                    <a:pt x="189" y="6199"/>
                    <a:pt x="212" y="6761"/>
                    <a:pt x="212" y="7304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8" name="Torsion angles…"/>
            <p:cNvSpPr txBox="1"/>
            <p:nvPr/>
          </p:nvSpPr>
          <p:spPr>
            <a:xfrm>
              <a:off x="274320" y="0"/>
              <a:ext cx="1333163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Torsion angles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4-body</a:t>
              </a:r>
            </a:p>
          </p:txBody>
        </p:sp>
        <p:sp>
          <p:nvSpPr>
            <p:cNvPr id="309" name="Rounded Rectangle"/>
            <p:cNvSpPr/>
            <p:nvPr/>
          </p:nvSpPr>
          <p:spPr>
            <a:xfrm>
              <a:off x="1676400" y="2133600"/>
              <a:ext cx="1279525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10" name="Angles…"/>
            <p:cNvSpPr txBox="1"/>
            <p:nvPr/>
          </p:nvSpPr>
          <p:spPr>
            <a:xfrm>
              <a:off x="1857057" y="2108200"/>
              <a:ext cx="1023998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Angles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3-body</a:t>
              </a:r>
            </a:p>
          </p:txBody>
        </p:sp>
        <p:sp>
          <p:nvSpPr>
            <p:cNvPr id="311" name="Rounded Rectangle"/>
            <p:cNvSpPr/>
            <p:nvPr/>
          </p:nvSpPr>
          <p:spPr>
            <a:xfrm>
              <a:off x="3200400" y="2133600"/>
              <a:ext cx="1279525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12" name="Bonds…"/>
            <p:cNvSpPr txBox="1"/>
            <p:nvPr/>
          </p:nvSpPr>
          <p:spPr>
            <a:xfrm>
              <a:off x="3369945" y="2098675"/>
              <a:ext cx="1023998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Bonds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2-body</a:t>
              </a:r>
            </a:p>
          </p:txBody>
        </p:sp>
        <p:sp>
          <p:nvSpPr>
            <p:cNvPr id="313" name="Line"/>
            <p:cNvSpPr/>
            <p:nvPr/>
          </p:nvSpPr>
          <p:spPr>
            <a:xfrm flipV="1">
              <a:off x="2389187" y="525462"/>
              <a:ext cx="1279526" cy="171451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4" name="Non-bonded…"/>
            <p:cNvSpPr txBox="1"/>
            <p:nvPr/>
          </p:nvSpPr>
          <p:spPr>
            <a:xfrm>
              <a:off x="2553970" y="71437"/>
              <a:ext cx="1142762" cy="5400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Non-bonded</a:t>
              </a:r>
            </a:p>
            <a:p>
              <a:pPr>
                <a:defRPr b="1" i="1" sz="1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pair</a:t>
              </a:r>
            </a:p>
          </p:txBody>
        </p:sp>
      </p:grpSp>
      <p:pic>
        <p:nvPicPr>
          <p:cNvPr id="316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36034" y="1505678"/>
            <a:ext cx="3567757" cy="3791082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Rounded Rectangle"/>
          <p:cNvSpPr/>
          <p:nvPr/>
        </p:nvSpPr>
        <p:spPr>
          <a:xfrm>
            <a:off x="4786312" y="1219200"/>
            <a:ext cx="3946084" cy="4122619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18" name="Computing energy"/>
          <p:cNvSpPr txBox="1"/>
          <p:nvPr/>
        </p:nvSpPr>
        <p:spPr>
          <a:xfrm>
            <a:off x="1825307" y="402272"/>
            <a:ext cx="554101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b="1" sz="36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Computing energy</a:t>
            </a:r>
          </a:p>
        </p:txBody>
      </p:sp>
      <p:sp>
        <p:nvSpPr>
          <p:cNvPr id="319" name="U is a function of the conformation C of the protein.…"/>
          <p:cNvSpPr txBox="1"/>
          <p:nvPr/>
        </p:nvSpPr>
        <p:spPr>
          <a:xfrm>
            <a:off x="464119" y="5508506"/>
            <a:ext cx="762171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solidFill>
                  <a:schemeClr val="accent2"/>
                </a:solidFill>
              </a:defRPr>
            </a:pPr>
            <a:r>
              <a:t>U is a function of the conformation C of the protein. </a:t>
            </a:r>
          </a:p>
          <a:p>
            <a:pPr>
              <a:defRPr b="1" i="1" sz="1800">
                <a:solidFill>
                  <a:schemeClr val="accent2"/>
                </a:solidFill>
              </a:defRPr>
            </a:pPr>
            <a:r>
              <a:t>The problem of  “</a:t>
            </a:r>
            <a:r>
              <a:t>minimizing U</a:t>
            </a:r>
            <a:r>
              <a:t>”</a:t>
            </a:r>
            <a:r>
              <a:t> can be stated as finding C </a:t>
            </a:r>
          </a:p>
          <a:p>
            <a:pPr>
              <a:defRPr b="1" i="1" sz="1800">
                <a:solidFill>
                  <a:schemeClr val="accent2"/>
                </a:solidFill>
              </a:defRPr>
            </a:pPr>
            <a:r>
              <a:t>such that U(C) is minimum.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he minimizers"/>
          <p:cNvSpPr txBox="1"/>
          <p:nvPr/>
        </p:nvSpPr>
        <p:spPr>
          <a:xfrm>
            <a:off x="3017520" y="381000"/>
            <a:ext cx="2828266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The minimizers</a:t>
            </a:r>
          </a:p>
        </p:txBody>
      </p:sp>
      <p:sp>
        <p:nvSpPr>
          <p:cNvPr id="322" name="Minimization of a multi-variable function is usually an iterative process, in which…"/>
          <p:cNvSpPr txBox="1"/>
          <p:nvPr/>
        </p:nvSpPr>
        <p:spPr>
          <a:xfrm>
            <a:off x="875581" y="1358900"/>
            <a:ext cx="8002607" cy="260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t>Minimization</a:t>
            </a:r>
            <a:r>
              <a:rPr>
                <a:solidFill>
                  <a:srgbClr val="000000"/>
                </a:solidFill>
              </a:rPr>
              <a:t> of a multi-variable function is usually an </a:t>
            </a:r>
            <a:r>
              <a:t>iterative</a:t>
            </a:r>
            <a:r>
              <a:rPr>
                <a:solidFill>
                  <a:srgbClr val="000000"/>
                </a:solidFill>
              </a:rPr>
              <a:t> process, in which</a:t>
            </a:r>
          </a:p>
          <a:p>
            <a:pPr>
              <a:defRPr sz="1800"/>
            </a:pPr>
            <a:r>
              <a:t>updates of the state variable x are computed using the gradient, and in some</a:t>
            </a:r>
          </a:p>
          <a:p>
            <a:pPr>
              <a:defRPr sz="1800"/>
            </a:pPr>
            <a:r>
              <a:t>(favorable) cases the Hessian.</a:t>
            </a:r>
          </a:p>
          <a:p>
            <a:pPr>
              <a:defRPr sz="1800"/>
            </a:pP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Iterations</a:t>
            </a:r>
            <a:r>
              <a:rPr>
                <a:solidFill>
                  <a:srgbClr val="000000"/>
                </a:solidFill>
              </a:rPr>
              <a:t> are stopped either when the </a:t>
            </a:r>
            <a:r>
              <a:t>maximum number of steps</a:t>
            </a:r>
            <a:r>
              <a:rPr>
                <a:solidFill>
                  <a:srgbClr val="000000"/>
                </a:solidFill>
              </a:rPr>
              <a:t> (user</a:t>
            </a:r>
            <a:r>
              <a:rPr>
                <a:solidFill>
                  <a:srgbClr val="000000"/>
                </a:solidFill>
              </a:rPr>
              <a:t>’</a:t>
            </a:r>
            <a:r>
              <a:rPr>
                <a:solidFill>
                  <a:srgbClr val="000000"/>
                </a:solidFill>
              </a:rPr>
              <a:t>s input)</a:t>
            </a:r>
          </a:p>
          <a:p>
            <a:pPr>
              <a:defRPr sz="1800"/>
            </a:pPr>
            <a:r>
              <a:t>is </a:t>
            </a:r>
            <a:r>
              <a:rPr>
                <a:solidFill>
                  <a:srgbClr val="FF0000"/>
                </a:solidFill>
              </a:rPr>
              <a:t>reached</a:t>
            </a:r>
            <a:r>
              <a:t>, or when the </a:t>
            </a:r>
            <a:r>
              <a:rPr>
                <a:solidFill>
                  <a:srgbClr val="FF0000"/>
                </a:solidFill>
              </a:rPr>
              <a:t>gradient norm</a:t>
            </a:r>
            <a:r>
              <a:t> is below a given </a:t>
            </a:r>
            <a:r>
              <a:rPr>
                <a:solidFill>
                  <a:srgbClr val="FF0000"/>
                </a:solidFill>
              </a:rPr>
              <a:t>threshold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teepest descent (SD):…"/>
          <p:cNvSpPr txBox="1"/>
          <p:nvPr/>
        </p:nvSpPr>
        <p:spPr>
          <a:xfrm>
            <a:off x="556055" y="951835"/>
            <a:ext cx="7985929" cy="433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0000"/>
                </a:solidFill>
              </a:defRPr>
            </a:pPr>
            <a:r>
              <a:t>Steepest descent (SD):</a:t>
            </a:r>
          </a:p>
          <a:p>
            <a:pPr>
              <a:defRPr b="1" sz="2000">
                <a:solidFill>
                  <a:srgbClr val="FF0000"/>
                </a:solidFill>
              </a:defRPr>
            </a:pPr>
          </a:p>
          <a:p>
            <a:pPr>
              <a:defRPr sz="1800"/>
            </a:pPr>
            <a:r>
              <a:t>The simplest iteration scheme consists of following the </a:t>
            </a:r>
            <a:r>
              <a:t>“</a:t>
            </a:r>
            <a:r>
              <a:t>steepest</a:t>
            </a:r>
          </a:p>
          <a:p>
            <a:pPr>
              <a:defRPr sz="1800"/>
            </a:pPr>
            <a:r>
              <a:t>descent</a:t>
            </a:r>
            <a:r>
              <a:t>”</a:t>
            </a:r>
            <a:r>
              <a:t> direction:</a:t>
            </a: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  <a:r>
              <a:t>Usually, SD methods leads to improvement quickly, but then exhibit</a:t>
            </a:r>
          </a:p>
          <a:p>
            <a:pPr>
              <a:defRPr sz="1800"/>
            </a:pPr>
            <a:r>
              <a:t>slow progress toward a solution.</a:t>
            </a:r>
          </a:p>
          <a:p>
            <a:pPr>
              <a:defRPr sz="1800"/>
            </a:pPr>
            <a:r>
              <a:t>	</a:t>
            </a:r>
          </a:p>
          <a:p>
            <a:pPr>
              <a:defRPr sz="1800"/>
            </a:pPr>
            <a:r>
              <a:t>They are commonly recommended for initial minimization iterations,</a:t>
            </a:r>
          </a:p>
          <a:p>
            <a:pPr>
              <a:defRPr sz="1800"/>
            </a:pPr>
            <a:r>
              <a:t>when the starting function and gradient-norm values are very large.</a:t>
            </a:r>
          </a:p>
          <a:p>
            <a:pPr>
              <a:defRPr sz="1800"/>
            </a:pPr>
            <a:r>
              <a:t>	</a:t>
            </a:r>
          </a:p>
        </p:txBody>
      </p:sp>
      <p:pic>
        <p:nvPicPr>
          <p:cNvPr id="32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1058" y="2492505"/>
            <a:ext cx="327660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Rounded Rectangle"/>
          <p:cNvSpPr/>
          <p:nvPr/>
        </p:nvSpPr>
        <p:spPr>
          <a:xfrm>
            <a:off x="1691058" y="2492505"/>
            <a:ext cx="3276601" cy="685801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27" name="(α sets the minimum…"/>
          <p:cNvSpPr txBox="1"/>
          <p:nvPr/>
        </p:nvSpPr>
        <p:spPr>
          <a:xfrm>
            <a:off x="5226103" y="2221042"/>
            <a:ext cx="2673323" cy="949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>
                <a:solidFill>
                  <a:schemeClr val="accent2"/>
                </a:solidFill>
              </a:defRPr>
            </a:pPr>
            <a:r>
              <a:t>(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sets the minimum</a:t>
            </a:r>
          </a:p>
          <a:p>
            <a:pPr>
              <a:defRPr i="1" sz="1800">
                <a:solidFill>
                  <a:schemeClr val="accent2"/>
                </a:solidFill>
              </a:defRPr>
            </a:pPr>
            <a:r>
              <a:t> along the line defined</a:t>
            </a:r>
          </a:p>
          <a:p>
            <a:pPr>
              <a:defRPr i="1" sz="1800">
                <a:solidFill>
                  <a:schemeClr val="accent2"/>
                </a:solidFill>
              </a:defRPr>
            </a:pPr>
            <a:r>
              <a:t> by the gradient)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onjugate gradients (CG):…"/>
          <p:cNvSpPr txBox="1"/>
          <p:nvPr/>
        </p:nvSpPr>
        <p:spPr>
          <a:xfrm>
            <a:off x="377410" y="1325755"/>
            <a:ext cx="8272573" cy="4186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0000"/>
                </a:solidFill>
              </a:defRPr>
            </a:pPr>
            <a:r>
              <a:t>Conjugate gradients (CG):</a:t>
            </a:r>
          </a:p>
          <a:p>
            <a:pPr>
              <a:defRPr b="1" sz="2000">
                <a:solidFill>
                  <a:srgbClr val="FF0000"/>
                </a:solidFill>
              </a:defRPr>
            </a:pPr>
          </a:p>
          <a:p>
            <a:pPr>
              <a:defRPr b="1" sz="2000">
                <a:solidFill>
                  <a:srgbClr val="FF0000"/>
                </a:solidFill>
              </a:defRPr>
            </a:pPr>
            <a:r>
              <a:rPr b="0" sz="1800">
                <a:solidFill>
                  <a:srgbClr val="000000"/>
                </a:solidFill>
              </a:rPr>
              <a:t>In each step of conjugate gradient methods, a search vector p</a:t>
            </a:r>
            <a:r>
              <a:rPr b="0" baseline="-25000" sz="1800">
                <a:solidFill>
                  <a:srgbClr val="000000"/>
                </a:solidFill>
              </a:rPr>
              <a:t>k</a:t>
            </a:r>
            <a:r>
              <a:rPr b="0" sz="1800">
                <a:solidFill>
                  <a:srgbClr val="000000"/>
                </a:solidFill>
              </a:rPr>
              <a:t> is</a:t>
            </a:r>
            <a:endParaRPr sz="1800"/>
          </a:p>
          <a:p>
            <a:pPr>
              <a:defRPr sz="1800"/>
            </a:pPr>
            <a:r>
              <a:t>defined by a recursive formula:</a:t>
            </a: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  <a:r>
              <a:t>The corresponding new position is found by line minimization along p</a:t>
            </a:r>
            <a:r>
              <a:rPr baseline="-25000"/>
              <a:t>k</a:t>
            </a:r>
            <a:r>
              <a:t>:</a:t>
            </a: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  <a:r>
              <a:t>the CG methods differ in their definition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.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</a:t>
            </a:r>
            <a:endParaRPr b="1" sz="2000"/>
          </a:p>
        </p:txBody>
      </p:sp>
      <p:pic>
        <p:nvPicPr>
          <p:cNvPr id="33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2743200"/>
            <a:ext cx="2971800" cy="460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25" y="3810000"/>
            <a:ext cx="2616200" cy="611188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Rounded Rectangle"/>
          <p:cNvSpPr/>
          <p:nvPr/>
        </p:nvSpPr>
        <p:spPr>
          <a:xfrm>
            <a:off x="3124200" y="2743200"/>
            <a:ext cx="3276600" cy="53340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33" name="Rounded Rectangle"/>
          <p:cNvSpPr/>
          <p:nvPr/>
        </p:nvSpPr>
        <p:spPr>
          <a:xfrm>
            <a:off x="3200400" y="3886200"/>
            <a:ext cx="2895600" cy="53340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34" name="The minimizers"/>
          <p:cNvSpPr txBox="1"/>
          <p:nvPr/>
        </p:nvSpPr>
        <p:spPr>
          <a:xfrm>
            <a:off x="3017520" y="381000"/>
            <a:ext cx="2828266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The minimizers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Newton’s methods:…"/>
          <p:cNvSpPr txBox="1"/>
          <p:nvPr/>
        </p:nvSpPr>
        <p:spPr>
          <a:xfrm>
            <a:off x="426719" y="838200"/>
            <a:ext cx="8034597" cy="125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0000"/>
                </a:solidFill>
              </a:defRPr>
            </a:pPr>
            <a:r>
              <a:t>Newton</a:t>
            </a:r>
            <a:r>
              <a:t>’</a:t>
            </a:r>
            <a:r>
              <a:t>s methods:</a:t>
            </a:r>
          </a:p>
          <a:p>
            <a:pPr>
              <a:defRPr b="1" sz="2000">
                <a:solidFill>
                  <a:srgbClr val="FF0000"/>
                </a:solidFill>
              </a:defRPr>
            </a:pPr>
          </a:p>
          <a:p>
            <a:pPr>
              <a:defRPr b="1" sz="2000">
                <a:solidFill>
                  <a:srgbClr val="FF0000"/>
                </a:solidFill>
              </a:defRPr>
            </a:pPr>
            <a:r>
              <a:rPr b="0" sz="1800">
                <a:solidFill>
                  <a:srgbClr val="000000"/>
                </a:solidFill>
              </a:rPr>
              <a:t>Newton</a:t>
            </a:r>
            <a:r>
              <a:rPr b="0" sz="1800">
                <a:solidFill>
                  <a:srgbClr val="000000"/>
                </a:solidFill>
              </a:rPr>
              <a:t>’</a:t>
            </a:r>
            <a:r>
              <a:rPr b="0" sz="1800">
                <a:solidFill>
                  <a:srgbClr val="000000"/>
                </a:solidFill>
              </a:rPr>
              <a:t>s method is a popular iterative method for finding the 0 of a </a:t>
            </a:r>
            <a:endParaRPr sz="1800"/>
          </a:p>
          <a:p>
            <a:pPr>
              <a:defRPr sz="1800"/>
            </a:pPr>
            <a:r>
              <a:t>one-dimensional function:</a:t>
            </a:r>
          </a:p>
        </p:txBody>
      </p:sp>
      <p:pic>
        <p:nvPicPr>
          <p:cNvPr id="337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2362200"/>
            <a:ext cx="21336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Line"/>
          <p:cNvSpPr/>
          <p:nvPr/>
        </p:nvSpPr>
        <p:spPr>
          <a:xfrm>
            <a:off x="4343400" y="3657600"/>
            <a:ext cx="41148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9" name="Line"/>
          <p:cNvSpPr/>
          <p:nvPr/>
        </p:nvSpPr>
        <p:spPr>
          <a:xfrm>
            <a:off x="4191000" y="1981200"/>
            <a:ext cx="3962400" cy="1602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3" fill="norm" stroke="1" extrusionOk="0">
                <a:moveTo>
                  <a:pt x="21600" y="0"/>
                </a:moveTo>
                <a:cubicBezTo>
                  <a:pt x="21012" y="2891"/>
                  <a:pt x="20423" y="5783"/>
                  <a:pt x="19523" y="8164"/>
                </a:cubicBezTo>
                <a:cubicBezTo>
                  <a:pt x="18623" y="10545"/>
                  <a:pt x="17100" y="12756"/>
                  <a:pt x="16200" y="14287"/>
                </a:cubicBezTo>
                <a:cubicBezTo>
                  <a:pt x="15300" y="15817"/>
                  <a:pt x="15023" y="16328"/>
                  <a:pt x="14123" y="17348"/>
                </a:cubicBezTo>
                <a:cubicBezTo>
                  <a:pt x="13223" y="18369"/>
                  <a:pt x="11700" y="19729"/>
                  <a:pt x="10800" y="20409"/>
                </a:cubicBezTo>
                <a:cubicBezTo>
                  <a:pt x="9900" y="21090"/>
                  <a:pt x="9485" y="21600"/>
                  <a:pt x="8723" y="21430"/>
                </a:cubicBezTo>
                <a:cubicBezTo>
                  <a:pt x="7962" y="21260"/>
                  <a:pt x="6992" y="20409"/>
                  <a:pt x="6231" y="19389"/>
                </a:cubicBezTo>
                <a:cubicBezTo>
                  <a:pt x="5469" y="18369"/>
                  <a:pt x="4777" y="16668"/>
                  <a:pt x="4154" y="15307"/>
                </a:cubicBezTo>
                <a:cubicBezTo>
                  <a:pt x="3531" y="13946"/>
                  <a:pt x="2977" y="12586"/>
                  <a:pt x="2492" y="11225"/>
                </a:cubicBezTo>
                <a:cubicBezTo>
                  <a:pt x="2008" y="9865"/>
                  <a:pt x="1662" y="8504"/>
                  <a:pt x="1246" y="7143"/>
                </a:cubicBezTo>
                <a:cubicBezTo>
                  <a:pt x="831" y="5783"/>
                  <a:pt x="415" y="4422"/>
                  <a:pt x="0" y="3061"/>
                </a:cubicBezTo>
              </a:path>
            </a:pathLst>
          </a:cu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40" name="Line"/>
          <p:cNvSpPr/>
          <p:nvPr/>
        </p:nvSpPr>
        <p:spPr>
          <a:xfrm>
            <a:off x="8153400" y="1981200"/>
            <a:ext cx="0" cy="167640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341" name="Line"/>
          <p:cNvSpPr/>
          <p:nvPr/>
        </p:nvSpPr>
        <p:spPr>
          <a:xfrm flipH="1">
            <a:off x="7315200" y="1981199"/>
            <a:ext cx="838201" cy="1676402"/>
          </a:xfrm>
          <a:prstGeom prst="line">
            <a:avLst/>
          </a:prstGeom>
          <a:ln w="190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Line"/>
          <p:cNvSpPr/>
          <p:nvPr/>
        </p:nvSpPr>
        <p:spPr>
          <a:xfrm flipV="1">
            <a:off x="7315200" y="2971800"/>
            <a:ext cx="0" cy="68580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343" name="Line"/>
          <p:cNvSpPr/>
          <p:nvPr/>
        </p:nvSpPr>
        <p:spPr>
          <a:xfrm flipH="1">
            <a:off x="6324599" y="2971799"/>
            <a:ext cx="990601" cy="685802"/>
          </a:xfrm>
          <a:prstGeom prst="line">
            <a:avLst/>
          </a:prstGeom>
          <a:ln w="190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4" name="Line"/>
          <p:cNvSpPr/>
          <p:nvPr/>
        </p:nvSpPr>
        <p:spPr>
          <a:xfrm flipV="1">
            <a:off x="6324600" y="3429000"/>
            <a:ext cx="0" cy="22860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Line"/>
          <p:cNvSpPr/>
          <p:nvPr/>
        </p:nvSpPr>
        <p:spPr>
          <a:xfrm flipH="1">
            <a:off x="5867400" y="3429000"/>
            <a:ext cx="457201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6" name="x0"/>
          <p:cNvSpPr txBox="1"/>
          <p:nvPr/>
        </p:nvSpPr>
        <p:spPr>
          <a:xfrm>
            <a:off x="8030844" y="3617912"/>
            <a:ext cx="33631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x</a:t>
            </a:r>
            <a:r>
              <a:rPr baseline="-25000"/>
              <a:t>0</a:t>
            </a:r>
          </a:p>
        </p:txBody>
      </p:sp>
      <p:sp>
        <p:nvSpPr>
          <p:cNvPr id="347" name="x1"/>
          <p:cNvSpPr txBox="1"/>
          <p:nvPr/>
        </p:nvSpPr>
        <p:spPr>
          <a:xfrm>
            <a:off x="7192644" y="3617912"/>
            <a:ext cx="33631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x</a:t>
            </a:r>
            <a:r>
              <a:rPr baseline="-25000"/>
              <a:t>1</a:t>
            </a:r>
          </a:p>
        </p:txBody>
      </p:sp>
      <p:sp>
        <p:nvSpPr>
          <p:cNvPr id="348" name="x2"/>
          <p:cNvSpPr txBox="1"/>
          <p:nvPr/>
        </p:nvSpPr>
        <p:spPr>
          <a:xfrm>
            <a:off x="6125845" y="3617912"/>
            <a:ext cx="336312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x</a:t>
            </a:r>
            <a:r>
              <a:rPr baseline="-25000"/>
              <a:t>2</a:t>
            </a:r>
          </a:p>
        </p:txBody>
      </p:sp>
      <p:sp>
        <p:nvSpPr>
          <p:cNvPr id="349" name="x3"/>
          <p:cNvSpPr txBox="1"/>
          <p:nvPr/>
        </p:nvSpPr>
        <p:spPr>
          <a:xfrm>
            <a:off x="5668645" y="3617912"/>
            <a:ext cx="336312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x</a:t>
            </a:r>
            <a:r>
              <a:rPr baseline="-25000"/>
              <a:t>3</a:t>
            </a:r>
          </a:p>
        </p:txBody>
      </p:sp>
      <p:sp>
        <p:nvSpPr>
          <p:cNvPr id="350" name="Rounded Rectangle"/>
          <p:cNvSpPr/>
          <p:nvPr/>
        </p:nvSpPr>
        <p:spPr>
          <a:xfrm>
            <a:off x="1219200" y="2286000"/>
            <a:ext cx="2362200" cy="106680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51" name="Several implementations of Newton’s method exist: quasi-Newton,…"/>
          <p:cNvSpPr txBox="1"/>
          <p:nvPr/>
        </p:nvSpPr>
        <p:spPr>
          <a:xfrm>
            <a:off x="400852" y="5700067"/>
            <a:ext cx="787654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Several implementations of Newton</a:t>
            </a:r>
            <a:r>
              <a:t>’</a:t>
            </a:r>
            <a:r>
              <a:t>s method exist: </a:t>
            </a:r>
            <a:r>
              <a:rPr>
                <a:solidFill>
                  <a:schemeClr val="accent2"/>
                </a:solidFill>
              </a:rPr>
              <a:t>quasi-Newton, </a:t>
            </a:r>
            <a:endParaRPr>
              <a:solidFill>
                <a:schemeClr val="accent2"/>
              </a:solidFill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truncated Newton, </a:t>
            </a:r>
            <a:r>
              <a:t>“</a:t>
            </a:r>
            <a:r>
              <a:t>adopted-basis Newton-Raphson</a:t>
            </a:r>
            <a:r>
              <a:t>”</a:t>
            </a:r>
            <a:r>
              <a:t> (ABNR),…</a:t>
            </a:r>
          </a:p>
        </p:txBody>
      </p:sp>
      <p:sp>
        <p:nvSpPr>
          <p:cNvPr id="352" name="It can be adapted to the minimization of a one –dimensional function, in which…"/>
          <p:cNvSpPr txBox="1"/>
          <p:nvPr/>
        </p:nvSpPr>
        <p:spPr>
          <a:xfrm>
            <a:off x="309805" y="4218273"/>
            <a:ext cx="852439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It can be adapted to the minimization of a one –dimensional function, in which</a:t>
            </a:r>
          </a:p>
          <a:p>
            <a:pPr>
              <a:defRPr sz="1800"/>
            </a:pPr>
            <a:r>
              <a:t>case the iteration formula is:</a:t>
            </a:r>
          </a:p>
        </p:txBody>
      </p:sp>
      <p:pic>
        <p:nvPicPr>
          <p:cNvPr id="353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3690" y="4678833"/>
            <a:ext cx="2208213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Rounded Rectangle"/>
          <p:cNvSpPr/>
          <p:nvPr/>
        </p:nvSpPr>
        <p:spPr>
          <a:xfrm>
            <a:off x="3928596" y="4689824"/>
            <a:ext cx="2711503" cy="811457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55" name="The minimizers"/>
          <p:cNvSpPr txBox="1"/>
          <p:nvPr/>
        </p:nvSpPr>
        <p:spPr>
          <a:xfrm>
            <a:off x="3017520" y="381000"/>
            <a:ext cx="2828266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The minimizers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Biomolecular Simulations"/>
          <p:cNvSpPr txBox="1"/>
          <p:nvPr>
            <p:ph type="title" idx="4294967295"/>
          </p:nvPr>
        </p:nvSpPr>
        <p:spPr>
          <a:xfrm>
            <a:off x="914400" y="381000"/>
            <a:ext cx="7162800" cy="671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pic>
        <p:nvPicPr>
          <p:cNvPr id="35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225" y="2133600"/>
            <a:ext cx="8186738" cy="418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mol3" descr="mol3"/>
          <p:cNvPicPr>
            <a:picLocks noChangeAspect="1"/>
          </p:cNvPicPr>
          <p:nvPr/>
        </p:nvPicPr>
        <p:blipFill>
          <a:blip r:embed="rId3">
            <a:extLst/>
          </a:blip>
          <a:srcRect l="6564" t="3750" r="6231" b="9039"/>
          <a:stretch>
            <a:fillRect/>
          </a:stretch>
        </p:blipFill>
        <p:spPr>
          <a:xfrm>
            <a:off x="4343400" y="3048000"/>
            <a:ext cx="4114801" cy="308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What is a molecular dynamics simulation?"/>
          <p:cNvSpPr txBox="1"/>
          <p:nvPr/>
        </p:nvSpPr>
        <p:spPr>
          <a:xfrm>
            <a:off x="731519" y="614680"/>
            <a:ext cx="768096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What is a molecular dynamics simulation?</a:t>
            </a:r>
          </a:p>
        </p:txBody>
      </p:sp>
      <p:sp>
        <p:nvSpPr>
          <p:cNvPr id="362" name="Simulation that shows how the atoms in the system move with time…"/>
          <p:cNvSpPr txBox="1"/>
          <p:nvPr/>
        </p:nvSpPr>
        <p:spPr>
          <a:xfrm>
            <a:off x="731519" y="1600200"/>
            <a:ext cx="7680961" cy="317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FF0000"/>
              </a:buClr>
              <a:buSzPct val="100000"/>
              <a:buChar char="•"/>
              <a:defRPr sz="2000"/>
            </a:pPr>
            <a:r>
              <a:t>Simulation that shows how the atoms in the system move with time</a:t>
            </a:r>
          </a:p>
          <a:p>
            <a:pPr marL="342900" indent="-342900">
              <a:spcBef>
                <a:spcPts val="400"/>
              </a:spcBef>
              <a:defRPr sz="2000">
                <a:solidFill>
                  <a:schemeClr val="accent2"/>
                </a:solidFill>
              </a:defRPr>
            </a:pPr>
          </a:p>
          <a:p>
            <a:pPr marL="342900" indent="-342900">
              <a:spcBef>
                <a:spcPts val="400"/>
              </a:spcBef>
              <a:buClr>
                <a:srgbClr val="FF0000"/>
              </a:buClr>
              <a:buSzPct val="100000"/>
              <a:buChar char="•"/>
              <a:defRPr sz="2000"/>
            </a:pPr>
          </a:p>
          <a:p>
            <a:pPr marL="342900" indent="-342900">
              <a:spcBef>
                <a:spcPts val="400"/>
              </a:spcBef>
              <a:buClr>
                <a:srgbClr val="FF0000"/>
              </a:buClr>
              <a:buSzPct val="100000"/>
              <a:buChar char="•"/>
              <a:defRPr sz="2000"/>
            </a:pPr>
            <a:r>
              <a:t>Typically on the nanosecond timescale</a:t>
            </a:r>
          </a:p>
          <a:p>
            <a:pPr marL="342900" indent="-342900">
              <a:spcBef>
                <a:spcPts val="400"/>
              </a:spcBef>
              <a:defRPr sz="2000">
                <a:solidFill>
                  <a:schemeClr val="accent2"/>
                </a:solidFill>
              </a:defRPr>
            </a:pPr>
          </a:p>
          <a:p>
            <a:pPr marL="342900" indent="-342900">
              <a:spcBef>
                <a:spcPts val="400"/>
              </a:spcBef>
              <a:buClr>
                <a:srgbClr val="FF0000"/>
              </a:buClr>
              <a:buSzPct val="100000"/>
              <a:buChar char="•"/>
              <a:defRPr sz="2000"/>
            </a:pPr>
          </a:p>
          <a:p>
            <a:pPr marL="342900" indent="-342900">
              <a:spcBef>
                <a:spcPts val="400"/>
              </a:spcBef>
              <a:buClr>
                <a:srgbClr val="FF0000"/>
              </a:buClr>
              <a:buSzPct val="100000"/>
              <a:buChar char="•"/>
              <a:defRPr sz="2000"/>
            </a:pPr>
            <a:r>
              <a:t>Atoms are treated like hard balls, and their motions are described by Newton</a:t>
            </a:r>
            <a:r>
              <a:t>’</a:t>
            </a:r>
            <a:r>
              <a:t>s laws.</a:t>
            </a:r>
          </a:p>
        </p:txBody>
      </p:sp>
      <p:sp>
        <p:nvSpPr>
          <p:cNvPr id="363" name="Circle"/>
          <p:cNvSpPr/>
          <p:nvPr/>
        </p:nvSpPr>
        <p:spPr>
          <a:xfrm>
            <a:off x="2917825" y="5791200"/>
            <a:ext cx="304800" cy="3048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64" name="Circle"/>
          <p:cNvSpPr/>
          <p:nvPr/>
        </p:nvSpPr>
        <p:spPr>
          <a:xfrm>
            <a:off x="4289425" y="5029200"/>
            <a:ext cx="304800" cy="3048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65" name="Circle"/>
          <p:cNvSpPr/>
          <p:nvPr/>
        </p:nvSpPr>
        <p:spPr>
          <a:xfrm>
            <a:off x="3908425" y="6019800"/>
            <a:ext cx="304800" cy="3048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66" name="Circle"/>
          <p:cNvSpPr/>
          <p:nvPr/>
        </p:nvSpPr>
        <p:spPr>
          <a:xfrm>
            <a:off x="4899025" y="5791200"/>
            <a:ext cx="304800" cy="3048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67" name="Circle"/>
          <p:cNvSpPr/>
          <p:nvPr/>
        </p:nvSpPr>
        <p:spPr>
          <a:xfrm>
            <a:off x="3048000" y="5181600"/>
            <a:ext cx="304800" cy="3048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68" name="Line"/>
          <p:cNvSpPr/>
          <p:nvPr/>
        </p:nvSpPr>
        <p:spPr>
          <a:xfrm>
            <a:off x="3454400" y="5151437"/>
            <a:ext cx="584200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53" fill="norm" stroke="1" extrusionOk="0">
                <a:moveTo>
                  <a:pt x="0" y="0"/>
                </a:moveTo>
                <a:cubicBezTo>
                  <a:pt x="6398" y="741"/>
                  <a:pt x="6633" y="-212"/>
                  <a:pt x="10096" y="7729"/>
                </a:cubicBezTo>
                <a:cubicBezTo>
                  <a:pt x="10565" y="10376"/>
                  <a:pt x="9978" y="15988"/>
                  <a:pt x="11152" y="17470"/>
                </a:cubicBezTo>
                <a:cubicBezTo>
                  <a:pt x="14263" y="21388"/>
                  <a:pt x="19898" y="14188"/>
                  <a:pt x="21600" y="20753"/>
                </a:cubicBezTo>
              </a:path>
            </a:pathLst>
          </a:custGeom>
          <a:ln w="15875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69" name="Line"/>
          <p:cNvSpPr/>
          <p:nvPr/>
        </p:nvSpPr>
        <p:spPr>
          <a:xfrm>
            <a:off x="3230562" y="5578475"/>
            <a:ext cx="933451" cy="388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800" y="18426"/>
                  <a:pt x="4151" y="16222"/>
                  <a:pt x="6318" y="14635"/>
                </a:cubicBezTo>
                <a:cubicBezTo>
                  <a:pt x="10469" y="15164"/>
                  <a:pt x="9478" y="13665"/>
                  <a:pt x="11498" y="17280"/>
                </a:cubicBezTo>
                <a:cubicBezTo>
                  <a:pt x="11939" y="18073"/>
                  <a:pt x="12306" y="19043"/>
                  <a:pt x="12820" y="19484"/>
                </a:cubicBezTo>
                <a:cubicBezTo>
                  <a:pt x="13261" y="19837"/>
                  <a:pt x="14180" y="20542"/>
                  <a:pt x="14180" y="20542"/>
                </a:cubicBezTo>
                <a:cubicBezTo>
                  <a:pt x="14327" y="18779"/>
                  <a:pt x="14290" y="16839"/>
                  <a:pt x="14620" y="15164"/>
                </a:cubicBezTo>
                <a:cubicBezTo>
                  <a:pt x="14767" y="14282"/>
                  <a:pt x="15245" y="14106"/>
                  <a:pt x="15539" y="13489"/>
                </a:cubicBezTo>
                <a:cubicBezTo>
                  <a:pt x="16090" y="12343"/>
                  <a:pt x="16567" y="11020"/>
                  <a:pt x="17118" y="9786"/>
                </a:cubicBezTo>
                <a:cubicBezTo>
                  <a:pt x="18588" y="6524"/>
                  <a:pt x="20204" y="3350"/>
                  <a:pt x="21600" y="0"/>
                </a:cubicBezTo>
              </a:path>
            </a:pathLst>
          </a:custGeom>
          <a:ln w="15875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70" name="Line"/>
          <p:cNvSpPr/>
          <p:nvPr/>
        </p:nvSpPr>
        <p:spPr>
          <a:xfrm>
            <a:off x="4232275" y="5889625"/>
            <a:ext cx="369888" cy="273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5284" y="17079"/>
                  <a:pt x="9734" y="14819"/>
                  <a:pt x="15945" y="13940"/>
                </a:cubicBezTo>
                <a:cubicBezTo>
                  <a:pt x="17706" y="11302"/>
                  <a:pt x="17336" y="12056"/>
                  <a:pt x="19375" y="7786"/>
                </a:cubicBezTo>
                <a:cubicBezTo>
                  <a:pt x="20117" y="6279"/>
                  <a:pt x="21600" y="3140"/>
                  <a:pt x="21600" y="3140"/>
                </a:cubicBezTo>
                <a:cubicBezTo>
                  <a:pt x="20951" y="377"/>
                  <a:pt x="21507" y="1381"/>
                  <a:pt x="20488" y="0"/>
                </a:cubicBezTo>
              </a:path>
            </a:pathLst>
          </a:custGeom>
          <a:ln w="15875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71" name="Line"/>
          <p:cNvSpPr/>
          <p:nvPr/>
        </p:nvSpPr>
        <p:spPr>
          <a:xfrm>
            <a:off x="4281487" y="5335587"/>
            <a:ext cx="106363" cy="42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152" y="3280"/>
                  <a:pt x="8060" y="6240"/>
                  <a:pt x="0" y="9280"/>
                </a:cubicBezTo>
                <a:cubicBezTo>
                  <a:pt x="645" y="10240"/>
                  <a:pt x="2257" y="13120"/>
                  <a:pt x="3869" y="14240"/>
                </a:cubicBezTo>
                <a:cubicBezTo>
                  <a:pt x="5803" y="15520"/>
                  <a:pt x="10961" y="16400"/>
                  <a:pt x="11928" y="17680"/>
                </a:cubicBezTo>
                <a:cubicBezTo>
                  <a:pt x="12896" y="18960"/>
                  <a:pt x="11928" y="20320"/>
                  <a:pt x="11928" y="21600"/>
                </a:cubicBezTo>
              </a:path>
            </a:pathLst>
          </a:custGeom>
          <a:ln w="15875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72" name="Line"/>
          <p:cNvSpPr/>
          <p:nvPr/>
        </p:nvSpPr>
        <p:spPr>
          <a:xfrm>
            <a:off x="4875212" y="5248275"/>
            <a:ext cx="242888" cy="57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1" h="21600" fill="norm" stroke="1" extrusionOk="0">
                <a:moveTo>
                  <a:pt x="21321" y="21600"/>
                </a:moveTo>
                <a:cubicBezTo>
                  <a:pt x="21043" y="17471"/>
                  <a:pt x="21600" y="13283"/>
                  <a:pt x="20485" y="9155"/>
                </a:cubicBezTo>
                <a:cubicBezTo>
                  <a:pt x="20206" y="8197"/>
                  <a:pt x="16723" y="8018"/>
                  <a:pt x="15329" y="7300"/>
                </a:cubicBezTo>
                <a:cubicBezTo>
                  <a:pt x="11845" y="5505"/>
                  <a:pt x="8083" y="2812"/>
                  <a:pt x="3345" y="1855"/>
                </a:cubicBezTo>
                <a:cubicBezTo>
                  <a:pt x="2787" y="1616"/>
                  <a:pt x="2230" y="1376"/>
                  <a:pt x="1672" y="1077"/>
                </a:cubicBezTo>
                <a:cubicBezTo>
                  <a:pt x="1115" y="718"/>
                  <a:pt x="0" y="0"/>
                  <a:pt x="0" y="0"/>
                </a:cubicBezTo>
              </a:path>
            </a:pathLst>
          </a:custGeom>
          <a:ln w="15875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haracteristic protein motions"/>
          <p:cNvSpPr txBox="1"/>
          <p:nvPr/>
        </p:nvSpPr>
        <p:spPr>
          <a:xfrm>
            <a:off x="731519" y="447992"/>
            <a:ext cx="768096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Characteristic protein motions</a:t>
            </a:r>
          </a:p>
        </p:txBody>
      </p:sp>
      <p:graphicFrame>
        <p:nvGraphicFramePr>
          <p:cNvPr id="375" name="Table 1"/>
          <p:cNvGraphicFramePr/>
          <p:nvPr/>
        </p:nvGraphicFramePr>
        <p:xfrm>
          <a:off x="457200" y="1371600"/>
          <a:ext cx="6096000" cy="43164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677862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Type of motion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Timescale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Amplitude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600">
                          <a:solidFill>
                            <a:srgbClr val="FF0000"/>
                          </a:solidFill>
                        </a:defRPr>
                      </a:pPr>
                      <a:r>
                        <a:t>Local: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 bond stretching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 angle bending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 methyl rotation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600"/>
                      </a:pP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0.01 ps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0.1 ps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1 ps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600"/>
                      </a:pP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&lt; 1 Å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600">
                          <a:solidFill>
                            <a:srgbClr val="FF0000"/>
                          </a:solidFill>
                        </a:defRPr>
                      </a:pPr>
                      <a:r>
                        <a:t>Medium scale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loop motions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SSE formation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600"/>
                      </a:pP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ns – </a:t>
                      </a:r>
                      <a:r>
                        <a:rPr>
                          <a:latin typeface="Symbol"/>
                          <a:ea typeface="Symbol"/>
                          <a:cs typeface="Symbol"/>
                          <a:sym typeface="Symbol"/>
                        </a:rPr>
                        <a:t>m</a:t>
                      </a:r>
                      <a:r>
                        <a:t>s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600"/>
                      </a:pP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1-5 Å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600">
                          <a:solidFill>
                            <a:srgbClr val="FF0000"/>
                          </a:solidFill>
                        </a:defRPr>
                      </a:pPr>
                      <a:r>
                        <a:t>Global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protein tumbling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(water tumbling)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protein folding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600"/>
                      </a:pP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20 ns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(20 ps)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ms – hrs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600"/>
                        <a:t>&gt; 5 Å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6" name="Shape"/>
          <p:cNvSpPr/>
          <p:nvPr/>
        </p:nvSpPr>
        <p:spPr>
          <a:xfrm>
            <a:off x="6324600" y="2209800"/>
            <a:ext cx="76200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77" name="Line"/>
          <p:cNvSpPr/>
          <p:nvPr/>
        </p:nvSpPr>
        <p:spPr>
          <a:xfrm>
            <a:off x="6613525" y="2630487"/>
            <a:ext cx="175260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8" name="Line"/>
          <p:cNvSpPr/>
          <p:nvPr/>
        </p:nvSpPr>
        <p:spPr>
          <a:xfrm>
            <a:off x="7375525" y="2020887"/>
            <a:ext cx="0" cy="12192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382" name="Group"/>
          <p:cNvGrpSpPr/>
          <p:nvPr/>
        </p:nvGrpSpPr>
        <p:grpSpPr>
          <a:xfrm>
            <a:off x="6689725" y="2401887"/>
            <a:ext cx="1600200" cy="457201"/>
            <a:chOff x="0" y="0"/>
            <a:chExt cx="1600200" cy="457200"/>
          </a:xfrm>
        </p:grpSpPr>
        <p:sp>
          <p:nvSpPr>
            <p:cNvPr id="379" name="Line"/>
            <p:cNvSpPr/>
            <p:nvPr/>
          </p:nvSpPr>
          <p:spPr>
            <a:xfrm>
              <a:off x="0" y="0"/>
              <a:ext cx="5334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2057" y="5400"/>
                    <a:pt x="4114" y="0"/>
                    <a:pt x="6171" y="0"/>
                  </a:cubicBezTo>
                  <a:cubicBezTo>
                    <a:pt x="8229" y="0"/>
                    <a:pt x="10800" y="7200"/>
                    <a:pt x="12343" y="10800"/>
                  </a:cubicBezTo>
                  <a:cubicBezTo>
                    <a:pt x="13886" y="14400"/>
                    <a:pt x="13886" y="21600"/>
                    <a:pt x="15429" y="21600"/>
                  </a:cubicBezTo>
                  <a:cubicBezTo>
                    <a:pt x="16971" y="21600"/>
                    <a:pt x="20571" y="12600"/>
                    <a:pt x="21600" y="10800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533400" y="0"/>
              <a:ext cx="5334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2057" y="5400"/>
                    <a:pt x="4114" y="0"/>
                    <a:pt x="6171" y="0"/>
                  </a:cubicBezTo>
                  <a:cubicBezTo>
                    <a:pt x="8229" y="0"/>
                    <a:pt x="10800" y="7200"/>
                    <a:pt x="12343" y="10800"/>
                  </a:cubicBezTo>
                  <a:cubicBezTo>
                    <a:pt x="13886" y="14400"/>
                    <a:pt x="13886" y="21600"/>
                    <a:pt x="15429" y="21600"/>
                  </a:cubicBezTo>
                  <a:cubicBezTo>
                    <a:pt x="16971" y="21600"/>
                    <a:pt x="20571" y="12600"/>
                    <a:pt x="21600" y="10800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066800" y="0"/>
              <a:ext cx="5334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2057" y="5400"/>
                    <a:pt x="4114" y="0"/>
                    <a:pt x="6171" y="0"/>
                  </a:cubicBezTo>
                  <a:cubicBezTo>
                    <a:pt x="8229" y="0"/>
                    <a:pt x="10800" y="7200"/>
                    <a:pt x="12343" y="10800"/>
                  </a:cubicBezTo>
                  <a:cubicBezTo>
                    <a:pt x="13886" y="14400"/>
                    <a:pt x="13886" y="21600"/>
                    <a:pt x="15429" y="21600"/>
                  </a:cubicBezTo>
                  <a:cubicBezTo>
                    <a:pt x="16971" y="21600"/>
                    <a:pt x="20571" y="12600"/>
                    <a:pt x="21600" y="10800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383" name="Periodic (harmonic)"/>
          <p:cNvSpPr txBox="1"/>
          <p:nvPr/>
        </p:nvSpPr>
        <p:spPr>
          <a:xfrm>
            <a:off x="6414770" y="3200400"/>
            <a:ext cx="235665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solidFill>
                  <a:schemeClr val="accent2"/>
                </a:solidFill>
              </a:defRPr>
            </a:lvl1pPr>
          </a:lstStyle>
          <a:p>
            <a:pPr/>
            <a:r>
              <a:t>Periodic (harmonic)</a:t>
            </a:r>
          </a:p>
        </p:txBody>
      </p:sp>
      <p:sp>
        <p:nvSpPr>
          <p:cNvPr id="384" name="Line"/>
          <p:cNvSpPr/>
          <p:nvPr/>
        </p:nvSpPr>
        <p:spPr>
          <a:xfrm>
            <a:off x="6629400" y="4459287"/>
            <a:ext cx="175260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5" name="Line"/>
          <p:cNvSpPr/>
          <p:nvPr/>
        </p:nvSpPr>
        <p:spPr>
          <a:xfrm>
            <a:off x="7391400" y="3849687"/>
            <a:ext cx="0" cy="12192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6" name="Line"/>
          <p:cNvSpPr/>
          <p:nvPr/>
        </p:nvSpPr>
        <p:spPr>
          <a:xfrm>
            <a:off x="6477000" y="4230687"/>
            <a:ext cx="2025650" cy="48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81" fill="norm" stroke="1" extrusionOk="0">
                <a:moveTo>
                  <a:pt x="0" y="10103"/>
                </a:moveTo>
                <a:cubicBezTo>
                  <a:pt x="339" y="6480"/>
                  <a:pt x="660" y="5435"/>
                  <a:pt x="1557" y="4459"/>
                </a:cubicBezTo>
                <a:cubicBezTo>
                  <a:pt x="1794" y="3763"/>
                  <a:pt x="2370" y="2996"/>
                  <a:pt x="2370" y="2996"/>
                </a:cubicBezTo>
                <a:cubicBezTo>
                  <a:pt x="2861" y="1603"/>
                  <a:pt x="2895" y="627"/>
                  <a:pt x="3555" y="0"/>
                </a:cubicBezTo>
                <a:cubicBezTo>
                  <a:pt x="4774" y="1115"/>
                  <a:pt x="4029" y="10730"/>
                  <a:pt x="4113" y="13866"/>
                </a:cubicBezTo>
                <a:cubicBezTo>
                  <a:pt x="4113" y="13935"/>
                  <a:pt x="4977" y="16514"/>
                  <a:pt x="5112" y="16862"/>
                </a:cubicBezTo>
                <a:cubicBezTo>
                  <a:pt x="5332" y="18116"/>
                  <a:pt x="5485" y="18604"/>
                  <a:pt x="5840" y="19092"/>
                </a:cubicBezTo>
                <a:cubicBezTo>
                  <a:pt x="5959" y="20764"/>
                  <a:pt x="5823" y="21600"/>
                  <a:pt x="6297" y="20973"/>
                </a:cubicBezTo>
                <a:cubicBezTo>
                  <a:pt x="6822" y="19301"/>
                  <a:pt x="7262" y="17489"/>
                  <a:pt x="7668" y="15329"/>
                </a:cubicBezTo>
                <a:cubicBezTo>
                  <a:pt x="7922" y="11915"/>
                  <a:pt x="7804" y="10661"/>
                  <a:pt x="8752" y="9755"/>
                </a:cubicBezTo>
                <a:cubicBezTo>
                  <a:pt x="9056" y="8501"/>
                  <a:pt x="9395" y="6619"/>
                  <a:pt x="9750" y="5574"/>
                </a:cubicBezTo>
                <a:cubicBezTo>
                  <a:pt x="10123" y="5714"/>
                  <a:pt x="10495" y="5574"/>
                  <a:pt x="10851" y="5992"/>
                </a:cubicBezTo>
                <a:cubicBezTo>
                  <a:pt x="11071" y="6271"/>
                  <a:pt x="11325" y="8710"/>
                  <a:pt x="11494" y="9337"/>
                </a:cubicBezTo>
                <a:cubicBezTo>
                  <a:pt x="11629" y="12821"/>
                  <a:pt x="11748" y="11845"/>
                  <a:pt x="12577" y="12333"/>
                </a:cubicBezTo>
                <a:cubicBezTo>
                  <a:pt x="13001" y="12194"/>
                  <a:pt x="13458" y="12542"/>
                  <a:pt x="13864" y="11985"/>
                </a:cubicBezTo>
                <a:cubicBezTo>
                  <a:pt x="13982" y="11845"/>
                  <a:pt x="13898" y="10939"/>
                  <a:pt x="13949" y="10452"/>
                </a:cubicBezTo>
                <a:cubicBezTo>
                  <a:pt x="14186" y="8013"/>
                  <a:pt x="14592" y="5156"/>
                  <a:pt x="15049" y="3345"/>
                </a:cubicBezTo>
                <a:cubicBezTo>
                  <a:pt x="15692" y="3832"/>
                  <a:pt x="15455" y="4320"/>
                  <a:pt x="15946" y="5574"/>
                </a:cubicBezTo>
                <a:cubicBezTo>
                  <a:pt x="16149" y="6898"/>
                  <a:pt x="16302" y="7734"/>
                  <a:pt x="16674" y="8222"/>
                </a:cubicBezTo>
                <a:cubicBezTo>
                  <a:pt x="16843" y="8710"/>
                  <a:pt x="17080" y="8710"/>
                  <a:pt x="17233" y="9337"/>
                </a:cubicBezTo>
                <a:cubicBezTo>
                  <a:pt x="17656" y="11079"/>
                  <a:pt x="17216" y="15120"/>
                  <a:pt x="17588" y="16862"/>
                </a:cubicBezTo>
                <a:cubicBezTo>
                  <a:pt x="17808" y="17907"/>
                  <a:pt x="18265" y="18813"/>
                  <a:pt x="18587" y="19510"/>
                </a:cubicBezTo>
                <a:cubicBezTo>
                  <a:pt x="18773" y="19022"/>
                  <a:pt x="18993" y="18604"/>
                  <a:pt x="19145" y="17977"/>
                </a:cubicBezTo>
                <a:cubicBezTo>
                  <a:pt x="19230" y="17628"/>
                  <a:pt x="19315" y="17210"/>
                  <a:pt x="19416" y="16862"/>
                </a:cubicBezTo>
                <a:cubicBezTo>
                  <a:pt x="19653" y="16095"/>
                  <a:pt x="20144" y="14632"/>
                  <a:pt x="20144" y="14632"/>
                </a:cubicBezTo>
                <a:cubicBezTo>
                  <a:pt x="20466" y="12612"/>
                  <a:pt x="20550" y="12403"/>
                  <a:pt x="21143" y="11985"/>
                </a:cubicBezTo>
                <a:cubicBezTo>
                  <a:pt x="21261" y="10312"/>
                  <a:pt x="21600" y="8849"/>
                  <a:pt x="21600" y="7107"/>
                </a:cubicBezTo>
              </a:path>
            </a:pathLst>
          </a:custGeom>
          <a:ln w="22225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87" name="Random (stochastic)"/>
          <p:cNvSpPr txBox="1"/>
          <p:nvPr/>
        </p:nvSpPr>
        <p:spPr>
          <a:xfrm>
            <a:off x="6300470" y="5257800"/>
            <a:ext cx="2476647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solidFill>
                  <a:schemeClr val="accent2"/>
                </a:solidFill>
              </a:defRPr>
            </a:lvl1pPr>
          </a:lstStyle>
          <a:p>
            <a:pPr/>
            <a:r>
              <a:t>Random (stochastic)</a:t>
            </a:r>
          </a:p>
        </p:txBody>
      </p:sp>
      <p:sp>
        <p:nvSpPr>
          <p:cNvPr id="388" name="Shape"/>
          <p:cNvSpPr/>
          <p:nvPr/>
        </p:nvSpPr>
        <p:spPr>
          <a:xfrm>
            <a:off x="6248400" y="3657600"/>
            <a:ext cx="76200" cy="205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Why MD simulations?"/>
          <p:cNvSpPr txBox="1"/>
          <p:nvPr/>
        </p:nvSpPr>
        <p:spPr>
          <a:xfrm>
            <a:off x="548957" y="626110"/>
            <a:ext cx="809212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b="1" sz="28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Why MD simulations?</a:t>
            </a:r>
          </a:p>
        </p:txBody>
      </p:sp>
      <p:sp>
        <p:nvSpPr>
          <p:cNvPr id="391" name="Link physics, chemistry and biology…"/>
          <p:cNvSpPr txBox="1"/>
          <p:nvPr/>
        </p:nvSpPr>
        <p:spPr>
          <a:xfrm>
            <a:off x="640397" y="1950720"/>
            <a:ext cx="8000683" cy="247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  <a:r>
              <a:t>Link physics, chemistry and biology</a:t>
            </a: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  <a:r>
              <a:t>Model phenomena that cannot be observed experimentally</a:t>
            </a: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  <a:r>
              <a:t>Understand protein folding…</a:t>
            </a: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  <a:r>
              <a:t>Access to thermodynamics quantities (free energies, binding energies,…)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iomolecular Simulations"/>
          <p:cNvSpPr txBox="1"/>
          <p:nvPr>
            <p:ph type="title" idx="4294967295"/>
          </p:nvPr>
        </p:nvSpPr>
        <p:spPr>
          <a:xfrm>
            <a:off x="914400" y="381000"/>
            <a:ext cx="7162800" cy="671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sp>
        <p:nvSpPr>
          <p:cNvPr id="113" name="Molecular Mechanics force fields…"/>
          <p:cNvSpPr txBox="1"/>
          <p:nvPr>
            <p:ph type="body" idx="4294967295"/>
          </p:nvPr>
        </p:nvSpPr>
        <p:spPr>
          <a:xfrm>
            <a:off x="533400" y="2133600"/>
            <a:ext cx="8183563" cy="4187825"/>
          </a:xfrm>
          <a:prstGeom prst="rect">
            <a:avLst/>
          </a:prstGeom>
        </p:spPr>
        <p:txBody>
          <a:bodyPr/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Molecular Mechanics force fields</a:t>
            </a: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Energy Minimization</a:t>
            </a:r>
          </a:p>
          <a:p>
            <a:pPr>
              <a:buSzTx/>
              <a:buFont typeface="Wingdings 2"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Molecular dynamics</a:t>
            </a: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Monte Carlo methods</a:t>
            </a:r>
          </a:p>
        </p:txBody>
      </p:sp>
      <p:pic>
        <p:nvPicPr>
          <p:cNvPr id="114" name="mol3" descr="mol3"/>
          <p:cNvPicPr>
            <a:picLocks noChangeAspect="1"/>
          </p:cNvPicPr>
          <p:nvPr/>
        </p:nvPicPr>
        <p:blipFill>
          <a:blip r:embed="rId2">
            <a:extLst/>
          </a:blip>
          <a:srcRect l="6564" t="3750" r="6231" b="9039"/>
          <a:stretch>
            <a:fillRect/>
          </a:stretch>
        </p:blipFill>
        <p:spPr>
          <a:xfrm>
            <a:off x="4343400" y="3048000"/>
            <a:ext cx="4114801" cy="308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How do we run a MD simulation?"/>
          <p:cNvSpPr txBox="1"/>
          <p:nvPr/>
        </p:nvSpPr>
        <p:spPr>
          <a:xfrm>
            <a:off x="502919" y="556260"/>
            <a:ext cx="813816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b="1" sz="27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How do we run a MD simulation?</a:t>
            </a:r>
          </a:p>
        </p:txBody>
      </p:sp>
      <p:sp>
        <p:nvSpPr>
          <p:cNvPr id="394" name="Get the initial configuration…"/>
          <p:cNvSpPr txBox="1"/>
          <p:nvPr/>
        </p:nvSpPr>
        <p:spPr>
          <a:xfrm>
            <a:off x="594359" y="1250632"/>
            <a:ext cx="7818121" cy="4997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rgbClr val="FF0000"/>
              </a:buClr>
              <a:buSzPct val="150000"/>
              <a:buChar char="●"/>
              <a:defRPr b="1" sz="2000">
                <a:solidFill>
                  <a:schemeClr val="accent2"/>
                </a:solidFill>
              </a:defRPr>
            </a:pPr>
            <a:r>
              <a:t>Get the initial configuration</a:t>
            </a:r>
            <a:r>
              <a:rPr b="0"/>
              <a:t> </a:t>
            </a:r>
          </a:p>
          <a:p>
            <a:pPr lvl="1" marL="200025" indent="147637">
              <a:lnSpc>
                <a:spcPct val="80000"/>
              </a:lnSpc>
              <a:spcBef>
                <a:spcPts val="200"/>
              </a:spcBef>
              <a:defRPr sz="1800">
                <a:solidFill>
                  <a:schemeClr val="accent2"/>
                </a:solidFill>
              </a:defRPr>
            </a:pPr>
          </a:p>
          <a:p>
            <a:pPr lvl="1" marL="200025" indent="147637">
              <a:lnSpc>
                <a:spcPct val="80000"/>
              </a:lnSpc>
              <a:spcBef>
                <a:spcPts val="200"/>
              </a:spcBef>
              <a:defRPr sz="1800"/>
            </a:pPr>
            <a:r>
              <a:t>From x-ray crystallography or NMR spectroscopy (PDB)</a:t>
            </a:r>
          </a:p>
          <a:p>
            <a:pPr lvl="1" marL="200025" indent="147637">
              <a:lnSpc>
                <a:spcPct val="80000"/>
              </a:lnSpc>
              <a:spcBef>
                <a:spcPts val="200"/>
              </a:spcBef>
              <a:defRPr sz="1800">
                <a:solidFill>
                  <a:schemeClr val="accent2"/>
                </a:solidFill>
              </a:defRPr>
            </a:p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rgbClr val="FF0000"/>
              </a:buClr>
              <a:buSzPct val="150000"/>
              <a:buChar char="●"/>
              <a:defRPr b="1" sz="2000">
                <a:solidFill>
                  <a:schemeClr val="accent2"/>
                </a:solidFill>
              </a:defRPr>
            </a:pPr>
            <a:r>
              <a:t>Assign initial velocities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  <a:r>
              <a:t>	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  <a:r>
              <a:t>	</a:t>
            </a:r>
            <a:r>
              <a:rPr sz="1800">
                <a:solidFill>
                  <a:srgbClr val="000000"/>
                </a:solidFill>
              </a:rPr>
              <a:t>At thermal equilibrium, the expected value of the kinetic energy of the system at temperature T is:</a:t>
            </a:r>
            <a:endParaRPr sz="1800"/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1800">
                <a:solidFill>
                  <a:schemeClr val="accent2"/>
                </a:solidFill>
              </a:defRPr>
            </a:p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1800">
                <a:solidFill>
                  <a:schemeClr val="accent2"/>
                </a:solidFill>
              </a:defRPr>
            </a:p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  <a:r>
              <a:t>	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  <a:r>
              <a:t>	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  <a:r>
              <a:rPr sz="1800">
                <a:solidFill>
                  <a:srgbClr val="000000"/>
                </a:solidFill>
              </a:rPr>
              <a:t>This can be obtained by assigning the velocity components vi from a random Gaussian distribution with mean 0 and standard deviation (</a:t>
            </a:r>
            <a:r>
              <a:rPr i="1" sz="1800">
                <a:solidFill>
                  <a:srgbClr val="000000"/>
                </a:solidFill>
              </a:rPr>
              <a:t>k</a:t>
            </a:r>
            <a:r>
              <a:rPr baseline="-25000" i="1" sz="1800">
                <a:solidFill>
                  <a:srgbClr val="000000"/>
                </a:solidFill>
              </a:rPr>
              <a:t>B</a:t>
            </a:r>
            <a:r>
              <a:rPr i="1" sz="1800">
                <a:solidFill>
                  <a:srgbClr val="000000"/>
                </a:solidFill>
              </a:rPr>
              <a:t>T/m</a:t>
            </a:r>
            <a:r>
              <a:rPr baseline="-25000" i="1" sz="1800">
                <a:solidFill>
                  <a:srgbClr val="000000"/>
                </a:solidFill>
              </a:rPr>
              <a:t>i</a:t>
            </a:r>
            <a:r>
              <a:rPr sz="1800">
                <a:solidFill>
                  <a:srgbClr val="000000"/>
                </a:solidFill>
              </a:rPr>
              <a:t>):</a:t>
            </a:r>
            <a:endParaRPr sz="1800"/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1800">
                <a:solidFill>
                  <a:schemeClr val="accent2"/>
                </a:solidFill>
              </a:defRPr>
            </a:p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</a:p>
        </p:txBody>
      </p:sp>
      <p:pic>
        <p:nvPicPr>
          <p:cNvPr id="39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3429000"/>
            <a:ext cx="4876800" cy="1098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5245100"/>
            <a:ext cx="1905000" cy="1223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For each time step:…"/>
          <p:cNvSpPr txBox="1"/>
          <p:nvPr/>
        </p:nvSpPr>
        <p:spPr>
          <a:xfrm>
            <a:off x="579119" y="1371600"/>
            <a:ext cx="7588522" cy="484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chemeClr val="accent2"/>
                </a:solidFill>
              </a:defRPr>
            </a:pPr>
            <a:r>
              <a:t>For each time step:</a:t>
            </a: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	</a:t>
            </a:r>
            <a:r>
              <a:rPr>
                <a:solidFill>
                  <a:srgbClr val="000000"/>
                </a:solidFill>
              </a:rPr>
              <a:t>Compute the force on each atom:</a:t>
            </a: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	</a:t>
            </a:r>
            <a:r>
              <a:rPr>
                <a:solidFill>
                  <a:srgbClr val="000000"/>
                </a:solidFill>
              </a:rPr>
              <a:t>Solve Newton</a:t>
            </a:r>
            <a:r>
              <a:rPr>
                <a:solidFill>
                  <a:srgbClr val="000000"/>
                </a:solidFill>
              </a:rPr>
              <a:t>’</a:t>
            </a:r>
            <a:r>
              <a:rPr>
                <a:solidFill>
                  <a:srgbClr val="000000"/>
                </a:solidFill>
              </a:rPr>
              <a:t>s 2</a:t>
            </a:r>
            <a:r>
              <a:rPr baseline="30000">
                <a:solidFill>
                  <a:srgbClr val="000000"/>
                </a:solidFill>
              </a:rPr>
              <a:t>nd</a:t>
            </a:r>
            <a:r>
              <a:rPr>
                <a:solidFill>
                  <a:srgbClr val="000000"/>
                </a:solidFill>
              </a:rPr>
              <a:t> law of motion for each atom, </a:t>
            </a:r>
          </a:p>
          <a:p>
            <a:pPr>
              <a:defRPr sz="1800"/>
            </a:pPr>
            <a:r>
              <a:t>		to get new coordinates and velocities</a:t>
            </a: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	</a:t>
            </a:r>
            <a:r>
              <a:rPr>
                <a:solidFill>
                  <a:srgbClr val="000000"/>
                </a:solidFill>
              </a:rPr>
              <a:t>Store coordinates</a:t>
            </a: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Stop</a:t>
            </a:r>
          </a:p>
        </p:txBody>
      </p:sp>
      <p:pic>
        <p:nvPicPr>
          <p:cNvPr id="39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2362200"/>
            <a:ext cx="35814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Circle"/>
          <p:cNvSpPr/>
          <p:nvPr/>
        </p:nvSpPr>
        <p:spPr>
          <a:xfrm>
            <a:off x="1905000" y="21336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01" name="Circle"/>
          <p:cNvSpPr/>
          <p:nvPr/>
        </p:nvSpPr>
        <p:spPr>
          <a:xfrm>
            <a:off x="1905000" y="35052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02" name="Circle"/>
          <p:cNvSpPr/>
          <p:nvPr/>
        </p:nvSpPr>
        <p:spPr>
          <a:xfrm>
            <a:off x="1905000" y="51054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03" name="Circle"/>
          <p:cNvSpPr/>
          <p:nvPr/>
        </p:nvSpPr>
        <p:spPr>
          <a:xfrm>
            <a:off x="457200" y="1524000"/>
            <a:ext cx="119063" cy="119063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04" name="Circle"/>
          <p:cNvSpPr/>
          <p:nvPr/>
        </p:nvSpPr>
        <p:spPr>
          <a:xfrm>
            <a:off x="457200" y="5943600"/>
            <a:ext cx="119063" cy="119063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pic>
        <p:nvPicPr>
          <p:cNvPr id="405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3962400"/>
            <a:ext cx="23622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X: cartesian vector…"/>
          <p:cNvSpPr txBox="1"/>
          <p:nvPr/>
        </p:nvSpPr>
        <p:spPr>
          <a:xfrm>
            <a:off x="6446520" y="2093912"/>
            <a:ext cx="228599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X: cartesian vector</a:t>
            </a:r>
          </a:p>
          <a:p>
            <a:pPr>
              <a:defRPr i="1" sz="1800"/>
            </a:pPr>
            <a:r>
              <a:t>    of the system</a:t>
            </a:r>
          </a:p>
        </p:txBody>
      </p:sp>
      <p:sp>
        <p:nvSpPr>
          <p:cNvPr id="407" name="M diagonal mass matrix…"/>
          <p:cNvSpPr txBox="1"/>
          <p:nvPr/>
        </p:nvSpPr>
        <p:spPr>
          <a:xfrm>
            <a:off x="5925820" y="3962400"/>
            <a:ext cx="2849238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M diagonal mass matrix</a:t>
            </a:r>
          </a:p>
          <a:p>
            <a:pPr>
              <a:defRPr b="1" i="1" sz="1800"/>
            </a:pPr>
            <a:r>
              <a:t>..</a:t>
            </a:r>
            <a:r>
              <a:rPr b="0"/>
              <a:t> means second order</a:t>
            </a:r>
          </a:p>
          <a:p>
            <a:pPr>
              <a:defRPr i="1" sz="1800"/>
            </a:pPr>
            <a:r>
              <a:t>   differentiation with</a:t>
            </a:r>
          </a:p>
          <a:p>
            <a:pPr>
              <a:defRPr i="1" sz="1800"/>
            </a:pPr>
            <a:r>
              <a:t>   respect to time</a:t>
            </a:r>
          </a:p>
        </p:txBody>
      </p:sp>
      <p:sp>
        <p:nvSpPr>
          <p:cNvPr id="408" name="Newton’s equation cannot be solved analytically:…"/>
          <p:cNvSpPr txBox="1"/>
          <p:nvPr/>
        </p:nvSpPr>
        <p:spPr>
          <a:xfrm>
            <a:off x="3058795" y="5492750"/>
            <a:ext cx="5719798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t>Newton</a:t>
            </a:r>
            <a:r>
              <a:t>’</a:t>
            </a:r>
            <a:r>
              <a:t>s equation cannot be solved analytically:</a:t>
            </a: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            Use stepwise numerical integration</a:t>
            </a:r>
          </a:p>
        </p:txBody>
      </p:sp>
      <p:sp>
        <p:nvSpPr>
          <p:cNvPr id="409" name="Arrow"/>
          <p:cNvSpPr/>
          <p:nvPr/>
        </p:nvSpPr>
        <p:spPr>
          <a:xfrm>
            <a:off x="3429000" y="5948362"/>
            <a:ext cx="457200" cy="76201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10" name="How do we run a MD simulation?"/>
          <p:cNvSpPr txBox="1"/>
          <p:nvPr/>
        </p:nvSpPr>
        <p:spPr>
          <a:xfrm>
            <a:off x="502919" y="556260"/>
            <a:ext cx="813816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b="1" sz="27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How do we run a MD simulation?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MD as a tool for minimization"/>
          <p:cNvSpPr txBox="1"/>
          <p:nvPr/>
        </p:nvSpPr>
        <p:spPr>
          <a:xfrm>
            <a:off x="502919" y="465772"/>
            <a:ext cx="813816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b="1" sz="28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MD as a tool for minimization</a:t>
            </a:r>
          </a:p>
        </p:txBody>
      </p:sp>
      <p:pic>
        <p:nvPicPr>
          <p:cNvPr id="413" name="func2D" descr="func2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081212"/>
            <a:ext cx="7019925" cy="3328988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Line"/>
          <p:cNvSpPr/>
          <p:nvPr/>
        </p:nvSpPr>
        <p:spPr>
          <a:xfrm flipV="1">
            <a:off x="685799" y="1928812"/>
            <a:ext cx="2" cy="2590801"/>
          </a:xfrm>
          <a:prstGeom prst="line">
            <a:avLst/>
          </a:prstGeom>
          <a:ln w="508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15" name="Energy"/>
          <p:cNvSpPr txBox="1"/>
          <p:nvPr/>
        </p:nvSpPr>
        <p:spPr>
          <a:xfrm>
            <a:off x="410844" y="1508125"/>
            <a:ext cx="99722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solidFill>
                  <a:srgbClr val="FFCC00"/>
                </a:solidFill>
              </a:defRPr>
            </a:lvl1pPr>
          </a:lstStyle>
          <a:p>
            <a:pPr/>
            <a:r>
              <a:t>Energy</a:t>
            </a:r>
          </a:p>
        </p:txBody>
      </p:sp>
      <p:sp>
        <p:nvSpPr>
          <p:cNvPr id="416" name="Line"/>
          <p:cNvSpPr/>
          <p:nvPr/>
        </p:nvSpPr>
        <p:spPr>
          <a:xfrm flipV="1">
            <a:off x="3200399" y="4824412"/>
            <a:ext cx="4343401" cy="914401"/>
          </a:xfrm>
          <a:prstGeom prst="line">
            <a:avLst/>
          </a:prstGeom>
          <a:ln w="508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17" name="position"/>
          <p:cNvSpPr txBox="1"/>
          <p:nvPr/>
        </p:nvSpPr>
        <p:spPr>
          <a:xfrm rot="21089335">
            <a:off x="5896699" y="5230462"/>
            <a:ext cx="11363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solidFill>
                  <a:srgbClr val="FFCC00"/>
                </a:solidFill>
              </a:defRPr>
            </a:lvl1pPr>
          </a:lstStyle>
          <a:p>
            <a:pPr/>
            <a:r>
              <a:t>position</a:t>
            </a:r>
          </a:p>
        </p:txBody>
      </p:sp>
      <p:sp>
        <p:nvSpPr>
          <p:cNvPr id="418" name="Energy minimization…"/>
          <p:cNvSpPr txBox="1"/>
          <p:nvPr/>
        </p:nvSpPr>
        <p:spPr>
          <a:xfrm>
            <a:off x="410844" y="4522787"/>
            <a:ext cx="28431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solidFill>
                  <a:srgbClr val="3366FF"/>
                </a:solidFill>
              </a:defRPr>
            </a:pPr>
            <a:r>
              <a:t>Energy minimization</a:t>
            </a:r>
          </a:p>
          <a:p>
            <a:pPr>
              <a:defRPr b="1" i="1" sz="1800">
                <a:solidFill>
                  <a:srgbClr val="3366FF"/>
                </a:solidFill>
              </a:defRPr>
            </a:pPr>
            <a:r>
              <a:t>stops at local minima</a:t>
            </a:r>
          </a:p>
        </p:txBody>
      </p:sp>
      <p:sp>
        <p:nvSpPr>
          <p:cNvPr id="419" name="Molecular dynamics…"/>
          <p:cNvSpPr txBox="1"/>
          <p:nvPr/>
        </p:nvSpPr>
        <p:spPr>
          <a:xfrm>
            <a:off x="5876607" y="1874837"/>
            <a:ext cx="2871786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solidFill>
                  <a:srgbClr val="00FF00"/>
                </a:solidFill>
              </a:defRPr>
            </a:pPr>
            <a:r>
              <a:t>Molecular dynamics</a:t>
            </a:r>
          </a:p>
          <a:p>
            <a:pPr>
              <a:defRPr b="1" i="1" sz="1800">
                <a:solidFill>
                  <a:srgbClr val="00FF00"/>
                </a:solidFill>
              </a:defRPr>
            </a:pPr>
            <a:r>
              <a:t>uses thermal energy</a:t>
            </a:r>
          </a:p>
          <a:p>
            <a:pPr>
              <a:defRPr b="1" i="1" sz="1800">
                <a:solidFill>
                  <a:srgbClr val="00FF00"/>
                </a:solidFill>
              </a:defRPr>
            </a:pPr>
            <a:r>
              <a:t>to explore the energy</a:t>
            </a:r>
          </a:p>
          <a:p>
            <a:pPr>
              <a:defRPr b="1" i="1" sz="1800">
                <a:solidFill>
                  <a:srgbClr val="00FF00"/>
                </a:solidFill>
              </a:defRPr>
            </a:pPr>
            <a:r>
              <a:t>surface</a:t>
            </a:r>
          </a:p>
        </p:txBody>
      </p:sp>
      <p:sp>
        <p:nvSpPr>
          <p:cNvPr id="420" name="State A"/>
          <p:cNvSpPr txBox="1"/>
          <p:nvPr/>
        </p:nvSpPr>
        <p:spPr>
          <a:xfrm>
            <a:off x="4525645" y="3032125"/>
            <a:ext cx="95067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/>
            <a:r>
              <a:t>State A</a:t>
            </a:r>
          </a:p>
        </p:txBody>
      </p:sp>
      <p:sp>
        <p:nvSpPr>
          <p:cNvPr id="421" name="State B"/>
          <p:cNvSpPr txBox="1"/>
          <p:nvPr/>
        </p:nvSpPr>
        <p:spPr>
          <a:xfrm>
            <a:off x="5440045" y="3946525"/>
            <a:ext cx="95112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/>
            <a:r>
              <a:t>State 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rossing energy barriers"/>
          <p:cNvSpPr txBox="1"/>
          <p:nvPr/>
        </p:nvSpPr>
        <p:spPr>
          <a:xfrm>
            <a:off x="2179320" y="414337"/>
            <a:ext cx="450226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Crossing energy barriers</a:t>
            </a:r>
          </a:p>
        </p:txBody>
      </p:sp>
      <p:sp>
        <p:nvSpPr>
          <p:cNvPr id="424" name="Rectangle"/>
          <p:cNvSpPr/>
          <p:nvPr/>
        </p:nvSpPr>
        <p:spPr>
          <a:xfrm>
            <a:off x="685800" y="1371600"/>
            <a:ext cx="3505200" cy="23622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25" name="Line"/>
          <p:cNvSpPr/>
          <p:nvPr/>
        </p:nvSpPr>
        <p:spPr>
          <a:xfrm>
            <a:off x="685800" y="1675010"/>
            <a:ext cx="3505200" cy="1863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73" fill="norm" stroke="1" extrusionOk="0">
                <a:moveTo>
                  <a:pt x="0" y="10454"/>
                </a:moveTo>
                <a:cubicBezTo>
                  <a:pt x="352" y="8931"/>
                  <a:pt x="704" y="7409"/>
                  <a:pt x="939" y="6105"/>
                </a:cubicBezTo>
                <a:cubicBezTo>
                  <a:pt x="1174" y="4800"/>
                  <a:pt x="1096" y="3640"/>
                  <a:pt x="1409" y="2625"/>
                </a:cubicBezTo>
                <a:cubicBezTo>
                  <a:pt x="1722" y="1611"/>
                  <a:pt x="2504" y="161"/>
                  <a:pt x="2817" y="16"/>
                </a:cubicBezTo>
                <a:cubicBezTo>
                  <a:pt x="3130" y="-129"/>
                  <a:pt x="3130" y="741"/>
                  <a:pt x="3287" y="1756"/>
                </a:cubicBezTo>
                <a:cubicBezTo>
                  <a:pt x="3443" y="2770"/>
                  <a:pt x="3678" y="4800"/>
                  <a:pt x="3757" y="6105"/>
                </a:cubicBezTo>
                <a:cubicBezTo>
                  <a:pt x="3835" y="7409"/>
                  <a:pt x="3678" y="8569"/>
                  <a:pt x="3757" y="9584"/>
                </a:cubicBezTo>
                <a:cubicBezTo>
                  <a:pt x="3835" y="10599"/>
                  <a:pt x="3913" y="11468"/>
                  <a:pt x="4226" y="12193"/>
                </a:cubicBezTo>
                <a:cubicBezTo>
                  <a:pt x="4539" y="12918"/>
                  <a:pt x="5165" y="13933"/>
                  <a:pt x="5635" y="13933"/>
                </a:cubicBezTo>
                <a:cubicBezTo>
                  <a:pt x="6104" y="13933"/>
                  <a:pt x="6652" y="12918"/>
                  <a:pt x="7043" y="12193"/>
                </a:cubicBezTo>
                <a:cubicBezTo>
                  <a:pt x="7435" y="11468"/>
                  <a:pt x="7591" y="10309"/>
                  <a:pt x="7983" y="9584"/>
                </a:cubicBezTo>
                <a:cubicBezTo>
                  <a:pt x="8374" y="8859"/>
                  <a:pt x="8922" y="7699"/>
                  <a:pt x="9391" y="7844"/>
                </a:cubicBezTo>
                <a:cubicBezTo>
                  <a:pt x="9861" y="7989"/>
                  <a:pt x="10487" y="9584"/>
                  <a:pt x="10800" y="10454"/>
                </a:cubicBezTo>
                <a:cubicBezTo>
                  <a:pt x="11113" y="11323"/>
                  <a:pt x="11113" y="12048"/>
                  <a:pt x="11270" y="13063"/>
                </a:cubicBezTo>
                <a:cubicBezTo>
                  <a:pt x="11426" y="14078"/>
                  <a:pt x="11583" y="15672"/>
                  <a:pt x="11739" y="16542"/>
                </a:cubicBezTo>
                <a:cubicBezTo>
                  <a:pt x="11896" y="17412"/>
                  <a:pt x="11817" y="17557"/>
                  <a:pt x="12209" y="18282"/>
                </a:cubicBezTo>
                <a:cubicBezTo>
                  <a:pt x="12600" y="19007"/>
                  <a:pt x="13461" y="20456"/>
                  <a:pt x="14087" y="20891"/>
                </a:cubicBezTo>
                <a:cubicBezTo>
                  <a:pt x="14713" y="21326"/>
                  <a:pt x="15417" y="21471"/>
                  <a:pt x="15965" y="20891"/>
                </a:cubicBezTo>
                <a:cubicBezTo>
                  <a:pt x="16513" y="20311"/>
                  <a:pt x="16983" y="18282"/>
                  <a:pt x="17374" y="17412"/>
                </a:cubicBezTo>
                <a:cubicBezTo>
                  <a:pt x="17765" y="16542"/>
                  <a:pt x="18000" y="16397"/>
                  <a:pt x="18313" y="15672"/>
                </a:cubicBezTo>
                <a:cubicBezTo>
                  <a:pt x="18626" y="14948"/>
                  <a:pt x="18861" y="14078"/>
                  <a:pt x="19252" y="13063"/>
                </a:cubicBezTo>
                <a:cubicBezTo>
                  <a:pt x="19643" y="12048"/>
                  <a:pt x="20270" y="10164"/>
                  <a:pt x="20661" y="9584"/>
                </a:cubicBezTo>
                <a:cubicBezTo>
                  <a:pt x="21052" y="9004"/>
                  <a:pt x="21326" y="9294"/>
                  <a:pt x="21600" y="9584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26" name="A"/>
          <p:cNvSpPr txBox="1"/>
          <p:nvPr/>
        </p:nvSpPr>
        <p:spPr>
          <a:xfrm>
            <a:off x="1493519" y="2971800"/>
            <a:ext cx="26041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A</a:t>
            </a:r>
          </a:p>
        </p:txBody>
      </p:sp>
      <p:sp>
        <p:nvSpPr>
          <p:cNvPr id="427" name="B"/>
          <p:cNvSpPr txBox="1"/>
          <p:nvPr/>
        </p:nvSpPr>
        <p:spPr>
          <a:xfrm>
            <a:off x="3382645" y="3389312"/>
            <a:ext cx="26085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B</a:t>
            </a:r>
          </a:p>
        </p:txBody>
      </p:sp>
      <p:sp>
        <p:nvSpPr>
          <p:cNvPr id="428" name="Line"/>
          <p:cNvSpPr/>
          <p:nvPr/>
        </p:nvSpPr>
        <p:spPr>
          <a:xfrm>
            <a:off x="2209800" y="2362200"/>
            <a:ext cx="0" cy="533400"/>
          </a:xfrm>
          <a:prstGeom prst="line">
            <a:avLst/>
          </a:prstGeom>
          <a:ln w="31750">
            <a:solidFill>
              <a:srgbClr val="FFCC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9" name="I"/>
          <p:cNvSpPr txBox="1"/>
          <p:nvPr/>
        </p:nvSpPr>
        <p:spPr>
          <a:xfrm>
            <a:off x="2163445" y="1941512"/>
            <a:ext cx="20035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I</a:t>
            </a:r>
          </a:p>
        </p:txBody>
      </p:sp>
      <p:sp>
        <p:nvSpPr>
          <p:cNvPr id="430" name="ΔG"/>
          <p:cNvSpPr txBox="1"/>
          <p:nvPr/>
        </p:nvSpPr>
        <p:spPr>
          <a:xfrm>
            <a:off x="2315845" y="2471737"/>
            <a:ext cx="421256" cy="391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Symbol"/>
                <a:ea typeface="Symbol"/>
                <a:cs typeface="Symbol"/>
                <a:sym typeface="Symbol"/>
              </a:defRPr>
            </a:pPr>
            <a:r>
              <a:t>D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G</a:t>
            </a:r>
          </a:p>
        </p:txBody>
      </p:sp>
      <p:sp>
        <p:nvSpPr>
          <p:cNvPr id="431" name="Position"/>
          <p:cNvSpPr txBox="1"/>
          <p:nvPr/>
        </p:nvSpPr>
        <p:spPr>
          <a:xfrm>
            <a:off x="2696845" y="3846512"/>
            <a:ext cx="114400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/>
            </a:lvl1pPr>
          </a:lstStyle>
          <a:p>
            <a:pPr/>
            <a:r>
              <a:t>Position</a:t>
            </a:r>
          </a:p>
        </p:txBody>
      </p:sp>
      <p:sp>
        <p:nvSpPr>
          <p:cNvPr id="432" name="Energy"/>
          <p:cNvSpPr txBox="1"/>
          <p:nvPr/>
        </p:nvSpPr>
        <p:spPr>
          <a:xfrm rot="16200000">
            <a:off x="-6803" y="2007099"/>
            <a:ext cx="99722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/>
            </a:lvl1pPr>
          </a:lstStyle>
          <a:p>
            <a:pPr/>
            <a:r>
              <a:t>Energy</a:t>
            </a:r>
          </a:p>
        </p:txBody>
      </p:sp>
      <p:sp>
        <p:nvSpPr>
          <p:cNvPr id="433" name="Rectangle"/>
          <p:cNvSpPr/>
          <p:nvPr/>
        </p:nvSpPr>
        <p:spPr>
          <a:xfrm>
            <a:off x="4648200" y="1371600"/>
            <a:ext cx="4114800" cy="23622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34" name="time"/>
          <p:cNvSpPr txBox="1"/>
          <p:nvPr/>
        </p:nvSpPr>
        <p:spPr>
          <a:xfrm>
            <a:off x="8030844" y="3770312"/>
            <a:ext cx="6801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/>
            </a:lvl1pPr>
          </a:lstStyle>
          <a:p>
            <a:pPr/>
            <a:r>
              <a:t>time</a:t>
            </a:r>
          </a:p>
        </p:txBody>
      </p:sp>
      <p:sp>
        <p:nvSpPr>
          <p:cNvPr id="435" name="Position"/>
          <p:cNvSpPr txBox="1"/>
          <p:nvPr/>
        </p:nvSpPr>
        <p:spPr>
          <a:xfrm rot="16200000">
            <a:off x="3804418" y="2035308"/>
            <a:ext cx="114400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/>
            </a:lvl1pPr>
          </a:lstStyle>
          <a:p>
            <a:pPr/>
            <a:r>
              <a:t>Position</a:t>
            </a:r>
          </a:p>
        </p:txBody>
      </p:sp>
      <p:sp>
        <p:nvSpPr>
          <p:cNvPr id="436" name="Line"/>
          <p:cNvSpPr/>
          <p:nvPr/>
        </p:nvSpPr>
        <p:spPr>
          <a:xfrm>
            <a:off x="4665662" y="1666875"/>
            <a:ext cx="4102101" cy="147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466"/>
                </a:moveTo>
                <a:cubicBezTo>
                  <a:pt x="50" y="18723"/>
                  <a:pt x="84" y="18282"/>
                  <a:pt x="318" y="17865"/>
                </a:cubicBezTo>
                <a:cubicBezTo>
                  <a:pt x="334" y="17725"/>
                  <a:pt x="334" y="17354"/>
                  <a:pt x="359" y="17470"/>
                </a:cubicBezTo>
                <a:cubicBezTo>
                  <a:pt x="510" y="18305"/>
                  <a:pt x="385" y="19164"/>
                  <a:pt x="677" y="19721"/>
                </a:cubicBezTo>
                <a:cubicBezTo>
                  <a:pt x="811" y="19674"/>
                  <a:pt x="953" y="19744"/>
                  <a:pt x="1078" y="19605"/>
                </a:cubicBezTo>
                <a:cubicBezTo>
                  <a:pt x="1120" y="19558"/>
                  <a:pt x="1120" y="19373"/>
                  <a:pt x="1128" y="19234"/>
                </a:cubicBezTo>
                <a:cubicBezTo>
                  <a:pt x="1187" y="18329"/>
                  <a:pt x="1170" y="17725"/>
                  <a:pt x="1354" y="16983"/>
                </a:cubicBezTo>
                <a:cubicBezTo>
                  <a:pt x="1429" y="17029"/>
                  <a:pt x="1530" y="16960"/>
                  <a:pt x="1580" y="17099"/>
                </a:cubicBezTo>
                <a:cubicBezTo>
                  <a:pt x="1630" y="17238"/>
                  <a:pt x="1597" y="17517"/>
                  <a:pt x="1622" y="17725"/>
                </a:cubicBezTo>
                <a:cubicBezTo>
                  <a:pt x="1672" y="18120"/>
                  <a:pt x="1747" y="18468"/>
                  <a:pt x="1806" y="18862"/>
                </a:cubicBezTo>
                <a:cubicBezTo>
                  <a:pt x="1839" y="19651"/>
                  <a:pt x="1822" y="20324"/>
                  <a:pt x="1981" y="20974"/>
                </a:cubicBezTo>
                <a:cubicBezTo>
                  <a:pt x="2232" y="20069"/>
                  <a:pt x="2215" y="19118"/>
                  <a:pt x="2433" y="18236"/>
                </a:cubicBezTo>
                <a:cubicBezTo>
                  <a:pt x="2483" y="17772"/>
                  <a:pt x="2600" y="17656"/>
                  <a:pt x="2700" y="17238"/>
                </a:cubicBezTo>
                <a:cubicBezTo>
                  <a:pt x="2901" y="18050"/>
                  <a:pt x="2942" y="18677"/>
                  <a:pt x="3059" y="19605"/>
                </a:cubicBezTo>
                <a:cubicBezTo>
                  <a:pt x="3118" y="20115"/>
                  <a:pt x="3093" y="20440"/>
                  <a:pt x="3285" y="20602"/>
                </a:cubicBezTo>
                <a:cubicBezTo>
                  <a:pt x="3402" y="20278"/>
                  <a:pt x="3561" y="19883"/>
                  <a:pt x="3645" y="19466"/>
                </a:cubicBezTo>
                <a:cubicBezTo>
                  <a:pt x="3737" y="19025"/>
                  <a:pt x="3737" y="18445"/>
                  <a:pt x="3828" y="17981"/>
                </a:cubicBezTo>
                <a:cubicBezTo>
                  <a:pt x="3845" y="17818"/>
                  <a:pt x="3803" y="17470"/>
                  <a:pt x="3870" y="17470"/>
                </a:cubicBezTo>
                <a:cubicBezTo>
                  <a:pt x="3946" y="17470"/>
                  <a:pt x="3954" y="17818"/>
                  <a:pt x="4004" y="17981"/>
                </a:cubicBezTo>
                <a:cubicBezTo>
                  <a:pt x="4163" y="18514"/>
                  <a:pt x="4355" y="18816"/>
                  <a:pt x="4589" y="18978"/>
                </a:cubicBezTo>
                <a:cubicBezTo>
                  <a:pt x="4681" y="18932"/>
                  <a:pt x="4790" y="19002"/>
                  <a:pt x="4865" y="18862"/>
                </a:cubicBezTo>
                <a:cubicBezTo>
                  <a:pt x="4924" y="18769"/>
                  <a:pt x="4915" y="18189"/>
                  <a:pt x="4949" y="18352"/>
                </a:cubicBezTo>
                <a:cubicBezTo>
                  <a:pt x="5057" y="18793"/>
                  <a:pt x="5049" y="19883"/>
                  <a:pt x="5224" y="20602"/>
                </a:cubicBezTo>
                <a:cubicBezTo>
                  <a:pt x="5283" y="21090"/>
                  <a:pt x="5341" y="21298"/>
                  <a:pt x="5492" y="21600"/>
                </a:cubicBezTo>
                <a:cubicBezTo>
                  <a:pt x="6035" y="21438"/>
                  <a:pt x="5893" y="21600"/>
                  <a:pt x="6077" y="20347"/>
                </a:cubicBezTo>
                <a:cubicBezTo>
                  <a:pt x="6111" y="19628"/>
                  <a:pt x="6177" y="19141"/>
                  <a:pt x="6253" y="18468"/>
                </a:cubicBezTo>
                <a:cubicBezTo>
                  <a:pt x="6269" y="17934"/>
                  <a:pt x="6261" y="17377"/>
                  <a:pt x="6303" y="16844"/>
                </a:cubicBezTo>
                <a:cubicBezTo>
                  <a:pt x="6320" y="16681"/>
                  <a:pt x="6328" y="17192"/>
                  <a:pt x="6345" y="17354"/>
                </a:cubicBezTo>
                <a:cubicBezTo>
                  <a:pt x="6370" y="17563"/>
                  <a:pt x="6403" y="17772"/>
                  <a:pt x="6437" y="17981"/>
                </a:cubicBezTo>
                <a:cubicBezTo>
                  <a:pt x="6570" y="18746"/>
                  <a:pt x="6779" y="19303"/>
                  <a:pt x="6888" y="20092"/>
                </a:cubicBezTo>
                <a:cubicBezTo>
                  <a:pt x="7231" y="19790"/>
                  <a:pt x="7239" y="18166"/>
                  <a:pt x="7423" y="17354"/>
                </a:cubicBezTo>
                <a:cubicBezTo>
                  <a:pt x="7598" y="17679"/>
                  <a:pt x="7615" y="18004"/>
                  <a:pt x="7741" y="18468"/>
                </a:cubicBezTo>
                <a:cubicBezTo>
                  <a:pt x="7833" y="19396"/>
                  <a:pt x="7858" y="19280"/>
                  <a:pt x="8008" y="18607"/>
                </a:cubicBezTo>
                <a:cubicBezTo>
                  <a:pt x="8133" y="18050"/>
                  <a:pt x="8217" y="17749"/>
                  <a:pt x="8284" y="17099"/>
                </a:cubicBezTo>
                <a:cubicBezTo>
                  <a:pt x="8225" y="19512"/>
                  <a:pt x="8050" y="19187"/>
                  <a:pt x="8551" y="18862"/>
                </a:cubicBezTo>
                <a:cubicBezTo>
                  <a:pt x="8635" y="18097"/>
                  <a:pt x="8752" y="17401"/>
                  <a:pt x="8819" y="16612"/>
                </a:cubicBezTo>
                <a:cubicBezTo>
                  <a:pt x="8936" y="17099"/>
                  <a:pt x="8986" y="18607"/>
                  <a:pt x="9045" y="18723"/>
                </a:cubicBezTo>
                <a:cubicBezTo>
                  <a:pt x="9228" y="19071"/>
                  <a:pt x="9412" y="19094"/>
                  <a:pt x="9630" y="19234"/>
                </a:cubicBezTo>
                <a:cubicBezTo>
                  <a:pt x="9780" y="19651"/>
                  <a:pt x="9805" y="20324"/>
                  <a:pt x="9906" y="19605"/>
                </a:cubicBezTo>
                <a:cubicBezTo>
                  <a:pt x="10039" y="15893"/>
                  <a:pt x="10048" y="12204"/>
                  <a:pt x="10123" y="8492"/>
                </a:cubicBezTo>
                <a:cubicBezTo>
                  <a:pt x="10148" y="7355"/>
                  <a:pt x="10324" y="5035"/>
                  <a:pt x="10624" y="4246"/>
                </a:cubicBezTo>
                <a:cubicBezTo>
                  <a:pt x="10700" y="3573"/>
                  <a:pt x="10783" y="3619"/>
                  <a:pt x="11026" y="3735"/>
                </a:cubicBezTo>
                <a:cubicBezTo>
                  <a:pt x="11034" y="4083"/>
                  <a:pt x="10967" y="6125"/>
                  <a:pt x="11210" y="5104"/>
                </a:cubicBezTo>
                <a:cubicBezTo>
                  <a:pt x="11251" y="4594"/>
                  <a:pt x="11302" y="4130"/>
                  <a:pt x="11343" y="3619"/>
                </a:cubicBezTo>
                <a:cubicBezTo>
                  <a:pt x="11644" y="3875"/>
                  <a:pt x="11318" y="3503"/>
                  <a:pt x="11569" y="4107"/>
                </a:cubicBezTo>
                <a:cubicBezTo>
                  <a:pt x="11979" y="5081"/>
                  <a:pt x="11469" y="3295"/>
                  <a:pt x="11970" y="4988"/>
                </a:cubicBezTo>
                <a:cubicBezTo>
                  <a:pt x="12288" y="6055"/>
                  <a:pt x="12012" y="5452"/>
                  <a:pt x="12288" y="5986"/>
                </a:cubicBezTo>
                <a:cubicBezTo>
                  <a:pt x="12330" y="5893"/>
                  <a:pt x="12397" y="5870"/>
                  <a:pt x="12422" y="5731"/>
                </a:cubicBezTo>
                <a:cubicBezTo>
                  <a:pt x="12580" y="4710"/>
                  <a:pt x="12714" y="2738"/>
                  <a:pt x="12781" y="1624"/>
                </a:cubicBezTo>
                <a:cubicBezTo>
                  <a:pt x="12798" y="2042"/>
                  <a:pt x="12865" y="2459"/>
                  <a:pt x="12873" y="2877"/>
                </a:cubicBezTo>
                <a:cubicBezTo>
                  <a:pt x="12965" y="6009"/>
                  <a:pt x="12589" y="5359"/>
                  <a:pt x="13141" y="5986"/>
                </a:cubicBezTo>
                <a:cubicBezTo>
                  <a:pt x="13375" y="5777"/>
                  <a:pt x="13391" y="5058"/>
                  <a:pt x="13500" y="4501"/>
                </a:cubicBezTo>
                <a:cubicBezTo>
                  <a:pt x="13517" y="4919"/>
                  <a:pt x="13525" y="5336"/>
                  <a:pt x="13550" y="5731"/>
                </a:cubicBezTo>
                <a:cubicBezTo>
                  <a:pt x="13567" y="5986"/>
                  <a:pt x="13634" y="6496"/>
                  <a:pt x="13634" y="6496"/>
                </a:cubicBezTo>
                <a:cubicBezTo>
                  <a:pt x="13851" y="6079"/>
                  <a:pt x="13901" y="5197"/>
                  <a:pt x="13951" y="4501"/>
                </a:cubicBezTo>
                <a:cubicBezTo>
                  <a:pt x="13985" y="4037"/>
                  <a:pt x="14043" y="3109"/>
                  <a:pt x="14043" y="3109"/>
                </a:cubicBezTo>
                <a:cubicBezTo>
                  <a:pt x="14302" y="4107"/>
                  <a:pt x="14511" y="5220"/>
                  <a:pt x="14762" y="6241"/>
                </a:cubicBezTo>
                <a:cubicBezTo>
                  <a:pt x="14954" y="5870"/>
                  <a:pt x="15088" y="5359"/>
                  <a:pt x="15163" y="4733"/>
                </a:cubicBezTo>
                <a:cubicBezTo>
                  <a:pt x="15214" y="4292"/>
                  <a:pt x="15297" y="3364"/>
                  <a:pt x="15297" y="3364"/>
                </a:cubicBezTo>
                <a:cubicBezTo>
                  <a:pt x="15531" y="4408"/>
                  <a:pt x="15456" y="5568"/>
                  <a:pt x="15523" y="3248"/>
                </a:cubicBezTo>
                <a:cubicBezTo>
                  <a:pt x="15548" y="4176"/>
                  <a:pt x="15548" y="5011"/>
                  <a:pt x="15665" y="5870"/>
                </a:cubicBezTo>
                <a:cubicBezTo>
                  <a:pt x="15924" y="5568"/>
                  <a:pt x="16192" y="5383"/>
                  <a:pt x="16467" y="5243"/>
                </a:cubicBezTo>
                <a:cubicBezTo>
                  <a:pt x="16559" y="4872"/>
                  <a:pt x="16610" y="4501"/>
                  <a:pt x="16693" y="4107"/>
                </a:cubicBezTo>
                <a:cubicBezTo>
                  <a:pt x="16877" y="4919"/>
                  <a:pt x="16927" y="6032"/>
                  <a:pt x="17011" y="6983"/>
                </a:cubicBezTo>
                <a:cubicBezTo>
                  <a:pt x="17178" y="5174"/>
                  <a:pt x="17395" y="3527"/>
                  <a:pt x="17504" y="1624"/>
                </a:cubicBezTo>
                <a:cubicBezTo>
                  <a:pt x="17537" y="1090"/>
                  <a:pt x="17596" y="0"/>
                  <a:pt x="17596" y="0"/>
                </a:cubicBezTo>
                <a:cubicBezTo>
                  <a:pt x="17897" y="510"/>
                  <a:pt x="18123" y="1926"/>
                  <a:pt x="18223" y="2877"/>
                </a:cubicBezTo>
                <a:cubicBezTo>
                  <a:pt x="18273" y="3387"/>
                  <a:pt x="18499" y="4246"/>
                  <a:pt x="18499" y="4246"/>
                </a:cubicBezTo>
                <a:cubicBezTo>
                  <a:pt x="18515" y="4455"/>
                  <a:pt x="18532" y="4663"/>
                  <a:pt x="18541" y="4872"/>
                </a:cubicBezTo>
                <a:cubicBezTo>
                  <a:pt x="18566" y="5661"/>
                  <a:pt x="18541" y="6450"/>
                  <a:pt x="18582" y="7239"/>
                </a:cubicBezTo>
                <a:cubicBezTo>
                  <a:pt x="18591" y="7424"/>
                  <a:pt x="18616" y="6891"/>
                  <a:pt x="18633" y="6728"/>
                </a:cubicBezTo>
                <a:cubicBezTo>
                  <a:pt x="18674" y="6311"/>
                  <a:pt x="18733" y="5916"/>
                  <a:pt x="18766" y="5499"/>
                </a:cubicBezTo>
                <a:cubicBezTo>
                  <a:pt x="18775" y="5290"/>
                  <a:pt x="18724" y="3039"/>
                  <a:pt x="18992" y="4107"/>
                </a:cubicBezTo>
                <a:cubicBezTo>
                  <a:pt x="19067" y="4779"/>
                  <a:pt x="19009" y="4385"/>
                  <a:pt x="19218" y="5243"/>
                </a:cubicBezTo>
                <a:cubicBezTo>
                  <a:pt x="19251" y="5359"/>
                  <a:pt x="19310" y="5615"/>
                  <a:pt x="19310" y="5615"/>
                </a:cubicBezTo>
                <a:cubicBezTo>
                  <a:pt x="19368" y="6148"/>
                  <a:pt x="19435" y="6148"/>
                  <a:pt x="19619" y="5986"/>
                </a:cubicBezTo>
                <a:cubicBezTo>
                  <a:pt x="19694" y="5452"/>
                  <a:pt x="19694" y="4895"/>
                  <a:pt x="19753" y="4362"/>
                </a:cubicBezTo>
                <a:cubicBezTo>
                  <a:pt x="19911" y="4640"/>
                  <a:pt x="20012" y="4594"/>
                  <a:pt x="20070" y="5104"/>
                </a:cubicBezTo>
                <a:cubicBezTo>
                  <a:pt x="20120" y="4223"/>
                  <a:pt x="20137" y="4176"/>
                  <a:pt x="20430" y="3991"/>
                </a:cubicBezTo>
                <a:cubicBezTo>
                  <a:pt x="20472" y="3898"/>
                  <a:pt x="20513" y="3689"/>
                  <a:pt x="20563" y="3735"/>
                </a:cubicBezTo>
                <a:cubicBezTo>
                  <a:pt x="20630" y="3805"/>
                  <a:pt x="20630" y="4060"/>
                  <a:pt x="20655" y="4246"/>
                </a:cubicBezTo>
                <a:cubicBezTo>
                  <a:pt x="20739" y="4803"/>
                  <a:pt x="20781" y="5406"/>
                  <a:pt x="20839" y="5986"/>
                </a:cubicBezTo>
                <a:cubicBezTo>
                  <a:pt x="20906" y="5429"/>
                  <a:pt x="20856" y="4803"/>
                  <a:pt x="20923" y="4246"/>
                </a:cubicBezTo>
                <a:cubicBezTo>
                  <a:pt x="20948" y="4037"/>
                  <a:pt x="20915" y="4733"/>
                  <a:pt x="20973" y="4872"/>
                </a:cubicBezTo>
                <a:cubicBezTo>
                  <a:pt x="21082" y="5127"/>
                  <a:pt x="21241" y="4988"/>
                  <a:pt x="21374" y="5104"/>
                </a:cubicBezTo>
                <a:cubicBezTo>
                  <a:pt x="21416" y="5197"/>
                  <a:pt x="21458" y="5383"/>
                  <a:pt x="21508" y="5359"/>
                </a:cubicBezTo>
                <a:cubicBezTo>
                  <a:pt x="21558" y="5336"/>
                  <a:pt x="21600" y="4408"/>
                  <a:pt x="21600" y="4246"/>
                </a:cubicBezTo>
              </a:path>
            </a:pathLst>
          </a:custGeom>
          <a:ln w="254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37" name="Line"/>
          <p:cNvSpPr/>
          <p:nvPr/>
        </p:nvSpPr>
        <p:spPr>
          <a:xfrm>
            <a:off x="4648200" y="2971800"/>
            <a:ext cx="2362200" cy="0"/>
          </a:xfrm>
          <a:prstGeom prst="line">
            <a:avLst/>
          </a:prstGeom>
          <a:ln w="15875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38" name="Line"/>
          <p:cNvSpPr/>
          <p:nvPr/>
        </p:nvSpPr>
        <p:spPr>
          <a:xfrm flipH="1" flipV="1">
            <a:off x="5867400" y="1981199"/>
            <a:ext cx="2895600" cy="1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39" name="State A"/>
          <p:cNvSpPr txBox="1"/>
          <p:nvPr/>
        </p:nvSpPr>
        <p:spPr>
          <a:xfrm>
            <a:off x="7132319" y="2743200"/>
            <a:ext cx="95067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State A</a:t>
            </a:r>
          </a:p>
        </p:txBody>
      </p:sp>
      <p:sp>
        <p:nvSpPr>
          <p:cNvPr id="440" name="State B"/>
          <p:cNvSpPr txBox="1"/>
          <p:nvPr/>
        </p:nvSpPr>
        <p:spPr>
          <a:xfrm>
            <a:off x="4770120" y="1752600"/>
            <a:ext cx="95112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State B</a:t>
            </a:r>
          </a:p>
        </p:txBody>
      </p:sp>
      <p:sp>
        <p:nvSpPr>
          <p:cNvPr id="441" name="Line"/>
          <p:cNvSpPr/>
          <p:nvPr/>
        </p:nvSpPr>
        <p:spPr>
          <a:xfrm>
            <a:off x="1219200" y="1676400"/>
            <a:ext cx="2452688" cy="177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0" y="617"/>
                  <a:pt x="112" y="926"/>
                  <a:pt x="308" y="1466"/>
                </a:cubicBezTo>
                <a:cubicBezTo>
                  <a:pt x="377" y="1851"/>
                  <a:pt x="461" y="2218"/>
                  <a:pt x="531" y="2604"/>
                </a:cubicBezTo>
                <a:cubicBezTo>
                  <a:pt x="601" y="3741"/>
                  <a:pt x="839" y="4918"/>
                  <a:pt x="1063" y="6017"/>
                </a:cubicBezTo>
                <a:cubicBezTo>
                  <a:pt x="1118" y="6731"/>
                  <a:pt x="1202" y="7329"/>
                  <a:pt x="1356" y="8004"/>
                </a:cubicBezTo>
                <a:cubicBezTo>
                  <a:pt x="1440" y="10221"/>
                  <a:pt x="1160" y="10009"/>
                  <a:pt x="2181" y="10896"/>
                </a:cubicBezTo>
                <a:cubicBezTo>
                  <a:pt x="2335" y="12034"/>
                  <a:pt x="2321" y="13384"/>
                  <a:pt x="2712" y="14426"/>
                </a:cubicBezTo>
                <a:cubicBezTo>
                  <a:pt x="2740" y="14599"/>
                  <a:pt x="2684" y="14850"/>
                  <a:pt x="2796" y="14946"/>
                </a:cubicBezTo>
                <a:cubicBezTo>
                  <a:pt x="2894" y="15043"/>
                  <a:pt x="3034" y="14889"/>
                  <a:pt x="3160" y="14850"/>
                </a:cubicBezTo>
                <a:cubicBezTo>
                  <a:pt x="3495" y="14734"/>
                  <a:pt x="3747" y="14464"/>
                  <a:pt x="4068" y="14329"/>
                </a:cubicBezTo>
                <a:cubicBezTo>
                  <a:pt x="4222" y="13635"/>
                  <a:pt x="3998" y="14387"/>
                  <a:pt x="4376" y="13809"/>
                </a:cubicBezTo>
                <a:cubicBezTo>
                  <a:pt x="4697" y="13307"/>
                  <a:pt x="4767" y="12941"/>
                  <a:pt x="5201" y="12574"/>
                </a:cubicBezTo>
                <a:cubicBezTo>
                  <a:pt x="5229" y="12459"/>
                  <a:pt x="5257" y="12362"/>
                  <a:pt x="5271" y="12246"/>
                </a:cubicBezTo>
                <a:cubicBezTo>
                  <a:pt x="5313" y="11861"/>
                  <a:pt x="5299" y="11475"/>
                  <a:pt x="5355" y="11109"/>
                </a:cubicBezTo>
                <a:cubicBezTo>
                  <a:pt x="5383" y="10877"/>
                  <a:pt x="5522" y="10704"/>
                  <a:pt x="5578" y="10491"/>
                </a:cubicBezTo>
                <a:cubicBezTo>
                  <a:pt x="5676" y="9797"/>
                  <a:pt x="5746" y="9797"/>
                  <a:pt x="6249" y="9662"/>
                </a:cubicBezTo>
                <a:cubicBezTo>
                  <a:pt x="6151" y="9238"/>
                  <a:pt x="6026" y="9180"/>
                  <a:pt x="5732" y="9045"/>
                </a:cubicBezTo>
                <a:cubicBezTo>
                  <a:pt x="5648" y="8968"/>
                  <a:pt x="5536" y="8949"/>
                  <a:pt x="5494" y="8833"/>
                </a:cubicBezTo>
                <a:cubicBezTo>
                  <a:pt x="5424" y="8601"/>
                  <a:pt x="5718" y="8370"/>
                  <a:pt x="5802" y="8312"/>
                </a:cubicBezTo>
                <a:cubicBezTo>
                  <a:pt x="6319" y="7888"/>
                  <a:pt x="6725" y="7194"/>
                  <a:pt x="7312" y="6962"/>
                </a:cubicBezTo>
                <a:cubicBezTo>
                  <a:pt x="7913" y="7001"/>
                  <a:pt x="8514" y="6962"/>
                  <a:pt x="9115" y="7059"/>
                </a:cubicBezTo>
                <a:cubicBezTo>
                  <a:pt x="9255" y="7078"/>
                  <a:pt x="9479" y="7502"/>
                  <a:pt x="9563" y="7579"/>
                </a:cubicBezTo>
                <a:cubicBezTo>
                  <a:pt x="9758" y="7772"/>
                  <a:pt x="10234" y="7888"/>
                  <a:pt x="10234" y="7888"/>
                </a:cubicBezTo>
                <a:cubicBezTo>
                  <a:pt x="10485" y="8563"/>
                  <a:pt x="10416" y="9585"/>
                  <a:pt x="10989" y="9874"/>
                </a:cubicBezTo>
                <a:cubicBezTo>
                  <a:pt x="11394" y="10646"/>
                  <a:pt x="11492" y="11147"/>
                  <a:pt x="11674" y="12054"/>
                </a:cubicBezTo>
                <a:cubicBezTo>
                  <a:pt x="11702" y="12671"/>
                  <a:pt x="11674" y="13307"/>
                  <a:pt x="11744" y="13924"/>
                </a:cubicBezTo>
                <a:cubicBezTo>
                  <a:pt x="11772" y="14233"/>
                  <a:pt x="11981" y="14464"/>
                  <a:pt x="12051" y="14754"/>
                </a:cubicBezTo>
                <a:cubicBezTo>
                  <a:pt x="12233" y="15486"/>
                  <a:pt x="12387" y="16258"/>
                  <a:pt x="12876" y="16721"/>
                </a:cubicBezTo>
                <a:cubicBezTo>
                  <a:pt x="13072" y="17106"/>
                  <a:pt x="13142" y="17531"/>
                  <a:pt x="13254" y="17955"/>
                </a:cubicBezTo>
                <a:cubicBezTo>
                  <a:pt x="13393" y="18977"/>
                  <a:pt x="13701" y="18707"/>
                  <a:pt x="14526" y="18804"/>
                </a:cubicBezTo>
                <a:cubicBezTo>
                  <a:pt x="15085" y="19035"/>
                  <a:pt x="15099" y="19806"/>
                  <a:pt x="15504" y="20250"/>
                </a:cubicBezTo>
                <a:cubicBezTo>
                  <a:pt x="15728" y="20501"/>
                  <a:pt x="16385" y="20597"/>
                  <a:pt x="16707" y="20771"/>
                </a:cubicBezTo>
                <a:cubicBezTo>
                  <a:pt x="17280" y="20655"/>
                  <a:pt x="17881" y="20694"/>
                  <a:pt x="18440" y="20462"/>
                </a:cubicBezTo>
                <a:cubicBezTo>
                  <a:pt x="19419" y="19556"/>
                  <a:pt x="18622" y="20501"/>
                  <a:pt x="18972" y="19633"/>
                </a:cubicBezTo>
                <a:cubicBezTo>
                  <a:pt x="19070" y="19401"/>
                  <a:pt x="19237" y="19228"/>
                  <a:pt x="19349" y="18996"/>
                </a:cubicBezTo>
                <a:cubicBezTo>
                  <a:pt x="18063" y="18591"/>
                  <a:pt x="19643" y="18649"/>
                  <a:pt x="16791" y="18804"/>
                </a:cubicBezTo>
                <a:cubicBezTo>
                  <a:pt x="16148" y="19074"/>
                  <a:pt x="15463" y="18784"/>
                  <a:pt x="14833" y="19112"/>
                </a:cubicBezTo>
                <a:cubicBezTo>
                  <a:pt x="14400" y="19884"/>
                  <a:pt x="14861" y="19710"/>
                  <a:pt x="15365" y="19826"/>
                </a:cubicBezTo>
                <a:cubicBezTo>
                  <a:pt x="15658" y="19980"/>
                  <a:pt x="16050" y="20404"/>
                  <a:pt x="16343" y="20462"/>
                </a:cubicBezTo>
                <a:cubicBezTo>
                  <a:pt x="16707" y="20539"/>
                  <a:pt x="17084" y="20520"/>
                  <a:pt x="17462" y="20559"/>
                </a:cubicBezTo>
                <a:cubicBezTo>
                  <a:pt x="17839" y="20404"/>
                  <a:pt x="18203" y="20250"/>
                  <a:pt x="18594" y="20154"/>
                </a:cubicBezTo>
                <a:cubicBezTo>
                  <a:pt x="18888" y="19999"/>
                  <a:pt x="19153" y="19980"/>
                  <a:pt x="19419" y="19729"/>
                </a:cubicBezTo>
                <a:cubicBezTo>
                  <a:pt x="18930" y="19054"/>
                  <a:pt x="18636" y="18302"/>
                  <a:pt x="17923" y="18071"/>
                </a:cubicBezTo>
                <a:cubicBezTo>
                  <a:pt x="17867" y="18071"/>
                  <a:pt x="16176" y="18206"/>
                  <a:pt x="15966" y="18283"/>
                </a:cubicBezTo>
                <a:cubicBezTo>
                  <a:pt x="15714" y="18379"/>
                  <a:pt x="15574" y="18784"/>
                  <a:pt x="15365" y="18996"/>
                </a:cubicBezTo>
                <a:cubicBezTo>
                  <a:pt x="15085" y="19286"/>
                  <a:pt x="14750" y="19363"/>
                  <a:pt x="14456" y="19633"/>
                </a:cubicBezTo>
                <a:cubicBezTo>
                  <a:pt x="14190" y="20790"/>
                  <a:pt x="15518" y="21291"/>
                  <a:pt x="16106" y="21600"/>
                </a:cubicBezTo>
                <a:cubicBezTo>
                  <a:pt x="16553" y="21523"/>
                  <a:pt x="17014" y="21542"/>
                  <a:pt x="17462" y="21388"/>
                </a:cubicBezTo>
                <a:cubicBezTo>
                  <a:pt x="17643" y="21330"/>
                  <a:pt x="17825" y="20366"/>
                  <a:pt x="17923" y="20154"/>
                </a:cubicBezTo>
                <a:cubicBezTo>
                  <a:pt x="18496" y="18958"/>
                  <a:pt x="19111" y="17724"/>
                  <a:pt x="19880" y="16721"/>
                </a:cubicBezTo>
                <a:cubicBezTo>
                  <a:pt x="20006" y="16181"/>
                  <a:pt x="20216" y="15776"/>
                  <a:pt x="20551" y="15467"/>
                </a:cubicBezTo>
                <a:cubicBezTo>
                  <a:pt x="20677" y="14927"/>
                  <a:pt x="20789" y="14831"/>
                  <a:pt x="21153" y="14541"/>
                </a:cubicBezTo>
                <a:cubicBezTo>
                  <a:pt x="21250" y="14117"/>
                  <a:pt x="21460" y="13789"/>
                  <a:pt x="21600" y="13404"/>
                </a:cubicBezTo>
              </a:path>
            </a:pathLst>
          </a:custGeom>
          <a:ln w="1905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42" name="The actual transition time from A to B is very quick (a few pico seconds).…"/>
          <p:cNvSpPr txBox="1"/>
          <p:nvPr/>
        </p:nvSpPr>
        <p:spPr>
          <a:xfrm>
            <a:off x="487044" y="4608512"/>
            <a:ext cx="7856202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/>
            </a:pPr>
            <a:r>
              <a:t>The actual transition time from A to B is very quick (a few pico seconds).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t>What takes time is waiting. The average waiting time for going from A to B </a:t>
            </a:r>
          </a:p>
          <a:p>
            <a:pPr>
              <a:defRPr sz="1600"/>
            </a:pPr>
            <a:r>
              <a:t>can be expressed as:</a:t>
            </a:r>
          </a:p>
        </p:txBody>
      </p:sp>
      <p:pic>
        <p:nvPicPr>
          <p:cNvPr id="44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6975" y="5495925"/>
            <a:ext cx="2286000" cy="979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Biomolecular Simulations"/>
          <p:cNvSpPr txBox="1"/>
          <p:nvPr>
            <p:ph type="title" idx="4294967295"/>
          </p:nvPr>
        </p:nvSpPr>
        <p:spPr>
          <a:xfrm>
            <a:off x="914400" y="381000"/>
            <a:ext cx="7162800" cy="671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pic>
        <p:nvPicPr>
          <p:cNvPr id="4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225" y="2133600"/>
            <a:ext cx="8186738" cy="418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mol3" descr="mol3"/>
          <p:cNvPicPr>
            <a:picLocks noChangeAspect="1"/>
          </p:cNvPicPr>
          <p:nvPr/>
        </p:nvPicPr>
        <p:blipFill>
          <a:blip r:embed="rId3">
            <a:extLst/>
          </a:blip>
          <a:srcRect l="6564" t="3750" r="6231" b="9039"/>
          <a:stretch>
            <a:fillRect/>
          </a:stretch>
        </p:blipFill>
        <p:spPr>
          <a:xfrm>
            <a:off x="4343400" y="3048000"/>
            <a:ext cx="4114801" cy="308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Monte Carlo: random sampling"/>
          <p:cNvSpPr txBox="1"/>
          <p:nvPr>
            <p:ph type="title" idx="4294967295"/>
          </p:nvPr>
        </p:nvSpPr>
        <p:spPr>
          <a:xfrm>
            <a:off x="685800" y="381000"/>
            <a:ext cx="8229600" cy="65563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Monte Carlo: random sampling</a:t>
            </a:r>
          </a:p>
        </p:txBody>
      </p:sp>
      <p:sp>
        <p:nvSpPr>
          <p:cNvPr id="450" name="A simple example:…"/>
          <p:cNvSpPr txBox="1"/>
          <p:nvPr>
            <p:ph type="body" idx="4294967295"/>
          </p:nvPr>
        </p:nvSpPr>
        <p:spPr>
          <a:xfrm>
            <a:off x="609600" y="1447800"/>
            <a:ext cx="8305800" cy="4648200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simple example:</a:t>
            </a:r>
          </a:p>
          <a:p>
            <a:pPr lvl="1" marL="200025" indent="147637">
              <a:spcBef>
                <a:spcPts val="0"/>
              </a:spcBef>
              <a:buSzTx/>
              <a:buFont typeface="Wingdings 2"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Evaluate numerically the one-dimensional integral:</a:t>
            </a:r>
          </a:p>
          <a:p>
            <a:pPr lvl="1" marL="200025" indent="147637">
              <a:spcBef>
                <a:spcPts val="0"/>
              </a:spcBef>
              <a:buSzTx/>
              <a:buFont typeface="Wingdings 2"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200025" indent="147637">
              <a:spcBef>
                <a:spcPts val="0"/>
              </a:spcBef>
              <a:buSzTx/>
              <a:buFont typeface="Wingdings 2"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200025" indent="147637">
              <a:spcBef>
                <a:spcPts val="0"/>
              </a:spcBef>
              <a:buSzTx/>
              <a:buFont typeface="Wingdings 2"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200025" indent="147637">
              <a:spcBef>
                <a:spcPts val="0"/>
              </a:spcBef>
              <a:buSzTx/>
              <a:buFont typeface="Wingdings 2"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Instead of using classical quadrature, the integral can be rewritten as</a:t>
            </a:r>
          </a:p>
        </p:txBody>
      </p:sp>
      <p:pic>
        <p:nvPicPr>
          <p:cNvPr id="451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2165394"/>
            <a:ext cx="2438400" cy="931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600" y="3810000"/>
            <a:ext cx="3657600" cy="85090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&lt;f(x)&gt; denotes the unweighted average of f(x) over [a,b], and can be…"/>
          <p:cNvSpPr txBox="1"/>
          <p:nvPr/>
        </p:nvSpPr>
        <p:spPr>
          <a:xfrm>
            <a:off x="944244" y="4684712"/>
            <a:ext cx="6523917" cy="8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&lt;f(x)&gt; denotes the unweighted average of f(x) over [a,b], and can be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determined by evaluating f(x) at a large number of x values randomly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distributed over [a,b]</a:t>
            </a:r>
          </a:p>
        </p:txBody>
      </p:sp>
      <p:sp>
        <p:nvSpPr>
          <p:cNvPr id="454" name="Monte Carlo method!"/>
          <p:cNvSpPr txBox="1"/>
          <p:nvPr/>
        </p:nvSpPr>
        <p:spPr>
          <a:xfrm>
            <a:off x="3458845" y="5903912"/>
            <a:ext cx="252754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/>
            <a:r>
              <a:t>Monte Carlo method!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A famous example: Buffon’s needle problem"/>
          <p:cNvSpPr txBox="1"/>
          <p:nvPr>
            <p:ph type="title" idx="4294967295"/>
          </p:nvPr>
        </p:nvSpPr>
        <p:spPr>
          <a:xfrm>
            <a:off x="1447800" y="381000"/>
            <a:ext cx="6858000" cy="503238"/>
          </a:xfrm>
          <a:prstGeom prst="rect">
            <a:avLst/>
          </a:prstGeom>
        </p:spPr>
        <p:txBody>
          <a:bodyPr/>
          <a:lstStyle/>
          <a:p>
            <a:pPr>
              <a:defRPr sz="26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famous example: Buffon</a:t>
            </a:r>
            <a:r>
              <a:t>’</a:t>
            </a:r>
            <a:r>
              <a:t>s needle problem</a:t>
            </a:r>
          </a:p>
        </p:txBody>
      </p:sp>
      <p:pic>
        <p:nvPicPr>
          <p:cNvPr id="457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3527" y="2162175"/>
            <a:ext cx="1295401" cy="979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5261" y="3305757"/>
            <a:ext cx="914401" cy="833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69063" y="4784864"/>
            <a:ext cx="1074738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Line"/>
          <p:cNvSpPr/>
          <p:nvPr/>
        </p:nvSpPr>
        <p:spPr>
          <a:xfrm>
            <a:off x="1128665" y="1453727"/>
            <a:ext cx="2286001" cy="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1" name="Line"/>
          <p:cNvSpPr/>
          <p:nvPr/>
        </p:nvSpPr>
        <p:spPr>
          <a:xfrm>
            <a:off x="1128665" y="1910927"/>
            <a:ext cx="2286001" cy="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2" name="Line"/>
          <p:cNvSpPr/>
          <p:nvPr/>
        </p:nvSpPr>
        <p:spPr>
          <a:xfrm>
            <a:off x="1128665" y="2410990"/>
            <a:ext cx="2286001" cy="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3" name="Line"/>
          <p:cNvSpPr/>
          <p:nvPr/>
        </p:nvSpPr>
        <p:spPr>
          <a:xfrm>
            <a:off x="1128665" y="2825327"/>
            <a:ext cx="2286001" cy="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4" name="Line"/>
          <p:cNvSpPr/>
          <p:nvPr/>
        </p:nvSpPr>
        <p:spPr>
          <a:xfrm>
            <a:off x="1128665" y="3282527"/>
            <a:ext cx="2286001" cy="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5" name="Line"/>
          <p:cNvSpPr/>
          <p:nvPr/>
        </p:nvSpPr>
        <p:spPr>
          <a:xfrm>
            <a:off x="1738265" y="1383383"/>
            <a:ext cx="266658" cy="28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165" fill="norm" stroke="1" extrusionOk="0">
                <a:moveTo>
                  <a:pt x="0" y="21165"/>
                </a:moveTo>
                <a:cubicBezTo>
                  <a:pt x="3268" y="18600"/>
                  <a:pt x="6537" y="16035"/>
                  <a:pt x="8526" y="13065"/>
                </a:cubicBezTo>
                <a:cubicBezTo>
                  <a:pt x="10516" y="10095"/>
                  <a:pt x="9947" y="5505"/>
                  <a:pt x="11937" y="3345"/>
                </a:cubicBezTo>
                <a:cubicBezTo>
                  <a:pt x="13926" y="1185"/>
                  <a:pt x="19326" y="-435"/>
                  <a:pt x="20463" y="105"/>
                </a:cubicBezTo>
                <a:cubicBezTo>
                  <a:pt x="21600" y="645"/>
                  <a:pt x="20747" y="4425"/>
                  <a:pt x="18758" y="6585"/>
                </a:cubicBezTo>
                <a:cubicBezTo>
                  <a:pt x="16768" y="8745"/>
                  <a:pt x="12647" y="10905"/>
                  <a:pt x="8526" y="13065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66" name="Line"/>
          <p:cNvSpPr/>
          <p:nvPr/>
        </p:nvSpPr>
        <p:spPr>
          <a:xfrm>
            <a:off x="2195465" y="1992983"/>
            <a:ext cx="266658" cy="28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165" fill="norm" stroke="1" extrusionOk="0">
                <a:moveTo>
                  <a:pt x="0" y="21165"/>
                </a:moveTo>
                <a:cubicBezTo>
                  <a:pt x="3268" y="18600"/>
                  <a:pt x="6537" y="16035"/>
                  <a:pt x="8526" y="13065"/>
                </a:cubicBezTo>
                <a:cubicBezTo>
                  <a:pt x="10516" y="10095"/>
                  <a:pt x="9947" y="5505"/>
                  <a:pt x="11937" y="3345"/>
                </a:cubicBezTo>
                <a:cubicBezTo>
                  <a:pt x="13926" y="1185"/>
                  <a:pt x="19326" y="-435"/>
                  <a:pt x="20463" y="105"/>
                </a:cubicBezTo>
                <a:cubicBezTo>
                  <a:pt x="21600" y="645"/>
                  <a:pt x="20747" y="4425"/>
                  <a:pt x="18758" y="6585"/>
                </a:cubicBezTo>
                <a:cubicBezTo>
                  <a:pt x="16768" y="8745"/>
                  <a:pt x="12647" y="10905"/>
                  <a:pt x="8526" y="13065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67" name="Line"/>
          <p:cNvSpPr/>
          <p:nvPr/>
        </p:nvSpPr>
        <p:spPr>
          <a:xfrm rot="1863419">
            <a:off x="1356326" y="2676304"/>
            <a:ext cx="266659" cy="284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165" fill="norm" stroke="1" extrusionOk="0">
                <a:moveTo>
                  <a:pt x="0" y="21165"/>
                </a:moveTo>
                <a:cubicBezTo>
                  <a:pt x="3268" y="18600"/>
                  <a:pt x="6537" y="16035"/>
                  <a:pt x="8526" y="13065"/>
                </a:cubicBezTo>
                <a:cubicBezTo>
                  <a:pt x="10516" y="10095"/>
                  <a:pt x="9947" y="5505"/>
                  <a:pt x="11937" y="3345"/>
                </a:cubicBezTo>
                <a:cubicBezTo>
                  <a:pt x="13926" y="1185"/>
                  <a:pt x="19326" y="-435"/>
                  <a:pt x="20463" y="105"/>
                </a:cubicBezTo>
                <a:cubicBezTo>
                  <a:pt x="21600" y="645"/>
                  <a:pt x="20747" y="4425"/>
                  <a:pt x="18758" y="6585"/>
                </a:cubicBezTo>
                <a:cubicBezTo>
                  <a:pt x="16768" y="8745"/>
                  <a:pt x="12647" y="10905"/>
                  <a:pt x="8526" y="13065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68" name="Line"/>
          <p:cNvSpPr/>
          <p:nvPr/>
        </p:nvSpPr>
        <p:spPr>
          <a:xfrm rot="2286925">
            <a:off x="2575509" y="2904295"/>
            <a:ext cx="266658" cy="284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165" fill="norm" stroke="1" extrusionOk="0">
                <a:moveTo>
                  <a:pt x="0" y="21165"/>
                </a:moveTo>
                <a:cubicBezTo>
                  <a:pt x="3268" y="18600"/>
                  <a:pt x="6537" y="16035"/>
                  <a:pt x="8526" y="13065"/>
                </a:cubicBezTo>
                <a:cubicBezTo>
                  <a:pt x="10516" y="10095"/>
                  <a:pt x="9947" y="5505"/>
                  <a:pt x="11937" y="3345"/>
                </a:cubicBezTo>
                <a:cubicBezTo>
                  <a:pt x="13926" y="1185"/>
                  <a:pt x="19326" y="-435"/>
                  <a:pt x="20463" y="105"/>
                </a:cubicBezTo>
                <a:cubicBezTo>
                  <a:pt x="21600" y="645"/>
                  <a:pt x="20747" y="4425"/>
                  <a:pt x="18758" y="6585"/>
                </a:cubicBezTo>
                <a:cubicBezTo>
                  <a:pt x="16768" y="8745"/>
                  <a:pt x="12647" y="10905"/>
                  <a:pt x="8526" y="13065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69" name="Line"/>
          <p:cNvSpPr/>
          <p:nvPr/>
        </p:nvSpPr>
        <p:spPr>
          <a:xfrm rot="5023821">
            <a:off x="2966047" y="1749871"/>
            <a:ext cx="266658" cy="28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165" fill="norm" stroke="1" extrusionOk="0">
                <a:moveTo>
                  <a:pt x="0" y="21165"/>
                </a:moveTo>
                <a:cubicBezTo>
                  <a:pt x="3268" y="18600"/>
                  <a:pt x="6537" y="16035"/>
                  <a:pt x="8526" y="13065"/>
                </a:cubicBezTo>
                <a:cubicBezTo>
                  <a:pt x="10516" y="10095"/>
                  <a:pt x="9947" y="5505"/>
                  <a:pt x="11937" y="3345"/>
                </a:cubicBezTo>
                <a:cubicBezTo>
                  <a:pt x="13926" y="1185"/>
                  <a:pt x="19326" y="-435"/>
                  <a:pt x="20463" y="105"/>
                </a:cubicBezTo>
                <a:cubicBezTo>
                  <a:pt x="21600" y="645"/>
                  <a:pt x="20747" y="4425"/>
                  <a:pt x="18758" y="6585"/>
                </a:cubicBezTo>
                <a:cubicBezTo>
                  <a:pt x="16768" y="8745"/>
                  <a:pt x="12647" y="10905"/>
                  <a:pt x="8526" y="13065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70" name="Shape"/>
          <p:cNvSpPr/>
          <p:nvPr/>
        </p:nvSpPr>
        <p:spPr>
          <a:xfrm>
            <a:off x="900065" y="1453727"/>
            <a:ext cx="76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71" name="D"/>
          <p:cNvSpPr txBox="1"/>
          <p:nvPr/>
        </p:nvSpPr>
        <p:spPr>
          <a:xfrm>
            <a:off x="564785" y="1453727"/>
            <a:ext cx="27916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solidFill>
                  <a:schemeClr val="accent2"/>
                </a:solidFill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472" name="The probability that a needle of length…"/>
          <p:cNvSpPr txBox="1"/>
          <p:nvPr/>
        </p:nvSpPr>
        <p:spPr>
          <a:xfrm>
            <a:off x="3998529" y="1217507"/>
            <a:ext cx="4652142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The probability that a needle of length</a:t>
            </a:r>
          </a:p>
          <a:p>
            <a:pPr>
              <a:defRPr i="1" sz="1800"/>
            </a:pPr>
            <a:r>
              <a:t>L overlaps with one of the lines, distant</a:t>
            </a:r>
          </a:p>
          <a:p>
            <a:pPr>
              <a:defRPr i="1" sz="1800"/>
            </a:pPr>
            <a:r>
              <a:t>from each other by D, with L≤D is:</a:t>
            </a:r>
          </a:p>
        </p:txBody>
      </p:sp>
      <p:sp>
        <p:nvSpPr>
          <p:cNvPr id="473" name="For L = D"/>
          <p:cNvSpPr txBox="1"/>
          <p:nvPr/>
        </p:nvSpPr>
        <p:spPr>
          <a:xfrm>
            <a:off x="4123265" y="3097953"/>
            <a:ext cx="120227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For L = D</a:t>
            </a:r>
          </a:p>
        </p:txBody>
      </p:sp>
      <p:sp>
        <p:nvSpPr>
          <p:cNvPr id="474" name="Buffon, G. Editor's note concerning a lecture given by Mr. Le Clerc de Buffon to the Royal Academy of…"/>
          <p:cNvSpPr txBox="1"/>
          <p:nvPr/>
        </p:nvSpPr>
        <p:spPr>
          <a:xfrm>
            <a:off x="367591" y="5831681"/>
            <a:ext cx="8077682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b="1" i="1" sz="1100"/>
            </a:pPr>
            <a:r>
              <a:t>Buffon, G. Editor's note concerning a lecture given by Mr. Le Clerc de Buffon to the Royal Academy of </a:t>
            </a:r>
          </a:p>
          <a:p>
            <a:pPr>
              <a:defRPr b="1" i="1" sz="1100"/>
            </a:pPr>
            <a:r>
              <a:t>Sciences in Paris.  Histoire de l'Acad. Roy. des Sci., pp. 43-45, 1733.</a:t>
            </a:r>
          </a:p>
          <a:p>
            <a:pPr>
              <a:defRPr b="1" i="1" sz="1100"/>
            </a:pPr>
            <a:r>
              <a:t>Buffon, G. "Essai d'arithmétique morale." Histoire naturelle, générale er particulière, Supplément 4, </a:t>
            </a:r>
          </a:p>
          <a:p>
            <a:pPr>
              <a:defRPr b="1" i="1" sz="1100"/>
            </a:pPr>
            <a:r>
              <a:t>46-123, 1777</a:t>
            </a:r>
          </a:p>
        </p:txBody>
      </p:sp>
      <p:sp>
        <p:nvSpPr>
          <p:cNvPr id="475" name="Rounded Rectangle"/>
          <p:cNvSpPr/>
          <p:nvPr/>
        </p:nvSpPr>
        <p:spPr>
          <a:xfrm>
            <a:off x="304800" y="5844381"/>
            <a:ext cx="8534400" cy="685801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76" name="Method to estimate π numerically:…"/>
          <p:cNvSpPr txBox="1"/>
          <p:nvPr/>
        </p:nvSpPr>
        <p:spPr>
          <a:xfrm>
            <a:off x="530443" y="3939480"/>
            <a:ext cx="8199014" cy="970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Method to estimate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numerically:</a:t>
            </a:r>
          </a:p>
          <a:p>
            <a:pPr>
              <a:defRPr sz="1800"/>
            </a:pPr>
            <a:r>
              <a:t>“</a:t>
            </a:r>
            <a:r>
              <a:t>Throw</a:t>
            </a:r>
            <a:r>
              <a:t>”</a:t>
            </a:r>
            <a:r>
              <a:t> N needles on the floor, find needles that cross one of the line </a:t>
            </a:r>
          </a:p>
          <a:p>
            <a:pPr>
              <a:defRPr sz="1800"/>
            </a:pPr>
            <a:r>
              <a:t>(say </a:t>
            </a:r>
            <a:r>
              <a:t>C of them). An estimate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is: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Monte Carlo Sampling for protein structure"/>
          <p:cNvSpPr txBox="1"/>
          <p:nvPr>
            <p:ph type="title" idx="4294967295"/>
          </p:nvPr>
        </p:nvSpPr>
        <p:spPr>
          <a:xfrm>
            <a:off x="1143000" y="381000"/>
            <a:ext cx="69342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Monte Carlo Sampling for protein structure</a:t>
            </a:r>
          </a:p>
        </p:txBody>
      </p:sp>
      <p:pic>
        <p:nvPicPr>
          <p:cNvPr id="47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905000"/>
            <a:ext cx="2895600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8400" y="4114800"/>
            <a:ext cx="3048000" cy="671513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The probability of finding a protein (biomolecule) with a total energy…"/>
          <p:cNvSpPr txBox="1"/>
          <p:nvPr/>
        </p:nvSpPr>
        <p:spPr>
          <a:xfrm>
            <a:off x="532377" y="1254760"/>
            <a:ext cx="807924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The probability of finding a protein (biomolecule) with a total energy </a:t>
            </a:r>
          </a:p>
          <a:p>
            <a:pPr>
              <a:defRPr sz="1800"/>
            </a:pPr>
            <a:r>
              <a:t>E(X) is:</a:t>
            </a:r>
          </a:p>
        </p:txBody>
      </p:sp>
      <p:sp>
        <p:nvSpPr>
          <p:cNvPr id="482" name="Rounded Rectangle"/>
          <p:cNvSpPr/>
          <p:nvPr/>
        </p:nvSpPr>
        <p:spPr>
          <a:xfrm>
            <a:off x="2911475" y="2630487"/>
            <a:ext cx="2286000" cy="762001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83" name="Line"/>
          <p:cNvSpPr/>
          <p:nvPr/>
        </p:nvSpPr>
        <p:spPr>
          <a:xfrm>
            <a:off x="5197475" y="2935287"/>
            <a:ext cx="990600" cy="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84" name="Partition function"/>
          <p:cNvSpPr txBox="1"/>
          <p:nvPr/>
        </p:nvSpPr>
        <p:spPr>
          <a:xfrm>
            <a:off x="6294120" y="2743200"/>
            <a:ext cx="2358887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solidFill>
                  <a:srgbClr val="FF0000"/>
                </a:solidFill>
              </a:defRPr>
            </a:lvl1pPr>
          </a:lstStyle>
          <a:p>
            <a:pPr/>
            <a:r>
              <a:t>Partition function</a:t>
            </a:r>
          </a:p>
        </p:txBody>
      </p:sp>
      <p:sp>
        <p:nvSpPr>
          <p:cNvPr id="485" name="Estimates of any average quantity of the form:"/>
          <p:cNvSpPr txBox="1"/>
          <p:nvPr/>
        </p:nvSpPr>
        <p:spPr>
          <a:xfrm>
            <a:off x="731519" y="3733800"/>
            <a:ext cx="551564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Estimates of any average quantity of the form:</a:t>
            </a:r>
          </a:p>
        </p:txBody>
      </p:sp>
      <p:sp>
        <p:nvSpPr>
          <p:cNvPr id="486" name="using uniform sampling would therefore be extremely inefficient."/>
          <p:cNvSpPr txBox="1"/>
          <p:nvPr/>
        </p:nvSpPr>
        <p:spPr>
          <a:xfrm>
            <a:off x="366395" y="4840287"/>
            <a:ext cx="757159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using uniform sampling would therefore be extremely inefficient.</a:t>
            </a:r>
          </a:p>
        </p:txBody>
      </p:sp>
      <p:sp>
        <p:nvSpPr>
          <p:cNvPr id="487" name="Metropolis and coll. developed a method for directly sampling…"/>
          <p:cNvSpPr txBox="1"/>
          <p:nvPr/>
        </p:nvSpPr>
        <p:spPr>
          <a:xfrm>
            <a:off x="1112315" y="5265102"/>
            <a:ext cx="727802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t>Metropolis and coll. developed a method for directly sampling </a:t>
            </a: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according to the actual distribution.</a:t>
            </a:r>
          </a:p>
        </p:txBody>
      </p:sp>
      <p:sp>
        <p:nvSpPr>
          <p:cNvPr id="488" name="Metropolis et al. Equation of state calculations by fast computing machines. J. Chem. Phys. 21:1087-1092 (1953)"/>
          <p:cNvSpPr txBox="1"/>
          <p:nvPr/>
        </p:nvSpPr>
        <p:spPr>
          <a:xfrm>
            <a:off x="403790" y="6066472"/>
            <a:ext cx="833642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Metropolis et al. Equation of state calculations by fast computing machines. J. Chem. Phys. 21:1087-1092 (1953)</a:t>
            </a:r>
          </a:p>
        </p:txBody>
      </p:sp>
      <p:sp>
        <p:nvSpPr>
          <p:cNvPr id="489" name="Rounded Rectangle"/>
          <p:cNvSpPr/>
          <p:nvPr/>
        </p:nvSpPr>
        <p:spPr>
          <a:xfrm>
            <a:off x="358658" y="6096000"/>
            <a:ext cx="8426684" cy="4572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90" name="Arrow"/>
          <p:cNvSpPr/>
          <p:nvPr/>
        </p:nvSpPr>
        <p:spPr>
          <a:xfrm>
            <a:off x="388882" y="5514022"/>
            <a:ext cx="457201" cy="152401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Monte Carlo for sampling conformations"/>
          <p:cNvSpPr txBox="1"/>
          <p:nvPr>
            <p:ph type="title" idx="4294967295"/>
          </p:nvPr>
        </p:nvSpPr>
        <p:spPr>
          <a:xfrm>
            <a:off x="1219200" y="3810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Monte Carlo for sampling conformations</a:t>
            </a:r>
          </a:p>
        </p:txBody>
      </p:sp>
      <p:pic>
        <p:nvPicPr>
          <p:cNvPr id="49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4572000"/>
            <a:ext cx="3505200" cy="746125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The Metropolis Monte Carlo algorithm:…"/>
          <p:cNvSpPr txBox="1"/>
          <p:nvPr/>
        </p:nvSpPr>
        <p:spPr>
          <a:xfrm>
            <a:off x="731519" y="1981200"/>
            <a:ext cx="8146330" cy="400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defRPr sz="1800"/>
            </a:pPr>
            <a:r>
              <a:t>The Metropolis Monte Carlo algorithm:</a:t>
            </a:r>
          </a:p>
          <a:p>
            <a:pPr marL="342900" indent="-342900"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1"/>
              <a:defRPr sz="1800"/>
            </a:pPr>
            <a:r>
              <a:t>	Select a conformation X at random. Compute its energy E(X)</a:t>
            </a:r>
          </a:p>
          <a:p>
            <a:pPr marL="342900" indent="-342900">
              <a:buClr>
                <a:srgbClr val="FF0000"/>
              </a:buClr>
              <a:buSzPct val="100000"/>
              <a:buAutoNum type="arabicPeriod" startAt="1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3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2"/>
              <a:defRPr sz="1800"/>
            </a:pPr>
            <a:r>
              <a:t>	Generate a new trial conformation Y. Compute its energy E(Y)</a:t>
            </a:r>
          </a:p>
          <a:p>
            <a:pPr marL="342900" indent="-342900">
              <a:buClr>
                <a:srgbClr val="FF0000"/>
              </a:buClr>
              <a:buSzPct val="100000"/>
              <a:buAutoNum type="arabicPeriod" startAt="2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4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3"/>
              <a:defRPr sz="1800"/>
            </a:pPr>
            <a:r>
              <a:t>	Accept the move from X to Y with probability:</a:t>
            </a:r>
          </a:p>
          <a:p>
            <a:pPr marL="342900" indent="-342900">
              <a:buClr>
                <a:srgbClr val="FF0000"/>
              </a:buClr>
              <a:buSzPct val="100000"/>
              <a:buAutoNum type="arabicPeriod" startAt="3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5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6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7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4"/>
              <a:defRPr sz="1800"/>
            </a:pPr>
            <a:r>
              <a:t>	Repeat 2 and 3.</a:t>
            </a:r>
          </a:p>
        </p:txBody>
      </p:sp>
      <p:sp>
        <p:nvSpPr>
          <p:cNvPr id="495" name="Pick a random number…"/>
          <p:cNvSpPr txBox="1"/>
          <p:nvPr/>
        </p:nvSpPr>
        <p:spPr>
          <a:xfrm>
            <a:off x="6065520" y="4724400"/>
            <a:ext cx="2707479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>
                <a:solidFill>
                  <a:srgbClr val="FF0000"/>
                </a:solidFill>
              </a:defRPr>
            </a:pPr>
            <a:r>
              <a:t>Pick a random number</a:t>
            </a:r>
          </a:p>
          <a:p>
            <a:pPr>
              <a:defRPr i="1" sz="1800">
                <a:solidFill>
                  <a:srgbClr val="FF0000"/>
                </a:solidFill>
              </a:defRPr>
            </a:pPr>
            <a:r>
              <a:t>RN, uniform in [0,1].</a:t>
            </a:r>
          </a:p>
          <a:p>
            <a:pPr>
              <a:defRPr i="1" sz="1800">
                <a:solidFill>
                  <a:srgbClr val="FF0000"/>
                </a:solidFill>
              </a:defRPr>
            </a:pPr>
            <a:r>
              <a:t>If RN &lt; P, accept the</a:t>
            </a:r>
          </a:p>
          <a:p>
            <a:pPr>
              <a:defRPr i="1" sz="1800">
                <a:solidFill>
                  <a:srgbClr val="FF0000"/>
                </a:solidFill>
              </a:defRPr>
            </a:pPr>
            <a:r>
              <a:t>move.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iomolecular Simulations"/>
          <p:cNvSpPr txBox="1"/>
          <p:nvPr>
            <p:ph type="title" idx="4294967295"/>
          </p:nvPr>
        </p:nvSpPr>
        <p:spPr>
          <a:xfrm>
            <a:off x="914400" y="381000"/>
            <a:ext cx="7162800" cy="671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pic>
        <p:nvPicPr>
          <p:cNvPr id="1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225" y="2133600"/>
            <a:ext cx="8186738" cy="418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mol3" descr="mol3"/>
          <p:cNvPicPr>
            <a:picLocks noChangeAspect="1"/>
          </p:cNvPicPr>
          <p:nvPr/>
        </p:nvPicPr>
        <p:blipFill>
          <a:blip r:embed="rId3">
            <a:extLst/>
          </a:blip>
          <a:srcRect l="6564" t="3750" r="6231" b="9039"/>
          <a:stretch>
            <a:fillRect/>
          </a:stretch>
        </p:blipFill>
        <p:spPr>
          <a:xfrm>
            <a:off x="4343400" y="3048000"/>
            <a:ext cx="4114801" cy="308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he two major assumptions in molecular simulations"/>
          <p:cNvSpPr txBox="1"/>
          <p:nvPr/>
        </p:nvSpPr>
        <p:spPr>
          <a:xfrm>
            <a:off x="1036319" y="457200"/>
            <a:ext cx="617175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The two major assumptions in molecular simulations</a:t>
            </a:r>
          </a:p>
        </p:txBody>
      </p:sp>
      <p:sp>
        <p:nvSpPr>
          <p:cNvPr id="121" name="Born-Oppenheimer approximation…"/>
          <p:cNvSpPr txBox="1"/>
          <p:nvPr/>
        </p:nvSpPr>
        <p:spPr>
          <a:xfrm>
            <a:off x="731519" y="1828800"/>
            <a:ext cx="7473292" cy="308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AutoNum type="arabicPeriod" startAt="1"/>
              <a:defRPr i="1" sz="1800">
                <a:solidFill>
                  <a:srgbClr val="FF0000"/>
                </a:solidFill>
              </a:defRPr>
            </a:pPr>
            <a:r>
              <a:t>Born-Oppenheimer approximation</a:t>
            </a:r>
          </a:p>
          <a:p>
            <a:pPr marL="342900" indent="-342900">
              <a:buSzPct val="100000"/>
              <a:buAutoNum type="arabicPeriod" startAt="1"/>
              <a:defRPr sz="2000"/>
            </a:pPr>
          </a:p>
          <a:p>
            <a:pPr lvl="1" marL="342900" indent="114300">
              <a:defRPr sz="2000"/>
            </a:pPr>
            <a:r>
              <a:t>“</a:t>
            </a:r>
            <a:r>
              <a:t>the dynamics of electrons is so fast that they can be </a:t>
            </a:r>
          </a:p>
          <a:p>
            <a:pPr lvl="1" marL="342900" indent="114300">
              <a:defRPr sz="2000"/>
            </a:pPr>
            <a:r>
              <a:t>considered </a:t>
            </a:r>
            <a:r>
              <a:t>to react instantaneously to the motion of </a:t>
            </a:r>
          </a:p>
          <a:p>
            <a:pPr lvl="1" marL="342900" indent="114300">
              <a:defRPr sz="2000"/>
            </a:pPr>
            <a:r>
              <a:t>their nuclei</a:t>
            </a:r>
            <a:r>
              <a:t>”</a:t>
            </a:r>
          </a:p>
          <a:p>
            <a:pPr lvl="1" marL="342900" indent="114300">
              <a:defRPr sz="2000"/>
            </a:pPr>
          </a:p>
          <a:p>
            <a:pPr marL="342900" indent="-342900">
              <a:buSzPct val="100000"/>
              <a:buAutoNum type="arabicPeriod" startAt="2"/>
              <a:defRPr i="1" sz="1800">
                <a:solidFill>
                  <a:srgbClr val="FF0000"/>
                </a:solidFill>
              </a:defRPr>
            </a:pPr>
            <a:r>
              <a:t>Classical mechanics </a:t>
            </a:r>
          </a:p>
          <a:p>
            <a:pPr lvl="1" marL="342900" indent="114300">
              <a:defRPr sz="2000"/>
            </a:pPr>
          </a:p>
          <a:p>
            <a:pPr lvl="1" marL="342900" indent="114300">
              <a:defRPr sz="2000"/>
            </a:pPr>
            <a:r>
              <a:t>“</a:t>
            </a:r>
            <a:r>
              <a:t>The nuclei are treated as point particles that follow </a:t>
            </a:r>
          </a:p>
          <a:p>
            <a:pPr lvl="1" marL="342900" indent="114300">
              <a:defRPr sz="2000"/>
            </a:pPr>
            <a:r>
              <a:t>the classical </a:t>
            </a:r>
            <a:r>
              <a:t>laws of mechanics.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is an atom?"/>
          <p:cNvSpPr txBox="1"/>
          <p:nvPr>
            <p:ph type="title" idx="4294967295"/>
          </p:nvPr>
        </p:nvSpPr>
        <p:spPr>
          <a:xfrm>
            <a:off x="457200" y="457200"/>
            <a:ext cx="8183563" cy="671513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What is an atom?</a:t>
            </a:r>
          </a:p>
        </p:txBody>
      </p:sp>
      <p:sp>
        <p:nvSpPr>
          <p:cNvPr id="124" name="Classical mechanics: a point particle…"/>
          <p:cNvSpPr txBox="1"/>
          <p:nvPr>
            <p:ph type="body" idx="4294967295"/>
          </p:nvPr>
        </p:nvSpPr>
        <p:spPr>
          <a:xfrm>
            <a:off x="457200" y="20574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Classical mechanics: a point particle</a:t>
            </a:r>
          </a:p>
          <a:p>
            <a:pPr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Defined by its position (x,y,z) and its mass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May carry an electric charge (positive or negative), usually partial (less than an electron)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HE" descr="PHE"/>
          <p:cNvPicPr>
            <a:picLocks noChangeAspect="1"/>
          </p:cNvPicPr>
          <p:nvPr/>
        </p:nvPicPr>
        <p:blipFill>
          <a:blip r:embed="rId2">
            <a:extLst/>
          </a:blip>
          <a:srcRect l="12557" t="18669" r="8160" b="19100"/>
          <a:stretch>
            <a:fillRect/>
          </a:stretch>
        </p:blipFill>
        <p:spPr>
          <a:xfrm>
            <a:off x="1143000" y="1904999"/>
            <a:ext cx="7696201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ounded Rectangle"/>
          <p:cNvSpPr/>
          <p:nvPr/>
        </p:nvSpPr>
        <p:spPr>
          <a:xfrm>
            <a:off x="457200" y="16002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28" name="Atomic interactions"/>
          <p:cNvSpPr txBox="1"/>
          <p:nvPr>
            <p:ph type="title" idx="4294967295"/>
          </p:nvPr>
        </p:nvSpPr>
        <p:spPr>
          <a:xfrm>
            <a:off x="2667000" y="304800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Atomic interactions</a:t>
            </a:r>
          </a:p>
        </p:txBody>
      </p:sp>
      <p:sp>
        <p:nvSpPr>
          <p:cNvPr id="129" name="Line"/>
          <p:cNvSpPr/>
          <p:nvPr/>
        </p:nvSpPr>
        <p:spPr>
          <a:xfrm>
            <a:off x="1679575" y="2500216"/>
            <a:ext cx="2765425" cy="3063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08" fill="norm" stroke="1" extrusionOk="0">
                <a:moveTo>
                  <a:pt x="6053" y="21135"/>
                </a:moveTo>
                <a:cubicBezTo>
                  <a:pt x="5166" y="21223"/>
                  <a:pt x="4290" y="21190"/>
                  <a:pt x="3427" y="21024"/>
                </a:cubicBezTo>
                <a:cubicBezTo>
                  <a:pt x="3292" y="20935"/>
                  <a:pt x="3119" y="20891"/>
                  <a:pt x="3021" y="20769"/>
                </a:cubicBezTo>
                <a:cubicBezTo>
                  <a:pt x="2811" y="20536"/>
                  <a:pt x="2947" y="20414"/>
                  <a:pt x="2552" y="20292"/>
                </a:cubicBezTo>
                <a:cubicBezTo>
                  <a:pt x="2268" y="20036"/>
                  <a:pt x="2010" y="19803"/>
                  <a:pt x="1800" y="19504"/>
                </a:cubicBezTo>
                <a:cubicBezTo>
                  <a:pt x="1603" y="18827"/>
                  <a:pt x="1529" y="18162"/>
                  <a:pt x="1221" y="17518"/>
                </a:cubicBezTo>
                <a:cubicBezTo>
                  <a:pt x="1122" y="17307"/>
                  <a:pt x="1110" y="17096"/>
                  <a:pt x="925" y="16941"/>
                </a:cubicBezTo>
                <a:cubicBezTo>
                  <a:pt x="999" y="16220"/>
                  <a:pt x="912" y="16264"/>
                  <a:pt x="752" y="15632"/>
                </a:cubicBezTo>
                <a:cubicBezTo>
                  <a:pt x="653" y="15255"/>
                  <a:pt x="604" y="14856"/>
                  <a:pt x="518" y="14478"/>
                </a:cubicBezTo>
                <a:cubicBezTo>
                  <a:pt x="481" y="14323"/>
                  <a:pt x="444" y="14168"/>
                  <a:pt x="407" y="14012"/>
                </a:cubicBezTo>
                <a:cubicBezTo>
                  <a:pt x="185" y="13180"/>
                  <a:pt x="358" y="14035"/>
                  <a:pt x="173" y="12958"/>
                </a:cubicBezTo>
                <a:cubicBezTo>
                  <a:pt x="136" y="12781"/>
                  <a:pt x="0" y="12437"/>
                  <a:pt x="0" y="12437"/>
                </a:cubicBezTo>
                <a:cubicBezTo>
                  <a:pt x="74" y="11683"/>
                  <a:pt x="86" y="11272"/>
                  <a:pt x="49" y="10440"/>
                </a:cubicBezTo>
                <a:cubicBezTo>
                  <a:pt x="74" y="9763"/>
                  <a:pt x="-74" y="8543"/>
                  <a:pt x="345" y="7822"/>
                </a:cubicBezTo>
                <a:cubicBezTo>
                  <a:pt x="407" y="7334"/>
                  <a:pt x="456" y="6868"/>
                  <a:pt x="1048" y="6724"/>
                </a:cubicBezTo>
                <a:cubicBezTo>
                  <a:pt x="1282" y="6335"/>
                  <a:pt x="1418" y="5969"/>
                  <a:pt x="1738" y="5625"/>
                </a:cubicBezTo>
                <a:cubicBezTo>
                  <a:pt x="1960" y="5060"/>
                  <a:pt x="2268" y="4494"/>
                  <a:pt x="2725" y="4050"/>
                </a:cubicBezTo>
                <a:cubicBezTo>
                  <a:pt x="2823" y="3806"/>
                  <a:pt x="3144" y="3651"/>
                  <a:pt x="3366" y="3484"/>
                </a:cubicBezTo>
                <a:cubicBezTo>
                  <a:pt x="3797" y="3162"/>
                  <a:pt x="3970" y="3118"/>
                  <a:pt x="4475" y="2952"/>
                </a:cubicBezTo>
                <a:cubicBezTo>
                  <a:pt x="4697" y="2885"/>
                  <a:pt x="4907" y="2719"/>
                  <a:pt x="5116" y="2641"/>
                </a:cubicBezTo>
                <a:cubicBezTo>
                  <a:pt x="5425" y="2519"/>
                  <a:pt x="5856" y="2519"/>
                  <a:pt x="6164" y="2486"/>
                </a:cubicBezTo>
                <a:cubicBezTo>
                  <a:pt x="6534" y="2264"/>
                  <a:pt x="6978" y="1676"/>
                  <a:pt x="7385" y="1598"/>
                </a:cubicBezTo>
                <a:cubicBezTo>
                  <a:pt x="7644" y="1476"/>
                  <a:pt x="7927" y="1387"/>
                  <a:pt x="8199" y="1276"/>
                </a:cubicBezTo>
                <a:cubicBezTo>
                  <a:pt x="8815" y="722"/>
                  <a:pt x="9271" y="333"/>
                  <a:pt x="10184" y="289"/>
                </a:cubicBezTo>
                <a:cubicBezTo>
                  <a:pt x="10689" y="267"/>
                  <a:pt x="11194" y="256"/>
                  <a:pt x="11700" y="234"/>
                </a:cubicBezTo>
                <a:cubicBezTo>
                  <a:pt x="12501" y="134"/>
                  <a:pt x="13414" y="256"/>
                  <a:pt x="14203" y="289"/>
                </a:cubicBezTo>
                <a:cubicBezTo>
                  <a:pt x="14696" y="411"/>
                  <a:pt x="15029" y="234"/>
                  <a:pt x="15473" y="123"/>
                </a:cubicBezTo>
                <a:cubicBezTo>
                  <a:pt x="15719" y="-77"/>
                  <a:pt x="15559" y="12"/>
                  <a:pt x="16114" y="78"/>
                </a:cubicBezTo>
                <a:cubicBezTo>
                  <a:pt x="17544" y="256"/>
                  <a:pt x="16126" y="156"/>
                  <a:pt x="18444" y="234"/>
                </a:cubicBezTo>
                <a:cubicBezTo>
                  <a:pt x="18875" y="422"/>
                  <a:pt x="19208" y="677"/>
                  <a:pt x="19615" y="910"/>
                </a:cubicBezTo>
                <a:cubicBezTo>
                  <a:pt x="19837" y="1032"/>
                  <a:pt x="20096" y="1099"/>
                  <a:pt x="20305" y="1232"/>
                </a:cubicBezTo>
                <a:cubicBezTo>
                  <a:pt x="20392" y="1454"/>
                  <a:pt x="20811" y="1676"/>
                  <a:pt x="21070" y="1754"/>
                </a:cubicBezTo>
                <a:cubicBezTo>
                  <a:pt x="21526" y="2319"/>
                  <a:pt x="21341" y="3140"/>
                  <a:pt x="21477" y="3795"/>
                </a:cubicBezTo>
                <a:cubicBezTo>
                  <a:pt x="21341" y="4472"/>
                  <a:pt x="21489" y="5270"/>
                  <a:pt x="21070" y="5892"/>
                </a:cubicBezTo>
                <a:cubicBezTo>
                  <a:pt x="20959" y="6058"/>
                  <a:pt x="20700" y="6169"/>
                  <a:pt x="20540" y="6302"/>
                </a:cubicBezTo>
                <a:cubicBezTo>
                  <a:pt x="20379" y="6724"/>
                  <a:pt x="20614" y="6202"/>
                  <a:pt x="20305" y="6624"/>
                </a:cubicBezTo>
                <a:cubicBezTo>
                  <a:pt x="20268" y="6668"/>
                  <a:pt x="20281" y="6735"/>
                  <a:pt x="20256" y="6779"/>
                </a:cubicBezTo>
                <a:cubicBezTo>
                  <a:pt x="20071" y="7112"/>
                  <a:pt x="19701" y="7323"/>
                  <a:pt x="19319" y="7411"/>
                </a:cubicBezTo>
                <a:cubicBezTo>
                  <a:pt x="18690" y="7778"/>
                  <a:pt x="17655" y="7456"/>
                  <a:pt x="16927" y="7411"/>
                </a:cubicBezTo>
                <a:cubicBezTo>
                  <a:pt x="16101" y="7145"/>
                  <a:pt x="15596" y="7278"/>
                  <a:pt x="14486" y="7245"/>
                </a:cubicBezTo>
                <a:cubicBezTo>
                  <a:pt x="14375" y="7212"/>
                  <a:pt x="14264" y="7145"/>
                  <a:pt x="14141" y="7145"/>
                </a:cubicBezTo>
                <a:cubicBezTo>
                  <a:pt x="13808" y="7156"/>
                  <a:pt x="13155" y="7245"/>
                  <a:pt x="13155" y="7245"/>
                </a:cubicBezTo>
                <a:cubicBezTo>
                  <a:pt x="12588" y="7578"/>
                  <a:pt x="11885" y="7866"/>
                  <a:pt x="11231" y="8033"/>
                </a:cubicBezTo>
                <a:cubicBezTo>
                  <a:pt x="10936" y="8221"/>
                  <a:pt x="10664" y="8343"/>
                  <a:pt x="10294" y="8399"/>
                </a:cubicBezTo>
                <a:cubicBezTo>
                  <a:pt x="10036" y="8499"/>
                  <a:pt x="9949" y="8543"/>
                  <a:pt x="9777" y="8721"/>
                </a:cubicBezTo>
                <a:cubicBezTo>
                  <a:pt x="9616" y="9275"/>
                  <a:pt x="9530" y="9830"/>
                  <a:pt x="9419" y="10396"/>
                </a:cubicBezTo>
                <a:cubicBezTo>
                  <a:pt x="9394" y="10496"/>
                  <a:pt x="9259" y="10828"/>
                  <a:pt x="9247" y="10862"/>
                </a:cubicBezTo>
                <a:cubicBezTo>
                  <a:pt x="9185" y="11006"/>
                  <a:pt x="9074" y="11283"/>
                  <a:pt x="9074" y="11283"/>
                </a:cubicBezTo>
                <a:cubicBezTo>
                  <a:pt x="9123" y="11627"/>
                  <a:pt x="9148" y="11993"/>
                  <a:pt x="9370" y="12282"/>
                </a:cubicBezTo>
                <a:cubicBezTo>
                  <a:pt x="9444" y="12526"/>
                  <a:pt x="9703" y="13491"/>
                  <a:pt x="9826" y="13635"/>
                </a:cubicBezTo>
                <a:cubicBezTo>
                  <a:pt x="9937" y="13757"/>
                  <a:pt x="10307" y="14012"/>
                  <a:pt x="10467" y="14112"/>
                </a:cubicBezTo>
                <a:cubicBezTo>
                  <a:pt x="10541" y="14245"/>
                  <a:pt x="10689" y="14345"/>
                  <a:pt x="10763" y="14478"/>
                </a:cubicBezTo>
                <a:cubicBezTo>
                  <a:pt x="10911" y="14756"/>
                  <a:pt x="10874" y="15033"/>
                  <a:pt x="11108" y="15266"/>
                </a:cubicBezTo>
                <a:cubicBezTo>
                  <a:pt x="11207" y="15599"/>
                  <a:pt x="11404" y="15876"/>
                  <a:pt x="11515" y="16209"/>
                </a:cubicBezTo>
                <a:cubicBezTo>
                  <a:pt x="11466" y="16963"/>
                  <a:pt x="11577" y="17995"/>
                  <a:pt x="10874" y="18561"/>
                </a:cubicBezTo>
                <a:cubicBezTo>
                  <a:pt x="10726" y="18849"/>
                  <a:pt x="10603" y="19160"/>
                  <a:pt x="10356" y="19404"/>
                </a:cubicBezTo>
                <a:cubicBezTo>
                  <a:pt x="10270" y="19637"/>
                  <a:pt x="10208" y="19870"/>
                  <a:pt x="10060" y="20081"/>
                </a:cubicBezTo>
                <a:cubicBezTo>
                  <a:pt x="9814" y="20414"/>
                  <a:pt x="9382" y="20613"/>
                  <a:pt x="9012" y="20813"/>
                </a:cubicBezTo>
                <a:cubicBezTo>
                  <a:pt x="8273" y="21212"/>
                  <a:pt x="7693" y="21235"/>
                  <a:pt x="6805" y="21334"/>
                </a:cubicBezTo>
                <a:cubicBezTo>
                  <a:pt x="6238" y="21523"/>
                  <a:pt x="6349" y="21290"/>
                  <a:pt x="5758" y="21290"/>
                </a:cubicBezTo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0" name="Line"/>
          <p:cNvSpPr/>
          <p:nvPr/>
        </p:nvSpPr>
        <p:spPr>
          <a:xfrm>
            <a:off x="3319428" y="3478212"/>
            <a:ext cx="2654335" cy="187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501" fill="norm" stroke="1" extrusionOk="0">
                <a:moveTo>
                  <a:pt x="18154" y="0"/>
                </a:moveTo>
                <a:cubicBezTo>
                  <a:pt x="17283" y="346"/>
                  <a:pt x="16373" y="510"/>
                  <a:pt x="15489" y="766"/>
                </a:cubicBezTo>
                <a:cubicBezTo>
                  <a:pt x="15310" y="1057"/>
                  <a:pt x="12965" y="1167"/>
                  <a:pt x="12530" y="1203"/>
                </a:cubicBezTo>
                <a:cubicBezTo>
                  <a:pt x="11825" y="1568"/>
                  <a:pt x="11287" y="1713"/>
                  <a:pt x="10531" y="1805"/>
                </a:cubicBezTo>
                <a:cubicBezTo>
                  <a:pt x="9237" y="1604"/>
                  <a:pt x="9340" y="1440"/>
                  <a:pt x="8046" y="1549"/>
                </a:cubicBezTo>
                <a:cubicBezTo>
                  <a:pt x="7815" y="1713"/>
                  <a:pt x="7572" y="1768"/>
                  <a:pt x="7328" y="1896"/>
                </a:cubicBezTo>
                <a:cubicBezTo>
                  <a:pt x="6983" y="2333"/>
                  <a:pt x="6624" y="2333"/>
                  <a:pt x="6175" y="2406"/>
                </a:cubicBezTo>
                <a:cubicBezTo>
                  <a:pt x="5919" y="2497"/>
                  <a:pt x="5817" y="2716"/>
                  <a:pt x="5573" y="2825"/>
                </a:cubicBezTo>
                <a:cubicBezTo>
                  <a:pt x="5381" y="3099"/>
                  <a:pt x="5138" y="3317"/>
                  <a:pt x="4907" y="3518"/>
                </a:cubicBezTo>
                <a:cubicBezTo>
                  <a:pt x="4677" y="3955"/>
                  <a:pt x="4356" y="4721"/>
                  <a:pt x="3998" y="4903"/>
                </a:cubicBezTo>
                <a:cubicBezTo>
                  <a:pt x="3664" y="5377"/>
                  <a:pt x="3536" y="5924"/>
                  <a:pt x="3267" y="6453"/>
                </a:cubicBezTo>
                <a:cubicBezTo>
                  <a:pt x="3447" y="7164"/>
                  <a:pt x="3370" y="6617"/>
                  <a:pt x="2614" y="7747"/>
                </a:cubicBezTo>
                <a:cubicBezTo>
                  <a:pt x="2165" y="8421"/>
                  <a:pt x="1615" y="9150"/>
                  <a:pt x="1217" y="9898"/>
                </a:cubicBezTo>
                <a:cubicBezTo>
                  <a:pt x="641" y="11010"/>
                  <a:pt x="820" y="12759"/>
                  <a:pt x="372" y="13762"/>
                </a:cubicBezTo>
                <a:cubicBezTo>
                  <a:pt x="257" y="14528"/>
                  <a:pt x="154" y="15330"/>
                  <a:pt x="13" y="16095"/>
                </a:cubicBezTo>
                <a:cubicBezTo>
                  <a:pt x="26" y="16861"/>
                  <a:pt x="-179" y="19376"/>
                  <a:pt x="667" y="19795"/>
                </a:cubicBezTo>
                <a:cubicBezTo>
                  <a:pt x="1038" y="20288"/>
                  <a:pt x="1153" y="21053"/>
                  <a:pt x="1704" y="21163"/>
                </a:cubicBezTo>
                <a:cubicBezTo>
                  <a:pt x="1922" y="21217"/>
                  <a:pt x="2153" y="21217"/>
                  <a:pt x="2370" y="21254"/>
                </a:cubicBezTo>
                <a:cubicBezTo>
                  <a:pt x="2768" y="21527"/>
                  <a:pt x="2857" y="21509"/>
                  <a:pt x="3331" y="21418"/>
                </a:cubicBezTo>
                <a:cubicBezTo>
                  <a:pt x="3869" y="21509"/>
                  <a:pt x="4395" y="21600"/>
                  <a:pt x="4907" y="21254"/>
                </a:cubicBezTo>
                <a:cubicBezTo>
                  <a:pt x="5522" y="20269"/>
                  <a:pt x="6278" y="19759"/>
                  <a:pt x="6842" y="18574"/>
                </a:cubicBezTo>
                <a:cubicBezTo>
                  <a:pt x="7059" y="18118"/>
                  <a:pt x="7226" y="17736"/>
                  <a:pt x="7508" y="17371"/>
                </a:cubicBezTo>
                <a:cubicBezTo>
                  <a:pt x="7610" y="17244"/>
                  <a:pt x="7815" y="16952"/>
                  <a:pt x="7815" y="16952"/>
                </a:cubicBezTo>
                <a:cubicBezTo>
                  <a:pt x="7995" y="16423"/>
                  <a:pt x="8097" y="15949"/>
                  <a:pt x="8238" y="15403"/>
                </a:cubicBezTo>
                <a:cubicBezTo>
                  <a:pt x="8277" y="15093"/>
                  <a:pt x="8341" y="14728"/>
                  <a:pt x="8481" y="14455"/>
                </a:cubicBezTo>
                <a:cubicBezTo>
                  <a:pt x="8571" y="14291"/>
                  <a:pt x="8776" y="14017"/>
                  <a:pt x="8776" y="14017"/>
                </a:cubicBezTo>
                <a:cubicBezTo>
                  <a:pt x="8891" y="13580"/>
                  <a:pt x="9301" y="13124"/>
                  <a:pt x="9622" y="12996"/>
                </a:cubicBezTo>
                <a:cubicBezTo>
                  <a:pt x="9916" y="12577"/>
                  <a:pt x="10314" y="12322"/>
                  <a:pt x="10711" y="12122"/>
                </a:cubicBezTo>
                <a:cubicBezTo>
                  <a:pt x="11441" y="11174"/>
                  <a:pt x="12530" y="11556"/>
                  <a:pt x="13440" y="11520"/>
                </a:cubicBezTo>
                <a:cubicBezTo>
                  <a:pt x="13965" y="11411"/>
                  <a:pt x="14439" y="11137"/>
                  <a:pt x="14951" y="11010"/>
                </a:cubicBezTo>
                <a:cubicBezTo>
                  <a:pt x="15592" y="10682"/>
                  <a:pt x="15387" y="10754"/>
                  <a:pt x="16399" y="10846"/>
                </a:cubicBezTo>
                <a:cubicBezTo>
                  <a:pt x="16975" y="10682"/>
                  <a:pt x="17488" y="10554"/>
                  <a:pt x="18090" y="10499"/>
                </a:cubicBezTo>
                <a:cubicBezTo>
                  <a:pt x="18295" y="10408"/>
                  <a:pt x="18538" y="10463"/>
                  <a:pt x="18692" y="10244"/>
                </a:cubicBezTo>
                <a:cubicBezTo>
                  <a:pt x="18872" y="9989"/>
                  <a:pt x="19000" y="9879"/>
                  <a:pt x="19243" y="9807"/>
                </a:cubicBezTo>
                <a:cubicBezTo>
                  <a:pt x="19525" y="9734"/>
                  <a:pt x="20089" y="9624"/>
                  <a:pt x="20089" y="9624"/>
                </a:cubicBezTo>
                <a:cubicBezTo>
                  <a:pt x="20255" y="9242"/>
                  <a:pt x="20627" y="8822"/>
                  <a:pt x="20934" y="8695"/>
                </a:cubicBezTo>
                <a:cubicBezTo>
                  <a:pt x="21075" y="8093"/>
                  <a:pt x="21190" y="7492"/>
                  <a:pt x="21293" y="6872"/>
                </a:cubicBezTo>
                <a:cubicBezTo>
                  <a:pt x="21331" y="6653"/>
                  <a:pt x="21421" y="6197"/>
                  <a:pt x="21421" y="6197"/>
                </a:cubicBezTo>
                <a:cubicBezTo>
                  <a:pt x="21331" y="5796"/>
                  <a:pt x="21383" y="5487"/>
                  <a:pt x="21114" y="5250"/>
                </a:cubicBezTo>
                <a:cubicBezTo>
                  <a:pt x="20998" y="4703"/>
                  <a:pt x="20550" y="4265"/>
                  <a:pt x="20268" y="3864"/>
                </a:cubicBezTo>
                <a:cubicBezTo>
                  <a:pt x="20178" y="3518"/>
                  <a:pt x="19999" y="3117"/>
                  <a:pt x="19781" y="2916"/>
                </a:cubicBezTo>
                <a:cubicBezTo>
                  <a:pt x="19730" y="2643"/>
                  <a:pt x="19691" y="2443"/>
                  <a:pt x="19551" y="2224"/>
                </a:cubicBezTo>
                <a:cubicBezTo>
                  <a:pt x="19461" y="1877"/>
                  <a:pt x="19307" y="1659"/>
                  <a:pt x="19064" y="1549"/>
                </a:cubicBezTo>
                <a:cubicBezTo>
                  <a:pt x="18731" y="1203"/>
                  <a:pt x="18385" y="1185"/>
                  <a:pt x="17975" y="1112"/>
                </a:cubicBezTo>
                <a:cubicBezTo>
                  <a:pt x="17911" y="875"/>
                  <a:pt x="17834" y="656"/>
                  <a:pt x="17667" y="510"/>
                </a:cubicBezTo>
                <a:cubicBezTo>
                  <a:pt x="17616" y="474"/>
                  <a:pt x="17488" y="419"/>
                  <a:pt x="17488" y="419"/>
                </a:cubicBezTo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1" name="Line"/>
          <p:cNvSpPr/>
          <p:nvPr/>
        </p:nvSpPr>
        <p:spPr>
          <a:xfrm>
            <a:off x="6108700" y="3665537"/>
            <a:ext cx="1444805" cy="1768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1" h="21581" fill="norm" stroke="1" extrusionOk="0">
                <a:moveTo>
                  <a:pt x="0" y="6761"/>
                </a:moveTo>
                <a:cubicBezTo>
                  <a:pt x="684" y="7633"/>
                  <a:pt x="1108" y="8660"/>
                  <a:pt x="1674" y="9590"/>
                </a:cubicBezTo>
                <a:cubicBezTo>
                  <a:pt x="1863" y="10481"/>
                  <a:pt x="2665" y="11934"/>
                  <a:pt x="3679" y="12340"/>
                </a:cubicBezTo>
                <a:cubicBezTo>
                  <a:pt x="4103" y="12825"/>
                  <a:pt x="4504" y="13561"/>
                  <a:pt x="4999" y="13987"/>
                </a:cubicBezTo>
                <a:cubicBezTo>
                  <a:pt x="5494" y="14413"/>
                  <a:pt x="6791" y="14898"/>
                  <a:pt x="7452" y="15091"/>
                </a:cubicBezTo>
                <a:cubicBezTo>
                  <a:pt x="7923" y="15595"/>
                  <a:pt x="8466" y="16041"/>
                  <a:pt x="8914" y="16544"/>
                </a:cubicBezTo>
                <a:cubicBezTo>
                  <a:pt x="9055" y="16912"/>
                  <a:pt x="9291" y="16990"/>
                  <a:pt x="9692" y="17184"/>
                </a:cubicBezTo>
                <a:cubicBezTo>
                  <a:pt x="10022" y="18133"/>
                  <a:pt x="10918" y="19508"/>
                  <a:pt x="12026" y="19934"/>
                </a:cubicBezTo>
                <a:cubicBezTo>
                  <a:pt x="12238" y="20109"/>
                  <a:pt x="12474" y="20302"/>
                  <a:pt x="12686" y="20477"/>
                </a:cubicBezTo>
                <a:cubicBezTo>
                  <a:pt x="12757" y="20535"/>
                  <a:pt x="12922" y="20671"/>
                  <a:pt x="12922" y="20671"/>
                </a:cubicBezTo>
                <a:cubicBezTo>
                  <a:pt x="13134" y="21252"/>
                  <a:pt x="13465" y="21387"/>
                  <a:pt x="14125" y="21581"/>
                </a:cubicBezTo>
                <a:cubicBezTo>
                  <a:pt x="15328" y="21252"/>
                  <a:pt x="17403" y="21349"/>
                  <a:pt x="18487" y="21310"/>
                </a:cubicBezTo>
                <a:cubicBezTo>
                  <a:pt x="19195" y="21058"/>
                  <a:pt x="19879" y="21155"/>
                  <a:pt x="20586" y="20942"/>
                </a:cubicBezTo>
                <a:cubicBezTo>
                  <a:pt x="20916" y="20554"/>
                  <a:pt x="21152" y="20380"/>
                  <a:pt x="21364" y="19934"/>
                </a:cubicBezTo>
                <a:cubicBezTo>
                  <a:pt x="21600" y="16719"/>
                  <a:pt x="21341" y="13115"/>
                  <a:pt x="21270" y="10055"/>
                </a:cubicBezTo>
                <a:cubicBezTo>
                  <a:pt x="21246" y="9377"/>
                  <a:pt x="21270" y="7982"/>
                  <a:pt x="20704" y="7401"/>
                </a:cubicBezTo>
                <a:cubicBezTo>
                  <a:pt x="20421" y="7110"/>
                  <a:pt x="19690" y="7013"/>
                  <a:pt x="19266" y="6858"/>
                </a:cubicBezTo>
                <a:cubicBezTo>
                  <a:pt x="18086" y="5890"/>
                  <a:pt x="19218" y="6897"/>
                  <a:pt x="18369" y="5948"/>
                </a:cubicBezTo>
                <a:cubicBezTo>
                  <a:pt x="17898" y="5405"/>
                  <a:pt x="17049" y="4921"/>
                  <a:pt x="16365" y="4572"/>
                </a:cubicBezTo>
                <a:cubicBezTo>
                  <a:pt x="15823" y="3972"/>
                  <a:pt x="14950" y="3894"/>
                  <a:pt x="14243" y="3371"/>
                </a:cubicBezTo>
                <a:cubicBezTo>
                  <a:pt x="12993" y="2461"/>
                  <a:pt x="11908" y="1453"/>
                  <a:pt x="10682" y="543"/>
                </a:cubicBezTo>
                <a:cubicBezTo>
                  <a:pt x="10446" y="-19"/>
                  <a:pt x="10069" y="58"/>
                  <a:pt x="9338" y="0"/>
                </a:cubicBezTo>
                <a:cubicBezTo>
                  <a:pt x="7593" y="20"/>
                  <a:pt x="5872" y="20"/>
                  <a:pt x="4127" y="78"/>
                </a:cubicBezTo>
                <a:cubicBezTo>
                  <a:pt x="2971" y="117"/>
                  <a:pt x="2735" y="1376"/>
                  <a:pt x="1886" y="1821"/>
                </a:cubicBezTo>
                <a:cubicBezTo>
                  <a:pt x="1556" y="2596"/>
                  <a:pt x="1438" y="3507"/>
                  <a:pt x="896" y="4204"/>
                </a:cubicBezTo>
                <a:cubicBezTo>
                  <a:pt x="778" y="4533"/>
                  <a:pt x="236" y="5366"/>
                  <a:pt x="212" y="5657"/>
                </a:cubicBezTo>
                <a:cubicBezTo>
                  <a:pt x="189" y="6199"/>
                  <a:pt x="212" y="6761"/>
                  <a:pt x="212" y="7304"/>
                </a:cubicBezTo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2" name="Torsion angles…"/>
          <p:cNvSpPr txBox="1"/>
          <p:nvPr/>
        </p:nvSpPr>
        <p:spPr>
          <a:xfrm>
            <a:off x="502919" y="1622425"/>
            <a:ext cx="1486792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Torsion angles</a:t>
            </a: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 4-body</a:t>
            </a:r>
          </a:p>
        </p:txBody>
      </p:sp>
      <p:sp>
        <p:nvSpPr>
          <p:cNvPr id="133" name="Rounded Rectangle"/>
          <p:cNvSpPr/>
          <p:nvPr/>
        </p:nvSpPr>
        <p:spPr>
          <a:xfrm>
            <a:off x="4114800" y="5311775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34" name="Angles…"/>
          <p:cNvSpPr txBox="1"/>
          <p:nvPr/>
        </p:nvSpPr>
        <p:spPr>
          <a:xfrm>
            <a:off x="4389120" y="5334000"/>
            <a:ext cx="1138980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Angles</a:t>
            </a: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 3-body</a:t>
            </a:r>
          </a:p>
        </p:txBody>
      </p:sp>
      <p:sp>
        <p:nvSpPr>
          <p:cNvPr id="135" name="Rounded Rectangle"/>
          <p:cNvSpPr/>
          <p:nvPr/>
        </p:nvSpPr>
        <p:spPr>
          <a:xfrm>
            <a:off x="6477000" y="54864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36" name="Bonds…"/>
          <p:cNvSpPr txBox="1"/>
          <p:nvPr/>
        </p:nvSpPr>
        <p:spPr>
          <a:xfrm>
            <a:off x="6751319" y="5508625"/>
            <a:ext cx="1138980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Bonds</a:t>
            </a: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 2-body</a:t>
            </a:r>
          </a:p>
        </p:txBody>
      </p:sp>
      <p:sp>
        <p:nvSpPr>
          <p:cNvPr id="137" name="Line"/>
          <p:cNvSpPr/>
          <p:nvPr/>
        </p:nvSpPr>
        <p:spPr>
          <a:xfrm flipV="1">
            <a:off x="4267199" y="2667000"/>
            <a:ext cx="2286002" cy="3048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Non-bonded…"/>
          <p:cNvSpPr txBox="1"/>
          <p:nvPr/>
        </p:nvSpPr>
        <p:spPr>
          <a:xfrm>
            <a:off x="4525645" y="1590675"/>
            <a:ext cx="1921729" cy="88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Non-bonded</a:t>
            </a:r>
          </a:p>
          <a:p>
            <a:pPr>
              <a:defRPr b="1" i="1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trong valence energies"/>
          <p:cNvSpPr txBox="1"/>
          <p:nvPr>
            <p:ph type="body" sz="quarter" idx="4294967295"/>
          </p:nvPr>
        </p:nvSpPr>
        <p:spPr>
          <a:xfrm>
            <a:off x="304800" y="1371600"/>
            <a:ext cx="4038600" cy="685800"/>
          </a:xfrm>
          <a:prstGeom prst="rect">
            <a:avLst/>
          </a:prstGeom>
        </p:spPr>
        <p:txBody>
          <a:bodyPr/>
          <a:lstStyle>
            <a:lvl1pPr>
              <a:buSzTx/>
              <a:buFont typeface="Wingdings 2"/>
              <a:buNone/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Strong valence energies</a:t>
            </a:r>
          </a:p>
        </p:txBody>
      </p:sp>
      <p:pic>
        <p:nvPicPr>
          <p:cNvPr id="141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2362200"/>
            <a:ext cx="18288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400" y="3810000"/>
            <a:ext cx="1831975" cy="46355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ine"/>
          <p:cNvSpPr/>
          <p:nvPr/>
        </p:nvSpPr>
        <p:spPr>
          <a:xfrm>
            <a:off x="1371600" y="2743200"/>
            <a:ext cx="420688" cy="0"/>
          </a:xfrm>
          <a:prstGeom prst="line">
            <a:avLst/>
          </a:prstGeom>
          <a:ln w="114300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Circle"/>
          <p:cNvSpPr/>
          <p:nvPr/>
        </p:nvSpPr>
        <p:spPr>
          <a:xfrm>
            <a:off x="1752600" y="25146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45" name="Circle"/>
          <p:cNvSpPr/>
          <p:nvPr/>
        </p:nvSpPr>
        <p:spPr>
          <a:xfrm>
            <a:off x="914400" y="25146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46" name="Line"/>
          <p:cNvSpPr/>
          <p:nvPr/>
        </p:nvSpPr>
        <p:spPr>
          <a:xfrm>
            <a:off x="1066800" y="4038600"/>
            <a:ext cx="384176" cy="304800"/>
          </a:xfrm>
          <a:prstGeom prst="line">
            <a:avLst/>
          </a:prstGeom>
          <a:ln w="104775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Line"/>
          <p:cNvSpPr/>
          <p:nvPr/>
        </p:nvSpPr>
        <p:spPr>
          <a:xfrm flipH="1">
            <a:off x="1676400" y="3962399"/>
            <a:ext cx="304800" cy="381002"/>
          </a:xfrm>
          <a:prstGeom prst="line">
            <a:avLst/>
          </a:prstGeom>
          <a:ln w="104775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Circle"/>
          <p:cNvSpPr/>
          <p:nvPr/>
        </p:nvSpPr>
        <p:spPr>
          <a:xfrm>
            <a:off x="1295400" y="41910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49" name="Circle"/>
          <p:cNvSpPr/>
          <p:nvPr/>
        </p:nvSpPr>
        <p:spPr>
          <a:xfrm>
            <a:off x="1828800" y="35814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50" name="Circle"/>
          <p:cNvSpPr/>
          <p:nvPr/>
        </p:nvSpPr>
        <p:spPr>
          <a:xfrm>
            <a:off x="685800" y="36576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51" name="Line"/>
          <p:cNvSpPr/>
          <p:nvPr/>
        </p:nvSpPr>
        <p:spPr>
          <a:xfrm flipH="1">
            <a:off x="1524000" y="5638799"/>
            <a:ext cx="304800" cy="381002"/>
          </a:xfrm>
          <a:prstGeom prst="line">
            <a:avLst/>
          </a:prstGeom>
          <a:ln w="104775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Line"/>
          <p:cNvSpPr/>
          <p:nvPr/>
        </p:nvSpPr>
        <p:spPr>
          <a:xfrm>
            <a:off x="762000" y="6096000"/>
            <a:ext cx="420688" cy="0"/>
          </a:xfrm>
          <a:prstGeom prst="line">
            <a:avLst/>
          </a:prstGeom>
          <a:ln w="114300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Circle"/>
          <p:cNvSpPr/>
          <p:nvPr/>
        </p:nvSpPr>
        <p:spPr>
          <a:xfrm>
            <a:off x="1143000" y="58674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54" name="Circle"/>
          <p:cNvSpPr/>
          <p:nvPr/>
        </p:nvSpPr>
        <p:spPr>
          <a:xfrm>
            <a:off x="304800" y="58674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55" name="Line"/>
          <p:cNvSpPr/>
          <p:nvPr/>
        </p:nvSpPr>
        <p:spPr>
          <a:xfrm>
            <a:off x="2133600" y="5486400"/>
            <a:ext cx="420688" cy="0"/>
          </a:xfrm>
          <a:prstGeom prst="line">
            <a:avLst/>
          </a:prstGeom>
          <a:ln w="114300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6" name="Circle"/>
          <p:cNvSpPr/>
          <p:nvPr/>
        </p:nvSpPr>
        <p:spPr>
          <a:xfrm>
            <a:off x="2514600" y="52578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57" name="Circle"/>
          <p:cNvSpPr/>
          <p:nvPr/>
        </p:nvSpPr>
        <p:spPr>
          <a:xfrm>
            <a:off x="1676400" y="52578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pic>
        <p:nvPicPr>
          <p:cNvPr id="158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8400" y="5867400"/>
            <a:ext cx="25146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Line"/>
          <p:cNvSpPr/>
          <p:nvPr/>
        </p:nvSpPr>
        <p:spPr>
          <a:xfrm>
            <a:off x="1219200" y="2362200"/>
            <a:ext cx="762000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Line"/>
          <p:cNvSpPr/>
          <p:nvPr/>
        </p:nvSpPr>
        <p:spPr>
          <a:xfrm>
            <a:off x="1219200" y="23622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Line"/>
          <p:cNvSpPr/>
          <p:nvPr/>
        </p:nvSpPr>
        <p:spPr>
          <a:xfrm>
            <a:off x="1981200" y="23622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b"/>
          <p:cNvSpPr txBox="1"/>
          <p:nvPr/>
        </p:nvSpPr>
        <p:spPr>
          <a:xfrm>
            <a:off x="1493519" y="19050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63" name="θ"/>
          <p:cNvSpPr txBox="1"/>
          <p:nvPr/>
        </p:nvSpPr>
        <p:spPr>
          <a:xfrm>
            <a:off x="1341119" y="3581400"/>
            <a:ext cx="22324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q</a:t>
            </a:r>
          </a:p>
        </p:txBody>
      </p:sp>
      <p:grpSp>
        <p:nvGrpSpPr>
          <p:cNvPr id="166" name="Group"/>
          <p:cNvGrpSpPr/>
          <p:nvPr/>
        </p:nvGrpSpPr>
        <p:grpSpPr>
          <a:xfrm>
            <a:off x="1600199" y="5715000"/>
            <a:ext cx="304802" cy="298705"/>
            <a:chOff x="0" y="0"/>
            <a:chExt cx="304800" cy="298704"/>
          </a:xfrm>
        </p:grpSpPr>
        <p:sp>
          <p:nvSpPr>
            <p:cNvPr id="164" name="Shape"/>
            <p:cNvSpPr/>
            <p:nvPr/>
          </p:nvSpPr>
          <p:spPr>
            <a:xfrm>
              <a:off x="0" y="0"/>
              <a:ext cx="304800" cy="29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3454"/>
                    <a:pt x="21600" y="7714"/>
                  </a:cubicBezTo>
                  <a:lnTo>
                    <a:pt x="21600" y="12122"/>
                  </a:lnTo>
                  <a:cubicBezTo>
                    <a:pt x="21600" y="15392"/>
                    <a:pt x="15830" y="18306"/>
                    <a:pt x="7200" y="19396"/>
                  </a:cubicBezTo>
                  <a:lnTo>
                    <a:pt x="7200" y="21600"/>
                  </a:lnTo>
                  <a:lnTo>
                    <a:pt x="0" y="17633"/>
                  </a:lnTo>
                  <a:lnTo>
                    <a:pt x="7200" y="12784"/>
                  </a:lnTo>
                  <a:lnTo>
                    <a:pt x="7200" y="14987"/>
                  </a:lnTo>
                  <a:cubicBezTo>
                    <a:pt x="13710" y="14165"/>
                    <a:pt x="18727" y="12282"/>
                    <a:pt x="20700" y="9918"/>
                  </a:cubicBezTo>
                  <a:lnTo>
                    <a:pt x="20700" y="9918"/>
                  </a:lnTo>
                  <a:cubicBezTo>
                    <a:pt x="17970" y="6649"/>
                    <a:pt x="9552" y="4408"/>
                    <a:pt x="0" y="4408"/>
                  </a:cubicBez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292094" y="137160"/>
              <a:ext cx="12707" cy="3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285"/>
                    <a:pt x="14324" y="7010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</p:grpSp>
      <p:sp>
        <p:nvSpPr>
          <p:cNvPr id="167" name="φ"/>
          <p:cNvSpPr txBox="1"/>
          <p:nvPr/>
        </p:nvSpPr>
        <p:spPr>
          <a:xfrm>
            <a:off x="1264919" y="5410200"/>
            <a:ext cx="22324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168" name="Shape"/>
          <p:cNvSpPr/>
          <p:nvPr/>
        </p:nvSpPr>
        <p:spPr>
          <a:xfrm>
            <a:off x="1295382" y="3962400"/>
            <a:ext cx="428643" cy="171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4400" y="14399"/>
                </a:moveTo>
                <a:cubicBezTo>
                  <a:pt x="14400" y="10422"/>
                  <a:pt x="12251" y="7200"/>
                  <a:pt x="9600" y="7200"/>
                </a:cubicBezTo>
                <a:cubicBezTo>
                  <a:pt x="6949" y="7200"/>
                  <a:pt x="4801" y="10422"/>
                  <a:pt x="4801" y="14399"/>
                </a:cubicBezTo>
                <a:lnTo>
                  <a:pt x="0" y="14398"/>
                </a:lnTo>
                <a:cubicBezTo>
                  <a:pt x="1" y="6447"/>
                  <a:pt x="4298" y="0"/>
                  <a:pt x="9600" y="0"/>
                </a:cubicBezTo>
                <a:cubicBezTo>
                  <a:pt x="14902" y="-1"/>
                  <a:pt x="19199" y="6447"/>
                  <a:pt x="19200" y="14398"/>
                </a:cubicBezTo>
                <a:lnTo>
                  <a:pt x="19200" y="14399"/>
                </a:lnTo>
                <a:lnTo>
                  <a:pt x="21600" y="14399"/>
                </a:lnTo>
                <a:lnTo>
                  <a:pt x="16800" y="21599"/>
                </a:lnTo>
                <a:lnTo>
                  <a:pt x="12000" y="14399"/>
                </a:lnTo>
                <a:lnTo>
                  <a:pt x="14400" y="14399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69" name="All chemical bonds"/>
          <p:cNvSpPr txBox="1"/>
          <p:nvPr/>
        </p:nvSpPr>
        <p:spPr>
          <a:xfrm>
            <a:off x="5684520" y="2438400"/>
            <a:ext cx="223800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All chemical bonds</a:t>
            </a:r>
          </a:p>
        </p:txBody>
      </p:sp>
      <p:sp>
        <p:nvSpPr>
          <p:cNvPr id="170" name="Angle between chemical bonds"/>
          <p:cNvSpPr txBox="1"/>
          <p:nvPr/>
        </p:nvSpPr>
        <p:spPr>
          <a:xfrm>
            <a:off x="5151120" y="3810000"/>
            <a:ext cx="3651347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Angle between chemical bonds</a:t>
            </a:r>
          </a:p>
        </p:txBody>
      </p:sp>
      <p:sp>
        <p:nvSpPr>
          <p:cNvPr id="171" name="Preferred conformations for…"/>
          <p:cNvSpPr txBox="1"/>
          <p:nvPr/>
        </p:nvSpPr>
        <p:spPr>
          <a:xfrm>
            <a:off x="5379720" y="5029200"/>
            <a:ext cx="3576784" cy="15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Preferred conformations for</a:t>
            </a:r>
          </a:p>
          <a:p>
            <a:pPr>
              <a:defRPr i="1" sz="1800"/>
            </a:pPr>
            <a:r>
              <a:t>torsion angles:</a:t>
            </a:r>
          </a:p>
          <a:p>
            <a:pPr>
              <a:defRPr i="1" sz="1800"/>
            </a:pPr>
            <a:r>
              <a:t>    - 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w</a:t>
            </a:r>
            <a:r>
              <a:t> angle of the main chain</a:t>
            </a:r>
          </a:p>
          <a:p>
            <a:pPr>
              <a:defRPr i="1" sz="1800"/>
            </a:pPr>
            <a:r>
              <a:t>    - 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t> angles of the sidechains</a:t>
            </a:r>
          </a:p>
          <a:p>
            <a:pPr>
              <a:defRPr i="1" sz="1800"/>
            </a:pPr>
            <a:r>
              <a:t>	(aromatic, …)</a:t>
            </a:r>
          </a:p>
        </p:txBody>
      </p:sp>
      <p:sp>
        <p:nvSpPr>
          <p:cNvPr id="172" name="Atomic interactions"/>
          <p:cNvSpPr txBox="1"/>
          <p:nvPr/>
        </p:nvSpPr>
        <p:spPr>
          <a:xfrm>
            <a:off x="2712720" y="522724"/>
            <a:ext cx="4023360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b="1" sz="32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Atomic interactions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vdW interactions"/>
          <p:cNvSpPr txBox="1"/>
          <p:nvPr>
            <p:ph type="title" idx="4294967295"/>
          </p:nvPr>
        </p:nvSpPr>
        <p:spPr>
          <a:xfrm>
            <a:off x="2971800" y="381000"/>
            <a:ext cx="3505200" cy="5794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vdW interactions</a:t>
            </a:r>
          </a:p>
        </p:txBody>
      </p:sp>
      <p:pic>
        <p:nvPicPr>
          <p:cNvPr id="17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3817937"/>
            <a:ext cx="3579813" cy="1027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5181600"/>
            <a:ext cx="3281363" cy="808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45799" t="0" r="0" b="21374"/>
          <a:stretch>
            <a:fillRect/>
          </a:stretch>
        </p:blipFill>
        <p:spPr>
          <a:xfrm>
            <a:off x="4648199" y="1676400"/>
            <a:ext cx="3915445" cy="4089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1/r12"/>
          <p:cNvSpPr txBox="1"/>
          <p:nvPr/>
        </p:nvSpPr>
        <p:spPr>
          <a:xfrm>
            <a:off x="5836920" y="1752600"/>
            <a:ext cx="64461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1/r</a:t>
            </a:r>
            <a:r>
              <a:rPr baseline="30000"/>
              <a:t>12</a:t>
            </a:r>
          </a:p>
        </p:txBody>
      </p:sp>
      <p:sp>
        <p:nvSpPr>
          <p:cNvPr id="179" name="1/r6"/>
          <p:cNvSpPr txBox="1"/>
          <p:nvPr/>
        </p:nvSpPr>
        <p:spPr>
          <a:xfrm>
            <a:off x="8107044" y="3770312"/>
            <a:ext cx="54772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1/r</a:t>
            </a:r>
            <a:r>
              <a:rPr baseline="30000"/>
              <a:t>6</a:t>
            </a:r>
          </a:p>
        </p:txBody>
      </p:sp>
      <p:sp>
        <p:nvSpPr>
          <p:cNvPr id="180" name="Rij"/>
          <p:cNvSpPr txBox="1"/>
          <p:nvPr/>
        </p:nvSpPr>
        <p:spPr>
          <a:xfrm>
            <a:off x="6278245" y="3084512"/>
            <a:ext cx="357372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R</a:t>
            </a:r>
            <a:r>
              <a:rPr baseline="-25000"/>
              <a:t>ij</a:t>
            </a:r>
          </a:p>
        </p:txBody>
      </p:sp>
      <p:sp>
        <p:nvSpPr>
          <p:cNvPr id="181" name="Circle"/>
          <p:cNvSpPr/>
          <p:nvPr/>
        </p:nvSpPr>
        <p:spPr>
          <a:xfrm>
            <a:off x="2133600" y="20574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82" name="Circle"/>
          <p:cNvSpPr/>
          <p:nvPr/>
        </p:nvSpPr>
        <p:spPr>
          <a:xfrm>
            <a:off x="1295400" y="20574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83" name="Line"/>
          <p:cNvSpPr/>
          <p:nvPr/>
        </p:nvSpPr>
        <p:spPr>
          <a:xfrm>
            <a:off x="1600200" y="1905000"/>
            <a:ext cx="762000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Line"/>
          <p:cNvSpPr/>
          <p:nvPr/>
        </p:nvSpPr>
        <p:spPr>
          <a:xfrm>
            <a:off x="1600200" y="19050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5" name="Line"/>
          <p:cNvSpPr/>
          <p:nvPr/>
        </p:nvSpPr>
        <p:spPr>
          <a:xfrm>
            <a:off x="2362200" y="19050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r"/>
          <p:cNvSpPr txBox="1"/>
          <p:nvPr/>
        </p:nvSpPr>
        <p:spPr>
          <a:xfrm>
            <a:off x="1858645" y="1485900"/>
            <a:ext cx="1931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87" name="Lennard-Jones potential"/>
          <p:cNvSpPr txBox="1"/>
          <p:nvPr/>
        </p:nvSpPr>
        <p:spPr>
          <a:xfrm>
            <a:off x="807719" y="3048000"/>
            <a:ext cx="28658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Lennard-Jones potential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E3DED1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spec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spec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