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Override PartName="/ppt/media/image24.jpeg" ContentType="image/jpeg"/>
  <Override PartName="/ppt/media/image25.jpeg" ContentType="image/jpeg"/>
  <Override PartName="/ppt/media/image26.jpeg" ContentType="image/jpeg"/>
  <Override PartName="/ppt/media/image27.jpeg" ContentType="image/jpeg"/>
  <Override PartName="/ppt/media/image28.jpeg" ContentType="image/jpeg"/>
  <Override PartName="/ppt/media/image29.jpeg" ContentType="image/jpeg"/>
  <Override PartName="/ppt/media/image30.jpeg" ContentType="image/jpeg"/>
  <Override PartName="/ppt/media/image31.jpeg" ContentType="image/jpeg"/>
  <Override PartName="/ppt/media/image32.jpeg" ContentType="image/jpeg"/>
  <Override PartName="/ppt/media/image33.jpeg" ContentType="image/jpeg"/>
  <Override PartName="/ppt/media/image34.jpeg" ContentType="image/jpeg"/>
  <Override PartName="/ppt/media/image35.jpeg" ContentType="image/jpeg"/>
  <Override PartName="/ppt/media/image36.jpeg" ContentType="image/jpeg"/>
  <Override PartName="/ppt/media/image37.jpeg" ContentType="image/jpeg"/>
  <Override PartName="/ppt/media/image38.jpeg" ContentType="image/jpeg"/>
  <Override PartName="/ppt/media/image39.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825500" rtl="0" fontAlgn="auto" latinLnBrk="0" hangingPunct="0">
      <a:lnSpc>
        <a:spcPct val="100000"/>
      </a:lnSpc>
      <a:spcBef>
        <a:spcPts val="3400"/>
      </a:spcBef>
      <a:spcAft>
        <a:spcPts val="0"/>
      </a:spcAft>
      <a:buClrTx/>
      <a:buSzTx/>
      <a:buFontTx/>
      <a:buNone/>
      <a:tabLst/>
      <a:defRPr b="0" baseline="0" cap="none" i="0" spc="0" strike="noStrike" sz="5000" u="none" kumimoji="0" normalizeH="0">
        <a:ln>
          <a:noFill/>
        </a:ln>
        <a:solidFill>
          <a:srgbClr val="414141"/>
        </a:solidFill>
        <a:effectLst/>
        <a:uFillTx/>
        <a:latin typeface="Palatino"/>
        <a:ea typeface="Palatino"/>
        <a:cs typeface="Palatino"/>
        <a:sym typeface="Palatino"/>
      </a:defRPr>
    </a:lvl1pPr>
    <a:lvl2pPr marL="0" marR="0" indent="0" algn="l" defTabSz="825500" rtl="0" fontAlgn="auto" latinLnBrk="0" hangingPunct="0">
      <a:lnSpc>
        <a:spcPct val="100000"/>
      </a:lnSpc>
      <a:spcBef>
        <a:spcPts val="3400"/>
      </a:spcBef>
      <a:spcAft>
        <a:spcPts val="0"/>
      </a:spcAft>
      <a:buClrTx/>
      <a:buSzTx/>
      <a:buFontTx/>
      <a:buNone/>
      <a:tabLst/>
      <a:defRPr b="0" baseline="0" cap="none" i="0" spc="0" strike="noStrike" sz="5000" u="none" kumimoji="0" normalizeH="0">
        <a:ln>
          <a:noFill/>
        </a:ln>
        <a:solidFill>
          <a:srgbClr val="414141"/>
        </a:solidFill>
        <a:effectLst/>
        <a:uFillTx/>
        <a:latin typeface="Palatino"/>
        <a:ea typeface="Palatino"/>
        <a:cs typeface="Palatino"/>
        <a:sym typeface="Palatino"/>
      </a:defRPr>
    </a:lvl2pPr>
    <a:lvl3pPr marL="0" marR="0" indent="0" algn="l" defTabSz="825500" rtl="0" fontAlgn="auto" latinLnBrk="0" hangingPunct="0">
      <a:lnSpc>
        <a:spcPct val="100000"/>
      </a:lnSpc>
      <a:spcBef>
        <a:spcPts val="3400"/>
      </a:spcBef>
      <a:spcAft>
        <a:spcPts val="0"/>
      </a:spcAft>
      <a:buClrTx/>
      <a:buSzTx/>
      <a:buFontTx/>
      <a:buNone/>
      <a:tabLst/>
      <a:defRPr b="0" baseline="0" cap="none" i="0" spc="0" strike="noStrike" sz="5000" u="none" kumimoji="0" normalizeH="0">
        <a:ln>
          <a:noFill/>
        </a:ln>
        <a:solidFill>
          <a:srgbClr val="414141"/>
        </a:solidFill>
        <a:effectLst/>
        <a:uFillTx/>
        <a:latin typeface="Palatino"/>
        <a:ea typeface="Palatino"/>
        <a:cs typeface="Palatino"/>
        <a:sym typeface="Palatino"/>
      </a:defRPr>
    </a:lvl3pPr>
    <a:lvl4pPr marL="0" marR="0" indent="0" algn="l" defTabSz="825500" rtl="0" fontAlgn="auto" latinLnBrk="0" hangingPunct="0">
      <a:lnSpc>
        <a:spcPct val="100000"/>
      </a:lnSpc>
      <a:spcBef>
        <a:spcPts val="3400"/>
      </a:spcBef>
      <a:spcAft>
        <a:spcPts val="0"/>
      </a:spcAft>
      <a:buClrTx/>
      <a:buSzTx/>
      <a:buFontTx/>
      <a:buNone/>
      <a:tabLst/>
      <a:defRPr b="0" baseline="0" cap="none" i="0" spc="0" strike="noStrike" sz="5000" u="none" kumimoji="0" normalizeH="0">
        <a:ln>
          <a:noFill/>
        </a:ln>
        <a:solidFill>
          <a:srgbClr val="414141"/>
        </a:solidFill>
        <a:effectLst/>
        <a:uFillTx/>
        <a:latin typeface="Palatino"/>
        <a:ea typeface="Palatino"/>
        <a:cs typeface="Palatino"/>
        <a:sym typeface="Palatino"/>
      </a:defRPr>
    </a:lvl4pPr>
    <a:lvl5pPr marL="0" marR="0" indent="0" algn="l" defTabSz="825500" rtl="0" fontAlgn="auto" latinLnBrk="0" hangingPunct="0">
      <a:lnSpc>
        <a:spcPct val="100000"/>
      </a:lnSpc>
      <a:spcBef>
        <a:spcPts val="3400"/>
      </a:spcBef>
      <a:spcAft>
        <a:spcPts val="0"/>
      </a:spcAft>
      <a:buClrTx/>
      <a:buSzTx/>
      <a:buFontTx/>
      <a:buNone/>
      <a:tabLst/>
      <a:defRPr b="0" baseline="0" cap="none" i="0" spc="0" strike="noStrike" sz="5000" u="none" kumimoji="0" normalizeH="0">
        <a:ln>
          <a:noFill/>
        </a:ln>
        <a:solidFill>
          <a:srgbClr val="414141"/>
        </a:solidFill>
        <a:effectLst/>
        <a:uFillTx/>
        <a:latin typeface="Palatino"/>
        <a:ea typeface="Palatino"/>
        <a:cs typeface="Palatino"/>
        <a:sym typeface="Palatino"/>
      </a:defRPr>
    </a:lvl5pPr>
    <a:lvl6pPr marL="0" marR="0" indent="0" algn="l" defTabSz="825500" rtl="0" fontAlgn="auto" latinLnBrk="0" hangingPunct="0">
      <a:lnSpc>
        <a:spcPct val="100000"/>
      </a:lnSpc>
      <a:spcBef>
        <a:spcPts val="3400"/>
      </a:spcBef>
      <a:spcAft>
        <a:spcPts val="0"/>
      </a:spcAft>
      <a:buClrTx/>
      <a:buSzTx/>
      <a:buFontTx/>
      <a:buNone/>
      <a:tabLst/>
      <a:defRPr b="0" baseline="0" cap="none" i="0" spc="0" strike="noStrike" sz="5000" u="none" kumimoji="0" normalizeH="0">
        <a:ln>
          <a:noFill/>
        </a:ln>
        <a:solidFill>
          <a:srgbClr val="414141"/>
        </a:solidFill>
        <a:effectLst/>
        <a:uFillTx/>
        <a:latin typeface="Palatino"/>
        <a:ea typeface="Palatino"/>
        <a:cs typeface="Palatino"/>
        <a:sym typeface="Palatino"/>
      </a:defRPr>
    </a:lvl6pPr>
    <a:lvl7pPr marL="0" marR="0" indent="0" algn="l" defTabSz="825500" rtl="0" fontAlgn="auto" latinLnBrk="0" hangingPunct="0">
      <a:lnSpc>
        <a:spcPct val="100000"/>
      </a:lnSpc>
      <a:spcBef>
        <a:spcPts val="3400"/>
      </a:spcBef>
      <a:spcAft>
        <a:spcPts val="0"/>
      </a:spcAft>
      <a:buClrTx/>
      <a:buSzTx/>
      <a:buFontTx/>
      <a:buNone/>
      <a:tabLst/>
      <a:defRPr b="0" baseline="0" cap="none" i="0" spc="0" strike="noStrike" sz="5000" u="none" kumimoji="0" normalizeH="0">
        <a:ln>
          <a:noFill/>
        </a:ln>
        <a:solidFill>
          <a:srgbClr val="414141"/>
        </a:solidFill>
        <a:effectLst/>
        <a:uFillTx/>
        <a:latin typeface="Palatino"/>
        <a:ea typeface="Palatino"/>
        <a:cs typeface="Palatino"/>
        <a:sym typeface="Palatino"/>
      </a:defRPr>
    </a:lvl7pPr>
    <a:lvl8pPr marL="0" marR="0" indent="0" algn="l" defTabSz="825500" rtl="0" fontAlgn="auto" latinLnBrk="0" hangingPunct="0">
      <a:lnSpc>
        <a:spcPct val="100000"/>
      </a:lnSpc>
      <a:spcBef>
        <a:spcPts val="3400"/>
      </a:spcBef>
      <a:spcAft>
        <a:spcPts val="0"/>
      </a:spcAft>
      <a:buClrTx/>
      <a:buSzTx/>
      <a:buFontTx/>
      <a:buNone/>
      <a:tabLst/>
      <a:defRPr b="0" baseline="0" cap="none" i="0" spc="0" strike="noStrike" sz="5000" u="none" kumimoji="0" normalizeH="0">
        <a:ln>
          <a:noFill/>
        </a:ln>
        <a:solidFill>
          <a:srgbClr val="414141"/>
        </a:solidFill>
        <a:effectLst/>
        <a:uFillTx/>
        <a:latin typeface="Palatino"/>
        <a:ea typeface="Palatino"/>
        <a:cs typeface="Palatino"/>
        <a:sym typeface="Palatino"/>
      </a:defRPr>
    </a:lvl8pPr>
    <a:lvl9pPr marL="0" marR="0" indent="0" algn="l" defTabSz="825500" rtl="0" fontAlgn="auto" latinLnBrk="0" hangingPunct="0">
      <a:lnSpc>
        <a:spcPct val="100000"/>
      </a:lnSpc>
      <a:spcBef>
        <a:spcPts val="3400"/>
      </a:spcBef>
      <a:spcAft>
        <a:spcPts val="0"/>
      </a:spcAft>
      <a:buClrTx/>
      <a:buSzTx/>
      <a:buFontTx/>
      <a:buNone/>
      <a:tabLst/>
      <a:defRPr b="0" baseline="0" cap="none" i="0" spc="0" strike="noStrike" sz="5000" u="none" kumimoji="0" normalizeH="0">
        <a:ln>
          <a:noFill/>
        </a:ln>
        <a:solidFill>
          <a:srgbClr val="414141"/>
        </a:solidFill>
        <a:effectLst/>
        <a:uFillTx/>
        <a:latin typeface="Palatino"/>
        <a:ea typeface="Palatino"/>
        <a:cs typeface="Palatino"/>
        <a:sym typeface="Palatino"/>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9847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5">
              <a:hueOff val="-375889"/>
              <a:satOff val="-9195"/>
              <a:lumOff val="-14901"/>
            </a:schemeClr>
          </a:solidFill>
        </a:fill>
      </a:tcStyle>
    </a:firstRow>
  </a:tblStyle>
  <a:tblStyle styleId="{C7B018BB-80A7-4F77-B60F-C8B233D01FF8}" styleName="">
    <a:tblBg/>
    <a:wholeTbl>
      <a:tcTxStyle b="off" i="off">
        <a:font>
          <a:latin typeface="Palatino"/>
          <a:ea typeface="Palatino"/>
          <a:cs typeface="Palatino"/>
        </a:font>
        <a:srgbClr val="414141"/>
      </a:tcTxStyle>
      <a:tcStyle>
        <a:tcBdr>
          <a:left>
            <a:ln w="25400" cap="rnd">
              <a:solidFill>
                <a:srgbClr val="C9C3BA"/>
              </a:solidFill>
              <a:custDash>
                <a:ds d="100000" sp="200000"/>
              </a:custDash>
              <a:miter lim="400000"/>
            </a:ln>
          </a:left>
          <a:right>
            <a:ln w="25400" cap="rnd">
              <a:solidFill>
                <a:srgbClr val="C9C3BA"/>
              </a:solidFill>
              <a:custDash>
                <a:ds d="100000" sp="200000"/>
              </a:custDash>
              <a:miter lim="400000"/>
            </a:ln>
          </a:right>
          <a:top>
            <a:ln w="25400" cap="rnd">
              <a:solidFill>
                <a:srgbClr val="C9C3BA"/>
              </a:solidFill>
              <a:custDash>
                <a:ds d="100000" sp="200000"/>
              </a:custDash>
              <a:miter lim="400000"/>
            </a:ln>
          </a:top>
          <a:bottom>
            <a:ln w="25400" cap="rnd">
              <a:solidFill>
                <a:srgbClr val="C9C3BA"/>
              </a:solidFill>
              <a:custDash>
                <a:ds d="100000" sp="200000"/>
              </a:custDash>
              <a:miter lim="400000"/>
            </a:ln>
          </a:bottom>
          <a:insideH>
            <a:ln w="25400" cap="rnd">
              <a:solidFill>
                <a:srgbClr val="C9C3BA"/>
              </a:solidFill>
              <a:custDash>
                <a:ds d="100000" sp="200000"/>
              </a:custDash>
              <a:miter lim="400000"/>
            </a:ln>
          </a:insideH>
          <a:insideV>
            <a:ln w="25400" cap="rnd">
              <a:solidFill>
                <a:srgbClr val="C9C3BA"/>
              </a:solidFill>
              <a:custDash>
                <a:ds d="100000" sp="200000"/>
              </a:custDash>
              <a:miter lim="400000"/>
            </a:ln>
          </a:insideV>
        </a:tcBdr>
        <a:fill>
          <a:noFill/>
        </a:fill>
      </a:tcStyle>
    </a:wholeTbl>
    <a:band2H>
      <a:tcTxStyle b="def" i="def"/>
      <a:tcStyle>
        <a:tcBdr/>
        <a:fill>
          <a:solidFill>
            <a:srgbClr val="C9C3BA">
              <a:alpha val="7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FFFFFF">
                  <a:alpha val="50000"/>
                </a:srgbClr>
              </a:solidFill>
              <a:prstDash val="solid"/>
              <a:miter lim="400000"/>
            </a:ln>
          </a:insideV>
        </a:tcBdr>
        <a:fill>
          <a:noFill/>
        </a:fill>
      </a:tcStyle>
    </a:firstCol>
    <a:lastRow>
      <a:tcTxStyle b="off" i="off">
        <a:font>
          <a:latin typeface="Palatino"/>
          <a:ea typeface="Palatino"/>
          <a:cs typeface="Palatino"/>
        </a:font>
        <a:srgbClr val="FFFFFF"/>
      </a:tcTxStyle>
      <a:tcStyle>
        <a:tcBdr>
          <a:left>
            <a:ln w="12700" cap="flat">
              <a:solidFill>
                <a:srgbClr val="C9C3BA"/>
              </a:solidFill>
              <a:prstDash val="solid"/>
              <a:miter lim="400000"/>
            </a:ln>
          </a:left>
          <a:right>
            <a:ln w="12700" cap="flat">
              <a:solidFill>
                <a:srgbClr val="C9C3BA"/>
              </a:solidFill>
              <a:prstDash val="solid"/>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solidFill>
                <a:srgbClr val="C9C3BA"/>
              </a:solidFill>
              <a:prstDash val="solid"/>
              <a:miter lim="400000"/>
            </a:ln>
          </a:insideV>
        </a:tcBdr>
        <a:fill>
          <a:noFill/>
        </a:fill>
      </a:tcStyle>
    </a:lastRow>
    <a:firstRow>
      <a:tcTxStyle b="off" i="off">
        <a:font>
          <a:latin typeface="Palatino"/>
          <a:ea typeface="Palatino"/>
          <a:cs typeface="Palatino"/>
        </a:font>
        <a:srgbClr val="FFFFFF"/>
      </a:tcTxStyle>
      <a:tcStyle>
        <a:tcBdr>
          <a:left>
            <a:ln w="12700" cap="flat">
              <a:solidFill>
                <a:srgbClr val="C9C3BA"/>
              </a:solidFill>
              <a:prstDash val="solid"/>
              <a:miter lim="400000"/>
            </a:ln>
          </a:left>
          <a:right>
            <a:ln w="12700" cap="flat">
              <a:solidFill>
                <a:srgbClr val="C9C3BA"/>
              </a:solidFill>
              <a:prstDash val="solid"/>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solidFill>
                <a:srgbClr val="C9C3BA"/>
              </a:solidFill>
              <a:prstDash val="solid"/>
              <a:miter lim="400000"/>
            </a:ln>
          </a:insideV>
        </a:tcBdr>
        <a:fill>
          <a:noFill/>
        </a:fill>
      </a:tcStyle>
    </a:firstRow>
  </a:tblStyle>
  <a:tblStyle styleId="{EEE7283C-3CF3-47DC-8721-378D4A62B228}"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noFill/>
              <a:miter lim="400000"/>
            </a:ln>
          </a:insideV>
        </a:tcBdr>
        <a:fill>
          <a:noFill/>
        </a:fill>
      </a:tcStyle>
    </a:wholeTbl>
    <a:band2H>
      <a:tcTxStyle b="def" i="def"/>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39D60"/>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3">
              <a:hueOff val="708446"/>
              <a:satOff val="-4821"/>
              <a:lumOff val="-14251"/>
            </a:schemeClr>
          </a:solidFill>
        </a:fill>
      </a:tcStyle>
    </a:firstRow>
  </a:tblStyle>
  <a:tblStyle styleId="{CF821DB8-F4EB-4A41-A1BA-3FCAFE7338EE}" styleName="">
    <a:tblBg/>
    <a:wholeTbl>
      <a:tcTxStyle b="off" i="off">
        <a:font>
          <a:latin typeface="Palatino"/>
          <a:ea typeface="Palatino"/>
          <a:cs typeface="Palatino"/>
        </a:font>
        <a:srgbClr val="414141"/>
      </a:tcTxStyle>
      <a:tcStyle>
        <a:tcBdr>
          <a:left>
            <a:ln w="12700" cap="flat">
              <a:solidFill>
                <a:schemeClr val="accent1">
                  <a:hueOff val="-113918"/>
                  <a:satOff val="19024"/>
                  <a:lumOff val="19749"/>
                </a:schemeClr>
              </a:solidFill>
              <a:prstDash val="solid"/>
              <a:miter lim="400000"/>
            </a:ln>
          </a:left>
          <a:right>
            <a:ln w="12700" cap="flat">
              <a:solidFill>
                <a:schemeClr val="accent1">
                  <a:hueOff val="-113918"/>
                  <a:satOff val="19024"/>
                  <a:lumOff val="19749"/>
                </a:schemeClr>
              </a:solidFill>
              <a:prstDash val="solid"/>
              <a:miter lim="400000"/>
            </a:ln>
          </a:right>
          <a:top>
            <a:ln w="12700" cap="flat">
              <a:solidFill>
                <a:schemeClr val="accent1">
                  <a:hueOff val="-113918"/>
                  <a:satOff val="19024"/>
                  <a:lumOff val="19749"/>
                </a:schemeClr>
              </a:solidFill>
              <a:prstDash val="solid"/>
              <a:miter lim="400000"/>
            </a:ln>
          </a:top>
          <a:bottom>
            <a:ln w="12700" cap="flat">
              <a:solidFill>
                <a:schemeClr val="accent1">
                  <a:hueOff val="-113918"/>
                  <a:satOff val="19024"/>
                  <a:lumOff val="19749"/>
                </a:schemeClr>
              </a:solidFill>
              <a:prstDash val="solid"/>
              <a:miter lim="400000"/>
            </a:ln>
          </a:bottom>
          <a:insideH>
            <a:ln w="12700" cap="flat">
              <a:solidFill>
                <a:schemeClr val="accent1">
                  <a:hueOff val="-113918"/>
                  <a:satOff val="19024"/>
                  <a:lumOff val="19749"/>
                </a:schemeClr>
              </a:solidFill>
              <a:prstDash val="solid"/>
              <a:miter lim="400000"/>
            </a:ln>
          </a:insideH>
          <a:insideV>
            <a:ln w="12700" cap="flat">
              <a:solidFill>
                <a:schemeClr val="accent1">
                  <a:hueOff val="-113918"/>
                  <a:satOff val="19024"/>
                  <a:lumOff val="19749"/>
                </a:schemeClr>
              </a:solidFill>
              <a:prstDash val="solid"/>
              <a:miter lim="400000"/>
            </a:ln>
          </a:insideV>
        </a:tcBdr>
        <a:fill>
          <a:noFill/>
        </a:fill>
      </a:tcStyle>
    </a:wholeTbl>
    <a:band2H>
      <a:tcTxStyle b="def" i="def"/>
      <a:tcStyle>
        <a:tcBdr/>
        <a:fill>
          <a:solidFill>
            <a:schemeClr val="accent1">
              <a:hueOff val="-113918"/>
              <a:satOff val="19024"/>
              <a:lumOff val="19749"/>
              <a:alpha val="35000"/>
            </a:scheme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38AAF"/>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6"/>
              <a:satOff val="13972"/>
              <a:lumOff val="-24493"/>
            </a:schemeClr>
          </a:solid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4"/>
              <a:satOff val="6343"/>
              <a:lumOff val="-13963"/>
            </a:schemeClr>
          </a:solidFill>
        </a:fill>
      </a:tcStyle>
    </a:firstRow>
  </a:tblStyle>
  <a:tblStyle styleId="{33BA23B1-9221-436E-865A-0063620EA4FD}" styleName="">
    <a:tblBg/>
    <a:wholeTbl>
      <a:tcTxStyle b="off" i="off">
        <a:font>
          <a:latin typeface="Palatino"/>
          <a:ea typeface="Palatino"/>
          <a:cs typeface="Palatino"/>
        </a:font>
        <a:srgbClr val="414141"/>
      </a:tcTxStyle>
      <a:tcStyle>
        <a:tcBdr>
          <a:left>
            <a:ln w="12700" cap="flat">
              <a:solidFill>
                <a:srgbClr val="C9C3BA"/>
              </a:solidFill>
              <a:prstDash val="solid"/>
              <a:miter lim="400000"/>
            </a:ln>
          </a:left>
          <a:right>
            <a:ln w="12700" cap="flat">
              <a:solidFill>
                <a:srgbClr val="C9C3BA"/>
              </a:solidFill>
              <a:prstDash val="solid"/>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C9C3BA"/>
              </a:solidFill>
              <a:prstDash val="solid"/>
              <a:miter lim="400000"/>
            </a:ln>
          </a:insideV>
        </a:tcBdr>
        <a:fill>
          <a:noFill/>
        </a:fill>
      </a:tcStyle>
    </a:wholeTbl>
    <a:band2H>
      <a:tcTxStyle b="def" i="def"/>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6635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89847F"/>
          </a:solidFill>
        </a:fill>
      </a:tcStyle>
    </a:firstRow>
  </a:tblStyle>
  <a:tblStyle styleId="{2708684C-4D16-4618-839F-0558EEFCDFE6}"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wholeTbl>
    <a:band2H>
      <a:tcTxStyle b="def" i="def"/>
      <a:tcStyle>
        <a:tcBdr/>
        <a:fill>
          <a:solidFill>
            <a:srgbClr val="C9C3BA">
              <a:alpha val="35000"/>
            </a:srgbClr>
          </a:solidFill>
        </a:fill>
      </a:tcStyle>
    </a:band2H>
    <a:firstCol>
      <a:tcTxStyle b="off" i="off">
        <a:font>
          <a:latin typeface="Palatino"/>
          <a:ea typeface="Palatino"/>
          <a:cs typeface="Palatino"/>
        </a:font>
        <a:srgbClr val="414141"/>
      </a:tcTxStyle>
      <a:tcStyle>
        <a:tcBdr>
          <a:left>
            <a:ln w="12700" cap="flat">
              <a:noFill/>
              <a:miter lim="400000"/>
            </a:ln>
          </a:left>
          <a:right>
            <a:ln w="25400" cap="flat">
              <a:solidFill>
                <a:srgbClr val="000000"/>
              </a:solidFill>
              <a:prstDash val="solid"/>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solidFill>
                <a:srgbClr val="89847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25400" cap="flat">
              <a:solidFill>
                <a:srgbClr val="000000"/>
              </a:solidFill>
              <a:prstDash val="solid"/>
              <a:miter lim="400000"/>
            </a:ln>
          </a:bottom>
          <a:insideH>
            <a:ln w="12700" cap="flat">
              <a:solidFill>
                <a:srgbClr val="89847F"/>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56" name="Shape 156"/>
          <p:cNvSpPr/>
          <p:nvPr>
            <p:ph type="sldImg"/>
          </p:nvPr>
        </p:nvSpPr>
        <p:spPr>
          <a:xfrm>
            <a:off x="1143000" y="685800"/>
            <a:ext cx="4572000" cy="3429000"/>
          </a:xfrm>
          <a:prstGeom prst="rect">
            <a:avLst/>
          </a:prstGeom>
        </p:spPr>
        <p:txBody>
          <a:bodyPr/>
          <a:lstStyle/>
          <a:p>
            <a:pPr/>
          </a:p>
        </p:txBody>
      </p:sp>
      <p:sp>
        <p:nvSpPr>
          <p:cNvPr id="157" name="Shape 15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 name="Line"/>
          <p:cNvSpPr/>
          <p:nvPr/>
        </p:nvSpPr>
        <p:spPr>
          <a:xfrm>
            <a:off x="952500" y="9245600"/>
            <a:ext cx="22498974" cy="0"/>
          </a:xfrm>
          <a:prstGeom prst="line">
            <a:avLst/>
          </a:prstGeom>
          <a:ln w="12700">
            <a:solidFill>
              <a:srgbClr val="444444">
                <a:alpha val="30000"/>
              </a:srgbClr>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14" name="Line"/>
          <p:cNvSpPr/>
          <p:nvPr/>
        </p:nvSpPr>
        <p:spPr>
          <a:xfrm>
            <a:off x="952500" y="5765800"/>
            <a:ext cx="22500035" cy="0"/>
          </a:xfrm>
          <a:prstGeom prst="line">
            <a:avLst/>
          </a:prstGeom>
          <a:ln w="12700">
            <a:solidFill>
              <a:srgbClr val="444444">
                <a:alpha val="30000"/>
              </a:srgbClr>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15" name="Line"/>
          <p:cNvSpPr/>
          <p:nvPr/>
        </p:nvSpPr>
        <p:spPr>
          <a:xfrm flipV="1">
            <a:off x="14989317" y="6339647"/>
            <a:ext cx="1" cy="2310129"/>
          </a:xfrm>
          <a:prstGeom prst="line">
            <a:avLst/>
          </a:prstGeom>
          <a:ln w="12700">
            <a:solidFill>
              <a:srgbClr val="444444">
                <a:alpha val="30000"/>
              </a:srgbClr>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16" name="Lorem Ipsum Dolor"/>
          <p:cNvSpPr txBox="1"/>
          <p:nvPr>
            <p:ph type="body" sz="quarter" idx="21"/>
          </p:nvPr>
        </p:nvSpPr>
        <p:spPr>
          <a:xfrm>
            <a:off x="952500" y="4965700"/>
            <a:ext cx="13500100" cy="635000"/>
          </a:xfrm>
          <a:prstGeom prst="rect">
            <a:avLst/>
          </a:prstGeom>
        </p:spPr>
        <p:txBody>
          <a:bodyPr>
            <a:spAutoFit/>
          </a:bodyPr>
          <a:lstStyle>
            <a:lvl1pPr marL="0" indent="0">
              <a:lnSpc>
                <a:spcPct val="110000"/>
              </a:lnSpc>
              <a:spcBef>
                <a:spcPts val="0"/>
              </a:spcBef>
              <a:buClrTx/>
              <a:buSzTx/>
              <a:buFontTx/>
              <a:buNone/>
              <a:defRPr i="1" sz="3200"/>
            </a:lvl1pPr>
          </a:lstStyle>
          <a:p>
            <a:pPr/>
            <a:r>
              <a:t>Lorem Ipsum Dolor</a:t>
            </a:r>
          </a:p>
        </p:txBody>
      </p:sp>
      <p:sp>
        <p:nvSpPr>
          <p:cNvPr id="17" name="Title Text"/>
          <p:cNvSpPr txBox="1"/>
          <p:nvPr>
            <p:ph type="title"/>
          </p:nvPr>
        </p:nvSpPr>
        <p:spPr>
          <a:xfrm>
            <a:off x="952500" y="5829300"/>
            <a:ext cx="13500100" cy="3340100"/>
          </a:xfrm>
          <a:prstGeom prst="rect">
            <a:avLst/>
          </a:prstGeom>
        </p:spPr>
        <p:txBody>
          <a:bodyPr/>
          <a:lstStyle>
            <a:lvl1pPr algn="l"/>
          </a:lstStyle>
          <a:p>
            <a:pPr/>
            <a:r>
              <a:t>Title Text</a:t>
            </a:r>
          </a:p>
        </p:txBody>
      </p:sp>
      <p:sp>
        <p:nvSpPr>
          <p:cNvPr id="18" name="Body Level One…"/>
          <p:cNvSpPr txBox="1"/>
          <p:nvPr>
            <p:ph type="body" sz="quarter" idx="1"/>
          </p:nvPr>
        </p:nvSpPr>
        <p:spPr>
          <a:xfrm>
            <a:off x="15532100" y="5829300"/>
            <a:ext cx="7950200" cy="3340100"/>
          </a:xfrm>
          <a:prstGeom prst="rect">
            <a:avLst/>
          </a:prstGeom>
        </p:spPr>
        <p:txBody>
          <a:bodyPr/>
          <a:lstStyle>
            <a:lvl1pPr marL="0" indent="0">
              <a:spcBef>
                <a:spcPts val="0"/>
              </a:spcBef>
              <a:buClrTx/>
              <a:buSzTx/>
              <a:buFontTx/>
              <a:buNone/>
              <a:defRPr sz="3200"/>
            </a:lvl1pPr>
            <a:lvl2pPr marL="0" indent="0">
              <a:spcBef>
                <a:spcPts val="0"/>
              </a:spcBef>
              <a:buClrTx/>
              <a:buSzTx/>
              <a:buFontTx/>
              <a:buNone/>
              <a:defRPr sz="3200"/>
            </a:lvl2pPr>
            <a:lvl3pPr marL="0" indent="0">
              <a:spcBef>
                <a:spcPts val="0"/>
              </a:spcBef>
              <a:buClrTx/>
              <a:buSzTx/>
              <a:buFontTx/>
              <a:buNone/>
              <a:defRPr sz="3200"/>
            </a:lvl3pPr>
            <a:lvl4pPr marL="0" indent="0">
              <a:spcBef>
                <a:spcPts val="0"/>
              </a:spcBef>
              <a:buClrTx/>
              <a:buSzTx/>
              <a:buFontTx/>
              <a:buNone/>
              <a:defRPr sz="3200"/>
            </a:lvl4pPr>
            <a:lvl5pPr marL="0" indent="0">
              <a:spcBef>
                <a:spcPts val="0"/>
              </a:spcBef>
              <a:buClrTx/>
              <a:buSzTx/>
              <a:buFont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ullets">
    <p:spTree>
      <p:nvGrpSpPr>
        <p:cNvPr id="1" name=""/>
        <p:cNvGrpSpPr/>
        <p:nvPr/>
      </p:nvGrpSpPr>
      <p:grpSpPr>
        <a:xfrm>
          <a:off x="0" y="0"/>
          <a:ext cx="0" cy="0"/>
          <a:chOff x="0" y="0"/>
          <a:chExt cx="0" cy="0"/>
        </a:xfrm>
      </p:grpSpPr>
      <p:sp>
        <p:nvSpPr>
          <p:cNvPr id="115" name="Body Level One…"/>
          <p:cNvSpPr txBox="1"/>
          <p:nvPr>
            <p:ph type="body" idx="1"/>
          </p:nvPr>
        </p:nvSpPr>
        <p:spPr>
          <a:xfrm>
            <a:off x="952500" y="1778000"/>
            <a:ext cx="22479000" cy="101473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1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3 Up">
    <p:spTree>
      <p:nvGrpSpPr>
        <p:cNvPr id="1" name=""/>
        <p:cNvGrpSpPr/>
        <p:nvPr/>
      </p:nvGrpSpPr>
      <p:grpSpPr>
        <a:xfrm>
          <a:off x="0" y="0"/>
          <a:ext cx="0" cy="0"/>
          <a:chOff x="0" y="0"/>
          <a:chExt cx="0" cy="0"/>
        </a:xfrm>
      </p:grpSpPr>
      <p:sp>
        <p:nvSpPr>
          <p:cNvPr id="123" name="Black and white photo looking up at the suspension cables of a bridge with clouds in the background"/>
          <p:cNvSpPr/>
          <p:nvPr>
            <p:ph type="pic" sz="half" idx="21"/>
          </p:nvPr>
        </p:nvSpPr>
        <p:spPr>
          <a:xfrm>
            <a:off x="12232231" y="6024722"/>
            <a:ext cx="11497993" cy="8088517"/>
          </a:xfrm>
          <a:prstGeom prst="rect">
            <a:avLst/>
          </a:prstGeom>
          <a:ln w="9525">
            <a:round/>
          </a:ln>
        </p:spPr>
        <p:txBody>
          <a:bodyPr lIns="91439" tIns="45719" rIns="91439" bIns="45719" anchor="t">
            <a:noAutofit/>
          </a:bodyPr>
          <a:lstStyle/>
          <a:p>
            <a:pPr/>
          </a:p>
        </p:txBody>
      </p:sp>
      <p:sp>
        <p:nvSpPr>
          <p:cNvPr id="124" name="Black and white photo of the Zeeland Bridge in the Netherlands"/>
          <p:cNvSpPr/>
          <p:nvPr>
            <p:ph type="pic" sz="half" idx="22"/>
          </p:nvPr>
        </p:nvSpPr>
        <p:spPr>
          <a:xfrm>
            <a:off x="12349986" y="635000"/>
            <a:ext cx="11226801" cy="6807200"/>
          </a:xfrm>
          <a:prstGeom prst="rect">
            <a:avLst/>
          </a:prstGeom>
          <a:ln w="9525">
            <a:round/>
          </a:ln>
        </p:spPr>
        <p:txBody>
          <a:bodyPr lIns="91439" tIns="45719" rIns="91439" bIns="45719" anchor="t">
            <a:noAutofit/>
          </a:bodyPr>
          <a:lstStyle/>
          <a:p>
            <a:pPr/>
          </a:p>
        </p:txBody>
      </p:sp>
      <p:sp>
        <p:nvSpPr>
          <p:cNvPr id="125" name="Black and white photo of the underside of a bridge going over a river and against the sky "/>
          <p:cNvSpPr/>
          <p:nvPr>
            <p:ph type="pic" idx="23"/>
          </p:nvPr>
        </p:nvSpPr>
        <p:spPr>
          <a:xfrm>
            <a:off x="730989" y="-2438400"/>
            <a:ext cx="11050413" cy="16192500"/>
          </a:xfrm>
          <a:prstGeom prst="rect">
            <a:avLst/>
          </a:prstGeom>
          <a:ln w="9525">
            <a:round/>
          </a:ln>
        </p:spPr>
        <p:txBody>
          <a:bodyPr lIns="91439" tIns="45719" rIns="91439" bIns="45719" anchor="t">
            <a:noAutofit/>
          </a:bodyPr>
          <a:lstStyle/>
          <a:p>
            <a:pPr/>
          </a:p>
        </p:txBody>
      </p:sp>
      <p:sp>
        <p:nvSpPr>
          <p:cNvPr id="1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Quote">
    <p:spTree>
      <p:nvGrpSpPr>
        <p:cNvPr id="1" name=""/>
        <p:cNvGrpSpPr/>
        <p:nvPr/>
      </p:nvGrpSpPr>
      <p:grpSpPr>
        <a:xfrm>
          <a:off x="0" y="0"/>
          <a:ext cx="0" cy="0"/>
          <a:chOff x="0" y="0"/>
          <a:chExt cx="0" cy="0"/>
        </a:xfrm>
      </p:grpSpPr>
      <p:sp>
        <p:nvSpPr>
          <p:cNvPr id="133" name="–Johnny Appleseed"/>
          <p:cNvSpPr txBox="1"/>
          <p:nvPr>
            <p:ph type="body" sz="quarter" idx="21"/>
          </p:nvPr>
        </p:nvSpPr>
        <p:spPr>
          <a:xfrm>
            <a:off x="990600" y="8420100"/>
            <a:ext cx="22390100" cy="812800"/>
          </a:xfrm>
          <a:prstGeom prst="rect">
            <a:avLst/>
          </a:prstGeom>
        </p:spPr>
        <p:txBody>
          <a:bodyPr anchor="t">
            <a:spAutoFit/>
          </a:bodyPr>
          <a:lstStyle>
            <a:lvl1pPr marL="0" indent="0" algn="ctr">
              <a:spcBef>
                <a:spcPts val="1700"/>
              </a:spcBef>
              <a:buClrTx/>
              <a:buSzTx/>
              <a:buFontTx/>
              <a:buNone/>
              <a:defRPr i="1" sz="4200"/>
            </a:lvl1pPr>
          </a:lstStyle>
          <a:p>
            <a:pPr/>
            <a:r>
              <a:t>–Johnny Appleseed</a:t>
            </a:r>
          </a:p>
        </p:txBody>
      </p:sp>
      <p:sp>
        <p:nvSpPr>
          <p:cNvPr id="134" name="“Type a quote here.”"/>
          <p:cNvSpPr txBox="1"/>
          <p:nvPr>
            <p:ph type="body" sz="quarter" idx="22"/>
          </p:nvPr>
        </p:nvSpPr>
        <p:spPr>
          <a:xfrm>
            <a:off x="2374900" y="6000750"/>
            <a:ext cx="19621500" cy="939800"/>
          </a:xfrm>
          <a:prstGeom prst="rect">
            <a:avLst/>
          </a:prstGeom>
        </p:spPr>
        <p:txBody>
          <a:bodyPr>
            <a:spAutoFit/>
          </a:bodyPr>
          <a:lstStyle>
            <a:lvl1pPr marL="0" indent="0" algn="ctr">
              <a:spcBef>
                <a:spcPts val="0"/>
              </a:spcBef>
              <a:buClrTx/>
              <a:buSzTx/>
              <a:buFontTx/>
              <a:buNone/>
            </a:lvl1pPr>
          </a:lstStyle>
          <a:p>
            <a:pPr/>
            <a:r>
              <a:t>“Type a quote here.” </a:t>
            </a:r>
          </a:p>
        </p:txBody>
      </p:sp>
      <p:sp>
        <p:nvSpPr>
          <p:cNvPr id="1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p:spTree>
      <p:nvGrpSpPr>
        <p:cNvPr id="1" name=""/>
        <p:cNvGrpSpPr/>
        <p:nvPr/>
      </p:nvGrpSpPr>
      <p:grpSpPr>
        <a:xfrm>
          <a:off x="0" y="0"/>
          <a:ext cx="0" cy="0"/>
          <a:chOff x="0" y="0"/>
          <a:chExt cx="0" cy="0"/>
        </a:xfrm>
      </p:grpSpPr>
      <p:sp>
        <p:nvSpPr>
          <p:cNvPr id="142" name="Black and white photo looking up at the suspension cables of a bridge with clouds in the background"/>
          <p:cNvSpPr/>
          <p:nvPr>
            <p:ph type="pic" idx="21"/>
          </p:nvPr>
        </p:nvSpPr>
        <p:spPr>
          <a:xfrm>
            <a:off x="0" y="-2654300"/>
            <a:ext cx="24384000" cy="17153467"/>
          </a:xfrm>
          <a:prstGeom prst="rect">
            <a:avLst/>
          </a:prstGeom>
        </p:spPr>
        <p:txBody>
          <a:bodyPr lIns="91439" tIns="45719" rIns="91439" bIns="45719" anchor="t">
            <a:noAutofit/>
          </a:bodyPr>
          <a:lstStyle/>
          <a:p>
            <a:pPr/>
          </a:p>
        </p:txBody>
      </p:sp>
      <p:sp>
        <p:nvSpPr>
          <p:cNvPr id="14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sp>
        <p:nvSpPr>
          <p:cNvPr id="1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Horizontal">
    <p:spTree>
      <p:nvGrpSpPr>
        <p:cNvPr id="1" name=""/>
        <p:cNvGrpSpPr/>
        <p:nvPr/>
      </p:nvGrpSpPr>
      <p:grpSpPr>
        <a:xfrm>
          <a:off x="0" y="0"/>
          <a:ext cx="0" cy="0"/>
          <a:chOff x="0" y="0"/>
          <a:chExt cx="0" cy="0"/>
        </a:xfrm>
      </p:grpSpPr>
      <p:sp>
        <p:nvSpPr>
          <p:cNvPr id="26" name="Line"/>
          <p:cNvSpPr/>
          <p:nvPr/>
        </p:nvSpPr>
        <p:spPr>
          <a:xfrm flipV="1">
            <a:off x="14989317" y="9919062"/>
            <a:ext cx="1" cy="2310130"/>
          </a:xfrm>
          <a:prstGeom prst="line">
            <a:avLst/>
          </a:prstGeom>
          <a:ln w="12700">
            <a:solidFill>
              <a:srgbClr val="444444">
                <a:alpha val="30000"/>
              </a:srgbClr>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27" name="Line"/>
          <p:cNvSpPr/>
          <p:nvPr/>
        </p:nvSpPr>
        <p:spPr>
          <a:xfrm>
            <a:off x="952500" y="12801600"/>
            <a:ext cx="22498974" cy="0"/>
          </a:xfrm>
          <a:prstGeom prst="line">
            <a:avLst/>
          </a:prstGeom>
          <a:ln w="12700">
            <a:solidFill>
              <a:srgbClr val="444444">
                <a:alpha val="30000"/>
              </a:srgbClr>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28" name="Line"/>
          <p:cNvSpPr/>
          <p:nvPr/>
        </p:nvSpPr>
        <p:spPr>
          <a:xfrm>
            <a:off x="952500" y="9321800"/>
            <a:ext cx="22500035" cy="0"/>
          </a:xfrm>
          <a:prstGeom prst="line">
            <a:avLst/>
          </a:prstGeom>
          <a:ln w="12700">
            <a:solidFill>
              <a:srgbClr val="444444">
                <a:alpha val="30000"/>
              </a:srgbClr>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29" name="Line"/>
          <p:cNvSpPr/>
          <p:nvPr/>
        </p:nvSpPr>
        <p:spPr>
          <a:xfrm flipV="1">
            <a:off x="14989317" y="9919062"/>
            <a:ext cx="1" cy="2310130"/>
          </a:xfrm>
          <a:prstGeom prst="line">
            <a:avLst/>
          </a:prstGeom>
          <a:ln w="12700">
            <a:solidFill>
              <a:srgbClr val="444444">
                <a:alpha val="30000"/>
              </a:srgbClr>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30" name="Lorem Ipsum Dolor"/>
          <p:cNvSpPr txBox="1"/>
          <p:nvPr>
            <p:ph type="body" sz="quarter" idx="21"/>
          </p:nvPr>
        </p:nvSpPr>
        <p:spPr>
          <a:xfrm>
            <a:off x="952500" y="8610600"/>
            <a:ext cx="13500100" cy="635000"/>
          </a:xfrm>
          <a:prstGeom prst="rect">
            <a:avLst/>
          </a:prstGeom>
        </p:spPr>
        <p:txBody>
          <a:bodyPr>
            <a:spAutoFit/>
          </a:bodyPr>
          <a:lstStyle>
            <a:lvl1pPr marL="0" indent="0">
              <a:lnSpc>
                <a:spcPct val="110000"/>
              </a:lnSpc>
              <a:spcBef>
                <a:spcPts val="0"/>
              </a:spcBef>
              <a:buClrTx/>
              <a:buSzTx/>
              <a:buFontTx/>
              <a:buNone/>
              <a:defRPr i="1" sz="3200"/>
            </a:lvl1pPr>
          </a:lstStyle>
          <a:p>
            <a:pPr/>
            <a:r>
              <a:t>Lorem Ipsum Dolor</a:t>
            </a:r>
          </a:p>
        </p:txBody>
      </p:sp>
      <p:sp>
        <p:nvSpPr>
          <p:cNvPr id="31" name="Black and white photo of the Zeeland Bridge in the Netherlands"/>
          <p:cNvSpPr/>
          <p:nvPr>
            <p:ph type="pic" idx="22"/>
          </p:nvPr>
        </p:nvSpPr>
        <p:spPr>
          <a:xfrm>
            <a:off x="952500" y="-1460500"/>
            <a:ext cx="22479000" cy="13893800"/>
          </a:xfrm>
          <a:prstGeom prst="rect">
            <a:avLst/>
          </a:prstGeom>
          <a:ln w="9525">
            <a:round/>
          </a:ln>
        </p:spPr>
        <p:txBody>
          <a:bodyPr lIns="91439" tIns="45719" rIns="91439" bIns="45719" anchor="t">
            <a:noAutofit/>
          </a:bodyPr>
          <a:lstStyle/>
          <a:p>
            <a:pPr/>
          </a:p>
        </p:txBody>
      </p:sp>
      <p:sp>
        <p:nvSpPr>
          <p:cNvPr id="32" name="Title Text"/>
          <p:cNvSpPr txBox="1"/>
          <p:nvPr>
            <p:ph type="title"/>
          </p:nvPr>
        </p:nvSpPr>
        <p:spPr>
          <a:xfrm>
            <a:off x="952500" y="9398000"/>
            <a:ext cx="13500100" cy="3340100"/>
          </a:xfrm>
          <a:prstGeom prst="rect">
            <a:avLst/>
          </a:prstGeom>
        </p:spPr>
        <p:txBody>
          <a:bodyPr/>
          <a:lstStyle>
            <a:lvl1pPr algn="l"/>
          </a:lstStyle>
          <a:p>
            <a:pPr/>
            <a:r>
              <a:t>Title Text</a:t>
            </a:r>
          </a:p>
        </p:txBody>
      </p:sp>
      <p:sp>
        <p:nvSpPr>
          <p:cNvPr id="33" name="Body Level One…"/>
          <p:cNvSpPr txBox="1"/>
          <p:nvPr>
            <p:ph type="body" sz="quarter" idx="1"/>
          </p:nvPr>
        </p:nvSpPr>
        <p:spPr>
          <a:xfrm>
            <a:off x="15532100" y="9398000"/>
            <a:ext cx="7950200" cy="3340100"/>
          </a:xfrm>
          <a:prstGeom prst="rect">
            <a:avLst/>
          </a:prstGeom>
        </p:spPr>
        <p:txBody>
          <a:bodyPr/>
          <a:lstStyle>
            <a:lvl1pPr marL="0" indent="0">
              <a:spcBef>
                <a:spcPts val="0"/>
              </a:spcBef>
              <a:buClrTx/>
              <a:buSzTx/>
              <a:buFontTx/>
              <a:buNone/>
              <a:defRPr sz="3200"/>
            </a:lvl1pPr>
            <a:lvl2pPr marL="0" indent="0">
              <a:spcBef>
                <a:spcPts val="0"/>
              </a:spcBef>
              <a:buClrTx/>
              <a:buSzTx/>
              <a:buFontTx/>
              <a:buNone/>
              <a:defRPr sz="3200"/>
            </a:lvl2pPr>
            <a:lvl3pPr marL="0" indent="0">
              <a:spcBef>
                <a:spcPts val="0"/>
              </a:spcBef>
              <a:buClrTx/>
              <a:buSzTx/>
              <a:buFontTx/>
              <a:buNone/>
              <a:defRPr sz="3200"/>
            </a:lvl3pPr>
            <a:lvl4pPr marL="0" indent="0">
              <a:spcBef>
                <a:spcPts val="0"/>
              </a:spcBef>
              <a:buClrTx/>
              <a:buSzTx/>
              <a:buFontTx/>
              <a:buNone/>
              <a:defRPr sz="3200"/>
            </a:lvl4pPr>
            <a:lvl5pPr marL="0" indent="0">
              <a:spcBef>
                <a:spcPts val="0"/>
              </a:spcBef>
              <a:buClrTx/>
              <a:buSzTx/>
              <a:buFont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3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 Center">
    <p:spTree>
      <p:nvGrpSpPr>
        <p:cNvPr id="1" name=""/>
        <p:cNvGrpSpPr/>
        <p:nvPr/>
      </p:nvGrpSpPr>
      <p:grpSpPr>
        <a:xfrm>
          <a:off x="0" y="0"/>
          <a:ext cx="0" cy="0"/>
          <a:chOff x="0" y="0"/>
          <a:chExt cx="0" cy="0"/>
        </a:xfrm>
      </p:grpSpPr>
      <p:sp>
        <p:nvSpPr>
          <p:cNvPr id="41" name="Title Text"/>
          <p:cNvSpPr txBox="1"/>
          <p:nvPr>
            <p:ph type="title"/>
          </p:nvPr>
        </p:nvSpPr>
        <p:spPr>
          <a:xfrm>
            <a:off x="952500" y="5194300"/>
            <a:ext cx="22479000" cy="3340100"/>
          </a:xfrm>
          <a:prstGeom prst="rect">
            <a:avLst/>
          </a:prstGeom>
        </p:spPr>
        <p:txBody>
          <a:bodyPr/>
          <a:lstStyle/>
          <a:p>
            <a:pPr/>
            <a:r>
              <a:t>Title Text</a:t>
            </a:r>
          </a:p>
        </p:txBody>
      </p:sp>
      <p:sp>
        <p:nvSpPr>
          <p:cNvPr id="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Vertical">
    <p:spTree>
      <p:nvGrpSpPr>
        <p:cNvPr id="1" name=""/>
        <p:cNvGrpSpPr/>
        <p:nvPr/>
      </p:nvGrpSpPr>
      <p:grpSpPr>
        <a:xfrm>
          <a:off x="0" y="0"/>
          <a:ext cx="0" cy="0"/>
          <a:chOff x="0" y="0"/>
          <a:chExt cx="0" cy="0"/>
        </a:xfrm>
      </p:grpSpPr>
      <p:sp>
        <p:nvSpPr>
          <p:cNvPr id="49" name="Line"/>
          <p:cNvSpPr/>
          <p:nvPr/>
        </p:nvSpPr>
        <p:spPr>
          <a:xfrm>
            <a:off x="952500" y="6858000"/>
            <a:ext cx="10643200" cy="0"/>
          </a:xfrm>
          <a:prstGeom prst="line">
            <a:avLst/>
          </a:prstGeom>
          <a:ln w="12700">
            <a:solidFill>
              <a:srgbClr val="444444">
                <a:alpha val="30000"/>
              </a:srgbClr>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50" name="Line"/>
          <p:cNvSpPr/>
          <p:nvPr/>
        </p:nvSpPr>
        <p:spPr>
          <a:xfrm>
            <a:off x="952500" y="3898900"/>
            <a:ext cx="10643093" cy="0"/>
          </a:xfrm>
          <a:prstGeom prst="line">
            <a:avLst/>
          </a:prstGeom>
          <a:ln w="12700">
            <a:solidFill>
              <a:srgbClr val="444444">
                <a:alpha val="30000"/>
              </a:srgbClr>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51" name="Lorem Ipsum Dolor"/>
          <p:cNvSpPr txBox="1"/>
          <p:nvPr>
            <p:ph type="body" sz="quarter" idx="21"/>
          </p:nvPr>
        </p:nvSpPr>
        <p:spPr>
          <a:xfrm>
            <a:off x="952500" y="3124200"/>
            <a:ext cx="10642600" cy="635000"/>
          </a:xfrm>
          <a:prstGeom prst="rect">
            <a:avLst/>
          </a:prstGeom>
        </p:spPr>
        <p:txBody>
          <a:bodyPr anchor="b">
            <a:spAutoFit/>
          </a:bodyPr>
          <a:lstStyle>
            <a:lvl1pPr marL="0" indent="0">
              <a:lnSpc>
                <a:spcPct val="110000"/>
              </a:lnSpc>
              <a:spcBef>
                <a:spcPts val="0"/>
              </a:spcBef>
              <a:buClrTx/>
              <a:buSzTx/>
              <a:buFontTx/>
              <a:buNone/>
              <a:defRPr i="1" sz="3200"/>
            </a:lvl1pPr>
          </a:lstStyle>
          <a:p>
            <a:pPr/>
            <a:r>
              <a:t>Lorem Ipsum Dolor</a:t>
            </a:r>
          </a:p>
        </p:txBody>
      </p:sp>
      <p:sp>
        <p:nvSpPr>
          <p:cNvPr id="52" name="Black and white photo of the underside of a bridge going over a river and against the sky "/>
          <p:cNvSpPr/>
          <p:nvPr>
            <p:ph type="pic" idx="22"/>
          </p:nvPr>
        </p:nvSpPr>
        <p:spPr>
          <a:xfrm>
            <a:off x="12534900" y="-1651000"/>
            <a:ext cx="10799069" cy="15824200"/>
          </a:xfrm>
          <a:prstGeom prst="rect">
            <a:avLst/>
          </a:prstGeom>
          <a:ln w="9525">
            <a:round/>
          </a:ln>
        </p:spPr>
        <p:txBody>
          <a:bodyPr lIns="91439" tIns="45719" rIns="91439" bIns="45719" anchor="t">
            <a:noAutofit/>
          </a:bodyPr>
          <a:lstStyle/>
          <a:p>
            <a:pPr/>
          </a:p>
        </p:txBody>
      </p:sp>
      <p:sp>
        <p:nvSpPr>
          <p:cNvPr id="53" name="Title Text"/>
          <p:cNvSpPr txBox="1"/>
          <p:nvPr>
            <p:ph type="title"/>
          </p:nvPr>
        </p:nvSpPr>
        <p:spPr>
          <a:xfrm>
            <a:off x="952500" y="3975100"/>
            <a:ext cx="10642600" cy="2806700"/>
          </a:xfrm>
          <a:prstGeom prst="rect">
            <a:avLst/>
          </a:prstGeom>
        </p:spPr>
        <p:txBody>
          <a:bodyPr/>
          <a:lstStyle>
            <a:lvl1pPr algn="l">
              <a:defRPr sz="7800"/>
            </a:lvl1pPr>
          </a:lstStyle>
          <a:p>
            <a:pPr/>
            <a:r>
              <a:t>Title Text</a:t>
            </a:r>
          </a:p>
        </p:txBody>
      </p:sp>
      <p:sp>
        <p:nvSpPr>
          <p:cNvPr id="54" name="Body Level One…"/>
          <p:cNvSpPr txBox="1"/>
          <p:nvPr>
            <p:ph type="body" sz="quarter" idx="1"/>
          </p:nvPr>
        </p:nvSpPr>
        <p:spPr>
          <a:xfrm>
            <a:off x="952500" y="7086600"/>
            <a:ext cx="10642600" cy="5638800"/>
          </a:xfrm>
          <a:prstGeom prst="rect">
            <a:avLst/>
          </a:prstGeom>
        </p:spPr>
        <p:txBody>
          <a:bodyPr anchor="t"/>
          <a:lstStyle>
            <a:lvl1pPr marL="0" indent="0">
              <a:spcBef>
                <a:spcPts val="0"/>
              </a:spcBef>
              <a:buClrTx/>
              <a:buSzTx/>
              <a:buFontTx/>
              <a:buNone/>
              <a:defRPr sz="3200"/>
            </a:lvl1pPr>
            <a:lvl2pPr marL="0" indent="0">
              <a:spcBef>
                <a:spcPts val="0"/>
              </a:spcBef>
              <a:buClrTx/>
              <a:buSzTx/>
              <a:buFontTx/>
              <a:buNone/>
              <a:defRPr sz="3200"/>
            </a:lvl2pPr>
            <a:lvl3pPr marL="0" indent="0">
              <a:spcBef>
                <a:spcPts val="0"/>
              </a:spcBef>
              <a:buClrTx/>
              <a:buSzTx/>
              <a:buFontTx/>
              <a:buNone/>
              <a:defRPr sz="3200"/>
            </a:lvl3pPr>
            <a:lvl4pPr marL="0" indent="0">
              <a:spcBef>
                <a:spcPts val="0"/>
              </a:spcBef>
              <a:buClrTx/>
              <a:buSzTx/>
              <a:buFontTx/>
              <a:buNone/>
              <a:defRPr sz="3200"/>
            </a:lvl4pPr>
            <a:lvl5pPr marL="0" indent="0">
              <a:spcBef>
                <a:spcPts val="0"/>
              </a:spcBef>
              <a:buClrTx/>
              <a:buSzTx/>
              <a:buFont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62" name="Title Text"/>
          <p:cNvSpPr txBox="1"/>
          <p:nvPr>
            <p:ph type="title"/>
          </p:nvPr>
        </p:nvSpPr>
        <p:spPr>
          <a:prstGeom prst="rect">
            <a:avLst/>
          </a:prstGeom>
        </p:spPr>
        <p:txBody>
          <a:bodyPr/>
          <a:lstStyle/>
          <a:p>
            <a:pPr/>
            <a:r>
              <a:t>Title Text</a:t>
            </a:r>
          </a:p>
        </p:txBody>
      </p:sp>
      <p:sp>
        <p:nvSpPr>
          <p:cNvPr id="6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Bullets">
    <p:spTree>
      <p:nvGrpSpPr>
        <p:cNvPr id="1" name=""/>
        <p:cNvGrpSpPr/>
        <p:nvPr/>
      </p:nvGrpSpPr>
      <p:grpSpPr>
        <a:xfrm>
          <a:off x="0" y="0"/>
          <a:ext cx="0" cy="0"/>
          <a:chOff x="0" y="0"/>
          <a:chExt cx="0" cy="0"/>
        </a:xfrm>
      </p:grpSpPr>
      <p:sp>
        <p:nvSpPr>
          <p:cNvPr id="70" name="Line"/>
          <p:cNvSpPr/>
          <p:nvPr/>
        </p:nvSpPr>
        <p:spPr>
          <a:xfrm>
            <a:off x="952500" y="3048000"/>
            <a:ext cx="22494922" cy="0"/>
          </a:xfrm>
          <a:prstGeom prst="line">
            <a:avLst/>
          </a:prstGeom>
          <a:ln w="12700">
            <a:solidFill>
              <a:srgbClr val="444444">
                <a:alpha val="30000"/>
              </a:srgbClr>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71" name="Line"/>
          <p:cNvSpPr/>
          <p:nvPr/>
        </p:nvSpPr>
        <p:spPr>
          <a:xfrm>
            <a:off x="952500" y="889000"/>
            <a:ext cx="22494922" cy="0"/>
          </a:xfrm>
          <a:prstGeom prst="line">
            <a:avLst/>
          </a:prstGeom>
          <a:ln w="12700">
            <a:solidFill>
              <a:srgbClr val="444444">
                <a:alpha val="30000"/>
              </a:srgbClr>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72" name="Title Text"/>
          <p:cNvSpPr txBox="1"/>
          <p:nvPr>
            <p:ph type="title"/>
          </p:nvPr>
        </p:nvSpPr>
        <p:spPr>
          <a:prstGeom prst="rect">
            <a:avLst/>
          </a:prstGeom>
        </p:spPr>
        <p:txBody>
          <a:bodyPr/>
          <a:lstStyle/>
          <a:p>
            <a:pPr/>
            <a:r>
              <a:t>Title Text</a:t>
            </a:r>
          </a:p>
        </p:txBody>
      </p:sp>
      <p:sp>
        <p:nvSpPr>
          <p:cNvPr id="73"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Bullets &amp; Photo">
    <p:spTree>
      <p:nvGrpSpPr>
        <p:cNvPr id="1" name=""/>
        <p:cNvGrpSpPr/>
        <p:nvPr/>
      </p:nvGrpSpPr>
      <p:grpSpPr>
        <a:xfrm>
          <a:off x="0" y="0"/>
          <a:ext cx="0" cy="0"/>
          <a:chOff x="0" y="0"/>
          <a:chExt cx="0" cy="0"/>
        </a:xfrm>
      </p:grpSpPr>
      <p:sp>
        <p:nvSpPr>
          <p:cNvPr id="81" name="Line"/>
          <p:cNvSpPr/>
          <p:nvPr/>
        </p:nvSpPr>
        <p:spPr>
          <a:xfrm>
            <a:off x="952500" y="3048000"/>
            <a:ext cx="22494922" cy="0"/>
          </a:xfrm>
          <a:prstGeom prst="line">
            <a:avLst/>
          </a:prstGeom>
          <a:ln w="12700">
            <a:solidFill>
              <a:srgbClr val="444444">
                <a:alpha val="30000"/>
              </a:srgbClr>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82" name="Line"/>
          <p:cNvSpPr/>
          <p:nvPr/>
        </p:nvSpPr>
        <p:spPr>
          <a:xfrm>
            <a:off x="952500" y="889000"/>
            <a:ext cx="22494922" cy="0"/>
          </a:xfrm>
          <a:prstGeom prst="line">
            <a:avLst/>
          </a:prstGeom>
          <a:ln w="12700">
            <a:solidFill>
              <a:srgbClr val="444444">
                <a:alpha val="30000"/>
              </a:srgbClr>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83" name="Black and white photo of the underside of a bridge going over a river and against the sky "/>
          <p:cNvSpPr/>
          <p:nvPr>
            <p:ph type="pic" idx="21"/>
          </p:nvPr>
        </p:nvSpPr>
        <p:spPr>
          <a:xfrm>
            <a:off x="12636500" y="-2413000"/>
            <a:ext cx="11024412" cy="16154400"/>
          </a:xfrm>
          <a:prstGeom prst="rect">
            <a:avLst/>
          </a:prstGeom>
          <a:ln w="9525">
            <a:round/>
          </a:ln>
        </p:spPr>
        <p:txBody>
          <a:bodyPr lIns="91439" tIns="45719" rIns="91439" bIns="45719" anchor="t">
            <a:noAutofit/>
          </a:bodyPr>
          <a:lstStyle/>
          <a:p>
            <a:pPr/>
          </a:p>
        </p:txBody>
      </p:sp>
      <p:sp>
        <p:nvSpPr>
          <p:cNvPr id="84" name="Title Text"/>
          <p:cNvSpPr txBox="1"/>
          <p:nvPr>
            <p:ph type="title"/>
          </p:nvPr>
        </p:nvSpPr>
        <p:spPr>
          <a:prstGeom prst="rect">
            <a:avLst/>
          </a:prstGeom>
        </p:spPr>
        <p:txBody>
          <a:bodyPr/>
          <a:lstStyle/>
          <a:p>
            <a:pPr/>
            <a:r>
              <a:t>Title Text</a:t>
            </a:r>
          </a:p>
        </p:txBody>
      </p:sp>
      <p:sp>
        <p:nvSpPr>
          <p:cNvPr id="85" name="Body Level One…"/>
          <p:cNvSpPr txBox="1"/>
          <p:nvPr>
            <p:ph type="body" sz="half" idx="1"/>
          </p:nvPr>
        </p:nvSpPr>
        <p:spPr>
          <a:xfrm>
            <a:off x="952500" y="3797300"/>
            <a:ext cx="10909300" cy="8928100"/>
          </a:xfrm>
          <a:prstGeom prst="rect">
            <a:avLst/>
          </a:prstGeom>
        </p:spPr>
        <p:txBody>
          <a:bodyPr/>
          <a:lstStyle>
            <a:lvl1pPr marL="508000" indent="-508000">
              <a:spcBef>
                <a:spcPts val="2500"/>
              </a:spcBef>
              <a:buSzPct val="65000"/>
              <a:defRPr sz="4200"/>
            </a:lvl1pPr>
            <a:lvl2pPr marL="1016000" indent="-508000">
              <a:spcBef>
                <a:spcPts val="2500"/>
              </a:spcBef>
              <a:buSzPct val="65000"/>
              <a:defRPr sz="4200"/>
            </a:lvl2pPr>
            <a:lvl3pPr marL="1524000">
              <a:spcBef>
                <a:spcPts val="2500"/>
              </a:spcBef>
              <a:buSzPct val="65000"/>
              <a:defRPr sz="4200"/>
            </a:lvl3pPr>
            <a:lvl4pPr marL="2032000" indent="-508000">
              <a:spcBef>
                <a:spcPts val="2500"/>
              </a:spcBef>
              <a:buSzPct val="65000"/>
              <a:defRPr sz="4200"/>
            </a:lvl4pPr>
            <a:lvl5pPr marL="2540000" indent="-508000">
              <a:spcBef>
                <a:spcPts val="2500"/>
              </a:spcBef>
              <a:buSzPct val="65000"/>
              <a:defRPr sz="4200"/>
            </a:lvl5pPr>
          </a:lstStyle>
          <a:p>
            <a:pPr/>
            <a:r>
              <a:t>Body Level One</a:t>
            </a:r>
          </a:p>
          <a:p>
            <a:pPr lvl="1"/>
            <a:r>
              <a:t>Body Level Two</a:t>
            </a:r>
          </a:p>
          <a:p>
            <a:pPr lvl="2"/>
            <a:r>
              <a:t>Body Level Three</a:t>
            </a:r>
          </a:p>
          <a:p>
            <a:pPr lvl="3"/>
            <a:r>
              <a:t>Body Level Four</a:t>
            </a:r>
          </a:p>
          <a:p>
            <a:pPr lvl="4"/>
            <a:r>
              <a:t>Body Level Five</a:t>
            </a: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Bullets &amp; Live Video Small">
    <p:spTree>
      <p:nvGrpSpPr>
        <p:cNvPr id="1" name=""/>
        <p:cNvGrpSpPr/>
        <p:nvPr/>
      </p:nvGrpSpPr>
      <p:grpSpPr>
        <a:xfrm>
          <a:off x="0" y="0"/>
          <a:ext cx="0" cy="0"/>
          <a:chOff x="0" y="0"/>
          <a:chExt cx="0" cy="0"/>
        </a:xfrm>
      </p:grpSpPr>
      <p:sp>
        <p:nvSpPr>
          <p:cNvPr id="93" name="Line"/>
          <p:cNvSpPr/>
          <p:nvPr/>
        </p:nvSpPr>
        <p:spPr>
          <a:xfrm>
            <a:off x="952500" y="3048000"/>
            <a:ext cx="22494922" cy="0"/>
          </a:xfrm>
          <a:prstGeom prst="line">
            <a:avLst/>
          </a:prstGeom>
          <a:ln w="12700">
            <a:solidFill>
              <a:srgbClr val="444444">
                <a:alpha val="30000"/>
              </a:srgbClr>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94" name="Line"/>
          <p:cNvSpPr/>
          <p:nvPr/>
        </p:nvSpPr>
        <p:spPr>
          <a:xfrm>
            <a:off x="952500" y="889000"/>
            <a:ext cx="22494922" cy="0"/>
          </a:xfrm>
          <a:prstGeom prst="line">
            <a:avLst/>
          </a:prstGeom>
          <a:ln w="12700">
            <a:solidFill>
              <a:srgbClr val="444444">
                <a:alpha val="30000"/>
              </a:srgbClr>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95" name="Title Text"/>
          <p:cNvSpPr txBox="1"/>
          <p:nvPr>
            <p:ph type="title"/>
          </p:nvPr>
        </p:nvSpPr>
        <p:spPr>
          <a:prstGeom prst="rect">
            <a:avLst/>
          </a:prstGeom>
        </p:spPr>
        <p:txBody>
          <a:bodyPr/>
          <a:lstStyle/>
          <a:p>
            <a:pPr/>
            <a:r>
              <a:t>Title Text</a:t>
            </a:r>
          </a:p>
        </p:txBody>
      </p:sp>
      <p:sp>
        <p:nvSpPr>
          <p:cNvPr id="96" name="Body Level One…"/>
          <p:cNvSpPr txBox="1"/>
          <p:nvPr>
            <p:ph type="body" sz="half" idx="1"/>
          </p:nvPr>
        </p:nvSpPr>
        <p:spPr>
          <a:xfrm>
            <a:off x="952500" y="3797300"/>
            <a:ext cx="10909300" cy="8928100"/>
          </a:xfrm>
          <a:prstGeom prst="rect">
            <a:avLst/>
          </a:prstGeom>
        </p:spPr>
        <p:txBody>
          <a:bodyPr/>
          <a:lstStyle>
            <a:lvl1pPr marL="508000" indent="-508000">
              <a:spcBef>
                <a:spcPts val="2500"/>
              </a:spcBef>
              <a:buSzPct val="65000"/>
              <a:defRPr sz="4200"/>
            </a:lvl1pPr>
            <a:lvl2pPr marL="1016000" indent="-508000">
              <a:spcBef>
                <a:spcPts val="2500"/>
              </a:spcBef>
              <a:buSzPct val="65000"/>
              <a:defRPr sz="4200"/>
            </a:lvl2pPr>
            <a:lvl3pPr marL="1524000">
              <a:spcBef>
                <a:spcPts val="2500"/>
              </a:spcBef>
              <a:buSzPct val="65000"/>
              <a:defRPr sz="4200"/>
            </a:lvl3pPr>
            <a:lvl4pPr marL="2032000" indent="-508000">
              <a:spcBef>
                <a:spcPts val="2500"/>
              </a:spcBef>
              <a:buSzPct val="65000"/>
              <a:defRPr sz="4200"/>
            </a:lvl4pPr>
            <a:lvl5pPr marL="2540000" indent="-508000">
              <a:spcBef>
                <a:spcPts val="2500"/>
              </a:spcBef>
              <a:buSzPct val="65000"/>
              <a:defRPr sz="4200"/>
            </a:lvl5pPr>
          </a:lstStyle>
          <a:p>
            <a:pPr/>
            <a:r>
              <a:t>Body Level One</a:t>
            </a:r>
          </a:p>
          <a:p>
            <a:pPr lvl="1"/>
            <a:r>
              <a:t>Body Level Two</a:t>
            </a:r>
          </a:p>
          <a:p>
            <a:pPr lvl="2"/>
            <a:r>
              <a:t>Body Level Three</a:t>
            </a:r>
          </a:p>
          <a:p>
            <a:pPr lvl="3"/>
            <a:r>
              <a:t>Body Level Four</a:t>
            </a:r>
          </a:p>
          <a:p>
            <a:pPr lvl="4"/>
            <a:r>
              <a:t>Body Level Five</a:t>
            </a:r>
          </a:p>
        </p:txBody>
      </p:sp>
      <p:sp>
        <p:nvSpPr>
          <p:cNvPr id="9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Bullets &amp; Live Video Large">
    <p:spTree>
      <p:nvGrpSpPr>
        <p:cNvPr id="1" name=""/>
        <p:cNvGrpSpPr/>
        <p:nvPr/>
      </p:nvGrpSpPr>
      <p:grpSpPr>
        <a:xfrm>
          <a:off x="0" y="0"/>
          <a:ext cx="0" cy="0"/>
          <a:chOff x="0" y="0"/>
          <a:chExt cx="0" cy="0"/>
        </a:xfrm>
      </p:grpSpPr>
      <p:sp>
        <p:nvSpPr>
          <p:cNvPr id="104" name="Line"/>
          <p:cNvSpPr/>
          <p:nvPr/>
        </p:nvSpPr>
        <p:spPr>
          <a:xfrm>
            <a:off x="952500" y="3048000"/>
            <a:ext cx="22494922" cy="0"/>
          </a:xfrm>
          <a:prstGeom prst="line">
            <a:avLst/>
          </a:prstGeom>
          <a:ln w="12700">
            <a:solidFill>
              <a:srgbClr val="444444">
                <a:alpha val="30000"/>
              </a:srgbClr>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105" name="Line"/>
          <p:cNvSpPr/>
          <p:nvPr/>
        </p:nvSpPr>
        <p:spPr>
          <a:xfrm>
            <a:off x="952500" y="889000"/>
            <a:ext cx="22494922" cy="0"/>
          </a:xfrm>
          <a:prstGeom prst="line">
            <a:avLst/>
          </a:prstGeom>
          <a:ln w="12700">
            <a:solidFill>
              <a:srgbClr val="444444">
                <a:alpha val="30000"/>
              </a:srgbClr>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106" name="Title Text"/>
          <p:cNvSpPr txBox="1"/>
          <p:nvPr>
            <p:ph type="title"/>
          </p:nvPr>
        </p:nvSpPr>
        <p:spPr>
          <a:prstGeom prst="rect">
            <a:avLst/>
          </a:prstGeom>
        </p:spPr>
        <p:txBody>
          <a:bodyPr/>
          <a:lstStyle/>
          <a:p>
            <a:pPr/>
            <a:r>
              <a:t>Title Text</a:t>
            </a:r>
          </a:p>
        </p:txBody>
      </p:sp>
      <p:sp>
        <p:nvSpPr>
          <p:cNvPr id="107" name="Body Level One…"/>
          <p:cNvSpPr txBox="1"/>
          <p:nvPr>
            <p:ph type="body" sz="half" idx="1"/>
          </p:nvPr>
        </p:nvSpPr>
        <p:spPr>
          <a:xfrm>
            <a:off x="952500" y="3797300"/>
            <a:ext cx="10909300" cy="8928100"/>
          </a:xfrm>
          <a:prstGeom prst="rect">
            <a:avLst/>
          </a:prstGeom>
        </p:spPr>
        <p:txBody>
          <a:bodyPr/>
          <a:lstStyle>
            <a:lvl1pPr marL="508000" indent="-508000">
              <a:spcBef>
                <a:spcPts val="2500"/>
              </a:spcBef>
              <a:buSzPct val="65000"/>
              <a:defRPr sz="4200"/>
            </a:lvl1pPr>
            <a:lvl2pPr marL="1016000" indent="-508000">
              <a:spcBef>
                <a:spcPts val="2500"/>
              </a:spcBef>
              <a:buSzPct val="65000"/>
              <a:defRPr sz="4200"/>
            </a:lvl2pPr>
            <a:lvl3pPr marL="1524000">
              <a:spcBef>
                <a:spcPts val="2500"/>
              </a:spcBef>
              <a:buSzPct val="65000"/>
              <a:defRPr sz="4200"/>
            </a:lvl3pPr>
            <a:lvl4pPr marL="2032000" indent="-508000">
              <a:spcBef>
                <a:spcPts val="2500"/>
              </a:spcBef>
              <a:buSzPct val="65000"/>
              <a:defRPr sz="4200"/>
            </a:lvl4pPr>
            <a:lvl5pPr marL="2540000" indent="-508000">
              <a:spcBef>
                <a:spcPts val="2500"/>
              </a:spcBef>
              <a:buSzPct val="65000"/>
              <a:defRPr sz="4200"/>
            </a:lvl5pPr>
          </a:lstStyle>
          <a:p>
            <a:pPr/>
            <a:r>
              <a:t>Body Level One</a:t>
            </a:r>
          </a:p>
          <a:p>
            <a:pPr lvl="1"/>
            <a:r>
              <a:t>Body Level Two</a:t>
            </a:r>
          </a:p>
          <a:p>
            <a:pPr lvl="2"/>
            <a:r>
              <a:t>Body Level Three</a:t>
            </a:r>
          </a:p>
          <a:p>
            <a:pPr lvl="3"/>
            <a:r>
              <a:t>Body Level Four</a:t>
            </a:r>
          </a:p>
          <a:p>
            <a:pPr lvl="4"/>
            <a:r>
              <a:t>Body Level Five</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Line"/>
          <p:cNvSpPr/>
          <p:nvPr/>
        </p:nvSpPr>
        <p:spPr>
          <a:xfrm>
            <a:off x="952500" y="3060700"/>
            <a:ext cx="22494922" cy="0"/>
          </a:xfrm>
          <a:prstGeom prst="line">
            <a:avLst/>
          </a:prstGeom>
          <a:ln w="12700">
            <a:solidFill>
              <a:srgbClr val="444444">
                <a:alpha val="30000"/>
              </a:srgbClr>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3" name="Line"/>
          <p:cNvSpPr/>
          <p:nvPr/>
        </p:nvSpPr>
        <p:spPr>
          <a:xfrm>
            <a:off x="952500" y="889000"/>
            <a:ext cx="22494922" cy="0"/>
          </a:xfrm>
          <a:prstGeom prst="line">
            <a:avLst/>
          </a:prstGeom>
          <a:ln w="12700">
            <a:solidFill>
              <a:srgbClr val="444444">
                <a:alpha val="30000"/>
              </a:srgbClr>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4" name="Title Text"/>
          <p:cNvSpPr txBox="1"/>
          <p:nvPr>
            <p:ph type="title"/>
          </p:nvPr>
        </p:nvSpPr>
        <p:spPr>
          <a:xfrm>
            <a:off x="952500" y="1143000"/>
            <a:ext cx="22479000" cy="1663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5" name="Body Level One…"/>
          <p:cNvSpPr txBox="1"/>
          <p:nvPr>
            <p:ph type="body" idx="1"/>
          </p:nvPr>
        </p:nvSpPr>
        <p:spPr>
          <a:xfrm>
            <a:off x="952500" y="3695700"/>
            <a:ext cx="22479000" cy="8572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6" name="Slide Number"/>
          <p:cNvSpPr txBox="1"/>
          <p:nvPr>
            <p:ph type="sldNum" sz="quarter" idx="2"/>
          </p:nvPr>
        </p:nvSpPr>
        <p:spPr>
          <a:xfrm>
            <a:off x="11976100" y="13017500"/>
            <a:ext cx="419100" cy="508000"/>
          </a:xfrm>
          <a:prstGeom prst="rect">
            <a:avLst/>
          </a:prstGeom>
          <a:ln w="12700">
            <a:miter lim="400000"/>
          </a:ln>
        </p:spPr>
        <p:txBody>
          <a:bodyPr wrap="none" lIns="50800" tIns="50800" rIns="50800" bIns="50800">
            <a:spAutoFit/>
          </a:bodyPr>
          <a:lstStyle>
            <a:lvl1pPr algn="ctr">
              <a:spcBef>
                <a:spcPts val="0"/>
              </a:spcBef>
              <a:defRPr sz="2400">
                <a:solidFill>
                  <a:srgbClr val="4C4946"/>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Lst>
  <p:transition xmlns:p14="http://schemas.microsoft.com/office/powerpoint/2010/main" spd="med" advClick="1"/>
  <p:txStyles>
    <p:titleStyle>
      <a:lvl1pPr marL="0" marR="0" indent="0" algn="ctr" defTabSz="825500" rtl="0" latinLnBrk="0">
        <a:lnSpc>
          <a:spcPct val="90000"/>
        </a:lnSpc>
        <a:spcBef>
          <a:spcPts val="2300"/>
        </a:spcBef>
        <a:spcAft>
          <a:spcPts val="0"/>
        </a:spcAft>
        <a:buClrTx/>
        <a:buSzTx/>
        <a:buFontTx/>
        <a:buNone/>
        <a:tabLst/>
        <a:defRPr b="0" baseline="0" cap="none" i="0" spc="0" strike="noStrike" sz="9800" u="none">
          <a:solidFill>
            <a:srgbClr val="D93E2B"/>
          </a:solidFill>
          <a:uFillTx/>
          <a:latin typeface="+mn-lt"/>
          <a:ea typeface="+mn-ea"/>
          <a:cs typeface="+mn-cs"/>
          <a:sym typeface="Bodoni SvtyTwo ITC TT-Book"/>
        </a:defRPr>
      </a:lvl1pPr>
      <a:lvl2pPr marL="0" marR="0" indent="0" algn="ctr" defTabSz="825500" rtl="0" latinLnBrk="0">
        <a:lnSpc>
          <a:spcPct val="90000"/>
        </a:lnSpc>
        <a:spcBef>
          <a:spcPts val="2300"/>
        </a:spcBef>
        <a:spcAft>
          <a:spcPts val="0"/>
        </a:spcAft>
        <a:buClrTx/>
        <a:buSzTx/>
        <a:buFontTx/>
        <a:buNone/>
        <a:tabLst/>
        <a:defRPr b="0" baseline="0" cap="none" i="0" spc="0" strike="noStrike" sz="9800" u="none">
          <a:solidFill>
            <a:srgbClr val="D93E2B"/>
          </a:solidFill>
          <a:uFillTx/>
          <a:latin typeface="+mn-lt"/>
          <a:ea typeface="+mn-ea"/>
          <a:cs typeface="+mn-cs"/>
          <a:sym typeface="Bodoni SvtyTwo ITC TT-Book"/>
        </a:defRPr>
      </a:lvl2pPr>
      <a:lvl3pPr marL="0" marR="0" indent="0" algn="ctr" defTabSz="825500" rtl="0" latinLnBrk="0">
        <a:lnSpc>
          <a:spcPct val="90000"/>
        </a:lnSpc>
        <a:spcBef>
          <a:spcPts val="2300"/>
        </a:spcBef>
        <a:spcAft>
          <a:spcPts val="0"/>
        </a:spcAft>
        <a:buClrTx/>
        <a:buSzTx/>
        <a:buFontTx/>
        <a:buNone/>
        <a:tabLst/>
        <a:defRPr b="0" baseline="0" cap="none" i="0" spc="0" strike="noStrike" sz="9800" u="none">
          <a:solidFill>
            <a:srgbClr val="D93E2B"/>
          </a:solidFill>
          <a:uFillTx/>
          <a:latin typeface="+mn-lt"/>
          <a:ea typeface="+mn-ea"/>
          <a:cs typeface="+mn-cs"/>
          <a:sym typeface="Bodoni SvtyTwo ITC TT-Book"/>
        </a:defRPr>
      </a:lvl3pPr>
      <a:lvl4pPr marL="0" marR="0" indent="0" algn="ctr" defTabSz="825500" rtl="0" latinLnBrk="0">
        <a:lnSpc>
          <a:spcPct val="90000"/>
        </a:lnSpc>
        <a:spcBef>
          <a:spcPts val="2300"/>
        </a:spcBef>
        <a:spcAft>
          <a:spcPts val="0"/>
        </a:spcAft>
        <a:buClrTx/>
        <a:buSzTx/>
        <a:buFontTx/>
        <a:buNone/>
        <a:tabLst/>
        <a:defRPr b="0" baseline="0" cap="none" i="0" spc="0" strike="noStrike" sz="9800" u="none">
          <a:solidFill>
            <a:srgbClr val="D93E2B"/>
          </a:solidFill>
          <a:uFillTx/>
          <a:latin typeface="+mn-lt"/>
          <a:ea typeface="+mn-ea"/>
          <a:cs typeface="+mn-cs"/>
          <a:sym typeface="Bodoni SvtyTwo ITC TT-Book"/>
        </a:defRPr>
      </a:lvl4pPr>
      <a:lvl5pPr marL="0" marR="0" indent="0" algn="ctr" defTabSz="825500" rtl="0" latinLnBrk="0">
        <a:lnSpc>
          <a:spcPct val="90000"/>
        </a:lnSpc>
        <a:spcBef>
          <a:spcPts val="2300"/>
        </a:spcBef>
        <a:spcAft>
          <a:spcPts val="0"/>
        </a:spcAft>
        <a:buClrTx/>
        <a:buSzTx/>
        <a:buFontTx/>
        <a:buNone/>
        <a:tabLst/>
        <a:defRPr b="0" baseline="0" cap="none" i="0" spc="0" strike="noStrike" sz="9800" u="none">
          <a:solidFill>
            <a:srgbClr val="D93E2B"/>
          </a:solidFill>
          <a:uFillTx/>
          <a:latin typeface="+mn-lt"/>
          <a:ea typeface="+mn-ea"/>
          <a:cs typeface="+mn-cs"/>
          <a:sym typeface="Bodoni SvtyTwo ITC TT-Book"/>
        </a:defRPr>
      </a:lvl5pPr>
      <a:lvl6pPr marL="0" marR="0" indent="0" algn="ctr" defTabSz="825500" rtl="0" latinLnBrk="0">
        <a:lnSpc>
          <a:spcPct val="90000"/>
        </a:lnSpc>
        <a:spcBef>
          <a:spcPts val="2300"/>
        </a:spcBef>
        <a:spcAft>
          <a:spcPts val="0"/>
        </a:spcAft>
        <a:buClrTx/>
        <a:buSzTx/>
        <a:buFontTx/>
        <a:buNone/>
        <a:tabLst/>
        <a:defRPr b="0" baseline="0" cap="none" i="0" spc="0" strike="noStrike" sz="9800" u="none">
          <a:solidFill>
            <a:srgbClr val="D93E2B"/>
          </a:solidFill>
          <a:uFillTx/>
          <a:latin typeface="+mn-lt"/>
          <a:ea typeface="+mn-ea"/>
          <a:cs typeface="+mn-cs"/>
          <a:sym typeface="Bodoni SvtyTwo ITC TT-Book"/>
        </a:defRPr>
      </a:lvl6pPr>
      <a:lvl7pPr marL="0" marR="0" indent="0" algn="ctr" defTabSz="825500" rtl="0" latinLnBrk="0">
        <a:lnSpc>
          <a:spcPct val="90000"/>
        </a:lnSpc>
        <a:spcBef>
          <a:spcPts val="2300"/>
        </a:spcBef>
        <a:spcAft>
          <a:spcPts val="0"/>
        </a:spcAft>
        <a:buClrTx/>
        <a:buSzTx/>
        <a:buFontTx/>
        <a:buNone/>
        <a:tabLst/>
        <a:defRPr b="0" baseline="0" cap="none" i="0" spc="0" strike="noStrike" sz="9800" u="none">
          <a:solidFill>
            <a:srgbClr val="D93E2B"/>
          </a:solidFill>
          <a:uFillTx/>
          <a:latin typeface="+mn-lt"/>
          <a:ea typeface="+mn-ea"/>
          <a:cs typeface="+mn-cs"/>
          <a:sym typeface="Bodoni SvtyTwo ITC TT-Book"/>
        </a:defRPr>
      </a:lvl7pPr>
      <a:lvl8pPr marL="0" marR="0" indent="0" algn="ctr" defTabSz="825500" rtl="0" latinLnBrk="0">
        <a:lnSpc>
          <a:spcPct val="90000"/>
        </a:lnSpc>
        <a:spcBef>
          <a:spcPts val="2300"/>
        </a:spcBef>
        <a:spcAft>
          <a:spcPts val="0"/>
        </a:spcAft>
        <a:buClrTx/>
        <a:buSzTx/>
        <a:buFontTx/>
        <a:buNone/>
        <a:tabLst/>
        <a:defRPr b="0" baseline="0" cap="none" i="0" spc="0" strike="noStrike" sz="9800" u="none">
          <a:solidFill>
            <a:srgbClr val="D93E2B"/>
          </a:solidFill>
          <a:uFillTx/>
          <a:latin typeface="+mn-lt"/>
          <a:ea typeface="+mn-ea"/>
          <a:cs typeface="+mn-cs"/>
          <a:sym typeface="Bodoni SvtyTwo ITC TT-Book"/>
        </a:defRPr>
      </a:lvl8pPr>
      <a:lvl9pPr marL="0" marR="0" indent="0" algn="ctr" defTabSz="825500" rtl="0" latinLnBrk="0">
        <a:lnSpc>
          <a:spcPct val="90000"/>
        </a:lnSpc>
        <a:spcBef>
          <a:spcPts val="2300"/>
        </a:spcBef>
        <a:spcAft>
          <a:spcPts val="0"/>
        </a:spcAft>
        <a:buClrTx/>
        <a:buSzTx/>
        <a:buFontTx/>
        <a:buNone/>
        <a:tabLst/>
        <a:defRPr b="0" baseline="0" cap="none" i="0" spc="0" strike="noStrike" sz="9800" u="none">
          <a:solidFill>
            <a:srgbClr val="D93E2B"/>
          </a:solidFill>
          <a:uFillTx/>
          <a:latin typeface="+mn-lt"/>
          <a:ea typeface="+mn-ea"/>
          <a:cs typeface="+mn-cs"/>
          <a:sym typeface="Bodoni SvtyTwo ITC TT-Book"/>
        </a:defRPr>
      </a:lvl9pPr>
    </p:titleStyle>
    <p:bodyStyle>
      <a:lvl1pPr marL="380999" marR="0" indent="-380999" algn="l" defTabSz="825500" rtl="0" latinLnBrk="0">
        <a:lnSpc>
          <a:spcPct val="100000"/>
        </a:lnSpc>
        <a:spcBef>
          <a:spcPts val="3400"/>
        </a:spcBef>
        <a:spcAft>
          <a:spcPts val="0"/>
        </a:spcAft>
        <a:buClr>
          <a:srgbClr val="F8F7EA"/>
        </a:buClr>
        <a:buSzPct val="60000"/>
        <a:buFont typeface="Zapf Dingbats"/>
        <a:buChar char="❖"/>
        <a:tabLst/>
        <a:defRPr b="0" baseline="0" cap="none" i="0" spc="0" strike="noStrike" sz="5000" u="none">
          <a:solidFill>
            <a:srgbClr val="414141"/>
          </a:solidFill>
          <a:uFillTx/>
          <a:latin typeface="Palatino"/>
          <a:ea typeface="Palatino"/>
          <a:cs typeface="Palatino"/>
          <a:sym typeface="Palatino"/>
        </a:defRPr>
      </a:lvl1pPr>
      <a:lvl2pPr marL="990600" marR="0" indent="-381000" algn="l" defTabSz="825500" rtl="0" latinLnBrk="0">
        <a:lnSpc>
          <a:spcPct val="100000"/>
        </a:lnSpc>
        <a:spcBef>
          <a:spcPts val="3400"/>
        </a:spcBef>
        <a:spcAft>
          <a:spcPts val="0"/>
        </a:spcAft>
        <a:buClr>
          <a:srgbClr val="F8F7EA"/>
        </a:buClr>
        <a:buSzPct val="60000"/>
        <a:buFont typeface="Zapf Dingbats"/>
        <a:buChar char="❖"/>
        <a:tabLst/>
        <a:defRPr b="0" baseline="0" cap="none" i="0" spc="0" strike="noStrike" sz="5000" u="none">
          <a:solidFill>
            <a:srgbClr val="414141"/>
          </a:solidFill>
          <a:uFillTx/>
          <a:latin typeface="Palatino"/>
          <a:ea typeface="Palatino"/>
          <a:cs typeface="Palatino"/>
          <a:sym typeface="Palatino"/>
        </a:defRPr>
      </a:lvl2pPr>
      <a:lvl3pPr marL="1727200" marR="0" indent="-508000" algn="l" defTabSz="825500" rtl="0" latinLnBrk="0">
        <a:lnSpc>
          <a:spcPct val="100000"/>
        </a:lnSpc>
        <a:spcBef>
          <a:spcPts val="3400"/>
        </a:spcBef>
        <a:spcAft>
          <a:spcPts val="0"/>
        </a:spcAft>
        <a:buClr>
          <a:srgbClr val="F8F7EA"/>
        </a:buClr>
        <a:buSzPct val="60000"/>
        <a:buFont typeface="Zapf Dingbats"/>
        <a:buChar char="❖"/>
        <a:tabLst/>
        <a:defRPr b="0" baseline="0" cap="none" i="0" spc="0" strike="noStrike" sz="5000" u="none">
          <a:solidFill>
            <a:srgbClr val="414141"/>
          </a:solidFill>
          <a:uFillTx/>
          <a:latin typeface="Palatino"/>
          <a:ea typeface="Palatino"/>
          <a:cs typeface="Palatino"/>
          <a:sym typeface="Palatino"/>
        </a:defRPr>
      </a:lvl3pPr>
      <a:lvl4pPr marL="2400300" marR="0" indent="-571500" algn="l" defTabSz="825500" rtl="0" latinLnBrk="0">
        <a:lnSpc>
          <a:spcPct val="100000"/>
        </a:lnSpc>
        <a:spcBef>
          <a:spcPts val="3400"/>
        </a:spcBef>
        <a:spcAft>
          <a:spcPts val="0"/>
        </a:spcAft>
        <a:buClr>
          <a:srgbClr val="F8F7EA"/>
        </a:buClr>
        <a:buSzPct val="60000"/>
        <a:buFont typeface="Zapf Dingbats"/>
        <a:buChar char="❖"/>
        <a:tabLst/>
        <a:defRPr b="0" baseline="0" cap="none" i="0" spc="0" strike="noStrike" sz="5000" u="none">
          <a:solidFill>
            <a:srgbClr val="414141"/>
          </a:solidFill>
          <a:uFillTx/>
          <a:latin typeface="Palatino"/>
          <a:ea typeface="Palatino"/>
          <a:cs typeface="Palatino"/>
          <a:sym typeface="Palatino"/>
        </a:defRPr>
      </a:lvl4pPr>
      <a:lvl5pPr marL="2928257" marR="0" indent="-489857" algn="l" defTabSz="825500" rtl="0" latinLnBrk="0">
        <a:lnSpc>
          <a:spcPct val="100000"/>
        </a:lnSpc>
        <a:spcBef>
          <a:spcPts val="3400"/>
        </a:spcBef>
        <a:spcAft>
          <a:spcPts val="0"/>
        </a:spcAft>
        <a:buClr>
          <a:srgbClr val="F8F7EA"/>
        </a:buClr>
        <a:buSzPct val="60000"/>
        <a:buFont typeface="Zapf Dingbats"/>
        <a:buChar char="❖"/>
        <a:tabLst/>
        <a:defRPr b="0" baseline="0" cap="none" i="0" spc="0" strike="noStrike" sz="5000" u="none">
          <a:solidFill>
            <a:srgbClr val="414141"/>
          </a:solidFill>
          <a:uFillTx/>
          <a:latin typeface="Palatino"/>
          <a:ea typeface="Palatino"/>
          <a:cs typeface="Palatino"/>
          <a:sym typeface="Palatino"/>
        </a:defRPr>
      </a:lvl5pPr>
      <a:lvl6pPr marL="3751384" marR="0" indent="-703384" algn="l" defTabSz="825500" rtl="0" latinLnBrk="0">
        <a:lnSpc>
          <a:spcPct val="100000"/>
        </a:lnSpc>
        <a:spcBef>
          <a:spcPts val="3400"/>
        </a:spcBef>
        <a:spcAft>
          <a:spcPts val="0"/>
        </a:spcAft>
        <a:buClr>
          <a:srgbClr val="F8F7EA"/>
        </a:buClr>
        <a:buSzPct val="60000"/>
        <a:buFont typeface="Zapf Dingbats"/>
        <a:buChar char="❖"/>
        <a:tabLst/>
        <a:defRPr b="0" baseline="0" cap="none" i="0" spc="0" strike="noStrike" sz="5000" u="none">
          <a:solidFill>
            <a:srgbClr val="414141"/>
          </a:solidFill>
          <a:uFillTx/>
          <a:latin typeface="Palatino"/>
          <a:ea typeface="Palatino"/>
          <a:cs typeface="Palatino"/>
          <a:sym typeface="Palatino"/>
        </a:defRPr>
      </a:lvl6pPr>
      <a:lvl7pPr marL="4360984" marR="0" indent="-703384" algn="l" defTabSz="825500" rtl="0" latinLnBrk="0">
        <a:lnSpc>
          <a:spcPct val="100000"/>
        </a:lnSpc>
        <a:spcBef>
          <a:spcPts val="3400"/>
        </a:spcBef>
        <a:spcAft>
          <a:spcPts val="0"/>
        </a:spcAft>
        <a:buClr>
          <a:srgbClr val="F8F7EA"/>
        </a:buClr>
        <a:buSzPct val="60000"/>
        <a:buFont typeface="Zapf Dingbats"/>
        <a:buChar char="❖"/>
        <a:tabLst/>
        <a:defRPr b="0" baseline="0" cap="none" i="0" spc="0" strike="noStrike" sz="5000" u="none">
          <a:solidFill>
            <a:srgbClr val="414141"/>
          </a:solidFill>
          <a:uFillTx/>
          <a:latin typeface="Palatino"/>
          <a:ea typeface="Palatino"/>
          <a:cs typeface="Palatino"/>
          <a:sym typeface="Palatino"/>
        </a:defRPr>
      </a:lvl7pPr>
      <a:lvl8pPr marL="4970584" marR="0" indent="-703384" algn="l" defTabSz="825500" rtl="0" latinLnBrk="0">
        <a:lnSpc>
          <a:spcPct val="100000"/>
        </a:lnSpc>
        <a:spcBef>
          <a:spcPts val="3400"/>
        </a:spcBef>
        <a:spcAft>
          <a:spcPts val="0"/>
        </a:spcAft>
        <a:buClr>
          <a:srgbClr val="F8F7EA"/>
        </a:buClr>
        <a:buSzPct val="60000"/>
        <a:buFont typeface="Zapf Dingbats"/>
        <a:buChar char="❖"/>
        <a:tabLst/>
        <a:defRPr b="0" baseline="0" cap="none" i="0" spc="0" strike="noStrike" sz="5000" u="none">
          <a:solidFill>
            <a:srgbClr val="414141"/>
          </a:solidFill>
          <a:uFillTx/>
          <a:latin typeface="Palatino"/>
          <a:ea typeface="Palatino"/>
          <a:cs typeface="Palatino"/>
          <a:sym typeface="Palatino"/>
        </a:defRPr>
      </a:lvl8pPr>
      <a:lvl9pPr marL="5580184" marR="0" indent="-703384" algn="l" defTabSz="825500" rtl="0" latinLnBrk="0">
        <a:lnSpc>
          <a:spcPct val="100000"/>
        </a:lnSpc>
        <a:spcBef>
          <a:spcPts val="3400"/>
        </a:spcBef>
        <a:spcAft>
          <a:spcPts val="0"/>
        </a:spcAft>
        <a:buClr>
          <a:srgbClr val="F8F7EA"/>
        </a:buClr>
        <a:buSzPct val="60000"/>
        <a:buFont typeface="Zapf Dingbats"/>
        <a:buChar char="❖"/>
        <a:tabLst/>
        <a:defRPr b="0" baseline="0" cap="none" i="0" spc="0" strike="noStrike" sz="5000" u="none">
          <a:solidFill>
            <a:srgbClr val="414141"/>
          </a:solidFill>
          <a:uFillTx/>
          <a:latin typeface="Palatino"/>
          <a:ea typeface="Palatino"/>
          <a:cs typeface="Palatino"/>
          <a:sym typeface="Palatino"/>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1pPr>
      <a:lvl2pPr marL="0" marR="0" indent="228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2pPr>
      <a:lvl3pPr marL="0" marR="0" indent="457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3pPr>
      <a:lvl4pPr marL="0" marR="0" indent="685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4pPr>
      <a:lvl5pPr marL="0" marR="0" indent="9144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5pPr>
      <a:lvl6pPr marL="0" marR="0" indent="11430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6pPr>
      <a:lvl7pPr marL="0" marR="0" indent="1371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7pPr>
      <a:lvl8pPr marL="0" marR="0" indent="1600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8pPr>
      <a:lvl9pPr marL="0" marR="0" indent="1828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eg"/><Relationship Id="rId3" Type="http://schemas.openxmlformats.org/officeDocument/2006/relationships/image" Target="../media/image3.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6.png"/><Relationship Id="rId3" Type="http://schemas.openxmlformats.org/officeDocument/2006/relationships/image" Target="../media/image9.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eg"/><Relationship Id="rId3" Type="http://schemas.openxmlformats.org/officeDocument/2006/relationships/image" Target="../media/image7.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jpeg"/><Relationship Id="rId3" Type="http://schemas.openxmlformats.org/officeDocument/2006/relationships/image" Target="../media/image10.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2.jpeg"/><Relationship Id="rId5" Type="http://schemas.openxmlformats.org/officeDocument/2006/relationships/image" Target="../media/image13.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jpeg"/><Relationship Id="rId3" Type="http://schemas.openxmlformats.org/officeDocument/2006/relationships/image" Target="../media/image15.jpeg"/><Relationship Id="rId4" Type="http://schemas.openxmlformats.org/officeDocument/2006/relationships/image" Target="../media/image16.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0.png"/><Relationship Id="rId3" Type="http://schemas.openxmlformats.org/officeDocument/2006/relationships/image" Target="../media/image11.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2.png"/><Relationship Id="rId3" Type="http://schemas.openxmlformats.org/officeDocument/2006/relationships/image" Target="../media/image13.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4.png"/><Relationship Id="rId3" Type="http://schemas.openxmlformats.org/officeDocument/2006/relationships/image" Target="../media/image15.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18.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7.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jpe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9.jpe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0.jpeg"/><Relationship Id="rId3" Type="http://schemas.openxmlformats.org/officeDocument/2006/relationships/image" Target="../media/image19.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1.jpeg"/></Relationships>

</file>

<file path=ppt/slides/_rels/slide28.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 Id="rId3" Type="http://schemas.openxmlformats.org/officeDocument/2006/relationships/image" Target="../media/image3.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2.jpeg"/></Relationships>

</file>

<file path=ppt/slides/_rels/slide31.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3.jpeg"/></Relationships>

</file>

<file path=ppt/slides/_rels/slide32.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4.jpeg"/></Relationships>

</file>

<file path=ppt/slides/_rels/slide33.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5.jpeg"/></Relationships>

</file>

<file path=ppt/slides/_rels/slide34.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6.jpeg"/></Relationships>

</file>

<file path=ppt/slides/_rels/slide35.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7.jpeg"/></Relationships>

</file>

<file path=ppt/slides/_rels/slide36.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8.jpeg"/></Relationships>

</file>

<file path=ppt/slides/_rels/slide37.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9.jpeg"/><Relationship Id="rId3" Type="http://schemas.openxmlformats.org/officeDocument/2006/relationships/image" Target="../media/image20.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30.jpeg"/></Relationships>

</file>

<file path=ppt/slides/_rels/slide39.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1.jpeg"/></Relationships>

</file>

<file path=ppt/slides/_rels/slide41.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2.jpeg"/></Relationships>

</file>

<file path=ppt/slides/_rels/slide4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3.jpeg"/><Relationship Id="rId3" Type="http://schemas.openxmlformats.org/officeDocument/2006/relationships/image" Target="../media/image21.png"/></Relationships>

</file>

<file path=ppt/slides/_rels/slide44.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4.jpeg"/></Relationships>

</file>

<file path=ppt/slides/_rels/slide45.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5.jpeg"/></Relationships>

</file>

<file path=ppt/slides/_rels/slide46.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2.png"/></Relationships>

</file>

<file path=ppt/slides/_rels/slide47.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3.png"/><Relationship Id="rId3" Type="http://schemas.openxmlformats.org/officeDocument/2006/relationships/image" Target="../media/image24.png"/></Relationships>

</file>

<file path=ppt/slides/_rels/slide48.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6.jpeg"/></Relationships>

</file>

<file path=ppt/slides/_rels/slide49.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7.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50.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8.jpeg"/><Relationship Id="rId3" Type="http://schemas.openxmlformats.org/officeDocument/2006/relationships/image" Target="../media/image39.jpeg"/></Relationships>

</file>

<file path=ppt/slides/_rels/slide5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 Id="rId3" Type="http://schemas.openxmlformats.org/officeDocument/2006/relationships/image" Target="../media/image6.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Rectangle 2"/>
          <p:cNvSpPr txBox="1"/>
          <p:nvPr>
            <p:ph type="title"/>
          </p:nvPr>
        </p:nvSpPr>
        <p:spPr>
          <a:prstGeom prst="rect">
            <a:avLst/>
          </a:prstGeom>
        </p:spPr>
        <p:txBody>
          <a:bodyPr/>
          <a:lstStyle>
            <a:lvl1pPr>
              <a:defRPr spc="-200" sz="7200">
                <a:solidFill>
                  <a:srgbClr val="000000"/>
                </a:solidFill>
                <a:latin typeface="Times New Roman"/>
                <a:ea typeface="Times New Roman"/>
                <a:cs typeface="Times New Roman"/>
                <a:sym typeface="Times New Roman"/>
              </a:defRPr>
            </a:lvl1pPr>
          </a:lstStyle>
          <a:p>
            <a:pPr/>
            <a:r>
              <a:t>Nucleic Acids</a:t>
            </a:r>
          </a:p>
        </p:txBody>
      </p:sp>
      <p:sp>
        <p:nvSpPr>
          <p:cNvPr id="160" name="Rectangle 3"/>
          <p:cNvSpPr txBox="1"/>
          <p:nvPr>
            <p:ph type="body" idx="1"/>
          </p:nvPr>
        </p:nvSpPr>
        <p:spPr>
          <a:prstGeom prst="rect">
            <a:avLst/>
          </a:prstGeom>
        </p:spPr>
        <p:txBody>
          <a:bodyPr/>
          <a:lstStyle/>
          <a:p>
            <a:pPr>
              <a:defRPr>
                <a:solidFill>
                  <a:srgbClr val="292934"/>
                </a:solidFill>
                <a:latin typeface="Times New Roman"/>
                <a:ea typeface="Times New Roman"/>
                <a:cs typeface="Times New Roman"/>
                <a:sym typeface="Times New Roman"/>
              </a:defRPr>
            </a:pPr>
            <a:r>
              <a:t>ECS129</a:t>
            </a:r>
          </a:p>
          <a:p>
            <a:pPr>
              <a:defRPr>
                <a:solidFill>
                  <a:srgbClr val="292934"/>
                </a:solidFill>
                <a:latin typeface="Times New Roman"/>
                <a:ea typeface="Times New Roman"/>
                <a:cs typeface="Times New Roman"/>
                <a:sym typeface="Times New Roman"/>
              </a:defRPr>
            </a:pPr>
            <a:r>
              <a:t>Instructor: Patrice Koehl</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 name="Rectangle 2"/>
          <p:cNvSpPr txBox="1"/>
          <p:nvPr>
            <p:ph type="title"/>
          </p:nvPr>
        </p:nvSpPr>
        <p:spPr>
          <a:prstGeom prst="rect">
            <a:avLst/>
          </a:prstGeom>
        </p:spPr>
        <p:txBody>
          <a:bodyPr/>
          <a:lstStyle>
            <a:lvl1pPr>
              <a:defRPr spc="-200" sz="7200">
                <a:solidFill>
                  <a:srgbClr val="000000"/>
                </a:solidFill>
                <a:latin typeface="Times New Roman"/>
                <a:ea typeface="Times New Roman"/>
                <a:cs typeface="Times New Roman"/>
                <a:sym typeface="Times New Roman"/>
              </a:defRPr>
            </a:lvl1pPr>
          </a:lstStyle>
          <a:p>
            <a:pPr/>
            <a:r>
              <a:t>Polynucleotides</a:t>
            </a:r>
          </a:p>
        </p:txBody>
      </p:sp>
      <p:pic>
        <p:nvPicPr>
          <p:cNvPr id="223" name="Picture 7" descr="Picture 7"/>
          <p:cNvPicPr>
            <a:picLocks noChangeAspect="1"/>
          </p:cNvPicPr>
          <p:nvPr/>
        </p:nvPicPr>
        <p:blipFill>
          <a:blip r:embed="rId2">
            <a:extLst/>
          </a:blip>
          <a:stretch>
            <a:fillRect/>
          </a:stretch>
        </p:blipFill>
        <p:spPr>
          <a:xfrm>
            <a:off x="6553201" y="3352800"/>
            <a:ext cx="9212097" cy="9747250"/>
          </a:xfrm>
          <a:prstGeom prst="rect">
            <a:avLst/>
          </a:prstGeom>
          <a:ln w="12700">
            <a:miter lim="400000"/>
          </a:ln>
        </p:spPr>
      </p:pic>
      <p:sp>
        <p:nvSpPr>
          <p:cNvPr id="224" name="Text Box 8"/>
          <p:cNvSpPr txBox="1"/>
          <p:nvPr/>
        </p:nvSpPr>
        <p:spPr>
          <a:xfrm>
            <a:off x="18379439" y="11021286"/>
            <a:ext cx="643881" cy="8174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solidFill>
                  <a:srgbClr val="FF0000"/>
                </a:solidFill>
                <a:latin typeface="Arial"/>
                <a:ea typeface="Arial"/>
                <a:cs typeface="Arial"/>
                <a:sym typeface="Arial"/>
              </a:defRPr>
            </a:pPr>
            <a:r>
              <a:t>3</a:t>
            </a:r>
            <a:r>
              <a:t>’</a:t>
            </a:r>
          </a:p>
        </p:txBody>
      </p:sp>
      <p:sp>
        <p:nvSpPr>
          <p:cNvPr id="225" name="Text Box 9"/>
          <p:cNvSpPr txBox="1"/>
          <p:nvPr/>
        </p:nvSpPr>
        <p:spPr>
          <a:xfrm>
            <a:off x="13197840" y="2944086"/>
            <a:ext cx="643881" cy="8174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solidFill>
                  <a:srgbClr val="FF0000"/>
                </a:solidFill>
                <a:latin typeface="Arial"/>
                <a:ea typeface="Arial"/>
                <a:cs typeface="Arial"/>
                <a:sym typeface="Arial"/>
              </a:defRPr>
            </a:pPr>
            <a:r>
              <a:t>5</a:t>
            </a:r>
            <a:r>
              <a:t>’</a:t>
            </a:r>
          </a:p>
        </p:txBody>
      </p:sp>
      <p:sp>
        <p:nvSpPr>
          <p:cNvPr id="226" name="Line 10"/>
          <p:cNvSpPr/>
          <p:nvPr/>
        </p:nvSpPr>
        <p:spPr>
          <a:xfrm>
            <a:off x="12649199" y="3505199"/>
            <a:ext cx="5791201" cy="9144002"/>
          </a:xfrm>
          <a:prstGeom prst="line">
            <a:avLst/>
          </a:prstGeom>
          <a:ln w="101600">
            <a:solidFill>
              <a:srgbClr val="FF0000"/>
            </a:solidFill>
            <a:tailEnd type="triangle"/>
          </a:ln>
        </p:spPr>
        <p:txBody>
          <a:bodyPr lIns="50800" tIns="50800" rIns="50800" bIns="50800" anchor="ctr"/>
          <a:lstStyle/>
          <a:p>
            <a:pPr algn="ctr">
              <a:spcBef>
                <a:spcPts val="0"/>
              </a:spcBef>
              <a:defRPr sz="4400"/>
            </a:pP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 name="Rectangle 2"/>
          <p:cNvSpPr txBox="1"/>
          <p:nvPr>
            <p:ph type="title"/>
          </p:nvPr>
        </p:nvSpPr>
        <p:spPr>
          <a:prstGeom prst="rect">
            <a:avLst/>
          </a:prstGeom>
        </p:spPr>
        <p:txBody>
          <a:bodyPr/>
          <a:lstStyle>
            <a:lvl1pPr>
              <a:defRPr spc="-200" sz="7200">
                <a:solidFill>
                  <a:srgbClr val="000000"/>
                </a:solidFill>
                <a:latin typeface="Times New Roman"/>
                <a:ea typeface="Times New Roman"/>
                <a:cs typeface="Times New Roman"/>
                <a:sym typeface="Times New Roman"/>
              </a:defRPr>
            </a:lvl1pPr>
          </a:lstStyle>
          <a:p>
            <a:pPr/>
            <a:r>
              <a:t>Nucleic Acids</a:t>
            </a:r>
          </a:p>
        </p:txBody>
      </p:sp>
      <p:sp>
        <p:nvSpPr>
          <p:cNvPr id="229" name="Rectangle 3"/>
          <p:cNvSpPr txBox="1"/>
          <p:nvPr>
            <p:ph type="body" idx="1"/>
          </p:nvPr>
        </p:nvSpPr>
        <p:spPr>
          <a:prstGeom prst="rect">
            <a:avLst/>
          </a:prstGeom>
        </p:spPr>
        <p:txBody>
          <a:bodyPr/>
          <a:lstStyle/>
          <a:p>
            <a:pPr>
              <a:defRPr>
                <a:solidFill>
                  <a:srgbClr val="000000"/>
                </a:solidFill>
                <a:latin typeface="Times New Roman"/>
                <a:ea typeface="Times New Roman"/>
                <a:cs typeface="Times New Roman"/>
                <a:sym typeface="Times New Roman"/>
              </a:defRPr>
            </a:pPr>
            <a:r>
              <a:t>Nucleotides</a:t>
            </a:r>
          </a:p>
          <a:p>
            <a:pPr>
              <a:defRPr>
                <a:solidFill>
                  <a:srgbClr val="000000"/>
                </a:solidFill>
                <a:latin typeface="Times New Roman"/>
                <a:ea typeface="Times New Roman"/>
                <a:cs typeface="Times New Roman"/>
                <a:sym typeface="Times New Roman"/>
              </a:defRPr>
            </a:pPr>
            <a:r>
              <a:t>DNA Structure</a:t>
            </a:r>
          </a:p>
          <a:p>
            <a:pPr>
              <a:defRPr>
                <a:solidFill>
                  <a:srgbClr val="000000"/>
                </a:solidFill>
                <a:latin typeface="Times New Roman"/>
                <a:ea typeface="Times New Roman"/>
                <a:cs typeface="Times New Roman"/>
                <a:sym typeface="Times New Roman"/>
              </a:defRPr>
            </a:pPr>
            <a:r>
              <a:t>RNA</a:t>
            </a:r>
          </a:p>
          <a:p>
            <a:pPr lvl="1" marL="914400" indent="-304800">
              <a:spcBef>
                <a:spcPts val="900"/>
              </a:spcBef>
              <a:defRPr sz="4000">
                <a:solidFill>
                  <a:srgbClr val="FF0000"/>
                </a:solidFill>
                <a:latin typeface="Times New Roman"/>
                <a:ea typeface="Times New Roman"/>
                <a:cs typeface="Times New Roman"/>
                <a:sym typeface="Times New Roman"/>
              </a:defRPr>
            </a:pPr>
            <a:r>
              <a:t>Synthesis</a:t>
            </a:r>
          </a:p>
          <a:p>
            <a:pPr lvl="1" marL="914400" indent="-304800">
              <a:spcBef>
                <a:spcPts val="900"/>
              </a:spcBef>
              <a:defRPr sz="4000">
                <a:solidFill>
                  <a:srgbClr val="FF0000"/>
                </a:solidFill>
                <a:latin typeface="Times New Roman"/>
                <a:ea typeface="Times New Roman"/>
                <a:cs typeface="Times New Roman"/>
                <a:sym typeface="Times New Roman"/>
              </a:defRPr>
            </a:pPr>
            <a:r>
              <a:t>Function</a:t>
            </a:r>
          </a:p>
          <a:p>
            <a:pPr lvl="1" marL="914400" indent="-304800">
              <a:spcBef>
                <a:spcPts val="900"/>
              </a:spcBef>
              <a:defRPr sz="4000">
                <a:solidFill>
                  <a:srgbClr val="FF0000"/>
                </a:solidFill>
                <a:latin typeface="Times New Roman"/>
                <a:ea typeface="Times New Roman"/>
                <a:cs typeface="Times New Roman"/>
                <a:sym typeface="Times New Roman"/>
              </a:defRPr>
            </a:pPr>
            <a:r>
              <a:t>Secondary structure</a:t>
            </a:r>
          </a:p>
          <a:p>
            <a:pPr lvl="1" marL="914400" indent="-304800">
              <a:spcBef>
                <a:spcPts val="900"/>
              </a:spcBef>
              <a:defRPr sz="4000">
                <a:solidFill>
                  <a:srgbClr val="FF0000"/>
                </a:solidFill>
                <a:latin typeface="Times New Roman"/>
                <a:ea typeface="Times New Roman"/>
                <a:cs typeface="Times New Roman"/>
                <a:sym typeface="Times New Roman"/>
              </a:defRPr>
            </a:pPr>
            <a:r>
              <a:t>Tertiary interactions</a:t>
            </a:r>
          </a:p>
          <a:p>
            <a:pPr lvl="1" marL="914400" indent="-304800">
              <a:spcBef>
                <a:spcPts val="900"/>
              </a:spcBef>
              <a:defRPr sz="4000">
                <a:solidFill>
                  <a:srgbClr val="FF0000"/>
                </a:solidFill>
                <a:latin typeface="Times New Roman"/>
                <a:ea typeface="Times New Roman"/>
                <a:cs typeface="Times New Roman"/>
                <a:sym typeface="Times New Roman"/>
              </a:defRPr>
            </a:pPr>
            <a:r>
              <a:t>Wobble hypothesis</a:t>
            </a:r>
          </a:p>
        </p:txBody>
      </p:sp>
      <p:pic>
        <p:nvPicPr>
          <p:cNvPr id="230" name="Picture 13" descr="Picture 13"/>
          <p:cNvPicPr>
            <a:picLocks noChangeAspect="1"/>
          </p:cNvPicPr>
          <p:nvPr/>
        </p:nvPicPr>
        <p:blipFill>
          <a:blip r:embed="rId2">
            <a:extLst/>
          </a:blip>
          <a:stretch>
            <a:fillRect/>
          </a:stretch>
        </p:blipFill>
        <p:spPr>
          <a:xfrm>
            <a:off x="12968442" y="4804587"/>
            <a:ext cx="6096001" cy="8128001"/>
          </a:xfrm>
          <a:prstGeom prst="rect">
            <a:avLst/>
          </a:prstGeom>
          <a:ln w="12700">
            <a:miter lim="400000"/>
          </a:ln>
        </p:spPr>
      </p:pic>
      <p:sp>
        <p:nvSpPr>
          <p:cNvPr id="231" name="Rectangle 14"/>
          <p:cNvSpPr/>
          <p:nvPr/>
        </p:nvSpPr>
        <p:spPr>
          <a:xfrm>
            <a:off x="858354" y="4071535"/>
            <a:ext cx="5486401" cy="1371601"/>
          </a:xfrm>
          <a:prstGeom prst="rect">
            <a:avLst/>
          </a:prstGeom>
          <a:solidFill>
            <a:srgbClr val="FFFFFF">
              <a:alpha val="70195"/>
            </a:srgbClr>
          </a:solidFill>
          <a:ln w="12700">
            <a:miter lim="400000"/>
          </a:ln>
        </p:spPr>
        <p:txBody>
          <a:bodyPr lIns="50800" tIns="50800" rIns="50800" bIns="50800" anchor="ct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232" name="Rectangle 15"/>
          <p:cNvSpPr/>
          <p:nvPr/>
        </p:nvSpPr>
        <p:spPr>
          <a:xfrm>
            <a:off x="616928" y="6707971"/>
            <a:ext cx="8077201" cy="6705601"/>
          </a:xfrm>
          <a:prstGeom prst="rect">
            <a:avLst/>
          </a:prstGeom>
          <a:solidFill>
            <a:srgbClr val="FFFFFF">
              <a:alpha val="70195"/>
            </a:srgbClr>
          </a:solidFill>
          <a:ln w="12700">
            <a:miter lim="400000"/>
          </a:ln>
        </p:spPr>
        <p:txBody>
          <a:bodyPr lIns="50800" tIns="50800" rIns="50800" bIns="50800" anchor="ct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pic>
        <p:nvPicPr>
          <p:cNvPr id="233" name="Picture 16" descr="Picture 16"/>
          <p:cNvPicPr>
            <a:picLocks noChangeAspect="1"/>
          </p:cNvPicPr>
          <p:nvPr/>
        </p:nvPicPr>
        <p:blipFill>
          <a:blip r:embed="rId3">
            <a:extLst/>
          </a:blip>
          <a:stretch>
            <a:fillRect/>
          </a:stretch>
        </p:blipFill>
        <p:spPr>
          <a:xfrm>
            <a:off x="15697200" y="0"/>
            <a:ext cx="2101850" cy="3225800"/>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5" name="Text Box 2"/>
          <p:cNvSpPr txBox="1"/>
          <p:nvPr/>
        </p:nvSpPr>
        <p:spPr>
          <a:xfrm>
            <a:off x="6967016" y="278155"/>
            <a:ext cx="10449968" cy="111685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solidFill>
                  <a:srgbClr val="000000"/>
                </a:solidFill>
                <a:latin typeface="Times New Roman"/>
                <a:ea typeface="Times New Roman"/>
                <a:cs typeface="Times New Roman"/>
                <a:sym typeface="Times New Roman"/>
              </a:defRPr>
            </a:lvl1pPr>
          </a:lstStyle>
          <a:p>
            <a:pPr/>
            <a:r>
              <a:t>DNA: double stranded helix</a:t>
            </a:r>
          </a:p>
        </p:txBody>
      </p:sp>
      <p:pic>
        <p:nvPicPr>
          <p:cNvPr id="236" name="Picture 3" descr="Picture 3"/>
          <p:cNvPicPr>
            <a:picLocks noChangeAspect="1"/>
          </p:cNvPicPr>
          <p:nvPr/>
        </p:nvPicPr>
        <p:blipFill>
          <a:blip r:embed="rId2">
            <a:extLst/>
          </a:blip>
          <a:stretch>
            <a:fillRect/>
          </a:stretch>
        </p:blipFill>
        <p:spPr>
          <a:xfrm>
            <a:off x="2893228" y="3999260"/>
            <a:ext cx="8305801" cy="9010651"/>
          </a:xfrm>
          <a:prstGeom prst="rect">
            <a:avLst/>
          </a:prstGeom>
          <a:ln w="12700">
            <a:miter lim="400000"/>
          </a:ln>
        </p:spPr>
      </p:pic>
      <p:pic>
        <p:nvPicPr>
          <p:cNvPr id="237" name="Picture 4" descr="Picture 4"/>
          <p:cNvPicPr>
            <a:picLocks noChangeAspect="1"/>
          </p:cNvPicPr>
          <p:nvPr/>
        </p:nvPicPr>
        <p:blipFill>
          <a:blip r:embed="rId3">
            <a:extLst/>
          </a:blip>
          <a:stretch>
            <a:fillRect/>
          </a:stretch>
        </p:blipFill>
        <p:spPr>
          <a:xfrm>
            <a:off x="16176818" y="2070225"/>
            <a:ext cx="3686177" cy="11582401"/>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9" name="Rectangle 2"/>
          <p:cNvSpPr txBox="1"/>
          <p:nvPr>
            <p:ph type="title"/>
          </p:nvPr>
        </p:nvSpPr>
        <p:spPr>
          <a:prstGeom prst="rect">
            <a:avLst/>
          </a:prstGeom>
        </p:spPr>
        <p:txBody>
          <a:bodyPr/>
          <a:lstStyle>
            <a:lvl1pPr>
              <a:defRPr spc="-200" sz="7200">
                <a:solidFill>
                  <a:srgbClr val="000000"/>
                </a:solidFill>
                <a:latin typeface="Times New Roman"/>
                <a:ea typeface="Times New Roman"/>
                <a:cs typeface="Times New Roman"/>
                <a:sym typeface="Times New Roman"/>
              </a:defRPr>
            </a:lvl1pPr>
          </a:lstStyle>
          <a:p>
            <a:pPr/>
            <a:r>
              <a:t>DNA: base pairs</a:t>
            </a:r>
          </a:p>
        </p:txBody>
      </p:sp>
      <p:pic>
        <p:nvPicPr>
          <p:cNvPr id="240" name="Picture 8" descr="Picture 8"/>
          <p:cNvPicPr>
            <a:picLocks noChangeAspect="1"/>
          </p:cNvPicPr>
          <p:nvPr/>
        </p:nvPicPr>
        <p:blipFill>
          <a:blip r:embed="rId2">
            <a:extLst/>
          </a:blip>
          <a:stretch>
            <a:fillRect/>
          </a:stretch>
        </p:blipFill>
        <p:spPr>
          <a:xfrm>
            <a:off x="2896462" y="3940174"/>
            <a:ext cx="5676901" cy="8096251"/>
          </a:xfrm>
          <a:prstGeom prst="rect">
            <a:avLst/>
          </a:prstGeom>
          <a:ln w="12700">
            <a:miter lim="400000"/>
          </a:ln>
        </p:spPr>
      </p:pic>
      <p:pic>
        <p:nvPicPr>
          <p:cNvPr id="241" name="Picture 9" descr="Picture 9"/>
          <p:cNvPicPr>
            <a:picLocks noChangeAspect="1"/>
          </p:cNvPicPr>
          <p:nvPr/>
        </p:nvPicPr>
        <p:blipFill>
          <a:blip r:embed="rId3">
            <a:extLst/>
          </a:blip>
          <a:stretch>
            <a:fillRect/>
          </a:stretch>
        </p:blipFill>
        <p:spPr>
          <a:xfrm>
            <a:off x="12673612" y="4875521"/>
            <a:ext cx="9372601" cy="3413127"/>
          </a:xfrm>
          <a:prstGeom prst="rect">
            <a:avLst/>
          </a:prstGeom>
          <a:ln w="12700">
            <a:miter lim="400000"/>
          </a:ln>
        </p:spPr>
      </p:pic>
      <p:sp>
        <p:nvSpPr>
          <p:cNvPr id="242" name="AutoShape 10"/>
          <p:cNvSpPr/>
          <p:nvPr/>
        </p:nvSpPr>
        <p:spPr>
          <a:xfrm>
            <a:off x="12406912" y="4753284"/>
            <a:ext cx="9906001" cy="3657601"/>
          </a:xfrm>
          <a:prstGeom prst="roundRect">
            <a:avLst>
              <a:gd name="adj" fmla="val 16667"/>
            </a:avLst>
          </a:prstGeom>
          <a:ln w="25400">
            <a:solidFill>
              <a:srgbClr val="292934"/>
            </a:solidFill>
          </a:ln>
        </p:spPr>
        <p:txBody>
          <a:bodyPr lIns="50800" tIns="50800" rIns="50800" bIns="50800" anchor="ct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243" name="Text Box 12"/>
          <p:cNvSpPr txBox="1"/>
          <p:nvPr/>
        </p:nvSpPr>
        <p:spPr>
          <a:xfrm>
            <a:off x="12996508" y="9717552"/>
            <a:ext cx="9242426" cy="198582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i="1">
                <a:solidFill>
                  <a:srgbClr val="FF0000"/>
                </a:solidFill>
                <a:latin typeface="Arial"/>
                <a:ea typeface="Arial"/>
                <a:cs typeface="Arial"/>
                <a:sym typeface="Arial"/>
              </a:defRPr>
            </a:pPr>
            <a:r>
              <a:t>Excerpt from Watson and Crick, </a:t>
            </a:r>
            <a:endParaRPr sz="4800"/>
          </a:p>
          <a:p>
            <a:pPr>
              <a:defRPr i="1">
                <a:solidFill>
                  <a:srgbClr val="FF0000"/>
                </a:solidFill>
                <a:latin typeface="Arial"/>
                <a:ea typeface="Arial"/>
                <a:cs typeface="Arial"/>
                <a:sym typeface="Arial"/>
              </a:defRPr>
            </a:pPr>
            <a:r>
              <a:t>Nature, 4356, 737-728 (1953)</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Rectangle 2"/>
          <p:cNvSpPr txBox="1"/>
          <p:nvPr>
            <p:ph type="title"/>
          </p:nvPr>
        </p:nvSpPr>
        <p:spPr>
          <a:prstGeom prst="rect">
            <a:avLst/>
          </a:prstGeom>
        </p:spPr>
        <p:txBody>
          <a:bodyPr/>
          <a:lstStyle>
            <a:lvl1pPr>
              <a:defRPr spc="-200" sz="7200">
                <a:solidFill>
                  <a:srgbClr val="000000"/>
                </a:solidFill>
                <a:latin typeface="Times New Roman"/>
                <a:ea typeface="Times New Roman"/>
                <a:cs typeface="Times New Roman"/>
                <a:sym typeface="Times New Roman"/>
              </a:defRPr>
            </a:lvl1pPr>
          </a:lstStyle>
          <a:p>
            <a:pPr/>
            <a:r>
              <a:t>DNA: base pairs</a:t>
            </a:r>
          </a:p>
        </p:txBody>
      </p:sp>
      <p:pic>
        <p:nvPicPr>
          <p:cNvPr id="246" name="Picture 3" descr="Picture 3"/>
          <p:cNvPicPr>
            <a:picLocks noChangeAspect="1"/>
          </p:cNvPicPr>
          <p:nvPr/>
        </p:nvPicPr>
        <p:blipFill>
          <a:blip r:embed="rId2">
            <a:extLst/>
          </a:blip>
          <a:stretch>
            <a:fillRect/>
          </a:stretch>
        </p:blipFill>
        <p:spPr>
          <a:xfrm>
            <a:off x="12019553" y="3289299"/>
            <a:ext cx="7327901" cy="10118727"/>
          </a:xfrm>
          <a:prstGeom prst="rect">
            <a:avLst/>
          </a:prstGeom>
          <a:ln w="12700">
            <a:miter lim="400000"/>
          </a:ln>
        </p:spPr>
      </p:pic>
      <p:pic>
        <p:nvPicPr>
          <p:cNvPr id="247" name="Picture 4" descr="Picture 4"/>
          <p:cNvPicPr>
            <a:picLocks noChangeAspect="1"/>
          </p:cNvPicPr>
          <p:nvPr/>
        </p:nvPicPr>
        <p:blipFill>
          <a:blip r:embed="rId3">
            <a:extLst/>
          </a:blip>
          <a:stretch>
            <a:fillRect/>
          </a:stretch>
        </p:blipFill>
        <p:spPr>
          <a:xfrm>
            <a:off x="2827483" y="3940174"/>
            <a:ext cx="5676901" cy="8096251"/>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Text Box 2"/>
          <p:cNvSpPr txBox="1"/>
          <p:nvPr/>
        </p:nvSpPr>
        <p:spPr>
          <a:xfrm>
            <a:off x="6949440" y="140072"/>
            <a:ext cx="10449967" cy="111685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solidFill>
                  <a:srgbClr val="000000"/>
                </a:solidFill>
                <a:latin typeface="Times New Roman"/>
                <a:ea typeface="Times New Roman"/>
                <a:cs typeface="Times New Roman"/>
                <a:sym typeface="Times New Roman"/>
              </a:defRPr>
            </a:lvl1pPr>
          </a:lstStyle>
          <a:p>
            <a:pPr/>
            <a:r>
              <a:t>DNA: double stranded helix</a:t>
            </a:r>
          </a:p>
        </p:txBody>
      </p:sp>
      <p:pic>
        <p:nvPicPr>
          <p:cNvPr id="250" name="Picture 4" descr="Picture 4"/>
          <p:cNvPicPr>
            <a:picLocks noChangeAspect="1"/>
          </p:cNvPicPr>
          <p:nvPr/>
        </p:nvPicPr>
        <p:blipFill>
          <a:blip r:embed="rId2">
            <a:extLst/>
          </a:blip>
          <a:stretch>
            <a:fillRect/>
          </a:stretch>
        </p:blipFill>
        <p:spPr>
          <a:xfrm>
            <a:off x="10515600" y="7772400"/>
            <a:ext cx="9264650" cy="1463676"/>
          </a:xfrm>
          <a:prstGeom prst="rect">
            <a:avLst/>
          </a:prstGeom>
          <a:ln w="12700">
            <a:miter lim="400000"/>
          </a:ln>
        </p:spPr>
      </p:pic>
      <p:pic>
        <p:nvPicPr>
          <p:cNvPr id="251" name="Picture 5" descr="Picture 5"/>
          <p:cNvPicPr>
            <a:picLocks noChangeAspect="1"/>
          </p:cNvPicPr>
          <p:nvPr/>
        </p:nvPicPr>
        <p:blipFill>
          <a:blip r:embed="rId3">
            <a:extLst/>
          </a:blip>
          <a:stretch>
            <a:fillRect/>
          </a:stretch>
        </p:blipFill>
        <p:spPr>
          <a:xfrm>
            <a:off x="10515600" y="10363200"/>
            <a:ext cx="9537700" cy="1203326"/>
          </a:xfrm>
          <a:prstGeom prst="rect">
            <a:avLst/>
          </a:prstGeom>
          <a:ln w="12700">
            <a:miter lim="400000"/>
          </a:ln>
        </p:spPr>
      </p:pic>
      <p:sp>
        <p:nvSpPr>
          <p:cNvPr id="252" name="AutoShape 7"/>
          <p:cNvSpPr/>
          <p:nvPr/>
        </p:nvSpPr>
        <p:spPr>
          <a:xfrm>
            <a:off x="10363200" y="7620000"/>
            <a:ext cx="9601200" cy="1981200"/>
          </a:xfrm>
          <a:prstGeom prst="roundRect">
            <a:avLst>
              <a:gd name="adj" fmla="val 16667"/>
            </a:avLst>
          </a:prstGeom>
          <a:ln w="25400">
            <a:solidFill>
              <a:srgbClr val="292934"/>
            </a:solidFill>
          </a:ln>
        </p:spPr>
        <p:txBody>
          <a:bodyPr lIns="50800" tIns="50800" rIns="50800" bIns="50800" anchor="ct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253" name="AutoShape 8"/>
          <p:cNvSpPr/>
          <p:nvPr/>
        </p:nvSpPr>
        <p:spPr>
          <a:xfrm>
            <a:off x="10363200" y="10210800"/>
            <a:ext cx="9601200" cy="1524000"/>
          </a:xfrm>
          <a:prstGeom prst="roundRect">
            <a:avLst>
              <a:gd name="adj" fmla="val 16667"/>
            </a:avLst>
          </a:prstGeom>
          <a:ln w="25400">
            <a:solidFill>
              <a:srgbClr val="292934"/>
            </a:solidFill>
          </a:ln>
        </p:spPr>
        <p:txBody>
          <a:bodyPr lIns="50800" tIns="50800" rIns="50800" bIns="50800" anchor="ct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254" name="Text Box 9"/>
          <p:cNvSpPr txBox="1"/>
          <p:nvPr/>
        </p:nvSpPr>
        <p:spPr>
          <a:xfrm>
            <a:off x="10194290" y="11792812"/>
            <a:ext cx="9559926" cy="198582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i="1">
                <a:solidFill>
                  <a:srgbClr val="FF0000"/>
                </a:solidFill>
                <a:latin typeface="Arial"/>
                <a:ea typeface="Arial"/>
                <a:cs typeface="Arial"/>
                <a:sym typeface="Arial"/>
              </a:defRPr>
            </a:pPr>
            <a:r>
              <a:t>Excerpts from Watson and Crick, </a:t>
            </a:r>
            <a:endParaRPr sz="4800"/>
          </a:p>
          <a:p>
            <a:pPr>
              <a:defRPr i="1">
                <a:solidFill>
                  <a:srgbClr val="FF0000"/>
                </a:solidFill>
                <a:latin typeface="Arial"/>
                <a:ea typeface="Arial"/>
                <a:cs typeface="Arial"/>
                <a:sym typeface="Arial"/>
              </a:defRPr>
            </a:pPr>
            <a:r>
              <a:t>Nature, 4356, 737-728 (1953)</a:t>
            </a:r>
          </a:p>
        </p:txBody>
      </p:sp>
      <p:pic>
        <p:nvPicPr>
          <p:cNvPr id="255" name="Picture 10" descr="Picture 10"/>
          <p:cNvPicPr>
            <a:picLocks noChangeAspect="1"/>
          </p:cNvPicPr>
          <p:nvPr/>
        </p:nvPicPr>
        <p:blipFill>
          <a:blip r:embed="rId4">
            <a:extLst/>
          </a:blip>
          <a:stretch>
            <a:fillRect/>
          </a:stretch>
        </p:blipFill>
        <p:spPr>
          <a:xfrm>
            <a:off x="2749666" y="3060700"/>
            <a:ext cx="5029201" cy="7442201"/>
          </a:xfrm>
          <a:prstGeom prst="rect">
            <a:avLst/>
          </a:prstGeom>
          <a:ln w="12700">
            <a:miter lim="400000"/>
          </a:ln>
        </p:spPr>
      </p:pic>
      <p:pic>
        <p:nvPicPr>
          <p:cNvPr id="256" name="Picture 11" descr="Picture 11"/>
          <p:cNvPicPr>
            <a:picLocks noChangeAspect="1"/>
          </p:cNvPicPr>
          <p:nvPr/>
        </p:nvPicPr>
        <p:blipFill>
          <a:blip r:embed="rId5">
            <a:extLst/>
          </a:blip>
          <a:stretch>
            <a:fillRect/>
          </a:stretch>
        </p:blipFill>
        <p:spPr>
          <a:xfrm>
            <a:off x="12009436" y="2603499"/>
            <a:ext cx="5699128" cy="4419601"/>
          </a:xfrm>
          <a:prstGeom prst="rect">
            <a:avLst/>
          </a:prstGeom>
          <a:ln w="12700">
            <a:miter lim="400000"/>
          </a:ln>
        </p:spPr>
      </p:pic>
      <p:sp>
        <p:nvSpPr>
          <p:cNvPr id="257" name="Rectangle 13"/>
          <p:cNvSpPr/>
          <p:nvPr/>
        </p:nvSpPr>
        <p:spPr>
          <a:xfrm>
            <a:off x="13766800" y="6565900"/>
            <a:ext cx="3810000" cy="457200"/>
          </a:xfrm>
          <a:prstGeom prst="rect">
            <a:avLst/>
          </a:prstGeom>
          <a:solidFill>
            <a:srgbClr val="FFFFFF"/>
          </a:solidFill>
          <a:ln w="12700">
            <a:miter lim="400000"/>
          </a:ln>
        </p:spPr>
        <p:txBody>
          <a:bodyPr lIns="50800" tIns="50800" rIns="50800" bIns="50800" anchor="ct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258" name="AutoShape 14"/>
          <p:cNvSpPr/>
          <p:nvPr/>
        </p:nvSpPr>
        <p:spPr>
          <a:xfrm>
            <a:off x="11887200" y="2438400"/>
            <a:ext cx="5943600" cy="4724400"/>
          </a:xfrm>
          <a:prstGeom prst="roundRect">
            <a:avLst>
              <a:gd name="adj" fmla="val 16667"/>
            </a:avLst>
          </a:prstGeom>
          <a:ln w="25400">
            <a:solidFill>
              <a:srgbClr val="292934"/>
            </a:solidFill>
          </a:ln>
        </p:spPr>
        <p:txBody>
          <a:bodyPr lIns="50800" tIns="50800" rIns="50800" bIns="50800" anchor="ct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0" name="Rectangle 2"/>
          <p:cNvSpPr txBox="1"/>
          <p:nvPr>
            <p:ph type="title"/>
          </p:nvPr>
        </p:nvSpPr>
        <p:spPr>
          <a:prstGeom prst="rect">
            <a:avLst/>
          </a:prstGeom>
        </p:spPr>
        <p:txBody>
          <a:bodyPr/>
          <a:lstStyle>
            <a:lvl1pPr>
              <a:defRPr spc="-200" sz="7200">
                <a:solidFill>
                  <a:srgbClr val="000000"/>
                </a:solidFill>
                <a:latin typeface="Times New Roman"/>
                <a:ea typeface="Times New Roman"/>
                <a:cs typeface="Times New Roman"/>
                <a:sym typeface="Times New Roman"/>
              </a:defRPr>
            </a:lvl1pPr>
          </a:lstStyle>
          <a:p>
            <a:pPr/>
            <a:r>
              <a:t>DNA: a style?</a:t>
            </a:r>
          </a:p>
        </p:txBody>
      </p:sp>
      <p:pic>
        <p:nvPicPr>
          <p:cNvPr id="261" name="Picture 4" descr="Picture 4"/>
          <p:cNvPicPr>
            <a:picLocks noChangeAspect="1"/>
          </p:cNvPicPr>
          <p:nvPr/>
        </p:nvPicPr>
        <p:blipFill>
          <a:blip r:embed="rId2">
            <a:extLst/>
          </a:blip>
          <a:stretch>
            <a:fillRect/>
          </a:stretch>
        </p:blipFill>
        <p:spPr>
          <a:xfrm>
            <a:off x="5334000" y="2895600"/>
            <a:ext cx="5337177" cy="8801100"/>
          </a:xfrm>
          <a:prstGeom prst="rect">
            <a:avLst/>
          </a:prstGeom>
          <a:ln w="12700">
            <a:miter lim="400000"/>
          </a:ln>
        </p:spPr>
      </p:pic>
      <p:pic>
        <p:nvPicPr>
          <p:cNvPr id="262" name="Picture 5" descr="Picture 5"/>
          <p:cNvPicPr>
            <a:picLocks noChangeAspect="1"/>
          </p:cNvPicPr>
          <p:nvPr/>
        </p:nvPicPr>
        <p:blipFill>
          <a:blip r:embed="rId3">
            <a:extLst/>
          </a:blip>
          <a:stretch>
            <a:fillRect/>
          </a:stretch>
        </p:blipFill>
        <p:spPr>
          <a:xfrm>
            <a:off x="13868399" y="3289300"/>
            <a:ext cx="5359401" cy="3657601"/>
          </a:xfrm>
          <a:prstGeom prst="rect">
            <a:avLst/>
          </a:prstGeom>
          <a:ln w="12700">
            <a:miter lim="400000"/>
          </a:ln>
        </p:spPr>
      </p:pic>
      <p:pic>
        <p:nvPicPr>
          <p:cNvPr id="263" name="Picture 6" descr="Picture 6"/>
          <p:cNvPicPr>
            <a:picLocks noChangeAspect="1"/>
          </p:cNvPicPr>
          <p:nvPr/>
        </p:nvPicPr>
        <p:blipFill>
          <a:blip r:embed="rId4">
            <a:extLst/>
          </a:blip>
          <a:stretch>
            <a:fillRect/>
          </a:stretch>
        </p:blipFill>
        <p:spPr>
          <a:xfrm>
            <a:off x="13106400" y="8077200"/>
            <a:ext cx="6270627" cy="4695827"/>
          </a:xfrm>
          <a:prstGeom prst="rect">
            <a:avLst/>
          </a:prstGeom>
          <a:ln w="12700">
            <a:miter lim="400000"/>
          </a:ln>
        </p:spPr>
      </p:pic>
      <p:sp>
        <p:nvSpPr>
          <p:cNvPr id="264" name="Text Box 7"/>
          <p:cNvSpPr txBox="1"/>
          <p:nvPr/>
        </p:nvSpPr>
        <p:spPr>
          <a:xfrm>
            <a:off x="6187439" y="11633987"/>
            <a:ext cx="4194983" cy="81122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a:solidFill>
                  <a:srgbClr val="FF0000"/>
                </a:solidFill>
                <a:latin typeface="Times New Roman"/>
                <a:ea typeface="Times New Roman"/>
                <a:cs typeface="Times New Roman"/>
                <a:sym typeface="Times New Roman"/>
              </a:defRPr>
            </a:lvl1pPr>
          </a:lstStyle>
          <a:p>
            <a:pPr/>
            <a:r>
              <a:t>Perth, Australia</a:t>
            </a:r>
          </a:p>
        </p:txBody>
      </p:sp>
      <p:sp>
        <p:nvSpPr>
          <p:cNvPr id="265" name="Text Box 8"/>
          <p:cNvSpPr txBox="1"/>
          <p:nvPr/>
        </p:nvSpPr>
        <p:spPr>
          <a:xfrm>
            <a:off x="13743258" y="6890537"/>
            <a:ext cx="6039520" cy="81122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a:solidFill>
                  <a:srgbClr val="FF0000"/>
                </a:solidFill>
                <a:latin typeface="Times New Roman"/>
                <a:ea typeface="Times New Roman"/>
                <a:cs typeface="Times New Roman"/>
                <a:sym typeface="Times New Roman"/>
              </a:defRPr>
            </a:lvl1pPr>
          </a:lstStyle>
          <a:p>
            <a:pPr/>
            <a:r>
              <a:t>Life Science, UC Davis</a:t>
            </a:r>
          </a:p>
        </p:txBody>
      </p:sp>
      <p:sp>
        <p:nvSpPr>
          <p:cNvPr id="266" name="Text Box 9"/>
          <p:cNvSpPr txBox="1"/>
          <p:nvPr/>
        </p:nvSpPr>
        <p:spPr>
          <a:xfrm>
            <a:off x="14283690" y="12820650"/>
            <a:ext cx="4958656" cy="81122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a:solidFill>
                  <a:srgbClr val="FF0000"/>
                </a:solidFill>
                <a:latin typeface="Times New Roman"/>
                <a:ea typeface="Times New Roman"/>
                <a:cs typeface="Times New Roman"/>
                <a:sym typeface="Times New Roman"/>
              </a:defRPr>
            </a:lvl1pPr>
          </a:lstStyle>
          <a:p>
            <a:pPr/>
            <a:r>
              <a:t>Chambord, France</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8" name="Picture 2" descr="Picture 2"/>
          <p:cNvPicPr>
            <a:picLocks noChangeAspect="1"/>
          </p:cNvPicPr>
          <p:nvPr/>
        </p:nvPicPr>
        <p:blipFill>
          <a:blip r:embed="rId2">
            <a:extLst/>
          </a:blip>
          <a:srcRect l="13497" t="0" r="15010" b="1993"/>
          <a:stretch>
            <a:fillRect/>
          </a:stretch>
        </p:blipFill>
        <p:spPr>
          <a:xfrm>
            <a:off x="3352800" y="2133599"/>
            <a:ext cx="8070850" cy="9598027"/>
          </a:xfrm>
          <a:prstGeom prst="rect">
            <a:avLst/>
          </a:prstGeom>
          <a:ln w="12700">
            <a:miter lim="400000"/>
          </a:ln>
        </p:spPr>
      </p:pic>
      <p:pic>
        <p:nvPicPr>
          <p:cNvPr id="269" name="Picture 3" descr="Picture 3"/>
          <p:cNvPicPr>
            <a:picLocks noChangeAspect="1"/>
          </p:cNvPicPr>
          <p:nvPr/>
        </p:nvPicPr>
        <p:blipFill>
          <a:blip r:embed="rId3">
            <a:extLst/>
          </a:blip>
          <a:srcRect l="13497" t="7845" r="17709" b="9712"/>
          <a:stretch>
            <a:fillRect/>
          </a:stretch>
        </p:blipFill>
        <p:spPr>
          <a:xfrm>
            <a:off x="12954000" y="3657599"/>
            <a:ext cx="6270627" cy="6515101"/>
          </a:xfrm>
          <a:prstGeom prst="rect">
            <a:avLst/>
          </a:prstGeom>
          <a:ln w="12700">
            <a:miter lim="400000"/>
          </a:ln>
        </p:spPr>
      </p:pic>
      <p:sp>
        <p:nvSpPr>
          <p:cNvPr id="270" name="Text Box 4"/>
          <p:cNvSpPr txBox="1"/>
          <p:nvPr/>
        </p:nvSpPr>
        <p:spPr>
          <a:xfrm>
            <a:off x="7406640" y="-101228"/>
            <a:ext cx="9359206" cy="111685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solidFill>
                  <a:srgbClr val="000000"/>
                </a:solidFill>
                <a:latin typeface="Times New Roman"/>
                <a:ea typeface="Times New Roman"/>
                <a:cs typeface="Times New Roman"/>
                <a:sym typeface="Times New Roman"/>
              </a:defRPr>
            </a:lvl1pPr>
          </a:lstStyle>
          <a:p>
            <a:pPr/>
            <a:r>
              <a:t>DNA Structures: A-DNA</a:t>
            </a:r>
          </a:p>
        </p:txBody>
      </p:sp>
      <p:sp>
        <p:nvSpPr>
          <p:cNvPr id="271" name="Text Box 5"/>
          <p:cNvSpPr txBox="1"/>
          <p:nvPr/>
        </p:nvSpPr>
        <p:spPr>
          <a:xfrm>
            <a:off x="5781040" y="11925300"/>
            <a:ext cx="13962758"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000000"/>
                </a:solidFill>
              </a:defRPr>
            </a:lvl1pPr>
          </a:lstStyle>
          <a:p>
            <a:pPr/>
            <a:r>
              <a:t>d(AGCTTGCCTTGAG)•d(CTCAAGGCAAGCT)</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3" name="Text Box 4"/>
          <p:cNvSpPr txBox="1"/>
          <p:nvPr/>
        </p:nvSpPr>
        <p:spPr>
          <a:xfrm>
            <a:off x="7559040" y="51172"/>
            <a:ext cx="9359206" cy="111685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solidFill>
                  <a:srgbClr val="000000"/>
                </a:solidFill>
                <a:latin typeface="Times New Roman"/>
                <a:ea typeface="Times New Roman"/>
                <a:cs typeface="Times New Roman"/>
                <a:sym typeface="Times New Roman"/>
              </a:defRPr>
            </a:lvl1pPr>
          </a:lstStyle>
          <a:p>
            <a:pPr/>
            <a:r>
              <a:t>DNA Structures: B-DNA</a:t>
            </a:r>
          </a:p>
        </p:txBody>
      </p:sp>
      <p:sp>
        <p:nvSpPr>
          <p:cNvPr id="274" name="Text Box 5"/>
          <p:cNvSpPr txBox="1"/>
          <p:nvPr/>
        </p:nvSpPr>
        <p:spPr>
          <a:xfrm>
            <a:off x="5673073" y="12738100"/>
            <a:ext cx="13037854"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a:solidFill>
                  <a:srgbClr val="AD8F67"/>
                </a:solidFill>
              </a:defRPr>
            </a:pPr>
            <a:r>
              <a:t>d(</a:t>
            </a:r>
            <a:r>
              <a:rPr>
                <a:solidFill>
                  <a:srgbClr val="000000"/>
                </a:solidFill>
              </a:rPr>
              <a:t>CGCGAATTCGCG)•d(CGCGAATTCGCG)</a:t>
            </a:r>
          </a:p>
        </p:txBody>
      </p:sp>
      <p:pic>
        <p:nvPicPr>
          <p:cNvPr id="275" name="Picture 6" descr="Picture 6"/>
          <p:cNvPicPr>
            <a:picLocks noChangeAspect="1"/>
          </p:cNvPicPr>
          <p:nvPr/>
        </p:nvPicPr>
        <p:blipFill>
          <a:blip r:embed="rId2">
            <a:extLst/>
          </a:blip>
          <a:srcRect l="21208" t="0" r="25269" b="0"/>
          <a:stretch>
            <a:fillRect/>
          </a:stretch>
        </p:blipFill>
        <p:spPr>
          <a:xfrm>
            <a:off x="4883150" y="2438399"/>
            <a:ext cx="5784850" cy="9970109"/>
          </a:xfrm>
          <a:prstGeom prst="rect">
            <a:avLst/>
          </a:prstGeom>
          <a:ln w="12700">
            <a:miter lim="400000"/>
          </a:ln>
        </p:spPr>
      </p:pic>
      <p:pic>
        <p:nvPicPr>
          <p:cNvPr id="276" name="Picture 7" descr="Picture 7"/>
          <p:cNvPicPr>
            <a:picLocks noChangeAspect="1"/>
          </p:cNvPicPr>
          <p:nvPr/>
        </p:nvPicPr>
        <p:blipFill>
          <a:blip r:embed="rId3">
            <a:extLst/>
          </a:blip>
          <a:srcRect l="19742" t="19934" r="22449" b="22012"/>
          <a:stretch>
            <a:fillRect/>
          </a:stretch>
        </p:blipFill>
        <p:spPr>
          <a:xfrm>
            <a:off x="11887199" y="4578350"/>
            <a:ext cx="6248401" cy="5788027"/>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8" name="Text Box 2"/>
          <p:cNvSpPr txBox="1"/>
          <p:nvPr/>
        </p:nvSpPr>
        <p:spPr>
          <a:xfrm>
            <a:off x="7406640" y="51172"/>
            <a:ext cx="9307860" cy="111685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solidFill>
                  <a:srgbClr val="000000"/>
                </a:solidFill>
                <a:latin typeface="Times New Roman"/>
                <a:ea typeface="Times New Roman"/>
                <a:cs typeface="Times New Roman"/>
                <a:sym typeface="Times New Roman"/>
              </a:defRPr>
            </a:lvl1pPr>
          </a:lstStyle>
          <a:p>
            <a:pPr/>
            <a:r>
              <a:t>DNA Structures: Z-DNA</a:t>
            </a:r>
          </a:p>
        </p:txBody>
      </p:sp>
      <p:sp>
        <p:nvSpPr>
          <p:cNvPr id="279" name="Text Box 3"/>
          <p:cNvSpPr txBox="1"/>
          <p:nvPr/>
        </p:nvSpPr>
        <p:spPr>
          <a:xfrm>
            <a:off x="5984240" y="12398746"/>
            <a:ext cx="13338610"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000000"/>
                </a:solidFill>
              </a:defRPr>
            </a:lvl1pPr>
          </a:lstStyle>
          <a:p>
            <a:pPr/>
            <a:r>
              <a:t>d(CGCGCGCGCGCG)•d(CGCGCGCGCGCG)</a:t>
            </a:r>
          </a:p>
        </p:txBody>
      </p:sp>
      <p:pic>
        <p:nvPicPr>
          <p:cNvPr id="280" name="Picture 6" descr="Picture 6"/>
          <p:cNvPicPr>
            <a:picLocks noChangeAspect="1"/>
          </p:cNvPicPr>
          <p:nvPr/>
        </p:nvPicPr>
        <p:blipFill>
          <a:blip r:embed="rId2">
            <a:extLst/>
          </a:blip>
          <a:srcRect l="25380" t="0" r="26735" b="0"/>
          <a:stretch>
            <a:fillRect/>
          </a:stretch>
        </p:blipFill>
        <p:spPr>
          <a:xfrm>
            <a:off x="5791200" y="1981199"/>
            <a:ext cx="5175251" cy="9969886"/>
          </a:xfrm>
          <a:prstGeom prst="rect">
            <a:avLst/>
          </a:prstGeom>
          <a:ln w="12700">
            <a:miter lim="400000"/>
          </a:ln>
        </p:spPr>
      </p:pic>
      <p:pic>
        <p:nvPicPr>
          <p:cNvPr id="281" name="Picture 7" descr="Picture 7"/>
          <p:cNvPicPr>
            <a:picLocks noChangeAspect="1"/>
          </p:cNvPicPr>
          <p:nvPr/>
        </p:nvPicPr>
        <p:blipFill>
          <a:blip r:embed="rId3">
            <a:extLst/>
          </a:blip>
          <a:srcRect l="31022" t="24457" r="29556" b="28128"/>
          <a:stretch>
            <a:fillRect/>
          </a:stretch>
        </p:blipFill>
        <p:spPr>
          <a:xfrm>
            <a:off x="12801600" y="4419599"/>
            <a:ext cx="4260850" cy="4727577"/>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Rectangle 2"/>
          <p:cNvSpPr txBox="1"/>
          <p:nvPr>
            <p:ph type="title"/>
          </p:nvPr>
        </p:nvSpPr>
        <p:spPr>
          <a:prstGeom prst="rect">
            <a:avLst/>
          </a:prstGeom>
        </p:spPr>
        <p:txBody>
          <a:bodyPr/>
          <a:lstStyle>
            <a:lvl1pPr>
              <a:defRPr spc="-200" sz="7200">
                <a:solidFill>
                  <a:srgbClr val="000000"/>
                </a:solidFill>
                <a:latin typeface="Times New Roman"/>
                <a:ea typeface="Times New Roman"/>
                <a:cs typeface="Times New Roman"/>
                <a:sym typeface="Times New Roman"/>
              </a:defRPr>
            </a:lvl1pPr>
          </a:lstStyle>
          <a:p>
            <a:pPr/>
            <a:r>
              <a:t>Nucleic Acids</a:t>
            </a:r>
          </a:p>
        </p:txBody>
      </p:sp>
      <p:sp>
        <p:nvSpPr>
          <p:cNvPr id="163" name="Rectangle 3"/>
          <p:cNvSpPr txBox="1"/>
          <p:nvPr>
            <p:ph type="body" idx="1"/>
          </p:nvPr>
        </p:nvSpPr>
        <p:spPr>
          <a:prstGeom prst="rect">
            <a:avLst/>
          </a:prstGeom>
        </p:spPr>
        <p:txBody>
          <a:bodyPr/>
          <a:lstStyle/>
          <a:p>
            <a:pPr>
              <a:defRPr>
                <a:solidFill>
                  <a:srgbClr val="000000"/>
                </a:solidFill>
                <a:latin typeface="Times New Roman"/>
                <a:ea typeface="Times New Roman"/>
                <a:cs typeface="Times New Roman"/>
                <a:sym typeface="Times New Roman"/>
              </a:defRPr>
            </a:pPr>
            <a:r>
              <a:t>Nucleotides</a:t>
            </a:r>
          </a:p>
          <a:p>
            <a:pPr>
              <a:defRPr>
                <a:solidFill>
                  <a:srgbClr val="000000"/>
                </a:solidFill>
                <a:latin typeface="Times New Roman"/>
                <a:ea typeface="Times New Roman"/>
                <a:cs typeface="Times New Roman"/>
                <a:sym typeface="Times New Roman"/>
              </a:defRPr>
            </a:pPr>
            <a:r>
              <a:t>DNA Structure</a:t>
            </a:r>
          </a:p>
          <a:p>
            <a:pPr>
              <a:defRPr>
                <a:solidFill>
                  <a:srgbClr val="000000"/>
                </a:solidFill>
                <a:latin typeface="Times New Roman"/>
                <a:ea typeface="Times New Roman"/>
                <a:cs typeface="Times New Roman"/>
                <a:sym typeface="Times New Roman"/>
              </a:defRPr>
            </a:pPr>
            <a:r>
              <a:t>RNA</a:t>
            </a:r>
          </a:p>
          <a:p>
            <a:pPr lvl="1" marL="914400" indent="-304800">
              <a:spcBef>
                <a:spcPts val="900"/>
              </a:spcBef>
              <a:defRPr sz="4000">
                <a:solidFill>
                  <a:srgbClr val="FF0000"/>
                </a:solidFill>
                <a:latin typeface="Times New Roman"/>
                <a:ea typeface="Times New Roman"/>
                <a:cs typeface="Times New Roman"/>
                <a:sym typeface="Times New Roman"/>
              </a:defRPr>
            </a:pPr>
            <a:r>
              <a:t>Synthesis</a:t>
            </a:r>
          </a:p>
          <a:p>
            <a:pPr lvl="1" marL="914400" indent="-304800">
              <a:spcBef>
                <a:spcPts val="900"/>
              </a:spcBef>
              <a:defRPr sz="4000">
                <a:solidFill>
                  <a:srgbClr val="FF0000"/>
                </a:solidFill>
                <a:latin typeface="Times New Roman"/>
                <a:ea typeface="Times New Roman"/>
                <a:cs typeface="Times New Roman"/>
                <a:sym typeface="Times New Roman"/>
              </a:defRPr>
            </a:pPr>
            <a:r>
              <a:t>Function</a:t>
            </a:r>
          </a:p>
          <a:p>
            <a:pPr lvl="1" marL="914400" indent="-304800">
              <a:spcBef>
                <a:spcPts val="900"/>
              </a:spcBef>
              <a:defRPr sz="4000">
                <a:solidFill>
                  <a:srgbClr val="FF0000"/>
                </a:solidFill>
                <a:latin typeface="Times New Roman"/>
                <a:ea typeface="Times New Roman"/>
                <a:cs typeface="Times New Roman"/>
                <a:sym typeface="Times New Roman"/>
              </a:defRPr>
            </a:pPr>
            <a:r>
              <a:t>Secondary structure</a:t>
            </a:r>
          </a:p>
          <a:p>
            <a:pPr lvl="1" marL="914400" indent="-304800">
              <a:spcBef>
                <a:spcPts val="900"/>
              </a:spcBef>
              <a:defRPr sz="4000">
                <a:solidFill>
                  <a:srgbClr val="FF0000"/>
                </a:solidFill>
                <a:latin typeface="Times New Roman"/>
                <a:ea typeface="Times New Roman"/>
                <a:cs typeface="Times New Roman"/>
                <a:sym typeface="Times New Roman"/>
              </a:defRPr>
            </a:pPr>
            <a:r>
              <a:t>Tertiary interactions</a:t>
            </a:r>
          </a:p>
          <a:p>
            <a:pPr lvl="1" marL="914400" indent="-304800">
              <a:spcBef>
                <a:spcPts val="900"/>
              </a:spcBef>
              <a:defRPr sz="4000">
                <a:solidFill>
                  <a:srgbClr val="FF0000"/>
                </a:solidFill>
                <a:latin typeface="Times New Roman"/>
                <a:ea typeface="Times New Roman"/>
                <a:cs typeface="Times New Roman"/>
                <a:sym typeface="Times New Roman"/>
              </a:defRPr>
            </a:pPr>
            <a:r>
              <a:t>Wobble hypothesis</a:t>
            </a:r>
          </a:p>
        </p:txBody>
      </p:sp>
      <p:sp>
        <p:nvSpPr>
          <p:cNvPr id="164" name="Text Box 5"/>
          <p:cNvSpPr txBox="1"/>
          <p:nvPr/>
        </p:nvSpPr>
        <p:spPr>
          <a:xfrm>
            <a:off x="14126605" y="5200649"/>
            <a:ext cx="1435002" cy="77420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latin typeface="Times New Roman"/>
                <a:ea typeface="Times New Roman"/>
                <a:cs typeface="Times New Roman"/>
                <a:sym typeface="Times New Roman"/>
              </a:defRPr>
            </a:lvl1pPr>
          </a:lstStyle>
          <a:p>
            <a:pPr/>
            <a:r>
              <a:t>DNA</a:t>
            </a:r>
          </a:p>
        </p:txBody>
      </p:sp>
      <p:sp>
        <p:nvSpPr>
          <p:cNvPr id="165" name="Text Box 6"/>
          <p:cNvSpPr txBox="1"/>
          <p:nvPr/>
        </p:nvSpPr>
        <p:spPr>
          <a:xfrm>
            <a:off x="14145655" y="7870823"/>
            <a:ext cx="1401367" cy="77420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latin typeface="Times New Roman"/>
                <a:ea typeface="Times New Roman"/>
                <a:cs typeface="Times New Roman"/>
                <a:sym typeface="Times New Roman"/>
              </a:defRPr>
            </a:lvl1pPr>
          </a:lstStyle>
          <a:p>
            <a:pPr/>
            <a:r>
              <a:t>RNA</a:t>
            </a:r>
          </a:p>
        </p:txBody>
      </p:sp>
      <p:sp>
        <p:nvSpPr>
          <p:cNvPr id="166" name="Text Box 7"/>
          <p:cNvSpPr txBox="1"/>
          <p:nvPr/>
        </p:nvSpPr>
        <p:spPr>
          <a:xfrm>
            <a:off x="13910705" y="11071223"/>
            <a:ext cx="1875236" cy="77420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latin typeface="Times New Roman"/>
                <a:ea typeface="Times New Roman"/>
                <a:cs typeface="Times New Roman"/>
                <a:sym typeface="Times New Roman"/>
              </a:defRPr>
            </a:lvl1pPr>
          </a:lstStyle>
          <a:p>
            <a:pPr/>
            <a:r>
              <a:t>Protein</a:t>
            </a:r>
          </a:p>
        </p:txBody>
      </p:sp>
      <p:grpSp>
        <p:nvGrpSpPr>
          <p:cNvPr id="170" name="AutoShape 8"/>
          <p:cNvGrpSpPr/>
          <p:nvPr/>
        </p:nvGrpSpPr>
        <p:grpSpPr>
          <a:xfrm>
            <a:off x="14321383" y="4289117"/>
            <a:ext cx="1045447" cy="609602"/>
            <a:chOff x="0" y="0"/>
            <a:chExt cx="1045445" cy="609600"/>
          </a:xfrm>
        </p:grpSpPr>
        <p:sp>
          <p:nvSpPr>
            <p:cNvPr id="167" name="Shape"/>
            <p:cNvSpPr/>
            <p:nvPr/>
          </p:nvSpPr>
          <p:spPr>
            <a:xfrm>
              <a:off x="0" y="0"/>
              <a:ext cx="1045446" cy="609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633" y="21600"/>
                  </a:moveTo>
                  <a:lnTo>
                    <a:pt x="12784" y="14400"/>
                  </a:lnTo>
                  <a:lnTo>
                    <a:pt x="14988" y="14400"/>
                  </a:lnTo>
                  <a:lnTo>
                    <a:pt x="14988" y="14400"/>
                  </a:lnTo>
                  <a:cubicBezTo>
                    <a:pt x="13898" y="5770"/>
                    <a:pt x="10984" y="0"/>
                    <a:pt x="7714" y="0"/>
                  </a:cubicBezTo>
                  <a:lnTo>
                    <a:pt x="12123" y="0"/>
                  </a:lnTo>
                  <a:cubicBezTo>
                    <a:pt x="15392" y="0"/>
                    <a:pt x="18306" y="5770"/>
                    <a:pt x="19396" y="14400"/>
                  </a:cubicBezTo>
                  <a:lnTo>
                    <a:pt x="21600" y="14400"/>
                  </a:lnTo>
                  <a:close/>
                  <a:moveTo>
                    <a:pt x="9919" y="900"/>
                  </a:moveTo>
                  <a:cubicBezTo>
                    <a:pt x="6649" y="3630"/>
                    <a:pt x="4408" y="12048"/>
                    <a:pt x="4408" y="21600"/>
                  </a:cubicBezTo>
                  <a:lnTo>
                    <a:pt x="0" y="21600"/>
                  </a:lnTo>
                  <a:cubicBezTo>
                    <a:pt x="0" y="9671"/>
                    <a:pt x="3454" y="0"/>
                    <a:pt x="7714" y="0"/>
                  </a:cubicBezTo>
                  <a:cubicBezTo>
                    <a:pt x="8461" y="0"/>
                    <a:pt x="9203" y="303"/>
                    <a:pt x="9919" y="900"/>
                  </a:cubicBezTo>
                  <a:close/>
                </a:path>
              </a:pathLst>
            </a:custGeom>
            <a:solidFill>
              <a:srgbClr val="93A299"/>
            </a:solidFill>
            <a:ln w="12700" cap="flat">
              <a:noFill/>
              <a:miter lim="400000"/>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168" name="Shape"/>
            <p:cNvSpPr/>
            <p:nvPr/>
          </p:nvSpPr>
          <p:spPr>
            <a:xfrm>
              <a:off x="0" y="0"/>
              <a:ext cx="480060" cy="609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900"/>
                  </a:moveTo>
                  <a:cubicBezTo>
                    <a:pt x="14480" y="3630"/>
                    <a:pt x="9600" y="12048"/>
                    <a:pt x="9600" y="21600"/>
                  </a:cubicBezTo>
                  <a:lnTo>
                    <a:pt x="0" y="21600"/>
                  </a:lnTo>
                  <a:cubicBezTo>
                    <a:pt x="0" y="9671"/>
                    <a:pt x="7522" y="0"/>
                    <a:pt x="16800" y="0"/>
                  </a:cubicBezTo>
                  <a:cubicBezTo>
                    <a:pt x="18425" y="0"/>
                    <a:pt x="20042" y="303"/>
                    <a:pt x="21600" y="900"/>
                  </a:cubicBezTo>
                  <a:close/>
                </a:path>
              </a:pathLst>
            </a:custGeom>
            <a:solidFill>
              <a:srgbClr val="000000">
                <a:alpha val="20000"/>
              </a:srgbClr>
            </a:solidFill>
            <a:ln w="12700" cap="flat">
              <a:noFill/>
              <a:miter lim="400000"/>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169" name="Line"/>
            <p:cNvSpPr/>
            <p:nvPr/>
          </p:nvSpPr>
          <p:spPr>
            <a:xfrm>
              <a:off x="0" y="0"/>
              <a:ext cx="1045446" cy="609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19" y="900"/>
                  </a:moveTo>
                  <a:cubicBezTo>
                    <a:pt x="6649" y="3630"/>
                    <a:pt x="4408" y="12048"/>
                    <a:pt x="4408" y="21600"/>
                  </a:cubicBezTo>
                  <a:lnTo>
                    <a:pt x="0" y="21600"/>
                  </a:lnTo>
                  <a:cubicBezTo>
                    <a:pt x="0" y="9671"/>
                    <a:pt x="3454" y="0"/>
                    <a:pt x="7714" y="0"/>
                  </a:cubicBezTo>
                  <a:lnTo>
                    <a:pt x="12123" y="0"/>
                  </a:lnTo>
                  <a:cubicBezTo>
                    <a:pt x="15392" y="0"/>
                    <a:pt x="18306" y="5770"/>
                    <a:pt x="19396" y="14400"/>
                  </a:cubicBezTo>
                  <a:lnTo>
                    <a:pt x="21600" y="14400"/>
                  </a:lnTo>
                  <a:lnTo>
                    <a:pt x="17633" y="21600"/>
                  </a:lnTo>
                  <a:lnTo>
                    <a:pt x="12784" y="14400"/>
                  </a:lnTo>
                  <a:lnTo>
                    <a:pt x="14988" y="14400"/>
                  </a:lnTo>
                  <a:lnTo>
                    <a:pt x="14988" y="14400"/>
                  </a:lnTo>
                  <a:cubicBezTo>
                    <a:pt x="13898" y="5770"/>
                    <a:pt x="10984" y="0"/>
                    <a:pt x="7714" y="0"/>
                  </a:cubicBezTo>
                </a:path>
              </a:pathLst>
            </a:custGeom>
            <a:noFill/>
            <a:ln w="12700" cap="flat">
              <a:solidFill>
                <a:srgbClr val="292934"/>
              </a:solidFill>
              <a:prstDash val="solid"/>
              <a:miter lim="800000"/>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grpSp>
      <p:sp>
        <p:nvSpPr>
          <p:cNvPr id="171" name="AutoShape 9"/>
          <p:cNvSpPr/>
          <p:nvPr/>
        </p:nvSpPr>
        <p:spPr>
          <a:xfrm>
            <a:off x="14691706" y="6283135"/>
            <a:ext cx="304801" cy="1371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5400" y="16200"/>
                </a:lnTo>
                <a:lnTo>
                  <a:pt x="5400" y="0"/>
                </a:lnTo>
                <a:lnTo>
                  <a:pt x="16200" y="0"/>
                </a:lnTo>
                <a:lnTo>
                  <a:pt x="16200" y="16200"/>
                </a:lnTo>
                <a:lnTo>
                  <a:pt x="21600" y="16200"/>
                </a:lnTo>
                <a:lnTo>
                  <a:pt x="10800" y="21600"/>
                </a:lnTo>
                <a:close/>
              </a:path>
            </a:pathLst>
          </a:custGeom>
          <a:solidFill>
            <a:srgbClr val="93A299"/>
          </a:solidFill>
          <a:ln w="12700">
            <a:solidFill>
              <a:srgbClr val="292934"/>
            </a:solidFill>
            <a:miter/>
          </a:ln>
        </p:spPr>
        <p:txBody>
          <a:bodyPr lIns="50800" tIns="50800" rIns="50800" bIns="50800" anchor="ct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172" name="AutoShape 10"/>
          <p:cNvSpPr/>
          <p:nvPr/>
        </p:nvSpPr>
        <p:spPr>
          <a:xfrm>
            <a:off x="14691706" y="9381506"/>
            <a:ext cx="304801" cy="1371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5400" y="16200"/>
                </a:lnTo>
                <a:lnTo>
                  <a:pt x="5400" y="0"/>
                </a:lnTo>
                <a:lnTo>
                  <a:pt x="16200" y="0"/>
                </a:lnTo>
                <a:lnTo>
                  <a:pt x="16200" y="16200"/>
                </a:lnTo>
                <a:lnTo>
                  <a:pt x="21600" y="16200"/>
                </a:lnTo>
                <a:lnTo>
                  <a:pt x="10800" y="21600"/>
                </a:lnTo>
                <a:close/>
              </a:path>
            </a:pathLst>
          </a:custGeom>
          <a:solidFill>
            <a:srgbClr val="93A299"/>
          </a:solidFill>
          <a:ln w="12700">
            <a:solidFill>
              <a:srgbClr val="292934"/>
            </a:solidFill>
            <a:miter/>
          </a:ln>
        </p:spPr>
        <p:txBody>
          <a:bodyPr lIns="50800" tIns="50800" rIns="50800" bIns="50800" anchor="ct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173" name="Text Box 11"/>
          <p:cNvSpPr txBox="1"/>
          <p:nvPr/>
        </p:nvSpPr>
        <p:spPr>
          <a:xfrm>
            <a:off x="16534348" y="4188305"/>
            <a:ext cx="3112878" cy="81122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i="1">
                <a:latin typeface="Times New Roman"/>
                <a:ea typeface="Times New Roman"/>
                <a:cs typeface="Times New Roman"/>
                <a:sym typeface="Times New Roman"/>
              </a:defRPr>
            </a:lvl1pPr>
          </a:lstStyle>
          <a:p>
            <a:pPr/>
            <a:r>
              <a:t>Replication</a:t>
            </a:r>
          </a:p>
        </p:txBody>
      </p:sp>
      <p:sp>
        <p:nvSpPr>
          <p:cNvPr id="174" name="Text Box 12"/>
          <p:cNvSpPr txBox="1"/>
          <p:nvPr/>
        </p:nvSpPr>
        <p:spPr>
          <a:xfrm>
            <a:off x="16286159" y="6567965"/>
            <a:ext cx="3689897" cy="81122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i="1">
                <a:latin typeface="Times New Roman"/>
                <a:ea typeface="Times New Roman"/>
                <a:cs typeface="Times New Roman"/>
                <a:sym typeface="Times New Roman"/>
              </a:defRPr>
            </a:lvl1pPr>
          </a:lstStyle>
          <a:p>
            <a:pPr/>
            <a:r>
              <a:t>Transcription</a:t>
            </a:r>
          </a:p>
        </p:txBody>
      </p:sp>
      <p:sp>
        <p:nvSpPr>
          <p:cNvPr id="175" name="Text Box 13"/>
          <p:cNvSpPr txBox="1"/>
          <p:nvPr/>
        </p:nvSpPr>
        <p:spPr>
          <a:xfrm>
            <a:off x="16826554" y="9482711"/>
            <a:ext cx="3160937" cy="81122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i="1">
                <a:latin typeface="Times New Roman"/>
                <a:ea typeface="Times New Roman"/>
                <a:cs typeface="Times New Roman"/>
                <a:sym typeface="Times New Roman"/>
              </a:defRPr>
            </a:lvl1pPr>
          </a:lstStyle>
          <a:p>
            <a:pPr/>
            <a:r>
              <a:t>Translation</a:t>
            </a:r>
          </a:p>
        </p:txBody>
      </p:sp>
      <p:pic>
        <p:nvPicPr>
          <p:cNvPr id="176" name="Picture 16" descr="Picture 16"/>
          <p:cNvPicPr>
            <a:picLocks noChangeAspect="1"/>
          </p:cNvPicPr>
          <p:nvPr/>
        </p:nvPicPr>
        <p:blipFill>
          <a:blip r:embed="rId2">
            <a:extLst/>
          </a:blip>
          <a:stretch>
            <a:fillRect/>
          </a:stretch>
        </p:blipFill>
        <p:spPr>
          <a:xfrm>
            <a:off x="15697200" y="0"/>
            <a:ext cx="2101850" cy="3225800"/>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3" name="Text Box 2"/>
          <p:cNvSpPr txBox="1"/>
          <p:nvPr/>
        </p:nvSpPr>
        <p:spPr>
          <a:xfrm>
            <a:off x="7406640" y="51172"/>
            <a:ext cx="10476757" cy="111685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solidFill>
                  <a:srgbClr val="000000"/>
                </a:solidFill>
                <a:latin typeface="Times New Roman"/>
                <a:ea typeface="Times New Roman"/>
                <a:cs typeface="Times New Roman"/>
                <a:sym typeface="Times New Roman"/>
              </a:defRPr>
            </a:lvl1pPr>
          </a:lstStyle>
          <a:p>
            <a:pPr/>
            <a:r>
              <a:t>DNA Structures: A, B and Z</a:t>
            </a:r>
          </a:p>
        </p:txBody>
      </p:sp>
      <p:pic>
        <p:nvPicPr>
          <p:cNvPr id="284" name="Picture 6" descr="Picture 6"/>
          <p:cNvPicPr>
            <a:picLocks noChangeAspect="1"/>
          </p:cNvPicPr>
          <p:nvPr/>
        </p:nvPicPr>
        <p:blipFill>
          <a:blip r:embed="rId2">
            <a:extLst/>
          </a:blip>
          <a:srcRect l="19742" t="0" r="19629" b="611"/>
          <a:stretch>
            <a:fillRect/>
          </a:stretch>
        </p:blipFill>
        <p:spPr>
          <a:xfrm>
            <a:off x="2983441" y="2336799"/>
            <a:ext cx="6553201" cy="9909178"/>
          </a:xfrm>
          <a:prstGeom prst="rect">
            <a:avLst/>
          </a:prstGeom>
          <a:ln w="12700">
            <a:miter lim="400000"/>
          </a:ln>
        </p:spPr>
      </p:pic>
      <p:pic>
        <p:nvPicPr>
          <p:cNvPr id="285" name="Picture 7" descr="Picture 7"/>
          <p:cNvPicPr>
            <a:picLocks noChangeAspect="1"/>
          </p:cNvPicPr>
          <p:nvPr/>
        </p:nvPicPr>
        <p:blipFill>
          <a:blip r:embed="rId3">
            <a:extLst/>
          </a:blip>
          <a:srcRect l="24593" t="0" r="21773" b="2567"/>
          <a:stretch>
            <a:fillRect/>
          </a:stretch>
        </p:blipFill>
        <p:spPr>
          <a:xfrm>
            <a:off x="9746243" y="2435224"/>
            <a:ext cx="5797551" cy="9712327"/>
          </a:xfrm>
          <a:prstGeom prst="rect">
            <a:avLst/>
          </a:prstGeom>
          <a:ln w="12700">
            <a:miter lim="400000"/>
          </a:ln>
        </p:spPr>
      </p:pic>
      <p:pic>
        <p:nvPicPr>
          <p:cNvPr id="286" name="Picture 8" descr="Picture 8"/>
          <p:cNvPicPr>
            <a:picLocks noChangeAspect="1"/>
          </p:cNvPicPr>
          <p:nvPr/>
        </p:nvPicPr>
        <p:blipFill>
          <a:blip r:embed="rId4">
            <a:extLst/>
          </a:blip>
          <a:srcRect l="30232" t="0" r="27411" b="0"/>
          <a:stretch>
            <a:fillRect/>
          </a:stretch>
        </p:blipFill>
        <p:spPr>
          <a:xfrm>
            <a:off x="15964959" y="2523066"/>
            <a:ext cx="4578351" cy="9968199"/>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8" name="Text Box 2"/>
          <p:cNvSpPr txBox="1"/>
          <p:nvPr/>
        </p:nvSpPr>
        <p:spPr>
          <a:xfrm>
            <a:off x="7406640" y="51172"/>
            <a:ext cx="10476757" cy="111685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solidFill>
                  <a:srgbClr val="000000"/>
                </a:solidFill>
                <a:latin typeface="Times New Roman"/>
                <a:ea typeface="Times New Roman"/>
                <a:cs typeface="Times New Roman"/>
                <a:sym typeface="Times New Roman"/>
              </a:defRPr>
            </a:lvl1pPr>
          </a:lstStyle>
          <a:p>
            <a:pPr/>
            <a:r>
              <a:t>DNA Structures: A, B and Z</a:t>
            </a:r>
          </a:p>
        </p:txBody>
      </p:sp>
      <p:graphicFrame>
        <p:nvGraphicFramePr>
          <p:cNvPr id="289" name="Group 86"/>
          <p:cNvGraphicFramePr/>
          <p:nvPr/>
        </p:nvGraphicFramePr>
        <p:xfrm>
          <a:off x="5029200" y="2895600"/>
          <a:ext cx="14325600" cy="7508880"/>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3574256"/>
                <a:gridCol w="3574256"/>
                <a:gridCol w="3574256"/>
                <a:gridCol w="3574256"/>
              </a:tblGrid>
              <a:tr h="819196">
                <a:tc>
                  <a:txBody>
                    <a:bodyPr/>
                    <a:lstStyle/>
                    <a:p>
                      <a:pPr defTabSz="914400">
                        <a:spcBef>
                          <a:spcPts val="900"/>
                        </a:spcBef>
                        <a:defRPr sz="1800">
                          <a:solidFill>
                            <a:srgbClr val="000000"/>
                          </a:solidFill>
                        </a:defRPr>
                      </a:pPr>
                      <a:r>
                        <a:rPr sz="4000">
                          <a:latin typeface="Times New Roman"/>
                          <a:ea typeface="Times New Roman"/>
                          <a:cs typeface="Times New Roman"/>
                          <a:sym typeface="Times New Roman"/>
                        </a:rPr>
                        <a:t>Property</a:t>
                      </a:r>
                    </a:p>
                  </a:txBody>
                  <a:tcPr marL="45720" marR="45720" marT="45720" marB="45720" anchor="ctr" anchorCtr="0" horzOverflow="overflow">
                    <a:lnL w="50800">
                      <a:solidFill>
                        <a:srgbClr val="292934"/>
                      </a:solidFill>
                    </a:lnL>
                    <a:lnR w="25400">
                      <a:solidFill>
                        <a:srgbClr val="292934"/>
                      </a:solidFill>
                    </a:lnR>
                    <a:lnT w="50800">
                      <a:solidFill>
                        <a:srgbClr val="292934"/>
                      </a:solidFill>
                    </a:lnT>
                    <a:lnB w="25400">
                      <a:solidFill>
                        <a:srgbClr val="292934"/>
                      </a:solidFill>
                    </a:lnB>
                  </a:tcPr>
                </a:tc>
                <a:tc>
                  <a:txBody>
                    <a:bodyPr/>
                    <a:lstStyle/>
                    <a:p>
                      <a:pPr defTabSz="914400">
                        <a:spcBef>
                          <a:spcPts val="900"/>
                        </a:spcBef>
                        <a:defRPr sz="1800">
                          <a:solidFill>
                            <a:srgbClr val="000000"/>
                          </a:solidFill>
                        </a:defRPr>
                      </a:pPr>
                      <a:r>
                        <a:rPr sz="4000">
                          <a:latin typeface="Times New Roman"/>
                          <a:ea typeface="Times New Roman"/>
                          <a:cs typeface="Times New Roman"/>
                          <a:sym typeface="Times New Roman"/>
                        </a:rPr>
                        <a:t>A-DNA</a:t>
                      </a:r>
                    </a:p>
                  </a:txBody>
                  <a:tcPr marL="45720" marR="45720" marT="45720" marB="45720" anchor="ctr" anchorCtr="0" horzOverflow="overflow">
                    <a:lnL w="25400">
                      <a:solidFill>
                        <a:srgbClr val="292934"/>
                      </a:solidFill>
                    </a:lnL>
                    <a:lnR w="25400">
                      <a:solidFill>
                        <a:srgbClr val="292934"/>
                      </a:solidFill>
                    </a:lnR>
                    <a:lnT w="50800">
                      <a:solidFill>
                        <a:srgbClr val="292934"/>
                      </a:solidFill>
                    </a:lnT>
                    <a:lnB w="25400">
                      <a:solidFill>
                        <a:srgbClr val="292934"/>
                      </a:solidFill>
                    </a:lnB>
                  </a:tcPr>
                </a:tc>
                <a:tc>
                  <a:txBody>
                    <a:bodyPr/>
                    <a:lstStyle/>
                    <a:p>
                      <a:pPr defTabSz="914400">
                        <a:spcBef>
                          <a:spcPts val="900"/>
                        </a:spcBef>
                        <a:defRPr sz="1800">
                          <a:solidFill>
                            <a:srgbClr val="000000"/>
                          </a:solidFill>
                        </a:defRPr>
                      </a:pPr>
                      <a:r>
                        <a:rPr sz="4000">
                          <a:latin typeface="Times New Roman"/>
                          <a:ea typeface="Times New Roman"/>
                          <a:cs typeface="Times New Roman"/>
                          <a:sym typeface="Times New Roman"/>
                        </a:rPr>
                        <a:t>B-DNA</a:t>
                      </a:r>
                    </a:p>
                  </a:txBody>
                  <a:tcPr marL="45720" marR="45720" marT="45720" marB="45720" anchor="ctr" anchorCtr="0" horzOverflow="overflow">
                    <a:lnL w="25400">
                      <a:solidFill>
                        <a:srgbClr val="292934"/>
                      </a:solidFill>
                    </a:lnL>
                    <a:lnR w="25400">
                      <a:solidFill>
                        <a:srgbClr val="292934"/>
                      </a:solidFill>
                    </a:lnR>
                    <a:lnT w="50800">
                      <a:solidFill>
                        <a:srgbClr val="292934"/>
                      </a:solidFill>
                    </a:lnT>
                    <a:lnB w="25400">
                      <a:solidFill>
                        <a:srgbClr val="292934"/>
                      </a:solidFill>
                    </a:lnB>
                  </a:tcPr>
                </a:tc>
                <a:tc>
                  <a:txBody>
                    <a:bodyPr/>
                    <a:lstStyle/>
                    <a:p>
                      <a:pPr defTabSz="914400">
                        <a:spcBef>
                          <a:spcPts val="900"/>
                        </a:spcBef>
                        <a:defRPr sz="1800">
                          <a:solidFill>
                            <a:srgbClr val="000000"/>
                          </a:solidFill>
                        </a:defRPr>
                      </a:pPr>
                      <a:r>
                        <a:rPr sz="4000">
                          <a:latin typeface="Times New Roman"/>
                          <a:ea typeface="Times New Roman"/>
                          <a:cs typeface="Times New Roman"/>
                          <a:sym typeface="Times New Roman"/>
                        </a:rPr>
                        <a:t>Z-DNA</a:t>
                      </a:r>
                    </a:p>
                  </a:txBody>
                  <a:tcPr marL="45720" marR="45720" marT="45720" marB="45720" anchor="ctr" anchorCtr="0" horzOverflow="overflow">
                    <a:lnL w="25400">
                      <a:solidFill>
                        <a:srgbClr val="292934"/>
                      </a:solidFill>
                    </a:lnL>
                    <a:lnR w="50800">
                      <a:solidFill>
                        <a:srgbClr val="292934"/>
                      </a:solidFill>
                    </a:lnR>
                    <a:lnT w="50800">
                      <a:solidFill>
                        <a:srgbClr val="292934"/>
                      </a:solidFill>
                    </a:lnT>
                    <a:lnB w="25400">
                      <a:solidFill>
                        <a:srgbClr val="292934"/>
                      </a:solidFill>
                    </a:lnB>
                  </a:tcPr>
                </a:tc>
              </a:tr>
              <a:tr h="1002645">
                <a:tc>
                  <a:txBody>
                    <a:bodyPr/>
                    <a:lstStyle/>
                    <a:p>
                      <a:pPr defTabSz="914400">
                        <a:spcBef>
                          <a:spcPts val="900"/>
                        </a:spcBef>
                        <a:defRPr sz="1800">
                          <a:solidFill>
                            <a:srgbClr val="000000"/>
                          </a:solidFill>
                        </a:defRPr>
                      </a:pPr>
                      <a:r>
                        <a:rPr sz="4000">
                          <a:latin typeface="Times New Roman"/>
                          <a:ea typeface="Times New Roman"/>
                          <a:cs typeface="Times New Roman"/>
                          <a:sym typeface="Times New Roman"/>
                        </a:rPr>
                        <a:t>Helix</a:t>
                      </a:r>
                    </a:p>
                  </a:txBody>
                  <a:tcPr marL="45720" marR="45720" marT="45720" marB="45720" anchor="ctr" anchorCtr="0" horzOverflow="overflow">
                    <a:lnL w="50800">
                      <a:solidFill>
                        <a:srgbClr val="292934"/>
                      </a:solidFill>
                    </a:lnL>
                    <a:lnR w="25400">
                      <a:solidFill>
                        <a:srgbClr val="292934"/>
                      </a:solidFill>
                    </a:lnR>
                    <a:lnT w="25400">
                      <a:solidFill>
                        <a:srgbClr val="292934"/>
                      </a:solidFill>
                    </a:lnT>
                    <a:lnB w="25400">
                      <a:solidFill>
                        <a:srgbClr val="292934"/>
                      </a:solidFill>
                    </a:lnB>
                  </a:tcPr>
                </a:tc>
                <a:tc>
                  <a:txBody>
                    <a:bodyPr/>
                    <a:lstStyle/>
                    <a:p>
                      <a:pPr defTabSz="914400">
                        <a:spcBef>
                          <a:spcPts val="900"/>
                        </a:spcBef>
                        <a:defRPr sz="1800">
                          <a:solidFill>
                            <a:srgbClr val="000000"/>
                          </a:solidFill>
                        </a:defRPr>
                      </a:pPr>
                      <a:r>
                        <a:rPr sz="4000">
                          <a:solidFill>
                            <a:srgbClr val="FF0000"/>
                          </a:solidFill>
                          <a:latin typeface="Times New Roman"/>
                          <a:ea typeface="Times New Roman"/>
                          <a:cs typeface="Times New Roman"/>
                          <a:sym typeface="Times New Roman"/>
                        </a:rPr>
                        <a:t>Right-handed</a:t>
                      </a:r>
                    </a:p>
                  </a:txBody>
                  <a:tcPr marL="45720" marR="45720" marT="45720" marB="45720" anchor="ctr" anchorCtr="0" horzOverflow="overflow">
                    <a:lnL w="25400">
                      <a:solidFill>
                        <a:srgbClr val="292934"/>
                      </a:solidFill>
                    </a:lnL>
                    <a:lnR w="25400">
                      <a:solidFill>
                        <a:srgbClr val="292934"/>
                      </a:solidFill>
                    </a:lnR>
                    <a:lnT w="25400">
                      <a:solidFill>
                        <a:srgbClr val="292934"/>
                      </a:solidFill>
                    </a:lnT>
                    <a:lnB w="25400">
                      <a:solidFill>
                        <a:srgbClr val="292934"/>
                      </a:solidFill>
                    </a:lnB>
                  </a:tcPr>
                </a:tc>
                <a:tc>
                  <a:txBody>
                    <a:bodyPr/>
                    <a:lstStyle/>
                    <a:p>
                      <a:pPr defTabSz="914400">
                        <a:spcBef>
                          <a:spcPts val="900"/>
                        </a:spcBef>
                        <a:defRPr sz="1800">
                          <a:solidFill>
                            <a:srgbClr val="000000"/>
                          </a:solidFill>
                        </a:defRPr>
                      </a:pPr>
                      <a:r>
                        <a:rPr sz="4000">
                          <a:solidFill>
                            <a:srgbClr val="FF0000"/>
                          </a:solidFill>
                          <a:latin typeface="Times New Roman"/>
                          <a:ea typeface="Times New Roman"/>
                          <a:cs typeface="Times New Roman"/>
                          <a:sym typeface="Times New Roman"/>
                        </a:rPr>
                        <a:t>Right-handed</a:t>
                      </a:r>
                    </a:p>
                  </a:txBody>
                  <a:tcPr marL="45720" marR="45720" marT="45720" marB="45720" anchor="ctr" anchorCtr="0" horzOverflow="overflow">
                    <a:lnL w="25400">
                      <a:solidFill>
                        <a:srgbClr val="292934"/>
                      </a:solidFill>
                    </a:lnL>
                    <a:lnR w="25400">
                      <a:solidFill>
                        <a:srgbClr val="292934"/>
                      </a:solidFill>
                    </a:lnR>
                    <a:lnT w="25400">
                      <a:solidFill>
                        <a:srgbClr val="292934"/>
                      </a:solidFill>
                    </a:lnT>
                    <a:lnB w="25400">
                      <a:solidFill>
                        <a:srgbClr val="292934"/>
                      </a:solidFill>
                    </a:lnB>
                  </a:tcPr>
                </a:tc>
                <a:tc>
                  <a:txBody>
                    <a:bodyPr/>
                    <a:lstStyle/>
                    <a:p>
                      <a:pPr defTabSz="914400">
                        <a:spcBef>
                          <a:spcPts val="900"/>
                        </a:spcBef>
                        <a:defRPr sz="1800">
                          <a:solidFill>
                            <a:srgbClr val="000000"/>
                          </a:solidFill>
                        </a:defRPr>
                      </a:pPr>
                      <a:r>
                        <a:rPr sz="4000">
                          <a:solidFill>
                            <a:srgbClr val="FF0000"/>
                          </a:solidFill>
                          <a:latin typeface="Times New Roman"/>
                          <a:ea typeface="Times New Roman"/>
                          <a:cs typeface="Times New Roman"/>
                          <a:sym typeface="Times New Roman"/>
                        </a:rPr>
                        <a:t>Left-handed</a:t>
                      </a:r>
                    </a:p>
                  </a:txBody>
                  <a:tcPr marL="45720" marR="45720" marT="45720" marB="45720" anchor="ctr" anchorCtr="0" horzOverflow="overflow">
                    <a:lnL w="25400">
                      <a:solidFill>
                        <a:srgbClr val="292934"/>
                      </a:solidFill>
                    </a:lnL>
                    <a:lnR w="50800">
                      <a:solidFill>
                        <a:srgbClr val="292934"/>
                      </a:solidFill>
                    </a:lnR>
                    <a:lnT w="25400">
                      <a:solidFill>
                        <a:srgbClr val="292934"/>
                      </a:solidFill>
                    </a:lnT>
                    <a:lnB w="25400">
                      <a:solidFill>
                        <a:srgbClr val="292934"/>
                      </a:solidFill>
                    </a:lnB>
                  </a:tcPr>
                </a:tc>
              </a:tr>
              <a:tr h="1518200">
                <a:tc>
                  <a:txBody>
                    <a:bodyPr/>
                    <a:lstStyle/>
                    <a:p>
                      <a:pPr defTabSz="914400">
                        <a:spcBef>
                          <a:spcPts val="900"/>
                        </a:spcBef>
                        <a:defRPr sz="1800">
                          <a:solidFill>
                            <a:srgbClr val="000000"/>
                          </a:solidFill>
                        </a:defRPr>
                      </a:pPr>
                      <a:r>
                        <a:rPr sz="4000">
                          <a:latin typeface="Times New Roman"/>
                          <a:ea typeface="Times New Roman"/>
                          <a:cs typeface="Times New Roman"/>
                          <a:sym typeface="Times New Roman"/>
                        </a:rPr>
                        <a:t>Sugar</a:t>
                      </a:r>
                    </a:p>
                  </a:txBody>
                  <a:tcPr marL="45720" marR="45720" marT="45720" marB="45720" anchor="ctr" anchorCtr="0" horzOverflow="overflow">
                    <a:lnL w="50800">
                      <a:solidFill>
                        <a:srgbClr val="292934"/>
                      </a:solidFill>
                    </a:lnL>
                    <a:lnR w="25400">
                      <a:solidFill>
                        <a:srgbClr val="292934"/>
                      </a:solidFill>
                    </a:lnR>
                    <a:lnT w="25400">
                      <a:solidFill>
                        <a:srgbClr val="292934"/>
                      </a:solidFill>
                    </a:lnT>
                    <a:lnB w="25400">
                      <a:solidFill>
                        <a:srgbClr val="292934"/>
                      </a:solidFill>
                    </a:lnB>
                  </a:tcPr>
                </a:tc>
                <a:tc>
                  <a:txBody>
                    <a:bodyPr/>
                    <a:lstStyle/>
                    <a:p>
                      <a:pPr defTabSz="914400">
                        <a:spcBef>
                          <a:spcPts val="900"/>
                        </a:spcBef>
                        <a:defRPr sz="1800">
                          <a:solidFill>
                            <a:srgbClr val="000000"/>
                          </a:solidFill>
                        </a:defRPr>
                      </a:pPr>
                      <a:r>
                        <a:rPr sz="4000">
                          <a:solidFill>
                            <a:srgbClr val="FF0000"/>
                          </a:solidFill>
                          <a:latin typeface="Times New Roman"/>
                          <a:ea typeface="Times New Roman"/>
                          <a:cs typeface="Times New Roman"/>
                          <a:sym typeface="Times New Roman"/>
                        </a:rPr>
                        <a:t>C3’-endo</a:t>
                      </a:r>
                    </a:p>
                  </a:txBody>
                  <a:tcPr marL="45720" marR="45720" marT="45720" marB="45720" anchor="ctr" anchorCtr="0" horzOverflow="overflow">
                    <a:lnL w="25400">
                      <a:solidFill>
                        <a:srgbClr val="292934"/>
                      </a:solidFill>
                    </a:lnL>
                    <a:lnR w="25400">
                      <a:solidFill>
                        <a:srgbClr val="292934"/>
                      </a:solidFill>
                    </a:lnR>
                    <a:lnT w="25400">
                      <a:solidFill>
                        <a:srgbClr val="292934"/>
                      </a:solidFill>
                    </a:lnT>
                    <a:lnB w="25400">
                      <a:solidFill>
                        <a:srgbClr val="292934"/>
                      </a:solidFill>
                    </a:lnB>
                  </a:tcPr>
                </a:tc>
                <a:tc>
                  <a:txBody>
                    <a:bodyPr/>
                    <a:lstStyle/>
                    <a:p>
                      <a:pPr defTabSz="914400">
                        <a:spcBef>
                          <a:spcPts val="900"/>
                        </a:spcBef>
                        <a:defRPr sz="1800">
                          <a:solidFill>
                            <a:srgbClr val="000000"/>
                          </a:solidFill>
                        </a:defRPr>
                      </a:pPr>
                      <a:r>
                        <a:rPr sz="4000">
                          <a:solidFill>
                            <a:srgbClr val="FF0000"/>
                          </a:solidFill>
                          <a:latin typeface="Times New Roman"/>
                          <a:ea typeface="Times New Roman"/>
                          <a:cs typeface="Times New Roman"/>
                          <a:sym typeface="Times New Roman"/>
                        </a:rPr>
                        <a:t>C2’-endo</a:t>
                      </a:r>
                    </a:p>
                  </a:txBody>
                  <a:tcPr marL="45720" marR="45720" marT="45720" marB="45720" anchor="ctr" anchorCtr="0" horzOverflow="overflow">
                    <a:lnL w="25400">
                      <a:solidFill>
                        <a:srgbClr val="292934"/>
                      </a:solidFill>
                    </a:lnL>
                    <a:lnR w="25400">
                      <a:solidFill>
                        <a:srgbClr val="292934"/>
                      </a:solidFill>
                    </a:lnR>
                    <a:lnT w="25400">
                      <a:solidFill>
                        <a:srgbClr val="292934"/>
                      </a:solidFill>
                    </a:lnT>
                    <a:lnB w="25400">
                      <a:solidFill>
                        <a:srgbClr val="292934"/>
                      </a:solidFill>
                    </a:lnB>
                  </a:tcPr>
                </a:tc>
                <a:tc>
                  <a:txBody>
                    <a:bodyPr/>
                    <a:lstStyle/>
                    <a:p>
                      <a:pPr defTabSz="914400">
                        <a:spcBef>
                          <a:spcPts val="900"/>
                        </a:spcBef>
                        <a:defRPr sz="1800">
                          <a:solidFill>
                            <a:srgbClr val="000000"/>
                          </a:solidFill>
                        </a:defRPr>
                      </a:pPr>
                      <a:r>
                        <a:rPr sz="4000">
                          <a:solidFill>
                            <a:srgbClr val="FF0000"/>
                          </a:solidFill>
                          <a:latin typeface="Times New Roman"/>
                          <a:ea typeface="Times New Roman"/>
                          <a:cs typeface="Times New Roman"/>
                          <a:sym typeface="Times New Roman"/>
                        </a:rPr>
                        <a:t>C2’ endo (C)
C3’ endo (G)</a:t>
                      </a:r>
                    </a:p>
                  </a:txBody>
                  <a:tcPr marL="45720" marR="45720" marT="45720" marB="45720" anchor="ctr" anchorCtr="0" horzOverflow="overflow">
                    <a:lnL w="25400">
                      <a:solidFill>
                        <a:srgbClr val="292934"/>
                      </a:solidFill>
                    </a:lnL>
                    <a:lnR w="50800">
                      <a:solidFill>
                        <a:srgbClr val="292934"/>
                      </a:solidFill>
                    </a:lnR>
                    <a:lnT w="25400">
                      <a:solidFill>
                        <a:srgbClr val="292934"/>
                      </a:solidFill>
                    </a:lnT>
                    <a:lnB w="25400">
                      <a:solidFill>
                        <a:srgbClr val="292934"/>
                      </a:solidFill>
                    </a:lnB>
                  </a:tcPr>
                </a:tc>
              </a:tr>
              <a:tr h="885616">
                <a:tc>
                  <a:txBody>
                    <a:bodyPr/>
                    <a:lstStyle/>
                    <a:p>
                      <a:pPr defTabSz="914400">
                        <a:spcBef>
                          <a:spcPts val="900"/>
                        </a:spcBef>
                        <a:defRPr sz="1800">
                          <a:solidFill>
                            <a:srgbClr val="000000"/>
                          </a:solidFill>
                        </a:defRPr>
                      </a:pPr>
                      <a:r>
                        <a:rPr sz="4000">
                          <a:latin typeface="Times New Roman"/>
                          <a:ea typeface="Times New Roman"/>
                          <a:cs typeface="Times New Roman"/>
                          <a:sym typeface="Times New Roman"/>
                        </a:rPr>
                        <a:t>Base pairs /turn</a:t>
                      </a:r>
                    </a:p>
                  </a:txBody>
                  <a:tcPr marL="45720" marR="45720" marT="45720" marB="45720" anchor="ctr" anchorCtr="0" horzOverflow="overflow">
                    <a:lnL w="50800">
                      <a:solidFill>
                        <a:srgbClr val="292934"/>
                      </a:solidFill>
                    </a:lnL>
                    <a:lnR w="25400">
                      <a:solidFill>
                        <a:srgbClr val="292934"/>
                      </a:solidFill>
                    </a:lnR>
                    <a:lnT w="25400">
                      <a:solidFill>
                        <a:srgbClr val="292934"/>
                      </a:solidFill>
                    </a:lnT>
                    <a:lnB w="25400">
                      <a:solidFill>
                        <a:srgbClr val="292934"/>
                      </a:solidFill>
                    </a:lnB>
                  </a:tcPr>
                </a:tc>
                <a:tc>
                  <a:txBody>
                    <a:bodyPr/>
                    <a:lstStyle/>
                    <a:p>
                      <a:pPr defTabSz="914400">
                        <a:spcBef>
                          <a:spcPts val="900"/>
                        </a:spcBef>
                        <a:defRPr sz="1800">
                          <a:solidFill>
                            <a:srgbClr val="000000"/>
                          </a:solidFill>
                        </a:defRPr>
                      </a:pPr>
                      <a:r>
                        <a:rPr sz="4000">
                          <a:solidFill>
                            <a:srgbClr val="FF0000"/>
                          </a:solidFill>
                          <a:latin typeface="Times New Roman"/>
                          <a:ea typeface="Times New Roman"/>
                          <a:cs typeface="Times New Roman"/>
                          <a:sym typeface="Times New Roman"/>
                        </a:rPr>
                        <a:t>11</a:t>
                      </a:r>
                    </a:p>
                  </a:txBody>
                  <a:tcPr marL="45720" marR="45720" marT="45720" marB="45720" anchor="ctr" anchorCtr="0" horzOverflow="overflow">
                    <a:lnL w="25400">
                      <a:solidFill>
                        <a:srgbClr val="292934"/>
                      </a:solidFill>
                    </a:lnL>
                    <a:lnR w="25400">
                      <a:solidFill>
                        <a:srgbClr val="292934"/>
                      </a:solidFill>
                    </a:lnR>
                    <a:lnT w="25400">
                      <a:solidFill>
                        <a:srgbClr val="292934"/>
                      </a:solidFill>
                    </a:lnT>
                    <a:lnB w="25400">
                      <a:solidFill>
                        <a:srgbClr val="292934"/>
                      </a:solidFill>
                    </a:lnB>
                  </a:tcPr>
                </a:tc>
                <a:tc>
                  <a:txBody>
                    <a:bodyPr/>
                    <a:lstStyle/>
                    <a:p>
                      <a:pPr defTabSz="914400">
                        <a:spcBef>
                          <a:spcPts val="900"/>
                        </a:spcBef>
                        <a:defRPr sz="1800">
                          <a:solidFill>
                            <a:srgbClr val="000000"/>
                          </a:solidFill>
                        </a:defRPr>
                      </a:pPr>
                      <a:r>
                        <a:rPr sz="4000">
                          <a:solidFill>
                            <a:srgbClr val="FF0000"/>
                          </a:solidFill>
                          <a:latin typeface="Times New Roman"/>
                          <a:ea typeface="Times New Roman"/>
                          <a:cs typeface="Times New Roman"/>
                          <a:sym typeface="Times New Roman"/>
                        </a:rPr>
                        <a:t>10</a:t>
                      </a:r>
                    </a:p>
                  </a:txBody>
                  <a:tcPr marL="45720" marR="45720" marT="45720" marB="45720" anchor="ctr" anchorCtr="0" horzOverflow="overflow">
                    <a:lnL w="25400">
                      <a:solidFill>
                        <a:srgbClr val="292934"/>
                      </a:solidFill>
                    </a:lnL>
                    <a:lnR w="25400">
                      <a:solidFill>
                        <a:srgbClr val="292934"/>
                      </a:solidFill>
                    </a:lnR>
                    <a:lnT w="25400">
                      <a:solidFill>
                        <a:srgbClr val="292934"/>
                      </a:solidFill>
                    </a:lnT>
                    <a:lnB w="25400">
                      <a:solidFill>
                        <a:srgbClr val="292934"/>
                      </a:solidFill>
                    </a:lnB>
                  </a:tcPr>
                </a:tc>
                <a:tc>
                  <a:txBody>
                    <a:bodyPr/>
                    <a:lstStyle/>
                    <a:p>
                      <a:pPr defTabSz="914400">
                        <a:spcBef>
                          <a:spcPts val="900"/>
                        </a:spcBef>
                        <a:defRPr sz="1800">
                          <a:solidFill>
                            <a:srgbClr val="000000"/>
                          </a:solidFill>
                        </a:defRPr>
                      </a:pPr>
                      <a:r>
                        <a:rPr sz="4000">
                          <a:solidFill>
                            <a:srgbClr val="FF0000"/>
                          </a:solidFill>
                          <a:latin typeface="Times New Roman"/>
                          <a:ea typeface="Times New Roman"/>
                          <a:cs typeface="Times New Roman"/>
                          <a:sym typeface="Times New Roman"/>
                        </a:rPr>
                        <a:t>12</a:t>
                      </a:r>
                    </a:p>
                  </a:txBody>
                  <a:tcPr marL="45720" marR="45720" marT="45720" marB="45720" anchor="ctr" anchorCtr="0" horzOverflow="overflow">
                    <a:lnL w="25400">
                      <a:solidFill>
                        <a:srgbClr val="292934"/>
                      </a:solidFill>
                    </a:lnL>
                    <a:lnR w="50800">
                      <a:solidFill>
                        <a:srgbClr val="292934"/>
                      </a:solidFill>
                    </a:lnR>
                    <a:lnT w="25400">
                      <a:solidFill>
                        <a:srgbClr val="292934"/>
                      </a:solidFill>
                    </a:lnT>
                    <a:lnB w="25400">
                      <a:solidFill>
                        <a:srgbClr val="292934"/>
                      </a:solidFill>
                    </a:lnB>
                  </a:tcPr>
                </a:tc>
              </a:tr>
              <a:tr h="816032">
                <a:tc>
                  <a:txBody>
                    <a:bodyPr/>
                    <a:lstStyle/>
                    <a:p>
                      <a:pPr defTabSz="914400">
                        <a:spcBef>
                          <a:spcPts val="900"/>
                        </a:spcBef>
                        <a:defRPr sz="1800">
                          <a:solidFill>
                            <a:srgbClr val="000000"/>
                          </a:solidFill>
                        </a:defRPr>
                      </a:pPr>
                      <a:r>
                        <a:rPr sz="4000">
                          <a:latin typeface="Times New Roman"/>
                          <a:ea typeface="Times New Roman"/>
                          <a:cs typeface="Times New Roman"/>
                          <a:sym typeface="Times New Roman"/>
                        </a:rPr>
                        <a:t>Pitch</a:t>
                      </a:r>
                    </a:p>
                  </a:txBody>
                  <a:tcPr marL="45720" marR="45720" marT="45720" marB="45720" anchor="ctr" anchorCtr="0" horzOverflow="overflow">
                    <a:lnL w="50800">
                      <a:solidFill>
                        <a:srgbClr val="292934"/>
                      </a:solidFill>
                    </a:lnL>
                    <a:lnR w="25400">
                      <a:solidFill>
                        <a:srgbClr val="292934"/>
                      </a:solidFill>
                    </a:lnR>
                    <a:lnT w="25400">
                      <a:solidFill>
                        <a:srgbClr val="292934"/>
                      </a:solidFill>
                    </a:lnT>
                    <a:lnB w="25400">
                      <a:solidFill>
                        <a:srgbClr val="292934"/>
                      </a:solidFill>
                    </a:lnB>
                  </a:tcPr>
                </a:tc>
                <a:tc>
                  <a:txBody>
                    <a:bodyPr/>
                    <a:lstStyle/>
                    <a:p>
                      <a:pPr defTabSz="914400">
                        <a:spcBef>
                          <a:spcPts val="900"/>
                        </a:spcBef>
                        <a:defRPr sz="1800">
                          <a:solidFill>
                            <a:srgbClr val="000000"/>
                          </a:solidFill>
                        </a:defRPr>
                      </a:pPr>
                      <a:r>
                        <a:rPr sz="4000">
                          <a:solidFill>
                            <a:srgbClr val="FF0000"/>
                          </a:solidFill>
                          <a:latin typeface="Times New Roman"/>
                          <a:ea typeface="Times New Roman"/>
                          <a:cs typeface="Times New Roman"/>
                          <a:sym typeface="Times New Roman"/>
                        </a:rPr>
                        <a:t>28 Å</a:t>
                      </a:r>
                    </a:p>
                  </a:txBody>
                  <a:tcPr marL="45720" marR="45720" marT="45720" marB="45720" anchor="ctr" anchorCtr="0" horzOverflow="overflow">
                    <a:lnL w="25400">
                      <a:solidFill>
                        <a:srgbClr val="292934"/>
                      </a:solidFill>
                    </a:lnL>
                    <a:lnR w="25400">
                      <a:solidFill>
                        <a:srgbClr val="292934"/>
                      </a:solidFill>
                    </a:lnR>
                    <a:lnT w="25400">
                      <a:solidFill>
                        <a:srgbClr val="292934"/>
                      </a:solidFill>
                    </a:lnT>
                    <a:lnB w="25400">
                      <a:solidFill>
                        <a:srgbClr val="292934"/>
                      </a:solidFill>
                    </a:lnB>
                  </a:tcPr>
                </a:tc>
                <a:tc>
                  <a:txBody>
                    <a:bodyPr/>
                    <a:lstStyle/>
                    <a:p>
                      <a:pPr defTabSz="914400">
                        <a:spcBef>
                          <a:spcPts val="900"/>
                        </a:spcBef>
                        <a:defRPr sz="1800">
                          <a:solidFill>
                            <a:srgbClr val="000000"/>
                          </a:solidFill>
                        </a:defRPr>
                      </a:pPr>
                      <a:r>
                        <a:rPr sz="4000">
                          <a:solidFill>
                            <a:srgbClr val="FF0000"/>
                          </a:solidFill>
                          <a:latin typeface="Times New Roman"/>
                          <a:ea typeface="Times New Roman"/>
                          <a:cs typeface="Times New Roman"/>
                          <a:sym typeface="Times New Roman"/>
                        </a:rPr>
                        <a:t>34 Å</a:t>
                      </a:r>
                    </a:p>
                  </a:txBody>
                  <a:tcPr marL="45720" marR="45720" marT="45720" marB="45720" anchor="ctr" anchorCtr="0" horzOverflow="overflow">
                    <a:lnL w="25400">
                      <a:solidFill>
                        <a:srgbClr val="292934"/>
                      </a:solidFill>
                    </a:lnL>
                    <a:lnR w="25400">
                      <a:solidFill>
                        <a:srgbClr val="292934"/>
                      </a:solidFill>
                    </a:lnR>
                    <a:lnT w="25400">
                      <a:solidFill>
                        <a:srgbClr val="292934"/>
                      </a:solidFill>
                    </a:lnT>
                    <a:lnB w="25400">
                      <a:solidFill>
                        <a:srgbClr val="292934"/>
                      </a:solidFill>
                    </a:lnB>
                  </a:tcPr>
                </a:tc>
                <a:tc>
                  <a:txBody>
                    <a:bodyPr/>
                    <a:lstStyle/>
                    <a:p>
                      <a:pPr defTabSz="914400">
                        <a:spcBef>
                          <a:spcPts val="900"/>
                        </a:spcBef>
                        <a:defRPr sz="1800">
                          <a:solidFill>
                            <a:srgbClr val="000000"/>
                          </a:solidFill>
                        </a:defRPr>
                      </a:pPr>
                      <a:r>
                        <a:rPr sz="4000">
                          <a:solidFill>
                            <a:srgbClr val="FF0000"/>
                          </a:solidFill>
                          <a:latin typeface="Times New Roman"/>
                          <a:ea typeface="Times New Roman"/>
                          <a:cs typeface="Times New Roman"/>
                          <a:sym typeface="Times New Roman"/>
                        </a:rPr>
                        <a:t>44.6 Å</a:t>
                      </a:r>
                    </a:p>
                  </a:txBody>
                  <a:tcPr marL="45720" marR="45720" marT="45720" marB="45720" anchor="ctr" anchorCtr="0" horzOverflow="overflow">
                    <a:lnL w="25400">
                      <a:solidFill>
                        <a:srgbClr val="292934"/>
                      </a:solidFill>
                    </a:lnL>
                    <a:lnR w="50800">
                      <a:solidFill>
                        <a:srgbClr val="292934"/>
                      </a:solidFill>
                    </a:lnR>
                    <a:lnT w="25400">
                      <a:solidFill>
                        <a:srgbClr val="292934"/>
                      </a:solidFill>
                    </a:lnT>
                    <a:lnB w="25400">
                      <a:solidFill>
                        <a:srgbClr val="292934"/>
                      </a:solidFill>
                    </a:lnB>
                  </a:tcPr>
                </a:tc>
              </a:tr>
              <a:tr h="812870">
                <a:tc>
                  <a:txBody>
                    <a:bodyPr/>
                    <a:lstStyle/>
                    <a:p>
                      <a:pPr defTabSz="914400">
                        <a:spcBef>
                          <a:spcPts val="900"/>
                        </a:spcBef>
                        <a:defRPr sz="1800">
                          <a:solidFill>
                            <a:srgbClr val="000000"/>
                          </a:solidFill>
                        </a:defRPr>
                      </a:pPr>
                      <a:r>
                        <a:rPr sz="4000">
                          <a:latin typeface="Times New Roman"/>
                          <a:ea typeface="Times New Roman"/>
                          <a:cs typeface="Times New Roman"/>
                          <a:sym typeface="Times New Roman"/>
                        </a:rPr>
                        <a:t>Tilt</a:t>
                      </a:r>
                    </a:p>
                  </a:txBody>
                  <a:tcPr marL="45720" marR="45720" marT="45720" marB="45720" anchor="ctr" anchorCtr="0" horzOverflow="overflow">
                    <a:lnL w="50800">
                      <a:solidFill>
                        <a:srgbClr val="292934"/>
                      </a:solidFill>
                    </a:lnL>
                    <a:lnR w="25400">
                      <a:solidFill>
                        <a:srgbClr val="292934"/>
                      </a:solidFill>
                    </a:lnR>
                    <a:lnT w="25400">
                      <a:solidFill>
                        <a:srgbClr val="292934"/>
                      </a:solidFill>
                    </a:lnT>
                    <a:lnB w="25400">
                      <a:solidFill>
                        <a:srgbClr val="292934"/>
                      </a:solidFill>
                    </a:lnB>
                  </a:tcPr>
                </a:tc>
                <a:tc>
                  <a:txBody>
                    <a:bodyPr/>
                    <a:lstStyle/>
                    <a:p>
                      <a:pPr defTabSz="914400">
                        <a:spcBef>
                          <a:spcPts val="900"/>
                        </a:spcBef>
                        <a:defRPr sz="1800">
                          <a:solidFill>
                            <a:srgbClr val="000000"/>
                          </a:solidFill>
                        </a:defRPr>
                      </a:pPr>
                      <a:r>
                        <a:rPr sz="4000">
                          <a:solidFill>
                            <a:srgbClr val="FF0000"/>
                          </a:solidFill>
                          <a:latin typeface="Times New Roman"/>
                          <a:ea typeface="Times New Roman"/>
                          <a:cs typeface="Times New Roman"/>
                          <a:sym typeface="Times New Roman"/>
                        </a:rPr>
                        <a:t>20 deg</a:t>
                      </a:r>
                    </a:p>
                  </a:txBody>
                  <a:tcPr marL="45720" marR="45720" marT="45720" marB="45720" anchor="ctr" anchorCtr="0" horzOverflow="overflow">
                    <a:lnL w="25400">
                      <a:solidFill>
                        <a:srgbClr val="292934"/>
                      </a:solidFill>
                    </a:lnL>
                    <a:lnR w="25400">
                      <a:solidFill>
                        <a:srgbClr val="292934"/>
                      </a:solidFill>
                    </a:lnR>
                    <a:lnT w="25400">
                      <a:solidFill>
                        <a:srgbClr val="292934"/>
                      </a:solidFill>
                    </a:lnT>
                    <a:lnB w="25400">
                      <a:solidFill>
                        <a:srgbClr val="292934"/>
                      </a:solidFill>
                    </a:lnB>
                  </a:tcPr>
                </a:tc>
                <a:tc>
                  <a:txBody>
                    <a:bodyPr/>
                    <a:lstStyle/>
                    <a:p>
                      <a:pPr defTabSz="914400">
                        <a:spcBef>
                          <a:spcPts val="900"/>
                        </a:spcBef>
                        <a:defRPr sz="1800">
                          <a:solidFill>
                            <a:srgbClr val="000000"/>
                          </a:solidFill>
                        </a:defRPr>
                      </a:pPr>
                      <a:r>
                        <a:rPr sz="4000">
                          <a:solidFill>
                            <a:srgbClr val="FF0000"/>
                          </a:solidFill>
                          <a:latin typeface="Times New Roman"/>
                          <a:ea typeface="Times New Roman"/>
                          <a:cs typeface="Times New Roman"/>
                          <a:sym typeface="Times New Roman"/>
                        </a:rPr>
                        <a:t>0</a:t>
                      </a:r>
                    </a:p>
                  </a:txBody>
                  <a:tcPr marL="45720" marR="45720" marT="45720" marB="45720" anchor="ctr" anchorCtr="0" horzOverflow="overflow">
                    <a:lnL w="25400">
                      <a:solidFill>
                        <a:srgbClr val="292934"/>
                      </a:solidFill>
                    </a:lnL>
                    <a:lnR w="25400">
                      <a:solidFill>
                        <a:srgbClr val="292934"/>
                      </a:solidFill>
                    </a:lnR>
                    <a:lnT w="25400">
                      <a:solidFill>
                        <a:srgbClr val="292934"/>
                      </a:solidFill>
                    </a:lnT>
                    <a:lnB w="25400">
                      <a:solidFill>
                        <a:srgbClr val="292934"/>
                      </a:solidFill>
                    </a:lnB>
                  </a:tcPr>
                </a:tc>
                <a:tc>
                  <a:txBody>
                    <a:bodyPr/>
                    <a:lstStyle/>
                    <a:p>
                      <a:pPr defTabSz="914400">
                        <a:spcBef>
                          <a:spcPts val="900"/>
                        </a:spcBef>
                        <a:defRPr sz="1800">
                          <a:solidFill>
                            <a:srgbClr val="000000"/>
                          </a:solidFill>
                        </a:defRPr>
                      </a:pPr>
                      <a:r>
                        <a:rPr sz="4000">
                          <a:solidFill>
                            <a:srgbClr val="FF0000"/>
                          </a:solidFill>
                          <a:latin typeface="Times New Roman"/>
                          <a:ea typeface="Times New Roman"/>
                          <a:cs typeface="Times New Roman"/>
                          <a:sym typeface="Times New Roman"/>
                        </a:rPr>
                        <a:t>-7 deg</a:t>
                      </a:r>
                    </a:p>
                  </a:txBody>
                  <a:tcPr marL="45720" marR="45720" marT="45720" marB="45720" anchor="ctr" anchorCtr="0" horzOverflow="overflow">
                    <a:lnL w="25400">
                      <a:solidFill>
                        <a:srgbClr val="292934"/>
                      </a:solidFill>
                    </a:lnL>
                    <a:lnR w="50800">
                      <a:solidFill>
                        <a:srgbClr val="292934"/>
                      </a:solidFill>
                    </a:lnR>
                    <a:lnT w="25400">
                      <a:solidFill>
                        <a:srgbClr val="292934"/>
                      </a:solidFill>
                    </a:lnT>
                    <a:lnB w="25400">
                      <a:solidFill>
                        <a:srgbClr val="292934"/>
                      </a:solidFill>
                    </a:lnB>
                  </a:tcPr>
                </a:tc>
              </a:tr>
              <a:tr h="819196">
                <a:tc>
                  <a:txBody>
                    <a:bodyPr/>
                    <a:lstStyle/>
                    <a:p>
                      <a:pPr defTabSz="914400">
                        <a:spcBef>
                          <a:spcPts val="900"/>
                        </a:spcBef>
                        <a:defRPr sz="1800">
                          <a:solidFill>
                            <a:srgbClr val="000000"/>
                          </a:solidFill>
                        </a:defRPr>
                      </a:pPr>
                      <a:r>
                        <a:rPr sz="4000">
                          <a:latin typeface="Times New Roman"/>
                          <a:ea typeface="Times New Roman"/>
                          <a:cs typeface="Times New Roman"/>
                          <a:sym typeface="Times New Roman"/>
                        </a:rPr>
                        <a:t>Rise /bp</a:t>
                      </a:r>
                    </a:p>
                  </a:txBody>
                  <a:tcPr marL="45720" marR="45720" marT="45720" marB="45720" anchor="ctr" anchorCtr="0" horzOverflow="overflow">
                    <a:lnL w="50800">
                      <a:solidFill>
                        <a:srgbClr val="292934"/>
                      </a:solidFill>
                    </a:lnL>
                    <a:lnR w="25400">
                      <a:solidFill>
                        <a:srgbClr val="292934"/>
                      </a:solidFill>
                    </a:lnR>
                    <a:lnT w="25400">
                      <a:solidFill>
                        <a:srgbClr val="292934"/>
                      </a:solidFill>
                    </a:lnT>
                    <a:lnB w="25400">
                      <a:solidFill>
                        <a:srgbClr val="292934"/>
                      </a:solidFill>
                    </a:lnB>
                  </a:tcPr>
                </a:tc>
                <a:tc>
                  <a:txBody>
                    <a:bodyPr/>
                    <a:lstStyle/>
                    <a:p>
                      <a:pPr defTabSz="914400">
                        <a:spcBef>
                          <a:spcPts val="900"/>
                        </a:spcBef>
                        <a:defRPr sz="1800">
                          <a:solidFill>
                            <a:srgbClr val="000000"/>
                          </a:solidFill>
                        </a:defRPr>
                      </a:pPr>
                      <a:r>
                        <a:rPr sz="4000">
                          <a:solidFill>
                            <a:srgbClr val="FF0000"/>
                          </a:solidFill>
                          <a:latin typeface="Times New Roman"/>
                          <a:ea typeface="Times New Roman"/>
                          <a:cs typeface="Times New Roman"/>
                          <a:sym typeface="Times New Roman"/>
                        </a:rPr>
                        <a:t>2.3 Å</a:t>
                      </a:r>
                    </a:p>
                  </a:txBody>
                  <a:tcPr marL="45720" marR="45720" marT="45720" marB="45720" anchor="ctr" anchorCtr="0" horzOverflow="overflow">
                    <a:lnL w="25400">
                      <a:solidFill>
                        <a:srgbClr val="292934"/>
                      </a:solidFill>
                    </a:lnL>
                    <a:lnR w="25400">
                      <a:solidFill>
                        <a:srgbClr val="292934"/>
                      </a:solidFill>
                    </a:lnR>
                    <a:lnT w="25400">
                      <a:solidFill>
                        <a:srgbClr val="292934"/>
                      </a:solidFill>
                    </a:lnT>
                    <a:lnB w="25400">
                      <a:solidFill>
                        <a:srgbClr val="292934"/>
                      </a:solidFill>
                    </a:lnB>
                  </a:tcPr>
                </a:tc>
                <a:tc>
                  <a:txBody>
                    <a:bodyPr/>
                    <a:lstStyle/>
                    <a:p>
                      <a:pPr defTabSz="914400">
                        <a:spcBef>
                          <a:spcPts val="900"/>
                        </a:spcBef>
                        <a:defRPr sz="1800">
                          <a:solidFill>
                            <a:srgbClr val="000000"/>
                          </a:solidFill>
                        </a:defRPr>
                      </a:pPr>
                      <a:r>
                        <a:rPr sz="4000">
                          <a:solidFill>
                            <a:srgbClr val="FF0000"/>
                          </a:solidFill>
                          <a:latin typeface="Times New Roman"/>
                          <a:ea typeface="Times New Roman"/>
                          <a:cs typeface="Times New Roman"/>
                          <a:sym typeface="Times New Roman"/>
                        </a:rPr>
                        <a:t>3.4 Å</a:t>
                      </a:r>
                    </a:p>
                  </a:txBody>
                  <a:tcPr marL="45720" marR="45720" marT="45720" marB="45720" anchor="ctr" anchorCtr="0" horzOverflow="overflow">
                    <a:lnL w="25400">
                      <a:solidFill>
                        <a:srgbClr val="292934"/>
                      </a:solidFill>
                    </a:lnL>
                    <a:lnR w="25400">
                      <a:solidFill>
                        <a:srgbClr val="292934"/>
                      </a:solidFill>
                    </a:lnR>
                    <a:lnT w="25400">
                      <a:solidFill>
                        <a:srgbClr val="292934"/>
                      </a:solidFill>
                    </a:lnT>
                    <a:lnB w="25400">
                      <a:solidFill>
                        <a:srgbClr val="292934"/>
                      </a:solidFill>
                    </a:lnB>
                  </a:tcPr>
                </a:tc>
                <a:tc>
                  <a:txBody>
                    <a:bodyPr/>
                    <a:lstStyle/>
                    <a:p>
                      <a:pPr defTabSz="914400">
                        <a:spcBef>
                          <a:spcPts val="900"/>
                        </a:spcBef>
                        <a:defRPr sz="1800">
                          <a:solidFill>
                            <a:srgbClr val="000000"/>
                          </a:solidFill>
                        </a:defRPr>
                      </a:pPr>
                      <a:r>
                        <a:rPr sz="4000">
                          <a:solidFill>
                            <a:srgbClr val="FF0000"/>
                          </a:solidFill>
                          <a:latin typeface="Times New Roman"/>
                          <a:ea typeface="Times New Roman"/>
                          <a:cs typeface="Times New Roman"/>
                          <a:sym typeface="Times New Roman"/>
                        </a:rPr>
                        <a:t>3.7 Å</a:t>
                      </a:r>
                    </a:p>
                  </a:txBody>
                  <a:tcPr marL="45720" marR="45720" marT="45720" marB="45720" anchor="ctr" anchorCtr="0" horzOverflow="overflow">
                    <a:lnL w="25400">
                      <a:solidFill>
                        <a:srgbClr val="292934"/>
                      </a:solidFill>
                    </a:lnL>
                    <a:lnR w="50800">
                      <a:solidFill>
                        <a:srgbClr val="292934"/>
                      </a:solidFill>
                    </a:lnR>
                    <a:lnT w="25400">
                      <a:solidFill>
                        <a:srgbClr val="292934"/>
                      </a:solidFill>
                    </a:lnT>
                    <a:lnB w="25400">
                      <a:solidFill>
                        <a:srgbClr val="292934"/>
                      </a:solidFill>
                    </a:lnB>
                  </a:tcPr>
                </a:tc>
              </a:tr>
              <a:tr h="806544">
                <a:tc>
                  <a:txBody>
                    <a:bodyPr/>
                    <a:lstStyle/>
                    <a:p>
                      <a:pPr defTabSz="914400">
                        <a:spcBef>
                          <a:spcPts val="900"/>
                        </a:spcBef>
                        <a:defRPr sz="1800">
                          <a:solidFill>
                            <a:srgbClr val="000000"/>
                          </a:solidFill>
                        </a:defRPr>
                      </a:pPr>
                      <a:r>
                        <a:rPr sz="4000">
                          <a:latin typeface="Times New Roman"/>
                          <a:ea typeface="Times New Roman"/>
                          <a:cs typeface="Times New Roman"/>
                          <a:sym typeface="Times New Roman"/>
                        </a:rPr>
                        <a:t>Diameter</a:t>
                      </a:r>
                    </a:p>
                  </a:txBody>
                  <a:tcPr marL="45720" marR="45720" marT="45720" marB="45720" anchor="ctr" anchorCtr="0" horzOverflow="overflow">
                    <a:lnL w="50800">
                      <a:solidFill>
                        <a:srgbClr val="292934"/>
                      </a:solidFill>
                    </a:lnL>
                    <a:lnR w="25400">
                      <a:solidFill>
                        <a:srgbClr val="292934"/>
                      </a:solidFill>
                    </a:lnR>
                    <a:lnT w="25400">
                      <a:solidFill>
                        <a:srgbClr val="292934"/>
                      </a:solidFill>
                    </a:lnT>
                    <a:lnB w="50800">
                      <a:solidFill>
                        <a:srgbClr val="292934"/>
                      </a:solidFill>
                    </a:lnB>
                  </a:tcPr>
                </a:tc>
                <a:tc>
                  <a:txBody>
                    <a:bodyPr/>
                    <a:lstStyle/>
                    <a:p>
                      <a:pPr defTabSz="914400">
                        <a:spcBef>
                          <a:spcPts val="900"/>
                        </a:spcBef>
                        <a:defRPr sz="1800">
                          <a:solidFill>
                            <a:srgbClr val="000000"/>
                          </a:solidFill>
                        </a:defRPr>
                      </a:pPr>
                      <a:r>
                        <a:rPr sz="4000">
                          <a:solidFill>
                            <a:srgbClr val="FF0000"/>
                          </a:solidFill>
                          <a:latin typeface="Times New Roman"/>
                          <a:ea typeface="Times New Roman"/>
                          <a:cs typeface="Times New Roman"/>
                          <a:sym typeface="Times New Roman"/>
                        </a:rPr>
                        <a:t>23 Å</a:t>
                      </a:r>
                    </a:p>
                  </a:txBody>
                  <a:tcPr marL="45720" marR="45720" marT="45720" marB="45720" anchor="ctr" anchorCtr="0" horzOverflow="overflow">
                    <a:lnL w="25400">
                      <a:solidFill>
                        <a:srgbClr val="292934"/>
                      </a:solidFill>
                    </a:lnL>
                    <a:lnR w="25400">
                      <a:solidFill>
                        <a:srgbClr val="292934"/>
                      </a:solidFill>
                    </a:lnR>
                    <a:lnT w="25400">
                      <a:solidFill>
                        <a:srgbClr val="292934"/>
                      </a:solidFill>
                    </a:lnT>
                    <a:lnB w="50800">
                      <a:solidFill>
                        <a:srgbClr val="292934"/>
                      </a:solidFill>
                    </a:lnB>
                  </a:tcPr>
                </a:tc>
                <a:tc>
                  <a:txBody>
                    <a:bodyPr/>
                    <a:lstStyle/>
                    <a:p>
                      <a:pPr defTabSz="914400">
                        <a:spcBef>
                          <a:spcPts val="900"/>
                        </a:spcBef>
                        <a:defRPr sz="1800">
                          <a:solidFill>
                            <a:srgbClr val="000000"/>
                          </a:solidFill>
                        </a:defRPr>
                      </a:pPr>
                      <a:r>
                        <a:rPr sz="4000">
                          <a:solidFill>
                            <a:srgbClr val="FF0000"/>
                          </a:solidFill>
                          <a:latin typeface="Times New Roman"/>
                          <a:ea typeface="Times New Roman"/>
                          <a:cs typeface="Times New Roman"/>
                          <a:sym typeface="Times New Roman"/>
                        </a:rPr>
                        <a:t>20 Å</a:t>
                      </a:r>
                    </a:p>
                  </a:txBody>
                  <a:tcPr marL="45720" marR="45720" marT="45720" marB="45720" anchor="ctr" anchorCtr="0" horzOverflow="overflow">
                    <a:lnL w="25400">
                      <a:solidFill>
                        <a:srgbClr val="292934"/>
                      </a:solidFill>
                    </a:lnL>
                    <a:lnR w="25400">
                      <a:solidFill>
                        <a:srgbClr val="292934"/>
                      </a:solidFill>
                    </a:lnR>
                    <a:lnT w="25400">
                      <a:solidFill>
                        <a:srgbClr val="292934"/>
                      </a:solidFill>
                    </a:lnT>
                    <a:lnB w="50800">
                      <a:solidFill>
                        <a:srgbClr val="292934"/>
                      </a:solidFill>
                    </a:lnB>
                  </a:tcPr>
                </a:tc>
                <a:tc>
                  <a:txBody>
                    <a:bodyPr/>
                    <a:lstStyle/>
                    <a:p>
                      <a:pPr defTabSz="914400">
                        <a:spcBef>
                          <a:spcPts val="900"/>
                        </a:spcBef>
                        <a:defRPr sz="1800">
                          <a:solidFill>
                            <a:srgbClr val="000000"/>
                          </a:solidFill>
                        </a:defRPr>
                      </a:pPr>
                      <a:r>
                        <a:rPr sz="4000">
                          <a:solidFill>
                            <a:srgbClr val="FF0000"/>
                          </a:solidFill>
                          <a:latin typeface="Times New Roman"/>
                          <a:ea typeface="Times New Roman"/>
                          <a:cs typeface="Times New Roman"/>
                          <a:sym typeface="Times New Roman"/>
                        </a:rPr>
                        <a:t>17 Å</a:t>
                      </a:r>
                    </a:p>
                  </a:txBody>
                  <a:tcPr marL="45720" marR="45720" marT="45720" marB="45720" anchor="ctr" anchorCtr="0" horzOverflow="overflow">
                    <a:lnL w="25400">
                      <a:solidFill>
                        <a:srgbClr val="292934"/>
                      </a:solidFill>
                    </a:lnL>
                    <a:lnR w="50800">
                      <a:solidFill>
                        <a:srgbClr val="292934"/>
                      </a:solidFill>
                    </a:lnR>
                    <a:lnT w="25400">
                      <a:solidFill>
                        <a:srgbClr val="292934"/>
                      </a:solidFill>
                    </a:lnT>
                    <a:lnB w="50800">
                      <a:solidFill>
                        <a:srgbClr val="292934"/>
                      </a:solidFill>
                    </a:lnB>
                  </a:tcPr>
                </a:tc>
              </a:tr>
            </a:tbl>
          </a:graphicData>
        </a:graphic>
      </p:graphicFrame>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1" name="Text Box 2"/>
          <p:cNvSpPr txBox="1"/>
          <p:nvPr/>
        </p:nvSpPr>
        <p:spPr>
          <a:xfrm>
            <a:off x="8016240" y="-101228"/>
            <a:ext cx="7131696" cy="111685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solidFill>
                  <a:srgbClr val="000000"/>
                </a:solidFill>
                <a:latin typeface="Times New Roman"/>
                <a:ea typeface="Times New Roman"/>
                <a:cs typeface="Times New Roman"/>
                <a:sym typeface="Times New Roman"/>
              </a:defRPr>
            </a:lvl1pPr>
          </a:lstStyle>
          <a:p>
            <a:pPr/>
            <a:r>
              <a:t>DNA: organization</a:t>
            </a:r>
          </a:p>
        </p:txBody>
      </p:sp>
      <p:pic>
        <p:nvPicPr>
          <p:cNvPr id="292" name="Picture 50" descr="Picture 50"/>
          <p:cNvPicPr>
            <a:picLocks noChangeAspect="1"/>
          </p:cNvPicPr>
          <p:nvPr/>
        </p:nvPicPr>
        <p:blipFill>
          <a:blip r:embed="rId2">
            <a:extLst/>
          </a:blip>
          <a:stretch>
            <a:fillRect/>
          </a:stretch>
        </p:blipFill>
        <p:spPr>
          <a:xfrm>
            <a:off x="5181600" y="2349500"/>
            <a:ext cx="13893800" cy="11366500"/>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4" name="Rectangle 2"/>
          <p:cNvSpPr txBox="1"/>
          <p:nvPr>
            <p:ph type="title"/>
          </p:nvPr>
        </p:nvSpPr>
        <p:spPr>
          <a:prstGeom prst="rect">
            <a:avLst/>
          </a:prstGeom>
        </p:spPr>
        <p:txBody>
          <a:bodyPr/>
          <a:lstStyle>
            <a:lvl1pPr>
              <a:defRPr spc="-200" sz="7200">
                <a:solidFill>
                  <a:srgbClr val="000000"/>
                </a:solidFill>
                <a:latin typeface="Times New Roman"/>
                <a:ea typeface="Times New Roman"/>
                <a:cs typeface="Times New Roman"/>
                <a:sym typeface="Times New Roman"/>
              </a:defRPr>
            </a:lvl1pPr>
          </a:lstStyle>
          <a:p>
            <a:pPr/>
            <a:r>
              <a:t>Semi-conservative DNA replication</a:t>
            </a:r>
          </a:p>
        </p:txBody>
      </p:sp>
      <p:sp>
        <p:nvSpPr>
          <p:cNvPr id="295" name="Rectangle 3"/>
          <p:cNvSpPr txBox="1"/>
          <p:nvPr>
            <p:ph type="body" sz="half" idx="1"/>
          </p:nvPr>
        </p:nvSpPr>
        <p:spPr>
          <a:xfrm>
            <a:off x="952500" y="3695700"/>
            <a:ext cx="14237536" cy="8572500"/>
          </a:xfrm>
          <a:prstGeom prst="rect">
            <a:avLst/>
          </a:prstGeom>
        </p:spPr>
        <p:txBody>
          <a:bodyPr/>
          <a:lstStyle/>
          <a:p>
            <a:pPr marL="487679" indent="-487679">
              <a:lnSpc>
                <a:spcPct val="90000"/>
              </a:lnSpc>
              <a:spcBef>
                <a:spcPts val="900"/>
              </a:spcBef>
              <a:buClrTx/>
              <a:buSzPct val="75000"/>
              <a:buFontTx/>
              <a:buChar char="•"/>
              <a:defRPr sz="4000">
                <a:solidFill>
                  <a:srgbClr val="FF0000"/>
                </a:solidFill>
                <a:latin typeface="Times New Roman"/>
                <a:ea typeface="Times New Roman"/>
                <a:cs typeface="Times New Roman"/>
                <a:sym typeface="Times New Roman"/>
              </a:defRPr>
            </a:pPr>
            <a:r>
              <a:t>Helicase</a:t>
            </a:r>
            <a:r>
              <a:rPr>
                <a:solidFill>
                  <a:srgbClr val="AD8F67"/>
                </a:solidFill>
              </a:rPr>
              <a:t>: </a:t>
            </a:r>
            <a:r>
              <a:rPr>
                <a:solidFill>
                  <a:srgbClr val="000000"/>
                </a:solidFill>
              </a:rPr>
              <a:t>separates the two DNA strands, starting at replication origins (rich in A-T base pairs)</a:t>
            </a:r>
            <a:endParaRPr>
              <a:solidFill>
                <a:srgbClr val="000000"/>
              </a:solidFill>
            </a:endParaRPr>
          </a:p>
          <a:p>
            <a:pPr marL="487679" indent="-487679">
              <a:lnSpc>
                <a:spcPct val="90000"/>
              </a:lnSpc>
              <a:spcBef>
                <a:spcPts val="900"/>
              </a:spcBef>
              <a:buClrTx/>
              <a:buSzPct val="75000"/>
              <a:buFontTx/>
              <a:buChar char="•"/>
              <a:defRPr sz="4000">
                <a:solidFill>
                  <a:srgbClr val="FF0000"/>
                </a:solidFill>
                <a:latin typeface="Times New Roman"/>
                <a:ea typeface="Times New Roman"/>
                <a:cs typeface="Times New Roman"/>
                <a:sym typeface="Times New Roman"/>
              </a:defRPr>
            </a:pPr>
            <a:r>
              <a:t>RNA primase</a:t>
            </a:r>
            <a:r>
              <a:rPr>
                <a:solidFill>
                  <a:srgbClr val="AD8F67"/>
                </a:solidFill>
              </a:rPr>
              <a:t>: </a:t>
            </a:r>
            <a:r>
              <a:rPr>
                <a:solidFill>
                  <a:srgbClr val="000000"/>
                </a:solidFill>
              </a:rPr>
              <a:t>inserts a starter of RNA nucleotides at the initiation point</a:t>
            </a:r>
            <a:endParaRPr>
              <a:solidFill>
                <a:srgbClr val="000000"/>
              </a:solidFill>
            </a:endParaRPr>
          </a:p>
          <a:p>
            <a:pPr marL="487679" indent="-487679">
              <a:lnSpc>
                <a:spcPct val="90000"/>
              </a:lnSpc>
              <a:spcBef>
                <a:spcPts val="900"/>
              </a:spcBef>
              <a:buClrTx/>
              <a:buSzPct val="75000"/>
              <a:buFontTx/>
              <a:buChar char="•"/>
              <a:defRPr sz="4000">
                <a:solidFill>
                  <a:srgbClr val="FF0000"/>
                </a:solidFill>
                <a:latin typeface="Times New Roman"/>
                <a:ea typeface="Times New Roman"/>
                <a:cs typeface="Times New Roman"/>
                <a:sym typeface="Times New Roman"/>
              </a:defRPr>
            </a:pPr>
            <a:r>
              <a:t>DNA polymerase</a:t>
            </a:r>
            <a:r>
              <a:rPr>
                <a:solidFill>
                  <a:srgbClr val="AD8F67"/>
                </a:solidFill>
              </a:rPr>
              <a:t> </a:t>
            </a:r>
            <a:r>
              <a:rPr>
                <a:solidFill>
                  <a:srgbClr val="000000"/>
                </a:solidFill>
              </a:rPr>
              <a:t>binds a complementary leading strand of DNA nucleotides starting at the 3</a:t>
            </a:r>
            <a:r>
              <a:rPr>
                <a:solidFill>
                  <a:srgbClr val="000000"/>
                </a:solidFill>
              </a:rPr>
              <a:t>’</a:t>
            </a:r>
            <a:r>
              <a:rPr>
                <a:solidFill>
                  <a:srgbClr val="000000"/>
                </a:solidFill>
              </a:rPr>
              <a:t>end of the RNA primer</a:t>
            </a:r>
            <a:endParaRPr>
              <a:solidFill>
                <a:srgbClr val="000000"/>
              </a:solidFill>
            </a:endParaRPr>
          </a:p>
          <a:p>
            <a:pPr marL="487679" indent="-487679">
              <a:lnSpc>
                <a:spcPct val="90000"/>
              </a:lnSpc>
              <a:spcBef>
                <a:spcPts val="900"/>
              </a:spcBef>
              <a:buClrTx/>
              <a:buSzPct val="75000"/>
              <a:buFontTx/>
              <a:buChar char="•"/>
              <a:defRPr sz="4000">
                <a:solidFill>
                  <a:srgbClr val="FF0000"/>
                </a:solidFill>
                <a:latin typeface="Times New Roman"/>
                <a:ea typeface="Times New Roman"/>
                <a:cs typeface="Times New Roman"/>
                <a:sym typeface="Times New Roman"/>
              </a:defRPr>
            </a:pPr>
            <a:r>
              <a:t>Exonuclease</a:t>
            </a:r>
            <a:r>
              <a:rPr>
                <a:solidFill>
                  <a:srgbClr val="AD8F67"/>
                </a:solidFill>
              </a:rPr>
              <a:t> </a:t>
            </a:r>
            <a:r>
              <a:rPr>
                <a:solidFill>
                  <a:srgbClr val="000000"/>
                </a:solidFill>
              </a:rPr>
              <a:t>removes RNA primer, which are replace with DNA nucleotides by DNA polymerase</a:t>
            </a:r>
          </a:p>
        </p:txBody>
      </p:sp>
      <p:pic>
        <p:nvPicPr>
          <p:cNvPr id="296" name="Picture 4" descr="Picture 4"/>
          <p:cNvPicPr>
            <a:picLocks noChangeAspect="1"/>
          </p:cNvPicPr>
          <p:nvPr/>
        </p:nvPicPr>
        <p:blipFill>
          <a:blip r:embed="rId2">
            <a:extLst/>
          </a:blip>
          <a:stretch>
            <a:fillRect/>
          </a:stretch>
        </p:blipFill>
        <p:spPr>
          <a:xfrm>
            <a:off x="16289866" y="3289300"/>
            <a:ext cx="6746877" cy="8947151"/>
          </a:xfrm>
          <a:prstGeom prst="rect">
            <a:avLst/>
          </a:prstGeom>
          <a:ln w="12700">
            <a:miter lim="400000"/>
          </a:ln>
        </p:spPr>
      </p:pic>
      <p:sp>
        <p:nvSpPr>
          <p:cNvPr id="297" name="Text Box 5"/>
          <p:cNvSpPr txBox="1"/>
          <p:nvPr/>
        </p:nvSpPr>
        <p:spPr>
          <a:xfrm>
            <a:off x="4326889" y="12167387"/>
            <a:ext cx="12675085" cy="81122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a:solidFill>
                  <a:srgbClr val="FF0000"/>
                </a:solidFill>
                <a:latin typeface="Times New Roman"/>
                <a:ea typeface="Times New Roman"/>
                <a:cs typeface="Times New Roman"/>
                <a:sym typeface="Times New Roman"/>
              </a:defRPr>
            </a:lvl1pPr>
          </a:lstStyle>
          <a:p>
            <a:pPr/>
            <a:r>
              <a:t>Tutorial : http://www.pbs.org/wgbh/aso/tryit/dna/</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9" name="Picture 2" descr="Picture 2"/>
          <p:cNvPicPr>
            <a:picLocks noChangeAspect="1"/>
          </p:cNvPicPr>
          <p:nvPr/>
        </p:nvPicPr>
        <p:blipFill>
          <a:blip r:embed="rId2">
            <a:extLst/>
          </a:blip>
          <a:stretch>
            <a:fillRect/>
          </a:stretch>
        </p:blipFill>
        <p:spPr>
          <a:xfrm>
            <a:off x="3318933" y="1769533"/>
            <a:ext cx="17386301" cy="11404601"/>
          </a:xfrm>
          <a:prstGeom prst="rect">
            <a:avLst/>
          </a:prstGeom>
          <a:ln w="12700">
            <a:miter lim="400000"/>
          </a:ln>
        </p:spPr>
      </p:pic>
      <p:sp>
        <p:nvSpPr>
          <p:cNvPr id="300" name="Text Box 3"/>
          <p:cNvSpPr txBox="1"/>
          <p:nvPr/>
        </p:nvSpPr>
        <p:spPr>
          <a:xfrm>
            <a:off x="8981440" y="-67362"/>
            <a:ext cx="7328595" cy="111685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solidFill>
                  <a:srgbClr val="000000"/>
                </a:solidFill>
                <a:latin typeface="Times New Roman"/>
                <a:ea typeface="Times New Roman"/>
                <a:cs typeface="Times New Roman"/>
                <a:sym typeface="Times New Roman"/>
              </a:defRPr>
            </a:lvl1pPr>
          </a:lstStyle>
          <a:p>
            <a:pPr/>
            <a:r>
              <a:t>TRANSCRIPTION</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15" name="Group 2"/>
          <p:cNvGrpSpPr/>
          <p:nvPr/>
        </p:nvGrpSpPr>
        <p:grpSpPr>
          <a:xfrm>
            <a:off x="3139440" y="3810000"/>
            <a:ext cx="17647920" cy="9994900"/>
            <a:chOff x="0" y="387101"/>
            <a:chExt cx="17647919" cy="9994900"/>
          </a:xfrm>
        </p:grpSpPr>
        <p:grpSp>
          <p:nvGrpSpPr>
            <p:cNvPr id="365" name="Group 3"/>
            <p:cNvGrpSpPr/>
            <p:nvPr/>
          </p:nvGrpSpPr>
          <p:grpSpPr>
            <a:xfrm>
              <a:off x="1200785" y="1530101"/>
              <a:ext cx="15481301" cy="5654676"/>
              <a:chOff x="0" y="0"/>
              <a:chExt cx="15481300" cy="5654675"/>
            </a:xfrm>
          </p:grpSpPr>
          <p:grpSp>
            <p:nvGrpSpPr>
              <p:cNvPr id="304" name="Group 4"/>
              <p:cNvGrpSpPr/>
              <p:nvPr/>
            </p:nvGrpSpPr>
            <p:grpSpPr>
              <a:xfrm>
                <a:off x="14138275" y="4857750"/>
                <a:ext cx="1330325" cy="771525"/>
                <a:chOff x="0" y="0"/>
                <a:chExt cx="1330325" cy="771525"/>
              </a:xfrm>
            </p:grpSpPr>
            <p:sp>
              <p:nvSpPr>
                <p:cNvPr id="302" name="Freeform 5"/>
                <p:cNvSpPr/>
                <p:nvPr/>
              </p:nvSpPr>
              <p:spPr>
                <a:xfrm>
                  <a:off x="0" y="393700"/>
                  <a:ext cx="1330325" cy="3778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497" y="726"/>
                      </a:lnTo>
                      <a:lnTo>
                        <a:pt x="20981" y="3449"/>
                      </a:lnTo>
                      <a:lnTo>
                        <a:pt x="20517" y="5445"/>
                      </a:lnTo>
                      <a:lnTo>
                        <a:pt x="19950" y="7624"/>
                      </a:lnTo>
                      <a:lnTo>
                        <a:pt x="19280" y="9983"/>
                      </a:lnTo>
                      <a:lnTo>
                        <a:pt x="18455" y="12343"/>
                      </a:lnTo>
                      <a:lnTo>
                        <a:pt x="17476" y="14521"/>
                      </a:lnTo>
                      <a:lnTo>
                        <a:pt x="16445" y="16699"/>
                      </a:lnTo>
                      <a:lnTo>
                        <a:pt x="15208" y="18514"/>
                      </a:lnTo>
                      <a:lnTo>
                        <a:pt x="13867" y="20148"/>
                      </a:lnTo>
                      <a:lnTo>
                        <a:pt x="12321" y="21237"/>
                      </a:lnTo>
                      <a:lnTo>
                        <a:pt x="10671" y="21600"/>
                      </a:lnTo>
                      <a:lnTo>
                        <a:pt x="0" y="21600"/>
                      </a:lnTo>
                    </a:path>
                  </a:pathLst>
                </a:custGeom>
                <a:noFill/>
                <a:ln w="25400" cap="flat">
                  <a:solidFill>
                    <a:srgbClr val="93A299"/>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303" name="Freeform 6"/>
                <p:cNvSpPr/>
                <p:nvPr/>
              </p:nvSpPr>
              <p:spPr>
                <a:xfrm>
                  <a:off x="0" y="0"/>
                  <a:ext cx="1085850" cy="7715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337" y="21600"/>
                      </a:lnTo>
                      <a:lnTo>
                        <a:pt x="3789" y="21333"/>
                      </a:lnTo>
                      <a:lnTo>
                        <a:pt x="5116" y="20978"/>
                      </a:lnTo>
                      <a:lnTo>
                        <a:pt x="6379" y="20533"/>
                      </a:lnTo>
                      <a:lnTo>
                        <a:pt x="7579" y="20000"/>
                      </a:lnTo>
                      <a:lnTo>
                        <a:pt x="8716" y="19467"/>
                      </a:lnTo>
                      <a:lnTo>
                        <a:pt x="9789" y="18933"/>
                      </a:lnTo>
                      <a:lnTo>
                        <a:pt x="10863" y="18311"/>
                      </a:lnTo>
                      <a:lnTo>
                        <a:pt x="11811" y="17600"/>
                      </a:lnTo>
                      <a:lnTo>
                        <a:pt x="12758" y="16800"/>
                      </a:lnTo>
                      <a:lnTo>
                        <a:pt x="13642" y="16000"/>
                      </a:lnTo>
                      <a:lnTo>
                        <a:pt x="14463" y="15022"/>
                      </a:lnTo>
                      <a:lnTo>
                        <a:pt x="15221" y="14044"/>
                      </a:lnTo>
                      <a:lnTo>
                        <a:pt x="16737" y="11911"/>
                      </a:lnTo>
                      <a:lnTo>
                        <a:pt x="17368" y="10667"/>
                      </a:lnTo>
                      <a:lnTo>
                        <a:pt x="18063" y="9422"/>
                      </a:lnTo>
                      <a:lnTo>
                        <a:pt x="18695" y="8000"/>
                      </a:lnTo>
                      <a:lnTo>
                        <a:pt x="19263" y="6578"/>
                      </a:lnTo>
                      <a:lnTo>
                        <a:pt x="19895" y="5067"/>
                      </a:lnTo>
                      <a:lnTo>
                        <a:pt x="20463" y="3467"/>
                      </a:lnTo>
                      <a:lnTo>
                        <a:pt x="21032" y="1778"/>
                      </a:lnTo>
                      <a:lnTo>
                        <a:pt x="21600" y="0"/>
                      </a:lnTo>
                    </a:path>
                  </a:pathLst>
                </a:custGeom>
                <a:noFill/>
                <a:ln w="25400" cap="flat">
                  <a:solidFill>
                    <a:srgbClr val="93A299"/>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grpSp>
          <p:grpSp>
            <p:nvGrpSpPr>
              <p:cNvPr id="364" name="Group 7"/>
              <p:cNvGrpSpPr/>
              <p:nvPr/>
            </p:nvGrpSpPr>
            <p:grpSpPr>
              <a:xfrm>
                <a:off x="0" y="0"/>
                <a:ext cx="15481300" cy="5654675"/>
                <a:chOff x="0" y="0"/>
                <a:chExt cx="15481300" cy="5654675"/>
              </a:xfrm>
            </p:grpSpPr>
            <p:grpSp>
              <p:nvGrpSpPr>
                <p:cNvPr id="307" name="Group 8"/>
                <p:cNvGrpSpPr/>
                <p:nvPr/>
              </p:nvGrpSpPr>
              <p:grpSpPr>
                <a:xfrm>
                  <a:off x="12801600" y="19050"/>
                  <a:ext cx="2660650" cy="3263900"/>
                  <a:chOff x="0" y="0"/>
                  <a:chExt cx="2660650" cy="3263900"/>
                </a:xfrm>
              </p:grpSpPr>
              <p:sp>
                <p:nvSpPr>
                  <p:cNvPr id="305" name="Freeform 9"/>
                  <p:cNvSpPr/>
                  <p:nvPr/>
                </p:nvSpPr>
                <p:spPr>
                  <a:xfrm>
                    <a:off x="685800" y="0"/>
                    <a:ext cx="1974850" cy="28829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392" y="21243"/>
                        </a:lnTo>
                        <a:lnTo>
                          <a:pt x="21183" y="20863"/>
                        </a:lnTo>
                        <a:lnTo>
                          <a:pt x="20940" y="20458"/>
                        </a:lnTo>
                        <a:lnTo>
                          <a:pt x="20662" y="20006"/>
                        </a:lnTo>
                        <a:lnTo>
                          <a:pt x="20419" y="19530"/>
                        </a:lnTo>
                        <a:lnTo>
                          <a:pt x="20107" y="19055"/>
                        </a:lnTo>
                        <a:lnTo>
                          <a:pt x="19551" y="18056"/>
                        </a:lnTo>
                        <a:lnTo>
                          <a:pt x="19239" y="17532"/>
                        </a:lnTo>
                        <a:lnTo>
                          <a:pt x="18926" y="17033"/>
                        </a:lnTo>
                        <a:lnTo>
                          <a:pt x="18370" y="16033"/>
                        </a:lnTo>
                        <a:lnTo>
                          <a:pt x="18093" y="15558"/>
                        </a:lnTo>
                        <a:lnTo>
                          <a:pt x="17850" y="15106"/>
                        </a:lnTo>
                        <a:lnTo>
                          <a:pt x="17606" y="14678"/>
                        </a:lnTo>
                        <a:lnTo>
                          <a:pt x="17502" y="14487"/>
                        </a:lnTo>
                        <a:lnTo>
                          <a:pt x="17294" y="14059"/>
                        </a:lnTo>
                        <a:lnTo>
                          <a:pt x="17155" y="13797"/>
                        </a:lnTo>
                        <a:lnTo>
                          <a:pt x="16981" y="13536"/>
                        </a:lnTo>
                        <a:lnTo>
                          <a:pt x="16808" y="13250"/>
                        </a:lnTo>
                        <a:lnTo>
                          <a:pt x="16634" y="12941"/>
                        </a:lnTo>
                        <a:lnTo>
                          <a:pt x="16426" y="12632"/>
                        </a:lnTo>
                        <a:lnTo>
                          <a:pt x="16217" y="12299"/>
                        </a:lnTo>
                        <a:lnTo>
                          <a:pt x="15731" y="11585"/>
                        </a:lnTo>
                        <a:lnTo>
                          <a:pt x="15245" y="10824"/>
                        </a:lnTo>
                        <a:lnTo>
                          <a:pt x="14967" y="10419"/>
                        </a:lnTo>
                        <a:lnTo>
                          <a:pt x="14655" y="10039"/>
                        </a:lnTo>
                        <a:lnTo>
                          <a:pt x="14377" y="9634"/>
                        </a:lnTo>
                        <a:lnTo>
                          <a:pt x="14030" y="9206"/>
                        </a:lnTo>
                        <a:lnTo>
                          <a:pt x="13717" y="8802"/>
                        </a:lnTo>
                        <a:lnTo>
                          <a:pt x="13370" y="8374"/>
                        </a:lnTo>
                        <a:lnTo>
                          <a:pt x="13057" y="7945"/>
                        </a:lnTo>
                        <a:lnTo>
                          <a:pt x="12293" y="7089"/>
                        </a:lnTo>
                        <a:lnTo>
                          <a:pt x="11946" y="6685"/>
                        </a:lnTo>
                        <a:lnTo>
                          <a:pt x="11564" y="6256"/>
                        </a:lnTo>
                        <a:lnTo>
                          <a:pt x="11147" y="5852"/>
                        </a:lnTo>
                        <a:lnTo>
                          <a:pt x="10731" y="5424"/>
                        </a:lnTo>
                        <a:lnTo>
                          <a:pt x="10314" y="5043"/>
                        </a:lnTo>
                        <a:lnTo>
                          <a:pt x="9480" y="4234"/>
                        </a:lnTo>
                        <a:lnTo>
                          <a:pt x="9029" y="3878"/>
                        </a:lnTo>
                        <a:lnTo>
                          <a:pt x="8577" y="3497"/>
                        </a:lnTo>
                        <a:lnTo>
                          <a:pt x="8126" y="3140"/>
                        </a:lnTo>
                        <a:lnTo>
                          <a:pt x="7675" y="2807"/>
                        </a:lnTo>
                        <a:lnTo>
                          <a:pt x="6702" y="2141"/>
                        </a:lnTo>
                        <a:lnTo>
                          <a:pt x="6251" y="1856"/>
                        </a:lnTo>
                        <a:lnTo>
                          <a:pt x="5765" y="1570"/>
                        </a:lnTo>
                        <a:lnTo>
                          <a:pt x="5244" y="1332"/>
                        </a:lnTo>
                        <a:lnTo>
                          <a:pt x="4758" y="1070"/>
                        </a:lnTo>
                        <a:lnTo>
                          <a:pt x="4237" y="856"/>
                        </a:lnTo>
                        <a:lnTo>
                          <a:pt x="3716" y="666"/>
                        </a:lnTo>
                        <a:lnTo>
                          <a:pt x="3230" y="500"/>
                        </a:lnTo>
                        <a:lnTo>
                          <a:pt x="2709" y="357"/>
                        </a:lnTo>
                        <a:lnTo>
                          <a:pt x="2153" y="214"/>
                        </a:lnTo>
                        <a:lnTo>
                          <a:pt x="1632" y="119"/>
                        </a:lnTo>
                        <a:lnTo>
                          <a:pt x="1111" y="48"/>
                        </a:lnTo>
                        <a:lnTo>
                          <a:pt x="590" y="24"/>
                        </a:lnTo>
                        <a:lnTo>
                          <a:pt x="35" y="0"/>
                        </a:lnTo>
                        <a:lnTo>
                          <a:pt x="0" y="0"/>
                        </a:lnTo>
                      </a:path>
                    </a:pathLst>
                  </a:custGeom>
                  <a:noFill/>
                  <a:ln w="25400" cap="flat">
                    <a:solidFill>
                      <a:srgbClr val="93A299"/>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306" name="Freeform 10"/>
                  <p:cNvSpPr/>
                  <p:nvPr/>
                </p:nvSpPr>
                <p:spPr>
                  <a:xfrm>
                    <a:off x="0" y="0"/>
                    <a:ext cx="2406650" cy="32639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155" y="0"/>
                        </a:moveTo>
                        <a:lnTo>
                          <a:pt x="0" y="0"/>
                        </a:lnTo>
                        <a:lnTo>
                          <a:pt x="598" y="21"/>
                        </a:lnTo>
                        <a:lnTo>
                          <a:pt x="1197" y="63"/>
                        </a:lnTo>
                        <a:lnTo>
                          <a:pt x="1738" y="126"/>
                        </a:lnTo>
                        <a:lnTo>
                          <a:pt x="2308" y="210"/>
                        </a:lnTo>
                        <a:lnTo>
                          <a:pt x="2878" y="315"/>
                        </a:lnTo>
                        <a:lnTo>
                          <a:pt x="3391" y="441"/>
                        </a:lnTo>
                        <a:lnTo>
                          <a:pt x="3932" y="588"/>
                        </a:lnTo>
                        <a:lnTo>
                          <a:pt x="4445" y="735"/>
                        </a:lnTo>
                        <a:lnTo>
                          <a:pt x="4930" y="925"/>
                        </a:lnTo>
                        <a:lnTo>
                          <a:pt x="5899" y="1345"/>
                        </a:lnTo>
                        <a:lnTo>
                          <a:pt x="6811" y="1807"/>
                        </a:lnTo>
                        <a:lnTo>
                          <a:pt x="7238" y="2059"/>
                        </a:lnTo>
                        <a:lnTo>
                          <a:pt x="7665" y="2332"/>
                        </a:lnTo>
                        <a:lnTo>
                          <a:pt x="8064" y="2584"/>
                        </a:lnTo>
                        <a:lnTo>
                          <a:pt x="8834" y="3152"/>
                        </a:lnTo>
                        <a:lnTo>
                          <a:pt x="9204" y="3467"/>
                        </a:lnTo>
                        <a:lnTo>
                          <a:pt x="9575" y="3761"/>
                        </a:lnTo>
                        <a:lnTo>
                          <a:pt x="9917" y="4055"/>
                        </a:lnTo>
                        <a:lnTo>
                          <a:pt x="10544" y="4686"/>
                        </a:lnTo>
                        <a:lnTo>
                          <a:pt x="10857" y="4980"/>
                        </a:lnTo>
                        <a:lnTo>
                          <a:pt x="11170" y="5316"/>
                        </a:lnTo>
                        <a:lnTo>
                          <a:pt x="11427" y="5610"/>
                        </a:lnTo>
                        <a:lnTo>
                          <a:pt x="11683" y="5925"/>
                        </a:lnTo>
                        <a:lnTo>
                          <a:pt x="11940" y="6219"/>
                        </a:lnTo>
                        <a:lnTo>
                          <a:pt x="12624" y="7102"/>
                        </a:lnTo>
                        <a:lnTo>
                          <a:pt x="12795" y="7375"/>
                        </a:lnTo>
                        <a:lnTo>
                          <a:pt x="12994" y="7648"/>
                        </a:lnTo>
                        <a:lnTo>
                          <a:pt x="13137" y="7900"/>
                        </a:lnTo>
                        <a:lnTo>
                          <a:pt x="13308" y="8153"/>
                        </a:lnTo>
                        <a:lnTo>
                          <a:pt x="13422" y="8384"/>
                        </a:lnTo>
                        <a:lnTo>
                          <a:pt x="13564" y="8615"/>
                        </a:lnTo>
                        <a:lnTo>
                          <a:pt x="13678" y="8825"/>
                        </a:lnTo>
                        <a:lnTo>
                          <a:pt x="13764" y="9014"/>
                        </a:lnTo>
                        <a:lnTo>
                          <a:pt x="13849" y="9140"/>
                        </a:lnTo>
                        <a:lnTo>
                          <a:pt x="13935" y="9287"/>
                        </a:lnTo>
                        <a:lnTo>
                          <a:pt x="14077" y="9518"/>
                        </a:lnTo>
                        <a:lnTo>
                          <a:pt x="14220" y="9770"/>
                        </a:lnTo>
                        <a:lnTo>
                          <a:pt x="14419" y="10065"/>
                        </a:lnTo>
                        <a:lnTo>
                          <a:pt x="14618" y="10401"/>
                        </a:lnTo>
                        <a:lnTo>
                          <a:pt x="14846" y="10779"/>
                        </a:lnTo>
                        <a:lnTo>
                          <a:pt x="15131" y="11199"/>
                        </a:lnTo>
                        <a:lnTo>
                          <a:pt x="15701" y="12124"/>
                        </a:lnTo>
                        <a:lnTo>
                          <a:pt x="16015" y="12607"/>
                        </a:lnTo>
                        <a:lnTo>
                          <a:pt x="16328" y="13132"/>
                        </a:lnTo>
                        <a:lnTo>
                          <a:pt x="16670" y="13658"/>
                        </a:lnTo>
                        <a:lnTo>
                          <a:pt x="17012" y="14204"/>
                        </a:lnTo>
                        <a:lnTo>
                          <a:pt x="17326" y="14771"/>
                        </a:lnTo>
                        <a:lnTo>
                          <a:pt x="17668" y="15318"/>
                        </a:lnTo>
                        <a:lnTo>
                          <a:pt x="18038" y="15864"/>
                        </a:lnTo>
                        <a:lnTo>
                          <a:pt x="18380" y="16410"/>
                        </a:lnTo>
                        <a:lnTo>
                          <a:pt x="18722" y="16977"/>
                        </a:lnTo>
                        <a:lnTo>
                          <a:pt x="19035" y="17503"/>
                        </a:lnTo>
                        <a:lnTo>
                          <a:pt x="19377" y="18007"/>
                        </a:lnTo>
                        <a:lnTo>
                          <a:pt x="19691" y="18511"/>
                        </a:lnTo>
                        <a:lnTo>
                          <a:pt x="19976" y="18995"/>
                        </a:lnTo>
                        <a:lnTo>
                          <a:pt x="20232" y="19436"/>
                        </a:lnTo>
                        <a:lnTo>
                          <a:pt x="20745" y="20234"/>
                        </a:lnTo>
                        <a:lnTo>
                          <a:pt x="20973" y="20570"/>
                        </a:lnTo>
                        <a:lnTo>
                          <a:pt x="21144" y="20865"/>
                        </a:lnTo>
                        <a:lnTo>
                          <a:pt x="21315" y="21138"/>
                        </a:lnTo>
                        <a:lnTo>
                          <a:pt x="21429" y="21327"/>
                        </a:lnTo>
                        <a:lnTo>
                          <a:pt x="21515" y="21474"/>
                        </a:lnTo>
                        <a:lnTo>
                          <a:pt x="21572" y="21579"/>
                        </a:lnTo>
                        <a:lnTo>
                          <a:pt x="21600" y="21600"/>
                        </a:lnTo>
                      </a:path>
                    </a:pathLst>
                  </a:custGeom>
                  <a:noFill/>
                  <a:ln w="25400" cap="flat">
                    <a:solidFill>
                      <a:srgbClr val="93A299"/>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grpSp>
            <p:grpSp>
              <p:nvGrpSpPr>
                <p:cNvPr id="363" name="Group 11"/>
                <p:cNvGrpSpPr/>
                <p:nvPr/>
              </p:nvGrpSpPr>
              <p:grpSpPr>
                <a:xfrm>
                  <a:off x="0" y="0"/>
                  <a:ext cx="15481300" cy="5654675"/>
                  <a:chOff x="0" y="0"/>
                  <a:chExt cx="15481300" cy="5654675"/>
                </a:xfrm>
              </p:grpSpPr>
              <p:grpSp>
                <p:nvGrpSpPr>
                  <p:cNvPr id="310" name="Group 12"/>
                  <p:cNvGrpSpPr/>
                  <p:nvPr/>
                </p:nvGrpSpPr>
                <p:grpSpPr>
                  <a:xfrm>
                    <a:off x="41275" y="0"/>
                    <a:ext cx="1479550" cy="596900"/>
                    <a:chOff x="0" y="0"/>
                    <a:chExt cx="1479550" cy="596900"/>
                  </a:xfrm>
                </p:grpSpPr>
                <p:sp>
                  <p:nvSpPr>
                    <p:cNvPr id="308" name="Freeform 13"/>
                    <p:cNvSpPr/>
                    <p:nvPr/>
                  </p:nvSpPr>
                  <p:spPr>
                    <a:xfrm>
                      <a:off x="0" y="0"/>
                      <a:ext cx="1225550" cy="3016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39" y="18644"/>
                          </a:lnTo>
                          <a:lnTo>
                            <a:pt x="1735" y="15461"/>
                          </a:lnTo>
                          <a:lnTo>
                            <a:pt x="2630" y="12733"/>
                          </a:lnTo>
                          <a:lnTo>
                            <a:pt x="3581" y="10232"/>
                          </a:lnTo>
                          <a:lnTo>
                            <a:pt x="4533" y="7958"/>
                          </a:lnTo>
                          <a:lnTo>
                            <a:pt x="5484" y="5912"/>
                          </a:lnTo>
                          <a:lnTo>
                            <a:pt x="6491" y="4093"/>
                          </a:lnTo>
                          <a:lnTo>
                            <a:pt x="7498" y="2501"/>
                          </a:lnTo>
                          <a:lnTo>
                            <a:pt x="8506" y="1364"/>
                          </a:lnTo>
                          <a:lnTo>
                            <a:pt x="9625" y="682"/>
                          </a:lnTo>
                          <a:lnTo>
                            <a:pt x="10688" y="227"/>
                          </a:lnTo>
                          <a:lnTo>
                            <a:pt x="11807" y="0"/>
                          </a:lnTo>
                          <a:lnTo>
                            <a:pt x="12982" y="227"/>
                          </a:lnTo>
                          <a:lnTo>
                            <a:pt x="13430" y="227"/>
                          </a:lnTo>
                          <a:lnTo>
                            <a:pt x="14661" y="455"/>
                          </a:lnTo>
                          <a:lnTo>
                            <a:pt x="16340" y="682"/>
                          </a:lnTo>
                          <a:lnTo>
                            <a:pt x="18242" y="1137"/>
                          </a:lnTo>
                          <a:lnTo>
                            <a:pt x="19865" y="1364"/>
                          </a:lnTo>
                          <a:lnTo>
                            <a:pt x="21152" y="1592"/>
                          </a:lnTo>
                          <a:lnTo>
                            <a:pt x="21600" y="1592"/>
                          </a:lnTo>
                        </a:path>
                      </a:pathLst>
                    </a:custGeom>
                    <a:noFill/>
                    <a:ln w="25400" cap="flat">
                      <a:solidFill>
                        <a:srgbClr val="93A299"/>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309" name="Freeform 14"/>
                    <p:cNvSpPr/>
                    <p:nvPr/>
                  </p:nvSpPr>
                  <p:spPr>
                    <a:xfrm>
                      <a:off x="339725" y="22225"/>
                      <a:ext cx="1139825" cy="5746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787" y="0"/>
                          </a:moveTo>
                          <a:lnTo>
                            <a:pt x="18050" y="597"/>
                          </a:lnTo>
                          <a:lnTo>
                            <a:pt x="20336" y="1671"/>
                          </a:lnTo>
                          <a:lnTo>
                            <a:pt x="21600" y="2267"/>
                          </a:lnTo>
                          <a:lnTo>
                            <a:pt x="20276" y="2387"/>
                          </a:lnTo>
                          <a:lnTo>
                            <a:pt x="19013" y="2506"/>
                          </a:lnTo>
                          <a:lnTo>
                            <a:pt x="17749" y="2745"/>
                          </a:lnTo>
                          <a:lnTo>
                            <a:pt x="15343" y="3699"/>
                          </a:lnTo>
                          <a:lnTo>
                            <a:pt x="14199" y="4296"/>
                          </a:lnTo>
                          <a:lnTo>
                            <a:pt x="11913" y="5728"/>
                          </a:lnTo>
                          <a:lnTo>
                            <a:pt x="10830" y="6564"/>
                          </a:lnTo>
                          <a:lnTo>
                            <a:pt x="9807" y="7518"/>
                          </a:lnTo>
                          <a:lnTo>
                            <a:pt x="8724" y="8592"/>
                          </a:lnTo>
                          <a:lnTo>
                            <a:pt x="6799" y="10740"/>
                          </a:lnTo>
                          <a:lnTo>
                            <a:pt x="5836" y="11934"/>
                          </a:lnTo>
                          <a:lnTo>
                            <a:pt x="4874" y="13246"/>
                          </a:lnTo>
                          <a:lnTo>
                            <a:pt x="3189" y="15872"/>
                          </a:lnTo>
                          <a:lnTo>
                            <a:pt x="1504" y="18736"/>
                          </a:lnTo>
                          <a:lnTo>
                            <a:pt x="782" y="20168"/>
                          </a:lnTo>
                          <a:lnTo>
                            <a:pt x="0" y="21600"/>
                          </a:lnTo>
                        </a:path>
                      </a:pathLst>
                    </a:custGeom>
                    <a:noFill/>
                    <a:ln w="25400" cap="flat">
                      <a:solidFill>
                        <a:srgbClr val="93A299"/>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grpSp>
              <p:grpSp>
                <p:nvGrpSpPr>
                  <p:cNvPr id="362" name="Group 15"/>
                  <p:cNvGrpSpPr/>
                  <p:nvPr/>
                </p:nvGrpSpPr>
                <p:grpSpPr>
                  <a:xfrm>
                    <a:off x="0" y="6350"/>
                    <a:ext cx="15481300" cy="5648325"/>
                    <a:chOff x="0" y="0"/>
                    <a:chExt cx="15481300" cy="5648325"/>
                  </a:xfrm>
                </p:grpSpPr>
                <p:grpSp>
                  <p:nvGrpSpPr>
                    <p:cNvPr id="315" name="Group 16"/>
                    <p:cNvGrpSpPr/>
                    <p:nvPr/>
                  </p:nvGrpSpPr>
                  <p:grpSpPr>
                    <a:xfrm>
                      <a:off x="0" y="2352675"/>
                      <a:ext cx="2854325" cy="3235325"/>
                      <a:chOff x="0" y="0"/>
                      <a:chExt cx="2854325" cy="3235325"/>
                    </a:xfrm>
                  </p:grpSpPr>
                  <p:grpSp>
                    <p:nvGrpSpPr>
                      <p:cNvPr id="313" name="Group 17"/>
                      <p:cNvGrpSpPr/>
                      <p:nvPr/>
                    </p:nvGrpSpPr>
                    <p:grpSpPr>
                      <a:xfrm>
                        <a:off x="0" y="0"/>
                        <a:ext cx="2841625" cy="3219450"/>
                        <a:chOff x="0" y="0"/>
                        <a:chExt cx="2841625" cy="3219450"/>
                      </a:xfrm>
                    </p:grpSpPr>
                    <p:sp>
                      <p:nvSpPr>
                        <p:cNvPr id="311" name="Freeform 18"/>
                        <p:cNvSpPr/>
                        <p:nvPr/>
                      </p:nvSpPr>
                      <p:spPr>
                        <a:xfrm>
                          <a:off x="0" y="304800"/>
                          <a:ext cx="2790825" cy="29146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46" y="541"/>
                              </a:lnTo>
                              <a:lnTo>
                                <a:pt x="541" y="1082"/>
                              </a:lnTo>
                              <a:lnTo>
                                <a:pt x="811" y="1624"/>
                              </a:lnTo>
                              <a:lnTo>
                                <a:pt x="1106" y="2188"/>
                              </a:lnTo>
                              <a:lnTo>
                                <a:pt x="1376" y="2753"/>
                              </a:lnTo>
                              <a:lnTo>
                                <a:pt x="1671" y="3341"/>
                              </a:lnTo>
                              <a:lnTo>
                                <a:pt x="1966" y="3882"/>
                              </a:lnTo>
                              <a:lnTo>
                                <a:pt x="2236" y="4471"/>
                              </a:lnTo>
                              <a:lnTo>
                                <a:pt x="2531" y="5035"/>
                              </a:lnTo>
                              <a:lnTo>
                                <a:pt x="2801" y="5600"/>
                              </a:lnTo>
                              <a:lnTo>
                                <a:pt x="3096" y="6141"/>
                              </a:lnTo>
                              <a:lnTo>
                                <a:pt x="3391" y="6706"/>
                              </a:lnTo>
                              <a:lnTo>
                                <a:pt x="3661" y="7247"/>
                              </a:lnTo>
                              <a:lnTo>
                                <a:pt x="3907" y="7765"/>
                              </a:lnTo>
                              <a:lnTo>
                                <a:pt x="4202" y="8259"/>
                              </a:lnTo>
                              <a:lnTo>
                                <a:pt x="4448" y="8776"/>
                              </a:lnTo>
                              <a:lnTo>
                                <a:pt x="4694" y="9247"/>
                              </a:lnTo>
                              <a:lnTo>
                                <a:pt x="4915" y="9718"/>
                              </a:lnTo>
                              <a:lnTo>
                                <a:pt x="5136" y="10165"/>
                              </a:lnTo>
                              <a:lnTo>
                                <a:pt x="5357" y="10588"/>
                              </a:lnTo>
                              <a:lnTo>
                                <a:pt x="5578" y="10988"/>
                              </a:lnTo>
                              <a:lnTo>
                                <a:pt x="5775" y="11365"/>
                              </a:lnTo>
                              <a:lnTo>
                                <a:pt x="5947" y="11718"/>
                              </a:lnTo>
                              <a:lnTo>
                                <a:pt x="6242" y="12329"/>
                              </a:lnTo>
                              <a:lnTo>
                                <a:pt x="6389" y="12588"/>
                              </a:lnTo>
                              <a:lnTo>
                                <a:pt x="6487" y="12800"/>
                              </a:lnTo>
                              <a:lnTo>
                                <a:pt x="6659" y="13129"/>
                              </a:lnTo>
                              <a:lnTo>
                                <a:pt x="6733" y="13224"/>
                              </a:lnTo>
                              <a:lnTo>
                                <a:pt x="6758" y="13294"/>
                              </a:lnTo>
                              <a:lnTo>
                                <a:pt x="6758" y="13318"/>
                              </a:lnTo>
                              <a:lnTo>
                                <a:pt x="7003" y="13788"/>
                              </a:lnTo>
                              <a:lnTo>
                                <a:pt x="7274" y="14235"/>
                              </a:lnTo>
                              <a:lnTo>
                                <a:pt x="7519" y="14682"/>
                              </a:lnTo>
                              <a:lnTo>
                                <a:pt x="7790" y="15129"/>
                              </a:lnTo>
                              <a:lnTo>
                                <a:pt x="8060" y="15529"/>
                              </a:lnTo>
                              <a:lnTo>
                                <a:pt x="8355" y="15953"/>
                              </a:lnTo>
                              <a:lnTo>
                                <a:pt x="8625" y="16353"/>
                              </a:lnTo>
                              <a:lnTo>
                                <a:pt x="8920" y="16753"/>
                              </a:lnTo>
                              <a:lnTo>
                                <a:pt x="9240" y="17129"/>
                              </a:lnTo>
                              <a:lnTo>
                                <a:pt x="9559" y="17482"/>
                              </a:lnTo>
                              <a:lnTo>
                                <a:pt x="9854" y="17835"/>
                              </a:lnTo>
                              <a:lnTo>
                                <a:pt x="10173" y="18188"/>
                              </a:lnTo>
                              <a:lnTo>
                                <a:pt x="10837" y="18824"/>
                              </a:lnTo>
                              <a:lnTo>
                                <a:pt x="11156" y="19106"/>
                              </a:lnTo>
                              <a:lnTo>
                                <a:pt x="11500" y="19412"/>
                              </a:lnTo>
                              <a:lnTo>
                                <a:pt x="11869" y="19671"/>
                              </a:lnTo>
                              <a:lnTo>
                                <a:pt x="12213" y="19929"/>
                              </a:lnTo>
                              <a:lnTo>
                                <a:pt x="12557" y="20165"/>
                              </a:lnTo>
                              <a:lnTo>
                                <a:pt x="12926" y="20376"/>
                              </a:lnTo>
                              <a:lnTo>
                                <a:pt x="13270" y="20588"/>
                              </a:lnTo>
                              <a:lnTo>
                                <a:pt x="13638" y="20776"/>
                              </a:lnTo>
                              <a:lnTo>
                                <a:pt x="14007" y="20941"/>
                              </a:lnTo>
                              <a:lnTo>
                                <a:pt x="14744" y="21224"/>
                              </a:lnTo>
                              <a:lnTo>
                                <a:pt x="15113" y="21341"/>
                              </a:lnTo>
                              <a:lnTo>
                                <a:pt x="15506" y="21435"/>
                              </a:lnTo>
                              <a:lnTo>
                                <a:pt x="15874" y="21506"/>
                              </a:lnTo>
                              <a:lnTo>
                                <a:pt x="16268" y="21553"/>
                              </a:lnTo>
                              <a:lnTo>
                                <a:pt x="16636" y="21600"/>
                              </a:lnTo>
                              <a:lnTo>
                                <a:pt x="17398" y="21600"/>
                              </a:lnTo>
                              <a:lnTo>
                                <a:pt x="17791" y="21576"/>
                              </a:lnTo>
                              <a:lnTo>
                                <a:pt x="21600" y="21576"/>
                              </a:lnTo>
                            </a:path>
                          </a:pathLst>
                        </a:custGeom>
                        <a:noFill/>
                        <a:ln w="25400" cap="flat">
                          <a:solidFill>
                            <a:srgbClr val="93A299"/>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312" name="Freeform 19"/>
                        <p:cNvSpPr/>
                        <p:nvPr/>
                      </p:nvSpPr>
                      <p:spPr>
                        <a:xfrm>
                          <a:off x="444500" y="0"/>
                          <a:ext cx="2397125" cy="32162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142" y="21600"/>
                              </a:moveTo>
                              <a:lnTo>
                                <a:pt x="21600" y="21600"/>
                              </a:lnTo>
                              <a:lnTo>
                                <a:pt x="20913" y="21515"/>
                              </a:lnTo>
                              <a:lnTo>
                                <a:pt x="20227" y="21408"/>
                              </a:lnTo>
                              <a:lnTo>
                                <a:pt x="19569" y="21280"/>
                              </a:lnTo>
                              <a:lnTo>
                                <a:pt x="18310" y="20939"/>
                              </a:lnTo>
                              <a:lnTo>
                                <a:pt x="17709" y="20747"/>
                              </a:lnTo>
                              <a:lnTo>
                                <a:pt x="17108" y="20513"/>
                              </a:lnTo>
                              <a:lnTo>
                                <a:pt x="16565" y="20278"/>
                              </a:lnTo>
                              <a:lnTo>
                                <a:pt x="15993" y="20022"/>
                              </a:lnTo>
                              <a:lnTo>
                                <a:pt x="15449" y="19766"/>
                              </a:lnTo>
                              <a:lnTo>
                                <a:pt x="14934" y="19489"/>
                              </a:lnTo>
                              <a:lnTo>
                                <a:pt x="14419" y="19191"/>
                              </a:lnTo>
                              <a:lnTo>
                                <a:pt x="13961" y="18892"/>
                              </a:lnTo>
                              <a:lnTo>
                                <a:pt x="13475" y="18572"/>
                              </a:lnTo>
                              <a:lnTo>
                                <a:pt x="13017" y="18252"/>
                              </a:lnTo>
                              <a:lnTo>
                                <a:pt x="12588" y="17932"/>
                              </a:lnTo>
                              <a:lnTo>
                                <a:pt x="12159" y="17591"/>
                              </a:lnTo>
                              <a:lnTo>
                                <a:pt x="11758" y="17250"/>
                              </a:lnTo>
                              <a:lnTo>
                                <a:pt x="11015" y="16568"/>
                              </a:lnTo>
                              <a:lnTo>
                                <a:pt x="10643" y="16205"/>
                              </a:lnTo>
                              <a:lnTo>
                                <a:pt x="10299" y="15864"/>
                              </a:lnTo>
                              <a:lnTo>
                                <a:pt x="9670" y="15182"/>
                              </a:lnTo>
                              <a:lnTo>
                                <a:pt x="9384" y="14862"/>
                              </a:lnTo>
                              <a:lnTo>
                                <a:pt x="9098" y="14521"/>
                              </a:lnTo>
                              <a:lnTo>
                                <a:pt x="8583" y="13881"/>
                              </a:lnTo>
                              <a:lnTo>
                                <a:pt x="8354" y="13583"/>
                              </a:lnTo>
                              <a:lnTo>
                                <a:pt x="8154" y="13305"/>
                              </a:lnTo>
                              <a:lnTo>
                                <a:pt x="7925" y="13007"/>
                              </a:lnTo>
                              <a:lnTo>
                                <a:pt x="7581" y="12495"/>
                              </a:lnTo>
                              <a:lnTo>
                                <a:pt x="7438" y="12261"/>
                              </a:lnTo>
                              <a:lnTo>
                                <a:pt x="7295" y="12047"/>
                              </a:lnTo>
                              <a:lnTo>
                                <a:pt x="7181" y="11834"/>
                              </a:lnTo>
                              <a:lnTo>
                                <a:pt x="7066" y="11664"/>
                              </a:lnTo>
                              <a:lnTo>
                                <a:pt x="6952" y="11514"/>
                              </a:lnTo>
                              <a:lnTo>
                                <a:pt x="6866" y="11365"/>
                              </a:lnTo>
                              <a:lnTo>
                                <a:pt x="6809" y="11258"/>
                              </a:lnTo>
                              <a:lnTo>
                                <a:pt x="6695" y="11088"/>
                              </a:lnTo>
                              <a:lnTo>
                                <a:pt x="6666" y="11003"/>
                              </a:lnTo>
                              <a:lnTo>
                                <a:pt x="6323" y="10491"/>
                              </a:lnTo>
                              <a:lnTo>
                                <a:pt x="6180" y="10235"/>
                              </a:lnTo>
                              <a:lnTo>
                                <a:pt x="6008" y="9936"/>
                              </a:lnTo>
                              <a:lnTo>
                                <a:pt x="5808" y="9595"/>
                              </a:lnTo>
                              <a:lnTo>
                                <a:pt x="5579" y="9254"/>
                              </a:lnTo>
                              <a:lnTo>
                                <a:pt x="5350" y="8849"/>
                              </a:lnTo>
                              <a:lnTo>
                                <a:pt x="5092" y="8444"/>
                              </a:lnTo>
                              <a:lnTo>
                                <a:pt x="4806" y="7996"/>
                              </a:lnTo>
                              <a:lnTo>
                                <a:pt x="4549" y="7548"/>
                              </a:lnTo>
                              <a:lnTo>
                                <a:pt x="3977" y="6567"/>
                              </a:lnTo>
                              <a:lnTo>
                                <a:pt x="3662" y="6077"/>
                              </a:lnTo>
                              <a:lnTo>
                                <a:pt x="3033" y="5054"/>
                              </a:lnTo>
                              <a:lnTo>
                                <a:pt x="2746" y="4542"/>
                              </a:lnTo>
                              <a:lnTo>
                                <a:pt x="2117" y="3518"/>
                              </a:lnTo>
                              <a:lnTo>
                                <a:pt x="1802" y="3028"/>
                              </a:lnTo>
                              <a:lnTo>
                                <a:pt x="1516" y="2537"/>
                              </a:lnTo>
                              <a:lnTo>
                                <a:pt x="1230" y="2068"/>
                              </a:lnTo>
                              <a:lnTo>
                                <a:pt x="973" y="1621"/>
                              </a:lnTo>
                              <a:lnTo>
                                <a:pt x="687" y="1173"/>
                              </a:lnTo>
                              <a:lnTo>
                                <a:pt x="229" y="362"/>
                              </a:lnTo>
                              <a:lnTo>
                                <a:pt x="0" y="0"/>
                              </a:lnTo>
                            </a:path>
                          </a:pathLst>
                        </a:custGeom>
                        <a:noFill/>
                        <a:ln w="25400" cap="flat">
                          <a:solidFill>
                            <a:srgbClr val="93A299"/>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grpSp>
                  <p:sp>
                    <p:nvSpPr>
                      <p:cNvPr id="314" name="Freeform 20"/>
                      <p:cNvSpPr/>
                      <p:nvPr/>
                    </p:nvSpPr>
                    <p:spPr>
                      <a:xfrm>
                        <a:off x="12700" y="12700"/>
                        <a:ext cx="2841625" cy="32226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043"/>
                            </a:moveTo>
                            <a:lnTo>
                              <a:pt x="241" y="2532"/>
                            </a:lnTo>
                            <a:lnTo>
                              <a:pt x="531" y="3022"/>
                            </a:lnTo>
                            <a:lnTo>
                              <a:pt x="796" y="3511"/>
                            </a:lnTo>
                            <a:lnTo>
                              <a:pt x="1086" y="4022"/>
                            </a:lnTo>
                            <a:lnTo>
                              <a:pt x="1352" y="4533"/>
                            </a:lnTo>
                            <a:lnTo>
                              <a:pt x="1641" y="5065"/>
                            </a:lnTo>
                            <a:lnTo>
                              <a:pt x="1931" y="5554"/>
                            </a:lnTo>
                            <a:lnTo>
                              <a:pt x="2196" y="6086"/>
                            </a:lnTo>
                            <a:lnTo>
                              <a:pt x="2486" y="6597"/>
                            </a:lnTo>
                            <a:lnTo>
                              <a:pt x="2751" y="7108"/>
                            </a:lnTo>
                            <a:lnTo>
                              <a:pt x="3041" y="7597"/>
                            </a:lnTo>
                            <a:lnTo>
                              <a:pt x="3331" y="8108"/>
                            </a:lnTo>
                            <a:lnTo>
                              <a:pt x="3596" y="8597"/>
                            </a:lnTo>
                            <a:lnTo>
                              <a:pt x="3837" y="9066"/>
                            </a:lnTo>
                            <a:lnTo>
                              <a:pt x="4127" y="9513"/>
                            </a:lnTo>
                            <a:lnTo>
                              <a:pt x="4368" y="9981"/>
                            </a:lnTo>
                            <a:lnTo>
                              <a:pt x="4610" y="10406"/>
                            </a:lnTo>
                            <a:lnTo>
                              <a:pt x="4827" y="10832"/>
                            </a:lnTo>
                            <a:lnTo>
                              <a:pt x="5044" y="11236"/>
                            </a:lnTo>
                            <a:lnTo>
                              <a:pt x="5285" y="11619"/>
                            </a:lnTo>
                            <a:lnTo>
                              <a:pt x="5478" y="11981"/>
                            </a:lnTo>
                            <a:lnTo>
                              <a:pt x="5672" y="12322"/>
                            </a:lnTo>
                            <a:lnTo>
                              <a:pt x="5840" y="12641"/>
                            </a:lnTo>
                            <a:lnTo>
                              <a:pt x="6130" y="13194"/>
                            </a:lnTo>
                            <a:lnTo>
                              <a:pt x="6275" y="13428"/>
                            </a:lnTo>
                            <a:lnTo>
                              <a:pt x="6371" y="13620"/>
                            </a:lnTo>
                            <a:lnTo>
                              <a:pt x="6540" y="13918"/>
                            </a:lnTo>
                            <a:lnTo>
                              <a:pt x="6613" y="14003"/>
                            </a:lnTo>
                            <a:lnTo>
                              <a:pt x="6637" y="14067"/>
                            </a:lnTo>
                            <a:lnTo>
                              <a:pt x="6637" y="14088"/>
                            </a:lnTo>
                            <a:lnTo>
                              <a:pt x="6878" y="14513"/>
                            </a:lnTo>
                            <a:lnTo>
                              <a:pt x="7144" y="14918"/>
                            </a:lnTo>
                            <a:lnTo>
                              <a:pt x="7385" y="15322"/>
                            </a:lnTo>
                            <a:lnTo>
                              <a:pt x="7651" y="15727"/>
                            </a:lnTo>
                            <a:lnTo>
                              <a:pt x="7916" y="16088"/>
                            </a:lnTo>
                            <a:lnTo>
                              <a:pt x="8206" y="16471"/>
                            </a:lnTo>
                            <a:lnTo>
                              <a:pt x="8471" y="16833"/>
                            </a:lnTo>
                            <a:lnTo>
                              <a:pt x="8761" y="17195"/>
                            </a:lnTo>
                            <a:lnTo>
                              <a:pt x="9074" y="17535"/>
                            </a:lnTo>
                            <a:lnTo>
                              <a:pt x="9388" y="17855"/>
                            </a:lnTo>
                            <a:lnTo>
                              <a:pt x="9678" y="18174"/>
                            </a:lnTo>
                            <a:lnTo>
                              <a:pt x="9992" y="18493"/>
                            </a:lnTo>
                            <a:lnTo>
                              <a:pt x="10643" y="19068"/>
                            </a:lnTo>
                            <a:lnTo>
                              <a:pt x="10957" y="19323"/>
                            </a:lnTo>
                            <a:lnTo>
                              <a:pt x="11319" y="19600"/>
                            </a:lnTo>
                            <a:lnTo>
                              <a:pt x="11995" y="20068"/>
                            </a:lnTo>
                            <a:lnTo>
                              <a:pt x="12333" y="20281"/>
                            </a:lnTo>
                            <a:lnTo>
                              <a:pt x="12695" y="20472"/>
                            </a:lnTo>
                            <a:lnTo>
                              <a:pt x="13032" y="20664"/>
                            </a:lnTo>
                            <a:lnTo>
                              <a:pt x="13394" y="20834"/>
                            </a:lnTo>
                            <a:lnTo>
                              <a:pt x="13756" y="20983"/>
                            </a:lnTo>
                            <a:lnTo>
                              <a:pt x="14480" y="21238"/>
                            </a:lnTo>
                            <a:lnTo>
                              <a:pt x="14867" y="21345"/>
                            </a:lnTo>
                            <a:lnTo>
                              <a:pt x="15229" y="21430"/>
                            </a:lnTo>
                            <a:lnTo>
                              <a:pt x="15591" y="21494"/>
                            </a:lnTo>
                            <a:lnTo>
                              <a:pt x="15977" y="21536"/>
                            </a:lnTo>
                            <a:lnTo>
                              <a:pt x="16339" y="21579"/>
                            </a:lnTo>
                            <a:lnTo>
                              <a:pt x="16725" y="21600"/>
                            </a:lnTo>
                            <a:lnTo>
                              <a:pt x="17087" y="21600"/>
                            </a:lnTo>
                            <a:lnTo>
                              <a:pt x="17473" y="21579"/>
                            </a:lnTo>
                            <a:lnTo>
                              <a:pt x="21600" y="21579"/>
                            </a:lnTo>
                            <a:lnTo>
                              <a:pt x="20442" y="21366"/>
                            </a:lnTo>
                            <a:lnTo>
                              <a:pt x="19886" y="21238"/>
                            </a:lnTo>
                            <a:lnTo>
                              <a:pt x="18825" y="20898"/>
                            </a:lnTo>
                            <a:lnTo>
                              <a:pt x="18318" y="20706"/>
                            </a:lnTo>
                            <a:lnTo>
                              <a:pt x="17811" y="20472"/>
                            </a:lnTo>
                            <a:lnTo>
                              <a:pt x="17352" y="20238"/>
                            </a:lnTo>
                            <a:lnTo>
                              <a:pt x="16870" y="19983"/>
                            </a:lnTo>
                            <a:lnTo>
                              <a:pt x="16411" y="19727"/>
                            </a:lnTo>
                            <a:lnTo>
                              <a:pt x="15977" y="19451"/>
                            </a:lnTo>
                            <a:lnTo>
                              <a:pt x="15542" y="19153"/>
                            </a:lnTo>
                            <a:lnTo>
                              <a:pt x="15156" y="18855"/>
                            </a:lnTo>
                            <a:lnTo>
                              <a:pt x="14746" y="18536"/>
                            </a:lnTo>
                            <a:lnTo>
                              <a:pt x="14360" y="18216"/>
                            </a:lnTo>
                            <a:lnTo>
                              <a:pt x="13998" y="17897"/>
                            </a:lnTo>
                            <a:lnTo>
                              <a:pt x="13636" y="17557"/>
                            </a:lnTo>
                            <a:lnTo>
                              <a:pt x="13298" y="17216"/>
                            </a:lnTo>
                            <a:lnTo>
                              <a:pt x="12670" y="16535"/>
                            </a:lnTo>
                            <a:lnTo>
                              <a:pt x="12357" y="16173"/>
                            </a:lnTo>
                            <a:lnTo>
                              <a:pt x="12067" y="15833"/>
                            </a:lnTo>
                            <a:lnTo>
                              <a:pt x="11536" y="15152"/>
                            </a:lnTo>
                            <a:lnTo>
                              <a:pt x="11295" y="14833"/>
                            </a:lnTo>
                            <a:lnTo>
                              <a:pt x="11053" y="14492"/>
                            </a:lnTo>
                            <a:lnTo>
                              <a:pt x="10619" y="13854"/>
                            </a:lnTo>
                            <a:lnTo>
                              <a:pt x="10426" y="13556"/>
                            </a:lnTo>
                            <a:lnTo>
                              <a:pt x="10257" y="13279"/>
                            </a:lnTo>
                            <a:lnTo>
                              <a:pt x="10088" y="12981"/>
                            </a:lnTo>
                            <a:lnTo>
                              <a:pt x="9919" y="12726"/>
                            </a:lnTo>
                            <a:lnTo>
                              <a:pt x="9774" y="12471"/>
                            </a:lnTo>
                            <a:lnTo>
                              <a:pt x="9654" y="12236"/>
                            </a:lnTo>
                            <a:lnTo>
                              <a:pt x="9533" y="12024"/>
                            </a:lnTo>
                            <a:lnTo>
                              <a:pt x="9436" y="11811"/>
                            </a:lnTo>
                            <a:lnTo>
                              <a:pt x="9340" y="11641"/>
                            </a:lnTo>
                            <a:lnTo>
                              <a:pt x="9243" y="11492"/>
                            </a:lnTo>
                            <a:lnTo>
                              <a:pt x="9171" y="11343"/>
                            </a:lnTo>
                            <a:lnTo>
                              <a:pt x="9123" y="11236"/>
                            </a:lnTo>
                            <a:lnTo>
                              <a:pt x="9026" y="11066"/>
                            </a:lnTo>
                            <a:lnTo>
                              <a:pt x="9002" y="11002"/>
                            </a:lnTo>
                            <a:lnTo>
                              <a:pt x="8930" y="10853"/>
                            </a:lnTo>
                            <a:lnTo>
                              <a:pt x="8712" y="10470"/>
                            </a:lnTo>
                            <a:lnTo>
                              <a:pt x="8592" y="10215"/>
                            </a:lnTo>
                            <a:lnTo>
                              <a:pt x="8447" y="9917"/>
                            </a:lnTo>
                            <a:lnTo>
                              <a:pt x="8278" y="9576"/>
                            </a:lnTo>
                            <a:lnTo>
                              <a:pt x="8085" y="9236"/>
                            </a:lnTo>
                            <a:lnTo>
                              <a:pt x="7892" y="8832"/>
                            </a:lnTo>
                            <a:lnTo>
                              <a:pt x="7675" y="8427"/>
                            </a:lnTo>
                            <a:lnTo>
                              <a:pt x="7433" y="7980"/>
                            </a:lnTo>
                            <a:lnTo>
                              <a:pt x="7216" y="7533"/>
                            </a:lnTo>
                            <a:lnTo>
                              <a:pt x="6733" y="6554"/>
                            </a:lnTo>
                            <a:lnTo>
                              <a:pt x="6468" y="6065"/>
                            </a:lnTo>
                            <a:lnTo>
                              <a:pt x="5937" y="5044"/>
                            </a:lnTo>
                            <a:lnTo>
                              <a:pt x="5696" y="4533"/>
                            </a:lnTo>
                            <a:lnTo>
                              <a:pt x="5165" y="3511"/>
                            </a:lnTo>
                            <a:lnTo>
                              <a:pt x="4899" y="3022"/>
                            </a:lnTo>
                            <a:lnTo>
                              <a:pt x="4658" y="2554"/>
                            </a:lnTo>
                            <a:lnTo>
                              <a:pt x="4417" y="2064"/>
                            </a:lnTo>
                            <a:lnTo>
                              <a:pt x="4199" y="1617"/>
                            </a:lnTo>
                            <a:lnTo>
                              <a:pt x="3958" y="1170"/>
                            </a:lnTo>
                            <a:lnTo>
                              <a:pt x="3765" y="766"/>
                            </a:lnTo>
                            <a:lnTo>
                              <a:pt x="3379" y="0"/>
                            </a:lnTo>
                            <a:lnTo>
                              <a:pt x="0" y="2043"/>
                            </a:lnTo>
                            <a:close/>
                          </a:path>
                        </a:pathLst>
                      </a:custGeom>
                      <a:solidFill>
                        <a:srgbClr val="4D94C3"/>
                      </a:solidFill>
                      <a:ln w="12700" cap="flat">
                        <a:solidFill>
                          <a:srgbClr val="93A299"/>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grpSp>
                <p:sp>
                  <p:nvSpPr>
                    <p:cNvPr id="316" name="Freeform 21"/>
                    <p:cNvSpPr/>
                    <p:nvPr/>
                  </p:nvSpPr>
                  <p:spPr>
                    <a:xfrm>
                      <a:off x="419100" y="123825"/>
                      <a:ext cx="393700" cy="10763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800" y="18924"/>
                          </a:lnTo>
                          <a:lnTo>
                            <a:pt x="21600" y="21600"/>
                          </a:lnTo>
                          <a:lnTo>
                            <a:pt x="21600" y="127"/>
                          </a:lnTo>
                          <a:lnTo>
                            <a:pt x="18116" y="0"/>
                          </a:lnTo>
                          <a:lnTo>
                            <a:pt x="14284" y="191"/>
                          </a:lnTo>
                          <a:lnTo>
                            <a:pt x="10277" y="573"/>
                          </a:lnTo>
                          <a:lnTo>
                            <a:pt x="6271" y="1147"/>
                          </a:lnTo>
                          <a:lnTo>
                            <a:pt x="2787" y="1657"/>
                          </a:lnTo>
                          <a:lnTo>
                            <a:pt x="0" y="2103"/>
                          </a:lnTo>
                          <a:lnTo>
                            <a:pt x="0" y="21600"/>
                          </a:lnTo>
                          <a:close/>
                        </a:path>
                      </a:pathLst>
                    </a:custGeom>
                    <a:solidFill>
                      <a:srgbClr val="70A7CD"/>
                    </a:solidFill>
                    <a:ln w="25400" cap="flat">
                      <a:solidFill>
                        <a:srgbClr val="93A299"/>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317" name="Freeform 22"/>
                    <p:cNvSpPr/>
                    <p:nvPr/>
                  </p:nvSpPr>
                  <p:spPr>
                    <a:xfrm>
                      <a:off x="419100" y="1057275"/>
                      <a:ext cx="393700" cy="29178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987"/>
                          </a:moveTo>
                          <a:lnTo>
                            <a:pt x="10800" y="0"/>
                          </a:lnTo>
                          <a:lnTo>
                            <a:pt x="21600" y="987"/>
                          </a:lnTo>
                          <a:lnTo>
                            <a:pt x="21600" y="21600"/>
                          </a:lnTo>
                          <a:lnTo>
                            <a:pt x="19684" y="21106"/>
                          </a:lnTo>
                          <a:lnTo>
                            <a:pt x="17942" y="20589"/>
                          </a:lnTo>
                          <a:lnTo>
                            <a:pt x="16374" y="20072"/>
                          </a:lnTo>
                          <a:lnTo>
                            <a:pt x="14632" y="19579"/>
                          </a:lnTo>
                          <a:lnTo>
                            <a:pt x="13065" y="19038"/>
                          </a:lnTo>
                          <a:lnTo>
                            <a:pt x="11497" y="18545"/>
                          </a:lnTo>
                          <a:lnTo>
                            <a:pt x="10103" y="18027"/>
                          </a:lnTo>
                          <a:lnTo>
                            <a:pt x="8710" y="17534"/>
                          </a:lnTo>
                          <a:lnTo>
                            <a:pt x="7490" y="17064"/>
                          </a:lnTo>
                          <a:lnTo>
                            <a:pt x="6097" y="16594"/>
                          </a:lnTo>
                          <a:lnTo>
                            <a:pt x="4877" y="16171"/>
                          </a:lnTo>
                          <a:lnTo>
                            <a:pt x="3832" y="15748"/>
                          </a:lnTo>
                          <a:lnTo>
                            <a:pt x="2787" y="15371"/>
                          </a:lnTo>
                          <a:lnTo>
                            <a:pt x="1742" y="15042"/>
                          </a:lnTo>
                          <a:lnTo>
                            <a:pt x="871" y="14713"/>
                          </a:lnTo>
                          <a:lnTo>
                            <a:pt x="0" y="14431"/>
                          </a:lnTo>
                          <a:lnTo>
                            <a:pt x="0" y="987"/>
                          </a:lnTo>
                          <a:close/>
                        </a:path>
                      </a:pathLst>
                    </a:custGeom>
                    <a:solidFill>
                      <a:srgbClr val="70A7CD"/>
                    </a:solidFill>
                    <a:ln w="25400" cap="flat">
                      <a:solidFill>
                        <a:srgbClr val="93A299"/>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318" name="Freeform 23"/>
                    <p:cNvSpPr/>
                    <p:nvPr/>
                  </p:nvSpPr>
                  <p:spPr>
                    <a:xfrm>
                      <a:off x="14630400" y="4457700"/>
                      <a:ext cx="393700" cy="11557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552"/>
                          </a:moveTo>
                          <a:lnTo>
                            <a:pt x="20032" y="1305"/>
                          </a:lnTo>
                          <a:lnTo>
                            <a:pt x="16200" y="356"/>
                          </a:lnTo>
                          <a:lnTo>
                            <a:pt x="10800" y="0"/>
                          </a:lnTo>
                          <a:lnTo>
                            <a:pt x="5226" y="356"/>
                          </a:lnTo>
                          <a:lnTo>
                            <a:pt x="1394" y="1305"/>
                          </a:lnTo>
                          <a:lnTo>
                            <a:pt x="0" y="2552"/>
                          </a:lnTo>
                          <a:lnTo>
                            <a:pt x="0" y="21600"/>
                          </a:lnTo>
                          <a:lnTo>
                            <a:pt x="348" y="21600"/>
                          </a:lnTo>
                          <a:lnTo>
                            <a:pt x="1916" y="21541"/>
                          </a:lnTo>
                          <a:lnTo>
                            <a:pt x="3832" y="21303"/>
                          </a:lnTo>
                          <a:lnTo>
                            <a:pt x="6445" y="20947"/>
                          </a:lnTo>
                          <a:lnTo>
                            <a:pt x="9406" y="20413"/>
                          </a:lnTo>
                          <a:lnTo>
                            <a:pt x="12542" y="19642"/>
                          </a:lnTo>
                          <a:lnTo>
                            <a:pt x="15677" y="18574"/>
                          </a:lnTo>
                          <a:lnTo>
                            <a:pt x="18813" y="17090"/>
                          </a:lnTo>
                          <a:lnTo>
                            <a:pt x="21600" y="15310"/>
                          </a:lnTo>
                          <a:lnTo>
                            <a:pt x="21600" y="2552"/>
                          </a:lnTo>
                          <a:close/>
                        </a:path>
                      </a:pathLst>
                    </a:custGeom>
                    <a:solidFill>
                      <a:srgbClr val="70A7CD"/>
                    </a:solidFill>
                    <a:ln w="25400" cap="flat">
                      <a:solidFill>
                        <a:srgbClr val="93A299"/>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319" name="Freeform 24"/>
                    <p:cNvSpPr/>
                    <p:nvPr/>
                  </p:nvSpPr>
                  <p:spPr>
                    <a:xfrm>
                      <a:off x="4902200" y="4159250"/>
                      <a:ext cx="396875" cy="11842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600" y="58"/>
                          </a:lnTo>
                          <a:lnTo>
                            <a:pt x="20045" y="1274"/>
                          </a:lnTo>
                          <a:lnTo>
                            <a:pt x="16243" y="2143"/>
                          </a:lnTo>
                          <a:lnTo>
                            <a:pt x="10714" y="2490"/>
                          </a:lnTo>
                          <a:lnTo>
                            <a:pt x="5357" y="2143"/>
                          </a:lnTo>
                          <a:lnTo>
                            <a:pt x="1555" y="1274"/>
                          </a:lnTo>
                          <a:lnTo>
                            <a:pt x="0" y="0"/>
                          </a:lnTo>
                          <a:lnTo>
                            <a:pt x="0" y="21600"/>
                          </a:lnTo>
                          <a:lnTo>
                            <a:pt x="21600" y="21600"/>
                          </a:lnTo>
                          <a:close/>
                        </a:path>
                      </a:pathLst>
                    </a:custGeom>
                    <a:solidFill>
                      <a:srgbClr val="70A7CD"/>
                    </a:solidFill>
                    <a:ln w="25400" cap="flat">
                      <a:solidFill>
                        <a:srgbClr val="93A299"/>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320" name="Freeform 25"/>
                    <p:cNvSpPr/>
                    <p:nvPr/>
                  </p:nvSpPr>
                  <p:spPr>
                    <a:xfrm>
                      <a:off x="5480050" y="4146550"/>
                      <a:ext cx="393700" cy="11969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2464"/>
                          </a:lnTo>
                          <a:lnTo>
                            <a:pt x="10800" y="0"/>
                          </a:lnTo>
                          <a:lnTo>
                            <a:pt x="21600" y="2464"/>
                          </a:lnTo>
                          <a:lnTo>
                            <a:pt x="21600" y="21600"/>
                          </a:lnTo>
                          <a:lnTo>
                            <a:pt x="0" y="21600"/>
                          </a:lnTo>
                          <a:close/>
                        </a:path>
                      </a:pathLst>
                    </a:custGeom>
                    <a:solidFill>
                      <a:srgbClr val="70A7CD"/>
                    </a:solidFill>
                    <a:ln w="25400" cap="flat">
                      <a:solidFill>
                        <a:srgbClr val="93A299"/>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321" name="Freeform 26"/>
                    <p:cNvSpPr/>
                    <p:nvPr/>
                  </p:nvSpPr>
                  <p:spPr>
                    <a:xfrm>
                      <a:off x="6057900" y="4171950"/>
                      <a:ext cx="393700" cy="11747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2452"/>
                          </a:lnTo>
                          <a:lnTo>
                            <a:pt x="1394" y="1168"/>
                          </a:lnTo>
                          <a:lnTo>
                            <a:pt x="5226" y="292"/>
                          </a:lnTo>
                          <a:lnTo>
                            <a:pt x="10800" y="0"/>
                          </a:lnTo>
                          <a:lnTo>
                            <a:pt x="16200" y="292"/>
                          </a:lnTo>
                          <a:lnTo>
                            <a:pt x="20206" y="1226"/>
                          </a:lnTo>
                          <a:lnTo>
                            <a:pt x="21600" y="2510"/>
                          </a:lnTo>
                          <a:lnTo>
                            <a:pt x="21600" y="21600"/>
                          </a:lnTo>
                          <a:lnTo>
                            <a:pt x="0" y="21600"/>
                          </a:lnTo>
                          <a:close/>
                        </a:path>
                      </a:pathLst>
                    </a:custGeom>
                    <a:solidFill>
                      <a:srgbClr val="70A7CD"/>
                    </a:solidFill>
                    <a:ln w="25400" cap="flat">
                      <a:solidFill>
                        <a:srgbClr val="93A299"/>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322" name="Freeform 27"/>
                    <p:cNvSpPr/>
                    <p:nvPr/>
                  </p:nvSpPr>
                  <p:spPr>
                    <a:xfrm>
                      <a:off x="6638925" y="4219575"/>
                      <a:ext cx="393700" cy="11239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10800" y="2563"/>
                          </a:lnTo>
                          <a:lnTo>
                            <a:pt x="21600" y="0"/>
                          </a:lnTo>
                          <a:lnTo>
                            <a:pt x="21600" y="21600"/>
                          </a:lnTo>
                          <a:lnTo>
                            <a:pt x="0" y="21600"/>
                          </a:lnTo>
                          <a:close/>
                        </a:path>
                      </a:pathLst>
                    </a:custGeom>
                    <a:solidFill>
                      <a:srgbClr val="70A7CD"/>
                    </a:solidFill>
                    <a:ln w="25400" cap="flat">
                      <a:solidFill>
                        <a:srgbClr val="93A299"/>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323" name="Freeform 28"/>
                    <p:cNvSpPr/>
                    <p:nvPr/>
                  </p:nvSpPr>
                  <p:spPr>
                    <a:xfrm>
                      <a:off x="7191375" y="4162425"/>
                      <a:ext cx="393700" cy="11811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2439"/>
                          </a:lnTo>
                          <a:lnTo>
                            <a:pt x="10800" y="0"/>
                          </a:lnTo>
                          <a:lnTo>
                            <a:pt x="21600" y="2439"/>
                          </a:lnTo>
                          <a:lnTo>
                            <a:pt x="21600" y="21600"/>
                          </a:lnTo>
                          <a:lnTo>
                            <a:pt x="0" y="21600"/>
                          </a:lnTo>
                          <a:close/>
                        </a:path>
                      </a:pathLst>
                    </a:custGeom>
                    <a:solidFill>
                      <a:srgbClr val="70A7CD"/>
                    </a:solidFill>
                    <a:ln w="25400" cap="flat">
                      <a:solidFill>
                        <a:srgbClr val="93A299"/>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324" name="Freeform 29"/>
                    <p:cNvSpPr/>
                    <p:nvPr/>
                  </p:nvSpPr>
                  <p:spPr>
                    <a:xfrm>
                      <a:off x="12880975" y="15875"/>
                      <a:ext cx="2593975" cy="32607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9076"/>
                          </a:moveTo>
                          <a:lnTo>
                            <a:pt x="21441" y="18761"/>
                          </a:lnTo>
                          <a:lnTo>
                            <a:pt x="21283" y="18424"/>
                          </a:lnTo>
                          <a:lnTo>
                            <a:pt x="21098" y="18067"/>
                          </a:lnTo>
                          <a:lnTo>
                            <a:pt x="20886" y="17667"/>
                          </a:lnTo>
                          <a:lnTo>
                            <a:pt x="20701" y="17246"/>
                          </a:lnTo>
                          <a:lnTo>
                            <a:pt x="20463" y="16826"/>
                          </a:lnTo>
                          <a:lnTo>
                            <a:pt x="20040" y="15942"/>
                          </a:lnTo>
                          <a:lnTo>
                            <a:pt x="19802" y="15480"/>
                          </a:lnTo>
                          <a:lnTo>
                            <a:pt x="19564" y="15038"/>
                          </a:lnTo>
                          <a:lnTo>
                            <a:pt x="19141" y="14155"/>
                          </a:lnTo>
                          <a:lnTo>
                            <a:pt x="18930" y="13734"/>
                          </a:lnTo>
                          <a:lnTo>
                            <a:pt x="18745" y="13334"/>
                          </a:lnTo>
                          <a:lnTo>
                            <a:pt x="18560" y="12956"/>
                          </a:lnTo>
                          <a:lnTo>
                            <a:pt x="18401" y="12619"/>
                          </a:lnTo>
                          <a:lnTo>
                            <a:pt x="18322" y="12409"/>
                          </a:lnTo>
                          <a:lnTo>
                            <a:pt x="18216" y="12178"/>
                          </a:lnTo>
                          <a:lnTo>
                            <a:pt x="18084" y="11946"/>
                          </a:lnTo>
                          <a:lnTo>
                            <a:pt x="17952" y="11694"/>
                          </a:lnTo>
                          <a:lnTo>
                            <a:pt x="17819" y="11420"/>
                          </a:lnTo>
                          <a:lnTo>
                            <a:pt x="17661" y="11147"/>
                          </a:lnTo>
                          <a:lnTo>
                            <a:pt x="17502" y="10853"/>
                          </a:lnTo>
                          <a:lnTo>
                            <a:pt x="17343" y="10537"/>
                          </a:lnTo>
                          <a:lnTo>
                            <a:pt x="17132" y="10222"/>
                          </a:lnTo>
                          <a:lnTo>
                            <a:pt x="16762" y="9549"/>
                          </a:lnTo>
                          <a:lnTo>
                            <a:pt x="16550" y="9191"/>
                          </a:lnTo>
                          <a:lnTo>
                            <a:pt x="16312" y="8855"/>
                          </a:lnTo>
                          <a:lnTo>
                            <a:pt x="16101" y="8497"/>
                          </a:lnTo>
                          <a:lnTo>
                            <a:pt x="15836" y="8118"/>
                          </a:lnTo>
                          <a:lnTo>
                            <a:pt x="15599" y="7761"/>
                          </a:lnTo>
                          <a:lnTo>
                            <a:pt x="15334" y="7382"/>
                          </a:lnTo>
                          <a:lnTo>
                            <a:pt x="15096" y="7004"/>
                          </a:lnTo>
                          <a:lnTo>
                            <a:pt x="14805" y="6625"/>
                          </a:lnTo>
                          <a:lnTo>
                            <a:pt x="14515" y="6268"/>
                          </a:lnTo>
                          <a:lnTo>
                            <a:pt x="14250" y="5889"/>
                          </a:lnTo>
                          <a:lnTo>
                            <a:pt x="13959" y="5510"/>
                          </a:lnTo>
                          <a:lnTo>
                            <a:pt x="13642" y="5153"/>
                          </a:lnTo>
                          <a:lnTo>
                            <a:pt x="13351" y="4774"/>
                          </a:lnTo>
                          <a:lnTo>
                            <a:pt x="13008" y="4438"/>
                          </a:lnTo>
                          <a:lnTo>
                            <a:pt x="12373" y="3723"/>
                          </a:lnTo>
                          <a:lnTo>
                            <a:pt x="12029" y="3407"/>
                          </a:lnTo>
                          <a:lnTo>
                            <a:pt x="11686" y="3071"/>
                          </a:lnTo>
                          <a:lnTo>
                            <a:pt x="11342" y="2755"/>
                          </a:lnTo>
                          <a:lnTo>
                            <a:pt x="10998" y="2461"/>
                          </a:lnTo>
                          <a:lnTo>
                            <a:pt x="10258" y="1872"/>
                          </a:lnTo>
                          <a:lnTo>
                            <a:pt x="9914" y="1619"/>
                          </a:lnTo>
                          <a:lnTo>
                            <a:pt x="9544" y="1367"/>
                          </a:lnTo>
                          <a:lnTo>
                            <a:pt x="9148" y="1157"/>
                          </a:lnTo>
                          <a:lnTo>
                            <a:pt x="8777" y="925"/>
                          </a:lnTo>
                          <a:lnTo>
                            <a:pt x="8381" y="736"/>
                          </a:lnTo>
                          <a:lnTo>
                            <a:pt x="7984" y="568"/>
                          </a:lnTo>
                          <a:lnTo>
                            <a:pt x="7614" y="421"/>
                          </a:lnTo>
                          <a:lnTo>
                            <a:pt x="6821" y="168"/>
                          </a:lnTo>
                          <a:lnTo>
                            <a:pt x="6398" y="84"/>
                          </a:lnTo>
                          <a:lnTo>
                            <a:pt x="5605" y="0"/>
                          </a:lnTo>
                          <a:lnTo>
                            <a:pt x="0" y="0"/>
                          </a:lnTo>
                          <a:lnTo>
                            <a:pt x="555" y="42"/>
                          </a:lnTo>
                          <a:lnTo>
                            <a:pt x="1058" y="105"/>
                          </a:lnTo>
                          <a:lnTo>
                            <a:pt x="1586" y="189"/>
                          </a:lnTo>
                          <a:lnTo>
                            <a:pt x="2115" y="294"/>
                          </a:lnTo>
                          <a:lnTo>
                            <a:pt x="2591" y="421"/>
                          </a:lnTo>
                          <a:lnTo>
                            <a:pt x="3093" y="568"/>
                          </a:lnTo>
                          <a:lnTo>
                            <a:pt x="3569" y="715"/>
                          </a:lnTo>
                          <a:lnTo>
                            <a:pt x="4019" y="904"/>
                          </a:lnTo>
                          <a:lnTo>
                            <a:pt x="4918" y="1325"/>
                          </a:lnTo>
                          <a:lnTo>
                            <a:pt x="5764" y="1788"/>
                          </a:lnTo>
                          <a:lnTo>
                            <a:pt x="6160" y="2040"/>
                          </a:lnTo>
                          <a:lnTo>
                            <a:pt x="6557" y="2314"/>
                          </a:lnTo>
                          <a:lnTo>
                            <a:pt x="6927" y="2566"/>
                          </a:lnTo>
                          <a:lnTo>
                            <a:pt x="7297" y="2860"/>
                          </a:lnTo>
                          <a:lnTo>
                            <a:pt x="8328" y="3744"/>
                          </a:lnTo>
                          <a:lnTo>
                            <a:pt x="8645" y="4038"/>
                          </a:lnTo>
                          <a:lnTo>
                            <a:pt x="9227" y="4669"/>
                          </a:lnTo>
                          <a:lnTo>
                            <a:pt x="9518" y="4964"/>
                          </a:lnTo>
                          <a:lnTo>
                            <a:pt x="9809" y="5300"/>
                          </a:lnTo>
                          <a:lnTo>
                            <a:pt x="10047" y="5595"/>
                          </a:lnTo>
                          <a:lnTo>
                            <a:pt x="10284" y="5910"/>
                          </a:lnTo>
                          <a:lnTo>
                            <a:pt x="10760" y="6499"/>
                          </a:lnTo>
                          <a:lnTo>
                            <a:pt x="10945" y="6793"/>
                          </a:lnTo>
                          <a:lnTo>
                            <a:pt x="11157" y="7088"/>
                          </a:lnTo>
                          <a:lnTo>
                            <a:pt x="11316" y="7361"/>
                          </a:lnTo>
                          <a:lnTo>
                            <a:pt x="11501" y="7635"/>
                          </a:lnTo>
                          <a:lnTo>
                            <a:pt x="11633" y="7887"/>
                          </a:lnTo>
                          <a:lnTo>
                            <a:pt x="11791" y="8139"/>
                          </a:lnTo>
                          <a:lnTo>
                            <a:pt x="11897" y="8392"/>
                          </a:lnTo>
                          <a:lnTo>
                            <a:pt x="12029" y="8602"/>
                          </a:lnTo>
                          <a:lnTo>
                            <a:pt x="12135" y="8812"/>
                          </a:lnTo>
                          <a:lnTo>
                            <a:pt x="12214" y="9002"/>
                          </a:lnTo>
                          <a:lnTo>
                            <a:pt x="12294" y="9128"/>
                          </a:lnTo>
                          <a:lnTo>
                            <a:pt x="12373" y="9275"/>
                          </a:lnTo>
                          <a:lnTo>
                            <a:pt x="12505" y="9507"/>
                          </a:lnTo>
                          <a:lnTo>
                            <a:pt x="12637" y="9759"/>
                          </a:lnTo>
                          <a:lnTo>
                            <a:pt x="12823" y="10053"/>
                          </a:lnTo>
                          <a:lnTo>
                            <a:pt x="13008" y="10390"/>
                          </a:lnTo>
                          <a:lnTo>
                            <a:pt x="13219" y="10768"/>
                          </a:lnTo>
                          <a:lnTo>
                            <a:pt x="13483" y="11189"/>
                          </a:lnTo>
                          <a:lnTo>
                            <a:pt x="14012" y="12115"/>
                          </a:lnTo>
                          <a:lnTo>
                            <a:pt x="14594" y="13124"/>
                          </a:lnTo>
                          <a:lnTo>
                            <a:pt x="14911" y="13671"/>
                          </a:lnTo>
                          <a:lnTo>
                            <a:pt x="15228" y="14197"/>
                          </a:lnTo>
                          <a:lnTo>
                            <a:pt x="15519" y="14765"/>
                          </a:lnTo>
                          <a:lnTo>
                            <a:pt x="15836" y="15311"/>
                          </a:lnTo>
                          <a:lnTo>
                            <a:pt x="16180" y="15858"/>
                          </a:lnTo>
                          <a:lnTo>
                            <a:pt x="16497" y="16405"/>
                          </a:lnTo>
                          <a:lnTo>
                            <a:pt x="16815" y="16973"/>
                          </a:lnTo>
                          <a:lnTo>
                            <a:pt x="17106" y="17499"/>
                          </a:lnTo>
                          <a:lnTo>
                            <a:pt x="17423" y="18004"/>
                          </a:lnTo>
                          <a:lnTo>
                            <a:pt x="17714" y="18508"/>
                          </a:lnTo>
                          <a:lnTo>
                            <a:pt x="17978" y="18992"/>
                          </a:lnTo>
                          <a:lnTo>
                            <a:pt x="18216" y="19434"/>
                          </a:lnTo>
                          <a:lnTo>
                            <a:pt x="18692" y="20233"/>
                          </a:lnTo>
                          <a:lnTo>
                            <a:pt x="18903" y="20569"/>
                          </a:lnTo>
                          <a:lnTo>
                            <a:pt x="19062" y="20864"/>
                          </a:lnTo>
                          <a:lnTo>
                            <a:pt x="19221" y="21137"/>
                          </a:lnTo>
                          <a:lnTo>
                            <a:pt x="19326" y="21327"/>
                          </a:lnTo>
                          <a:lnTo>
                            <a:pt x="19406" y="21474"/>
                          </a:lnTo>
                          <a:lnTo>
                            <a:pt x="19459" y="21579"/>
                          </a:lnTo>
                          <a:lnTo>
                            <a:pt x="19485" y="21600"/>
                          </a:lnTo>
                          <a:lnTo>
                            <a:pt x="21600" y="19076"/>
                          </a:lnTo>
                          <a:close/>
                        </a:path>
                      </a:pathLst>
                    </a:custGeom>
                    <a:solidFill>
                      <a:srgbClr val="4D94C3"/>
                    </a:solidFill>
                    <a:ln w="12700" cap="flat">
                      <a:solidFill>
                        <a:srgbClr val="93A299"/>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325" name="Freeform 30"/>
                    <p:cNvSpPr/>
                    <p:nvPr/>
                  </p:nvSpPr>
                  <p:spPr>
                    <a:xfrm>
                      <a:off x="4216400" y="4175125"/>
                      <a:ext cx="571500" cy="11207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0009"/>
                          </a:moveTo>
                          <a:lnTo>
                            <a:pt x="7080" y="1775"/>
                          </a:lnTo>
                          <a:lnTo>
                            <a:pt x="15360" y="0"/>
                          </a:lnTo>
                          <a:lnTo>
                            <a:pt x="21600" y="3304"/>
                          </a:lnTo>
                          <a:lnTo>
                            <a:pt x="14640" y="21600"/>
                          </a:lnTo>
                          <a:lnTo>
                            <a:pt x="0" y="20009"/>
                          </a:lnTo>
                          <a:close/>
                        </a:path>
                      </a:pathLst>
                    </a:custGeom>
                    <a:solidFill>
                      <a:srgbClr val="70A7CD"/>
                    </a:solidFill>
                    <a:ln w="25400" cap="flat">
                      <a:solidFill>
                        <a:srgbClr val="93A299"/>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326" name="Freeform 31"/>
                    <p:cNvSpPr/>
                    <p:nvPr/>
                  </p:nvSpPr>
                  <p:spPr>
                    <a:xfrm>
                      <a:off x="9496425" y="288925"/>
                      <a:ext cx="5384800" cy="53594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574"/>
                          </a:moveTo>
                          <a:lnTo>
                            <a:pt x="21371" y="21536"/>
                          </a:lnTo>
                          <a:lnTo>
                            <a:pt x="21129" y="21498"/>
                          </a:lnTo>
                          <a:lnTo>
                            <a:pt x="20912" y="21434"/>
                          </a:lnTo>
                          <a:lnTo>
                            <a:pt x="20683" y="21370"/>
                          </a:lnTo>
                          <a:lnTo>
                            <a:pt x="20250" y="21216"/>
                          </a:lnTo>
                          <a:lnTo>
                            <a:pt x="19842" y="21037"/>
                          </a:lnTo>
                          <a:lnTo>
                            <a:pt x="19639" y="20935"/>
                          </a:lnTo>
                          <a:lnTo>
                            <a:pt x="19448" y="20819"/>
                          </a:lnTo>
                          <a:lnTo>
                            <a:pt x="19244" y="20704"/>
                          </a:lnTo>
                          <a:lnTo>
                            <a:pt x="19066" y="20576"/>
                          </a:lnTo>
                          <a:lnTo>
                            <a:pt x="18875" y="20448"/>
                          </a:lnTo>
                          <a:lnTo>
                            <a:pt x="18518" y="20167"/>
                          </a:lnTo>
                          <a:lnTo>
                            <a:pt x="18340" y="20013"/>
                          </a:lnTo>
                          <a:lnTo>
                            <a:pt x="18174" y="19860"/>
                          </a:lnTo>
                          <a:lnTo>
                            <a:pt x="17996" y="19706"/>
                          </a:lnTo>
                          <a:lnTo>
                            <a:pt x="17843" y="19540"/>
                          </a:lnTo>
                          <a:lnTo>
                            <a:pt x="17677" y="19361"/>
                          </a:lnTo>
                          <a:lnTo>
                            <a:pt x="17525" y="19194"/>
                          </a:lnTo>
                          <a:lnTo>
                            <a:pt x="17359" y="19015"/>
                          </a:lnTo>
                          <a:lnTo>
                            <a:pt x="17206" y="18836"/>
                          </a:lnTo>
                          <a:lnTo>
                            <a:pt x="17066" y="18644"/>
                          </a:lnTo>
                          <a:lnTo>
                            <a:pt x="16913" y="18452"/>
                          </a:lnTo>
                          <a:lnTo>
                            <a:pt x="16773" y="18260"/>
                          </a:lnTo>
                          <a:lnTo>
                            <a:pt x="16493" y="17851"/>
                          </a:lnTo>
                          <a:lnTo>
                            <a:pt x="16353" y="17659"/>
                          </a:lnTo>
                          <a:lnTo>
                            <a:pt x="16225" y="17441"/>
                          </a:lnTo>
                          <a:lnTo>
                            <a:pt x="16085" y="17236"/>
                          </a:lnTo>
                          <a:lnTo>
                            <a:pt x="15958" y="17032"/>
                          </a:lnTo>
                          <a:lnTo>
                            <a:pt x="15449" y="16162"/>
                          </a:lnTo>
                          <a:lnTo>
                            <a:pt x="15219" y="15727"/>
                          </a:lnTo>
                          <a:lnTo>
                            <a:pt x="15092" y="15496"/>
                          </a:lnTo>
                          <a:lnTo>
                            <a:pt x="14977" y="15279"/>
                          </a:lnTo>
                          <a:lnTo>
                            <a:pt x="14965" y="15266"/>
                          </a:lnTo>
                          <a:lnTo>
                            <a:pt x="14965" y="15253"/>
                          </a:lnTo>
                          <a:lnTo>
                            <a:pt x="14952" y="15240"/>
                          </a:lnTo>
                          <a:lnTo>
                            <a:pt x="14926" y="15189"/>
                          </a:lnTo>
                          <a:lnTo>
                            <a:pt x="14875" y="15112"/>
                          </a:lnTo>
                          <a:lnTo>
                            <a:pt x="14786" y="14933"/>
                          </a:lnTo>
                          <a:lnTo>
                            <a:pt x="14748" y="14869"/>
                          </a:lnTo>
                          <a:lnTo>
                            <a:pt x="14672" y="14690"/>
                          </a:lnTo>
                          <a:lnTo>
                            <a:pt x="14621" y="14600"/>
                          </a:lnTo>
                          <a:lnTo>
                            <a:pt x="14570" y="14485"/>
                          </a:lnTo>
                          <a:lnTo>
                            <a:pt x="14506" y="14370"/>
                          </a:lnTo>
                          <a:lnTo>
                            <a:pt x="14455" y="14229"/>
                          </a:lnTo>
                          <a:lnTo>
                            <a:pt x="14379" y="14089"/>
                          </a:lnTo>
                          <a:lnTo>
                            <a:pt x="14315" y="13935"/>
                          </a:lnTo>
                          <a:lnTo>
                            <a:pt x="14226" y="13769"/>
                          </a:lnTo>
                          <a:lnTo>
                            <a:pt x="14150" y="13590"/>
                          </a:lnTo>
                          <a:lnTo>
                            <a:pt x="14060" y="13398"/>
                          </a:lnTo>
                          <a:lnTo>
                            <a:pt x="13971" y="13180"/>
                          </a:lnTo>
                          <a:lnTo>
                            <a:pt x="13869" y="12963"/>
                          </a:lnTo>
                          <a:lnTo>
                            <a:pt x="13767" y="12719"/>
                          </a:lnTo>
                          <a:lnTo>
                            <a:pt x="13653" y="12476"/>
                          </a:lnTo>
                          <a:lnTo>
                            <a:pt x="13525" y="12195"/>
                          </a:lnTo>
                          <a:lnTo>
                            <a:pt x="13411" y="11913"/>
                          </a:lnTo>
                          <a:lnTo>
                            <a:pt x="13283" y="11619"/>
                          </a:lnTo>
                          <a:lnTo>
                            <a:pt x="13143" y="11299"/>
                          </a:lnTo>
                          <a:lnTo>
                            <a:pt x="12991" y="10966"/>
                          </a:lnTo>
                          <a:lnTo>
                            <a:pt x="12838" y="10608"/>
                          </a:lnTo>
                          <a:lnTo>
                            <a:pt x="12685" y="10237"/>
                          </a:lnTo>
                          <a:lnTo>
                            <a:pt x="12519" y="9840"/>
                          </a:lnTo>
                          <a:lnTo>
                            <a:pt x="12341" y="9444"/>
                          </a:lnTo>
                          <a:lnTo>
                            <a:pt x="12163" y="9009"/>
                          </a:lnTo>
                          <a:lnTo>
                            <a:pt x="11984" y="8561"/>
                          </a:lnTo>
                          <a:lnTo>
                            <a:pt x="11781" y="8087"/>
                          </a:lnTo>
                          <a:lnTo>
                            <a:pt x="11577" y="7601"/>
                          </a:lnTo>
                          <a:lnTo>
                            <a:pt x="11360" y="7089"/>
                          </a:lnTo>
                          <a:lnTo>
                            <a:pt x="11144" y="6552"/>
                          </a:lnTo>
                          <a:lnTo>
                            <a:pt x="10915" y="5989"/>
                          </a:lnTo>
                          <a:lnTo>
                            <a:pt x="10673" y="5413"/>
                          </a:lnTo>
                          <a:lnTo>
                            <a:pt x="10431" y="4811"/>
                          </a:lnTo>
                          <a:lnTo>
                            <a:pt x="10367" y="4658"/>
                          </a:lnTo>
                          <a:lnTo>
                            <a:pt x="10214" y="4351"/>
                          </a:lnTo>
                          <a:lnTo>
                            <a:pt x="10125" y="4184"/>
                          </a:lnTo>
                          <a:lnTo>
                            <a:pt x="9921" y="3852"/>
                          </a:lnTo>
                          <a:lnTo>
                            <a:pt x="9692" y="3519"/>
                          </a:lnTo>
                          <a:lnTo>
                            <a:pt x="9565" y="3340"/>
                          </a:lnTo>
                          <a:lnTo>
                            <a:pt x="9425" y="3161"/>
                          </a:lnTo>
                          <a:lnTo>
                            <a:pt x="9284" y="2994"/>
                          </a:lnTo>
                          <a:lnTo>
                            <a:pt x="8979" y="2636"/>
                          </a:lnTo>
                          <a:lnTo>
                            <a:pt x="8813" y="2470"/>
                          </a:lnTo>
                          <a:lnTo>
                            <a:pt x="8635" y="2303"/>
                          </a:lnTo>
                          <a:lnTo>
                            <a:pt x="8444" y="2124"/>
                          </a:lnTo>
                          <a:lnTo>
                            <a:pt x="8266" y="1958"/>
                          </a:lnTo>
                          <a:lnTo>
                            <a:pt x="7858" y="1625"/>
                          </a:lnTo>
                          <a:lnTo>
                            <a:pt x="7642" y="1459"/>
                          </a:lnTo>
                          <a:lnTo>
                            <a:pt x="7425" y="1305"/>
                          </a:lnTo>
                          <a:lnTo>
                            <a:pt x="7196" y="1152"/>
                          </a:lnTo>
                          <a:lnTo>
                            <a:pt x="6954" y="1011"/>
                          </a:lnTo>
                          <a:lnTo>
                            <a:pt x="6712" y="857"/>
                          </a:lnTo>
                          <a:lnTo>
                            <a:pt x="6202" y="601"/>
                          </a:lnTo>
                          <a:lnTo>
                            <a:pt x="5935" y="473"/>
                          </a:lnTo>
                          <a:lnTo>
                            <a:pt x="5375" y="243"/>
                          </a:lnTo>
                          <a:lnTo>
                            <a:pt x="5082" y="141"/>
                          </a:lnTo>
                          <a:lnTo>
                            <a:pt x="4967" y="128"/>
                          </a:lnTo>
                          <a:lnTo>
                            <a:pt x="4674" y="102"/>
                          </a:lnTo>
                          <a:lnTo>
                            <a:pt x="4279" y="77"/>
                          </a:lnTo>
                          <a:lnTo>
                            <a:pt x="3833" y="51"/>
                          </a:lnTo>
                          <a:lnTo>
                            <a:pt x="3439" y="26"/>
                          </a:lnTo>
                          <a:lnTo>
                            <a:pt x="3146" y="0"/>
                          </a:lnTo>
                          <a:lnTo>
                            <a:pt x="0" y="0"/>
                          </a:lnTo>
                          <a:lnTo>
                            <a:pt x="344" y="26"/>
                          </a:lnTo>
                          <a:lnTo>
                            <a:pt x="675" y="64"/>
                          </a:lnTo>
                          <a:lnTo>
                            <a:pt x="993" y="102"/>
                          </a:lnTo>
                          <a:lnTo>
                            <a:pt x="1299" y="141"/>
                          </a:lnTo>
                          <a:lnTo>
                            <a:pt x="1605" y="192"/>
                          </a:lnTo>
                          <a:lnTo>
                            <a:pt x="1885" y="243"/>
                          </a:lnTo>
                          <a:lnTo>
                            <a:pt x="2445" y="371"/>
                          </a:lnTo>
                          <a:lnTo>
                            <a:pt x="2700" y="448"/>
                          </a:lnTo>
                          <a:lnTo>
                            <a:pt x="2967" y="512"/>
                          </a:lnTo>
                          <a:lnTo>
                            <a:pt x="3209" y="589"/>
                          </a:lnTo>
                          <a:lnTo>
                            <a:pt x="3439" y="678"/>
                          </a:lnTo>
                          <a:lnTo>
                            <a:pt x="3681" y="755"/>
                          </a:lnTo>
                          <a:lnTo>
                            <a:pt x="4114" y="934"/>
                          </a:lnTo>
                          <a:lnTo>
                            <a:pt x="4330" y="1036"/>
                          </a:lnTo>
                          <a:lnTo>
                            <a:pt x="4521" y="1139"/>
                          </a:lnTo>
                          <a:lnTo>
                            <a:pt x="4712" y="1254"/>
                          </a:lnTo>
                          <a:lnTo>
                            <a:pt x="4903" y="1356"/>
                          </a:lnTo>
                          <a:lnTo>
                            <a:pt x="5082" y="1472"/>
                          </a:lnTo>
                          <a:lnTo>
                            <a:pt x="5260" y="1600"/>
                          </a:lnTo>
                          <a:lnTo>
                            <a:pt x="5425" y="1715"/>
                          </a:lnTo>
                          <a:lnTo>
                            <a:pt x="5591" y="1843"/>
                          </a:lnTo>
                          <a:lnTo>
                            <a:pt x="5897" y="2099"/>
                          </a:lnTo>
                          <a:lnTo>
                            <a:pt x="6050" y="2239"/>
                          </a:lnTo>
                          <a:lnTo>
                            <a:pt x="6190" y="2367"/>
                          </a:lnTo>
                          <a:lnTo>
                            <a:pt x="6330" y="2508"/>
                          </a:lnTo>
                          <a:lnTo>
                            <a:pt x="6457" y="2662"/>
                          </a:lnTo>
                          <a:lnTo>
                            <a:pt x="6584" y="2802"/>
                          </a:lnTo>
                          <a:lnTo>
                            <a:pt x="6712" y="2956"/>
                          </a:lnTo>
                          <a:lnTo>
                            <a:pt x="6941" y="3263"/>
                          </a:lnTo>
                          <a:lnTo>
                            <a:pt x="7170" y="3596"/>
                          </a:lnTo>
                          <a:lnTo>
                            <a:pt x="7476" y="4095"/>
                          </a:lnTo>
                          <a:lnTo>
                            <a:pt x="7680" y="4453"/>
                          </a:lnTo>
                          <a:lnTo>
                            <a:pt x="7769" y="4619"/>
                          </a:lnTo>
                          <a:lnTo>
                            <a:pt x="7858" y="4811"/>
                          </a:lnTo>
                          <a:lnTo>
                            <a:pt x="7960" y="4991"/>
                          </a:lnTo>
                          <a:lnTo>
                            <a:pt x="8049" y="5170"/>
                          </a:lnTo>
                          <a:lnTo>
                            <a:pt x="8138" y="5362"/>
                          </a:lnTo>
                          <a:lnTo>
                            <a:pt x="8215" y="5554"/>
                          </a:lnTo>
                          <a:lnTo>
                            <a:pt x="8571" y="6321"/>
                          </a:lnTo>
                          <a:lnTo>
                            <a:pt x="8660" y="6526"/>
                          </a:lnTo>
                          <a:lnTo>
                            <a:pt x="8737" y="6731"/>
                          </a:lnTo>
                          <a:lnTo>
                            <a:pt x="8826" y="6923"/>
                          </a:lnTo>
                          <a:lnTo>
                            <a:pt x="8877" y="7038"/>
                          </a:lnTo>
                          <a:lnTo>
                            <a:pt x="8941" y="7166"/>
                          </a:lnTo>
                          <a:lnTo>
                            <a:pt x="9004" y="7332"/>
                          </a:lnTo>
                          <a:lnTo>
                            <a:pt x="9081" y="7499"/>
                          </a:lnTo>
                          <a:lnTo>
                            <a:pt x="9170" y="7691"/>
                          </a:lnTo>
                          <a:lnTo>
                            <a:pt x="9272" y="7882"/>
                          </a:lnTo>
                          <a:lnTo>
                            <a:pt x="9374" y="8113"/>
                          </a:lnTo>
                          <a:lnTo>
                            <a:pt x="9488" y="8343"/>
                          </a:lnTo>
                          <a:lnTo>
                            <a:pt x="9603" y="8586"/>
                          </a:lnTo>
                          <a:lnTo>
                            <a:pt x="9717" y="8842"/>
                          </a:lnTo>
                          <a:lnTo>
                            <a:pt x="9845" y="9111"/>
                          </a:lnTo>
                          <a:lnTo>
                            <a:pt x="9985" y="9380"/>
                          </a:lnTo>
                          <a:lnTo>
                            <a:pt x="10112" y="9674"/>
                          </a:lnTo>
                          <a:lnTo>
                            <a:pt x="10392" y="10263"/>
                          </a:lnTo>
                          <a:lnTo>
                            <a:pt x="10698" y="10877"/>
                          </a:lnTo>
                          <a:lnTo>
                            <a:pt x="10838" y="11184"/>
                          </a:lnTo>
                          <a:lnTo>
                            <a:pt x="10991" y="11491"/>
                          </a:lnTo>
                          <a:lnTo>
                            <a:pt x="11297" y="12131"/>
                          </a:lnTo>
                          <a:lnTo>
                            <a:pt x="11450" y="12438"/>
                          </a:lnTo>
                          <a:lnTo>
                            <a:pt x="11602" y="12758"/>
                          </a:lnTo>
                          <a:lnTo>
                            <a:pt x="11908" y="13372"/>
                          </a:lnTo>
                          <a:lnTo>
                            <a:pt x="12188" y="13961"/>
                          </a:lnTo>
                          <a:lnTo>
                            <a:pt x="12468" y="14524"/>
                          </a:lnTo>
                          <a:lnTo>
                            <a:pt x="12723" y="15061"/>
                          </a:lnTo>
                          <a:lnTo>
                            <a:pt x="12850" y="15304"/>
                          </a:lnTo>
                          <a:lnTo>
                            <a:pt x="12965" y="15547"/>
                          </a:lnTo>
                          <a:lnTo>
                            <a:pt x="13182" y="15982"/>
                          </a:lnTo>
                          <a:lnTo>
                            <a:pt x="13271" y="16174"/>
                          </a:lnTo>
                          <a:lnTo>
                            <a:pt x="13360" y="16354"/>
                          </a:lnTo>
                          <a:lnTo>
                            <a:pt x="13436" y="16520"/>
                          </a:lnTo>
                          <a:lnTo>
                            <a:pt x="13500" y="16661"/>
                          </a:lnTo>
                          <a:lnTo>
                            <a:pt x="13615" y="16891"/>
                          </a:lnTo>
                          <a:lnTo>
                            <a:pt x="13666" y="16981"/>
                          </a:lnTo>
                          <a:lnTo>
                            <a:pt x="13691" y="17032"/>
                          </a:lnTo>
                          <a:lnTo>
                            <a:pt x="13704" y="17070"/>
                          </a:lnTo>
                          <a:lnTo>
                            <a:pt x="13717" y="17083"/>
                          </a:lnTo>
                          <a:lnTo>
                            <a:pt x="13844" y="17339"/>
                          </a:lnTo>
                          <a:lnTo>
                            <a:pt x="14099" y="17825"/>
                          </a:lnTo>
                          <a:lnTo>
                            <a:pt x="14239" y="18055"/>
                          </a:lnTo>
                          <a:lnTo>
                            <a:pt x="14392" y="18299"/>
                          </a:lnTo>
                          <a:lnTo>
                            <a:pt x="14532" y="18516"/>
                          </a:lnTo>
                          <a:lnTo>
                            <a:pt x="14837" y="18951"/>
                          </a:lnTo>
                          <a:lnTo>
                            <a:pt x="14990" y="19156"/>
                          </a:lnTo>
                          <a:lnTo>
                            <a:pt x="15156" y="19348"/>
                          </a:lnTo>
                          <a:lnTo>
                            <a:pt x="15308" y="19540"/>
                          </a:lnTo>
                          <a:lnTo>
                            <a:pt x="15474" y="19732"/>
                          </a:lnTo>
                          <a:lnTo>
                            <a:pt x="15652" y="19898"/>
                          </a:lnTo>
                          <a:lnTo>
                            <a:pt x="15818" y="20077"/>
                          </a:lnTo>
                          <a:lnTo>
                            <a:pt x="15996" y="20244"/>
                          </a:lnTo>
                          <a:lnTo>
                            <a:pt x="16175" y="20384"/>
                          </a:lnTo>
                          <a:lnTo>
                            <a:pt x="16353" y="20538"/>
                          </a:lnTo>
                          <a:lnTo>
                            <a:pt x="16531" y="20666"/>
                          </a:lnTo>
                          <a:lnTo>
                            <a:pt x="16709" y="20807"/>
                          </a:lnTo>
                          <a:lnTo>
                            <a:pt x="17092" y="21037"/>
                          </a:lnTo>
                          <a:lnTo>
                            <a:pt x="17270" y="21139"/>
                          </a:lnTo>
                          <a:lnTo>
                            <a:pt x="17474" y="21229"/>
                          </a:lnTo>
                          <a:lnTo>
                            <a:pt x="17652" y="21306"/>
                          </a:lnTo>
                          <a:lnTo>
                            <a:pt x="17843" y="21382"/>
                          </a:lnTo>
                          <a:lnTo>
                            <a:pt x="18047" y="21446"/>
                          </a:lnTo>
                          <a:lnTo>
                            <a:pt x="18238" y="21498"/>
                          </a:lnTo>
                          <a:lnTo>
                            <a:pt x="18442" y="21536"/>
                          </a:lnTo>
                          <a:lnTo>
                            <a:pt x="18633" y="21562"/>
                          </a:lnTo>
                          <a:lnTo>
                            <a:pt x="18836" y="21587"/>
                          </a:lnTo>
                          <a:lnTo>
                            <a:pt x="19027" y="21600"/>
                          </a:lnTo>
                          <a:lnTo>
                            <a:pt x="19435" y="21574"/>
                          </a:lnTo>
                          <a:lnTo>
                            <a:pt x="21600" y="21574"/>
                          </a:lnTo>
                          <a:close/>
                        </a:path>
                      </a:pathLst>
                    </a:custGeom>
                    <a:solidFill>
                      <a:srgbClr val="4D94C3"/>
                    </a:solidFill>
                    <a:ln w="12700" cap="flat">
                      <a:solidFill>
                        <a:srgbClr val="93A299"/>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327" name="Freeform 32"/>
                    <p:cNvSpPr/>
                    <p:nvPr/>
                  </p:nvSpPr>
                  <p:spPr>
                    <a:xfrm>
                      <a:off x="10633075" y="542925"/>
                      <a:ext cx="882650" cy="11874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3407"/>
                          </a:moveTo>
                          <a:lnTo>
                            <a:pt x="21212" y="3985"/>
                          </a:lnTo>
                          <a:lnTo>
                            <a:pt x="20668" y="4736"/>
                          </a:lnTo>
                          <a:lnTo>
                            <a:pt x="19968" y="5660"/>
                          </a:lnTo>
                          <a:lnTo>
                            <a:pt x="19114" y="6815"/>
                          </a:lnTo>
                          <a:lnTo>
                            <a:pt x="18181" y="8086"/>
                          </a:lnTo>
                          <a:lnTo>
                            <a:pt x="17249" y="9529"/>
                          </a:lnTo>
                          <a:lnTo>
                            <a:pt x="16161" y="10973"/>
                          </a:lnTo>
                          <a:lnTo>
                            <a:pt x="12898" y="15478"/>
                          </a:lnTo>
                          <a:lnTo>
                            <a:pt x="11888" y="16864"/>
                          </a:lnTo>
                          <a:lnTo>
                            <a:pt x="10955" y="18135"/>
                          </a:lnTo>
                          <a:lnTo>
                            <a:pt x="10178" y="19290"/>
                          </a:lnTo>
                          <a:lnTo>
                            <a:pt x="9479" y="20272"/>
                          </a:lnTo>
                          <a:lnTo>
                            <a:pt x="9013" y="20965"/>
                          </a:lnTo>
                          <a:lnTo>
                            <a:pt x="8624" y="21427"/>
                          </a:lnTo>
                          <a:lnTo>
                            <a:pt x="8469" y="21600"/>
                          </a:lnTo>
                          <a:lnTo>
                            <a:pt x="8702" y="20272"/>
                          </a:lnTo>
                          <a:lnTo>
                            <a:pt x="7770" y="18886"/>
                          </a:lnTo>
                          <a:lnTo>
                            <a:pt x="5905" y="17730"/>
                          </a:lnTo>
                          <a:lnTo>
                            <a:pt x="3496" y="17153"/>
                          </a:lnTo>
                          <a:lnTo>
                            <a:pt x="1476" y="17384"/>
                          </a:lnTo>
                          <a:lnTo>
                            <a:pt x="0" y="18250"/>
                          </a:lnTo>
                          <a:lnTo>
                            <a:pt x="155" y="18077"/>
                          </a:lnTo>
                          <a:lnTo>
                            <a:pt x="466" y="17615"/>
                          </a:lnTo>
                          <a:lnTo>
                            <a:pt x="1010" y="16864"/>
                          </a:lnTo>
                          <a:lnTo>
                            <a:pt x="1709" y="15940"/>
                          </a:lnTo>
                          <a:lnTo>
                            <a:pt x="2486" y="14785"/>
                          </a:lnTo>
                          <a:lnTo>
                            <a:pt x="3419" y="13514"/>
                          </a:lnTo>
                          <a:lnTo>
                            <a:pt x="4429" y="12128"/>
                          </a:lnTo>
                          <a:lnTo>
                            <a:pt x="6604" y="9125"/>
                          </a:lnTo>
                          <a:lnTo>
                            <a:pt x="7692" y="7566"/>
                          </a:lnTo>
                          <a:lnTo>
                            <a:pt x="8702" y="6122"/>
                          </a:lnTo>
                          <a:lnTo>
                            <a:pt x="9790" y="4736"/>
                          </a:lnTo>
                          <a:lnTo>
                            <a:pt x="10722" y="3407"/>
                          </a:lnTo>
                          <a:lnTo>
                            <a:pt x="11499" y="2252"/>
                          </a:lnTo>
                          <a:lnTo>
                            <a:pt x="12199" y="1328"/>
                          </a:lnTo>
                          <a:lnTo>
                            <a:pt x="12665" y="635"/>
                          </a:lnTo>
                          <a:lnTo>
                            <a:pt x="13053" y="173"/>
                          </a:lnTo>
                          <a:lnTo>
                            <a:pt x="13209" y="0"/>
                          </a:lnTo>
                          <a:lnTo>
                            <a:pt x="21600" y="3407"/>
                          </a:lnTo>
                          <a:close/>
                        </a:path>
                      </a:pathLst>
                    </a:custGeom>
                    <a:solidFill>
                      <a:srgbClr val="70A7CD"/>
                    </a:solidFill>
                    <a:ln w="25400" cap="flat">
                      <a:solidFill>
                        <a:srgbClr val="93A299"/>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328" name="Freeform 33"/>
                    <p:cNvSpPr/>
                    <p:nvPr/>
                  </p:nvSpPr>
                  <p:spPr>
                    <a:xfrm>
                      <a:off x="10045700" y="320675"/>
                      <a:ext cx="600075" cy="12223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290"/>
                          </a:moveTo>
                          <a:lnTo>
                            <a:pt x="13943" y="21600"/>
                          </a:lnTo>
                          <a:lnTo>
                            <a:pt x="7886" y="18626"/>
                          </a:lnTo>
                          <a:lnTo>
                            <a:pt x="0" y="20310"/>
                          </a:lnTo>
                          <a:lnTo>
                            <a:pt x="7657" y="0"/>
                          </a:lnTo>
                          <a:lnTo>
                            <a:pt x="21600" y="1290"/>
                          </a:lnTo>
                          <a:close/>
                        </a:path>
                      </a:pathLst>
                    </a:custGeom>
                    <a:solidFill>
                      <a:srgbClr val="70A7CD"/>
                    </a:solidFill>
                    <a:ln w="25400" cap="flat">
                      <a:solidFill>
                        <a:srgbClr val="93A299"/>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329" name="Freeform 34"/>
                    <p:cNvSpPr/>
                    <p:nvPr/>
                  </p:nvSpPr>
                  <p:spPr>
                    <a:xfrm>
                      <a:off x="6048375" y="320675"/>
                      <a:ext cx="393700" cy="11747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21600"/>
                          </a:lnTo>
                          <a:lnTo>
                            <a:pt x="20032" y="20316"/>
                          </a:lnTo>
                          <a:lnTo>
                            <a:pt x="16200" y="19382"/>
                          </a:lnTo>
                          <a:lnTo>
                            <a:pt x="10800" y="19090"/>
                          </a:lnTo>
                          <a:lnTo>
                            <a:pt x="5226" y="19440"/>
                          </a:lnTo>
                          <a:lnTo>
                            <a:pt x="1394" y="20316"/>
                          </a:lnTo>
                          <a:lnTo>
                            <a:pt x="0" y="21600"/>
                          </a:lnTo>
                          <a:lnTo>
                            <a:pt x="0" y="0"/>
                          </a:lnTo>
                          <a:lnTo>
                            <a:pt x="21600" y="0"/>
                          </a:lnTo>
                          <a:close/>
                        </a:path>
                      </a:pathLst>
                    </a:custGeom>
                    <a:solidFill>
                      <a:srgbClr val="70A7CD"/>
                    </a:solidFill>
                    <a:ln w="25400" cap="flat">
                      <a:solidFill>
                        <a:srgbClr val="93A299"/>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330" name="Freeform 35"/>
                    <p:cNvSpPr/>
                    <p:nvPr/>
                  </p:nvSpPr>
                  <p:spPr>
                    <a:xfrm>
                      <a:off x="4902200" y="320675"/>
                      <a:ext cx="393700" cy="1143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19080"/>
                          </a:lnTo>
                          <a:lnTo>
                            <a:pt x="1394" y="20400"/>
                          </a:lnTo>
                          <a:lnTo>
                            <a:pt x="5400" y="21300"/>
                          </a:lnTo>
                          <a:lnTo>
                            <a:pt x="10800" y="21600"/>
                          </a:lnTo>
                          <a:lnTo>
                            <a:pt x="16200" y="21300"/>
                          </a:lnTo>
                          <a:lnTo>
                            <a:pt x="20032" y="20340"/>
                          </a:lnTo>
                          <a:lnTo>
                            <a:pt x="21600" y="19020"/>
                          </a:lnTo>
                          <a:lnTo>
                            <a:pt x="21600" y="0"/>
                          </a:lnTo>
                          <a:lnTo>
                            <a:pt x="0" y="0"/>
                          </a:lnTo>
                          <a:close/>
                        </a:path>
                      </a:pathLst>
                    </a:custGeom>
                    <a:solidFill>
                      <a:srgbClr val="70A7CD"/>
                    </a:solidFill>
                    <a:ln w="25400" cap="flat">
                      <a:solidFill>
                        <a:srgbClr val="93A299"/>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331" name="Freeform 36"/>
                    <p:cNvSpPr/>
                    <p:nvPr/>
                  </p:nvSpPr>
                  <p:spPr>
                    <a:xfrm>
                      <a:off x="7747000" y="320675"/>
                      <a:ext cx="393700" cy="11684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21600"/>
                          </a:lnTo>
                          <a:lnTo>
                            <a:pt x="10800" y="19135"/>
                          </a:lnTo>
                          <a:lnTo>
                            <a:pt x="0" y="21600"/>
                          </a:lnTo>
                          <a:lnTo>
                            <a:pt x="0" y="0"/>
                          </a:lnTo>
                          <a:lnTo>
                            <a:pt x="21600" y="0"/>
                          </a:lnTo>
                          <a:close/>
                        </a:path>
                      </a:pathLst>
                    </a:custGeom>
                    <a:solidFill>
                      <a:srgbClr val="70A7CD"/>
                    </a:solidFill>
                    <a:ln w="25400" cap="flat">
                      <a:solidFill>
                        <a:srgbClr val="93A299"/>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332" name="Freeform 37"/>
                    <p:cNvSpPr/>
                    <p:nvPr/>
                  </p:nvSpPr>
                  <p:spPr>
                    <a:xfrm>
                      <a:off x="7194550" y="320675"/>
                      <a:ext cx="393700" cy="11684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21600"/>
                          </a:lnTo>
                          <a:lnTo>
                            <a:pt x="10800" y="19135"/>
                          </a:lnTo>
                          <a:lnTo>
                            <a:pt x="0" y="21600"/>
                          </a:lnTo>
                          <a:lnTo>
                            <a:pt x="0" y="0"/>
                          </a:lnTo>
                          <a:lnTo>
                            <a:pt x="21600" y="0"/>
                          </a:lnTo>
                          <a:close/>
                        </a:path>
                      </a:pathLst>
                    </a:custGeom>
                    <a:solidFill>
                      <a:srgbClr val="70A7CD"/>
                    </a:solidFill>
                    <a:ln w="25400" cap="flat">
                      <a:solidFill>
                        <a:srgbClr val="93A299"/>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333" name="Freeform 38"/>
                    <p:cNvSpPr/>
                    <p:nvPr/>
                  </p:nvSpPr>
                  <p:spPr>
                    <a:xfrm>
                      <a:off x="5480050" y="320675"/>
                      <a:ext cx="393700" cy="11398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10974" y="19133"/>
                          </a:lnTo>
                          <a:lnTo>
                            <a:pt x="21600" y="21600"/>
                          </a:lnTo>
                          <a:lnTo>
                            <a:pt x="21600" y="0"/>
                          </a:lnTo>
                          <a:lnTo>
                            <a:pt x="0" y="0"/>
                          </a:lnTo>
                          <a:close/>
                        </a:path>
                      </a:pathLst>
                    </a:custGeom>
                    <a:solidFill>
                      <a:srgbClr val="70A7CD"/>
                    </a:solidFill>
                    <a:ln w="25400" cap="flat">
                      <a:solidFill>
                        <a:srgbClr val="93A299"/>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334" name="Freeform 39"/>
                    <p:cNvSpPr/>
                    <p:nvPr/>
                  </p:nvSpPr>
                  <p:spPr>
                    <a:xfrm>
                      <a:off x="6613525" y="320675"/>
                      <a:ext cx="393700" cy="12001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19200"/>
                          </a:lnTo>
                          <a:lnTo>
                            <a:pt x="10800" y="21600"/>
                          </a:lnTo>
                          <a:lnTo>
                            <a:pt x="21600" y="19200"/>
                          </a:lnTo>
                          <a:lnTo>
                            <a:pt x="21600" y="0"/>
                          </a:lnTo>
                          <a:lnTo>
                            <a:pt x="0" y="0"/>
                          </a:lnTo>
                          <a:close/>
                        </a:path>
                      </a:pathLst>
                    </a:custGeom>
                    <a:solidFill>
                      <a:srgbClr val="70A7CD"/>
                    </a:solidFill>
                    <a:ln w="25400" cap="flat">
                      <a:solidFill>
                        <a:srgbClr val="93A299"/>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335" name="Freeform 40"/>
                    <p:cNvSpPr/>
                    <p:nvPr/>
                  </p:nvSpPr>
                  <p:spPr>
                    <a:xfrm>
                      <a:off x="8321675" y="320675"/>
                      <a:ext cx="390525" cy="11747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21600"/>
                          </a:lnTo>
                          <a:lnTo>
                            <a:pt x="20195" y="20316"/>
                          </a:lnTo>
                          <a:lnTo>
                            <a:pt x="16156" y="19382"/>
                          </a:lnTo>
                          <a:lnTo>
                            <a:pt x="10712" y="19090"/>
                          </a:lnTo>
                          <a:lnTo>
                            <a:pt x="5268" y="19440"/>
                          </a:lnTo>
                          <a:lnTo>
                            <a:pt x="1405" y="20316"/>
                          </a:lnTo>
                          <a:lnTo>
                            <a:pt x="0" y="21600"/>
                          </a:lnTo>
                          <a:lnTo>
                            <a:pt x="0" y="0"/>
                          </a:lnTo>
                          <a:lnTo>
                            <a:pt x="21600" y="0"/>
                          </a:lnTo>
                          <a:close/>
                        </a:path>
                      </a:pathLst>
                    </a:custGeom>
                    <a:solidFill>
                      <a:srgbClr val="70A7CD"/>
                    </a:solidFill>
                    <a:ln w="25400" cap="flat">
                      <a:solidFill>
                        <a:srgbClr val="93A299"/>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336" name="Freeform 41"/>
                    <p:cNvSpPr/>
                    <p:nvPr/>
                  </p:nvSpPr>
                  <p:spPr>
                    <a:xfrm>
                      <a:off x="8886825" y="320675"/>
                      <a:ext cx="393700" cy="11620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19062"/>
                          </a:lnTo>
                          <a:lnTo>
                            <a:pt x="1568" y="20361"/>
                          </a:lnTo>
                          <a:lnTo>
                            <a:pt x="5400" y="21246"/>
                          </a:lnTo>
                          <a:lnTo>
                            <a:pt x="10800" y="21600"/>
                          </a:lnTo>
                          <a:lnTo>
                            <a:pt x="16374" y="21246"/>
                          </a:lnTo>
                          <a:lnTo>
                            <a:pt x="20206" y="20302"/>
                          </a:lnTo>
                          <a:lnTo>
                            <a:pt x="21600" y="19062"/>
                          </a:lnTo>
                          <a:lnTo>
                            <a:pt x="21600" y="0"/>
                          </a:lnTo>
                          <a:lnTo>
                            <a:pt x="0" y="0"/>
                          </a:lnTo>
                          <a:close/>
                        </a:path>
                      </a:pathLst>
                    </a:custGeom>
                    <a:solidFill>
                      <a:srgbClr val="70A7CD"/>
                    </a:solidFill>
                    <a:ln w="25400" cap="flat">
                      <a:solidFill>
                        <a:srgbClr val="93A299"/>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337" name="Freeform 42"/>
                    <p:cNvSpPr/>
                    <p:nvPr/>
                  </p:nvSpPr>
                  <p:spPr>
                    <a:xfrm>
                      <a:off x="9461500" y="307975"/>
                      <a:ext cx="479425" cy="11747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862" y="0"/>
                          </a:moveTo>
                          <a:lnTo>
                            <a:pt x="3862" y="175"/>
                          </a:lnTo>
                          <a:lnTo>
                            <a:pt x="3719" y="759"/>
                          </a:lnTo>
                          <a:lnTo>
                            <a:pt x="3576" y="1751"/>
                          </a:lnTo>
                          <a:lnTo>
                            <a:pt x="3290" y="2919"/>
                          </a:lnTo>
                          <a:lnTo>
                            <a:pt x="3004" y="4378"/>
                          </a:lnTo>
                          <a:lnTo>
                            <a:pt x="2575" y="5955"/>
                          </a:lnTo>
                          <a:lnTo>
                            <a:pt x="2289" y="7648"/>
                          </a:lnTo>
                          <a:lnTo>
                            <a:pt x="1860" y="9399"/>
                          </a:lnTo>
                          <a:lnTo>
                            <a:pt x="1574" y="11150"/>
                          </a:lnTo>
                          <a:lnTo>
                            <a:pt x="1144" y="12843"/>
                          </a:lnTo>
                          <a:lnTo>
                            <a:pt x="858" y="14419"/>
                          </a:lnTo>
                          <a:lnTo>
                            <a:pt x="572" y="15879"/>
                          </a:lnTo>
                          <a:lnTo>
                            <a:pt x="286" y="17046"/>
                          </a:lnTo>
                          <a:lnTo>
                            <a:pt x="143" y="17981"/>
                          </a:lnTo>
                          <a:lnTo>
                            <a:pt x="0" y="18623"/>
                          </a:lnTo>
                          <a:lnTo>
                            <a:pt x="0" y="18798"/>
                          </a:lnTo>
                          <a:lnTo>
                            <a:pt x="858" y="20082"/>
                          </a:lnTo>
                          <a:lnTo>
                            <a:pt x="3862" y="21075"/>
                          </a:lnTo>
                          <a:lnTo>
                            <a:pt x="8297" y="21600"/>
                          </a:lnTo>
                          <a:lnTo>
                            <a:pt x="12874" y="21366"/>
                          </a:lnTo>
                          <a:lnTo>
                            <a:pt x="16164" y="20608"/>
                          </a:lnTo>
                          <a:lnTo>
                            <a:pt x="17595" y="19382"/>
                          </a:lnTo>
                          <a:lnTo>
                            <a:pt x="17595" y="19148"/>
                          </a:lnTo>
                          <a:lnTo>
                            <a:pt x="17738" y="18564"/>
                          </a:lnTo>
                          <a:lnTo>
                            <a:pt x="18024" y="17630"/>
                          </a:lnTo>
                          <a:lnTo>
                            <a:pt x="18167" y="16463"/>
                          </a:lnTo>
                          <a:lnTo>
                            <a:pt x="18453" y="15003"/>
                          </a:lnTo>
                          <a:lnTo>
                            <a:pt x="18882" y="13427"/>
                          </a:lnTo>
                          <a:lnTo>
                            <a:pt x="19311" y="11734"/>
                          </a:lnTo>
                          <a:lnTo>
                            <a:pt x="19597" y="9983"/>
                          </a:lnTo>
                          <a:lnTo>
                            <a:pt x="20026" y="8231"/>
                          </a:lnTo>
                          <a:lnTo>
                            <a:pt x="20313" y="6538"/>
                          </a:lnTo>
                          <a:lnTo>
                            <a:pt x="20599" y="4962"/>
                          </a:lnTo>
                          <a:lnTo>
                            <a:pt x="20885" y="3503"/>
                          </a:lnTo>
                          <a:lnTo>
                            <a:pt x="21171" y="2335"/>
                          </a:lnTo>
                          <a:lnTo>
                            <a:pt x="21457" y="1401"/>
                          </a:lnTo>
                          <a:lnTo>
                            <a:pt x="21457" y="817"/>
                          </a:lnTo>
                          <a:lnTo>
                            <a:pt x="21600" y="584"/>
                          </a:lnTo>
                          <a:lnTo>
                            <a:pt x="3862" y="0"/>
                          </a:lnTo>
                          <a:close/>
                        </a:path>
                      </a:pathLst>
                    </a:custGeom>
                    <a:solidFill>
                      <a:srgbClr val="70A7CD"/>
                    </a:solidFill>
                    <a:ln w="25400" cap="flat">
                      <a:solidFill>
                        <a:srgbClr val="93A299"/>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338" name="Freeform 43"/>
                    <p:cNvSpPr/>
                    <p:nvPr/>
                  </p:nvSpPr>
                  <p:spPr>
                    <a:xfrm>
                      <a:off x="3584575" y="4197350"/>
                      <a:ext cx="641350" cy="8985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318"/>
                          </a:moveTo>
                          <a:lnTo>
                            <a:pt x="9089" y="1374"/>
                          </a:lnTo>
                          <a:lnTo>
                            <a:pt x="17002" y="0"/>
                          </a:lnTo>
                          <a:lnTo>
                            <a:pt x="21600" y="4732"/>
                          </a:lnTo>
                          <a:lnTo>
                            <a:pt x="12404" y="21600"/>
                          </a:lnTo>
                          <a:lnTo>
                            <a:pt x="0" y="18318"/>
                          </a:lnTo>
                          <a:close/>
                        </a:path>
                      </a:pathLst>
                    </a:custGeom>
                    <a:solidFill>
                      <a:srgbClr val="70A7CD"/>
                    </a:solidFill>
                    <a:ln w="25400" cap="flat">
                      <a:solidFill>
                        <a:srgbClr val="93A299"/>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339" name="Freeform 44"/>
                    <p:cNvSpPr/>
                    <p:nvPr/>
                  </p:nvSpPr>
                  <p:spPr>
                    <a:xfrm>
                      <a:off x="7753350" y="4162425"/>
                      <a:ext cx="393700" cy="11811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2439"/>
                          </a:lnTo>
                          <a:lnTo>
                            <a:pt x="10800" y="0"/>
                          </a:lnTo>
                          <a:lnTo>
                            <a:pt x="21600" y="2439"/>
                          </a:lnTo>
                          <a:lnTo>
                            <a:pt x="21600" y="21600"/>
                          </a:lnTo>
                          <a:lnTo>
                            <a:pt x="0" y="21600"/>
                          </a:lnTo>
                          <a:close/>
                        </a:path>
                      </a:pathLst>
                    </a:custGeom>
                    <a:solidFill>
                      <a:srgbClr val="70A7CD"/>
                    </a:solidFill>
                    <a:ln w="25400" cap="flat">
                      <a:solidFill>
                        <a:srgbClr val="93A299"/>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340" name="Freeform 45"/>
                    <p:cNvSpPr/>
                    <p:nvPr/>
                  </p:nvSpPr>
                  <p:spPr>
                    <a:xfrm>
                      <a:off x="8893175" y="4171950"/>
                      <a:ext cx="393700" cy="11715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600" y="59"/>
                          </a:lnTo>
                          <a:lnTo>
                            <a:pt x="20032" y="1346"/>
                          </a:lnTo>
                          <a:lnTo>
                            <a:pt x="16200" y="2224"/>
                          </a:lnTo>
                          <a:lnTo>
                            <a:pt x="10626" y="2517"/>
                          </a:lnTo>
                          <a:lnTo>
                            <a:pt x="5226" y="2224"/>
                          </a:lnTo>
                          <a:lnTo>
                            <a:pt x="1394" y="1288"/>
                          </a:lnTo>
                          <a:lnTo>
                            <a:pt x="0" y="0"/>
                          </a:lnTo>
                          <a:lnTo>
                            <a:pt x="0" y="21600"/>
                          </a:lnTo>
                          <a:lnTo>
                            <a:pt x="21600" y="21600"/>
                          </a:lnTo>
                          <a:close/>
                        </a:path>
                      </a:pathLst>
                    </a:custGeom>
                    <a:solidFill>
                      <a:srgbClr val="70A7CD"/>
                    </a:solidFill>
                    <a:ln w="25400" cap="flat">
                      <a:solidFill>
                        <a:srgbClr val="93A299"/>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341" name="Freeform 46"/>
                    <p:cNvSpPr/>
                    <p:nvPr/>
                  </p:nvSpPr>
                  <p:spPr>
                    <a:xfrm>
                      <a:off x="10007600" y="4102100"/>
                      <a:ext cx="469900" cy="11684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627" y="21600"/>
                          </a:moveTo>
                          <a:lnTo>
                            <a:pt x="0" y="2700"/>
                          </a:lnTo>
                          <a:lnTo>
                            <a:pt x="8757" y="0"/>
                          </a:lnTo>
                          <a:lnTo>
                            <a:pt x="18097" y="2289"/>
                          </a:lnTo>
                          <a:lnTo>
                            <a:pt x="21600" y="14204"/>
                          </a:lnTo>
                          <a:lnTo>
                            <a:pt x="2627" y="21600"/>
                          </a:lnTo>
                          <a:close/>
                        </a:path>
                      </a:pathLst>
                    </a:custGeom>
                    <a:solidFill>
                      <a:srgbClr val="70A7CD"/>
                    </a:solidFill>
                    <a:ln w="25400" cap="flat">
                      <a:solidFill>
                        <a:srgbClr val="93A299"/>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342" name="Freeform 47"/>
                    <p:cNvSpPr/>
                    <p:nvPr/>
                  </p:nvSpPr>
                  <p:spPr>
                    <a:xfrm>
                      <a:off x="8331200" y="4187825"/>
                      <a:ext cx="393700" cy="11557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2552"/>
                          </a:lnTo>
                          <a:lnTo>
                            <a:pt x="1568" y="1246"/>
                          </a:lnTo>
                          <a:lnTo>
                            <a:pt x="5400" y="356"/>
                          </a:lnTo>
                          <a:lnTo>
                            <a:pt x="10800" y="0"/>
                          </a:lnTo>
                          <a:lnTo>
                            <a:pt x="16374" y="356"/>
                          </a:lnTo>
                          <a:lnTo>
                            <a:pt x="20032" y="1246"/>
                          </a:lnTo>
                          <a:lnTo>
                            <a:pt x="21600" y="2611"/>
                          </a:lnTo>
                          <a:lnTo>
                            <a:pt x="21600" y="21600"/>
                          </a:lnTo>
                          <a:lnTo>
                            <a:pt x="0" y="21600"/>
                          </a:lnTo>
                          <a:close/>
                        </a:path>
                      </a:pathLst>
                    </a:custGeom>
                    <a:solidFill>
                      <a:srgbClr val="70A7CD"/>
                    </a:solidFill>
                    <a:ln w="25400" cap="flat">
                      <a:solidFill>
                        <a:srgbClr val="93A299"/>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343" name="Freeform 48"/>
                    <p:cNvSpPr/>
                    <p:nvPr/>
                  </p:nvSpPr>
                  <p:spPr>
                    <a:xfrm>
                      <a:off x="9436100" y="4146550"/>
                      <a:ext cx="441325" cy="11874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14" y="21600"/>
                          </a:moveTo>
                          <a:lnTo>
                            <a:pt x="19114" y="21427"/>
                          </a:lnTo>
                          <a:lnTo>
                            <a:pt x="19269" y="20849"/>
                          </a:lnTo>
                          <a:lnTo>
                            <a:pt x="19269" y="19983"/>
                          </a:lnTo>
                          <a:lnTo>
                            <a:pt x="19424" y="18886"/>
                          </a:lnTo>
                          <a:lnTo>
                            <a:pt x="19580" y="17615"/>
                          </a:lnTo>
                          <a:lnTo>
                            <a:pt x="19735" y="16056"/>
                          </a:lnTo>
                          <a:lnTo>
                            <a:pt x="19891" y="14439"/>
                          </a:lnTo>
                          <a:lnTo>
                            <a:pt x="20201" y="12706"/>
                          </a:lnTo>
                          <a:lnTo>
                            <a:pt x="20357" y="10973"/>
                          </a:lnTo>
                          <a:lnTo>
                            <a:pt x="20512" y="9183"/>
                          </a:lnTo>
                          <a:lnTo>
                            <a:pt x="20668" y="7450"/>
                          </a:lnTo>
                          <a:lnTo>
                            <a:pt x="20978" y="5833"/>
                          </a:lnTo>
                          <a:lnTo>
                            <a:pt x="21134" y="4332"/>
                          </a:lnTo>
                          <a:lnTo>
                            <a:pt x="21289" y="3003"/>
                          </a:lnTo>
                          <a:lnTo>
                            <a:pt x="21289" y="1906"/>
                          </a:lnTo>
                          <a:lnTo>
                            <a:pt x="21445" y="1040"/>
                          </a:lnTo>
                          <a:lnTo>
                            <a:pt x="21445" y="520"/>
                          </a:lnTo>
                          <a:lnTo>
                            <a:pt x="21600" y="347"/>
                          </a:lnTo>
                          <a:lnTo>
                            <a:pt x="20046" y="1559"/>
                          </a:lnTo>
                          <a:lnTo>
                            <a:pt x="16627" y="2368"/>
                          </a:lnTo>
                          <a:lnTo>
                            <a:pt x="11655" y="2657"/>
                          </a:lnTo>
                          <a:lnTo>
                            <a:pt x="6837" y="2252"/>
                          </a:lnTo>
                          <a:lnTo>
                            <a:pt x="3574" y="1271"/>
                          </a:lnTo>
                          <a:lnTo>
                            <a:pt x="2331" y="0"/>
                          </a:lnTo>
                          <a:lnTo>
                            <a:pt x="2331" y="751"/>
                          </a:lnTo>
                          <a:lnTo>
                            <a:pt x="2176" y="1559"/>
                          </a:lnTo>
                          <a:lnTo>
                            <a:pt x="2020" y="2657"/>
                          </a:lnTo>
                          <a:lnTo>
                            <a:pt x="1865" y="3985"/>
                          </a:lnTo>
                          <a:lnTo>
                            <a:pt x="1709" y="5487"/>
                          </a:lnTo>
                          <a:lnTo>
                            <a:pt x="1554" y="7161"/>
                          </a:lnTo>
                          <a:lnTo>
                            <a:pt x="1399" y="8894"/>
                          </a:lnTo>
                          <a:lnTo>
                            <a:pt x="1088" y="10627"/>
                          </a:lnTo>
                          <a:lnTo>
                            <a:pt x="932" y="12417"/>
                          </a:lnTo>
                          <a:lnTo>
                            <a:pt x="622" y="15767"/>
                          </a:lnTo>
                          <a:lnTo>
                            <a:pt x="311" y="17268"/>
                          </a:lnTo>
                          <a:lnTo>
                            <a:pt x="155" y="18597"/>
                          </a:lnTo>
                          <a:lnTo>
                            <a:pt x="155" y="19694"/>
                          </a:lnTo>
                          <a:lnTo>
                            <a:pt x="0" y="20560"/>
                          </a:lnTo>
                          <a:lnTo>
                            <a:pt x="0" y="21311"/>
                          </a:lnTo>
                          <a:lnTo>
                            <a:pt x="19114" y="21600"/>
                          </a:lnTo>
                          <a:close/>
                        </a:path>
                      </a:pathLst>
                    </a:custGeom>
                    <a:solidFill>
                      <a:srgbClr val="70A7CD"/>
                    </a:solidFill>
                    <a:ln w="25400" cap="flat">
                      <a:solidFill>
                        <a:srgbClr val="93A299"/>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344" name="Freeform 49"/>
                    <p:cNvSpPr/>
                    <p:nvPr/>
                  </p:nvSpPr>
                  <p:spPr>
                    <a:xfrm>
                      <a:off x="536575" y="44450"/>
                      <a:ext cx="9417050" cy="55276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513" y="15173"/>
                          </a:moveTo>
                          <a:lnTo>
                            <a:pt x="5513" y="15161"/>
                          </a:lnTo>
                          <a:lnTo>
                            <a:pt x="5506" y="15111"/>
                          </a:lnTo>
                          <a:lnTo>
                            <a:pt x="5491" y="15037"/>
                          </a:lnTo>
                          <a:lnTo>
                            <a:pt x="5469" y="14938"/>
                          </a:lnTo>
                          <a:lnTo>
                            <a:pt x="5440" y="14814"/>
                          </a:lnTo>
                          <a:lnTo>
                            <a:pt x="5367" y="14491"/>
                          </a:lnTo>
                          <a:lnTo>
                            <a:pt x="5331" y="14292"/>
                          </a:lnTo>
                          <a:lnTo>
                            <a:pt x="5287" y="14069"/>
                          </a:lnTo>
                          <a:lnTo>
                            <a:pt x="5236" y="13833"/>
                          </a:lnTo>
                          <a:lnTo>
                            <a:pt x="5185" y="13585"/>
                          </a:lnTo>
                          <a:lnTo>
                            <a:pt x="5069" y="13039"/>
                          </a:lnTo>
                          <a:lnTo>
                            <a:pt x="5003" y="12742"/>
                          </a:lnTo>
                          <a:lnTo>
                            <a:pt x="4945" y="12431"/>
                          </a:lnTo>
                          <a:lnTo>
                            <a:pt x="4814" y="11786"/>
                          </a:lnTo>
                          <a:lnTo>
                            <a:pt x="4741" y="11464"/>
                          </a:lnTo>
                          <a:lnTo>
                            <a:pt x="4668" y="11116"/>
                          </a:lnTo>
                          <a:lnTo>
                            <a:pt x="4603" y="10781"/>
                          </a:lnTo>
                          <a:lnTo>
                            <a:pt x="4530" y="10434"/>
                          </a:lnTo>
                          <a:lnTo>
                            <a:pt x="4457" y="10099"/>
                          </a:lnTo>
                          <a:lnTo>
                            <a:pt x="4391" y="9752"/>
                          </a:lnTo>
                          <a:lnTo>
                            <a:pt x="4246" y="9082"/>
                          </a:lnTo>
                          <a:lnTo>
                            <a:pt x="4180" y="8747"/>
                          </a:lnTo>
                          <a:lnTo>
                            <a:pt x="4115" y="8424"/>
                          </a:lnTo>
                          <a:lnTo>
                            <a:pt x="4049" y="8114"/>
                          </a:lnTo>
                          <a:lnTo>
                            <a:pt x="3976" y="7804"/>
                          </a:lnTo>
                          <a:lnTo>
                            <a:pt x="3918" y="7506"/>
                          </a:lnTo>
                          <a:lnTo>
                            <a:pt x="3860" y="7221"/>
                          </a:lnTo>
                          <a:lnTo>
                            <a:pt x="3809" y="6960"/>
                          </a:lnTo>
                          <a:lnTo>
                            <a:pt x="3751" y="6700"/>
                          </a:lnTo>
                          <a:lnTo>
                            <a:pt x="3707" y="6464"/>
                          </a:lnTo>
                          <a:lnTo>
                            <a:pt x="3663" y="6253"/>
                          </a:lnTo>
                          <a:lnTo>
                            <a:pt x="3612" y="6042"/>
                          </a:lnTo>
                          <a:lnTo>
                            <a:pt x="3583" y="5868"/>
                          </a:lnTo>
                          <a:lnTo>
                            <a:pt x="3547" y="5719"/>
                          </a:lnTo>
                          <a:lnTo>
                            <a:pt x="3525" y="5595"/>
                          </a:lnTo>
                          <a:lnTo>
                            <a:pt x="3488" y="5409"/>
                          </a:lnTo>
                          <a:lnTo>
                            <a:pt x="3474" y="5372"/>
                          </a:lnTo>
                          <a:lnTo>
                            <a:pt x="3474" y="5347"/>
                          </a:lnTo>
                          <a:lnTo>
                            <a:pt x="3452" y="5236"/>
                          </a:lnTo>
                          <a:lnTo>
                            <a:pt x="3423" y="5112"/>
                          </a:lnTo>
                          <a:lnTo>
                            <a:pt x="3386" y="4987"/>
                          </a:lnTo>
                          <a:lnTo>
                            <a:pt x="3357" y="4839"/>
                          </a:lnTo>
                          <a:lnTo>
                            <a:pt x="3270" y="4541"/>
                          </a:lnTo>
                          <a:lnTo>
                            <a:pt x="3226" y="4380"/>
                          </a:lnTo>
                          <a:lnTo>
                            <a:pt x="3175" y="4218"/>
                          </a:lnTo>
                          <a:lnTo>
                            <a:pt x="3124" y="4045"/>
                          </a:lnTo>
                          <a:lnTo>
                            <a:pt x="3008" y="3697"/>
                          </a:lnTo>
                          <a:lnTo>
                            <a:pt x="2942" y="3523"/>
                          </a:lnTo>
                          <a:lnTo>
                            <a:pt x="2877" y="3337"/>
                          </a:lnTo>
                          <a:lnTo>
                            <a:pt x="2804" y="3164"/>
                          </a:lnTo>
                          <a:lnTo>
                            <a:pt x="2731" y="2965"/>
                          </a:lnTo>
                          <a:lnTo>
                            <a:pt x="2651" y="2791"/>
                          </a:lnTo>
                          <a:lnTo>
                            <a:pt x="2571" y="2605"/>
                          </a:lnTo>
                          <a:lnTo>
                            <a:pt x="2483" y="2419"/>
                          </a:lnTo>
                          <a:lnTo>
                            <a:pt x="2403" y="2246"/>
                          </a:lnTo>
                          <a:lnTo>
                            <a:pt x="2119" y="1725"/>
                          </a:lnTo>
                          <a:lnTo>
                            <a:pt x="2017" y="1551"/>
                          </a:lnTo>
                          <a:lnTo>
                            <a:pt x="1915" y="1402"/>
                          </a:lnTo>
                          <a:lnTo>
                            <a:pt x="1799" y="1241"/>
                          </a:lnTo>
                          <a:lnTo>
                            <a:pt x="1690" y="1092"/>
                          </a:lnTo>
                          <a:lnTo>
                            <a:pt x="1580" y="955"/>
                          </a:lnTo>
                          <a:lnTo>
                            <a:pt x="1464" y="819"/>
                          </a:lnTo>
                          <a:lnTo>
                            <a:pt x="1216" y="571"/>
                          </a:lnTo>
                          <a:lnTo>
                            <a:pt x="1085" y="459"/>
                          </a:lnTo>
                          <a:lnTo>
                            <a:pt x="823" y="285"/>
                          </a:lnTo>
                          <a:lnTo>
                            <a:pt x="685" y="211"/>
                          </a:lnTo>
                          <a:lnTo>
                            <a:pt x="546" y="149"/>
                          </a:lnTo>
                          <a:lnTo>
                            <a:pt x="408" y="99"/>
                          </a:lnTo>
                          <a:lnTo>
                            <a:pt x="255" y="62"/>
                          </a:lnTo>
                          <a:lnTo>
                            <a:pt x="109" y="37"/>
                          </a:lnTo>
                          <a:lnTo>
                            <a:pt x="0" y="37"/>
                          </a:lnTo>
                          <a:lnTo>
                            <a:pt x="1537" y="37"/>
                          </a:lnTo>
                          <a:lnTo>
                            <a:pt x="1668" y="12"/>
                          </a:lnTo>
                          <a:lnTo>
                            <a:pt x="1792" y="0"/>
                          </a:lnTo>
                          <a:lnTo>
                            <a:pt x="1915" y="12"/>
                          </a:lnTo>
                          <a:lnTo>
                            <a:pt x="2039" y="50"/>
                          </a:lnTo>
                          <a:lnTo>
                            <a:pt x="2156" y="87"/>
                          </a:lnTo>
                          <a:lnTo>
                            <a:pt x="2279" y="149"/>
                          </a:lnTo>
                          <a:lnTo>
                            <a:pt x="2389" y="211"/>
                          </a:lnTo>
                          <a:lnTo>
                            <a:pt x="2622" y="385"/>
                          </a:lnTo>
                          <a:lnTo>
                            <a:pt x="2724" y="496"/>
                          </a:lnTo>
                          <a:lnTo>
                            <a:pt x="2833" y="608"/>
                          </a:lnTo>
                          <a:lnTo>
                            <a:pt x="2942" y="744"/>
                          </a:lnTo>
                          <a:lnTo>
                            <a:pt x="3044" y="881"/>
                          </a:lnTo>
                          <a:lnTo>
                            <a:pt x="3139" y="1017"/>
                          </a:lnTo>
                          <a:lnTo>
                            <a:pt x="3241" y="1179"/>
                          </a:lnTo>
                          <a:lnTo>
                            <a:pt x="3335" y="1340"/>
                          </a:lnTo>
                          <a:lnTo>
                            <a:pt x="3525" y="1687"/>
                          </a:lnTo>
                          <a:lnTo>
                            <a:pt x="3700" y="2060"/>
                          </a:lnTo>
                          <a:lnTo>
                            <a:pt x="3787" y="2258"/>
                          </a:lnTo>
                          <a:lnTo>
                            <a:pt x="3867" y="2444"/>
                          </a:lnTo>
                          <a:lnTo>
                            <a:pt x="3947" y="2655"/>
                          </a:lnTo>
                          <a:lnTo>
                            <a:pt x="4027" y="2854"/>
                          </a:lnTo>
                          <a:lnTo>
                            <a:pt x="4173" y="3275"/>
                          </a:lnTo>
                          <a:lnTo>
                            <a:pt x="4238" y="3486"/>
                          </a:lnTo>
                          <a:lnTo>
                            <a:pt x="4311" y="3685"/>
                          </a:lnTo>
                          <a:lnTo>
                            <a:pt x="4442" y="4107"/>
                          </a:lnTo>
                          <a:lnTo>
                            <a:pt x="4501" y="4318"/>
                          </a:lnTo>
                          <a:lnTo>
                            <a:pt x="4617" y="4715"/>
                          </a:lnTo>
                          <a:lnTo>
                            <a:pt x="4719" y="5112"/>
                          </a:lnTo>
                          <a:lnTo>
                            <a:pt x="4770" y="5298"/>
                          </a:lnTo>
                          <a:lnTo>
                            <a:pt x="4857" y="5670"/>
                          </a:lnTo>
                          <a:lnTo>
                            <a:pt x="4894" y="5844"/>
                          </a:lnTo>
                          <a:lnTo>
                            <a:pt x="4938" y="6005"/>
                          </a:lnTo>
                          <a:lnTo>
                            <a:pt x="4974" y="6154"/>
                          </a:lnTo>
                          <a:lnTo>
                            <a:pt x="5003" y="6315"/>
                          </a:lnTo>
                          <a:lnTo>
                            <a:pt x="5032" y="6451"/>
                          </a:lnTo>
                          <a:lnTo>
                            <a:pt x="5061" y="6576"/>
                          </a:lnTo>
                          <a:lnTo>
                            <a:pt x="5083" y="6700"/>
                          </a:lnTo>
                          <a:lnTo>
                            <a:pt x="5112" y="6799"/>
                          </a:lnTo>
                          <a:lnTo>
                            <a:pt x="5134" y="6911"/>
                          </a:lnTo>
                          <a:lnTo>
                            <a:pt x="5178" y="7121"/>
                          </a:lnTo>
                          <a:lnTo>
                            <a:pt x="5222" y="7357"/>
                          </a:lnTo>
                          <a:lnTo>
                            <a:pt x="5265" y="7605"/>
                          </a:lnTo>
                          <a:lnTo>
                            <a:pt x="5316" y="7866"/>
                          </a:lnTo>
                          <a:lnTo>
                            <a:pt x="5360" y="8139"/>
                          </a:lnTo>
                          <a:lnTo>
                            <a:pt x="5411" y="8412"/>
                          </a:lnTo>
                          <a:lnTo>
                            <a:pt x="5513" y="8982"/>
                          </a:lnTo>
                          <a:lnTo>
                            <a:pt x="5557" y="9255"/>
                          </a:lnTo>
                          <a:lnTo>
                            <a:pt x="5608" y="9528"/>
                          </a:lnTo>
                          <a:lnTo>
                            <a:pt x="5695" y="10049"/>
                          </a:lnTo>
                          <a:lnTo>
                            <a:pt x="5739" y="10285"/>
                          </a:lnTo>
                          <a:lnTo>
                            <a:pt x="5826" y="10707"/>
                          </a:lnTo>
                          <a:lnTo>
                            <a:pt x="5928" y="11315"/>
                          </a:lnTo>
                          <a:lnTo>
                            <a:pt x="5994" y="11712"/>
                          </a:lnTo>
                          <a:lnTo>
                            <a:pt x="6059" y="12096"/>
                          </a:lnTo>
                          <a:lnTo>
                            <a:pt x="6110" y="12456"/>
                          </a:lnTo>
                          <a:lnTo>
                            <a:pt x="6161" y="12779"/>
                          </a:lnTo>
                          <a:lnTo>
                            <a:pt x="6212" y="13077"/>
                          </a:lnTo>
                          <a:lnTo>
                            <a:pt x="6248" y="13325"/>
                          </a:lnTo>
                          <a:lnTo>
                            <a:pt x="6278" y="13536"/>
                          </a:lnTo>
                          <a:lnTo>
                            <a:pt x="6299" y="13709"/>
                          </a:lnTo>
                          <a:lnTo>
                            <a:pt x="6321" y="13846"/>
                          </a:lnTo>
                          <a:lnTo>
                            <a:pt x="6329" y="13920"/>
                          </a:lnTo>
                          <a:lnTo>
                            <a:pt x="6329" y="13945"/>
                          </a:lnTo>
                          <a:lnTo>
                            <a:pt x="6387" y="14218"/>
                          </a:lnTo>
                          <a:lnTo>
                            <a:pt x="6416" y="14379"/>
                          </a:lnTo>
                          <a:lnTo>
                            <a:pt x="6445" y="14528"/>
                          </a:lnTo>
                          <a:lnTo>
                            <a:pt x="6481" y="14689"/>
                          </a:lnTo>
                          <a:lnTo>
                            <a:pt x="6511" y="14863"/>
                          </a:lnTo>
                          <a:lnTo>
                            <a:pt x="6620" y="15384"/>
                          </a:lnTo>
                          <a:lnTo>
                            <a:pt x="6656" y="15570"/>
                          </a:lnTo>
                          <a:lnTo>
                            <a:pt x="6744" y="15943"/>
                          </a:lnTo>
                          <a:lnTo>
                            <a:pt x="6787" y="16141"/>
                          </a:lnTo>
                          <a:lnTo>
                            <a:pt x="6831" y="16327"/>
                          </a:lnTo>
                          <a:lnTo>
                            <a:pt x="6882" y="16513"/>
                          </a:lnTo>
                          <a:lnTo>
                            <a:pt x="6933" y="16712"/>
                          </a:lnTo>
                          <a:lnTo>
                            <a:pt x="7108" y="17270"/>
                          </a:lnTo>
                          <a:lnTo>
                            <a:pt x="7166" y="17469"/>
                          </a:lnTo>
                          <a:lnTo>
                            <a:pt x="7232" y="17642"/>
                          </a:lnTo>
                          <a:lnTo>
                            <a:pt x="7304" y="17828"/>
                          </a:lnTo>
                          <a:lnTo>
                            <a:pt x="7377" y="18002"/>
                          </a:lnTo>
                          <a:lnTo>
                            <a:pt x="7457" y="18176"/>
                          </a:lnTo>
                          <a:lnTo>
                            <a:pt x="7618" y="18498"/>
                          </a:lnTo>
                          <a:lnTo>
                            <a:pt x="7712" y="18660"/>
                          </a:lnTo>
                          <a:lnTo>
                            <a:pt x="7807" y="18809"/>
                          </a:lnTo>
                          <a:lnTo>
                            <a:pt x="7902" y="18945"/>
                          </a:lnTo>
                          <a:lnTo>
                            <a:pt x="8105" y="19218"/>
                          </a:lnTo>
                          <a:lnTo>
                            <a:pt x="8215" y="19330"/>
                          </a:lnTo>
                          <a:lnTo>
                            <a:pt x="8331" y="19441"/>
                          </a:lnTo>
                          <a:lnTo>
                            <a:pt x="8579" y="19640"/>
                          </a:lnTo>
                          <a:lnTo>
                            <a:pt x="8703" y="19714"/>
                          </a:lnTo>
                          <a:lnTo>
                            <a:pt x="8841" y="19789"/>
                          </a:lnTo>
                          <a:lnTo>
                            <a:pt x="8979" y="19851"/>
                          </a:lnTo>
                          <a:lnTo>
                            <a:pt x="9285" y="19925"/>
                          </a:lnTo>
                          <a:lnTo>
                            <a:pt x="9438" y="19950"/>
                          </a:lnTo>
                          <a:lnTo>
                            <a:pt x="21600" y="19950"/>
                          </a:lnTo>
                          <a:lnTo>
                            <a:pt x="20515" y="21600"/>
                          </a:lnTo>
                          <a:lnTo>
                            <a:pt x="8477" y="21600"/>
                          </a:lnTo>
                          <a:lnTo>
                            <a:pt x="8309" y="21550"/>
                          </a:lnTo>
                          <a:lnTo>
                            <a:pt x="8156" y="21501"/>
                          </a:lnTo>
                          <a:lnTo>
                            <a:pt x="8004" y="21439"/>
                          </a:lnTo>
                          <a:lnTo>
                            <a:pt x="7858" y="21364"/>
                          </a:lnTo>
                          <a:lnTo>
                            <a:pt x="7727" y="21290"/>
                          </a:lnTo>
                          <a:lnTo>
                            <a:pt x="7588" y="21203"/>
                          </a:lnTo>
                          <a:lnTo>
                            <a:pt x="7465" y="21104"/>
                          </a:lnTo>
                          <a:lnTo>
                            <a:pt x="7232" y="20880"/>
                          </a:lnTo>
                          <a:lnTo>
                            <a:pt x="7122" y="20756"/>
                          </a:lnTo>
                          <a:lnTo>
                            <a:pt x="7020" y="20632"/>
                          </a:lnTo>
                          <a:lnTo>
                            <a:pt x="6926" y="20496"/>
                          </a:lnTo>
                          <a:lnTo>
                            <a:pt x="6824" y="20347"/>
                          </a:lnTo>
                          <a:lnTo>
                            <a:pt x="6649" y="20049"/>
                          </a:lnTo>
                          <a:lnTo>
                            <a:pt x="6569" y="19888"/>
                          </a:lnTo>
                          <a:lnTo>
                            <a:pt x="6489" y="19714"/>
                          </a:lnTo>
                          <a:lnTo>
                            <a:pt x="6416" y="19540"/>
                          </a:lnTo>
                          <a:lnTo>
                            <a:pt x="6350" y="19367"/>
                          </a:lnTo>
                          <a:lnTo>
                            <a:pt x="6285" y="19181"/>
                          </a:lnTo>
                          <a:lnTo>
                            <a:pt x="6154" y="18784"/>
                          </a:lnTo>
                          <a:lnTo>
                            <a:pt x="6095" y="18585"/>
                          </a:lnTo>
                          <a:lnTo>
                            <a:pt x="6045" y="18387"/>
                          </a:lnTo>
                          <a:lnTo>
                            <a:pt x="5943" y="17965"/>
                          </a:lnTo>
                          <a:lnTo>
                            <a:pt x="5892" y="17742"/>
                          </a:lnTo>
                          <a:lnTo>
                            <a:pt x="5848" y="17531"/>
                          </a:lnTo>
                          <a:lnTo>
                            <a:pt x="5841" y="17493"/>
                          </a:lnTo>
                          <a:lnTo>
                            <a:pt x="5833" y="17394"/>
                          </a:lnTo>
                          <a:lnTo>
                            <a:pt x="5811" y="17233"/>
                          </a:lnTo>
                          <a:lnTo>
                            <a:pt x="5782" y="17010"/>
                          </a:lnTo>
                          <a:lnTo>
                            <a:pt x="5746" y="16749"/>
                          </a:lnTo>
                          <a:lnTo>
                            <a:pt x="5702" y="16414"/>
                          </a:lnTo>
                          <a:lnTo>
                            <a:pt x="5644" y="16042"/>
                          </a:lnTo>
                          <a:lnTo>
                            <a:pt x="5586" y="15632"/>
                          </a:lnTo>
                          <a:lnTo>
                            <a:pt x="5513" y="15173"/>
                          </a:lnTo>
                          <a:close/>
                        </a:path>
                      </a:pathLst>
                    </a:custGeom>
                    <a:solidFill>
                      <a:srgbClr val="4D94C3"/>
                    </a:solidFill>
                    <a:ln w="25400" cap="flat">
                      <a:solidFill>
                        <a:srgbClr val="93A299"/>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345" name="Freeform 50"/>
                    <p:cNvSpPr/>
                    <p:nvPr/>
                  </p:nvSpPr>
                  <p:spPr>
                    <a:xfrm>
                      <a:off x="12506325" y="123825"/>
                      <a:ext cx="396875" cy="10763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714" y="18924"/>
                          </a:lnTo>
                          <a:lnTo>
                            <a:pt x="21600" y="21600"/>
                          </a:lnTo>
                          <a:lnTo>
                            <a:pt x="21600" y="3504"/>
                          </a:lnTo>
                          <a:lnTo>
                            <a:pt x="21427" y="2103"/>
                          </a:lnTo>
                          <a:lnTo>
                            <a:pt x="21427" y="127"/>
                          </a:lnTo>
                          <a:lnTo>
                            <a:pt x="18144" y="0"/>
                          </a:lnTo>
                          <a:lnTo>
                            <a:pt x="14342" y="191"/>
                          </a:lnTo>
                          <a:lnTo>
                            <a:pt x="10195" y="573"/>
                          </a:lnTo>
                          <a:lnTo>
                            <a:pt x="6394" y="1147"/>
                          </a:lnTo>
                          <a:lnTo>
                            <a:pt x="2938" y="1657"/>
                          </a:lnTo>
                          <a:lnTo>
                            <a:pt x="0" y="2103"/>
                          </a:lnTo>
                          <a:lnTo>
                            <a:pt x="0" y="21600"/>
                          </a:lnTo>
                          <a:close/>
                        </a:path>
                      </a:pathLst>
                    </a:custGeom>
                    <a:solidFill>
                      <a:srgbClr val="70A7CD"/>
                    </a:solidFill>
                    <a:ln w="25400" cap="flat">
                      <a:solidFill>
                        <a:srgbClr val="93A299"/>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346" name="Freeform 51"/>
                    <p:cNvSpPr/>
                    <p:nvPr/>
                  </p:nvSpPr>
                  <p:spPr>
                    <a:xfrm>
                      <a:off x="13227050" y="130175"/>
                      <a:ext cx="390525" cy="17145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5444" y="280"/>
                          </a:lnTo>
                          <a:lnTo>
                            <a:pt x="10361" y="640"/>
                          </a:lnTo>
                          <a:lnTo>
                            <a:pt x="14224" y="1040"/>
                          </a:lnTo>
                          <a:lnTo>
                            <a:pt x="17561" y="1360"/>
                          </a:lnTo>
                          <a:lnTo>
                            <a:pt x="20020" y="1680"/>
                          </a:lnTo>
                          <a:lnTo>
                            <a:pt x="21600" y="1920"/>
                          </a:lnTo>
                          <a:lnTo>
                            <a:pt x="21600" y="19880"/>
                          </a:lnTo>
                          <a:lnTo>
                            <a:pt x="20195" y="20760"/>
                          </a:lnTo>
                          <a:lnTo>
                            <a:pt x="16332" y="21360"/>
                          </a:lnTo>
                          <a:lnTo>
                            <a:pt x="10888" y="21600"/>
                          </a:lnTo>
                          <a:lnTo>
                            <a:pt x="5268" y="21360"/>
                          </a:lnTo>
                          <a:lnTo>
                            <a:pt x="1405" y="20720"/>
                          </a:lnTo>
                          <a:lnTo>
                            <a:pt x="0" y="19880"/>
                          </a:lnTo>
                          <a:lnTo>
                            <a:pt x="0" y="0"/>
                          </a:lnTo>
                          <a:close/>
                        </a:path>
                      </a:pathLst>
                    </a:custGeom>
                    <a:solidFill>
                      <a:srgbClr val="70A7CD"/>
                    </a:solidFill>
                    <a:ln w="25400" cap="flat">
                      <a:solidFill>
                        <a:srgbClr val="93A299"/>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347" name="Freeform 52"/>
                    <p:cNvSpPr/>
                    <p:nvPr/>
                  </p:nvSpPr>
                  <p:spPr>
                    <a:xfrm>
                      <a:off x="13935075" y="533400"/>
                      <a:ext cx="393700" cy="26511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0488"/>
                          </a:moveTo>
                          <a:lnTo>
                            <a:pt x="10800" y="21600"/>
                          </a:lnTo>
                          <a:lnTo>
                            <a:pt x="0" y="20488"/>
                          </a:lnTo>
                          <a:lnTo>
                            <a:pt x="0" y="0"/>
                          </a:lnTo>
                          <a:lnTo>
                            <a:pt x="5400" y="802"/>
                          </a:lnTo>
                          <a:lnTo>
                            <a:pt x="7665" y="1190"/>
                          </a:lnTo>
                          <a:lnTo>
                            <a:pt x="10103" y="1604"/>
                          </a:lnTo>
                          <a:lnTo>
                            <a:pt x="14632" y="2432"/>
                          </a:lnTo>
                          <a:lnTo>
                            <a:pt x="19161" y="3363"/>
                          </a:lnTo>
                          <a:lnTo>
                            <a:pt x="21600" y="3854"/>
                          </a:lnTo>
                          <a:lnTo>
                            <a:pt x="21600" y="20488"/>
                          </a:lnTo>
                          <a:close/>
                        </a:path>
                      </a:pathLst>
                    </a:custGeom>
                    <a:solidFill>
                      <a:srgbClr val="70A7CD"/>
                    </a:solidFill>
                    <a:ln w="25400" cap="flat">
                      <a:solidFill>
                        <a:srgbClr val="93A299"/>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348" name="Freeform 53"/>
                    <p:cNvSpPr/>
                    <p:nvPr/>
                  </p:nvSpPr>
                  <p:spPr>
                    <a:xfrm>
                      <a:off x="12506325" y="1057275"/>
                      <a:ext cx="396875" cy="29178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987"/>
                          </a:moveTo>
                          <a:lnTo>
                            <a:pt x="10714" y="0"/>
                          </a:lnTo>
                          <a:lnTo>
                            <a:pt x="21600" y="987"/>
                          </a:lnTo>
                          <a:lnTo>
                            <a:pt x="21600" y="18521"/>
                          </a:lnTo>
                          <a:lnTo>
                            <a:pt x="21427" y="19015"/>
                          </a:lnTo>
                          <a:lnTo>
                            <a:pt x="21427" y="21600"/>
                          </a:lnTo>
                          <a:lnTo>
                            <a:pt x="19699" y="21106"/>
                          </a:lnTo>
                          <a:lnTo>
                            <a:pt x="16243" y="20072"/>
                          </a:lnTo>
                          <a:lnTo>
                            <a:pt x="14688" y="19579"/>
                          </a:lnTo>
                          <a:lnTo>
                            <a:pt x="13133" y="19038"/>
                          </a:lnTo>
                          <a:lnTo>
                            <a:pt x="11578" y="18545"/>
                          </a:lnTo>
                          <a:lnTo>
                            <a:pt x="10195" y="18027"/>
                          </a:lnTo>
                          <a:lnTo>
                            <a:pt x="8813" y="17534"/>
                          </a:lnTo>
                          <a:lnTo>
                            <a:pt x="7430" y="17064"/>
                          </a:lnTo>
                          <a:lnTo>
                            <a:pt x="6221" y="16594"/>
                          </a:lnTo>
                          <a:lnTo>
                            <a:pt x="3802" y="15748"/>
                          </a:lnTo>
                          <a:lnTo>
                            <a:pt x="2765" y="15371"/>
                          </a:lnTo>
                          <a:lnTo>
                            <a:pt x="1901" y="15042"/>
                          </a:lnTo>
                          <a:lnTo>
                            <a:pt x="864" y="14713"/>
                          </a:lnTo>
                          <a:lnTo>
                            <a:pt x="0" y="14431"/>
                          </a:lnTo>
                          <a:lnTo>
                            <a:pt x="0" y="987"/>
                          </a:lnTo>
                          <a:close/>
                        </a:path>
                      </a:pathLst>
                    </a:custGeom>
                    <a:solidFill>
                      <a:srgbClr val="70A7CD"/>
                    </a:solidFill>
                    <a:ln w="25400" cap="flat">
                      <a:solidFill>
                        <a:srgbClr val="93A299"/>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349" name="Freeform 54"/>
                    <p:cNvSpPr/>
                    <p:nvPr/>
                  </p:nvSpPr>
                  <p:spPr>
                    <a:xfrm>
                      <a:off x="13935075" y="3048000"/>
                      <a:ext cx="393700" cy="25654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10800" y="1150"/>
                          </a:lnTo>
                          <a:lnTo>
                            <a:pt x="0" y="0"/>
                          </a:lnTo>
                          <a:lnTo>
                            <a:pt x="0" y="19408"/>
                          </a:lnTo>
                          <a:lnTo>
                            <a:pt x="3484" y="19943"/>
                          </a:lnTo>
                          <a:lnTo>
                            <a:pt x="6271" y="20317"/>
                          </a:lnTo>
                          <a:lnTo>
                            <a:pt x="9581" y="20691"/>
                          </a:lnTo>
                          <a:lnTo>
                            <a:pt x="13413" y="21065"/>
                          </a:lnTo>
                          <a:lnTo>
                            <a:pt x="17419" y="21386"/>
                          </a:lnTo>
                          <a:lnTo>
                            <a:pt x="21600" y="21600"/>
                          </a:lnTo>
                          <a:lnTo>
                            <a:pt x="21600" y="0"/>
                          </a:lnTo>
                          <a:close/>
                        </a:path>
                      </a:pathLst>
                    </a:custGeom>
                    <a:solidFill>
                      <a:srgbClr val="70A7CD"/>
                    </a:solidFill>
                    <a:ln w="25400" cap="flat">
                      <a:solidFill>
                        <a:srgbClr val="93A299"/>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350" name="Freeform 55"/>
                    <p:cNvSpPr/>
                    <p:nvPr/>
                  </p:nvSpPr>
                  <p:spPr>
                    <a:xfrm>
                      <a:off x="13227050" y="1682750"/>
                      <a:ext cx="390525" cy="34353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405" y="419"/>
                          </a:lnTo>
                          <a:lnTo>
                            <a:pt x="5268" y="739"/>
                          </a:lnTo>
                          <a:lnTo>
                            <a:pt x="10888" y="858"/>
                          </a:lnTo>
                          <a:lnTo>
                            <a:pt x="16332" y="739"/>
                          </a:lnTo>
                          <a:lnTo>
                            <a:pt x="20195" y="419"/>
                          </a:lnTo>
                          <a:lnTo>
                            <a:pt x="21600" y="0"/>
                          </a:lnTo>
                          <a:lnTo>
                            <a:pt x="21600" y="21600"/>
                          </a:lnTo>
                          <a:lnTo>
                            <a:pt x="19317" y="21340"/>
                          </a:lnTo>
                          <a:lnTo>
                            <a:pt x="16859" y="21021"/>
                          </a:lnTo>
                          <a:lnTo>
                            <a:pt x="14049" y="20642"/>
                          </a:lnTo>
                          <a:lnTo>
                            <a:pt x="11415" y="20243"/>
                          </a:lnTo>
                          <a:lnTo>
                            <a:pt x="8780" y="19823"/>
                          </a:lnTo>
                          <a:lnTo>
                            <a:pt x="6322" y="19384"/>
                          </a:lnTo>
                          <a:lnTo>
                            <a:pt x="4039" y="19005"/>
                          </a:lnTo>
                          <a:lnTo>
                            <a:pt x="2283" y="18685"/>
                          </a:lnTo>
                          <a:lnTo>
                            <a:pt x="878" y="18406"/>
                          </a:lnTo>
                          <a:lnTo>
                            <a:pt x="0" y="18246"/>
                          </a:lnTo>
                          <a:lnTo>
                            <a:pt x="0" y="0"/>
                          </a:lnTo>
                          <a:close/>
                        </a:path>
                      </a:pathLst>
                    </a:custGeom>
                    <a:solidFill>
                      <a:srgbClr val="70A7CD"/>
                    </a:solidFill>
                    <a:ln w="25400" cap="flat">
                      <a:solidFill>
                        <a:srgbClr val="93A299"/>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351" name="Freeform 56"/>
                    <p:cNvSpPr/>
                    <p:nvPr/>
                  </p:nvSpPr>
                  <p:spPr>
                    <a:xfrm>
                      <a:off x="1098550" y="130175"/>
                      <a:ext cx="396875" cy="17145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5530" y="280"/>
                          </a:lnTo>
                          <a:lnTo>
                            <a:pt x="10195" y="640"/>
                          </a:lnTo>
                          <a:lnTo>
                            <a:pt x="14170" y="1040"/>
                          </a:lnTo>
                          <a:lnTo>
                            <a:pt x="17453" y="1360"/>
                          </a:lnTo>
                          <a:lnTo>
                            <a:pt x="19872" y="1680"/>
                          </a:lnTo>
                          <a:lnTo>
                            <a:pt x="21600" y="1920"/>
                          </a:lnTo>
                          <a:lnTo>
                            <a:pt x="21600" y="19880"/>
                          </a:lnTo>
                          <a:lnTo>
                            <a:pt x="20045" y="20760"/>
                          </a:lnTo>
                          <a:lnTo>
                            <a:pt x="16243" y="21360"/>
                          </a:lnTo>
                          <a:lnTo>
                            <a:pt x="10714" y="21600"/>
                          </a:lnTo>
                          <a:lnTo>
                            <a:pt x="5357" y="21360"/>
                          </a:lnTo>
                          <a:lnTo>
                            <a:pt x="1555" y="20720"/>
                          </a:lnTo>
                          <a:lnTo>
                            <a:pt x="0" y="19880"/>
                          </a:lnTo>
                          <a:lnTo>
                            <a:pt x="0" y="0"/>
                          </a:lnTo>
                          <a:close/>
                        </a:path>
                      </a:pathLst>
                    </a:custGeom>
                    <a:solidFill>
                      <a:srgbClr val="70A7CD"/>
                    </a:solidFill>
                    <a:ln w="25400" cap="flat">
                      <a:solidFill>
                        <a:srgbClr val="93A299"/>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352" name="Freeform 57"/>
                    <p:cNvSpPr/>
                    <p:nvPr/>
                  </p:nvSpPr>
                  <p:spPr>
                    <a:xfrm>
                      <a:off x="1098550" y="1682750"/>
                      <a:ext cx="396875" cy="34353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555" y="419"/>
                          </a:lnTo>
                          <a:lnTo>
                            <a:pt x="5357" y="739"/>
                          </a:lnTo>
                          <a:lnTo>
                            <a:pt x="10714" y="858"/>
                          </a:lnTo>
                          <a:lnTo>
                            <a:pt x="16243" y="739"/>
                          </a:lnTo>
                          <a:lnTo>
                            <a:pt x="20045" y="419"/>
                          </a:lnTo>
                          <a:lnTo>
                            <a:pt x="21600" y="0"/>
                          </a:lnTo>
                          <a:lnTo>
                            <a:pt x="21600" y="21600"/>
                          </a:lnTo>
                          <a:lnTo>
                            <a:pt x="19181" y="21340"/>
                          </a:lnTo>
                          <a:lnTo>
                            <a:pt x="16589" y="21021"/>
                          </a:lnTo>
                          <a:lnTo>
                            <a:pt x="13997" y="20642"/>
                          </a:lnTo>
                          <a:lnTo>
                            <a:pt x="11405" y="20243"/>
                          </a:lnTo>
                          <a:lnTo>
                            <a:pt x="8813" y="19823"/>
                          </a:lnTo>
                          <a:lnTo>
                            <a:pt x="6394" y="19384"/>
                          </a:lnTo>
                          <a:lnTo>
                            <a:pt x="4320" y="19005"/>
                          </a:lnTo>
                          <a:lnTo>
                            <a:pt x="2419" y="18685"/>
                          </a:lnTo>
                          <a:lnTo>
                            <a:pt x="1037" y="18406"/>
                          </a:lnTo>
                          <a:lnTo>
                            <a:pt x="0" y="18246"/>
                          </a:lnTo>
                          <a:lnTo>
                            <a:pt x="0" y="0"/>
                          </a:lnTo>
                          <a:close/>
                        </a:path>
                      </a:pathLst>
                    </a:custGeom>
                    <a:solidFill>
                      <a:srgbClr val="70A7CD"/>
                    </a:solidFill>
                    <a:ln w="25400" cap="flat">
                      <a:solidFill>
                        <a:srgbClr val="93A299"/>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353" name="Freeform 58"/>
                    <p:cNvSpPr/>
                    <p:nvPr/>
                  </p:nvSpPr>
                  <p:spPr>
                    <a:xfrm>
                      <a:off x="14630400" y="1733550"/>
                      <a:ext cx="393700" cy="28638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5723"/>
                          </a:moveTo>
                          <a:lnTo>
                            <a:pt x="20032" y="5244"/>
                          </a:lnTo>
                          <a:lnTo>
                            <a:pt x="18290" y="4718"/>
                          </a:lnTo>
                          <a:lnTo>
                            <a:pt x="16548" y="4167"/>
                          </a:lnTo>
                          <a:lnTo>
                            <a:pt x="14632" y="3592"/>
                          </a:lnTo>
                          <a:lnTo>
                            <a:pt x="12890" y="3041"/>
                          </a:lnTo>
                          <a:lnTo>
                            <a:pt x="10974" y="2490"/>
                          </a:lnTo>
                          <a:lnTo>
                            <a:pt x="9058" y="1964"/>
                          </a:lnTo>
                          <a:lnTo>
                            <a:pt x="7316" y="1461"/>
                          </a:lnTo>
                          <a:lnTo>
                            <a:pt x="5748" y="1030"/>
                          </a:lnTo>
                          <a:lnTo>
                            <a:pt x="4181" y="647"/>
                          </a:lnTo>
                          <a:lnTo>
                            <a:pt x="2787" y="335"/>
                          </a:lnTo>
                          <a:lnTo>
                            <a:pt x="1568" y="120"/>
                          </a:lnTo>
                          <a:lnTo>
                            <a:pt x="697" y="0"/>
                          </a:lnTo>
                          <a:lnTo>
                            <a:pt x="0" y="0"/>
                          </a:lnTo>
                          <a:lnTo>
                            <a:pt x="0" y="21576"/>
                          </a:lnTo>
                          <a:lnTo>
                            <a:pt x="1394" y="21073"/>
                          </a:lnTo>
                          <a:lnTo>
                            <a:pt x="5226" y="20714"/>
                          </a:lnTo>
                          <a:lnTo>
                            <a:pt x="10800" y="20546"/>
                          </a:lnTo>
                          <a:lnTo>
                            <a:pt x="16200" y="20714"/>
                          </a:lnTo>
                          <a:lnTo>
                            <a:pt x="20032" y="21073"/>
                          </a:lnTo>
                          <a:lnTo>
                            <a:pt x="21600" y="21600"/>
                          </a:lnTo>
                          <a:lnTo>
                            <a:pt x="21600" y="5723"/>
                          </a:lnTo>
                          <a:close/>
                        </a:path>
                      </a:pathLst>
                    </a:custGeom>
                    <a:solidFill>
                      <a:srgbClr val="70A7CD"/>
                    </a:solidFill>
                    <a:ln w="25400" cap="flat">
                      <a:solidFill>
                        <a:srgbClr val="93A299"/>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354" name="Freeform 59"/>
                    <p:cNvSpPr/>
                    <p:nvPr/>
                  </p:nvSpPr>
                  <p:spPr>
                    <a:xfrm>
                      <a:off x="1825625" y="273050"/>
                      <a:ext cx="393700" cy="26892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0800" y="21268"/>
                          </a:lnTo>
                          <a:lnTo>
                            <a:pt x="0" y="20197"/>
                          </a:lnTo>
                          <a:lnTo>
                            <a:pt x="0" y="6809"/>
                          </a:lnTo>
                          <a:lnTo>
                            <a:pt x="174" y="6120"/>
                          </a:lnTo>
                          <a:lnTo>
                            <a:pt x="174" y="0"/>
                          </a:lnTo>
                          <a:lnTo>
                            <a:pt x="2265" y="306"/>
                          </a:lnTo>
                          <a:lnTo>
                            <a:pt x="4355" y="638"/>
                          </a:lnTo>
                          <a:lnTo>
                            <a:pt x="6445" y="995"/>
                          </a:lnTo>
                          <a:lnTo>
                            <a:pt x="8361" y="1352"/>
                          </a:lnTo>
                          <a:lnTo>
                            <a:pt x="10277" y="1734"/>
                          </a:lnTo>
                          <a:lnTo>
                            <a:pt x="12194" y="2168"/>
                          </a:lnTo>
                          <a:lnTo>
                            <a:pt x="13935" y="2652"/>
                          </a:lnTo>
                          <a:lnTo>
                            <a:pt x="15852" y="3162"/>
                          </a:lnTo>
                          <a:lnTo>
                            <a:pt x="17768" y="3774"/>
                          </a:lnTo>
                          <a:lnTo>
                            <a:pt x="19684" y="4437"/>
                          </a:lnTo>
                          <a:lnTo>
                            <a:pt x="21600" y="5202"/>
                          </a:lnTo>
                          <a:lnTo>
                            <a:pt x="21600" y="21600"/>
                          </a:lnTo>
                          <a:close/>
                        </a:path>
                      </a:pathLst>
                    </a:custGeom>
                    <a:solidFill>
                      <a:srgbClr val="70A7CD"/>
                    </a:solidFill>
                    <a:ln w="25400" cap="flat">
                      <a:solidFill>
                        <a:srgbClr val="93A299"/>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355" name="Freeform 60"/>
                    <p:cNvSpPr/>
                    <p:nvPr/>
                  </p:nvSpPr>
                  <p:spPr>
                    <a:xfrm>
                      <a:off x="1825625" y="2787650"/>
                      <a:ext cx="393700" cy="26162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10800" y="1101"/>
                          </a:lnTo>
                          <a:lnTo>
                            <a:pt x="0" y="0"/>
                          </a:lnTo>
                          <a:lnTo>
                            <a:pt x="0" y="12766"/>
                          </a:lnTo>
                          <a:lnTo>
                            <a:pt x="174" y="13474"/>
                          </a:lnTo>
                          <a:lnTo>
                            <a:pt x="174" y="19477"/>
                          </a:lnTo>
                          <a:lnTo>
                            <a:pt x="1394" y="19686"/>
                          </a:lnTo>
                          <a:lnTo>
                            <a:pt x="3484" y="20001"/>
                          </a:lnTo>
                          <a:lnTo>
                            <a:pt x="6271" y="20342"/>
                          </a:lnTo>
                          <a:lnTo>
                            <a:pt x="9755" y="20735"/>
                          </a:lnTo>
                          <a:lnTo>
                            <a:pt x="13413" y="21076"/>
                          </a:lnTo>
                          <a:lnTo>
                            <a:pt x="17594" y="21390"/>
                          </a:lnTo>
                          <a:lnTo>
                            <a:pt x="21600" y="21600"/>
                          </a:lnTo>
                          <a:lnTo>
                            <a:pt x="21600" y="0"/>
                          </a:lnTo>
                          <a:close/>
                        </a:path>
                      </a:pathLst>
                    </a:custGeom>
                    <a:solidFill>
                      <a:srgbClr val="70A7CD"/>
                    </a:solidFill>
                    <a:ln w="25400" cap="flat">
                      <a:solidFill>
                        <a:srgbClr val="93A299"/>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356" name="Freeform 61"/>
                    <p:cNvSpPr/>
                    <p:nvPr/>
                  </p:nvSpPr>
                  <p:spPr>
                    <a:xfrm>
                      <a:off x="2486025" y="4410075"/>
                      <a:ext cx="390525" cy="11334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662"/>
                          </a:moveTo>
                          <a:lnTo>
                            <a:pt x="20195" y="1331"/>
                          </a:lnTo>
                          <a:lnTo>
                            <a:pt x="16332" y="363"/>
                          </a:lnTo>
                          <a:lnTo>
                            <a:pt x="10712" y="0"/>
                          </a:lnTo>
                          <a:lnTo>
                            <a:pt x="5268" y="363"/>
                          </a:lnTo>
                          <a:lnTo>
                            <a:pt x="1405" y="1331"/>
                          </a:lnTo>
                          <a:lnTo>
                            <a:pt x="0" y="2662"/>
                          </a:lnTo>
                          <a:lnTo>
                            <a:pt x="0" y="21600"/>
                          </a:lnTo>
                          <a:lnTo>
                            <a:pt x="878" y="21539"/>
                          </a:lnTo>
                          <a:lnTo>
                            <a:pt x="3337" y="21418"/>
                          </a:lnTo>
                          <a:lnTo>
                            <a:pt x="6849" y="21176"/>
                          </a:lnTo>
                          <a:lnTo>
                            <a:pt x="10888" y="20753"/>
                          </a:lnTo>
                          <a:lnTo>
                            <a:pt x="15102" y="20027"/>
                          </a:lnTo>
                          <a:lnTo>
                            <a:pt x="18790" y="18938"/>
                          </a:lnTo>
                          <a:lnTo>
                            <a:pt x="21600" y="17546"/>
                          </a:lnTo>
                          <a:lnTo>
                            <a:pt x="21600" y="2662"/>
                          </a:lnTo>
                          <a:close/>
                        </a:path>
                      </a:pathLst>
                    </a:custGeom>
                    <a:solidFill>
                      <a:srgbClr val="70A7CD"/>
                    </a:solidFill>
                    <a:ln w="25400" cap="flat">
                      <a:solidFill>
                        <a:srgbClr val="93A299"/>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357" name="Freeform 62"/>
                    <p:cNvSpPr/>
                    <p:nvPr/>
                  </p:nvSpPr>
                  <p:spPr>
                    <a:xfrm>
                      <a:off x="2486025" y="1704975"/>
                      <a:ext cx="390525" cy="2844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7738"/>
                          </a:moveTo>
                          <a:lnTo>
                            <a:pt x="20371" y="7329"/>
                          </a:lnTo>
                          <a:lnTo>
                            <a:pt x="19141" y="6895"/>
                          </a:lnTo>
                          <a:lnTo>
                            <a:pt x="17737" y="6388"/>
                          </a:lnTo>
                          <a:lnTo>
                            <a:pt x="16332" y="5858"/>
                          </a:lnTo>
                          <a:lnTo>
                            <a:pt x="13522" y="4701"/>
                          </a:lnTo>
                          <a:lnTo>
                            <a:pt x="11941" y="4122"/>
                          </a:lnTo>
                          <a:lnTo>
                            <a:pt x="10537" y="3544"/>
                          </a:lnTo>
                          <a:lnTo>
                            <a:pt x="9132" y="2941"/>
                          </a:lnTo>
                          <a:lnTo>
                            <a:pt x="7727" y="2411"/>
                          </a:lnTo>
                          <a:lnTo>
                            <a:pt x="6498" y="1880"/>
                          </a:lnTo>
                          <a:lnTo>
                            <a:pt x="5093" y="1398"/>
                          </a:lnTo>
                          <a:lnTo>
                            <a:pt x="3863" y="988"/>
                          </a:lnTo>
                          <a:lnTo>
                            <a:pt x="2810" y="603"/>
                          </a:lnTo>
                          <a:lnTo>
                            <a:pt x="1932" y="313"/>
                          </a:lnTo>
                          <a:lnTo>
                            <a:pt x="1054" y="121"/>
                          </a:lnTo>
                          <a:lnTo>
                            <a:pt x="351" y="0"/>
                          </a:lnTo>
                          <a:lnTo>
                            <a:pt x="0" y="0"/>
                          </a:lnTo>
                          <a:lnTo>
                            <a:pt x="0" y="21600"/>
                          </a:lnTo>
                          <a:lnTo>
                            <a:pt x="1405" y="21070"/>
                          </a:lnTo>
                          <a:lnTo>
                            <a:pt x="5268" y="20684"/>
                          </a:lnTo>
                          <a:lnTo>
                            <a:pt x="10712" y="20563"/>
                          </a:lnTo>
                          <a:lnTo>
                            <a:pt x="16332" y="20708"/>
                          </a:lnTo>
                          <a:lnTo>
                            <a:pt x="20195" y="21094"/>
                          </a:lnTo>
                          <a:lnTo>
                            <a:pt x="21600" y="21600"/>
                          </a:lnTo>
                          <a:lnTo>
                            <a:pt x="21600" y="7738"/>
                          </a:lnTo>
                          <a:close/>
                        </a:path>
                      </a:pathLst>
                    </a:custGeom>
                    <a:solidFill>
                      <a:srgbClr val="70A7CD"/>
                    </a:solidFill>
                    <a:ln w="25400" cap="flat">
                      <a:solidFill>
                        <a:srgbClr val="93A299"/>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358" name="Freeform 63"/>
                    <p:cNvSpPr/>
                    <p:nvPr/>
                  </p:nvSpPr>
                  <p:spPr>
                    <a:xfrm>
                      <a:off x="14268450" y="4857750"/>
                      <a:ext cx="1212850" cy="7715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1111"/>
                          </a:moveTo>
                          <a:lnTo>
                            <a:pt x="20921" y="12711"/>
                          </a:lnTo>
                          <a:lnTo>
                            <a:pt x="20413" y="13689"/>
                          </a:lnTo>
                          <a:lnTo>
                            <a:pt x="19791" y="14756"/>
                          </a:lnTo>
                          <a:lnTo>
                            <a:pt x="19055" y="15911"/>
                          </a:lnTo>
                          <a:lnTo>
                            <a:pt x="18151" y="17067"/>
                          </a:lnTo>
                          <a:lnTo>
                            <a:pt x="17076" y="18133"/>
                          </a:lnTo>
                          <a:lnTo>
                            <a:pt x="15946" y="19200"/>
                          </a:lnTo>
                          <a:lnTo>
                            <a:pt x="14588" y="20178"/>
                          </a:lnTo>
                          <a:lnTo>
                            <a:pt x="13118" y="20889"/>
                          </a:lnTo>
                          <a:lnTo>
                            <a:pt x="11422" y="21422"/>
                          </a:lnTo>
                          <a:lnTo>
                            <a:pt x="9669" y="21600"/>
                          </a:lnTo>
                          <a:lnTo>
                            <a:pt x="0" y="21600"/>
                          </a:lnTo>
                          <a:lnTo>
                            <a:pt x="1301" y="21333"/>
                          </a:lnTo>
                          <a:lnTo>
                            <a:pt x="2488" y="20978"/>
                          </a:lnTo>
                          <a:lnTo>
                            <a:pt x="3619" y="20533"/>
                          </a:lnTo>
                          <a:lnTo>
                            <a:pt x="4693" y="20089"/>
                          </a:lnTo>
                          <a:lnTo>
                            <a:pt x="5711" y="19467"/>
                          </a:lnTo>
                          <a:lnTo>
                            <a:pt x="6729" y="18933"/>
                          </a:lnTo>
                          <a:lnTo>
                            <a:pt x="7634" y="18311"/>
                          </a:lnTo>
                          <a:lnTo>
                            <a:pt x="8482" y="17600"/>
                          </a:lnTo>
                          <a:lnTo>
                            <a:pt x="9330" y="16800"/>
                          </a:lnTo>
                          <a:lnTo>
                            <a:pt x="10121" y="16000"/>
                          </a:lnTo>
                          <a:lnTo>
                            <a:pt x="10857" y="15022"/>
                          </a:lnTo>
                          <a:lnTo>
                            <a:pt x="11535" y="14044"/>
                          </a:lnTo>
                          <a:lnTo>
                            <a:pt x="12892" y="11911"/>
                          </a:lnTo>
                          <a:lnTo>
                            <a:pt x="13458" y="10667"/>
                          </a:lnTo>
                          <a:lnTo>
                            <a:pt x="14080" y="9422"/>
                          </a:lnTo>
                          <a:lnTo>
                            <a:pt x="15210" y="6578"/>
                          </a:lnTo>
                          <a:lnTo>
                            <a:pt x="15719" y="5067"/>
                          </a:lnTo>
                          <a:lnTo>
                            <a:pt x="16228" y="3467"/>
                          </a:lnTo>
                          <a:lnTo>
                            <a:pt x="16737" y="1778"/>
                          </a:lnTo>
                          <a:lnTo>
                            <a:pt x="17246" y="0"/>
                          </a:lnTo>
                          <a:lnTo>
                            <a:pt x="21600" y="11111"/>
                          </a:lnTo>
                          <a:close/>
                        </a:path>
                      </a:pathLst>
                    </a:custGeom>
                    <a:solidFill>
                      <a:srgbClr val="70A7CD"/>
                    </a:solidFill>
                    <a:ln w="12700" cap="flat">
                      <a:solidFill>
                        <a:srgbClr val="93A299"/>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359" name="Freeform 64"/>
                    <p:cNvSpPr/>
                    <p:nvPr/>
                  </p:nvSpPr>
                  <p:spPr>
                    <a:xfrm>
                      <a:off x="2184400" y="222250"/>
                      <a:ext cx="9486900" cy="53752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631" y="1314"/>
                          </a:moveTo>
                          <a:lnTo>
                            <a:pt x="8436" y="1314"/>
                          </a:lnTo>
                          <a:lnTo>
                            <a:pt x="8248" y="1327"/>
                          </a:lnTo>
                          <a:lnTo>
                            <a:pt x="8067" y="1340"/>
                          </a:lnTo>
                          <a:lnTo>
                            <a:pt x="7894" y="1365"/>
                          </a:lnTo>
                          <a:lnTo>
                            <a:pt x="7720" y="1403"/>
                          </a:lnTo>
                          <a:lnTo>
                            <a:pt x="7402" y="1480"/>
                          </a:lnTo>
                          <a:lnTo>
                            <a:pt x="7258" y="1531"/>
                          </a:lnTo>
                          <a:lnTo>
                            <a:pt x="6983" y="1659"/>
                          </a:lnTo>
                          <a:lnTo>
                            <a:pt x="6853" y="1735"/>
                          </a:lnTo>
                          <a:lnTo>
                            <a:pt x="6730" y="1812"/>
                          </a:lnTo>
                          <a:lnTo>
                            <a:pt x="6607" y="1901"/>
                          </a:lnTo>
                          <a:lnTo>
                            <a:pt x="6499" y="1990"/>
                          </a:lnTo>
                          <a:lnTo>
                            <a:pt x="6390" y="2092"/>
                          </a:lnTo>
                          <a:lnTo>
                            <a:pt x="6289" y="2194"/>
                          </a:lnTo>
                          <a:lnTo>
                            <a:pt x="6188" y="2309"/>
                          </a:lnTo>
                          <a:lnTo>
                            <a:pt x="6101" y="2424"/>
                          </a:lnTo>
                          <a:lnTo>
                            <a:pt x="6014" y="2552"/>
                          </a:lnTo>
                          <a:lnTo>
                            <a:pt x="5935" y="2692"/>
                          </a:lnTo>
                          <a:lnTo>
                            <a:pt x="5855" y="2820"/>
                          </a:lnTo>
                          <a:lnTo>
                            <a:pt x="5783" y="2960"/>
                          </a:lnTo>
                          <a:lnTo>
                            <a:pt x="5718" y="3126"/>
                          </a:lnTo>
                          <a:lnTo>
                            <a:pt x="5660" y="3279"/>
                          </a:lnTo>
                          <a:lnTo>
                            <a:pt x="5595" y="3432"/>
                          </a:lnTo>
                          <a:lnTo>
                            <a:pt x="5545" y="3598"/>
                          </a:lnTo>
                          <a:lnTo>
                            <a:pt x="5494" y="3776"/>
                          </a:lnTo>
                          <a:lnTo>
                            <a:pt x="5451" y="3955"/>
                          </a:lnTo>
                          <a:lnTo>
                            <a:pt x="5407" y="4146"/>
                          </a:lnTo>
                          <a:lnTo>
                            <a:pt x="5371" y="4338"/>
                          </a:lnTo>
                          <a:lnTo>
                            <a:pt x="5335" y="4555"/>
                          </a:lnTo>
                          <a:lnTo>
                            <a:pt x="5248" y="5014"/>
                          </a:lnTo>
                          <a:lnTo>
                            <a:pt x="5205" y="5269"/>
                          </a:lnTo>
                          <a:lnTo>
                            <a:pt x="5118" y="5805"/>
                          </a:lnTo>
                          <a:lnTo>
                            <a:pt x="5075" y="6086"/>
                          </a:lnTo>
                          <a:lnTo>
                            <a:pt x="5024" y="6379"/>
                          </a:lnTo>
                          <a:lnTo>
                            <a:pt x="4981" y="6673"/>
                          </a:lnTo>
                          <a:lnTo>
                            <a:pt x="4930" y="6979"/>
                          </a:lnTo>
                          <a:lnTo>
                            <a:pt x="4880" y="7272"/>
                          </a:lnTo>
                          <a:lnTo>
                            <a:pt x="4836" y="7591"/>
                          </a:lnTo>
                          <a:lnTo>
                            <a:pt x="4786" y="7897"/>
                          </a:lnTo>
                          <a:lnTo>
                            <a:pt x="4742" y="8216"/>
                          </a:lnTo>
                          <a:lnTo>
                            <a:pt x="4692" y="8523"/>
                          </a:lnTo>
                          <a:lnTo>
                            <a:pt x="4648" y="8842"/>
                          </a:lnTo>
                          <a:lnTo>
                            <a:pt x="4598" y="9161"/>
                          </a:lnTo>
                          <a:lnTo>
                            <a:pt x="4554" y="9480"/>
                          </a:lnTo>
                          <a:lnTo>
                            <a:pt x="4504" y="9786"/>
                          </a:lnTo>
                          <a:lnTo>
                            <a:pt x="4460" y="10105"/>
                          </a:lnTo>
                          <a:lnTo>
                            <a:pt x="4417" y="10411"/>
                          </a:lnTo>
                          <a:lnTo>
                            <a:pt x="4373" y="10704"/>
                          </a:lnTo>
                          <a:lnTo>
                            <a:pt x="4330" y="11011"/>
                          </a:lnTo>
                          <a:lnTo>
                            <a:pt x="4287" y="11304"/>
                          </a:lnTo>
                          <a:lnTo>
                            <a:pt x="4243" y="11585"/>
                          </a:lnTo>
                          <a:lnTo>
                            <a:pt x="4207" y="11865"/>
                          </a:lnTo>
                          <a:lnTo>
                            <a:pt x="4164" y="12133"/>
                          </a:lnTo>
                          <a:lnTo>
                            <a:pt x="4128" y="12388"/>
                          </a:lnTo>
                          <a:lnTo>
                            <a:pt x="4092" y="12631"/>
                          </a:lnTo>
                          <a:lnTo>
                            <a:pt x="4063" y="12873"/>
                          </a:lnTo>
                          <a:lnTo>
                            <a:pt x="4027" y="13103"/>
                          </a:lnTo>
                          <a:lnTo>
                            <a:pt x="3969" y="13511"/>
                          </a:lnTo>
                          <a:lnTo>
                            <a:pt x="3947" y="13690"/>
                          </a:lnTo>
                          <a:lnTo>
                            <a:pt x="3925" y="13856"/>
                          </a:lnTo>
                          <a:lnTo>
                            <a:pt x="3904" y="14009"/>
                          </a:lnTo>
                          <a:lnTo>
                            <a:pt x="3882" y="14136"/>
                          </a:lnTo>
                          <a:lnTo>
                            <a:pt x="3867" y="14251"/>
                          </a:lnTo>
                          <a:lnTo>
                            <a:pt x="3853" y="14340"/>
                          </a:lnTo>
                          <a:lnTo>
                            <a:pt x="3846" y="14417"/>
                          </a:lnTo>
                          <a:lnTo>
                            <a:pt x="3839" y="14481"/>
                          </a:lnTo>
                          <a:lnTo>
                            <a:pt x="3831" y="14506"/>
                          </a:lnTo>
                          <a:lnTo>
                            <a:pt x="3831" y="14519"/>
                          </a:lnTo>
                          <a:lnTo>
                            <a:pt x="3788" y="14825"/>
                          </a:lnTo>
                          <a:lnTo>
                            <a:pt x="3773" y="14991"/>
                          </a:lnTo>
                          <a:lnTo>
                            <a:pt x="3752" y="15157"/>
                          </a:lnTo>
                          <a:lnTo>
                            <a:pt x="3730" y="15348"/>
                          </a:lnTo>
                          <a:lnTo>
                            <a:pt x="3708" y="15527"/>
                          </a:lnTo>
                          <a:lnTo>
                            <a:pt x="3687" y="15718"/>
                          </a:lnTo>
                          <a:lnTo>
                            <a:pt x="3665" y="15923"/>
                          </a:lnTo>
                          <a:lnTo>
                            <a:pt x="3607" y="16331"/>
                          </a:lnTo>
                          <a:lnTo>
                            <a:pt x="3578" y="16548"/>
                          </a:lnTo>
                          <a:lnTo>
                            <a:pt x="3549" y="16752"/>
                          </a:lnTo>
                          <a:lnTo>
                            <a:pt x="3520" y="16969"/>
                          </a:lnTo>
                          <a:lnTo>
                            <a:pt x="3484" y="17198"/>
                          </a:lnTo>
                          <a:lnTo>
                            <a:pt x="3412" y="17632"/>
                          </a:lnTo>
                          <a:lnTo>
                            <a:pt x="3369" y="17849"/>
                          </a:lnTo>
                          <a:lnTo>
                            <a:pt x="3333" y="18066"/>
                          </a:lnTo>
                          <a:lnTo>
                            <a:pt x="3282" y="18283"/>
                          </a:lnTo>
                          <a:lnTo>
                            <a:pt x="3239" y="18512"/>
                          </a:lnTo>
                          <a:lnTo>
                            <a:pt x="3188" y="18717"/>
                          </a:lnTo>
                          <a:lnTo>
                            <a:pt x="3137" y="18933"/>
                          </a:lnTo>
                          <a:lnTo>
                            <a:pt x="3022" y="19342"/>
                          </a:lnTo>
                          <a:lnTo>
                            <a:pt x="2957" y="19546"/>
                          </a:lnTo>
                          <a:lnTo>
                            <a:pt x="2899" y="19737"/>
                          </a:lnTo>
                          <a:lnTo>
                            <a:pt x="2827" y="19929"/>
                          </a:lnTo>
                          <a:lnTo>
                            <a:pt x="2682" y="20286"/>
                          </a:lnTo>
                          <a:lnTo>
                            <a:pt x="2602" y="20439"/>
                          </a:lnTo>
                          <a:lnTo>
                            <a:pt x="2523" y="20605"/>
                          </a:lnTo>
                          <a:lnTo>
                            <a:pt x="2436" y="20745"/>
                          </a:lnTo>
                          <a:lnTo>
                            <a:pt x="2342" y="20886"/>
                          </a:lnTo>
                          <a:lnTo>
                            <a:pt x="2248" y="21013"/>
                          </a:lnTo>
                          <a:lnTo>
                            <a:pt x="2154" y="21128"/>
                          </a:lnTo>
                          <a:lnTo>
                            <a:pt x="2053" y="21230"/>
                          </a:lnTo>
                          <a:lnTo>
                            <a:pt x="1937" y="21332"/>
                          </a:lnTo>
                          <a:lnTo>
                            <a:pt x="1829" y="21409"/>
                          </a:lnTo>
                          <a:lnTo>
                            <a:pt x="1713" y="21472"/>
                          </a:lnTo>
                          <a:lnTo>
                            <a:pt x="1467" y="21574"/>
                          </a:lnTo>
                          <a:lnTo>
                            <a:pt x="1337" y="21600"/>
                          </a:lnTo>
                          <a:lnTo>
                            <a:pt x="1135" y="21600"/>
                          </a:lnTo>
                          <a:lnTo>
                            <a:pt x="969" y="21587"/>
                          </a:lnTo>
                          <a:lnTo>
                            <a:pt x="737" y="21587"/>
                          </a:lnTo>
                          <a:lnTo>
                            <a:pt x="492" y="21574"/>
                          </a:lnTo>
                          <a:lnTo>
                            <a:pt x="267" y="21562"/>
                          </a:lnTo>
                          <a:lnTo>
                            <a:pt x="0" y="21562"/>
                          </a:lnTo>
                          <a:lnTo>
                            <a:pt x="137" y="21511"/>
                          </a:lnTo>
                          <a:lnTo>
                            <a:pt x="275" y="21447"/>
                          </a:lnTo>
                          <a:lnTo>
                            <a:pt x="405" y="21383"/>
                          </a:lnTo>
                          <a:lnTo>
                            <a:pt x="651" y="21204"/>
                          </a:lnTo>
                          <a:lnTo>
                            <a:pt x="882" y="20975"/>
                          </a:lnTo>
                          <a:lnTo>
                            <a:pt x="990" y="20834"/>
                          </a:lnTo>
                          <a:lnTo>
                            <a:pt x="1193" y="20554"/>
                          </a:lnTo>
                          <a:lnTo>
                            <a:pt x="1381" y="20222"/>
                          </a:lnTo>
                          <a:lnTo>
                            <a:pt x="1554" y="19865"/>
                          </a:lnTo>
                          <a:lnTo>
                            <a:pt x="1634" y="19686"/>
                          </a:lnTo>
                          <a:lnTo>
                            <a:pt x="1713" y="19482"/>
                          </a:lnTo>
                          <a:lnTo>
                            <a:pt x="1786" y="19291"/>
                          </a:lnTo>
                          <a:lnTo>
                            <a:pt x="1858" y="19087"/>
                          </a:lnTo>
                          <a:lnTo>
                            <a:pt x="1923" y="18882"/>
                          </a:lnTo>
                          <a:lnTo>
                            <a:pt x="1988" y="18666"/>
                          </a:lnTo>
                          <a:lnTo>
                            <a:pt x="2053" y="18461"/>
                          </a:lnTo>
                          <a:lnTo>
                            <a:pt x="2111" y="18245"/>
                          </a:lnTo>
                          <a:lnTo>
                            <a:pt x="2161" y="18040"/>
                          </a:lnTo>
                          <a:lnTo>
                            <a:pt x="2263" y="17607"/>
                          </a:lnTo>
                          <a:lnTo>
                            <a:pt x="2306" y="17390"/>
                          </a:lnTo>
                          <a:lnTo>
                            <a:pt x="2349" y="17186"/>
                          </a:lnTo>
                          <a:lnTo>
                            <a:pt x="2393" y="16969"/>
                          </a:lnTo>
                          <a:lnTo>
                            <a:pt x="2436" y="16765"/>
                          </a:lnTo>
                          <a:lnTo>
                            <a:pt x="2472" y="16573"/>
                          </a:lnTo>
                          <a:lnTo>
                            <a:pt x="2501" y="16369"/>
                          </a:lnTo>
                          <a:lnTo>
                            <a:pt x="2559" y="15986"/>
                          </a:lnTo>
                          <a:lnTo>
                            <a:pt x="2588" y="15808"/>
                          </a:lnTo>
                          <a:lnTo>
                            <a:pt x="2610" y="15629"/>
                          </a:lnTo>
                          <a:lnTo>
                            <a:pt x="2631" y="15463"/>
                          </a:lnTo>
                          <a:lnTo>
                            <a:pt x="2653" y="15310"/>
                          </a:lnTo>
                          <a:lnTo>
                            <a:pt x="2653" y="15297"/>
                          </a:lnTo>
                          <a:lnTo>
                            <a:pt x="2667" y="15246"/>
                          </a:lnTo>
                          <a:lnTo>
                            <a:pt x="2682" y="15119"/>
                          </a:lnTo>
                          <a:lnTo>
                            <a:pt x="2696" y="15042"/>
                          </a:lnTo>
                          <a:lnTo>
                            <a:pt x="2704" y="14940"/>
                          </a:lnTo>
                          <a:lnTo>
                            <a:pt x="2725" y="14838"/>
                          </a:lnTo>
                          <a:lnTo>
                            <a:pt x="2740" y="14723"/>
                          </a:lnTo>
                          <a:lnTo>
                            <a:pt x="2761" y="14596"/>
                          </a:lnTo>
                          <a:lnTo>
                            <a:pt x="2805" y="14289"/>
                          </a:lnTo>
                          <a:lnTo>
                            <a:pt x="2827" y="14124"/>
                          </a:lnTo>
                          <a:lnTo>
                            <a:pt x="2855" y="13945"/>
                          </a:lnTo>
                          <a:lnTo>
                            <a:pt x="2884" y="13754"/>
                          </a:lnTo>
                          <a:lnTo>
                            <a:pt x="2942" y="13345"/>
                          </a:lnTo>
                          <a:lnTo>
                            <a:pt x="2978" y="13116"/>
                          </a:lnTo>
                          <a:lnTo>
                            <a:pt x="3007" y="12886"/>
                          </a:lnTo>
                          <a:lnTo>
                            <a:pt x="3043" y="12644"/>
                          </a:lnTo>
                          <a:lnTo>
                            <a:pt x="3080" y="12388"/>
                          </a:lnTo>
                          <a:lnTo>
                            <a:pt x="3123" y="12133"/>
                          </a:lnTo>
                          <a:lnTo>
                            <a:pt x="3159" y="11865"/>
                          </a:lnTo>
                          <a:lnTo>
                            <a:pt x="3202" y="11585"/>
                          </a:lnTo>
                          <a:lnTo>
                            <a:pt x="3289" y="10998"/>
                          </a:lnTo>
                          <a:lnTo>
                            <a:pt x="3376" y="10385"/>
                          </a:lnTo>
                          <a:lnTo>
                            <a:pt x="3419" y="10066"/>
                          </a:lnTo>
                          <a:lnTo>
                            <a:pt x="3477" y="9747"/>
                          </a:lnTo>
                          <a:lnTo>
                            <a:pt x="3520" y="9416"/>
                          </a:lnTo>
                          <a:lnTo>
                            <a:pt x="3571" y="9084"/>
                          </a:lnTo>
                          <a:lnTo>
                            <a:pt x="3672" y="8395"/>
                          </a:lnTo>
                          <a:lnTo>
                            <a:pt x="3723" y="8038"/>
                          </a:lnTo>
                          <a:lnTo>
                            <a:pt x="3781" y="7693"/>
                          </a:lnTo>
                          <a:lnTo>
                            <a:pt x="3839" y="7323"/>
                          </a:lnTo>
                          <a:lnTo>
                            <a:pt x="3889" y="6953"/>
                          </a:lnTo>
                          <a:lnTo>
                            <a:pt x="3947" y="6583"/>
                          </a:lnTo>
                          <a:lnTo>
                            <a:pt x="3998" y="6213"/>
                          </a:lnTo>
                          <a:lnTo>
                            <a:pt x="4171" y="5065"/>
                          </a:lnTo>
                          <a:lnTo>
                            <a:pt x="4222" y="4746"/>
                          </a:lnTo>
                          <a:lnTo>
                            <a:pt x="4323" y="4159"/>
                          </a:lnTo>
                          <a:lnTo>
                            <a:pt x="4381" y="3891"/>
                          </a:lnTo>
                          <a:lnTo>
                            <a:pt x="4431" y="3623"/>
                          </a:lnTo>
                          <a:lnTo>
                            <a:pt x="4489" y="3381"/>
                          </a:lnTo>
                          <a:lnTo>
                            <a:pt x="4554" y="3151"/>
                          </a:lnTo>
                          <a:lnTo>
                            <a:pt x="4612" y="2922"/>
                          </a:lnTo>
                          <a:lnTo>
                            <a:pt x="4677" y="2705"/>
                          </a:lnTo>
                          <a:lnTo>
                            <a:pt x="4742" y="2501"/>
                          </a:lnTo>
                          <a:lnTo>
                            <a:pt x="4807" y="2309"/>
                          </a:lnTo>
                          <a:lnTo>
                            <a:pt x="4952" y="1952"/>
                          </a:lnTo>
                          <a:lnTo>
                            <a:pt x="5024" y="1786"/>
                          </a:lnTo>
                          <a:lnTo>
                            <a:pt x="5104" y="1633"/>
                          </a:lnTo>
                          <a:lnTo>
                            <a:pt x="5176" y="1493"/>
                          </a:lnTo>
                          <a:lnTo>
                            <a:pt x="5255" y="1365"/>
                          </a:lnTo>
                          <a:lnTo>
                            <a:pt x="5429" y="1110"/>
                          </a:lnTo>
                          <a:lnTo>
                            <a:pt x="5516" y="1008"/>
                          </a:lnTo>
                          <a:lnTo>
                            <a:pt x="5610" y="906"/>
                          </a:lnTo>
                          <a:lnTo>
                            <a:pt x="5798" y="727"/>
                          </a:lnTo>
                          <a:lnTo>
                            <a:pt x="5892" y="651"/>
                          </a:lnTo>
                          <a:lnTo>
                            <a:pt x="6000" y="561"/>
                          </a:lnTo>
                          <a:lnTo>
                            <a:pt x="6101" y="498"/>
                          </a:lnTo>
                          <a:lnTo>
                            <a:pt x="6210" y="434"/>
                          </a:lnTo>
                          <a:lnTo>
                            <a:pt x="6427" y="332"/>
                          </a:lnTo>
                          <a:lnTo>
                            <a:pt x="6542" y="281"/>
                          </a:lnTo>
                          <a:lnTo>
                            <a:pt x="6658" y="242"/>
                          </a:lnTo>
                          <a:lnTo>
                            <a:pt x="6788" y="204"/>
                          </a:lnTo>
                          <a:lnTo>
                            <a:pt x="6911" y="179"/>
                          </a:lnTo>
                          <a:lnTo>
                            <a:pt x="7034" y="140"/>
                          </a:lnTo>
                          <a:lnTo>
                            <a:pt x="7171" y="115"/>
                          </a:lnTo>
                          <a:lnTo>
                            <a:pt x="7301" y="102"/>
                          </a:lnTo>
                          <a:lnTo>
                            <a:pt x="7439" y="77"/>
                          </a:lnTo>
                          <a:lnTo>
                            <a:pt x="7583" y="64"/>
                          </a:lnTo>
                          <a:lnTo>
                            <a:pt x="7720" y="38"/>
                          </a:lnTo>
                          <a:lnTo>
                            <a:pt x="8024" y="13"/>
                          </a:lnTo>
                          <a:lnTo>
                            <a:pt x="18065" y="13"/>
                          </a:lnTo>
                          <a:lnTo>
                            <a:pt x="18137" y="0"/>
                          </a:lnTo>
                          <a:lnTo>
                            <a:pt x="18217" y="13"/>
                          </a:lnTo>
                          <a:lnTo>
                            <a:pt x="18412" y="13"/>
                          </a:lnTo>
                          <a:lnTo>
                            <a:pt x="18520" y="26"/>
                          </a:lnTo>
                          <a:lnTo>
                            <a:pt x="18636" y="38"/>
                          </a:lnTo>
                          <a:lnTo>
                            <a:pt x="18759" y="64"/>
                          </a:lnTo>
                          <a:lnTo>
                            <a:pt x="18889" y="89"/>
                          </a:lnTo>
                          <a:lnTo>
                            <a:pt x="19164" y="166"/>
                          </a:lnTo>
                          <a:lnTo>
                            <a:pt x="19308" y="204"/>
                          </a:lnTo>
                          <a:lnTo>
                            <a:pt x="19612" y="332"/>
                          </a:lnTo>
                          <a:lnTo>
                            <a:pt x="19764" y="408"/>
                          </a:lnTo>
                          <a:lnTo>
                            <a:pt x="19916" y="498"/>
                          </a:lnTo>
                          <a:lnTo>
                            <a:pt x="20075" y="600"/>
                          </a:lnTo>
                          <a:lnTo>
                            <a:pt x="20227" y="702"/>
                          </a:lnTo>
                          <a:lnTo>
                            <a:pt x="20530" y="957"/>
                          </a:lnTo>
                          <a:lnTo>
                            <a:pt x="20682" y="1110"/>
                          </a:lnTo>
                          <a:lnTo>
                            <a:pt x="20827" y="1276"/>
                          </a:lnTo>
                          <a:lnTo>
                            <a:pt x="20971" y="1454"/>
                          </a:lnTo>
                          <a:lnTo>
                            <a:pt x="21101" y="1659"/>
                          </a:lnTo>
                          <a:lnTo>
                            <a:pt x="21239" y="1875"/>
                          </a:lnTo>
                          <a:lnTo>
                            <a:pt x="21361" y="2092"/>
                          </a:lnTo>
                          <a:lnTo>
                            <a:pt x="21484" y="2348"/>
                          </a:lnTo>
                          <a:lnTo>
                            <a:pt x="21600" y="2615"/>
                          </a:lnTo>
                          <a:lnTo>
                            <a:pt x="21593" y="2615"/>
                          </a:lnTo>
                          <a:lnTo>
                            <a:pt x="21586" y="2603"/>
                          </a:lnTo>
                          <a:lnTo>
                            <a:pt x="21578" y="2577"/>
                          </a:lnTo>
                          <a:lnTo>
                            <a:pt x="21564" y="2552"/>
                          </a:lnTo>
                          <a:lnTo>
                            <a:pt x="21542" y="2526"/>
                          </a:lnTo>
                          <a:lnTo>
                            <a:pt x="21520" y="2488"/>
                          </a:lnTo>
                          <a:lnTo>
                            <a:pt x="21492" y="2450"/>
                          </a:lnTo>
                          <a:lnTo>
                            <a:pt x="21455" y="2399"/>
                          </a:lnTo>
                          <a:lnTo>
                            <a:pt x="21369" y="2297"/>
                          </a:lnTo>
                          <a:lnTo>
                            <a:pt x="21318" y="2245"/>
                          </a:lnTo>
                          <a:lnTo>
                            <a:pt x="21267" y="2182"/>
                          </a:lnTo>
                          <a:lnTo>
                            <a:pt x="21202" y="2131"/>
                          </a:lnTo>
                          <a:lnTo>
                            <a:pt x="21058" y="2003"/>
                          </a:lnTo>
                          <a:lnTo>
                            <a:pt x="20978" y="1939"/>
                          </a:lnTo>
                          <a:lnTo>
                            <a:pt x="20892" y="1863"/>
                          </a:lnTo>
                          <a:lnTo>
                            <a:pt x="20798" y="1799"/>
                          </a:lnTo>
                          <a:lnTo>
                            <a:pt x="20581" y="1671"/>
                          </a:lnTo>
                          <a:lnTo>
                            <a:pt x="20465" y="1608"/>
                          </a:lnTo>
                          <a:lnTo>
                            <a:pt x="20342" y="1544"/>
                          </a:lnTo>
                          <a:lnTo>
                            <a:pt x="20212" y="1480"/>
                          </a:lnTo>
                          <a:lnTo>
                            <a:pt x="20075" y="1429"/>
                          </a:lnTo>
                          <a:lnTo>
                            <a:pt x="19771" y="1327"/>
                          </a:lnTo>
                          <a:lnTo>
                            <a:pt x="19605" y="1276"/>
                          </a:lnTo>
                          <a:lnTo>
                            <a:pt x="19431" y="1238"/>
                          </a:lnTo>
                          <a:lnTo>
                            <a:pt x="19251" y="1199"/>
                          </a:lnTo>
                          <a:lnTo>
                            <a:pt x="19063" y="1161"/>
                          </a:lnTo>
                          <a:lnTo>
                            <a:pt x="18860" y="1135"/>
                          </a:lnTo>
                          <a:lnTo>
                            <a:pt x="18658" y="1123"/>
                          </a:lnTo>
                          <a:lnTo>
                            <a:pt x="18441" y="1110"/>
                          </a:lnTo>
                          <a:lnTo>
                            <a:pt x="17978" y="1110"/>
                          </a:lnTo>
                          <a:lnTo>
                            <a:pt x="17733" y="1123"/>
                          </a:lnTo>
                          <a:lnTo>
                            <a:pt x="17472" y="1135"/>
                          </a:lnTo>
                          <a:lnTo>
                            <a:pt x="17205" y="1161"/>
                          </a:lnTo>
                          <a:lnTo>
                            <a:pt x="16930" y="1199"/>
                          </a:lnTo>
                          <a:lnTo>
                            <a:pt x="16641" y="1250"/>
                          </a:lnTo>
                          <a:lnTo>
                            <a:pt x="16345" y="1314"/>
                          </a:lnTo>
                          <a:lnTo>
                            <a:pt x="8631" y="1314"/>
                          </a:lnTo>
                          <a:close/>
                        </a:path>
                      </a:pathLst>
                    </a:custGeom>
                    <a:solidFill>
                      <a:srgbClr val="70A7CD"/>
                    </a:solidFill>
                    <a:ln w="25400" cap="flat">
                      <a:solidFill>
                        <a:srgbClr val="93A299"/>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360" name="Freeform 65"/>
                    <p:cNvSpPr/>
                    <p:nvPr/>
                  </p:nvSpPr>
                  <p:spPr>
                    <a:xfrm>
                      <a:off x="9061450" y="0"/>
                      <a:ext cx="4708525" cy="55689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350" y="21526"/>
                          </a:lnTo>
                          <a:lnTo>
                            <a:pt x="670" y="21440"/>
                          </a:lnTo>
                          <a:lnTo>
                            <a:pt x="990" y="21341"/>
                          </a:lnTo>
                          <a:lnTo>
                            <a:pt x="1296" y="21243"/>
                          </a:lnTo>
                          <a:lnTo>
                            <a:pt x="1588" y="21132"/>
                          </a:lnTo>
                          <a:lnTo>
                            <a:pt x="1879" y="21009"/>
                          </a:lnTo>
                          <a:lnTo>
                            <a:pt x="2156" y="20886"/>
                          </a:lnTo>
                          <a:lnTo>
                            <a:pt x="2432" y="20750"/>
                          </a:lnTo>
                          <a:lnTo>
                            <a:pt x="2695" y="20615"/>
                          </a:lnTo>
                          <a:lnTo>
                            <a:pt x="2942" y="20479"/>
                          </a:lnTo>
                          <a:lnTo>
                            <a:pt x="3190" y="20319"/>
                          </a:lnTo>
                          <a:lnTo>
                            <a:pt x="3408" y="20171"/>
                          </a:lnTo>
                          <a:lnTo>
                            <a:pt x="3641" y="20011"/>
                          </a:lnTo>
                          <a:lnTo>
                            <a:pt x="3860" y="19851"/>
                          </a:lnTo>
                          <a:lnTo>
                            <a:pt x="4268" y="19506"/>
                          </a:lnTo>
                          <a:lnTo>
                            <a:pt x="4457" y="19334"/>
                          </a:lnTo>
                          <a:lnTo>
                            <a:pt x="4646" y="19149"/>
                          </a:lnTo>
                          <a:lnTo>
                            <a:pt x="4821" y="18977"/>
                          </a:lnTo>
                          <a:lnTo>
                            <a:pt x="4996" y="18792"/>
                          </a:lnTo>
                          <a:lnTo>
                            <a:pt x="5316" y="18423"/>
                          </a:lnTo>
                          <a:lnTo>
                            <a:pt x="5476" y="18226"/>
                          </a:lnTo>
                          <a:lnTo>
                            <a:pt x="5622" y="18041"/>
                          </a:lnTo>
                          <a:lnTo>
                            <a:pt x="5753" y="17856"/>
                          </a:lnTo>
                          <a:lnTo>
                            <a:pt x="5884" y="17659"/>
                          </a:lnTo>
                          <a:lnTo>
                            <a:pt x="6030" y="17475"/>
                          </a:lnTo>
                          <a:lnTo>
                            <a:pt x="6146" y="17278"/>
                          </a:lnTo>
                          <a:lnTo>
                            <a:pt x="6380" y="16908"/>
                          </a:lnTo>
                          <a:lnTo>
                            <a:pt x="6481" y="16723"/>
                          </a:lnTo>
                          <a:lnTo>
                            <a:pt x="6598" y="16539"/>
                          </a:lnTo>
                          <a:lnTo>
                            <a:pt x="6700" y="16354"/>
                          </a:lnTo>
                          <a:lnTo>
                            <a:pt x="6787" y="16182"/>
                          </a:lnTo>
                          <a:lnTo>
                            <a:pt x="6889" y="15997"/>
                          </a:lnTo>
                          <a:lnTo>
                            <a:pt x="6977" y="15837"/>
                          </a:lnTo>
                          <a:lnTo>
                            <a:pt x="7064" y="15664"/>
                          </a:lnTo>
                          <a:lnTo>
                            <a:pt x="7137" y="15492"/>
                          </a:lnTo>
                          <a:lnTo>
                            <a:pt x="7224" y="15332"/>
                          </a:lnTo>
                          <a:lnTo>
                            <a:pt x="7516" y="14741"/>
                          </a:lnTo>
                          <a:lnTo>
                            <a:pt x="7588" y="14618"/>
                          </a:lnTo>
                          <a:lnTo>
                            <a:pt x="7647" y="14494"/>
                          </a:lnTo>
                          <a:lnTo>
                            <a:pt x="7647" y="14482"/>
                          </a:lnTo>
                          <a:lnTo>
                            <a:pt x="7690" y="14408"/>
                          </a:lnTo>
                          <a:lnTo>
                            <a:pt x="7719" y="14347"/>
                          </a:lnTo>
                          <a:lnTo>
                            <a:pt x="7749" y="14260"/>
                          </a:lnTo>
                          <a:lnTo>
                            <a:pt x="7807" y="14162"/>
                          </a:lnTo>
                          <a:lnTo>
                            <a:pt x="7851" y="14051"/>
                          </a:lnTo>
                          <a:lnTo>
                            <a:pt x="7909" y="13928"/>
                          </a:lnTo>
                          <a:lnTo>
                            <a:pt x="7982" y="13780"/>
                          </a:lnTo>
                          <a:lnTo>
                            <a:pt x="8127" y="13460"/>
                          </a:lnTo>
                          <a:lnTo>
                            <a:pt x="8229" y="13275"/>
                          </a:lnTo>
                          <a:lnTo>
                            <a:pt x="8317" y="13078"/>
                          </a:lnTo>
                          <a:lnTo>
                            <a:pt x="8404" y="12869"/>
                          </a:lnTo>
                          <a:lnTo>
                            <a:pt x="8506" y="12660"/>
                          </a:lnTo>
                          <a:lnTo>
                            <a:pt x="8608" y="12426"/>
                          </a:lnTo>
                          <a:lnTo>
                            <a:pt x="8724" y="12192"/>
                          </a:lnTo>
                          <a:lnTo>
                            <a:pt x="8826" y="11945"/>
                          </a:lnTo>
                          <a:lnTo>
                            <a:pt x="8958" y="11687"/>
                          </a:lnTo>
                          <a:lnTo>
                            <a:pt x="9074" y="11428"/>
                          </a:lnTo>
                          <a:lnTo>
                            <a:pt x="9205" y="11145"/>
                          </a:lnTo>
                          <a:lnTo>
                            <a:pt x="9322" y="10874"/>
                          </a:lnTo>
                          <a:lnTo>
                            <a:pt x="9453" y="10578"/>
                          </a:lnTo>
                          <a:lnTo>
                            <a:pt x="9584" y="10295"/>
                          </a:lnTo>
                          <a:lnTo>
                            <a:pt x="9846" y="9704"/>
                          </a:lnTo>
                          <a:lnTo>
                            <a:pt x="9992" y="9396"/>
                          </a:lnTo>
                          <a:lnTo>
                            <a:pt x="10123" y="9088"/>
                          </a:lnTo>
                          <a:lnTo>
                            <a:pt x="10254" y="8768"/>
                          </a:lnTo>
                          <a:lnTo>
                            <a:pt x="10399" y="8460"/>
                          </a:lnTo>
                          <a:lnTo>
                            <a:pt x="10531" y="8140"/>
                          </a:lnTo>
                          <a:lnTo>
                            <a:pt x="10676" y="7832"/>
                          </a:lnTo>
                          <a:lnTo>
                            <a:pt x="10938" y="7192"/>
                          </a:lnTo>
                          <a:lnTo>
                            <a:pt x="11084" y="6872"/>
                          </a:lnTo>
                          <a:lnTo>
                            <a:pt x="11215" y="6564"/>
                          </a:lnTo>
                          <a:lnTo>
                            <a:pt x="11346" y="6244"/>
                          </a:lnTo>
                          <a:lnTo>
                            <a:pt x="11390" y="6145"/>
                          </a:lnTo>
                          <a:lnTo>
                            <a:pt x="11434" y="6022"/>
                          </a:lnTo>
                          <a:lnTo>
                            <a:pt x="11492" y="5899"/>
                          </a:lnTo>
                          <a:lnTo>
                            <a:pt x="11550" y="5763"/>
                          </a:lnTo>
                          <a:lnTo>
                            <a:pt x="11623" y="5616"/>
                          </a:lnTo>
                          <a:lnTo>
                            <a:pt x="11769" y="5295"/>
                          </a:lnTo>
                          <a:lnTo>
                            <a:pt x="11943" y="4951"/>
                          </a:lnTo>
                          <a:lnTo>
                            <a:pt x="12147" y="4581"/>
                          </a:lnTo>
                          <a:lnTo>
                            <a:pt x="12351" y="4187"/>
                          </a:lnTo>
                          <a:lnTo>
                            <a:pt x="12468" y="3990"/>
                          </a:lnTo>
                          <a:lnTo>
                            <a:pt x="12599" y="3793"/>
                          </a:lnTo>
                          <a:lnTo>
                            <a:pt x="12730" y="3584"/>
                          </a:lnTo>
                          <a:lnTo>
                            <a:pt x="12861" y="3387"/>
                          </a:lnTo>
                          <a:lnTo>
                            <a:pt x="12992" y="3177"/>
                          </a:lnTo>
                          <a:lnTo>
                            <a:pt x="13138" y="2980"/>
                          </a:lnTo>
                          <a:lnTo>
                            <a:pt x="13298" y="2771"/>
                          </a:lnTo>
                          <a:lnTo>
                            <a:pt x="13444" y="2574"/>
                          </a:lnTo>
                          <a:lnTo>
                            <a:pt x="13764" y="2180"/>
                          </a:lnTo>
                          <a:lnTo>
                            <a:pt x="13939" y="1983"/>
                          </a:lnTo>
                          <a:lnTo>
                            <a:pt x="14128" y="1798"/>
                          </a:lnTo>
                          <a:lnTo>
                            <a:pt x="14303" y="1626"/>
                          </a:lnTo>
                          <a:lnTo>
                            <a:pt x="14682" y="1281"/>
                          </a:lnTo>
                          <a:lnTo>
                            <a:pt x="14886" y="1121"/>
                          </a:lnTo>
                          <a:lnTo>
                            <a:pt x="15075" y="961"/>
                          </a:lnTo>
                          <a:lnTo>
                            <a:pt x="15279" y="825"/>
                          </a:lnTo>
                          <a:lnTo>
                            <a:pt x="15716" y="554"/>
                          </a:lnTo>
                          <a:lnTo>
                            <a:pt x="15934" y="443"/>
                          </a:lnTo>
                          <a:lnTo>
                            <a:pt x="16167" y="345"/>
                          </a:lnTo>
                          <a:lnTo>
                            <a:pt x="16633" y="172"/>
                          </a:lnTo>
                          <a:lnTo>
                            <a:pt x="16881" y="111"/>
                          </a:lnTo>
                          <a:lnTo>
                            <a:pt x="17129" y="62"/>
                          </a:lnTo>
                          <a:lnTo>
                            <a:pt x="17391" y="25"/>
                          </a:lnTo>
                          <a:lnTo>
                            <a:pt x="17653" y="0"/>
                          </a:lnTo>
                          <a:lnTo>
                            <a:pt x="17915" y="0"/>
                          </a:lnTo>
                          <a:lnTo>
                            <a:pt x="18177" y="12"/>
                          </a:lnTo>
                          <a:lnTo>
                            <a:pt x="18294" y="12"/>
                          </a:lnTo>
                          <a:lnTo>
                            <a:pt x="18629" y="25"/>
                          </a:lnTo>
                          <a:lnTo>
                            <a:pt x="19066" y="37"/>
                          </a:lnTo>
                          <a:lnTo>
                            <a:pt x="19546" y="62"/>
                          </a:lnTo>
                          <a:lnTo>
                            <a:pt x="19983" y="74"/>
                          </a:lnTo>
                          <a:lnTo>
                            <a:pt x="20304" y="86"/>
                          </a:lnTo>
                          <a:lnTo>
                            <a:pt x="20435" y="86"/>
                          </a:lnTo>
                          <a:lnTo>
                            <a:pt x="20741" y="148"/>
                          </a:lnTo>
                          <a:lnTo>
                            <a:pt x="21294" y="259"/>
                          </a:lnTo>
                          <a:lnTo>
                            <a:pt x="21600" y="320"/>
                          </a:lnTo>
                          <a:lnTo>
                            <a:pt x="21265" y="332"/>
                          </a:lnTo>
                          <a:lnTo>
                            <a:pt x="20945" y="345"/>
                          </a:lnTo>
                          <a:lnTo>
                            <a:pt x="20624" y="382"/>
                          </a:lnTo>
                          <a:lnTo>
                            <a:pt x="20318" y="419"/>
                          </a:lnTo>
                          <a:lnTo>
                            <a:pt x="20012" y="480"/>
                          </a:lnTo>
                          <a:lnTo>
                            <a:pt x="19721" y="542"/>
                          </a:lnTo>
                          <a:lnTo>
                            <a:pt x="19430" y="628"/>
                          </a:lnTo>
                          <a:lnTo>
                            <a:pt x="19153" y="714"/>
                          </a:lnTo>
                          <a:lnTo>
                            <a:pt x="18876" y="813"/>
                          </a:lnTo>
                          <a:lnTo>
                            <a:pt x="18614" y="911"/>
                          </a:lnTo>
                          <a:lnTo>
                            <a:pt x="18367" y="1022"/>
                          </a:lnTo>
                          <a:lnTo>
                            <a:pt x="18104" y="1145"/>
                          </a:lnTo>
                          <a:lnTo>
                            <a:pt x="17871" y="1268"/>
                          </a:lnTo>
                          <a:lnTo>
                            <a:pt x="17638" y="1404"/>
                          </a:lnTo>
                          <a:lnTo>
                            <a:pt x="17405" y="1552"/>
                          </a:lnTo>
                          <a:lnTo>
                            <a:pt x="17187" y="1687"/>
                          </a:lnTo>
                          <a:lnTo>
                            <a:pt x="16968" y="1835"/>
                          </a:lnTo>
                          <a:lnTo>
                            <a:pt x="16764" y="1983"/>
                          </a:lnTo>
                          <a:lnTo>
                            <a:pt x="16196" y="2463"/>
                          </a:lnTo>
                          <a:lnTo>
                            <a:pt x="16022" y="2623"/>
                          </a:lnTo>
                          <a:lnTo>
                            <a:pt x="15861" y="2795"/>
                          </a:lnTo>
                          <a:lnTo>
                            <a:pt x="15701" y="2956"/>
                          </a:lnTo>
                          <a:lnTo>
                            <a:pt x="15555" y="3116"/>
                          </a:lnTo>
                          <a:lnTo>
                            <a:pt x="15410" y="3288"/>
                          </a:lnTo>
                          <a:lnTo>
                            <a:pt x="15264" y="3448"/>
                          </a:lnTo>
                          <a:lnTo>
                            <a:pt x="15148" y="3596"/>
                          </a:lnTo>
                          <a:lnTo>
                            <a:pt x="14915" y="3916"/>
                          </a:lnTo>
                          <a:lnTo>
                            <a:pt x="14813" y="4064"/>
                          </a:lnTo>
                          <a:lnTo>
                            <a:pt x="14725" y="4199"/>
                          </a:lnTo>
                          <a:lnTo>
                            <a:pt x="14638" y="4347"/>
                          </a:lnTo>
                          <a:lnTo>
                            <a:pt x="14565" y="4483"/>
                          </a:lnTo>
                          <a:lnTo>
                            <a:pt x="14492" y="4606"/>
                          </a:lnTo>
                          <a:lnTo>
                            <a:pt x="14434" y="4729"/>
                          </a:lnTo>
                          <a:lnTo>
                            <a:pt x="14157" y="5308"/>
                          </a:lnTo>
                          <a:lnTo>
                            <a:pt x="13881" y="5874"/>
                          </a:lnTo>
                          <a:lnTo>
                            <a:pt x="13633" y="6416"/>
                          </a:lnTo>
                          <a:lnTo>
                            <a:pt x="13385" y="6921"/>
                          </a:lnTo>
                          <a:lnTo>
                            <a:pt x="13138" y="7413"/>
                          </a:lnTo>
                          <a:lnTo>
                            <a:pt x="12905" y="7894"/>
                          </a:lnTo>
                          <a:lnTo>
                            <a:pt x="12701" y="8349"/>
                          </a:lnTo>
                          <a:lnTo>
                            <a:pt x="12482" y="8793"/>
                          </a:lnTo>
                          <a:lnTo>
                            <a:pt x="12278" y="9199"/>
                          </a:lnTo>
                          <a:lnTo>
                            <a:pt x="12089" y="9605"/>
                          </a:lnTo>
                          <a:lnTo>
                            <a:pt x="11914" y="9987"/>
                          </a:lnTo>
                          <a:lnTo>
                            <a:pt x="11565" y="10701"/>
                          </a:lnTo>
                          <a:lnTo>
                            <a:pt x="11419" y="11022"/>
                          </a:lnTo>
                          <a:lnTo>
                            <a:pt x="11259" y="11342"/>
                          </a:lnTo>
                          <a:lnTo>
                            <a:pt x="11128" y="11625"/>
                          </a:lnTo>
                          <a:lnTo>
                            <a:pt x="10982" y="11908"/>
                          </a:lnTo>
                          <a:lnTo>
                            <a:pt x="10866" y="12179"/>
                          </a:lnTo>
                          <a:lnTo>
                            <a:pt x="10749" y="12426"/>
                          </a:lnTo>
                          <a:lnTo>
                            <a:pt x="10633" y="12660"/>
                          </a:lnTo>
                          <a:lnTo>
                            <a:pt x="10531" y="12881"/>
                          </a:lnTo>
                          <a:lnTo>
                            <a:pt x="10429" y="13091"/>
                          </a:lnTo>
                          <a:lnTo>
                            <a:pt x="10341" y="13288"/>
                          </a:lnTo>
                          <a:lnTo>
                            <a:pt x="10239" y="13460"/>
                          </a:lnTo>
                          <a:lnTo>
                            <a:pt x="10166" y="13632"/>
                          </a:lnTo>
                          <a:lnTo>
                            <a:pt x="10094" y="13792"/>
                          </a:lnTo>
                          <a:lnTo>
                            <a:pt x="10021" y="13940"/>
                          </a:lnTo>
                          <a:lnTo>
                            <a:pt x="9963" y="14076"/>
                          </a:lnTo>
                          <a:lnTo>
                            <a:pt x="9904" y="14187"/>
                          </a:lnTo>
                          <a:lnTo>
                            <a:pt x="9846" y="14310"/>
                          </a:lnTo>
                          <a:lnTo>
                            <a:pt x="9759" y="14507"/>
                          </a:lnTo>
                          <a:lnTo>
                            <a:pt x="9715" y="14593"/>
                          </a:lnTo>
                          <a:lnTo>
                            <a:pt x="9671" y="14655"/>
                          </a:lnTo>
                          <a:lnTo>
                            <a:pt x="9613" y="14778"/>
                          </a:lnTo>
                          <a:lnTo>
                            <a:pt x="9584" y="14827"/>
                          </a:lnTo>
                          <a:lnTo>
                            <a:pt x="9569" y="14876"/>
                          </a:lnTo>
                          <a:lnTo>
                            <a:pt x="9540" y="14950"/>
                          </a:lnTo>
                          <a:lnTo>
                            <a:pt x="9511" y="14999"/>
                          </a:lnTo>
                          <a:lnTo>
                            <a:pt x="9511" y="15012"/>
                          </a:lnTo>
                          <a:lnTo>
                            <a:pt x="9496" y="15024"/>
                          </a:lnTo>
                          <a:lnTo>
                            <a:pt x="9424" y="15159"/>
                          </a:lnTo>
                          <a:lnTo>
                            <a:pt x="9278" y="15455"/>
                          </a:lnTo>
                          <a:lnTo>
                            <a:pt x="9191" y="15615"/>
                          </a:lnTo>
                          <a:lnTo>
                            <a:pt x="9118" y="15787"/>
                          </a:lnTo>
                          <a:lnTo>
                            <a:pt x="8943" y="16132"/>
                          </a:lnTo>
                          <a:lnTo>
                            <a:pt x="8637" y="16686"/>
                          </a:lnTo>
                          <a:lnTo>
                            <a:pt x="8535" y="16883"/>
                          </a:lnTo>
                          <a:lnTo>
                            <a:pt x="8419" y="17081"/>
                          </a:lnTo>
                          <a:lnTo>
                            <a:pt x="8317" y="17265"/>
                          </a:lnTo>
                          <a:lnTo>
                            <a:pt x="8200" y="17475"/>
                          </a:lnTo>
                          <a:lnTo>
                            <a:pt x="8069" y="17672"/>
                          </a:lnTo>
                          <a:lnTo>
                            <a:pt x="7953" y="17869"/>
                          </a:lnTo>
                          <a:lnTo>
                            <a:pt x="7821" y="18078"/>
                          </a:lnTo>
                          <a:lnTo>
                            <a:pt x="7559" y="18472"/>
                          </a:lnTo>
                          <a:lnTo>
                            <a:pt x="7399" y="18669"/>
                          </a:lnTo>
                          <a:lnTo>
                            <a:pt x="7253" y="18866"/>
                          </a:lnTo>
                          <a:lnTo>
                            <a:pt x="7108" y="19051"/>
                          </a:lnTo>
                          <a:lnTo>
                            <a:pt x="6962" y="19248"/>
                          </a:lnTo>
                          <a:lnTo>
                            <a:pt x="6802" y="19433"/>
                          </a:lnTo>
                          <a:lnTo>
                            <a:pt x="6627" y="19605"/>
                          </a:lnTo>
                          <a:lnTo>
                            <a:pt x="6467" y="19790"/>
                          </a:lnTo>
                          <a:lnTo>
                            <a:pt x="6292" y="19962"/>
                          </a:lnTo>
                          <a:lnTo>
                            <a:pt x="5724" y="20442"/>
                          </a:lnTo>
                          <a:lnTo>
                            <a:pt x="5535" y="20590"/>
                          </a:lnTo>
                          <a:lnTo>
                            <a:pt x="5345" y="20726"/>
                          </a:lnTo>
                          <a:lnTo>
                            <a:pt x="5127" y="20861"/>
                          </a:lnTo>
                          <a:lnTo>
                            <a:pt x="4923" y="20984"/>
                          </a:lnTo>
                          <a:lnTo>
                            <a:pt x="4705" y="21095"/>
                          </a:lnTo>
                          <a:lnTo>
                            <a:pt x="4471" y="21194"/>
                          </a:lnTo>
                          <a:lnTo>
                            <a:pt x="4253" y="21292"/>
                          </a:lnTo>
                          <a:lnTo>
                            <a:pt x="4020" y="21366"/>
                          </a:lnTo>
                          <a:lnTo>
                            <a:pt x="3772" y="21440"/>
                          </a:lnTo>
                          <a:lnTo>
                            <a:pt x="3539" y="21501"/>
                          </a:lnTo>
                          <a:lnTo>
                            <a:pt x="3277" y="21551"/>
                          </a:lnTo>
                          <a:lnTo>
                            <a:pt x="2753" y="21600"/>
                          </a:lnTo>
                          <a:lnTo>
                            <a:pt x="0" y="21600"/>
                          </a:lnTo>
                          <a:close/>
                        </a:path>
                      </a:pathLst>
                    </a:custGeom>
                    <a:solidFill>
                      <a:srgbClr val="70A7CD"/>
                    </a:solidFill>
                    <a:ln w="25400" cap="flat">
                      <a:solidFill>
                        <a:srgbClr val="93A299"/>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361" name="Freeform 66"/>
                    <p:cNvSpPr/>
                    <p:nvPr/>
                  </p:nvSpPr>
                  <p:spPr>
                    <a:xfrm>
                      <a:off x="53975" y="0"/>
                      <a:ext cx="1479550" cy="5969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915"/>
                          </a:moveTo>
                          <a:lnTo>
                            <a:pt x="695" y="9421"/>
                          </a:lnTo>
                          <a:lnTo>
                            <a:pt x="2179" y="6434"/>
                          </a:lnTo>
                          <a:lnTo>
                            <a:pt x="2967" y="5170"/>
                          </a:lnTo>
                          <a:lnTo>
                            <a:pt x="3755" y="4021"/>
                          </a:lnTo>
                          <a:lnTo>
                            <a:pt x="4542" y="2987"/>
                          </a:lnTo>
                          <a:lnTo>
                            <a:pt x="5377" y="2068"/>
                          </a:lnTo>
                          <a:lnTo>
                            <a:pt x="6211" y="1264"/>
                          </a:lnTo>
                          <a:lnTo>
                            <a:pt x="7045" y="689"/>
                          </a:lnTo>
                          <a:lnTo>
                            <a:pt x="7973" y="345"/>
                          </a:lnTo>
                          <a:lnTo>
                            <a:pt x="8853" y="115"/>
                          </a:lnTo>
                          <a:lnTo>
                            <a:pt x="9780" y="0"/>
                          </a:lnTo>
                          <a:lnTo>
                            <a:pt x="10754" y="115"/>
                          </a:lnTo>
                          <a:lnTo>
                            <a:pt x="11124" y="115"/>
                          </a:lnTo>
                          <a:lnTo>
                            <a:pt x="12144" y="230"/>
                          </a:lnTo>
                          <a:lnTo>
                            <a:pt x="13535" y="345"/>
                          </a:lnTo>
                          <a:lnTo>
                            <a:pt x="15111" y="574"/>
                          </a:lnTo>
                          <a:lnTo>
                            <a:pt x="16501" y="689"/>
                          </a:lnTo>
                          <a:lnTo>
                            <a:pt x="17521" y="804"/>
                          </a:lnTo>
                          <a:lnTo>
                            <a:pt x="17892" y="804"/>
                          </a:lnTo>
                          <a:lnTo>
                            <a:pt x="18865" y="1379"/>
                          </a:lnTo>
                          <a:lnTo>
                            <a:pt x="20627" y="2413"/>
                          </a:lnTo>
                          <a:lnTo>
                            <a:pt x="21600" y="2987"/>
                          </a:lnTo>
                          <a:lnTo>
                            <a:pt x="20580" y="3102"/>
                          </a:lnTo>
                          <a:lnTo>
                            <a:pt x="19607" y="3217"/>
                          </a:lnTo>
                          <a:lnTo>
                            <a:pt x="18680" y="3447"/>
                          </a:lnTo>
                          <a:lnTo>
                            <a:pt x="17706" y="3906"/>
                          </a:lnTo>
                          <a:lnTo>
                            <a:pt x="16779" y="4366"/>
                          </a:lnTo>
                          <a:lnTo>
                            <a:pt x="15899" y="4940"/>
                          </a:lnTo>
                          <a:lnTo>
                            <a:pt x="15018" y="5630"/>
                          </a:lnTo>
                          <a:lnTo>
                            <a:pt x="14184" y="6319"/>
                          </a:lnTo>
                          <a:lnTo>
                            <a:pt x="13303" y="7123"/>
                          </a:lnTo>
                          <a:lnTo>
                            <a:pt x="12515" y="8043"/>
                          </a:lnTo>
                          <a:lnTo>
                            <a:pt x="10939" y="10111"/>
                          </a:lnTo>
                          <a:lnTo>
                            <a:pt x="10197" y="11145"/>
                          </a:lnTo>
                          <a:lnTo>
                            <a:pt x="9456" y="12294"/>
                          </a:lnTo>
                          <a:lnTo>
                            <a:pt x="8714" y="13557"/>
                          </a:lnTo>
                          <a:lnTo>
                            <a:pt x="7416" y="16085"/>
                          </a:lnTo>
                          <a:lnTo>
                            <a:pt x="6118" y="18843"/>
                          </a:lnTo>
                          <a:lnTo>
                            <a:pt x="5562" y="20221"/>
                          </a:lnTo>
                          <a:lnTo>
                            <a:pt x="4960" y="21600"/>
                          </a:lnTo>
                          <a:lnTo>
                            <a:pt x="0" y="10915"/>
                          </a:lnTo>
                          <a:close/>
                        </a:path>
                      </a:pathLst>
                    </a:custGeom>
                    <a:solidFill>
                      <a:srgbClr val="70A7CD"/>
                    </a:solidFill>
                    <a:ln w="25400" cap="flat">
                      <a:solidFill>
                        <a:srgbClr val="93A299"/>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grpSp>
            </p:grpSp>
          </p:grpSp>
        </p:grpSp>
        <p:sp>
          <p:nvSpPr>
            <p:cNvPr id="366" name="Freeform 67"/>
            <p:cNvSpPr/>
            <p:nvPr/>
          </p:nvSpPr>
          <p:spPr>
            <a:xfrm>
              <a:off x="10665459" y="4311401"/>
              <a:ext cx="625476" cy="11779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333" y="0"/>
                  </a:moveTo>
                  <a:lnTo>
                    <a:pt x="8333" y="233"/>
                  </a:lnTo>
                  <a:lnTo>
                    <a:pt x="8004" y="757"/>
                  </a:lnTo>
                  <a:lnTo>
                    <a:pt x="7017" y="2853"/>
                  </a:lnTo>
                  <a:lnTo>
                    <a:pt x="6469" y="4250"/>
                  </a:lnTo>
                  <a:lnTo>
                    <a:pt x="5702" y="5764"/>
                  </a:lnTo>
                  <a:lnTo>
                    <a:pt x="4166" y="9141"/>
                  </a:lnTo>
                  <a:lnTo>
                    <a:pt x="3399" y="10887"/>
                  </a:lnTo>
                  <a:lnTo>
                    <a:pt x="2631" y="12518"/>
                  </a:lnTo>
                  <a:lnTo>
                    <a:pt x="1974" y="14031"/>
                  </a:lnTo>
                  <a:lnTo>
                    <a:pt x="329" y="17525"/>
                  </a:lnTo>
                  <a:lnTo>
                    <a:pt x="110" y="18107"/>
                  </a:lnTo>
                  <a:lnTo>
                    <a:pt x="0" y="18281"/>
                  </a:lnTo>
                  <a:lnTo>
                    <a:pt x="329" y="19620"/>
                  </a:lnTo>
                  <a:lnTo>
                    <a:pt x="2303" y="20785"/>
                  </a:lnTo>
                  <a:lnTo>
                    <a:pt x="5482" y="21542"/>
                  </a:lnTo>
                  <a:lnTo>
                    <a:pt x="8991" y="21600"/>
                  </a:lnTo>
                  <a:lnTo>
                    <a:pt x="11732" y="21076"/>
                  </a:lnTo>
                  <a:lnTo>
                    <a:pt x="13157" y="19970"/>
                  </a:lnTo>
                  <a:lnTo>
                    <a:pt x="13267" y="19737"/>
                  </a:lnTo>
                  <a:lnTo>
                    <a:pt x="13486" y="19155"/>
                  </a:lnTo>
                  <a:lnTo>
                    <a:pt x="13925" y="18281"/>
                  </a:lnTo>
                  <a:lnTo>
                    <a:pt x="15131" y="15720"/>
                  </a:lnTo>
                  <a:lnTo>
                    <a:pt x="15898" y="14206"/>
                  </a:lnTo>
                  <a:lnTo>
                    <a:pt x="18201" y="9141"/>
                  </a:lnTo>
                  <a:lnTo>
                    <a:pt x="18859" y="7452"/>
                  </a:lnTo>
                  <a:lnTo>
                    <a:pt x="19626" y="5939"/>
                  </a:lnTo>
                  <a:lnTo>
                    <a:pt x="20832" y="3377"/>
                  </a:lnTo>
                  <a:lnTo>
                    <a:pt x="21271" y="2504"/>
                  </a:lnTo>
                  <a:lnTo>
                    <a:pt x="21490" y="1921"/>
                  </a:lnTo>
                  <a:lnTo>
                    <a:pt x="21600" y="1688"/>
                  </a:lnTo>
                  <a:lnTo>
                    <a:pt x="8333" y="0"/>
                  </a:lnTo>
                  <a:close/>
                </a:path>
              </a:pathLst>
            </a:custGeom>
            <a:solidFill>
              <a:srgbClr val="00FF00"/>
            </a:solidFill>
            <a:ln w="25400" cap="flat">
              <a:solidFill>
                <a:srgbClr val="292934"/>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367" name="Text Box 68"/>
            <p:cNvSpPr/>
            <p:nvPr/>
          </p:nvSpPr>
          <p:spPr>
            <a:xfrm>
              <a:off x="10909934" y="4740026"/>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a:solidFill>
                    <a:srgbClr val="FF0000"/>
                  </a:solidFill>
                  <a:latin typeface="Arial"/>
                  <a:ea typeface="Arial"/>
                  <a:cs typeface="Arial"/>
                  <a:sym typeface="Arial"/>
                </a:defRPr>
              </a:lvl1pPr>
            </a:lstStyle>
            <a:p>
              <a:pPr/>
              <a:r>
                <a:t>G</a:t>
              </a:r>
            </a:p>
          </p:txBody>
        </p:sp>
        <p:sp>
          <p:nvSpPr>
            <p:cNvPr id="368" name="Freeform 69"/>
            <p:cNvSpPr/>
            <p:nvPr/>
          </p:nvSpPr>
          <p:spPr>
            <a:xfrm>
              <a:off x="11211559" y="4759076"/>
              <a:ext cx="723901" cy="990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4846"/>
                  </a:moveTo>
                  <a:lnTo>
                    <a:pt x="21411" y="5123"/>
                  </a:lnTo>
                  <a:lnTo>
                    <a:pt x="20937" y="5885"/>
                  </a:lnTo>
                  <a:lnTo>
                    <a:pt x="20084" y="7131"/>
                  </a:lnTo>
                  <a:lnTo>
                    <a:pt x="19137" y="8654"/>
                  </a:lnTo>
                  <a:lnTo>
                    <a:pt x="18000" y="10385"/>
                  </a:lnTo>
                  <a:lnTo>
                    <a:pt x="16768" y="12254"/>
                  </a:lnTo>
                  <a:lnTo>
                    <a:pt x="15537" y="14192"/>
                  </a:lnTo>
                  <a:lnTo>
                    <a:pt x="14305" y="16062"/>
                  </a:lnTo>
                  <a:lnTo>
                    <a:pt x="13168" y="17792"/>
                  </a:lnTo>
                  <a:lnTo>
                    <a:pt x="12221" y="19315"/>
                  </a:lnTo>
                  <a:lnTo>
                    <a:pt x="11463" y="20562"/>
                  </a:lnTo>
                  <a:lnTo>
                    <a:pt x="10989" y="21323"/>
                  </a:lnTo>
                  <a:lnTo>
                    <a:pt x="10800" y="21600"/>
                  </a:lnTo>
                  <a:lnTo>
                    <a:pt x="10895" y="19938"/>
                  </a:lnTo>
                  <a:lnTo>
                    <a:pt x="9568" y="18415"/>
                  </a:lnTo>
                  <a:lnTo>
                    <a:pt x="7105" y="17169"/>
                  </a:lnTo>
                  <a:lnTo>
                    <a:pt x="4074" y="16615"/>
                  </a:lnTo>
                  <a:lnTo>
                    <a:pt x="1611" y="16962"/>
                  </a:lnTo>
                  <a:lnTo>
                    <a:pt x="0" y="18138"/>
                  </a:lnTo>
                  <a:lnTo>
                    <a:pt x="189" y="17792"/>
                  </a:lnTo>
                  <a:lnTo>
                    <a:pt x="568" y="16962"/>
                  </a:lnTo>
                  <a:lnTo>
                    <a:pt x="1326" y="15646"/>
                  </a:lnTo>
                  <a:lnTo>
                    <a:pt x="2179" y="14054"/>
                  </a:lnTo>
                  <a:lnTo>
                    <a:pt x="3126" y="12185"/>
                  </a:lnTo>
                  <a:lnTo>
                    <a:pt x="5211" y="8031"/>
                  </a:lnTo>
                  <a:lnTo>
                    <a:pt x="6347" y="5954"/>
                  </a:lnTo>
                  <a:lnTo>
                    <a:pt x="7295" y="4085"/>
                  </a:lnTo>
                  <a:lnTo>
                    <a:pt x="8147" y="2423"/>
                  </a:lnTo>
                  <a:lnTo>
                    <a:pt x="8811" y="1108"/>
                  </a:lnTo>
                  <a:lnTo>
                    <a:pt x="9189" y="277"/>
                  </a:lnTo>
                  <a:lnTo>
                    <a:pt x="9379" y="0"/>
                  </a:lnTo>
                  <a:lnTo>
                    <a:pt x="21600" y="4846"/>
                  </a:lnTo>
                  <a:close/>
                </a:path>
              </a:pathLst>
            </a:custGeom>
            <a:solidFill>
              <a:srgbClr val="00FF00"/>
            </a:solidFill>
            <a:ln w="25400" cap="flat">
              <a:solidFill>
                <a:srgbClr val="292934"/>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369" name="Text Box 70"/>
            <p:cNvSpPr/>
            <p:nvPr/>
          </p:nvSpPr>
          <p:spPr>
            <a:xfrm>
              <a:off x="15267621" y="9112001"/>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4800">
                  <a:solidFill>
                    <a:srgbClr val="FF0000"/>
                  </a:solidFill>
                  <a:latin typeface="Times New Roman"/>
                  <a:ea typeface="Times New Roman"/>
                  <a:cs typeface="Times New Roman"/>
                  <a:sym typeface="Times New Roman"/>
                </a:defRPr>
              </a:lvl1pPr>
            </a:lstStyle>
            <a:p>
              <a:pPr/>
              <a:r>
                <a:t>RNA</a:t>
              </a:r>
            </a:p>
          </p:txBody>
        </p:sp>
        <p:sp>
          <p:nvSpPr>
            <p:cNvPr id="370" name="Freeform 71"/>
            <p:cNvSpPr/>
            <p:nvPr/>
          </p:nvSpPr>
          <p:spPr>
            <a:xfrm>
              <a:off x="13767435" y="7791201"/>
              <a:ext cx="749301" cy="12096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92" y="0"/>
                  </a:moveTo>
                  <a:lnTo>
                    <a:pt x="0" y="19332"/>
                  </a:lnTo>
                  <a:lnTo>
                    <a:pt x="6681" y="18255"/>
                  </a:lnTo>
                  <a:lnTo>
                    <a:pt x="10800" y="21600"/>
                  </a:lnTo>
                  <a:lnTo>
                    <a:pt x="21600" y="2324"/>
                  </a:lnTo>
                  <a:lnTo>
                    <a:pt x="10892" y="0"/>
                  </a:lnTo>
                  <a:close/>
                </a:path>
              </a:pathLst>
            </a:custGeom>
            <a:solidFill>
              <a:srgbClr val="00FF00"/>
            </a:solidFill>
            <a:ln w="25400" cap="flat">
              <a:solidFill>
                <a:srgbClr val="292934"/>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371" name="Freeform 72"/>
            <p:cNvSpPr/>
            <p:nvPr/>
          </p:nvSpPr>
          <p:spPr>
            <a:xfrm>
              <a:off x="15281910" y="8054726"/>
              <a:ext cx="469901" cy="11588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533"/>
                  </a:moveTo>
                  <a:lnTo>
                    <a:pt x="17951" y="21600"/>
                  </a:lnTo>
                  <a:lnTo>
                    <a:pt x="9341" y="18878"/>
                  </a:lnTo>
                  <a:lnTo>
                    <a:pt x="0" y="21127"/>
                  </a:lnTo>
                  <a:lnTo>
                    <a:pt x="3503" y="0"/>
                  </a:lnTo>
                  <a:lnTo>
                    <a:pt x="21600" y="533"/>
                  </a:lnTo>
                  <a:close/>
                </a:path>
              </a:pathLst>
            </a:custGeom>
            <a:solidFill>
              <a:srgbClr val="00FF00"/>
            </a:solidFill>
            <a:ln w="25400" cap="flat">
              <a:solidFill>
                <a:srgbClr val="292934"/>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372" name="Freeform 73"/>
            <p:cNvSpPr/>
            <p:nvPr/>
          </p:nvSpPr>
          <p:spPr>
            <a:xfrm>
              <a:off x="14583410" y="7962651"/>
              <a:ext cx="571501" cy="11969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9"/>
                  </a:moveTo>
                  <a:lnTo>
                    <a:pt x="21480" y="1260"/>
                  </a:lnTo>
                  <a:lnTo>
                    <a:pt x="21360" y="1833"/>
                  </a:lnTo>
                  <a:lnTo>
                    <a:pt x="21120" y="2636"/>
                  </a:lnTo>
                  <a:lnTo>
                    <a:pt x="20760" y="3724"/>
                  </a:lnTo>
                  <a:lnTo>
                    <a:pt x="20280" y="4985"/>
                  </a:lnTo>
                  <a:lnTo>
                    <a:pt x="19800" y="6417"/>
                  </a:lnTo>
                  <a:lnTo>
                    <a:pt x="19320" y="8021"/>
                  </a:lnTo>
                  <a:lnTo>
                    <a:pt x="18720" y="9683"/>
                  </a:lnTo>
                  <a:lnTo>
                    <a:pt x="18120" y="11402"/>
                  </a:lnTo>
                  <a:lnTo>
                    <a:pt x="17640" y="13063"/>
                  </a:lnTo>
                  <a:lnTo>
                    <a:pt x="16920" y="14725"/>
                  </a:lnTo>
                  <a:lnTo>
                    <a:pt x="16440" y="16329"/>
                  </a:lnTo>
                  <a:lnTo>
                    <a:pt x="15960" y="17761"/>
                  </a:lnTo>
                  <a:lnTo>
                    <a:pt x="15480" y="19079"/>
                  </a:lnTo>
                  <a:lnTo>
                    <a:pt x="15240" y="20110"/>
                  </a:lnTo>
                  <a:lnTo>
                    <a:pt x="14880" y="20912"/>
                  </a:lnTo>
                  <a:lnTo>
                    <a:pt x="14760" y="21428"/>
                  </a:lnTo>
                  <a:lnTo>
                    <a:pt x="14640" y="21600"/>
                  </a:lnTo>
                  <a:lnTo>
                    <a:pt x="14160" y="20340"/>
                  </a:lnTo>
                  <a:lnTo>
                    <a:pt x="11760" y="19251"/>
                  </a:lnTo>
                  <a:lnTo>
                    <a:pt x="8160" y="18621"/>
                  </a:lnTo>
                  <a:lnTo>
                    <a:pt x="4320" y="18678"/>
                  </a:lnTo>
                  <a:lnTo>
                    <a:pt x="1440" y="19366"/>
                  </a:lnTo>
                  <a:lnTo>
                    <a:pt x="0" y="20511"/>
                  </a:lnTo>
                  <a:lnTo>
                    <a:pt x="120" y="20340"/>
                  </a:lnTo>
                  <a:lnTo>
                    <a:pt x="240" y="19824"/>
                  </a:lnTo>
                  <a:lnTo>
                    <a:pt x="600" y="19022"/>
                  </a:lnTo>
                  <a:lnTo>
                    <a:pt x="960" y="17933"/>
                  </a:lnTo>
                  <a:lnTo>
                    <a:pt x="1320" y="16673"/>
                  </a:lnTo>
                  <a:lnTo>
                    <a:pt x="1800" y="15183"/>
                  </a:lnTo>
                  <a:lnTo>
                    <a:pt x="2400" y="13636"/>
                  </a:lnTo>
                  <a:lnTo>
                    <a:pt x="2880" y="11975"/>
                  </a:lnTo>
                  <a:lnTo>
                    <a:pt x="4080" y="8537"/>
                  </a:lnTo>
                  <a:lnTo>
                    <a:pt x="4560" y="6875"/>
                  </a:lnTo>
                  <a:lnTo>
                    <a:pt x="5160" y="5328"/>
                  </a:lnTo>
                  <a:lnTo>
                    <a:pt x="5640" y="3839"/>
                  </a:lnTo>
                  <a:lnTo>
                    <a:pt x="6120" y="2578"/>
                  </a:lnTo>
                  <a:lnTo>
                    <a:pt x="6480" y="1490"/>
                  </a:lnTo>
                  <a:lnTo>
                    <a:pt x="6720" y="688"/>
                  </a:lnTo>
                  <a:lnTo>
                    <a:pt x="6960" y="172"/>
                  </a:lnTo>
                  <a:lnTo>
                    <a:pt x="6960" y="0"/>
                  </a:lnTo>
                  <a:lnTo>
                    <a:pt x="21600" y="1089"/>
                  </a:lnTo>
                  <a:close/>
                </a:path>
              </a:pathLst>
            </a:custGeom>
            <a:solidFill>
              <a:srgbClr val="00FF00"/>
            </a:solidFill>
            <a:ln w="25400" cap="flat">
              <a:solidFill>
                <a:srgbClr val="292934"/>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373" name="Freeform 74"/>
            <p:cNvSpPr/>
            <p:nvPr/>
          </p:nvSpPr>
          <p:spPr>
            <a:xfrm>
              <a:off x="12281534" y="6511676"/>
              <a:ext cx="1041401" cy="9334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7273"/>
                  </a:moveTo>
                  <a:lnTo>
                    <a:pt x="4939" y="21600"/>
                  </a:lnTo>
                  <a:lnTo>
                    <a:pt x="4676" y="16090"/>
                  </a:lnTo>
                  <a:lnTo>
                    <a:pt x="0" y="14327"/>
                  </a:lnTo>
                  <a:lnTo>
                    <a:pt x="16661" y="0"/>
                  </a:lnTo>
                  <a:lnTo>
                    <a:pt x="21600" y="7273"/>
                  </a:lnTo>
                  <a:close/>
                </a:path>
              </a:pathLst>
            </a:custGeom>
            <a:solidFill>
              <a:srgbClr val="00FF00"/>
            </a:solidFill>
            <a:ln w="25400" cap="flat">
              <a:solidFill>
                <a:srgbClr val="292934"/>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374" name="Freeform 75"/>
            <p:cNvSpPr/>
            <p:nvPr/>
          </p:nvSpPr>
          <p:spPr>
            <a:xfrm>
              <a:off x="12646659" y="6987926"/>
              <a:ext cx="1038226" cy="10033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051" y="0"/>
                  </a:moveTo>
                  <a:lnTo>
                    <a:pt x="15325" y="752"/>
                  </a:lnTo>
                  <a:lnTo>
                    <a:pt x="14466" y="1572"/>
                  </a:lnTo>
                  <a:lnTo>
                    <a:pt x="13343" y="2597"/>
                  </a:lnTo>
                  <a:lnTo>
                    <a:pt x="12088" y="3896"/>
                  </a:lnTo>
                  <a:lnTo>
                    <a:pt x="10635" y="5263"/>
                  </a:lnTo>
                  <a:lnTo>
                    <a:pt x="9116" y="6699"/>
                  </a:lnTo>
                  <a:lnTo>
                    <a:pt x="7596" y="8203"/>
                  </a:lnTo>
                  <a:lnTo>
                    <a:pt x="6077" y="9638"/>
                  </a:lnTo>
                  <a:lnTo>
                    <a:pt x="4690" y="11005"/>
                  </a:lnTo>
                  <a:lnTo>
                    <a:pt x="3369" y="12235"/>
                  </a:lnTo>
                  <a:lnTo>
                    <a:pt x="2312" y="13329"/>
                  </a:lnTo>
                  <a:lnTo>
                    <a:pt x="1453" y="14149"/>
                  </a:lnTo>
                  <a:lnTo>
                    <a:pt x="727" y="14901"/>
                  </a:lnTo>
                  <a:lnTo>
                    <a:pt x="0" y="16337"/>
                  </a:lnTo>
                  <a:lnTo>
                    <a:pt x="264" y="18114"/>
                  </a:lnTo>
                  <a:lnTo>
                    <a:pt x="1453" y="19959"/>
                  </a:lnTo>
                  <a:lnTo>
                    <a:pt x="3105" y="21258"/>
                  </a:lnTo>
                  <a:lnTo>
                    <a:pt x="4888" y="21600"/>
                  </a:lnTo>
                  <a:lnTo>
                    <a:pt x="6275" y="21053"/>
                  </a:lnTo>
                  <a:lnTo>
                    <a:pt x="6473" y="20848"/>
                  </a:lnTo>
                  <a:lnTo>
                    <a:pt x="7068" y="20301"/>
                  </a:lnTo>
                  <a:lnTo>
                    <a:pt x="7927" y="19481"/>
                  </a:lnTo>
                  <a:lnTo>
                    <a:pt x="8983" y="18387"/>
                  </a:lnTo>
                  <a:lnTo>
                    <a:pt x="10239" y="17157"/>
                  </a:lnTo>
                  <a:lnTo>
                    <a:pt x="11692" y="15790"/>
                  </a:lnTo>
                  <a:lnTo>
                    <a:pt x="13211" y="14354"/>
                  </a:lnTo>
                  <a:lnTo>
                    <a:pt x="14730" y="12851"/>
                  </a:lnTo>
                  <a:lnTo>
                    <a:pt x="16250" y="11415"/>
                  </a:lnTo>
                  <a:lnTo>
                    <a:pt x="17637" y="10048"/>
                  </a:lnTo>
                  <a:lnTo>
                    <a:pt x="18958" y="8818"/>
                  </a:lnTo>
                  <a:lnTo>
                    <a:pt x="20015" y="7724"/>
                  </a:lnTo>
                  <a:lnTo>
                    <a:pt x="20873" y="6904"/>
                  </a:lnTo>
                  <a:lnTo>
                    <a:pt x="21468" y="6425"/>
                  </a:lnTo>
                  <a:lnTo>
                    <a:pt x="21600" y="6220"/>
                  </a:lnTo>
                  <a:lnTo>
                    <a:pt x="16051" y="0"/>
                  </a:lnTo>
                  <a:close/>
                </a:path>
              </a:pathLst>
            </a:custGeom>
            <a:solidFill>
              <a:srgbClr val="00FF00"/>
            </a:solidFill>
            <a:ln w="25400" cap="flat">
              <a:solidFill>
                <a:srgbClr val="292934"/>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375" name="Freeform 76"/>
            <p:cNvSpPr/>
            <p:nvPr/>
          </p:nvSpPr>
          <p:spPr>
            <a:xfrm>
              <a:off x="11891009" y="5946526"/>
              <a:ext cx="1054101" cy="9715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6635"/>
                  </a:moveTo>
                  <a:lnTo>
                    <a:pt x="21405" y="6776"/>
                  </a:lnTo>
                  <a:lnTo>
                    <a:pt x="20884" y="7271"/>
                  </a:lnTo>
                  <a:lnTo>
                    <a:pt x="20104" y="7976"/>
                  </a:lnTo>
                  <a:lnTo>
                    <a:pt x="18998" y="8965"/>
                  </a:lnTo>
                  <a:lnTo>
                    <a:pt x="17827" y="10094"/>
                  </a:lnTo>
                  <a:lnTo>
                    <a:pt x="16460" y="11365"/>
                  </a:lnTo>
                  <a:lnTo>
                    <a:pt x="14964" y="12776"/>
                  </a:lnTo>
                  <a:lnTo>
                    <a:pt x="13467" y="14118"/>
                  </a:lnTo>
                  <a:lnTo>
                    <a:pt x="11906" y="15529"/>
                  </a:lnTo>
                  <a:lnTo>
                    <a:pt x="10410" y="16871"/>
                  </a:lnTo>
                  <a:lnTo>
                    <a:pt x="9043" y="18141"/>
                  </a:lnTo>
                  <a:lnTo>
                    <a:pt x="7807" y="19341"/>
                  </a:lnTo>
                  <a:lnTo>
                    <a:pt x="6766" y="20259"/>
                  </a:lnTo>
                  <a:lnTo>
                    <a:pt x="5920" y="20965"/>
                  </a:lnTo>
                  <a:lnTo>
                    <a:pt x="5400" y="21459"/>
                  </a:lnTo>
                  <a:lnTo>
                    <a:pt x="5270" y="21600"/>
                  </a:lnTo>
                  <a:lnTo>
                    <a:pt x="5986" y="20188"/>
                  </a:lnTo>
                  <a:lnTo>
                    <a:pt x="5790" y="18282"/>
                  </a:lnTo>
                  <a:lnTo>
                    <a:pt x="4749" y="16376"/>
                  </a:lnTo>
                  <a:lnTo>
                    <a:pt x="3123" y="14965"/>
                  </a:lnTo>
                  <a:lnTo>
                    <a:pt x="1431" y="14471"/>
                  </a:lnTo>
                  <a:lnTo>
                    <a:pt x="0" y="15035"/>
                  </a:lnTo>
                  <a:lnTo>
                    <a:pt x="195" y="14894"/>
                  </a:lnTo>
                  <a:lnTo>
                    <a:pt x="716" y="14400"/>
                  </a:lnTo>
                  <a:lnTo>
                    <a:pt x="1496" y="13694"/>
                  </a:lnTo>
                  <a:lnTo>
                    <a:pt x="2537" y="12706"/>
                  </a:lnTo>
                  <a:lnTo>
                    <a:pt x="3773" y="11576"/>
                  </a:lnTo>
                  <a:lnTo>
                    <a:pt x="5140" y="10306"/>
                  </a:lnTo>
                  <a:lnTo>
                    <a:pt x="6636" y="8965"/>
                  </a:lnTo>
                  <a:lnTo>
                    <a:pt x="8133" y="7553"/>
                  </a:lnTo>
                  <a:lnTo>
                    <a:pt x="9694" y="6141"/>
                  </a:lnTo>
                  <a:lnTo>
                    <a:pt x="11190" y="4800"/>
                  </a:lnTo>
                  <a:lnTo>
                    <a:pt x="12557" y="3529"/>
                  </a:lnTo>
                  <a:lnTo>
                    <a:pt x="13793" y="2400"/>
                  </a:lnTo>
                  <a:lnTo>
                    <a:pt x="14834" y="1412"/>
                  </a:lnTo>
                  <a:lnTo>
                    <a:pt x="15614" y="635"/>
                  </a:lnTo>
                  <a:lnTo>
                    <a:pt x="16200" y="212"/>
                  </a:lnTo>
                  <a:lnTo>
                    <a:pt x="16395" y="0"/>
                  </a:lnTo>
                  <a:lnTo>
                    <a:pt x="21600" y="6635"/>
                  </a:lnTo>
                  <a:close/>
                </a:path>
              </a:pathLst>
            </a:custGeom>
            <a:solidFill>
              <a:srgbClr val="00FF00"/>
            </a:solidFill>
            <a:ln w="25400" cap="flat">
              <a:solidFill>
                <a:srgbClr val="292934"/>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376" name="Freeform 77"/>
            <p:cNvSpPr/>
            <p:nvPr/>
          </p:nvSpPr>
          <p:spPr>
            <a:xfrm>
              <a:off x="13110210" y="7454651"/>
              <a:ext cx="1000126" cy="11811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4181"/>
                  </a:moveTo>
                  <a:lnTo>
                    <a:pt x="6994" y="21600"/>
                  </a:lnTo>
                  <a:lnTo>
                    <a:pt x="5211" y="17535"/>
                  </a:lnTo>
                  <a:lnTo>
                    <a:pt x="0" y="17419"/>
                  </a:lnTo>
                  <a:lnTo>
                    <a:pt x="14674" y="0"/>
                  </a:lnTo>
                  <a:lnTo>
                    <a:pt x="21600" y="4181"/>
                  </a:lnTo>
                  <a:close/>
                </a:path>
              </a:pathLst>
            </a:custGeom>
            <a:solidFill>
              <a:srgbClr val="00FF00"/>
            </a:solidFill>
            <a:ln w="25400" cap="flat">
              <a:solidFill>
                <a:srgbClr val="292934"/>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377" name="Freeform 78"/>
            <p:cNvSpPr/>
            <p:nvPr/>
          </p:nvSpPr>
          <p:spPr>
            <a:xfrm>
              <a:off x="15977235" y="8054726"/>
              <a:ext cx="393701" cy="11461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19087"/>
                  </a:lnTo>
                  <a:lnTo>
                    <a:pt x="1394" y="20343"/>
                  </a:lnTo>
                  <a:lnTo>
                    <a:pt x="5226" y="21301"/>
                  </a:lnTo>
                  <a:lnTo>
                    <a:pt x="10800" y="21600"/>
                  </a:lnTo>
                  <a:lnTo>
                    <a:pt x="16200" y="21301"/>
                  </a:lnTo>
                  <a:lnTo>
                    <a:pt x="20032" y="20343"/>
                  </a:lnTo>
                  <a:lnTo>
                    <a:pt x="21600" y="19027"/>
                  </a:lnTo>
                  <a:lnTo>
                    <a:pt x="21600" y="0"/>
                  </a:lnTo>
                  <a:lnTo>
                    <a:pt x="0" y="0"/>
                  </a:lnTo>
                  <a:close/>
                </a:path>
              </a:pathLst>
            </a:custGeom>
            <a:solidFill>
              <a:srgbClr val="00FF00"/>
            </a:solidFill>
            <a:ln w="25400" cap="flat">
              <a:solidFill>
                <a:srgbClr val="292934"/>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378" name="Freeform 79"/>
            <p:cNvSpPr/>
            <p:nvPr/>
          </p:nvSpPr>
          <p:spPr>
            <a:xfrm>
              <a:off x="11668759" y="5302001"/>
              <a:ext cx="930276" cy="9207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334" y="0"/>
                  </a:moveTo>
                  <a:lnTo>
                    <a:pt x="13417" y="1937"/>
                  </a:lnTo>
                  <a:lnTo>
                    <a:pt x="12016" y="3203"/>
                  </a:lnTo>
                  <a:lnTo>
                    <a:pt x="10542" y="4692"/>
                  </a:lnTo>
                  <a:lnTo>
                    <a:pt x="8920" y="6257"/>
                  </a:lnTo>
                  <a:lnTo>
                    <a:pt x="7225" y="7895"/>
                  </a:lnTo>
                  <a:lnTo>
                    <a:pt x="5603" y="9534"/>
                  </a:lnTo>
                  <a:lnTo>
                    <a:pt x="4055" y="11023"/>
                  </a:lnTo>
                  <a:lnTo>
                    <a:pt x="2728" y="12290"/>
                  </a:lnTo>
                  <a:lnTo>
                    <a:pt x="1696" y="13332"/>
                  </a:lnTo>
                  <a:lnTo>
                    <a:pt x="958" y="14003"/>
                  </a:lnTo>
                  <a:lnTo>
                    <a:pt x="737" y="14226"/>
                  </a:lnTo>
                  <a:lnTo>
                    <a:pt x="0" y="15790"/>
                  </a:lnTo>
                  <a:lnTo>
                    <a:pt x="295" y="17801"/>
                  </a:lnTo>
                  <a:lnTo>
                    <a:pt x="1548" y="19738"/>
                  </a:lnTo>
                  <a:lnTo>
                    <a:pt x="3465" y="21153"/>
                  </a:lnTo>
                  <a:lnTo>
                    <a:pt x="5382" y="21600"/>
                  </a:lnTo>
                  <a:lnTo>
                    <a:pt x="7003" y="20930"/>
                  </a:lnTo>
                  <a:lnTo>
                    <a:pt x="7225" y="20706"/>
                  </a:lnTo>
                  <a:lnTo>
                    <a:pt x="7888" y="19961"/>
                  </a:lnTo>
                  <a:lnTo>
                    <a:pt x="8994" y="18993"/>
                  </a:lnTo>
                  <a:lnTo>
                    <a:pt x="10321" y="17727"/>
                  </a:lnTo>
                  <a:lnTo>
                    <a:pt x="11795" y="16237"/>
                  </a:lnTo>
                  <a:lnTo>
                    <a:pt x="13491" y="14599"/>
                  </a:lnTo>
                  <a:lnTo>
                    <a:pt x="15113" y="13034"/>
                  </a:lnTo>
                  <a:lnTo>
                    <a:pt x="16808" y="11396"/>
                  </a:lnTo>
                  <a:lnTo>
                    <a:pt x="18283" y="9906"/>
                  </a:lnTo>
                  <a:lnTo>
                    <a:pt x="19683" y="8640"/>
                  </a:lnTo>
                  <a:lnTo>
                    <a:pt x="21600" y="6703"/>
                  </a:lnTo>
                  <a:lnTo>
                    <a:pt x="15334" y="0"/>
                  </a:lnTo>
                  <a:close/>
                </a:path>
              </a:pathLst>
            </a:custGeom>
            <a:solidFill>
              <a:srgbClr val="00FF00"/>
            </a:solidFill>
            <a:ln w="25400" cap="flat">
              <a:solidFill>
                <a:srgbClr val="292934"/>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379" name="Freeform 80"/>
            <p:cNvSpPr/>
            <p:nvPr/>
          </p:nvSpPr>
          <p:spPr>
            <a:xfrm>
              <a:off x="10681334" y="4130426"/>
              <a:ext cx="5911851" cy="41973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79"/>
                  </a:moveTo>
                  <a:lnTo>
                    <a:pt x="209" y="1928"/>
                  </a:lnTo>
                  <a:lnTo>
                    <a:pt x="429" y="1977"/>
                  </a:lnTo>
                  <a:lnTo>
                    <a:pt x="638" y="2042"/>
                  </a:lnTo>
                  <a:lnTo>
                    <a:pt x="858" y="2108"/>
                  </a:lnTo>
                  <a:lnTo>
                    <a:pt x="1299" y="2271"/>
                  </a:lnTo>
                  <a:lnTo>
                    <a:pt x="1531" y="2385"/>
                  </a:lnTo>
                  <a:lnTo>
                    <a:pt x="1972" y="2614"/>
                  </a:lnTo>
                  <a:lnTo>
                    <a:pt x="2192" y="2745"/>
                  </a:lnTo>
                  <a:lnTo>
                    <a:pt x="2610" y="3039"/>
                  </a:lnTo>
                  <a:lnTo>
                    <a:pt x="2819" y="3219"/>
                  </a:lnTo>
                  <a:lnTo>
                    <a:pt x="3016" y="3398"/>
                  </a:lnTo>
                  <a:lnTo>
                    <a:pt x="3202" y="3611"/>
                  </a:lnTo>
                  <a:lnTo>
                    <a:pt x="3399" y="3823"/>
                  </a:lnTo>
                  <a:lnTo>
                    <a:pt x="3573" y="4052"/>
                  </a:lnTo>
                  <a:lnTo>
                    <a:pt x="3735" y="4297"/>
                  </a:lnTo>
                  <a:lnTo>
                    <a:pt x="3898" y="4559"/>
                  </a:lnTo>
                  <a:lnTo>
                    <a:pt x="4025" y="4787"/>
                  </a:lnTo>
                  <a:lnTo>
                    <a:pt x="4153" y="5032"/>
                  </a:lnTo>
                  <a:lnTo>
                    <a:pt x="4281" y="5261"/>
                  </a:lnTo>
                  <a:lnTo>
                    <a:pt x="4420" y="5506"/>
                  </a:lnTo>
                  <a:lnTo>
                    <a:pt x="4547" y="5751"/>
                  </a:lnTo>
                  <a:lnTo>
                    <a:pt x="4663" y="5996"/>
                  </a:lnTo>
                  <a:lnTo>
                    <a:pt x="4791" y="6258"/>
                  </a:lnTo>
                  <a:lnTo>
                    <a:pt x="4919" y="6503"/>
                  </a:lnTo>
                  <a:lnTo>
                    <a:pt x="5046" y="6764"/>
                  </a:lnTo>
                  <a:lnTo>
                    <a:pt x="5162" y="7009"/>
                  </a:lnTo>
                  <a:lnTo>
                    <a:pt x="5290" y="7271"/>
                  </a:lnTo>
                  <a:lnTo>
                    <a:pt x="5406" y="7532"/>
                  </a:lnTo>
                  <a:lnTo>
                    <a:pt x="5661" y="8055"/>
                  </a:lnTo>
                  <a:lnTo>
                    <a:pt x="5893" y="8578"/>
                  </a:lnTo>
                  <a:lnTo>
                    <a:pt x="6009" y="8856"/>
                  </a:lnTo>
                  <a:lnTo>
                    <a:pt x="6137" y="9117"/>
                  </a:lnTo>
                  <a:lnTo>
                    <a:pt x="6253" y="9379"/>
                  </a:lnTo>
                  <a:lnTo>
                    <a:pt x="6380" y="9656"/>
                  </a:lnTo>
                  <a:lnTo>
                    <a:pt x="6496" y="9918"/>
                  </a:lnTo>
                  <a:lnTo>
                    <a:pt x="6612" y="10195"/>
                  </a:lnTo>
                  <a:lnTo>
                    <a:pt x="6728" y="10457"/>
                  </a:lnTo>
                  <a:lnTo>
                    <a:pt x="6844" y="10735"/>
                  </a:lnTo>
                  <a:lnTo>
                    <a:pt x="6972" y="10996"/>
                  </a:lnTo>
                  <a:lnTo>
                    <a:pt x="7088" y="11257"/>
                  </a:lnTo>
                  <a:lnTo>
                    <a:pt x="7204" y="11535"/>
                  </a:lnTo>
                  <a:lnTo>
                    <a:pt x="7320" y="11797"/>
                  </a:lnTo>
                  <a:lnTo>
                    <a:pt x="7436" y="12074"/>
                  </a:lnTo>
                  <a:lnTo>
                    <a:pt x="7784" y="12859"/>
                  </a:lnTo>
                  <a:lnTo>
                    <a:pt x="7911" y="13136"/>
                  </a:lnTo>
                  <a:lnTo>
                    <a:pt x="8260" y="13921"/>
                  </a:lnTo>
                  <a:lnTo>
                    <a:pt x="8376" y="14166"/>
                  </a:lnTo>
                  <a:lnTo>
                    <a:pt x="8503" y="14427"/>
                  </a:lnTo>
                  <a:lnTo>
                    <a:pt x="8619" y="14672"/>
                  </a:lnTo>
                  <a:lnTo>
                    <a:pt x="8735" y="14934"/>
                  </a:lnTo>
                  <a:lnTo>
                    <a:pt x="8863" y="15179"/>
                  </a:lnTo>
                  <a:lnTo>
                    <a:pt x="8979" y="15424"/>
                  </a:lnTo>
                  <a:lnTo>
                    <a:pt x="9106" y="15669"/>
                  </a:lnTo>
                  <a:lnTo>
                    <a:pt x="9222" y="15898"/>
                  </a:lnTo>
                  <a:lnTo>
                    <a:pt x="9338" y="16143"/>
                  </a:lnTo>
                  <a:lnTo>
                    <a:pt x="9594" y="16600"/>
                  </a:lnTo>
                  <a:lnTo>
                    <a:pt x="9710" y="16829"/>
                  </a:lnTo>
                  <a:lnTo>
                    <a:pt x="9965" y="17287"/>
                  </a:lnTo>
                  <a:lnTo>
                    <a:pt x="10081" y="17499"/>
                  </a:lnTo>
                  <a:lnTo>
                    <a:pt x="10220" y="17711"/>
                  </a:lnTo>
                  <a:lnTo>
                    <a:pt x="10336" y="17924"/>
                  </a:lnTo>
                  <a:lnTo>
                    <a:pt x="10719" y="18512"/>
                  </a:lnTo>
                  <a:lnTo>
                    <a:pt x="11113" y="19067"/>
                  </a:lnTo>
                  <a:lnTo>
                    <a:pt x="11392" y="19427"/>
                  </a:lnTo>
                  <a:lnTo>
                    <a:pt x="11519" y="19590"/>
                  </a:lnTo>
                  <a:lnTo>
                    <a:pt x="11658" y="19754"/>
                  </a:lnTo>
                  <a:lnTo>
                    <a:pt x="12076" y="20195"/>
                  </a:lnTo>
                  <a:lnTo>
                    <a:pt x="12354" y="20456"/>
                  </a:lnTo>
                  <a:lnTo>
                    <a:pt x="12505" y="20587"/>
                  </a:lnTo>
                  <a:lnTo>
                    <a:pt x="12784" y="20816"/>
                  </a:lnTo>
                  <a:lnTo>
                    <a:pt x="13236" y="21110"/>
                  </a:lnTo>
                  <a:lnTo>
                    <a:pt x="13538" y="21273"/>
                  </a:lnTo>
                  <a:lnTo>
                    <a:pt x="13700" y="21339"/>
                  </a:lnTo>
                  <a:lnTo>
                    <a:pt x="13851" y="21404"/>
                  </a:lnTo>
                  <a:lnTo>
                    <a:pt x="14002" y="21453"/>
                  </a:lnTo>
                  <a:lnTo>
                    <a:pt x="14164" y="21502"/>
                  </a:lnTo>
                  <a:lnTo>
                    <a:pt x="14489" y="21567"/>
                  </a:lnTo>
                  <a:lnTo>
                    <a:pt x="14651" y="21584"/>
                  </a:lnTo>
                  <a:lnTo>
                    <a:pt x="14825" y="21600"/>
                  </a:lnTo>
                  <a:lnTo>
                    <a:pt x="15150" y="21600"/>
                  </a:lnTo>
                  <a:lnTo>
                    <a:pt x="15324" y="21584"/>
                  </a:lnTo>
                  <a:lnTo>
                    <a:pt x="15405" y="21584"/>
                  </a:lnTo>
                  <a:lnTo>
                    <a:pt x="15440" y="21600"/>
                  </a:lnTo>
                  <a:lnTo>
                    <a:pt x="16229" y="21600"/>
                  </a:lnTo>
                  <a:lnTo>
                    <a:pt x="16357" y="21584"/>
                  </a:lnTo>
                  <a:lnTo>
                    <a:pt x="17145" y="21584"/>
                  </a:lnTo>
                  <a:lnTo>
                    <a:pt x="17343" y="21567"/>
                  </a:lnTo>
                  <a:lnTo>
                    <a:pt x="18004" y="21567"/>
                  </a:lnTo>
                  <a:lnTo>
                    <a:pt x="18259" y="21551"/>
                  </a:lnTo>
                  <a:lnTo>
                    <a:pt x="19500" y="21551"/>
                  </a:lnTo>
                  <a:lnTo>
                    <a:pt x="19860" y="21535"/>
                  </a:lnTo>
                  <a:lnTo>
                    <a:pt x="21600" y="21535"/>
                  </a:lnTo>
                  <a:lnTo>
                    <a:pt x="21600" y="19394"/>
                  </a:lnTo>
                  <a:lnTo>
                    <a:pt x="15336" y="19394"/>
                  </a:lnTo>
                  <a:lnTo>
                    <a:pt x="14872" y="19296"/>
                  </a:lnTo>
                  <a:lnTo>
                    <a:pt x="14651" y="19231"/>
                  </a:lnTo>
                  <a:lnTo>
                    <a:pt x="14431" y="19149"/>
                  </a:lnTo>
                  <a:lnTo>
                    <a:pt x="14222" y="19051"/>
                  </a:lnTo>
                  <a:lnTo>
                    <a:pt x="14002" y="18953"/>
                  </a:lnTo>
                  <a:lnTo>
                    <a:pt x="13805" y="18822"/>
                  </a:lnTo>
                  <a:lnTo>
                    <a:pt x="13607" y="18708"/>
                  </a:lnTo>
                  <a:lnTo>
                    <a:pt x="13410" y="18561"/>
                  </a:lnTo>
                  <a:lnTo>
                    <a:pt x="13224" y="18414"/>
                  </a:lnTo>
                  <a:lnTo>
                    <a:pt x="13027" y="18251"/>
                  </a:lnTo>
                  <a:lnTo>
                    <a:pt x="12853" y="18087"/>
                  </a:lnTo>
                  <a:lnTo>
                    <a:pt x="12679" y="17907"/>
                  </a:lnTo>
                  <a:lnTo>
                    <a:pt x="12331" y="17515"/>
                  </a:lnTo>
                  <a:lnTo>
                    <a:pt x="12006" y="17090"/>
                  </a:lnTo>
                  <a:lnTo>
                    <a:pt x="11682" y="16633"/>
                  </a:lnTo>
                  <a:lnTo>
                    <a:pt x="11229" y="15898"/>
                  </a:lnTo>
                  <a:lnTo>
                    <a:pt x="10846" y="15179"/>
                  </a:lnTo>
                  <a:lnTo>
                    <a:pt x="10603" y="14738"/>
                  </a:lnTo>
                  <a:lnTo>
                    <a:pt x="10382" y="14313"/>
                  </a:lnTo>
                  <a:lnTo>
                    <a:pt x="10150" y="13888"/>
                  </a:lnTo>
                  <a:lnTo>
                    <a:pt x="9942" y="13463"/>
                  </a:lnTo>
                  <a:lnTo>
                    <a:pt x="9524" y="12646"/>
                  </a:lnTo>
                  <a:lnTo>
                    <a:pt x="9327" y="12270"/>
                  </a:lnTo>
                  <a:lnTo>
                    <a:pt x="9141" y="11878"/>
                  </a:lnTo>
                  <a:lnTo>
                    <a:pt x="8956" y="11503"/>
                  </a:lnTo>
                  <a:lnTo>
                    <a:pt x="8782" y="11143"/>
                  </a:lnTo>
                  <a:lnTo>
                    <a:pt x="8619" y="10800"/>
                  </a:lnTo>
                  <a:lnTo>
                    <a:pt x="8457" y="10441"/>
                  </a:lnTo>
                  <a:lnTo>
                    <a:pt x="8306" y="10114"/>
                  </a:lnTo>
                  <a:lnTo>
                    <a:pt x="8155" y="9803"/>
                  </a:lnTo>
                  <a:lnTo>
                    <a:pt x="8016" y="9493"/>
                  </a:lnTo>
                  <a:lnTo>
                    <a:pt x="7877" y="9199"/>
                  </a:lnTo>
                  <a:lnTo>
                    <a:pt x="7749" y="8905"/>
                  </a:lnTo>
                  <a:lnTo>
                    <a:pt x="7633" y="8627"/>
                  </a:lnTo>
                  <a:lnTo>
                    <a:pt x="7517" y="8382"/>
                  </a:lnTo>
                  <a:lnTo>
                    <a:pt x="7413" y="8137"/>
                  </a:lnTo>
                  <a:lnTo>
                    <a:pt x="7320" y="7892"/>
                  </a:lnTo>
                  <a:lnTo>
                    <a:pt x="7215" y="7679"/>
                  </a:lnTo>
                  <a:lnTo>
                    <a:pt x="7053" y="7287"/>
                  </a:lnTo>
                  <a:lnTo>
                    <a:pt x="6983" y="7107"/>
                  </a:lnTo>
                  <a:lnTo>
                    <a:pt x="6914" y="6944"/>
                  </a:lnTo>
                  <a:lnTo>
                    <a:pt x="6856" y="6797"/>
                  </a:lnTo>
                  <a:lnTo>
                    <a:pt x="6763" y="6568"/>
                  </a:lnTo>
                  <a:lnTo>
                    <a:pt x="6728" y="6470"/>
                  </a:lnTo>
                  <a:lnTo>
                    <a:pt x="6693" y="6389"/>
                  </a:lnTo>
                  <a:lnTo>
                    <a:pt x="6659" y="6323"/>
                  </a:lnTo>
                  <a:lnTo>
                    <a:pt x="6647" y="6274"/>
                  </a:lnTo>
                  <a:lnTo>
                    <a:pt x="6635" y="6241"/>
                  </a:lnTo>
                  <a:lnTo>
                    <a:pt x="6357" y="5555"/>
                  </a:lnTo>
                  <a:lnTo>
                    <a:pt x="6218" y="5228"/>
                  </a:lnTo>
                  <a:lnTo>
                    <a:pt x="5916" y="4608"/>
                  </a:lnTo>
                  <a:lnTo>
                    <a:pt x="5754" y="4330"/>
                  </a:lnTo>
                  <a:lnTo>
                    <a:pt x="5603" y="4052"/>
                  </a:lnTo>
                  <a:lnTo>
                    <a:pt x="5429" y="3791"/>
                  </a:lnTo>
                  <a:lnTo>
                    <a:pt x="5267" y="3529"/>
                  </a:lnTo>
                  <a:lnTo>
                    <a:pt x="5093" y="3284"/>
                  </a:lnTo>
                  <a:lnTo>
                    <a:pt x="4745" y="2827"/>
                  </a:lnTo>
                  <a:lnTo>
                    <a:pt x="4571" y="2631"/>
                  </a:lnTo>
                  <a:lnTo>
                    <a:pt x="4397" y="2418"/>
                  </a:lnTo>
                  <a:lnTo>
                    <a:pt x="4211" y="2222"/>
                  </a:lnTo>
                  <a:lnTo>
                    <a:pt x="4025" y="2042"/>
                  </a:lnTo>
                  <a:lnTo>
                    <a:pt x="3469" y="1552"/>
                  </a:lnTo>
                  <a:lnTo>
                    <a:pt x="3283" y="1405"/>
                  </a:lnTo>
                  <a:lnTo>
                    <a:pt x="2726" y="1013"/>
                  </a:lnTo>
                  <a:lnTo>
                    <a:pt x="2529" y="899"/>
                  </a:lnTo>
                  <a:lnTo>
                    <a:pt x="2343" y="801"/>
                  </a:lnTo>
                  <a:lnTo>
                    <a:pt x="2158" y="686"/>
                  </a:lnTo>
                  <a:lnTo>
                    <a:pt x="1786" y="523"/>
                  </a:lnTo>
                  <a:lnTo>
                    <a:pt x="1612" y="441"/>
                  </a:lnTo>
                  <a:lnTo>
                    <a:pt x="1427" y="359"/>
                  </a:lnTo>
                  <a:lnTo>
                    <a:pt x="1079" y="229"/>
                  </a:lnTo>
                  <a:lnTo>
                    <a:pt x="893" y="180"/>
                  </a:lnTo>
                  <a:lnTo>
                    <a:pt x="568" y="82"/>
                  </a:lnTo>
                  <a:lnTo>
                    <a:pt x="394" y="49"/>
                  </a:lnTo>
                  <a:lnTo>
                    <a:pt x="232" y="0"/>
                  </a:lnTo>
                  <a:lnTo>
                    <a:pt x="209" y="196"/>
                  </a:lnTo>
                  <a:lnTo>
                    <a:pt x="151" y="654"/>
                  </a:lnTo>
                  <a:lnTo>
                    <a:pt x="81" y="1225"/>
                  </a:lnTo>
                  <a:lnTo>
                    <a:pt x="23" y="1683"/>
                  </a:lnTo>
                  <a:lnTo>
                    <a:pt x="0" y="1879"/>
                  </a:lnTo>
                  <a:close/>
                </a:path>
              </a:pathLst>
            </a:custGeom>
            <a:solidFill>
              <a:srgbClr val="00FF00"/>
            </a:solidFill>
            <a:ln w="25400" cap="flat">
              <a:solidFill>
                <a:srgbClr val="292934"/>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380" name="Line 81"/>
            <p:cNvSpPr/>
            <p:nvPr/>
          </p:nvSpPr>
          <p:spPr>
            <a:xfrm>
              <a:off x="16410621" y="4992439"/>
              <a:ext cx="25401" cy="25401"/>
            </a:xfrm>
            <a:prstGeom prst="line">
              <a:avLst/>
            </a:prstGeom>
            <a:noFill/>
            <a:ln w="3175" cap="flat">
              <a:solidFill>
                <a:srgbClr val="292934"/>
              </a:solidFill>
              <a:prstDash val="solid"/>
              <a:round/>
            </a:ln>
            <a:effectLst/>
          </p:spPr>
          <p:txBody>
            <a:bodyPr wrap="square" lIns="50800" tIns="50800" rIns="50800" bIns="50800" numCol="1" anchor="ctr">
              <a:noAutofit/>
            </a:bodyPr>
            <a:lstStyle/>
            <a:p>
              <a:pPr algn="ctr">
                <a:spcBef>
                  <a:spcPts val="0"/>
                </a:spcBef>
                <a:defRPr sz="4400"/>
              </a:pPr>
            </a:p>
          </p:txBody>
        </p:sp>
        <p:sp>
          <p:nvSpPr>
            <p:cNvPr id="381" name="Line 82"/>
            <p:cNvSpPr/>
            <p:nvPr/>
          </p:nvSpPr>
          <p:spPr>
            <a:xfrm>
              <a:off x="15300959" y="7280026"/>
              <a:ext cx="53975" cy="53975"/>
            </a:xfrm>
            <a:prstGeom prst="line">
              <a:avLst/>
            </a:prstGeom>
            <a:noFill/>
            <a:ln w="3175" cap="flat">
              <a:solidFill>
                <a:srgbClr val="292934"/>
              </a:solidFill>
              <a:prstDash val="solid"/>
              <a:round/>
            </a:ln>
            <a:effectLst/>
          </p:spPr>
          <p:txBody>
            <a:bodyPr wrap="square" lIns="50800" tIns="50800" rIns="50800" bIns="50800" numCol="1" anchor="ctr">
              <a:noAutofit/>
            </a:bodyPr>
            <a:lstStyle/>
            <a:p>
              <a:pPr algn="ctr">
                <a:spcBef>
                  <a:spcPts val="0"/>
                </a:spcBef>
                <a:defRPr sz="4400"/>
              </a:pPr>
            </a:p>
          </p:txBody>
        </p:sp>
        <p:sp>
          <p:nvSpPr>
            <p:cNvPr id="382" name="Text Box 83"/>
            <p:cNvSpPr/>
            <p:nvPr/>
          </p:nvSpPr>
          <p:spPr>
            <a:xfrm>
              <a:off x="0" y="1758701"/>
              <a:ext cx="1036320"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spcBef>
                  <a:spcPts val="2800"/>
                </a:spcBef>
                <a:defRPr b="1" sz="4800">
                  <a:solidFill>
                    <a:srgbClr val="FF0000"/>
                  </a:solidFill>
                  <a:latin typeface="Arial"/>
                  <a:ea typeface="Arial"/>
                  <a:cs typeface="Arial"/>
                  <a:sym typeface="Arial"/>
                </a:defRPr>
              </a:pPr>
              <a:r>
                <a:t>5</a:t>
              </a:r>
              <a:r>
                <a:t>’</a:t>
              </a:r>
            </a:p>
          </p:txBody>
        </p:sp>
        <p:sp>
          <p:nvSpPr>
            <p:cNvPr id="383" name="Freeform 84"/>
            <p:cNvSpPr/>
            <p:nvPr/>
          </p:nvSpPr>
          <p:spPr>
            <a:xfrm>
              <a:off x="10087609" y="4314576"/>
              <a:ext cx="469901" cy="11715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503" y="0"/>
                  </a:moveTo>
                  <a:lnTo>
                    <a:pt x="3503" y="176"/>
                  </a:lnTo>
                  <a:lnTo>
                    <a:pt x="3357" y="761"/>
                  </a:lnTo>
                  <a:lnTo>
                    <a:pt x="3211" y="1698"/>
                  </a:lnTo>
                  <a:lnTo>
                    <a:pt x="3065" y="2927"/>
                  </a:lnTo>
                  <a:lnTo>
                    <a:pt x="2773" y="4332"/>
                  </a:lnTo>
                  <a:lnTo>
                    <a:pt x="2481" y="5971"/>
                  </a:lnTo>
                  <a:lnTo>
                    <a:pt x="2043" y="7668"/>
                  </a:lnTo>
                  <a:lnTo>
                    <a:pt x="1459" y="11180"/>
                  </a:lnTo>
                  <a:lnTo>
                    <a:pt x="1168" y="12878"/>
                  </a:lnTo>
                  <a:lnTo>
                    <a:pt x="876" y="14459"/>
                  </a:lnTo>
                  <a:lnTo>
                    <a:pt x="584" y="15922"/>
                  </a:lnTo>
                  <a:lnTo>
                    <a:pt x="438" y="17151"/>
                  </a:lnTo>
                  <a:lnTo>
                    <a:pt x="146" y="18029"/>
                  </a:lnTo>
                  <a:lnTo>
                    <a:pt x="146" y="18615"/>
                  </a:lnTo>
                  <a:lnTo>
                    <a:pt x="0" y="18849"/>
                  </a:lnTo>
                  <a:lnTo>
                    <a:pt x="1022" y="20195"/>
                  </a:lnTo>
                  <a:lnTo>
                    <a:pt x="4232" y="21132"/>
                  </a:lnTo>
                  <a:lnTo>
                    <a:pt x="8611" y="21600"/>
                  </a:lnTo>
                  <a:lnTo>
                    <a:pt x="13281" y="21366"/>
                  </a:lnTo>
                  <a:lnTo>
                    <a:pt x="16638" y="20605"/>
                  </a:lnTo>
                  <a:lnTo>
                    <a:pt x="18097" y="19317"/>
                  </a:lnTo>
                  <a:lnTo>
                    <a:pt x="18243" y="19141"/>
                  </a:lnTo>
                  <a:lnTo>
                    <a:pt x="18243" y="18556"/>
                  </a:lnTo>
                  <a:lnTo>
                    <a:pt x="18389" y="17620"/>
                  </a:lnTo>
                  <a:lnTo>
                    <a:pt x="18681" y="16390"/>
                  </a:lnTo>
                  <a:lnTo>
                    <a:pt x="18973" y="14985"/>
                  </a:lnTo>
                  <a:lnTo>
                    <a:pt x="19557" y="11707"/>
                  </a:lnTo>
                  <a:lnTo>
                    <a:pt x="20141" y="8195"/>
                  </a:lnTo>
                  <a:lnTo>
                    <a:pt x="20432" y="6498"/>
                  </a:lnTo>
                  <a:lnTo>
                    <a:pt x="20724" y="4859"/>
                  </a:lnTo>
                  <a:lnTo>
                    <a:pt x="21016" y="3454"/>
                  </a:lnTo>
                  <a:lnTo>
                    <a:pt x="21162" y="2283"/>
                  </a:lnTo>
                  <a:lnTo>
                    <a:pt x="21454" y="1288"/>
                  </a:lnTo>
                  <a:lnTo>
                    <a:pt x="21454" y="702"/>
                  </a:lnTo>
                  <a:lnTo>
                    <a:pt x="21600" y="527"/>
                  </a:lnTo>
                  <a:lnTo>
                    <a:pt x="3503" y="0"/>
                  </a:lnTo>
                  <a:close/>
                </a:path>
              </a:pathLst>
            </a:custGeom>
            <a:solidFill>
              <a:srgbClr val="00FF00"/>
            </a:solidFill>
            <a:ln w="25400" cap="flat">
              <a:solidFill>
                <a:srgbClr val="292934"/>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384" name="Freeform 85"/>
            <p:cNvSpPr/>
            <p:nvPr/>
          </p:nvSpPr>
          <p:spPr>
            <a:xfrm>
              <a:off x="10033634" y="4098676"/>
              <a:ext cx="711201" cy="3968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0045"/>
                  </a:moveTo>
                  <a:lnTo>
                    <a:pt x="3857" y="20045"/>
                  </a:lnTo>
                  <a:lnTo>
                    <a:pt x="5400" y="19872"/>
                  </a:lnTo>
                  <a:lnTo>
                    <a:pt x="7521" y="19872"/>
                  </a:lnTo>
                  <a:lnTo>
                    <a:pt x="10029" y="20045"/>
                  </a:lnTo>
                  <a:lnTo>
                    <a:pt x="13018" y="20390"/>
                  </a:lnTo>
                  <a:lnTo>
                    <a:pt x="16200" y="20909"/>
                  </a:lnTo>
                  <a:lnTo>
                    <a:pt x="19671" y="21600"/>
                  </a:lnTo>
                  <a:lnTo>
                    <a:pt x="19864" y="19526"/>
                  </a:lnTo>
                  <a:lnTo>
                    <a:pt x="20346" y="14688"/>
                  </a:lnTo>
                  <a:lnTo>
                    <a:pt x="20925" y="8640"/>
                  </a:lnTo>
                  <a:lnTo>
                    <a:pt x="21407" y="3802"/>
                  </a:lnTo>
                  <a:lnTo>
                    <a:pt x="21600" y="1728"/>
                  </a:lnTo>
                  <a:lnTo>
                    <a:pt x="18129" y="1037"/>
                  </a:lnTo>
                  <a:lnTo>
                    <a:pt x="14850" y="346"/>
                  </a:lnTo>
                  <a:lnTo>
                    <a:pt x="11764" y="0"/>
                  </a:lnTo>
                  <a:lnTo>
                    <a:pt x="5111" y="0"/>
                  </a:lnTo>
                  <a:lnTo>
                    <a:pt x="3857" y="173"/>
                  </a:lnTo>
                  <a:lnTo>
                    <a:pt x="2893" y="346"/>
                  </a:lnTo>
                  <a:lnTo>
                    <a:pt x="0" y="346"/>
                  </a:lnTo>
                  <a:lnTo>
                    <a:pt x="0" y="20045"/>
                  </a:lnTo>
                  <a:close/>
                </a:path>
              </a:pathLst>
            </a:custGeom>
            <a:solidFill>
              <a:srgbClr val="00FF00"/>
            </a:solidFill>
            <a:ln w="25400" cap="flat">
              <a:solidFill>
                <a:srgbClr val="292934"/>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385" name="Text Box 86"/>
            <p:cNvSpPr/>
            <p:nvPr/>
          </p:nvSpPr>
          <p:spPr>
            <a:xfrm>
              <a:off x="10287634" y="4740026"/>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a:solidFill>
                    <a:srgbClr val="FF0000"/>
                  </a:solidFill>
                  <a:latin typeface="Arial"/>
                  <a:ea typeface="Arial"/>
                  <a:cs typeface="Arial"/>
                  <a:sym typeface="Arial"/>
                </a:defRPr>
              </a:lvl1pPr>
            </a:lstStyle>
            <a:p>
              <a:pPr/>
              <a:r>
                <a:t>G</a:t>
              </a:r>
            </a:p>
          </p:txBody>
        </p:sp>
        <p:sp>
          <p:nvSpPr>
            <p:cNvPr id="386" name="Freeform 87"/>
            <p:cNvSpPr/>
            <p:nvPr/>
          </p:nvSpPr>
          <p:spPr>
            <a:xfrm>
              <a:off x="6099809" y="4324101"/>
              <a:ext cx="393701" cy="11461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19027"/>
                  </a:lnTo>
                  <a:lnTo>
                    <a:pt x="1568" y="20343"/>
                  </a:lnTo>
                  <a:lnTo>
                    <a:pt x="5400" y="21241"/>
                  </a:lnTo>
                  <a:lnTo>
                    <a:pt x="10800" y="21600"/>
                  </a:lnTo>
                  <a:lnTo>
                    <a:pt x="16374" y="21241"/>
                  </a:lnTo>
                  <a:lnTo>
                    <a:pt x="20032" y="20343"/>
                  </a:lnTo>
                  <a:lnTo>
                    <a:pt x="21600" y="18967"/>
                  </a:lnTo>
                  <a:lnTo>
                    <a:pt x="21600" y="0"/>
                  </a:lnTo>
                  <a:lnTo>
                    <a:pt x="0" y="0"/>
                  </a:lnTo>
                  <a:close/>
                </a:path>
              </a:pathLst>
            </a:custGeom>
            <a:solidFill>
              <a:srgbClr val="00FF00"/>
            </a:solidFill>
            <a:ln w="25400" cap="flat">
              <a:solidFill>
                <a:srgbClr val="292934"/>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387" name="Freeform 88"/>
            <p:cNvSpPr/>
            <p:nvPr/>
          </p:nvSpPr>
          <p:spPr>
            <a:xfrm>
              <a:off x="5906134" y="4105026"/>
              <a:ext cx="682626" cy="361951"/>
            </a:xfrm>
            <a:prstGeom prst="rect">
              <a:avLst/>
            </a:prstGeom>
            <a:solidFill>
              <a:srgbClr val="00FF00"/>
            </a:solidFill>
            <a:ln w="25400" cap="flat">
              <a:solidFill>
                <a:srgbClr val="292934"/>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388" name="Text Box 89"/>
            <p:cNvSpPr/>
            <p:nvPr/>
          </p:nvSpPr>
          <p:spPr>
            <a:xfrm>
              <a:off x="6280784" y="4740026"/>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a:solidFill>
                    <a:srgbClr val="FF0000"/>
                  </a:solidFill>
                  <a:latin typeface="Arial"/>
                  <a:ea typeface="Arial"/>
                  <a:cs typeface="Arial"/>
                  <a:sym typeface="Arial"/>
                </a:defRPr>
              </a:lvl1pPr>
            </a:lstStyle>
            <a:p>
              <a:pPr/>
              <a:r>
                <a:t>G</a:t>
              </a:r>
            </a:p>
          </p:txBody>
        </p:sp>
        <p:sp>
          <p:nvSpPr>
            <p:cNvPr id="389" name="Freeform 90"/>
            <p:cNvSpPr/>
            <p:nvPr/>
          </p:nvSpPr>
          <p:spPr>
            <a:xfrm>
              <a:off x="6680834" y="4324101"/>
              <a:ext cx="393701" cy="11398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10800" y="19133"/>
                  </a:lnTo>
                  <a:lnTo>
                    <a:pt x="21600" y="21600"/>
                  </a:lnTo>
                  <a:lnTo>
                    <a:pt x="21600" y="0"/>
                  </a:lnTo>
                  <a:lnTo>
                    <a:pt x="0" y="0"/>
                  </a:lnTo>
                  <a:close/>
                </a:path>
              </a:pathLst>
            </a:custGeom>
            <a:solidFill>
              <a:srgbClr val="00FF00"/>
            </a:solidFill>
            <a:ln w="25400" cap="flat">
              <a:solidFill>
                <a:srgbClr val="292934"/>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390" name="Freeform 91"/>
            <p:cNvSpPr/>
            <p:nvPr/>
          </p:nvSpPr>
          <p:spPr>
            <a:xfrm>
              <a:off x="6588759" y="4105026"/>
              <a:ext cx="568326" cy="361951"/>
            </a:xfrm>
            <a:prstGeom prst="rect">
              <a:avLst/>
            </a:prstGeom>
            <a:solidFill>
              <a:srgbClr val="00FF00"/>
            </a:solidFill>
            <a:ln w="25400" cap="flat">
              <a:solidFill>
                <a:srgbClr val="292934"/>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391" name="Text Box 92"/>
            <p:cNvSpPr/>
            <p:nvPr/>
          </p:nvSpPr>
          <p:spPr>
            <a:xfrm>
              <a:off x="6884034" y="4740026"/>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a:solidFill>
                    <a:srgbClr val="FF0000"/>
                  </a:solidFill>
                  <a:latin typeface="Arial"/>
                  <a:ea typeface="Arial"/>
                  <a:cs typeface="Arial"/>
                  <a:sym typeface="Arial"/>
                </a:defRPr>
              </a:lvl1pPr>
            </a:lstStyle>
            <a:p>
              <a:pPr/>
              <a:r>
                <a:t>U</a:t>
              </a:r>
            </a:p>
          </p:txBody>
        </p:sp>
        <p:sp>
          <p:nvSpPr>
            <p:cNvPr id="392" name="Freeform 93"/>
            <p:cNvSpPr/>
            <p:nvPr/>
          </p:nvSpPr>
          <p:spPr>
            <a:xfrm>
              <a:off x="7245984" y="4324101"/>
              <a:ext cx="393701" cy="11747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21542"/>
                  </a:lnTo>
                  <a:lnTo>
                    <a:pt x="20206" y="20316"/>
                  </a:lnTo>
                  <a:lnTo>
                    <a:pt x="16200" y="19440"/>
                  </a:lnTo>
                  <a:lnTo>
                    <a:pt x="10800" y="19090"/>
                  </a:lnTo>
                  <a:lnTo>
                    <a:pt x="5400" y="19440"/>
                  </a:lnTo>
                  <a:lnTo>
                    <a:pt x="1394" y="20374"/>
                  </a:lnTo>
                  <a:lnTo>
                    <a:pt x="0" y="21600"/>
                  </a:lnTo>
                  <a:lnTo>
                    <a:pt x="0" y="0"/>
                  </a:lnTo>
                  <a:lnTo>
                    <a:pt x="21600" y="0"/>
                  </a:lnTo>
                  <a:close/>
                </a:path>
              </a:pathLst>
            </a:custGeom>
            <a:solidFill>
              <a:srgbClr val="00FF00"/>
            </a:solidFill>
            <a:ln w="25400" cap="flat">
              <a:solidFill>
                <a:srgbClr val="292934"/>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393" name="Freeform 94"/>
            <p:cNvSpPr/>
            <p:nvPr/>
          </p:nvSpPr>
          <p:spPr>
            <a:xfrm>
              <a:off x="7157084" y="4105026"/>
              <a:ext cx="574676" cy="361951"/>
            </a:xfrm>
            <a:prstGeom prst="rect">
              <a:avLst/>
            </a:prstGeom>
            <a:solidFill>
              <a:srgbClr val="00FF00"/>
            </a:solidFill>
            <a:ln w="25400" cap="flat">
              <a:solidFill>
                <a:srgbClr val="292934"/>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394" name="Text Box 95"/>
            <p:cNvSpPr/>
            <p:nvPr/>
          </p:nvSpPr>
          <p:spPr>
            <a:xfrm>
              <a:off x="7442834" y="4740026"/>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a:solidFill>
                    <a:srgbClr val="FF0000"/>
                  </a:solidFill>
                  <a:latin typeface="Arial"/>
                  <a:ea typeface="Arial"/>
                  <a:cs typeface="Arial"/>
                  <a:sym typeface="Arial"/>
                </a:defRPr>
              </a:lvl1pPr>
            </a:lstStyle>
            <a:p>
              <a:pPr/>
              <a:r>
                <a:t>C</a:t>
              </a:r>
            </a:p>
          </p:txBody>
        </p:sp>
        <p:sp>
          <p:nvSpPr>
            <p:cNvPr id="395" name="Freeform 96"/>
            <p:cNvSpPr/>
            <p:nvPr/>
          </p:nvSpPr>
          <p:spPr>
            <a:xfrm>
              <a:off x="7823834" y="4324101"/>
              <a:ext cx="393701" cy="12001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19200"/>
                  </a:lnTo>
                  <a:lnTo>
                    <a:pt x="10800" y="21600"/>
                  </a:lnTo>
                  <a:lnTo>
                    <a:pt x="21600" y="19200"/>
                  </a:lnTo>
                  <a:lnTo>
                    <a:pt x="21600" y="0"/>
                  </a:lnTo>
                  <a:lnTo>
                    <a:pt x="0" y="0"/>
                  </a:lnTo>
                  <a:close/>
                </a:path>
              </a:pathLst>
            </a:custGeom>
            <a:solidFill>
              <a:srgbClr val="00FF00"/>
            </a:solidFill>
            <a:ln w="25400" cap="flat">
              <a:solidFill>
                <a:srgbClr val="292934"/>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396" name="Freeform 97"/>
            <p:cNvSpPr/>
            <p:nvPr/>
          </p:nvSpPr>
          <p:spPr>
            <a:xfrm>
              <a:off x="7731759" y="4105026"/>
              <a:ext cx="568326" cy="361951"/>
            </a:xfrm>
            <a:prstGeom prst="rect">
              <a:avLst/>
            </a:prstGeom>
            <a:solidFill>
              <a:srgbClr val="00FF00"/>
            </a:solidFill>
            <a:ln w="25400" cap="flat">
              <a:solidFill>
                <a:srgbClr val="292934"/>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397" name="Text Box 98"/>
            <p:cNvSpPr/>
            <p:nvPr/>
          </p:nvSpPr>
          <p:spPr>
            <a:xfrm>
              <a:off x="8027034" y="4740026"/>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a:solidFill>
                    <a:srgbClr val="FF0000"/>
                  </a:solidFill>
                  <a:latin typeface="Arial"/>
                  <a:ea typeface="Arial"/>
                  <a:cs typeface="Arial"/>
                  <a:sym typeface="Arial"/>
                </a:defRPr>
              </a:lvl1pPr>
            </a:lstStyle>
            <a:p>
              <a:pPr/>
              <a:r>
                <a:t>A</a:t>
              </a:r>
            </a:p>
          </p:txBody>
        </p:sp>
        <p:sp>
          <p:nvSpPr>
            <p:cNvPr id="398" name="Freeform 99"/>
            <p:cNvSpPr/>
            <p:nvPr/>
          </p:nvSpPr>
          <p:spPr>
            <a:xfrm>
              <a:off x="8382634" y="4324101"/>
              <a:ext cx="393701" cy="1168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21600"/>
                  </a:lnTo>
                  <a:lnTo>
                    <a:pt x="10800" y="19135"/>
                  </a:lnTo>
                  <a:lnTo>
                    <a:pt x="0" y="21600"/>
                  </a:lnTo>
                  <a:lnTo>
                    <a:pt x="0" y="0"/>
                  </a:lnTo>
                  <a:lnTo>
                    <a:pt x="21600" y="0"/>
                  </a:lnTo>
                  <a:close/>
                </a:path>
              </a:pathLst>
            </a:custGeom>
            <a:solidFill>
              <a:srgbClr val="00FF00"/>
            </a:solidFill>
            <a:ln w="25400" cap="flat">
              <a:solidFill>
                <a:srgbClr val="292934"/>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399" name="Freeform 100"/>
            <p:cNvSpPr/>
            <p:nvPr/>
          </p:nvSpPr>
          <p:spPr>
            <a:xfrm>
              <a:off x="8300084" y="4105026"/>
              <a:ext cx="558801" cy="361951"/>
            </a:xfrm>
            <a:prstGeom prst="rect">
              <a:avLst/>
            </a:prstGeom>
            <a:solidFill>
              <a:srgbClr val="00FF00"/>
            </a:solidFill>
            <a:ln w="25400" cap="flat">
              <a:solidFill>
                <a:srgbClr val="292934"/>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400" name="Text Box 101"/>
            <p:cNvSpPr/>
            <p:nvPr/>
          </p:nvSpPr>
          <p:spPr>
            <a:xfrm>
              <a:off x="8585834" y="4740026"/>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a:solidFill>
                    <a:srgbClr val="FF0000"/>
                  </a:solidFill>
                  <a:latin typeface="Arial"/>
                  <a:ea typeface="Arial"/>
                  <a:cs typeface="Arial"/>
                  <a:sym typeface="Arial"/>
                </a:defRPr>
              </a:lvl1pPr>
            </a:lstStyle>
            <a:p>
              <a:pPr/>
              <a:r>
                <a:t>U</a:t>
              </a:r>
            </a:p>
          </p:txBody>
        </p:sp>
        <p:sp>
          <p:nvSpPr>
            <p:cNvPr id="401" name="Freeform 102"/>
            <p:cNvSpPr/>
            <p:nvPr/>
          </p:nvSpPr>
          <p:spPr>
            <a:xfrm>
              <a:off x="8947784" y="4324101"/>
              <a:ext cx="393701" cy="1168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21600"/>
                  </a:lnTo>
                  <a:lnTo>
                    <a:pt x="10800" y="19135"/>
                  </a:lnTo>
                  <a:lnTo>
                    <a:pt x="0" y="21600"/>
                  </a:lnTo>
                  <a:lnTo>
                    <a:pt x="174" y="0"/>
                  </a:lnTo>
                  <a:lnTo>
                    <a:pt x="21600" y="0"/>
                  </a:lnTo>
                  <a:close/>
                </a:path>
              </a:pathLst>
            </a:custGeom>
            <a:solidFill>
              <a:srgbClr val="00FF00"/>
            </a:solidFill>
            <a:ln w="25400" cap="flat">
              <a:solidFill>
                <a:srgbClr val="292934"/>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402" name="Freeform 103"/>
            <p:cNvSpPr/>
            <p:nvPr/>
          </p:nvSpPr>
          <p:spPr>
            <a:xfrm>
              <a:off x="8858884" y="4105026"/>
              <a:ext cx="565151" cy="361951"/>
            </a:xfrm>
            <a:prstGeom prst="rect">
              <a:avLst/>
            </a:prstGeom>
            <a:solidFill>
              <a:srgbClr val="00FF00"/>
            </a:solidFill>
            <a:ln w="25400" cap="flat">
              <a:solidFill>
                <a:srgbClr val="292934"/>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403" name="Text Box 104"/>
            <p:cNvSpPr/>
            <p:nvPr/>
          </p:nvSpPr>
          <p:spPr>
            <a:xfrm>
              <a:off x="9131934" y="4740026"/>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a:solidFill>
                    <a:srgbClr val="FF0000"/>
                  </a:solidFill>
                  <a:latin typeface="Arial"/>
                  <a:ea typeface="Arial"/>
                  <a:cs typeface="Arial"/>
                  <a:sym typeface="Arial"/>
                </a:defRPr>
              </a:lvl1pPr>
            </a:lstStyle>
            <a:p>
              <a:pPr/>
              <a:r>
                <a:t>U</a:t>
              </a:r>
            </a:p>
          </p:txBody>
        </p:sp>
        <p:sp>
          <p:nvSpPr>
            <p:cNvPr id="404" name="Freeform 105"/>
            <p:cNvSpPr/>
            <p:nvPr/>
          </p:nvSpPr>
          <p:spPr>
            <a:xfrm>
              <a:off x="9509759" y="4324101"/>
              <a:ext cx="390526" cy="11747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21542"/>
                  </a:lnTo>
                  <a:lnTo>
                    <a:pt x="20195" y="20316"/>
                  </a:lnTo>
                  <a:lnTo>
                    <a:pt x="16156" y="19440"/>
                  </a:lnTo>
                  <a:lnTo>
                    <a:pt x="10712" y="19090"/>
                  </a:lnTo>
                  <a:lnTo>
                    <a:pt x="5268" y="19440"/>
                  </a:lnTo>
                  <a:lnTo>
                    <a:pt x="1405" y="20374"/>
                  </a:lnTo>
                  <a:lnTo>
                    <a:pt x="0" y="21600"/>
                  </a:lnTo>
                  <a:lnTo>
                    <a:pt x="0" y="0"/>
                  </a:lnTo>
                  <a:lnTo>
                    <a:pt x="21600" y="0"/>
                  </a:lnTo>
                  <a:close/>
                </a:path>
              </a:pathLst>
            </a:custGeom>
            <a:solidFill>
              <a:srgbClr val="00FF00"/>
            </a:solidFill>
            <a:ln w="25400" cap="flat">
              <a:solidFill>
                <a:srgbClr val="292934"/>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405" name="Freeform 106"/>
            <p:cNvSpPr/>
            <p:nvPr/>
          </p:nvSpPr>
          <p:spPr>
            <a:xfrm>
              <a:off x="9424034" y="4105026"/>
              <a:ext cx="609601" cy="361951"/>
            </a:xfrm>
            <a:prstGeom prst="rect">
              <a:avLst/>
            </a:prstGeom>
            <a:solidFill>
              <a:srgbClr val="00FF00"/>
            </a:solidFill>
            <a:ln w="25400" cap="flat">
              <a:solidFill>
                <a:srgbClr val="292934"/>
              </a:solidFill>
              <a:prstDash val="solid"/>
              <a:round/>
            </a:ln>
            <a:effectLst/>
          </p:spPr>
          <p:txBody>
            <a:bodyPr wrap="square" lIns="50800" tIns="50800" rIns="50800" bIns="50800" numCol="1" anchor="ctr">
              <a:noAutofit/>
            </a:bodyP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406" name="Text Box 107"/>
            <p:cNvSpPr/>
            <p:nvPr/>
          </p:nvSpPr>
          <p:spPr>
            <a:xfrm>
              <a:off x="9703434" y="4740026"/>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a:solidFill>
                    <a:srgbClr val="FF0000"/>
                  </a:solidFill>
                  <a:latin typeface="Arial"/>
                  <a:ea typeface="Arial"/>
                  <a:cs typeface="Arial"/>
                  <a:sym typeface="Arial"/>
                </a:defRPr>
              </a:lvl1pPr>
            </a:lstStyle>
            <a:p>
              <a:pPr/>
              <a:r>
                <a:t>C</a:t>
              </a:r>
            </a:p>
          </p:txBody>
        </p:sp>
        <p:sp>
          <p:nvSpPr>
            <p:cNvPr id="407" name="Text Box 108"/>
            <p:cNvSpPr/>
            <p:nvPr/>
          </p:nvSpPr>
          <p:spPr>
            <a:xfrm>
              <a:off x="5343525" y="3920876"/>
              <a:ext cx="731520"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spcBef>
                  <a:spcPts val="2800"/>
                </a:spcBef>
                <a:defRPr b="1" sz="4800">
                  <a:solidFill>
                    <a:srgbClr val="FF0000"/>
                  </a:solidFill>
                  <a:latin typeface="Times New Roman"/>
                  <a:ea typeface="Times New Roman"/>
                  <a:cs typeface="Times New Roman"/>
                  <a:sym typeface="Times New Roman"/>
                </a:defRPr>
              </a:pPr>
              <a:r>
                <a:t>3</a:t>
              </a:r>
              <a:r>
                <a:t>’</a:t>
              </a:r>
            </a:p>
          </p:txBody>
        </p:sp>
        <p:sp>
          <p:nvSpPr>
            <p:cNvPr id="408" name="Text Box 109"/>
            <p:cNvSpPr/>
            <p:nvPr/>
          </p:nvSpPr>
          <p:spPr>
            <a:xfrm>
              <a:off x="5486400" y="387101"/>
              <a:ext cx="6675120"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spcBef>
                  <a:spcPts val="2800"/>
                </a:spcBef>
                <a:defRPr b="1" sz="4800">
                  <a:solidFill>
                    <a:srgbClr val="FF0000"/>
                  </a:solidFill>
                  <a:latin typeface="Times New Roman"/>
                  <a:ea typeface="Times New Roman"/>
                  <a:cs typeface="Times New Roman"/>
                  <a:sym typeface="Times New Roman"/>
                </a:defRPr>
              </a:lvl1pPr>
            </a:lstStyle>
            <a:p>
              <a:pPr/>
              <a:r>
                <a:t>DNA coding strand</a:t>
              </a:r>
            </a:p>
          </p:txBody>
        </p:sp>
        <p:sp>
          <p:nvSpPr>
            <p:cNvPr id="409" name="Text Box 110"/>
            <p:cNvSpPr/>
            <p:nvPr/>
          </p:nvSpPr>
          <p:spPr>
            <a:xfrm>
              <a:off x="4676775" y="7330826"/>
              <a:ext cx="733234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1" indent="457200">
                <a:spcBef>
                  <a:spcPts val="2800"/>
                </a:spcBef>
                <a:defRPr b="1" sz="4800">
                  <a:solidFill>
                    <a:srgbClr val="FF0000"/>
                  </a:solidFill>
                  <a:latin typeface="Times New Roman"/>
                  <a:ea typeface="Times New Roman"/>
                  <a:cs typeface="Times New Roman"/>
                  <a:sym typeface="Times New Roman"/>
                </a:defRPr>
              </a:pPr>
              <a:r>
                <a:t>DNA template strand</a:t>
              </a:r>
            </a:p>
          </p:txBody>
        </p:sp>
        <p:sp>
          <p:nvSpPr>
            <p:cNvPr id="410" name="Text Box 111"/>
            <p:cNvSpPr/>
            <p:nvPr/>
          </p:nvSpPr>
          <p:spPr>
            <a:xfrm>
              <a:off x="15267621" y="634751"/>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4800">
                  <a:solidFill>
                    <a:srgbClr val="FF0000"/>
                  </a:solidFill>
                  <a:latin typeface="Times New Roman"/>
                  <a:ea typeface="Times New Roman"/>
                  <a:cs typeface="Times New Roman"/>
                  <a:sym typeface="Times New Roman"/>
                </a:defRPr>
              </a:lvl1pPr>
            </a:lstStyle>
            <a:p>
              <a:pPr/>
              <a:r>
                <a:t>DNA</a:t>
              </a:r>
            </a:p>
          </p:txBody>
        </p:sp>
        <p:sp>
          <p:nvSpPr>
            <p:cNvPr id="411" name="Text Box 112"/>
            <p:cNvSpPr/>
            <p:nvPr/>
          </p:nvSpPr>
          <p:spPr>
            <a:xfrm>
              <a:off x="16611600" y="7702301"/>
              <a:ext cx="1036320"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spcBef>
                  <a:spcPts val="2800"/>
                </a:spcBef>
                <a:defRPr b="1" sz="4800">
                  <a:solidFill>
                    <a:srgbClr val="FF0000"/>
                  </a:solidFill>
                  <a:latin typeface="Times New Roman"/>
                  <a:ea typeface="Times New Roman"/>
                  <a:cs typeface="Times New Roman"/>
                  <a:sym typeface="Times New Roman"/>
                </a:defRPr>
              </a:pPr>
              <a:r>
                <a:t>5</a:t>
              </a:r>
              <a:r>
                <a:t>’</a:t>
              </a:r>
            </a:p>
          </p:txBody>
        </p:sp>
        <p:sp>
          <p:nvSpPr>
            <p:cNvPr id="412" name="Text Box 113"/>
            <p:cNvSpPr/>
            <p:nvPr/>
          </p:nvSpPr>
          <p:spPr>
            <a:xfrm>
              <a:off x="16611600" y="6178301"/>
              <a:ext cx="1036320"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spcBef>
                  <a:spcPts val="2800"/>
                </a:spcBef>
                <a:defRPr b="1" sz="4800">
                  <a:solidFill>
                    <a:srgbClr val="FF0000"/>
                  </a:solidFill>
                  <a:latin typeface="Times New Roman"/>
                  <a:ea typeface="Times New Roman"/>
                  <a:cs typeface="Times New Roman"/>
                  <a:sym typeface="Times New Roman"/>
                </a:defRPr>
              </a:pPr>
              <a:r>
                <a:t>5</a:t>
              </a:r>
              <a:r>
                <a:t>’</a:t>
              </a:r>
            </a:p>
          </p:txBody>
        </p:sp>
        <p:sp>
          <p:nvSpPr>
            <p:cNvPr id="413" name="Text Box 114"/>
            <p:cNvSpPr/>
            <p:nvPr/>
          </p:nvSpPr>
          <p:spPr>
            <a:xfrm>
              <a:off x="457200" y="3739901"/>
              <a:ext cx="731520"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spcBef>
                  <a:spcPts val="2800"/>
                </a:spcBef>
                <a:defRPr b="1" sz="4800">
                  <a:solidFill>
                    <a:srgbClr val="FF0000"/>
                  </a:solidFill>
                  <a:latin typeface="Times New Roman"/>
                  <a:ea typeface="Times New Roman"/>
                  <a:cs typeface="Times New Roman"/>
                  <a:sym typeface="Times New Roman"/>
                </a:defRPr>
              </a:pPr>
              <a:r>
                <a:t>3</a:t>
              </a:r>
              <a:r>
                <a:t>’</a:t>
              </a:r>
            </a:p>
          </p:txBody>
        </p:sp>
        <p:sp>
          <p:nvSpPr>
            <p:cNvPr id="414" name="Text Box 115"/>
            <p:cNvSpPr/>
            <p:nvPr/>
          </p:nvSpPr>
          <p:spPr>
            <a:xfrm>
              <a:off x="16764000" y="4044701"/>
              <a:ext cx="731520"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spcBef>
                  <a:spcPts val="2800"/>
                </a:spcBef>
                <a:defRPr b="1" sz="4800">
                  <a:solidFill>
                    <a:srgbClr val="FF0000"/>
                  </a:solidFill>
                  <a:latin typeface="Times New Roman"/>
                  <a:ea typeface="Times New Roman"/>
                  <a:cs typeface="Times New Roman"/>
                  <a:sym typeface="Times New Roman"/>
                </a:defRPr>
              </a:pPr>
              <a:r>
                <a:t>3</a:t>
              </a:r>
              <a:r>
                <a:t>’</a:t>
              </a:r>
            </a:p>
          </p:txBody>
        </p:sp>
      </p:grpSp>
      <p:sp>
        <p:nvSpPr>
          <p:cNvPr id="416" name="Text Box 116"/>
          <p:cNvSpPr txBox="1"/>
          <p:nvPr/>
        </p:nvSpPr>
        <p:spPr>
          <a:xfrm>
            <a:off x="8930640" y="-101228"/>
            <a:ext cx="6287394" cy="111685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solidFill>
                  <a:srgbClr val="000000"/>
                </a:solidFill>
                <a:latin typeface="Times New Roman"/>
                <a:ea typeface="Times New Roman"/>
                <a:cs typeface="Times New Roman"/>
                <a:sym typeface="Times New Roman"/>
              </a:defRPr>
            </a:lvl1pPr>
          </a:lstStyle>
          <a:p>
            <a:pPr/>
            <a:r>
              <a:t>mRNA synthesis</a:t>
            </a:r>
          </a:p>
        </p:txBody>
      </p:sp>
      <p:sp>
        <p:nvSpPr>
          <p:cNvPr id="417" name="Text Box 117"/>
          <p:cNvSpPr txBox="1"/>
          <p:nvPr/>
        </p:nvSpPr>
        <p:spPr>
          <a:xfrm>
            <a:off x="3393439" y="1267011"/>
            <a:ext cx="16738105" cy="190450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800">
                <a:solidFill>
                  <a:srgbClr val="000000"/>
                </a:solidFill>
                <a:latin typeface="Times New Roman"/>
                <a:ea typeface="Times New Roman"/>
                <a:cs typeface="Times New Roman"/>
                <a:sym typeface="Times New Roman"/>
              </a:defRPr>
            </a:pPr>
            <a:r>
              <a:t>The mRNA is formed by adding nucleotide that are complementary </a:t>
            </a:r>
          </a:p>
          <a:p>
            <a:pPr>
              <a:defRPr sz="4800">
                <a:solidFill>
                  <a:srgbClr val="000000"/>
                </a:solidFill>
                <a:latin typeface="Times New Roman"/>
                <a:ea typeface="Times New Roman"/>
                <a:cs typeface="Times New Roman"/>
                <a:sym typeface="Times New Roman"/>
              </a:defRPr>
            </a:pPr>
            <a:r>
              <a:t>to the template strand</a:t>
            </a:r>
          </a:p>
        </p:txBody>
      </p:sp>
      <p:sp>
        <p:nvSpPr>
          <p:cNvPr id="418" name="AutoShape 118"/>
          <p:cNvSpPr/>
          <p:nvPr/>
        </p:nvSpPr>
        <p:spPr>
          <a:xfrm>
            <a:off x="3200400" y="3352800"/>
            <a:ext cx="17830800" cy="10058400"/>
          </a:xfrm>
          <a:prstGeom prst="roundRect">
            <a:avLst>
              <a:gd name="adj" fmla="val 16667"/>
            </a:avLst>
          </a:prstGeom>
          <a:ln w="25400">
            <a:solidFill>
              <a:srgbClr val="292934"/>
            </a:solidFill>
          </a:ln>
        </p:spPr>
        <p:txBody>
          <a:bodyPr lIns="50800" tIns="50800" rIns="50800" bIns="50800" anchor="ct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20" name="Picture 4" descr="Picture 4"/>
          <p:cNvPicPr>
            <a:picLocks noChangeAspect="1"/>
          </p:cNvPicPr>
          <p:nvPr/>
        </p:nvPicPr>
        <p:blipFill>
          <a:blip r:embed="rId2">
            <a:extLst/>
          </a:blip>
          <a:srcRect l="8824" t="62909" r="45059" b="6818"/>
          <a:stretch>
            <a:fillRect/>
          </a:stretch>
        </p:blipFill>
        <p:spPr>
          <a:xfrm>
            <a:off x="3041650" y="-12700"/>
            <a:ext cx="18307051" cy="13735050"/>
          </a:xfrm>
          <a:prstGeom prst="rect">
            <a:avLst/>
          </a:prstGeom>
          <a:ln w="12700">
            <a:miter lim="400000"/>
          </a:ln>
        </p:spPr>
      </p:pic>
      <p:sp>
        <p:nvSpPr>
          <p:cNvPr id="421" name="Rectangle 5"/>
          <p:cNvSpPr/>
          <p:nvPr/>
        </p:nvSpPr>
        <p:spPr>
          <a:xfrm>
            <a:off x="3048000" y="11887200"/>
            <a:ext cx="8686800" cy="1828800"/>
          </a:xfrm>
          <a:prstGeom prst="rect">
            <a:avLst/>
          </a:prstGeom>
          <a:blipFill>
            <a:blip r:embed="rId3"/>
          </a:blipFill>
          <a:ln w="12700">
            <a:miter lim="400000"/>
          </a:ln>
        </p:spPr>
        <p:txBody>
          <a:bodyPr lIns="50800" tIns="50800" rIns="50800" bIns="50800" anchor="ct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422" name="Text Box 6"/>
          <p:cNvSpPr txBox="1"/>
          <p:nvPr/>
        </p:nvSpPr>
        <p:spPr>
          <a:xfrm>
            <a:off x="3869690" y="9493498"/>
            <a:ext cx="7834908" cy="190450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i="1" sz="4800">
                <a:solidFill>
                  <a:srgbClr val="FF0000"/>
                </a:solidFill>
                <a:latin typeface="Times New Roman"/>
                <a:ea typeface="Times New Roman"/>
                <a:cs typeface="Times New Roman"/>
                <a:sym typeface="Times New Roman"/>
              </a:defRPr>
            </a:pPr>
            <a:r>
              <a:t>Three types of RNA play a role</a:t>
            </a:r>
          </a:p>
          <a:p>
            <a:pPr>
              <a:defRPr b="1" i="1" sz="4800">
                <a:solidFill>
                  <a:srgbClr val="FF0000"/>
                </a:solidFill>
                <a:latin typeface="Times New Roman"/>
                <a:ea typeface="Times New Roman"/>
                <a:cs typeface="Times New Roman"/>
                <a:sym typeface="Times New Roman"/>
              </a:defRPr>
            </a:pPr>
            <a:r>
              <a:t>in protein synthesis</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4" name="Text Box 4"/>
          <p:cNvSpPr txBox="1"/>
          <p:nvPr/>
        </p:nvSpPr>
        <p:spPr>
          <a:xfrm>
            <a:off x="8016240" y="-101228"/>
            <a:ext cx="6413302" cy="111685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solidFill>
                  <a:srgbClr val="000000"/>
                </a:solidFill>
                <a:latin typeface="Times New Roman"/>
                <a:ea typeface="Times New Roman"/>
                <a:cs typeface="Times New Roman"/>
                <a:sym typeface="Times New Roman"/>
              </a:defRPr>
            </a:lvl1pPr>
          </a:lstStyle>
          <a:p>
            <a:pPr/>
            <a:r>
              <a:t>TRANSLATION</a:t>
            </a:r>
          </a:p>
        </p:txBody>
      </p:sp>
      <p:pic>
        <p:nvPicPr>
          <p:cNvPr id="425" name="Picture 5" descr="Picture 5"/>
          <p:cNvPicPr>
            <a:picLocks noChangeAspect="1"/>
          </p:cNvPicPr>
          <p:nvPr/>
        </p:nvPicPr>
        <p:blipFill>
          <a:blip r:embed="rId2">
            <a:extLst/>
          </a:blip>
          <a:stretch>
            <a:fillRect/>
          </a:stretch>
        </p:blipFill>
        <p:spPr>
          <a:xfrm>
            <a:off x="4192030" y="6637866"/>
            <a:ext cx="14900278" cy="6470651"/>
          </a:xfrm>
          <a:prstGeom prst="rect">
            <a:avLst/>
          </a:prstGeom>
          <a:ln w="12700">
            <a:miter lim="400000"/>
          </a:ln>
        </p:spPr>
      </p:pic>
      <p:sp>
        <p:nvSpPr>
          <p:cNvPr id="426" name="Text Box 6"/>
          <p:cNvSpPr txBox="1"/>
          <p:nvPr/>
        </p:nvSpPr>
        <p:spPr>
          <a:xfrm>
            <a:off x="1022773" y="1505156"/>
            <a:ext cx="21238791" cy="38646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buSzPct val="100000"/>
              <a:buFont typeface="Times New Roman"/>
              <a:buChar char="•"/>
              <a:defRPr sz="4000">
                <a:solidFill>
                  <a:srgbClr val="AD8F67"/>
                </a:solidFill>
                <a:latin typeface="Times New Roman"/>
                <a:ea typeface="Times New Roman"/>
                <a:cs typeface="Times New Roman"/>
                <a:sym typeface="Times New Roman"/>
              </a:defRPr>
            </a:pPr>
            <a:r>
              <a:t>  </a:t>
            </a:r>
            <a:r>
              <a:rPr>
                <a:solidFill>
                  <a:srgbClr val="000000"/>
                </a:solidFill>
              </a:rPr>
              <a:t>The process of reading the mRNA sequence and creating the protein</a:t>
            </a:r>
            <a:r>
              <a:rPr sz="4800">
                <a:solidFill>
                  <a:srgbClr val="000000"/>
                </a:solidFill>
              </a:rPr>
              <a:t> </a:t>
            </a:r>
            <a:r>
              <a:rPr>
                <a:solidFill>
                  <a:srgbClr val="000000"/>
                </a:solidFill>
              </a:rPr>
              <a:t>is called </a:t>
            </a:r>
            <a:r>
              <a:rPr>
                <a:solidFill>
                  <a:srgbClr val="FF0000"/>
                </a:solidFill>
              </a:rPr>
              <a:t>translation</a:t>
            </a:r>
            <a:endParaRPr sz="4800"/>
          </a:p>
          <a:p>
            <a:pPr>
              <a:buSzPct val="100000"/>
              <a:buFont typeface="Times New Roman"/>
              <a:buChar char="•"/>
              <a:defRPr sz="4000">
                <a:solidFill>
                  <a:srgbClr val="AD8F67"/>
                </a:solidFill>
                <a:latin typeface="Times New Roman"/>
                <a:ea typeface="Times New Roman"/>
                <a:cs typeface="Times New Roman"/>
                <a:sym typeface="Times New Roman"/>
              </a:defRPr>
            </a:pPr>
            <a:r>
              <a:t>  </a:t>
            </a:r>
            <a:r>
              <a:rPr>
                <a:solidFill>
                  <a:srgbClr val="000000"/>
                </a:solidFill>
              </a:rPr>
              <a:t>Protein are made of amino acids (20 different, 9 </a:t>
            </a:r>
            <a:r>
              <a:rPr>
                <a:solidFill>
                  <a:srgbClr val="000000"/>
                </a:solidFill>
              </a:rPr>
              <a:t>“</a:t>
            </a:r>
            <a:r>
              <a:rPr>
                <a:solidFill>
                  <a:srgbClr val="000000"/>
                </a:solidFill>
              </a:rPr>
              <a:t>essentials</a:t>
            </a:r>
            <a:r>
              <a:rPr>
                <a:solidFill>
                  <a:srgbClr val="000000"/>
                </a:solidFill>
              </a:rPr>
              <a:t>”</a:t>
            </a:r>
            <a:r>
              <a:rPr>
                <a:solidFill>
                  <a:srgbClr val="000000"/>
                </a:solidFill>
              </a:rPr>
              <a:t>)</a:t>
            </a:r>
            <a:endParaRPr sz="4800"/>
          </a:p>
          <a:p>
            <a:pPr>
              <a:buSzPct val="100000"/>
              <a:buFont typeface="Times New Roman"/>
              <a:buChar char="•"/>
              <a:defRPr sz="4000">
                <a:solidFill>
                  <a:srgbClr val="000000"/>
                </a:solidFill>
                <a:latin typeface="Times New Roman"/>
                <a:ea typeface="Times New Roman"/>
                <a:cs typeface="Times New Roman"/>
                <a:sym typeface="Times New Roman"/>
              </a:defRPr>
            </a:pPr>
            <a:r>
              <a:t>  3 bases or nucleotides make one </a:t>
            </a:r>
            <a:r>
              <a:rPr>
                <a:solidFill>
                  <a:srgbClr val="FF0000"/>
                </a:solidFill>
              </a:rPr>
              <a:t>codon</a:t>
            </a:r>
            <a:endParaRPr sz="4800"/>
          </a:p>
          <a:p>
            <a:pPr>
              <a:buSzPct val="100000"/>
              <a:buFont typeface="Times New Roman"/>
              <a:buChar char="•"/>
              <a:defRPr sz="4000">
                <a:solidFill>
                  <a:srgbClr val="AD8F67"/>
                </a:solidFill>
                <a:latin typeface="Times New Roman"/>
                <a:ea typeface="Times New Roman"/>
                <a:cs typeface="Times New Roman"/>
                <a:sym typeface="Times New Roman"/>
              </a:defRPr>
            </a:pPr>
            <a:r>
              <a:t>  </a:t>
            </a:r>
            <a:r>
              <a:rPr>
                <a:solidFill>
                  <a:srgbClr val="000000"/>
                </a:solidFill>
              </a:rPr>
              <a:t>Each codon specifies one amino acid : genetic code </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8" name="Text Box 4"/>
          <p:cNvSpPr txBox="1"/>
          <p:nvPr/>
        </p:nvSpPr>
        <p:spPr>
          <a:xfrm>
            <a:off x="8524240" y="-134482"/>
            <a:ext cx="6742808" cy="111685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solidFill>
                  <a:srgbClr val="000000"/>
                </a:solidFill>
                <a:latin typeface="Times New Roman"/>
                <a:ea typeface="Times New Roman"/>
                <a:cs typeface="Times New Roman"/>
                <a:sym typeface="Times New Roman"/>
              </a:defRPr>
            </a:lvl1pPr>
          </a:lstStyle>
          <a:p>
            <a:pPr/>
            <a:r>
              <a:t>GENETIC CODE</a:t>
            </a:r>
          </a:p>
        </p:txBody>
      </p:sp>
      <p:graphicFrame>
        <p:nvGraphicFramePr>
          <p:cNvPr id="429" name="Group 74"/>
          <p:cNvGraphicFramePr/>
          <p:nvPr/>
        </p:nvGraphicFramePr>
        <p:xfrm>
          <a:off x="6096000" y="2133600"/>
          <a:ext cx="12192000" cy="11331572"/>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027237"/>
                <a:gridCol w="2027237"/>
                <a:gridCol w="2027237"/>
                <a:gridCol w="2027237"/>
                <a:gridCol w="2027237"/>
                <a:gridCol w="2027237"/>
              </a:tblGrid>
              <a:tr h="1621664">
                <a:tc>
                  <a:txBody>
                    <a:bodyPr/>
                    <a:lstStyle/>
                    <a:p>
                      <a:pPr defTabSz="914400">
                        <a:spcBef>
                          <a:spcPts val="800"/>
                        </a:spcBef>
                        <a:defRPr sz="5600"/>
                      </a:pPr>
                    </a:p>
                  </a:txBody>
                  <a:tcPr marL="45720" marR="45720" marT="45720" marB="45720" anchor="ctr" anchorCtr="0" horzOverflow="overflow">
                    <a:lnL w="50800">
                      <a:solidFill>
                        <a:srgbClr val="292934"/>
                      </a:solidFill>
                    </a:lnL>
                    <a:lnR w="25400">
                      <a:solidFill>
                        <a:srgbClr val="292934"/>
                      </a:solidFill>
                    </a:lnR>
                    <a:lnT w="50800">
                      <a:solidFill>
                        <a:srgbClr val="292934"/>
                      </a:solidFill>
                    </a:lnT>
                    <a:lnB w="25400">
                      <a:solidFill>
                        <a:srgbClr val="292934"/>
                      </a:solidFill>
                    </a:lnB>
                  </a:tcPr>
                </a:tc>
                <a:tc>
                  <a:txBody>
                    <a:bodyPr/>
                    <a:lstStyle/>
                    <a:p>
                      <a:pPr defTabSz="914400">
                        <a:spcBef>
                          <a:spcPts val="1300"/>
                        </a:spcBef>
                        <a:defRPr sz="1800">
                          <a:solidFill>
                            <a:srgbClr val="000000"/>
                          </a:solidFill>
                        </a:defRPr>
                      </a:pPr>
                      <a:r>
                        <a:rPr sz="5600">
                          <a:solidFill>
                            <a:srgbClr val="414141"/>
                          </a:solidFill>
                          <a:latin typeface="Times New Roman"/>
                          <a:ea typeface="Times New Roman"/>
                          <a:cs typeface="Times New Roman"/>
                          <a:sym typeface="Times New Roman"/>
                        </a:rPr>
                        <a:t>U</a:t>
                      </a:r>
                    </a:p>
                  </a:txBody>
                  <a:tcPr marL="45720" marR="45720" marT="45720" marB="45720" anchor="ctr" anchorCtr="0" horzOverflow="overflow">
                    <a:lnL w="25400">
                      <a:solidFill>
                        <a:srgbClr val="292934"/>
                      </a:solidFill>
                    </a:lnL>
                    <a:lnR w="25400">
                      <a:solidFill>
                        <a:srgbClr val="292934"/>
                      </a:solidFill>
                    </a:lnR>
                    <a:lnT w="50800">
                      <a:solidFill>
                        <a:srgbClr val="292934"/>
                      </a:solidFill>
                    </a:lnT>
                    <a:lnB w="25400">
                      <a:solidFill>
                        <a:srgbClr val="292934"/>
                      </a:solidFill>
                    </a:lnB>
                  </a:tcPr>
                </a:tc>
                <a:tc>
                  <a:txBody>
                    <a:bodyPr/>
                    <a:lstStyle/>
                    <a:p>
                      <a:pPr defTabSz="914400">
                        <a:spcBef>
                          <a:spcPts val="1300"/>
                        </a:spcBef>
                        <a:defRPr sz="1800">
                          <a:solidFill>
                            <a:srgbClr val="000000"/>
                          </a:solidFill>
                        </a:defRPr>
                      </a:pPr>
                      <a:r>
                        <a:rPr sz="5600">
                          <a:solidFill>
                            <a:srgbClr val="414141"/>
                          </a:solidFill>
                          <a:latin typeface="Times New Roman"/>
                          <a:ea typeface="Times New Roman"/>
                          <a:cs typeface="Times New Roman"/>
                          <a:sym typeface="Times New Roman"/>
                        </a:rPr>
                        <a:t>C</a:t>
                      </a:r>
                    </a:p>
                  </a:txBody>
                  <a:tcPr marL="45720" marR="45720" marT="45720" marB="45720" anchor="ctr" anchorCtr="0" horzOverflow="overflow">
                    <a:lnL w="25400">
                      <a:solidFill>
                        <a:srgbClr val="292934"/>
                      </a:solidFill>
                    </a:lnL>
                    <a:lnR w="25400">
                      <a:solidFill>
                        <a:srgbClr val="292934"/>
                      </a:solidFill>
                    </a:lnR>
                    <a:lnT w="50800">
                      <a:solidFill>
                        <a:srgbClr val="292934"/>
                      </a:solidFill>
                    </a:lnT>
                    <a:lnB w="25400">
                      <a:solidFill>
                        <a:srgbClr val="292934"/>
                      </a:solidFill>
                    </a:lnB>
                  </a:tcPr>
                </a:tc>
                <a:tc>
                  <a:txBody>
                    <a:bodyPr/>
                    <a:lstStyle/>
                    <a:p>
                      <a:pPr defTabSz="914400">
                        <a:spcBef>
                          <a:spcPts val="1300"/>
                        </a:spcBef>
                        <a:defRPr sz="1800">
                          <a:solidFill>
                            <a:srgbClr val="000000"/>
                          </a:solidFill>
                        </a:defRPr>
                      </a:pPr>
                      <a:r>
                        <a:rPr sz="5600">
                          <a:solidFill>
                            <a:srgbClr val="414141"/>
                          </a:solidFill>
                          <a:latin typeface="Times New Roman"/>
                          <a:ea typeface="Times New Roman"/>
                          <a:cs typeface="Times New Roman"/>
                          <a:sym typeface="Times New Roman"/>
                        </a:rPr>
                        <a:t>A</a:t>
                      </a:r>
                    </a:p>
                  </a:txBody>
                  <a:tcPr marL="45720" marR="45720" marT="45720" marB="45720" anchor="ctr" anchorCtr="0" horzOverflow="overflow">
                    <a:lnL w="25400">
                      <a:solidFill>
                        <a:srgbClr val="292934"/>
                      </a:solidFill>
                    </a:lnL>
                    <a:lnR w="25400">
                      <a:solidFill>
                        <a:srgbClr val="292934"/>
                      </a:solidFill>
                    </a:lnR>
                    <a:lnT w="50800">
                      <a:solidFill>
                        <a:srgbClr val="292934"/>
                      </a:solidFill>
                    </a:lnT>
                    <a:lnB w="25400">
                      <a:solidFill>
                        <a:srgbClr val="292934"/>
                      </a:solidFill>
                    </a:lnB>
                  </a:tcPr>
                </a:tc>
                <a:tc>
                  <a:txBody>
                    <a:bodyPr/>
                    <a:lstStyle/>
                    <a:p>
                      <a:pPr defTabSz="914400">
                        <a:spcBef>
                          <a:spcPts val="1300"/>
                        </a:spcBef>
                        <a:defRPr sz="1800">
                          <a:solidFill>
                            <a:srgbClr val="000000"/>
                          </a:solidFill>
                        </a:defRPr>
                      </a:pPr>
                      <a:r>
                        <a:rPr sz="5600">
                          <a:solidFill>
                            <a:srgbClr val="414141"/>
                          </a:solidFill>
                          <a:latin typeface="Times New Roman"/>
                          <a:ea typeface="Times New Roman"/>
                          <a:cs typeface="Times New Roman"/>
                          <a:sym typeface="Times New Roman"/>
                        </a:rPr>
                        <a:t>G</a:t>
                      </a:r>
                    </a:p>
                  </a:txBody>
                  <a:tcPr marL="45720" marR="45720" marT="45720" marB="45720" anchor="ctr" anchorCtr="0" horzOverflow="overflow">
                    <a:lnL w="25400">
                      <a:solidFill>
                        <a:srgbClr val="292934"/>
                      </a:solidFill>
                    </a:lnL>
                    <a:lnR w="25400">
                      <a:solidFill>
                        <a:srgbClr val="292934"/>
                      </a:solidFill>
                    </a:lnR>
                    <a:lnT w="50800">
                      <a:solidFill>
                        <a:srgbClr val="292934"/>
                      </a:solidFill>
                    </a:lnT>
                    <a:lnB w="25400">
                      <a:solidFill>
                        <a:srgbClr val="292934"/>
                      </a:solidFill>
                    </a:lnB>
                  </a:tcPr>
                </a:tc>
                <a:tc>
                  <a:txBody>
                    <a:bodyPr/>
                    <a:lstStyle/>
                    <a:p>
                      <a:pPr defTabSz="914400">
                        <a:spcBef>
                          <a:spcPts val="800"/>
                        </a:spcBef>
                        <a:defRPr sz="5600"/>
                      </a:pPr>
                    </a:p>
                  </a:txBody>
                  <a:tcPr marL="45720" marR="45720" marT="45720" marB="45720" anchor="ctr" anchorCtr="0" horzOverflow="overflow">
                    <a:lnL w="25400">
                      <a:solidFill>
                        <a:srgbClr val="292934"/>
                      </a:solidFill>
                    </a:lnL>
                    <a:lnR w="50800">
                      <a:solidFill>
                        <a:srgbClr val="292934"/>
                      </a:solidFill>
                    </a:lnR>
                    <a:lnT w="50800">
                      <a:solidFill>
                        <a:srgbClr val="292934"/>
                      </a:solidFill>
                    </a:lnT>
                    <a:lnB w="25400">
                      <a:solidFill>
                        <a:srgbClr val="292934"/>
                      </a:solidFill>
                    </a:lnB>
                  </a:tcPr>
                </a:tc>
              </a:tr>
              <a:tr h="2420333">
                <a:tc>
                  <a:txBody>
                    <a:bodyPr/>
                    <a:lstStyle/>
                    <a:p>
                      <a:pPr defTabSz="914400">
                        <a:spcBef>
                          <a:spcPts val="1300"/>
                        </a:spcBef>
                        <a:defRPr sz="1800">
                          <a:solidFill>
                            <a:srgbClr val="000000"/>
                          </a:solidFill>
                        </a:defRPr>
                      </a:pPr>
                      <a:r>
                        <a:rPr sz="5600">
                          <a:solidFill>
                            <a:srgbClr val="414141"/>
                          </a:solidFill>
                          <a:latin typeface="Times New Roman"/>
                          <a:ea typeface="Times New Roman"/>
                          <a:cs typeface="Times New Roman"/>
                          <a:sym typeface="Times New Roman"/>
                        </a:rPr>
                        <a:t>U</a:t>
                      </a:r>
                    </a:p>
                  </a:txBody>
                  <a:tcPr marL="45720" marR="45720" marT="45720" marB="45720" anchor="ctr" anchorCtr="0" horzOverflow="overflow">
                    <a:lnL w="50800">
                      <a:solidFill>
                        <a:srgbClr val="292934"/>
                      </a:solidFill>
                    </a:lnL>
                    <a:lnR w="25400">
                      <a:solidFill>
                        <a:srgbClr val="292934"/>
                      </a:solidFill>
                    </a:lnR>
                    <a:lnT w="25400">
                      <a:solidFill>
                        <a:srgbClr val="292934"/>
                      </a:solidFill>
                    </a:lnT>
                    <a:lnB w="25400">
                      <a:solidFill>
                        <a:srgbClr val="292934"/>
                      </a:solidFill>
                    </a:lnB>
                  </a:tcPr>
                </a:tc>
                <a:tc>
                  <a:txBody>
                    <a:bodyPr/>
                    <a:lstStyle/>
                    <a:p>
                      <a:pPr defTabSz="914400">
                        <a:spcBef>
                          <a:spcPts val="700"/>
                        </a:spcBef>
                        <a:defRPr sz="1800">
                          <a:solidFill>
                            <a:srgbClr val="000000"/>
                          </a:solidFill>
                        </a:defRPr>
                      </a:pPr>
                      <a:r>
                        <a:rPr sz="3200">
                          <a:solidFill>
                            <a:srgbClr val="414141"/>
                          </a:solidFill>
                          <a:latin typeface="Times New Roman"/>
                          <a:ea typeface="Times New Roman"/>
                          <a:cs typeface="Times New Roman"/>
                          <a:sym typeface="Times New Roman"/>
                        </a:rPr>
                        <a:t>Phe
Phe
Leu
Leu</a:t>
                      </a:r>
                    </a:p>
                  </a:txBody>
                  <a:tcPr marL="45720" marR="45720" marT="45720" marB="45720" anchor="ctr" anchorCtr="0" horzOverflow="overflow">
                    <a:lnL w="25400">
                      <a:solidFill>
                        <a:srgbClr val="292934"/>
                      </a:solidFill>
                    </a:lnL>
                    <a:lnR w="25400">
                      <a:solidFill>
                        <a:srgbClr val="292934"/>
                      </a:solidFill>
                    </a:lnR>
                    <a:lnT w="25400">
                      <a:solidFill>
                        <a:srgbClr val="292934"/>
                      </a:solidFill>
                    </a:lnT>
                    <a:lnB w="25400">
                      <a:solidFill>
                        <a:srgbClr val="292934"/>
                      </a:solidFill>
                    </a:lnB>
                  </a:tcPr>
                </a:tc>
                <a:tc>
                  <a:txBody>
                    <a:bodyPr/>
                    <a:lstStyle/>
                    <a:p>
                      <a:pPr defTabSz="914400">
                        <a:spcBef>
                          <a:spcPts val="700"/>
                        </a:spcBef>
                        <a:defRPr sz="1800">
                          <a:solidFill>
                            <a:srgbClr val="000000"/>
                          </a:solidFill>
                        </a:defRPr>
                      </a:pPr>
                      <a:r>
                        <a:rPr sz="3200">
                          <a:solidFill>
                            <a:srgbClr val="414141"/>
                          </a:solidFill>
                          <a:latin typeface="Times New Roman"/>
                          <a:ea typeface="Times New Roman"/>
                          <a:cs typeface="Times New Roman"/>
                          <a:sym typeface="Times New Roman"/>
                        </a:rPr>
                        <a:t>Ser
Ser
Ser
Ser</a:t>
                      </a:r>
                    </a:p>
                  </a:txBody>
                  <a:tcPr marL="45720" marR="45720" marT="45720" marB="45720" anchor="ctr" anchorCtr="0" horzOverflow="overflow">
                    <a:lnL w="25400">
                      <a:solidFill>
                        <a:srgbClr val="292934"/>
                      </a:solidFill>
                    </a:lnL>
                    <a:lnR w="25400">
                      <a:solidFill>
                        <a:srgbClr val="292934"/>
                      </a:solidFill>
                    </a:lnR>
                    <a:lnT w="25400">
                      <a:solidFill>
                        <a:srgbClr val="292934"/>
                      </a:solidFill>
                    </a:lnT>
                    <a:lnB w="25400">
                      <a:solidFill>
                        <a:srgbClr val="292934"/>
                      </a:solidFill>
                    </a:lnB>
                  </a:tcPr>
                </a:tc>
                <a:tc>
                  <a:txBody>
                    <a:bodyPr/>
                    <a:lstStyle/>
                    <a:p>
                      <a:pPr defTabSz="914400">
                        <a:spcBef>
                          <a:spcPts val="700"/>
                        </a:spcBef>
                        <a:defRPr sz="3200">
                          <a:latin typeface="Times New Roman"/>
                          <a:ea typeface="Times New Roman"/>
                          <a:cs typeface="Times New Roman"/>
                          <a:sym typeface="Times New Roman"/>
                        </a:defRPr>
                      </a:pPr>
                      <a:r>
                        <a:t>Tyr</a:t>
                      </a:r>
                    </a:p>
                    <a:p>
                      <a:pPr defTabSz="914400">
                        <a:spcBef>
                          <a:spcPts val="700"/>
                        </a:spcBef>
                        <a:defRPr sz="3200">
                          <a:latin typeface="Times New Roman"/>
                          <a:ea typeface="Times New Roman"/>
                          <a:cs typeface="Times New Roman"/>
                          <a:sym typeface="Times New Roman"/>
                        </a:defRPr>
                      </a:pPr>
                      <a:r>
                        <a:t>Tyr</a:t>
                      </a:r>
                    </a:p>
                    <a:p>
                      <a:pPr defTabSz="914400">
                        <a:spcBef>
                          <a:spcPts val="700"/>
                        </a:spcBef>
                        <a:defRPr sz="3200">
                          <a:solidFill>
                            <a:srgbClr val="FF0000"/>
                          </a:solidFill>
                          <a:latin typeface="Times New Roman"/>
                          <a:ea typeface="Times New Roman"/>
                          <a:cs typeface="Times New Roman"/>
                          <a:sym typeface="Times New Roman"/>
                        </a:defRPr>
                      </a:pPr>
                      <a:r>
                        <a:t>STOP</a:t>
                      </a:r>
                    </a:p>
                    <a:p>
                      <a:pPr defTabSz="914400">
                        <a:spcBef>
                          <a:spcPts val="700"/>
                        </a:spcBef>
                        <a:defRPr sz="3200">
                          <a:solidFill>
                            <a:srgbClr val="FF0000"/>
                          </a:solidFill>
                          <a:latin typeface="Times New Roman"/>
                          <a:ea typeface="Times New Roman"/>
                          <a:cs typeface="Times New Roman"/>
                          <a:sym typeface="Times New Roman"/>
                        </a:defRPr>
                      </a:pPr>
                      <a:r>
                        <a:t>STOP</a:t>
                      </a:r>
                    </a:p>
                  </a:txBody>
                  <a:tcPr marL="45720" marR="45720" marT="45720" marB="45720" anchor="ctr" anchorCtr="0" horzOverflow="overflow">
                    <a:lnL w="25400">
                      <a:solidFill>
                        <a:srgbClr val="292934"/>
                      </a:solidFill>
                    </a:lnL>
                    <a:lnR w="25400">
                      <a:solidFill>
                        <a:srgbClr val="292934"/>
                      </a:solidFill>
                    </a:lnR>
                    <a:lnT w="25400">
                      <a:solidFill>
                        <a:srgbClr val="292934"/>
                      </a:solidFill>
                    </a:lnT>
                    <a:lnB w="25400">
                      <a:solidFill>
                        <a:srgbClr val="292934"/>
                      </a:solidFill>
                    </a:lnB>
                  </a:tcPr>
                </a:tc>
                <a:tc>
                  <a:txBody>
                    <a:bodyPr/>
                    <a:lstStyle/>
                    <a:p>
                      <a:pPr defTabSz="914400">
                        <a:spcBef>
                          <a:spcPts val="700"/>
                        </a:spcBef>
                        <a:defRPr sz="3200">
                          <a:latin typeface="Times New Roman"/>
                          <a:ea typeface="Times New Roman"/>
                          <a:cs typeface="Times New Roman"/>
                          <a:sym typeface="Times New Roman"/>
                        </a:defRPr>
                      </a:pPr>
                      <a:r>
                        <a:t>Cys</a:t>
                      </a:r>
                    </a:p>
                    <a:p>
                      <a:pPr defTabSz="914400">
                        <a:spcBef>
                          <a:spcPts val="700"/>
                        </a:spcBef>
                        <a:defRPr sz="3200">
                          <a:latin typeface="Times New Roman"/>
                          <a:ea typeface="Times New Roman"/>
                          <a:cs typeface="Times New Roman"/>
                          <a:sym typeface="Times New Roman"/>
                        </a:defRPr>
                      </a:pPr>
                      <a:r>
                        <a:t>Cys</a:t>
                      </a:r>
                    </a:p>
                    <a:p>
                      <a:pPr defTabSz="914400">
                        <a:spcBef>
                          <a:spcPts val="700"/>
                        </a:spcBef>
                        <a:defRPr sz="3200">
                          <a:solidFill>
                            <a:srgbClr val="FF0000"/>
                          </a:solidFill>
                          <a:latin typeface="Times New Roman"/>
                          <a:ea typeface="Times New Roman"/>
                          <a:cs typeface="Times New Roman"/>
                          <a:sym typeface="Times New Roman"/>
                        </a:defRPr>
                      </a:pPr>
                      <a:r>
                        <a:t>STOP</a:t>
                      </a:r>
                    </a:p>
                    <a:p>
                      <a:pPr defTabSz="914400">
                        <a:spcBef>
                          <a:spcPts val="700"/>
                        </a:spcBef>
                        <a:defRPr sz="3200">
                          <a:latin typeface="Times New Roman"/>
                          <a:ea typeface="Times New Roman"/>
                          <a:cs typeface="Times New Roman"/>
                          <a:sym typeface="Times New Roman"/>
                        </a:defRPr>
                      </a:pPr>
                      <a:r>
                        <a:t>Trp</a:t>
                      </a:r>
                    </a:p>
                  </a:txBody>
                  <a:tcPr marL="45720" marR="45720" marT="45720" marB="45720" anchor="ctr" anchorCtr="0" horzOverflow="overflow">
                    <a:lnL w="25400">
                      <a:solidFill>
                        <a:srgbClr val="292934"/>
                      </a:solidFill>
                    </a:lnL>
                    <a:lnR w="25400">
                      <a:solidFill>
                        <a:srgbClr val="292934"/>
                      </a:solidFill>
                    </a:lnR>
                    <a:lnT w="25400">
                      <a:solidFill>
                        <a:srgbClr val="292934"/>
                      </a:solidFill>
                    </a:lnT>
                    <a:lnB w="25400">
                      <a:solidFill>
                        <a:srgbClr val="292934"/>
                      </a:solidFill>
                    </a:lnB>
                  </a:tcPr>
                </a:tc>
                <a:tc>
                  <a:txBody>
                    <a:bodyPr/>
                    <a:lstStyle/>
                    <a:p>
                      <a:pPr defTabSz="914400">
                        <a:spcBef>
                          <a:spcPts val="700"/>
                        </a:spcBef>
                        <a:defRPr sz="1800">
                          <a:solidFill>
                            <a:srgbClr val="000000"/>
                          </a:solidFill>
                        </a:defRPr>
                      </a:pPr>
                      <a:r>
                        <a:rPr sz="3200">
                          <a:solidFill>
                            <a:srgbClr val="414141"/>
                          </a:solidFill>
                          <a:latin typeface="Times New Roman"/>
                          <a:ea typeface="Times New Roman"/>
                          <a:cs typeface="Times New Roman"/>
                          <a:sym typeface="Times New Roman"/>
                        </a:rPr>
                        <a:t>U
C
A
G</a:t>
                      </a:r>
                    </a:p>
                  </a:txBody>
                  <a:tcPr marL="45720" marR="45720" marT="45720" marB="45720" anchor="ctr" anchorCtr="0" horzOverflow="overflow">
                    <a:lnL w="25400">
                      <a:solidFill>
                        <a:srgbClr val="292934"/>
                      </a:solidFill>
                    </a:lnL>
                    <a:lnR w="50800">
                      <a:solidFill>
                        <a:srgbClr val="292934"/>
                      </a:solidFill>
                    </a:lnR>
                    <a:lnT w="25400">
                      <a:solidFill>
                        <a:srgbClr val="292934"/>
                      </a:solidFill>
                    </a:lnT>
                    <a:lnB w="25400">
                      <a:solidFill>
                        <a:srgbClr val="292934"/>
                      </a:solidFill>
                    </a:lnB>
                  </a:tcPr>
                </a:tc>
              </a:tr>
              <a:tr h="2420333">
                <a:tc>
                  <a:txBody>
                    <a:bodyPr/>
                    <a:lstStyle/>
                    <a:p>
                      <a:pPr defTabSz="914400">
                        <a:spcBef>
                          <a:spcPts val="1300"/>
                        </a:spcBef>
                        <a:defRPr sz="1800">
                          <a:solidFill>
                            <a:srgbClr val="000000"/>
                          </a:solidFill>
                        </a:defRPr>
                      </a:pPr>
                      <a:r>
                        <a:rPr sz="5600">
                          <a:solidFill>
                            <a:srgbClr val="414141"/>
                          </a:solidFill>
                          <a:latin typeface="Times New Roman"/>
                          <a:ea typeface="Times New Roman"/>
                          <a:cs typeface="Times New Roman"/>
                          <a:sym typeface="Times New Roman"/>
                        </a:rPr>
                        <a:t>C</a:t>
                      </a:r>
                    </a:p>
                  </a:txBody>
                  <a:tcPr marL="45720" marR="45720" marT="45720" marB="45720" anchor="ctr" anchorCtr="0" horzOverflow="overflow">
                    <a:lnL w="50800">
                      <a:solidFill>
                        <a:srgbClr val="292934"/>
                      </a:solidFill>
                    </a:lnL>
                    <a:lnR w="25400">
                      <a:solidFill>
                        <a:srgbClr val="292934"/>
                      </a:solidFill>
                    </a:lnR>
                    <a:lnT w="25400">
                      <a:solidFill>
                        <a:srgbClr val="292934"/>
                      </a:solidFill>
                    </a:lnT>
                    <a:lnB w="25400">
                      <a:solidFill>
                        <a:srgbClr val="292934"/>
                      </a:solidFill>
                    </a:lnB>
                  </a:tcPr>
                </a:tc>
                <a:tc>
                  <a:txBody>
                    <a:bodyPr/>
                    <a:lstStyle/>
                    <a:p>
                      <a:pPr defTabSz="914400">
                        <a:spcBef>
                          <a:spcPts val="700"/>
                        </a:spcBef>
                        <a:defRPr sz="1800">
                          <a:solidFill>
                            <a:srgbClr val="000000"/>
                          </a:solidFill>
                        </a:defRPr>
                      </a:pPr>
                      <a:r>
                        <a:rPr sz="3200">
                          <a:solidFill>
                            <a:srgbClr val="414141"/>
                          </a:solidFill>
                          <a:latin typeface="Times New Roman"/>
                          <a:ea typeface="Times New Roman"/>
                          <a:cs typeface="Times New Roman"/>
                          <a:sym typeface="Times New Roman"/>
                        </a:rPr>
                        <a:t>Leu
Leu
Leu
Leu</a:t>
                      </a:r>
                    </a:p>
                  </a:txBody>
                  <a:tcPr marL="45720" marR="45720" marT="45720" marB="45720" anchor="ctr" anchorCtr="0" horzOverflow="overflow">
                    <a:lnL w="25400">
                      <a:solidFill>
                        <a:srgbClr val="292934"/>
                      </a:solidFill>
                    </a:lnL>
                    <a:lnR w="25400">
                      <a:solidFill>
                        <a:srgbClr val="292934"/>
                      </a:solidFill>
                    </a:lnR>
                    <a:lnT w="25400">
                      <a:solidFill>
                        <a:srgbClr val="292934"/>
                      </a:solidFill>
                    </a:lnT>
                    <a:lnB w="25400">
                      <a:solidFill>
                        <a:srgbClr val="292934"/>
                      </a:solidFill>
                    </a:lnB>
                  </a:tcPr>
                </a:tc>
                <a:tc>
                  <a:txBody>
                    <a:bodyPr/>
                    <a:lstStyle/>
                    <a:p>
                      <a:pPr defTabSz="914400">
                        <a:spcBef>
                          <a:spcPts val="700"/>
                        </a:spcBef>
                        <a:defRPr sz="1800">
                          <a:solidFill>
                            <a:srgbClr val="000000"/>
                          </a:solidFill>
                        </a:defRPr>
                      </a:pPr>
                      <a:r>
                        <a:rPr sz="3200">
                          <a:solidFill>
                            <a:srgbClr val="414141"/>
                          </a:solidFill>
                          <a:latin typeface="Times New Roman"/>
                          <a:ea typeface="Times New Roman"/>
                          <a:cs typeface="Times New Roman"/>
                          <a:sym typeface="Times New Roman"/>
                        </a:rPr>
                        <a:t>Pro
Pro
Pro
Pro</a:t>
                      </a:r>
                    </a:p>
                  </a:txBody>
                  <a:tcPr marL="45720" marR="45720" marT="45720" marB="45720" anchor="ctr" anchorCtr="0" horzOverflow="overflow">
                    <a:lnL w="25400">
                      <a:solidFill>
                        <a:srgbClr val="292934"/>
                      </a:solidFill>
                    </a:lnL>
                    <a:lnR w="25400">
                      <a:solidFill>
                        <a:srgbClr val="292934"/>
                      </a:solidFill>
                    </a:lnR>
                    <a:lnT w="25400">
                      <a:solidFill>
                        <a:srgbClr val="292934"/>
                      </a:solidFill>
                    </a:lnT>
                    <a:lnB w="25400">
                      <a:solidFill>
                        <a:srgbClr val="292934"/>
                      </a:solidFill>
                    </a:lnB>
                  </a:tcPr>
                </a:tc>
                <a:tc>
                  <a:txBody>
                    <a:bodyPr/>
                    <a:lstStyle/>
                    <a:p>
                      <a:pPr defTabSz="914400">
                        <a:spcBef>
                          <a:spcPts val="700"/>
                        </a:spcBef>
                        <a:defRPr sz="1800">
                          <a:solidFill>
                            <a:srgbClr val="000000"/>
                          </a:solidFill>
                        </a:defRPr>
                      </a:pPr>
                      <a:r>
                        <a:rPr sz="3200">
                          <a:solidFill>
                            <a:srgbClr val="414141"/>
                          </a:solidFill>
                          <a:latin typeface="Times New Roman"/>
                          <a:ea typeface="Times New Roman"/>
                          <a:cs typeface="Times New Roman"/>
                          <a:sym typeface="Times New Roman"/>
                        </a:rPr>
                        <a:t>His
His Gln
Gln</a:t>
                      </a:r>
                    </a:p>
                  </a:txBody>
                  <a:tcPr marL="45720" marR="45720" marT="45720" marB="45720" anchor="ctr" anchorCtr="0" horzOverflow="overflow">
                    <a:lnL w="25400">
                      <a:solidFill>
                        <a:srgbClr val="292934"/>
                      </a:solidFill>
                    </a:lnL>
                    <a:lnR w="25400">
                      <a:solidFill>
                        <a:srgbClr val="292934"/>
                      </a:solidFill>
                    </a:lnR>
                    <a:lnT w="25400">
                      <a:solidFill>
                        <a:srgbClr val="292934"/>
                      </a:solidFill>
                    </a:lnT>
                    <a:lnB w="25400">
                      <a:solidFill>
                        <a:srgbClr val="292934"/>
                      </a:solidFill>
                    </a:lnB>
                  </a:tcPr>
                </a:tc>
                <a:tc>
                  <a:txBody>
                    <a:bodyPr/>
                    <a:lstStyle/>
                    <a:p>
                      <a:pPr defTabSz="914400">
                        <a:spcBef>
                          <a:spcPts val="700"/>
                        </a:spcBef>
                        <a:defRPr sz="1800">
                          <a:solidFill>
                            <a:srgbClr val="000000"/>
                          </a:solidFill>
                        </a:defRPr>
                      </a:pPr>
                      <a:r>
                        <a:rPr sz="3200">
                          <a:solidFill>
                            <a:srgbClr val="414141"/>
                          </a:solidFill>
                          <a:latin typeface="Times New Roman"/>
                          <a:ea typeface="Times New Roman"/>
                          <a:cs typeface="Times New Roman"/>
                          <a:sym typeface="Times New Roman"/>
                        </a:rPr>
                        <a:t>Arg
Arg
Arg
Arg</a:t>
                      </a:r>
                    </a:p>
                  </a:txBody>
                  <a:tcPr marL="45720" marR="45720" marT="45720" marB="45720" anchor="ctr" anchorCtr="0" horzOverflow="overflow">
                    <a:lnL w="25400">
                      <a:solidFill>
                        <a:srgbClr val="292934"/>
                      </a:solidFill>
                    </a:lnL>
                    <a:lnR w="25400">
                      <a:solidFill>
                        <a:srgbClr val="292934"/>
                      </a:solidFill>
                    </a:lnR>
                    <a:lnT w="25400">
                      <a:solidFill>
                        <a:srgbClr val="292934"/>
                      </a:solidFill>
                    </a:lnT>
                    <a:lnB w="25400">
                      <a:solidFill>
                        <a:srgbClr val="292934"/>
                      </a:solidFill>
                    </a:lnB>
                  </a:tcPr>
                </a:tc>
                <a:tc>
                  <a:txBody>
                    <a:bodyPr/>
                    <a:lstStyle/>
                    <a:p>
                      <a:pPr defTabSz="914400">
                        <a:spcBef>
                          <a:spcPts val="700"/>
                        </a:spcBef>
                        <a:defRPr sz="1800">
                          <a:solidFill>
                            <a:srgbClr val="000000"/>
                          </a:solidFill>
                        </a:defRPr>
                      </a:pPr>
                      <a:r>
                        <a:rPr sz="3200">
                          <a:solidFill>
                            <a:srgbClr val="414141"/>
                          </a:solidFill>
                          <a:latin typeface="Times New Roman"/>
                          <a:ea typeface="Times New Roman"/>
                          <a:cs typeface="Times New Roman"/>
                          <a:sym typeface="Times New Roman"/>
                        </a:rPr>
                        <a:t>U
C
A
G</a:t>
                      </a:r>
                    </a:p>
                  </a:txBody>
                  <a:tcPr marL="45720" marR="45720" marT="45720" marB="45720" anchor="ctr" anchorCtr="0" horzOverflow="overflow">
                    <a:lnL w="25400">
                      <a:solidFill>
                        <a:srgbClr val="292934"/>
                      </a:solidFill>
                    </a:lnL>
                    <a:lnR w="50800">
                      <a:solidFill>
                        <a:srgbClr val="292934"/>
                      </a:solidFill>
                    </a:lnR>
                    <a:lnT w="25400">
                      <a:solidFill>
                        <a:srgbClr val="292934"/>
                      </a:solidFill>
                    </a:lnT>
                    <a:lnB w="25400">
                      <a:solidFill>
                        <a:srgbClr val="292934"/>
                      </a:solidFill>
                    </a:lnB>
                  </a:tcPr>
                </a:tc>
              </a:tr>
              <a:tr h="2420333">
                <a:tc>
                  <a:txBody>
                    <a:bodyPr/>
                    <a:lstStyle/>
                    <a:p>
                      <a:pPr defTabSz="914400">
                        <a:spcBef>
                          <a:spcPts val="1300"/>
                        </a:spcBef>
                        <a:defRPr sz="1800">
                          <a:solidFill>
                            <a:srgbClr val="000000"/>
                          </a:solidFill>
                        </a:defRPr>
                      </a:pPr>
                      <a:r>
                        <a:rPr sz="5600">
                          <a:solidFill>
                            <a:srgbClr val="414141"/>
                          </a:solidFill>
                          <a:latin typeface="Times New Roman"/>
                          <a:ea typeface="Times New Roman"/>
                          <a:cs typeface="Times New Roman"/>
                          <a:sym typeface="Times New Roman"/>
                        </a:rPr>
                        <a:t>A</a:t>
                      </a:r>
                    </a:p>
                  </a:txBody>
                  <a:tcPr marL="45720" marR="45720" marT="45720" marB="45720" anchor="ctr" anchorCtr="0" horzOverflow="overflow">
                    <a:lnL w="50800">
                      <a:solidFill>
                        <a:srgbClr val="292934"/>
                      </a:solidFill>
                    </a:lnL>
                    <a:lnR w="25400">
                      <a:solidFill>
                        <a:srgbClr val="292934"/>
                      </a:solidFill>
                    </a:lnR>
                    <a:lnT w="25400">
                      <a:solidFill>
                        <a:srgbClr val="292934"/>
                      </a:solidFill>
                    </a:lnT>
                    <a:lnB w="25400">
                      <a:solidFill>
                        <a:srgbClr val="292934"/>
                      </a:solidFill>
                    </a:lnB>
                  </a:tcPr>
                </a:tc>
                <a:tc>
                  <a:txBody>
                    <a:bodyPr/>
                    <a:lstStyle/>
                    <a:p>
                      <a:pPr defTabSz="914400">
                        <a:spcBef>
                          <a:spcPts val="700"/>
                        </a:spcBef>
                        <a:defRPr sz="3200">
                          <a:latin typeface="Times New Roman"/>
                          <a:ea typeface="Times New Roman"/>
                          <a:cs typeface="Times New Roman"/>
                          <a:sym typeface="Times New Roman"/>
                        </a:defRPr>
                      </a:pPr>
                      <a:r>
                        <a:t>Ile</a:t>
                      </a:r>
                    </a:p>
                    <a:p>
                      <a:pPr defTabSz="914400">
                        <a:spcBef>
                          <a:spcPts val="700"/>
                        </a:spcBef>
                        <a:defRPr sz="3200">
                          <a:latin typeface="Times New Roman"/>
                          <a:ea typeface="Times New Roman"/>
                          <a:cs typeface="Times New Roman"/>
                          <a:sym typeface="Times New Roman"/>
                        </a:defRPr>
                      </a:pPr>
                      <a:r>
                        <a:t>Ile</a:t>
                      </a:r>
                    </a:p>
                    <a:p>
                      <a:pPr defTabSz="914400">
                        <a:spcBef>
                          <a:spcPts val="700"/>
                        </a:spcBef>
                        <a:defRPr sz="3200">
                          <a:latin typeface="Times New Roman"/>
                          <a:ea typeface="Times New Roman"/>
                          <a:cs typeface="Times New Roman"/>
                          <a:sym typeface="Times New Roman"/>
                        </a:defRPr>
                      </a:pPr>
                      <a:r>
                        <a:t>Ile</a:t>
                      </a:r>
                      <a:br/>
                      <a:r>
                        <a:t>Met/</a:t>
                      </a:r>
                      <a:r>
                        <a:rPr>
                          <a:solidFill>
                            <a:srgbClr val="FF0000"/>
                          </a:solidFill>
                        </a:rPr>
                        <a:t>Start</a:t>
                      </a:r>
                    </a:p>
                  </a:txBody>
                  <a:tcPr marL="45720" marR="45720" marT="45720" marB="45720" anchor="ctr" anchorCtr="0" horzOverflow="overflow">
                    <a:lnL w="25400">
                      <a:solidFill>
                        <a:srgbClr val="292934"/>
                      </a:solidFill>
                    </a:lnL>
                    <a:lnR w="25400">
                      <a:solidFill>
                        <a:srgbClr val="292934"/>
                      </a:solidFill>
                    </a:lnR>
                    <a:lnT w="25400">
                      <a:solidFill>
                        <a:srgbClr val="292934"/>
                      </a:solidFill>
                    </a:lnT>
                    <a:lnB w="25400">
                      <a:solidFill>
                        <a:srgbClr val="292934"/>
                      </a:solidFill>
                    </a:lnB>
                  </a:tcPr>
                </a:tc>
                <a:tc>
                  <a:txBody>
                    <a:bodyPr/>
                    <a:lstStyle/>
                    <a:p>
                      <a:pPr defTabSz="914400">
                        <a:spcBef>
                          <a:spcPts val="700"/>
                        </a:spcBef>
                        <a:defRPr sz="1800">
                          <a:solidFill>
                            <a:srgbClr val="000000"/>
                          </a:solidFill>
                        </a:defRPr>
                      </a:pPr>
                      <a:r>
                        <a:rPr sz="3200">
                          <a:solidFill>
                            <a:srgbClr val="414141"/>
                          </a:solidFill>
                          <a:latin typeface="Times New Roman"/>
                          <a:ea typeface="Times New Roman"/>
                          <a:cs typeface="Times New Roman"/>
                          <a:sym typeface="Times New Roman"/>
                        </a:rPr>
                        <a:t>Thr
Thr
Thr
Thr</a:t>
                      </a:r>
                    </a:p>
                  </a:txBody>
                  <a:tcPr marL="45720" marR="45720" marT="45720" marB="45720" anchor="ctr" anchorCtr="0" horzOverflow="overflow">
                    <a:lnL w="25400">
                      <a:solidFill>
                        <a:srgbClr val="292934"/>
                      </a:solidFill>
                    </a:lnL>
                    <a:lnR w="25400">
                      <a:solidFill>
                        <a:srgbClr val="292934"/>
                      </a:solidFill>
                    </a:lnR>
                    <a:lnT w="25400">
                      <a:solidFill>
                        <a:srgbClr val="292934"/>
                      </a:solidFill>
                    </a:lnT>
                    <a:lnB w="25400">
                      <a:solidFill>
                        <a:srgbClr val="292934"/>
                      </a:solidFill>
                    </a:lnB>
                  </a:tcPr>
                </a:tc>
                <a:tc>
                  <a:txBody>
                    <a:bodyPr/>
                    <a:lstStyle/>
                    <a:p>
                      <a:pPr defTabSz="914400">
                        <a:spcBef>
                          <a:spcPts val="700"/>
                        </a:spcBef>
                        <a:defRPr sz="1800">
                          <a:solidFill>
                            <a:srgbClr val="000000"/>
                          </a:solidFill>
                        </a:defRPr>
                      </a:pPr>
                      <a:r>
                        <a:rPr sz="3200">
                          <a:solidFill>
                            <a:srgbClr val="414141"/>
                          </a:solidFill>
                          <a:latin typeface="Times New Roman"/>
                          <a:ea typeface="Times New Roman"/>
                          <a:cs typeface="Times New Roman"/>
                          <a:sym typeface="Times New Roman"/>
                        </a:rPr>
                        <a:t>Asn
Asn
Lys
Lys</a:t>
                      </a:r>
                    </a:p>
                  </a:txBody>
                  <a:tcPr marL="45720" marR="45720" marT="45720" marB="45720" anchor="ctr" anchorCtr="0" horzOverflow="overflow">
                    <a:lnL w="25400">
                      <a:solidFill>
                        <a:srgbClr val="292934"/>
                      </a:solidFill>
                    </a:lnL>
                    <a:lnR w="25400">
                      <a:solidFill>
                        <a:srgbClr val="292934"/>
                      </a:solidFill>
                    </a:lnR>
                    <a:lnT w="25400">
                      <a:solidFill>
                        <a:srgbClr val="292934"/>
                      </a:solidFill>
                    </a:lnT>
                    <a:lnB w="25400">
                      <a:solidFill>
                        <a:srgbClr val="292934"/>
                      </a:solidFill>
                    </a:lnB>
                  </a:tcPr>
                </a:tc>
                <a:tc>
                  <a:txBody>
                    <a:bodyPr/>
                    <a:lstStyle/>
                    <a:p>
                      <a:pPr defTabSz="914400">
                        <a:spcBef>
                          <a:spcPts val="700"/>
                        </a:spcBef>
                        <a:defRPr sz="1800">
                          <a:solidFill>
                            <a:srgbClr val="000000"/>
                          </a:solidFill>
                        </a:defRPr>
                      </a:pPr>
                      <a:r>
                        <a:rPr sz="3200">
                          <a:solidFill>
                            <a:srgbClr val="414141"/>
                          </a:solidFill>
                          <a:latin typeface="Times New Roman"/>
                          <a:ea typeface="Times New Roman"/>
                          <a:cs typeface="Times New Roman"/>
                          <a:sym typeface="Times New Roman"/>
                        </a:rPr>
                        <a:t>Ser
Ser
Arg
Arg</a:t>
                      </a:r>
                    </a:p>
                  </a:txBody>
                  <a:tcPr marL="45720" marR="45720" marT="45720" marB="45720" anchor="ctr" anchorCtr="0" horzOverflow="overflow">
                    <a:lnL w="25400">
                      <a:solidFill>
                        <a:srgbClr val="292934"/>
                      </a:solidFill>
                    </a:lnL>
                    <a:lnR w="25400">
                      <a:solidFill>
                        <a:srgbClr val="292934"/>
                      </a:solidFill>
                    </a:lnR>
                    <a:lnT w="25400">
                      <a:solidFill>
                        <a:srgbClr val="292934"/>
                      </a:solidFill>
                    </a:lnT>
                    <a:lnB w="25400">
                      <a:solidFill>
                        <a:srgbClr val="292934"/>
                      </a:solidFill>
                    </a:lnB>
                  </a:tcPr>
                </a:tc>
                <a:tc>
                  <a:txBody>
                    <a:bodyPr/>
                    <a:lstStyle/>
                    <a:p>
                      <a:pPr defTabSz="914400">
                        <a:spcBef>
                          <a:spcPts val="700"/>
                        </a:spcBef>
                        <a:defRPr sz="1800">
                          <a:solidFill>
                            <a:srgbClr val="000000"/>
                          </a:solidFill>
                        </a:defRPr>
                      </a:pPr>
                      <a:r>
                        <a:rPr sz="3200">
                          <a:solidFill>
                            <a:srgbClr val="414141"/>
                          </a:solidFill>
                          <a:latin typeface="Times New Roman"/>
                          <a:ea typeface="Times New Roman"/>
                          <a:cs typeface="Times New Roman"/>
                          <a:sym typeface="Times New Roman"/>
                        </a:rPr>
                        <a:t>U
C
A
G</a:t>
                      </a:r>
                    </a:p>
                  </a:txBody>
                  <a:tcPr marL="45720" marR="45720" marT="45720" marB="45720" anchor="ctr" anchorCtr="0" horzOverflow="overflow">
                    <a:lnL w="25400">
                      <a:solidFill>
                        <a:srgbClr val="292934"/>
                      </a:solidFill>
                    </a:lnL>
                    <a:lnR w="50800">
                      <a:solidFill>
                        <a:srgbClr val="292934"/>
                      </a:solidFill>
                    </a:lnR>
                    <a:lnT w="25400">
                      <a:solidFill>
                        <a:srgbClr val="292934"/>
                      </a:solidFill>
                    </a:lnT>
                    <a:lnB w="25400">
                      <a:solidFill>
                        <a:srgbClr val="292934"/>
                      </a:solidFill>
                    </a:lnB>
                  </a:tcPr>
                </a:tc>
              </a:tr>
              <a:tr h="2420333">
                <a:tc>
                  <a:txBody>
                    <a:bodyPr/>
                    <a:lstStyle/>
                    <a:p>
                      <a:pPr defTabSz="914400">
                        <a:spcBef>
                          <a:spcPts val="1300"/>
                        </a:spcBef>
                        <a:defRPr sz="1800">
                          <a:solidFill>
                            <a:srgbClr val="000000"/>
                          </a:solidFill>
                        </a:defRPr>
                      </a:pPr>
                      <a:r>
                        <a:rPr sz="5600">
                          <a:solidFill>
                            <a:srgbClr val="414141"/>
                          </a:solidFill>
                          <a:latin typeface="Times New Roman"/>
                          <a:ea typeface="Times New Roman"/>
                          <a:cs typeface="Times New Roman"/>
                          <a:sym typeface="Times New Roman"/>
                        </a:rPr>
                        <a:t>G</a:t>
                      </a:r>
                    </a:p>
                  </a:txBody>
                  <a:tcPr marL="45720" marR="45720" marT="45720" marB="45720" anchor="ctr" anchorCtr="0" horzOverflow="overflow">
                    <a:lnL w="50800">
                      <a:solidFill>
                        <a:srgbClr val="292934"/>
                      </a:solidFill>
                    </a:lnL>
                    <a:lnR w="25400">
                      <a:solidFill>
                        <a:srgbClr val="292934"/>
                      </a:solidFill>
                    </a:lnR>
                    <a:lnT w="25400">
                      <a:solidFill>
                        <a:srgbClr val="292934"/>
                      </a:solidFill>
                    </a:lnT>
                    <a:lnB w="50800">
                      <a:solidFill>
                        <a:srgbClr val="292934"/>
                      </a:solidFill>
                    </a:lnB>
                  </a:tcPr>
                </a:tc>
                <a:tc>
                  <a:txBody>
                    <a:bodyPr/>
                    <a:lstStyle/>
                    <a:p>
                      <a:pPr defTabSz="914400">
                        <a:spcBef>
                          <a:spcPts val="700"/>
                        </a:spcBef>
                        <a:defRPr sz="1800">
                          <a:solidFill>
                            <a:srgbClr val="000000"/>
                          </a:solidFill>
                        </a:defRPr>
                      </a:pPr>
                      <a:r>
                        <a:rPr sz="3200">
                          <a:solidFill>
                            <a:srgbClr val="414141"/>
                          </a:solidFill>
                          <a:latin typeface="Times New Roman"/>
                          <a:ea typeface="Times New Roman"/>
                          <a:cs typeface="Times New Roman"/>
                          <a:sym typeface="Times New Roman"/>
                        </a:rPr>
                        <a:t>Val
Val
Val
Val</a:t>
                      </a:r>
                    </a:p>
                  </a:txBody>
                  <a:tcPr marL="45720" marR="45720" marT="45720" marB="45720" anchor="ctr" anchorCtr="0" horzOverflow="overflow">
                    <a:lnL w="25400">
                      <a:solidFill>
                        <a:srgbClr val="292934"/>
                      </a:solidFill>
                    </a:lnL>
                    <a:lnR w="25400">
                      <a:solidFill>
                        <a:srgbClr val="292934"/>
                      </a:solidFill>
                    </a:lnR>
                    <a:lnT w="25400">
                      <a:solidFill>
                        <a:srgbClr val="292934"/>
                      </a:solidFill>
                    </a:lnT>
                    <a:lnB w="50800">
                      <a:solidFill>
                        <a:srgbClr val="292934"/>
                      </a:solidFill>
                    </a:lnB>
                  </a:tcPr>
                </a:tc>
                <a:tc>
                  <a:txBody>
                    <a:bodyPr/>
                    <a:lstStyle/>
                    <a:p>
                      <a:pPr defTabSz="914400">
                        <a:spcBef>
                          <a:spcPts val="700"/>
                        </a:spcBef>
                        <a:defRPr sz="1800">
                          <a:solidFill>
                            <a:srgbClr val="000000"/>
                          </a:solidFill>
                        </a:defRPr>
                      </a:pPr>
                      <a:r>
                        <a:rPr sz="3200">
                          <a:solidFill>
                            <a:srgbClr val="414141"/>
                          </a:solidFill>
                          <a:latin typeface="Times New Roman"/>
                          <a:ea typeface="Times New Roman"/>
                          <a:cs typeface="Times New Roman"/>
                          <a:sym typeface="Times New Roman"/>
                        </a:rPr>
                        <a:t>Ala
Ala
Ala
Ala</a:t>
                      </a:r>
                    </a:p>
                  </a:txBody>
                  <a:tcPr marL="45720" marR="45720" marT="45720" marB="45720" anchor="ctr" anchorCtr="0" horzOverflow="overflow">
                    <a:lnL w="25400">
                      <a:solidFill>
                        <a:srgbClr val="292934"/>
                      </a:solidFill>
                    </a:lnL>
                    <a:lnR w="25400">
                      <a:solidFill>
                        <a:srgbClr val="292934"/>
                      </a:solidFill>
                    </a:lnR>
                    <a:lnT w="25400">
                      <a:solidFill>
                        <a:srgbClr val="292934"/>
                      </a:solidFill>
                    </a:lnT>
                    <a:lnB w="50800">
                      <a:solidFill>
                        <a:srgbClr val="292934"/>
                      </a:solidFill>
                    </a:lnB>
                  </a:tcPr>
                </a:tc>
                <a:tc>
                  <a:txBody>
                    <a:bodyPr/>
                    <a:lstStyle/>
                    <a:p>
                      <a:pPr defTabSz="914400">
                        <a:spcBef>
                          <a:spcPts val="700"/>
                        </a:spcBef>
                        <a:defRPr sz="1800">
                          <a:solidFill>
                            <a:srgbClr val="000000"/>
                          </a:solidFill>
                        </a:defRPr>
                      </a:pPr>
                      <a:r>
                        <a:rPr sz="3200">
                          <a:solidFill>
                            <a:srgbClr val="414141"/>
                          </a:solidFill>
                          <a:latin typeface="Times New Roman"/>
                          <a:ea typeface="Times New Roman"/>
                          <a:cs typeface="Times New Roman"/>
                          <a:sym typeface="Times New Roman"/>
                        </a:rPr>
                        <a:t>Asp
Asp
Glu
Glu</a:t>
                      </a:r>
                    </a:p>
                  </a:txBody>
                  <a:tcPr marL="45720" marR="45720" marT="45720" marB="45720" anchor="ctr" anchorCtr="0" horzOverflow="overflow">
                    <a:lnL w="25400">
                      <a:solidFill>
                        <a:srgbClr val="292934"/>
                      </a:solidFill>
                    </a:lnL>
                    <a:lnR w="25400">
                      <a:solidFill>
                        <a:srgbClr val="292934"/>
                      </a:solidFill>
                    </a:lnR>
                    <a:lnT w="25400">
                      <a:solidFill>
                        <a:srgbClr val="292934"/>
                      </a:solidFill>
                    </a:lnT>
                    <a:lnB w="50800">
                      <a:solidFill>
                        <a:srgbClr val="292934"/>
                      </a:solidFill>
                    </a:lnB>
                  </a:tcPr>
                </a:tc>
                <a:tc>
                  <a:txBody>
                    <a:bodyPr/>
                    <a:lstStyle/>
                    <a:p>
                      <a:pPr defTabSz="914400">
                        <a:spcBef>
                          <a:spcPts val="700"/>
                        </a:spcBef>
                        <a:defRPr sz="1800">
                          <a:solidFill>
                            <a:srgbClr val="000000"/>
                          </a:solidFill>
                        </a:defRPr>
                      </a:pPr>
                      <a:r>
                        <a:rPr sz="3200">
                          <a:solidFill>
                            <a:srgbClr val="414141"/>
                          </a:solidFill>
                          <a:latin typeface="Times New Roman"/>
                          <a:ea typeface="Times New Roman"/>
                          <a:cs typeface="Times New Roman"/>
                          <a:sym typeface="Times New Roman"/>
                        </a:rPr>
                        <a:t>Gly
Gly
Gly
Gly</a:t>
                      </a:r>
                    </a:p>
                  </a:txBody>
                  <a:tcPr marL="45720" marR="45720" marT="45720" marB="45720" anchor="ctr" anchorCtr="0" horzOverflow="overflow">
                    <a:lnL w="25400">
                      <a:solidFill>
                        <a:srgbClr val="292934"/>
                      </a:solidFill>
                    </a:lnL>
                    <a:lnR w="25400">
                      <a:solidFill>
                        <a:srgbClr val="292934"/>
                      </a:solidFill>
                    </a:lnR>
                    <a:lnT w="25400">
                      <a:solidFill>
                        <a:srgbClr val="292934"/>
                      </a:solidFill>
                    </a:lnT>
                    <a:lnB w="50800">
                      <a:solidFill>
                        <a:srgbClr val="292934"/>
                      </a:solidFill>
                    </a:lnB>
                  </a:tcPr>
                </a:tc>
                <a:tc>
                  <a:txBody>
                    <a:bodyPr/>
                    <a:lstStyle/>
                    <a:p>
                      <a:pPr defTabSz="914400">
                        <a:spcBef>
                          <a:spcPts val="700"/>
                        </a:spcBef>
                        <a:defRPr sz="1800">
                          <a:solidFill>
                            <a:srgbClr val="000000"/>
                          </a:solidFill>
                        </a:defRPr>
                      </a:pPr>
                      <a:r>
                        <a:rPr sz="3200">
                          <a:solidFill>
                            <a:srgbClr val="414141"/>
                          </a:solidFill>
                          <a:latin typeface="Times New Roman"/>
                          <a:ea typeface="Times New Roman"/>
                          <a:cs typeface="Times New Roman"/>
                          <a:sym typeface="Times New Roman"/>
                        </a:rPr>
                        <a:t>U
C
A
G</a:t>
                      </a:r>
                    </a:p>
                  </a:txBody>
                  <a:tcPr marL="45720" marR="45720" marT="45720" marB="45720" anchor="ctr" anchorCtr="0" horzOverflow="overflow">
                    <a:lnL w="25400">
                      <a:solidFill>
                        <a:srgbClr val="292934"/>
                      </a:solidFill>
                    </a:lnL>
                    <a:lnR w="50800">
                      <a:solidFill>
                        <a:srgbClr val="292934"/>
                      </a:solidFill>
                    </a:lnR>
                    <a:lnT w="25400">
                      <a:solidFill>
                        <a:srgbClr val="292934"/>
                      </a:solidFill>
                    </a:lnT>
                    <a:lnB w="50800">
                      <a:solidFill>
                        <a:srgbClr val="292934"/>
                      </a:solidFill>
                    </a:lnB>
                  </a:tcPr>
                </a:tc>
              </a:tr>
            </a:tbl>
          </a:graphicData>
        </a:graphic>
      </p:graphicFrame>
      <p:sp>
        <p:nvSpPr>
          <p:cNvPr id="430" name="Text Box 70"/>
          <p:cNvSpPr txBox="1"/>
          <p:nvPr/>
        </p:nvSpPr>
        <p:spPr>
          <a:xfrm rot="16200000">
            <a:off x="3202897" y="7020131"/>
            <a:ext cx="4194473" cy="77420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800">
                <a:solidFill>
                  <a:srgbClr val="FF0000"/>
                </a:solidFill>
                <a:latin typeface="Times New Roman"/>
                <a:ea typeface="Times New Roman"/>
                <a:cs typeface="Times New Roman"/>
                <a:sym typeface="Times New Roman"/>
              </a:defRPr>
            </a:pPr>
            <a:r>
              <a:t>1</a:t>
            </a:r>
            <a:r>
              <a:rPr baseline="31000"/>
              <a:t>st</a:t>
            </a:r>
            <a:r>
              <a:t> base in codon</a:t>
            </a:r>
          </a:p>
        </p:txBody>
      </p:sp>
      <p:sp>
        <p:nvSpPr>
          <p:cNvPr id="431" name="Text Box 71"/>
          <p:cNvSpPr txBox="1"/>
          <p:nvPr/>
        </p:nvSpPr>
        <p:spPr>
          <a:xfrm>
            <a:off x="9730740" y="1158185"/>
            <a:ext cx="4329808" cy="77420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800">
                <a:solidFill>
                  <a:srgbClr val="FF0000"/>
                </a:solidFill>
                <a:latin typeface="Times New Roman"/>
                <a:ea typeface="Times New Roman"/>
                <a:cs typeface="Times New Roman"/>
                <a:sym typeface="Times New Roman"/>
              </a:defRPr>
            </a:pPr>
            <a:r>
              <a:t>2</a:t>
            </a:r>
            <a:r>
              <a:rPr baseline="31000"/>
              <a:t>nd</a:t>
            </a:r>
            <a:r>
              <a:t> base in codon</a:t>
            </a:r>
          </a:p>
        </p:txBody>
      </p:sp>
      <p:sp>
        <p:nvSpPr>
          <p:cNvPr id="432" name="Text Box 72"/>
          <p:cNvSpPr txBox="1"/>
          <p:nvPr/>
        </p:nvSpPr>
        <p:spPr>
          <a:xfrm rot="5400000">
            <a:off x="16924320" y="6729043"/>
            <a:ext cx="4261943" cy="77420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800">
                <a:solidFill>
                  <a:srgbClr val="FF0000"/>
                </a:solidFill>
                <a:latin typeface="Times New Roman"/>
                <a:ea typeface="Times New Roman"/>
                <a:cs typeface="Times New Roman"/>
                <a:sym typeface="Times New Roman"/>
              </a:defRPr>
            </a:pPr>
            <a:r>
              <a:t>3</a:t>
            </a:r>
            <a:r>
              <a:rPr baseline="31000"/>
              <a:t>rd</a:t>
            </a:r>
            <a:r>
              <a:t> base in codon</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4" name="Text Box 4"/>
          <p:cNvSpPr txBox="1"/>
          <p:nvPr/>
        </p:nvSpPr>
        <p:spPr>
          <a:xfrm>
            <a:off x="8820596" y="1033305"/>
            <a:ext cx="6742808" cy="111685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solidFill>
                  <a:srgbClr val="000000"/>
                </a:solidFill>
                <a:latin typeface="Times New Roman"/>
                <a:ea typeface="Times New Roman"/>
                <a:cs typeface="Times New Roman"/>
                <a:sym typeface="Times New Roman"/>
              </a:defRPr>
            </a:lvl1pPr>
          </a:lstStyle>
          <a:p>
            <a:pPr/>
            <a:r>
              <a:t>GENETIC CODE</a:t>
            </a:r>
          </a:p>
        </p:txBody>
      </p:sp>
      <p:sp>
        <p:nvSpPr>
          <p:cNvPr id="435" name="Rectangle 7"/>
          <p:cNvSpPr txBox="1"/>
          <p:nvPr>
            <p:ph type="body" idx="1"/>
          </p:nvPr>
        </p:nvSpPr>
        <p:spPr>
          <a:prstGeom prst="rect">
            <a:avLst/>
          </a:prstGeom>
        </p:spPr>
        <p:txBody>
          <a:bodyPr/>
          <a:lstStyle/>
          <a:p>
            <a:pPr marL="327659" indent="-327659" defTabSz="709930">
              <a:lnSpc>
                <a:spcPct val="80000"/>
              </a:lnSpc>
              <a:spcBef>
                <a:spcPts val="2900"/>
              </a:spcBef>
              <a:defRPr b="1" i="1" sz="4300">
                <a:solidFill>
                  <a:srgbClr val="000000"/>
                </a:solidFill>
                <a:latin typeface="Times New Roman"/>
                <a:ea typeface="Times New Roman"/>
                <a:cs typeface="Times New Roman"/>
                <a:sym typeface="Times New Roman"/>
              </a:defRPr>
            </a:pPr>
            <a:r>
              <a:t>The genetic code is universal</a:t>
            </a:r>
            <a:r>
              <a:rPr>
                <a:solidFill>
                  <a:srgbClr val="AD8F67"/>
                </a:solidFill>
              </a:rPr>
              <a:t>:</a:t>
            </a:r>
            <a:endParaRPr>
              <a:solidFill>
                <a:srgbClr val="AD8F67"/>
              </a:solidFill>
            </a:endParaRPr>
          </a:p>
          <a:p>
            <a:pPr marL="314553" indent="-314553" defTabSz="709930">
              <a:lnSpc>
                <a:spcPct val="80000"/>
              </a:lnSpc>
              <a:spcBef>
                <a:spcPts val="2900"/>
              </a:spcBef>
              <a:buSzTx/>
              <a:buNone/>
              <a:defRPr sz="4300">
                <a:latin typeface="Times New Roman"/>
                <a:ea typeface="Times New Roman"/>
                <a:cs typeface="Times New Roman"/>
                <a:sym typeface="Times New Roman"/>
              </a:defRPr>
            </a:pPr>
            <a:r>
              <a:t>	</a:t>
            </a:r>
            <a:r>
              <a:rPr>
                <a:solidFill>
                  <a:srgbClr val="FF0000"/>
                </a:solidFill>
              </a:rPr>
              <a:t>- Virtually all organisms use the same genetic code</a:t>
            </a:r>
            <a:endParaRPr>
              <a:solidFill>
                <a:srgbClr val="FF0000"/>
              </a:solidFill>
            </a:endParaRPr>
          </a:p>
          <a:p>
            <a:pPr marL="314553" indent="-314553" defTabSz="709930">
              <a:lnSpc>
                <a:spcPct val="80000"/>
              </a:lnSpc>
              <a:spcBef>
                <a:spcPts val="2900"/>
              </a:spcBef>
              <a:buSzTx/>
              <a:buNone/>
              <a:defRPr sz="4300">
                <a:solidFill>
                  <a:srgbClr val="FF0000"/>
                </a:solidFill>
                <a:latin typeface="Times New Roman"/>
                <a:ea typeface="Times New Roman"/>
                <a:cs typeface="Times New Roman"/>
                <a:sym typeface="Times New Roman"/>
              </a:defRPr>
            </a:pPr>
            <a:r>
              <a:t>	- Virtually all organisms use the same 20 amino acids</a:t>
            </a:r>
          </a:p>
          <a:p>
            <a:pPr marL="327659" indent="-327659" defTabSz="709930">
              <a:lnSpc>
                <a:spcPct val="80000"/>
              </a:lnSpc>
              <a:spcBef>
                <a:spcPts val="2900"/>
              </a:spcBef>
              <a:defRPr sz="4300">
                <a:solidFill>
                  <a:srgbClr val="FF0000"/>
                </a:solidFill>
                <a:latin typeface="Times New Roman"/>
                <a:ea typeface="Times New Roman"/>
                <a:cs typeface="Times New Roman"/>
                <a:sym typeface="Times New Roman"/>
              </a:defRPr>
            </a:pPr>
          </a:p>
          <a:p>
            <a:pPr marL="327659" indent="-327659" defTabSz="709930">
              <a:lnSpc>
                <a:spcPct val="80000"/>
              </a:lnSpc>
              <a:spcBef>
                <a:spcPts val="2900"/>
              </a:spcBef>
              <a:defRPr b="1" i="1" sz="4300">
                <a:solidFill>
                  <a:srgbClr val="000000"/>
                </a:solidFill>
                <a:latin typeface="Times New Roman"/>
                <a:ea typeface="Times New Roman"/>
                <a:cs typeface="Times New Roman"/>
                <a:sym typeface="Times New Roman"/>
              </a:defRPr>
            </a:pPr>
            <a:r>
              <a:t>The genetic code is degenerate</a:t>
            </a:r>
            <a:r>
              <a:rPr>
                <a:solidFill>
                  <a:srgbClr val="AD8F67"/>
                </a:solidFill>
              </a:rPr>
              <a:t>:</a:t>
            </a:r>
            <a:endParaRPr>
              <a:solidFill>
                <a:srgbClr val="AD8F67"/>
              </a:solidFill>
            </a:endParaRPr>
          </a:p>
          <a:p>
            <a:pPr marL="314553" indent="-314553" defTabSz="709930">
              <a:lnSpc>
                <a:spcPct val="80000"/>
              </a:lnSpc>
              <a:spcBef>
                <a:spcPts val="2900"/>
              </a:spcBef>
              <a:buSzTx/>
              <a:buNone/>
              <a:defRPr sz="4300">
                <a:latin typeface="Times New Roman"/>
                <a:ea typeface="Times New Roman"/>
                <a:cs typeface="Times New Roman"/>
                <a:sym typeface="Times New Roman"/>
              </a:defRPr>
            </a:pPr>
            <a:r>
              <a:t>	</a:t>
            </a:r>
            <a:r>
              <a:rPr>
                <a:solidFill>
                  <a:srgbClr val="FF0000"/>
                </a:solidFill>
              </a:rPr>
              <a:t>6 codons code for Leu</a:t>
            </a:r>
            <a:endParaRPr>
              <a:solidFill>
                <a:srgbClr val="FF0000"/>
              </a:solidFill>
            </a:endParaRPr>
          </a:p>
          <a:p>
            <a:pPr marL="327659" indent="-327659" defTabSz="709930">
              <a:lnSpc>
                <a:spcPct val="80000"/>
              </a:lnSpc>
              <a:spcBef>
                <a:spcPts val="2900"/>
              </a:spcBef>
              <a:defRPr sz="4300">
                <a:solidFill>
                  <a:srgbClr val="FF0000"/>
                </a:solidFill>
                <a:latin typeface="Times New Roman"/>
                <a:ea typeface="Times New Roman"/>
                <a:cs typeface="Times New Roman"/>
                <a:sym typeface="Times New Roman"/>
              </a:defRPr>
            </a:pPr>
          </a:p>
          <a:p>
            <a:pPr marL="327659" indent="-327659" defTabSz="709930">
              <a:lnSpc>
                <a:spcPct val="80000"/>
              </a:lnSpc>
              <a:spcBef>
                <a:spcPts val="2900"/>
              </a:spcBef>
              <a:defRPr b="1" i="1" sz="4300">
                <a:solidFill>
                  <a:srgbClr val="000000"/>
                </a:solidFill>
                <a:latin typeface="Times New Roman"/>
                <a:ea typeface="Times New Roman"/>
                <a:cs typeface="Times New Roman"/>
                <a:sym typeface="Times New Roman"/>
              </a:defRPr>
            </a:pPr>
            <a:r>
              <a:t>Some codons have special functions:</a:t>
            </a:r>
          </a:p>
          <a:p>
            <a:pPr marL="314553" indent="-314553" defTabSz="709930">
              <a:lnSpc>
                <a:spcPct val="80000"/>
              </a:lnSpc>
              <a:spcBef>
                <a:spcPts val="2900"/>
              </a:spcBef>
              <a:buSzTx/>
              <a:buNone/>
              <a:defRPr sz="4300">
                <a:latin typeface="Times New Roman"/>
                <a:ea typeface="Times New Roman"/>
                <a:cs typeface="Times New Roman"/>
                <a:sym typeface="Times New Roman"/>
              </a:defRPr>
            </a:pPr>
            <a:r>
              <a:t>	</a:t>
            </a:r>
            <a:r>
              <a:rPr>
                <a:solidFill>
                  <a:srgbClr val="FF0000"/>
                </a:solidFill>
              </a:rPr>
              <a:t>AUG encodes for Met, and is codon start</a:t>
            </a:r>
            <a:endParaRPr>
              <a:solidFill>
                <a:srgbClr val="FF0000"/>
              </a:solidFill>
            </a:endParaRPr>
          </a:p>
          <a:p>
            <a:pPr marL="314553" indent="-314553" defTabSz="709930">
              <a:lnSpc>
                <a:spcPct val="80000"/>
              </a:lnSpc>
              <a:spcBef>
                <a:spcPts val="2900"/>
              </a:spcBef>
              <a:buSzTx/>
              <a:buNone/>
              <a:defRPr sz="4300">
                <a:solidFill>
                  <a:srgbClr val="FF0000"/>
                </a:solidFill>
                <a:latin typeface="Times New Roman"/>
                <a:ea typeface="Times New Roman"/>
                <a:cs typeface="Times New Roman"/>
                <a:sym typeface="Times New Roman"/>
              </a:defRPr>
            </a:pPr>
            <a:r>
              <a:t>	UAA, UAG and UGA are termination codons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Rectangle 2"/>
          <p:cNvSpPr txBox="1"/>
          <p:nvPr>
            <p:ph type="title"/>
          </p:nvPr>
        </p:nvSpPr>
        <p:spPr>
          <a:prstGeom prst="rect">
            <a:avLst/>
          </a:prstGeom>
        </p:spPr>
        <p:txBody>
          <a:bodyPr/>
          <a:lstStyle>
            <a:lvl1pPr>
              <a:defRPr spc="-200" sz="7200">
                <a:solidFill>
                  <a:srgbClr val="000000"/>
                </a:solidFill>
                <a:latin typeface="Times New Roman"/>
                <a:ea typeface="Times New Roman"/>
                <a:cs typeface="Times New Roman"/>
                <a:sym typeface="Times New Roman"/>
              </a:defRPr>
            </a:lvl1pPr>
          </a:lstStyle>
          <a:p>
            <a:pPr/>
            <a:r>
              <a:t>Nucleic Acids</a:t>
            </a:r>
          </a:p>
        </p:txBody>
      </p:sp>
      <p:sp>
        <p:nvSpPr>
          <p:cNvPr id="179" name="Rectangle 3"/>
          <p:cNvSpPr txBox="1"/>
          <p:nvPr>
            <p:ph type="body" idx="1"/>
          </p:nvPr>
        </p:nvSpPr>
        <p:spPr>
          <a:prstGeom prst="rect">
            <a:avLst/>
          </a:prstGeom>
        </p:spPr>
        <p:txBody>
          <a:bodyPr/>
          <a:lstStyle/>
          <a:p>
            <a:pPr>
              <a:defRPr>
                <a:solidFill>
                  <a:srgbClr val="000000"/>
                </a:solidFill>
                <a:latin typeface="Times New Roman"/>
                <a:ea typeface="Times New Roman"/>
                <a:cs typeface="Times New Roman"/>
                <a:sym typeface="Times New Roman"/>
              </a:defRPr>
            </a:pPr>
            <a:r>
              <a:t>Nucleotides</a:t>
            </a:r>
          </a:p>
          <a:p>
            <a:pPr>
              <a:defRPr>
                <a:solidFill>
                  <a:srgbClr val="000000"/>
                </a:solidFill>
                <a:latin typeface="Times New Roman"/>
                <a:ea typeface="Times New Roman"/>
                <a:cs typeface="Times New Roman"/>
                <a:sym typeface="Times New Roman"/>
              </a:defRPr>
            </a:pPr>
            <a:r>
              <a:t>DNA Structure</a:t>
            </a:r>
          </a:p>
          <a:p>
            <a:pPr>
              <a:defRPr>
                <a:solidFill>
                  <a:srgbClr val="000000"/>
                </a:solidFill>
                <a:latin typeface="Times New Roman"/>
                <a:ea typeface="Times New Roman"/>
                <a:cs typeface="Times New Roman"/>
                <a:sym typeface="Times New Roman"/>
              </a:defRPr>
            </a:pPr>
            <a:r>
              <a:t>RNA</a:t>
            </a:r>
          </a:p>
          <a:p>
            <a:pPr lvl="1" marL="914400" indent="-304800">
              <a:spcBef>
                <a:spcPts val="900"/>
              </a:spcBef>
              <a:defRPr sz="4000">
                <a:solidFill>
                  <a:srgbClr val="FF0000"/>
                </a:solidFill>
                <a:latin typeface="Times New Roman"/>
                <a:ea typeface="Times New Roman"/>
                <a:cs typeface="Times New Roman"/>
                <a:sym typeface="Times New Roman"/>
              </a:defRPr>
            </a:pPr>
            <a:r>
              <a:t>Synthesis</a:t>
            </a:r>
          </a:p>
          <a:p>
            <a:pPr lvl="1" marL="914400" indent="-304800">
              <a:spcBef>
                <a:spcPts val="900"/>
              </a:spcBef>
              <a:defRPr sz="4000">
                <a:solidFill>
                  <a:srgbClr val="FF0000"/>
                </a:solidFill>
                <a:latin typeface="Times New Roman"/>
                <a:ea typeface="Times New Roman"/>
                <a:cs typeface="Times New Roman"/>
                <a:sym typeface="Times New Roman"/>
              </a:defRPr>
            </a:pPr>
            <a:r>
              <a:t>Function</a:t>
            </a:r>
          </a:p>
          <a:p>
            <a:pPr lvl="1" marL="914400" indent="-304800">
              <a:spcBef>
                <a:spcPts val="900"/>
              </a:spcBef>
              <a:defRPr sz="4000">
                <a:solidFill>
                  <a:srgbClr val="FF0000"/>
                </a:solidFill>
                <a:latin typeface="Times New Roman"/>
                <a:ea typeface="Times New Roman"/>
                <a:cs typeface="Times New Roman"/>
                <a:sym typeface="Times New Roman"/>
              </a:defRPr>
            </a:pPr>
            <a:r>
              <a:t>Secondary structure</a:t>
            </a:r>
          </a:p>
          <a:p>
            <a:pPr lvl="1" marL="914400" indent="-304800">
              <a:spcBef>
                <a:spcPts val="900"/>
              </a:spcBef>
              <a:defRPr sz="4000">
                <a:solidFill>
                  <a:srgbClr val="FF0000"/>
                </a:solidFill>
                <a:latin typeface="Times New Roman"/>
                <a:ea typeface="Times New Roman"/>
                <a:cs typeface="Times New Roman"/>
                <a:sym typeface="Times New Roman"/>
              </a:defRPr>
            </a:pPr>
            <a:r>
              <a:t>Tertiary interactions</a:t>
            </a:r>
          </a:p>
          <a:p>
            <a:pPr lvl="1" marL="914400" indent="-304800">
              <a:spcBef>
                <a:spcPts val="900"/>
              </a:spcBef>
              <a:defRPr sz="4000">
                <a:solidFill>
                  <a:srgbClr val="FF0000"/>
                </a:solidFill>
                <a:latin typeface="Times New Roman"/>
                <a:ea typeface="Times New Roman"/>
                <a:cs typeface="Times New Roman"/>
                <a:sym typeface="Times New Roman"/>
              </a:defRPr>
            </a:pPr>
            <a:r>
              <a:t>Wobble hypothesis</a:t>
            </a:r>
          </a:p>
        </p:txBody>
      </p:sp>
      <p:sp>
        <p:nvSpPr>
          <p:cNvPr id="180" name="Rectangle 13"/>
          <p:cNvSpPr/>
          <p:nvPr/>
        </p:nvSpPr>
        <p:spPr>
          <a:xfrm>
            <a:off x="450086" y="5494375"/>
            <a:ext cx="8686801" cy="7772401"/>
          </a:xfrm>
          <a:prstGeom prst="rect">
            <a:avLst/>
          </a:prstGeom>
          <a:solidFill>
            <a:srgbClr val="FFFFFF">
              <a:alpha val="70195"/>
            </a:srgbClr>
          </a:solidFill>
          <a:ln w="12700">
            <a:miter lim="400000"/>
          </a:ln>
        </p:spPr>
        <p:txBody>
          <a:bodyPr lIns="50800" tIns="50800" rIns="50800" bIns="50800" anchor="ct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pic>
        <p:nvPicPr>
          <p:cNvPr id="181" name="Picture 15" descr="Picture 15"/>
          <p:cNvPicPr>
            <a:picLocks noChangeAspect="1"/>
          </p:cNvPicPr>
          <p:nvPr/>
        </p:nvPicPr>
        <p:blipFill>
          <a:blip r:embed="rId2">
            <a:extLst/>
          </a:blip>
          <a:stretch>
            <a:fillRect/>
          </a:stretch>
        </p:blipFill>
        <p:spPr>
          <a:xfrm>
            <a:off x="12698412" y="5799175"/>
            <a:ext cx="8099426" cy="6477001"/>
          </a:xfrm>
          <a:prstGeom prst="rect">
            <a:avLst/>
          </a:prstGeom>
          <a:ln w="12700">
            <a:miter lim="400000"/>
          </a:ln>
        </p:spPr>
      </p:pic>
      <p:pic>
        <p:nvPicPr>
          <p:cNvPr id="182" name="Picture 16" descr="Picture 16"/>
          <p:cNvPicPr>
            <a:picLocks noChangeAspect="1"/>
          </p:cNvPicPr>
          <p:nvPr/>
        </p:nvPicPr>
        <p:blipFill>
          <a:blip r:embed="rId3">
            <a:extLst/>
          </a:blip>
          <a:stretch>
            <a:fillRect/>
          </a:stretch>
        </p:blipFill>
        <p:spPr>
          <a:xfrm>
            <a:off x="15697200" y="0"/>
            <a:ext cx="2101850" cy="3225800"/>
          </a:xfrm>
          <a:prstGeom prst="rect">
            <a:avLst/>
          </a:prstGeom>
          <a:ln w="12700">
            <a:miter lim="400000"/>
          </a:ln>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7" name="Text Box 3"/>
          <p:cNvSpPr txBox="1"/>
          <p:nvPr/>
        </p:nvSpPr>
        <p:spPr>
          <a:xfrm>
            <a:off x="8473440" y="140072"/>
            <a:ext cx="8259515" cy="111685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solidFill>
                  <a:srgbClr val="000000"/>
                </a:solidFill>
                <a:latin typeface="Times New Roman"/>
                <a:ea typeface="Times New Roman"/>
                <a:cs typeface="Times New Roman"/>
                <a:sym typeface="Times New Roman"/>
              </a:defRPr>
            </a:lvl1pPr>
          </a:lstStyle>
          <a:p>
            <a:pPr/>
            <a:r>
              <a:t>Translation : initiation</a:t>
            </a:r>
          </a:p>
        </p:txBody>
      </p:sp>
      <p:pic>
        <p:nvPicPr>
          <p:cNvPr id="438" name="Picture 4" descr="Picture 4"/>
          <p:cNvPicPr>
            <a:picLocks noChangeAspect="1"/>
          </p:cNvPicPr>
          <p:nvPr/>
        </p:nvPicPr>
        <p:blipFill>
          <a:blip r:embed="rId2">
            <a:extLst/>
          </a:blip>
          <a:stretch>
            <a:fillRect/>
          </a:stretch>
        </p:blipFill>
        <p:spPr>
          <a:xfrm>
            <a:off x="4857750" y="3673476"/>
            <a:ext cx="14992350" cy="5248274"/>
          </a:xfrm>
          <a:prstGeom prst="rect">
            <a:avLst/>
          </a:prstGeom>
          <a:ln w="12700">
            <a:miter lim="400000"/>
          </a:ln>
        </p:spPr>
      </p:pic>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0" name="Text Box 2"/>
          <p:cNvSpPr txBox="1"/>
          <p:nvPr/>
        </p:nvSpPr>
        <p:spPr>
          <a:xfrm>
            <a:off x="8473440" y="140072"/>
            <a:ext cx="8259515" cy="111685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solidFill>
                  <a:srgbClr val="000000"/>
                </a:solidFill>
                <a:latin typeface="Times New Roman"/>
                <a:ea typeface="Times New Roman"/>
                <a:cs typeface="Times New Roman"/>
                <a:sym typeface="Times New Roman"/>
              </a:defRPr>
            </a:lvl1pPr>
          </a:lstStyle>
          <a:p>
            <a:pPr/>
            <a:r>
              <a:t>Translation : initiation</a:t>
            </a:r>
          </a:p>
        </p:txBody>
      </p:sp>
      <p:pic>
        <p:nvPicPr>
          <p:cNvPr id="441" name="Picture 4" descr="Picture 4"/>
          <p:cNvPicPr>
            <a:picLocks noChangeAspect="1"/>
          </p:cNvPicPr>
          <p:nvPr/>
        </p:nvPicPr>
        <p:blipFill>
          <a:blip r:embed="rId2">
            <a:extLst/>
          </a:blip>
          <a:stretch>
            <a:fillRect/>
          </a:stretch>
        </p:blipFill>
        <p:spPr>
          <a:xfrm>
            <a:off x="4857750" y="3673476"/>
            <a:ext cx="15027277" cy="6019801"/>
          </a:xfrm>
          <a:prstGeom prst="rect">
            <a:avLst/>
          </a:prstGeom>
          <a:ln w="12700">
            <a:miter lim="400000"/>
          </a:ln>
        </p:spPr>
      </p:pic>
      <p:sp>
        <p:nvSpPr>
          <p:cNvPr id="442" name="Text Box 5"/>
          <p:cNvSpPr txBox="1"/>
          <p:nvPr/>
        </p:nvSpPr>
        <p:spPr>
          <a:xfrm>
            <a:off x="4326890" y="6548115"/>
            <a:ext cx="1384053" cy="67692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4000">
                <a:latin typeface="Times New Roman"/>
                <a:ea typeface="Times New Roman"/>
                <a:cs typeface="Times New Roman"/>
                <a:sym typeface="Times New Roman"/>
              </a:defRPr>
            </a:lvl1pPr>
          </a:lstStyle>
          <a:p>
            <a:pPr/>
            <a:r>
              <a:t>tRNA</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4" name="Text Box 2"/>
          <p:cNvSpPr txBox="1"/>
          <p:nvPr/>
        </p:nvSpPr>
        <p:spPr>
          <a:xfrm>
            <a:off x="8473440" y="140072"/>
            <a:ext cx="8817621" cy="111685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solidFill>
                  <a:srgbClr val="000000"/>
                </a:solidFill>
                <a:latin typeface="Times New Roman"/>
                <a:ea typeface="Times New Roman"/>
                <a:cs typeface="Times New Roman"/>
                <a:sym typeface="Times New Roman"/>
              </a:defRPr>
            </a:lvl1pPr>
          </a:lstStyle>
          <a:p>
            <a:pPr/>
            <a:r>
              <a:t>Translation : elongation</a:t>
            </a:r>
          </a:p>
        </p:txBody>
      </p:sp>
      <p:pic>
        <p:nvPicPr>
          <p:cNvPr id="445" name="Picture 5" descr="Picture 5"/>
          <p:cNvPicPr>
            <a:picLocks noChangeAspect="1"/>
          </p:cNvPicPr>
          <p:nvPr/>
        </p:nvPicPr>
        <p:blipFill>
          <a:blip r:embed="rId2">
            <a:extLst/>
          </a:blip>
          <a:stretch>
            <a:fillRect/>
          </a:stretch>
        </p:blipFill>
        <p:spPr>
          <a:xfrm>
            <a:off x="4857750" y="3673476"/>
            <a:ext cx="15008227" cy="6032501"/>
          </a:xfrm>
          <a:prstGeom prst="rect">
            <a:avLst/>
          </a:prstGeom>
          <a:ln w="12700">
            <a:miter lim="400000"/>
          </a:ln>
        </p:spPr>
      </p:pic>
      <p:sp>
        <p:nvSpPr>
          <p:cNvPr id="446" name="Text Box 6"/>
          <p:cNvSpPr txBox="1"/>
          <p:nvPr/>
        </p:nvSpPr>
        <p:spPr>
          <a:xfrm>
            <a:off x="4326890" y="6548115"/>
            <a:ext cx="1384053" cy="67692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4000">
                <a:latin typeface="Times New Roman"/>
                <a:ea typeface="Times New Roman"/>
                <a:cs typeface="Times New Roman"/>
                <a:sym typeface="Times New Roman"/>
              </a:defRPr>
            </a:lvl1pPr>
          </a:lstStyle>
          <a:p>
            <a:pPr/>
            <a:r>
              <a:t>tRNA</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48" name="Picture 4" descr="Picture 4"/>
          <p:cNvPicPr>
            <a:picLocks noChangeAspect="1"/>
          </p:cNvPicPr>
          <p:nvPr/>
        </p:nvPicPr>
        <p:blipFill>
          <a:blip r:embed="rId2">
            <a:extLst/>
          </a:blip>
          <a:stretch>
            <a:fillRect/>
          </a:stretch>
        </p:blipFill>
        <p:spPr>
          <a:xfrm>
            <a:off x="4114800" y="3200400"/>
            <a:ext cx="15741650" cy="6965950"/>
          </a:xfrm>
          <a:prstGeom prst="rect">
            <a:avLst/>
          </a:prstGeom>
          <a:ln w="12700">
            <a:miter lim="400000"/>
          </a:ln>
        </p:spPr>
      </p:pic>
      <p:sp>
        <p:nvSpPr>
          <p:cNvPr id="449" name="Text Box 5"/>
          <p:cNvSpPr txBox="1"/>
          <p:nvPr/>
        </p:nvSpPr>
        <p:spPr>
          <a:xfrm>
            <a:off x="8473440" y="140072"/>
            <a:ext cx="8817621" cy="111685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solidFill>
                  <a:srgbClr val="000000"/>
                </a:solidFill>
                <a:latin typeface="Times New Roman"/>
                <a:ea typeface="Times New Roman"/>
                <a:cs typeface="Times New Roman"/>
                <a:sym typeface="Times New Roman"/>
              </a:defRPr>
            </a:lvl1pPr>
          </a:lstStyle>
          <a:p>
            <a:pPr/>
            <a:r>
              <a:t>Translation : elongation</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51" name="Picture 4" descr="Picture 4"/>
          <p:cNvPicPr>
            <a:picLocks noChangeAspect="1"/>
          </p:cNvPicPr>
          <p:nvPr/>
        </p:nvPicPr>
        <p:blipFill>
          <a:blip r:embed="rId2">
            <a:extLst/>
          </a:blip>
          <a:stretch>
            <a:fillRect/>
          </a:stretch>
        </p:blipFill>
        <p:spPr>
          <a:xfrm>
            <a:off x="4876800" y="3200400"/>
            <a:ext cx="14992350" cy="6969126"/>
          </a:xfrm>
          <a:prstGeom prst="rect">
            <a:avLst/>
          </a:prstGeom>
          <a:ln w="12700">
            <a:miter lim="400000"/>
          </a:ln>
        </p:spPr>
      </p:pic>
      <p:sp>
        <p:nvSpPr>
          <p:cNvPr id="452" name="Text Box 5"/>
          <p:cNvSpPr txBox="1"/>
          <p:nvPr/>
        </p:nvSpPr>
        <p:spPr>
          <a:xfrm>
            <a:off x="8473440" y="140072"/>
            <a:ext cx="8817621" cy="111685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solidFill>
                  <a:srgbClr val="000000"/>
                </a:solidFill>
                <a:latin typeface="Times New Roman"/>
                <a:ea typeface="Times New Roman"/>
                <a:cs typeface="Times New Roman"/>
                <a:sym typeface="Times New Roman"/>
              </a:defRPr>
            </a:lvl1pPr>
          </a:lstStyle>
          <a:p>
            <a:pPr/>
            <a:r>
              <a:t>Translation : elongation</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54" name="Picture 4" descr="Picture 4"/>
          <p:cNvPicPr>
            <a:picLocks noChangeAspect="1"/>
          </p:cNvPicPr>
          <p:nvPr/>
        </p:nvPicPr>
        <p:blipFill>
          <a:blip r:embed="rId2">
            <a:extLst/>
          </a:blip>
          <a:stretch>
            <a:fillRect/>
          </a:stretch>
        </p:blipFill>
        <p:spPr>
          <a:xfrm>
            <a:off x="4724400" y="3200400"/>
            <a:ext cx="15119350" cy="6657976"/>
          </a:xfrm>
          <a:prstGeom prst="rect">
            <a:avLst/>
          </a:prstGeom>
          <a:ln w="12700">
            <a:miter lim="400000"/>
          </a:ln>
        </p:spPr>
      </p:pic>
      <p:sp>
        <p:nvSpPr>
          <p:cNvPr id="455" name="Text Box 5"/>
          <p:cNvSpPr txBox="1"/>
          <p:nvPr/>
        </p:nvSpPr>
        <p:spPr>
          <a:xfrm>
            <a:off x="8473440" y="140072"/>
            <a:ext cx="8817621" cy="111685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solidFill>
                  <a:srgbClr val="000000"/>
                </a:solidFill>
                <a:latin typeface="Times New Roman"/>
                <a:ea typeface="Times New Roman"/>
                <a:cs typeface="Times New Roman"/>
                <a:sym typeface="Times New Roman"/>
              </a:defRPr>
            </a:lvl1pPr>
          </a:lstStyle>
          <a:p>
            <a:pPr/>
            <a:r>
              <a:t>Translation : elongation</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57" name="Picture 4" descr="Picture 4"/>
          <p:cNvPicPr>
            <a:picLocks noChangeAspect="1"/>
          </p:cNvPicPr>
          <p:nvPr/>
        </p:nvPicPr>
        <p:blipFill>
          <a:blip r:embed="rId2">
            <a:extLst/>
          </a:blip>
          <a:stretch>
            <a:fillRect/>
          </a:stretch>
        </p:blipFill>
        <p:spPr>
          <a:xfrm>
            <a:off x="4572000" y="3105150"/>
            <a:ext cx="15319377" cy="6654800"/>
          </a:xfrm>
          <a:prstGeom prst="rect">
            <a:avLst/>
          </a:prstGeom>
          <a:ln w="12700">
            <a:miter lim="400000"/>
          </a:ln>
        </p:spPr>
      </p:pic>
      <p:sp>
        <p:nvSpPr>
          <p:cNvPr id="458" name="Text Box 5"/>
          <p:cNvSpPr txBox="1"/>
          <p:nvPr/>
        </p:nvSpPr>
        <p:spPr>
          <a:xfrm>
            <a:off x="8473440" y="140072"/>
            <a:ext cx="9173022" cy="111685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solidFill>
                  <a:srgbClr val="000000"/>
                </a:solidFill>
                <a:latin typeface="Times New Roman"/>
                <a:ea typeface="Times New Roman"/>
                <a:cs typeface="Times New Roman"/>
                <a:sym typeface="Times New Roman"/>
              </a:defRPr>
            </a:lvl1pPr>
          </a:lstStyle>
          <a:p>
            <a:pPr/>
            <a:r>
              <a:t>Translation : termination</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60" name="Picture 4" descr="Picture 4"/>
          <p:cNvPicPr>
            <a:picLocks noChangeAspect="1"/>
          </p:cNvPicPr>
          <p:nvPr/>
        </p:nvPicPr>
        <p:blipFill>
          <a:blip r:embed="rId2">
            <a:extLst/>
          </a:blip>
          <a:stretch>
            <a:fillRect/>
          </a:stretch>
        </p:blipFill>
        <p:spPr>
          <a:xfrm>
            <a:off x="4032250" y="2886075"/>
            <a:ext cx="17021177" cy="8670926"/>
          </a:xfrm>
          <a:prstGeom prst="rect">
            <a:avLst/>
          </a:prstGeom>
          <a:ln w="12700">
            <a:miter lim="400000"/>
          </a:ln>
        </p:spPr>
      </p:pic>
      <p:sp>
        <p:nvSpPr>
          <p:cNvPr id="461" name="Text Box 5"/>
          <p:cNvSpPr txBox="1"/>
          <p:nvPr/>
        </p:nvSpPr>
        <p:spPr>
          <a:xfrm>
            <a:off x="8473440" y="140072"/>
            <a:ext cx="9173022" cy="111685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solidFill>
                  <a:srgbClr val="000000"/>
                </a:solidFill>
                <a:latin typeface="Times New Roman"/>
                <a:ea typeface="Times New Roman"/>
                <a:cs typeface="Times New Roman"/>
                <a:sym typeface="Times New Roman"/>
              </a:defRPr>
            </a:lvl1pPr>
          </a:lstStyle>
          <a:p>
            <a:pPr/>
            <a:r>
              <a:t>Translation : termination</a:t>
            </a:r>
          </a:p>
        </p:txBody>
      </p:sp>
      <p:sp>
        <p:nvSpPr>
          <p:cNvPr id="462" name="Rectangle 7"/>
          <p:cNvSpPr/>
          <p:nvPr/>
        </p:nvSpPr>
        <p:spPr>
          <a:xfrm>
            <a:off x="9448800" y="2743200"/>
            <a:ext cx="2895600" cy="762000"/>
          </a:xfrm>
          <a:prstGeom prst="rect">
            <a:avLst/>
          </a:prstGeom>
          <a:blipFill>
            <a:blip r:embed="rId3"/>
          </a:blipFill>
          <a:ln w="12700">
            <a:miter lim="400000"/>
          </a:ln>
        </p:spPr>
        <p:txBody>
          <a:bodyPr lIns="50800" tIns="50800" rIns="50800" bIns="50800" anchor="ct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463" name="Text Box 8"/>
          <p:cNvSpPr txBox="1"/>
          <p:nvPr/>
        </p:nvSpPr>
        <p:spPr>
          <a:xfrm>
            <a:off x="6917690" y="10941912"/>
            <a:ext cx="2301764" cy="81742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i="1">
                <a:solidFill>
                  <a:srgbClr val="FF0000"/>
                </a:solidFill>
                <a:latin typeface="Arial"/>
                <a:ea typeface="Arial"/>
                <a:cs typeface="Arial"/>
                <a:sym typeface="Arial"/>
              </a:defRPr>
            </a:lvl1pPr>
          </a:lstStyle>
          <a:p>
            <a:pPr/>
            <a:r>
              <a:t>Protein</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5" name="Rectangle 2"/>
          <p:cNvSpPr txBox="1"/>
          <p:nvPr>
            <p:ph type="title"/>
          </p:nvPr>
        </p:nvSpPr>
        <p:spPr>
          <a:prstGeom prst="rect">
            <a:avLst/>
          </a:prstGeom>
        </p:spPr>
        <p:txBody>
          <a:bodyPr/>
          <a:lstStyle>
            <a:lvl1pPr>
              <a:defRPr spc="-200" sz="7200">
                <a:solidFill>
                  <a:srgbClr val="000000"/>
                </a:solidFill>
                <a:latin typeface="Times New Roman"/>
                <a:ea typeface="Times New Roman"/>
                <a:cs typeface="Times New Roman"/>
                <a:sym typeface="Times New Roman"/>
              </a:defRPr>
            </a:lvl1pPr>
          </a:lstStyle>
          <a:p>
            <a:pPr/>
            <a:r>
              <a:t>Nucleic Acids</a:t>
            </a:r>
          </a:p>
        </p:txBody>
      </p:sp>
      <p:sp>
        <p:nvSpPr>
          <p:cNvPr id="466" name="Rectangle 3"/>
          <p:cNvSpPr txBox="1"/>
          <p:nvPr>
            <p:ph type="body" idx="1"/>
          </p:nvPr>
        </p:nvSpPr>
        <p:spPr>
          <a:prstGeom prst="rect">
            <a:avLst/>
          </a:prstGeom>
        </p:spPr>
        <p:txBody>
          <a:bodyPr/>
          <a:lstStyle/>
          <a:p>
            <a:pPr>
              <a:defRPr>
                <a:solidFill>
                  <a:srgbClr val="000000"/>
                </a:solidFill>
                <a:latin typeface="Times New Roman"/>
                <a:ea typeface="Times New Roman"/>
                <a:cs typeface="Times New Roman"/>
                <a:sym typeface="Times New Roman"/>
              </a:defRPr>
            </a:pPr>
            <a:r>
              <a:t>Nucleotides</a:t>
            </a:r>
          </a:p>
          <a:p>
            <a:pPr>
              <a:defRPr>
                <a:solidFill>
                  <a:srgbClr val="000000"/>
                </a:solidFill>
                <a:latin typeface="Times New Roman"/>
                <a:ea typeface="Times New Roman"/>
                <a:cs typeface="Times New Roman"/>
                <a:sym typeface="Times New Roman"/>
              </a:defRPr>
            </a:pPr>
            <a:r>
              <a:t>DNA Structure</a:t>
            </a:r>
          </a:p>
          <a:p>
            <a:pPr>
              <a:defRPr>
                <a:solidFill>
                  <a:srgbClr val="000000"/>
                </a:solidFill>
                <a:latin typeface="Times New Roman"/>
                <a:ea typeface="Times New Roman"/>
                <a:cs typeface="Times New Roman"/>
                <a:sym typeface="Times New Roman"/>
              </a:defRPr>
            </a:pPr>
            <a:r>
              <a:t>RNA</a:t>
            </a:r>
          </a:p>
          <a:p>
            <a:pPr lvl="1" marL="914400" indent="-304800">
              <a:spcBef>
                <a:spcPts val="900"/>
              </a:spcBef>
              <a:defRPr sz="4000">
                <a:solidFill>
                  <a:srgbClr val="FF0000"/>
                </a:solidFill>
                <a:latin typeface="Times New Roman"/>
                <a:ea typeface="Times New Roman"/>
                <a:cs typeface="Times New Roman"/>
                <a:sym typeface="Times New Roman"/>
              </a:defRPr>
            </a:pPr>
            <a:r>
              <a:t>Synthesis</a:t>
            </a:r>
          </a:p>
          <a:p>
            <a:pPr lvl="1" marL="914400" indent="-304800">
              <a:spcBef>
                <a:spcPts val="900"/>
              </a:spcBef>
              <a:defRPr sz="4000">
                <a:solidFill>
                  <a:srgbClr val="FF0000"/>
                </a:solidFill>
                <a:latin typeface="Times New Roman"/>
                <a:ea typeface="Times New Roman"/>
                <a:cs typeface="Times New Roman"/>
                <a:sym typeface="Times New Roman"/>
              </a:defRPr>
            </a:pPr>
            <a:r>
              <a:t>Function</a:t>
            </a:r>
          </a:p>
          <a:p>
            <a:pPr lvl="1" marL="914400" indent="-304800">
              <a:spcBef>
                <a:spcPts val="900"/>
              </a:spcBef>
              <a:defRPr sz="4000">
                <a:solidFill>
                  <a:srgbClr val="FF0000"/>
                </a:solidFill>
                <a:latin typeface="Times New Roman"/>
                <a:ea typeface="Times New Roman"/>
                <a:cs typeface="Times New Roman"/>
                <a:sym typeface="Times New Roman"/>
              </a:defRPr>
            </a:pPr>
            <a:r>
              <a:t>Secondary structure</a:t>
            </a:r>
          </a:p>
          <a:p>
            <a:pPr lvl="1" marL="914400" indent="-304800">
              <a:spcBef>
                <a:spcPts val="900"/>
              </a:spcBef>
              <a:defRPr sz="4000">
                <a:solidFill>
                  <a:srgbClr val="FF0000"/>
                </a:solidFill>
                <a:latin typeface="Times New Roman"/>
                <a:ea typeface="Times New Roman"/>
                <a:cs typeface="Times New Roman"/>
                <a:sym typeface="Times New Roman"/>
              </a:defRPr>
            </a:pPr>
            <a:r>
              <a:t>Tertiary interactions</a:t>
            </a:r>
          </a:p>
          <a:p>
            <a:pPr lvl="1" marL="914400" indent="-304800">
              <a:spcBef>
                <a:spcPts val="900"/>
              </a:spcBef>
              <a:defRPr sz="4000">
                <a:solidFill>
                  <a:srgbClr val="FF0000"/>
                </a:solidFill>
                <a:latin typeface="Times New Roman"/>
                <a:ea typeface="Times New Roman"/>
                <a:cs typeface="Times New Roman"/>
                <a:sym typeface="Times New Roman"/>
              </a:defRPr>
            </a:pPr>
            <a:r>
              <a:t>Wobble hypothesis</a:t>
            </a:r>
          </a:p>
        </p:txBody>
      </p:sp>
      <p:pic>
        <p:nvPicPr>
          <p:cNvPr id="467" name="Picture 4" descr="Picture 4"/>
          <p:cNvPicPr>
            <a:picLocks noChangeAspect="1"/>
          </p:cNvPicPr>
          <p:nvPr/>
        </p:nvPicPr>
        <p:blipFill>
          <a:blip r:embed="rId2">
            <a:extLst/>
          </a:blip>
          <a:stretch>
            <a:fillRect/>
          </a:stretch>
        </p:blipFill>
        <p:spPr>
          <a:xfrm>
            <a:off x="15697200" y="0"/>
            <a:ext cx="2101850" cy="3225800"/>
          </a:xfrm>
          <a:prstGeom prst="rect">
            <a:avLst/>
          </a:prstGeom>
          <a:ln w="12700">
            <a:miter lim="400000"/>
          </a:ln>
        </p:spPr>
      </p:pic>
      <p:sp>
        <p:nvSpPr>
          <p:cNvPr id="468" name="Rectangle 5"/>
          <p:cNvSpPr/>
          <p:nvPr/>
        </p:nvSpPr>
        <p:spPr>
          <a:xfrm>
            <a:off x="745066" y="3127375"/>
            <a:ext cx="6858001" cy="2438401"/>
          </a:xfrm>
          <a:prstGeom prst="rect">
            <a:avLst/>
          </a:prstGeom>
          <a:solidFill>
            <a:srgbClr val="FFFFFF">
              <a:alpha val="70195"/>
            </a:srgbClr>
          </a:solidFill>
          <a:ln w="12700">
            <a:miter lim="400000"/>
          </a:ln>
        </p:spPr>
        <p:txBody>
          <a:bodyPr lIns="50800" tIns="50800" rIns="50800" bIns="50800" anchor="ct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469" name="Rectangle 19"/>
          <p:cNvSpPr/>
          <p:nvPr/>
        </p:nvSpPr>
        <p:spPr>
          <a:xfrm>
            <a:off x="914400" y="5418666"/>
            <a:ext cx="4724400" cy="1676401"/>
          </a:xfrm>
          <a:prstGeom prst="rect">
            <a:avLst/>
          </a:prstGeom>
          <a:solidFill>
            <a:srgbClr val="FFFFFF">
              <a:alpha val="70195"/>
            </a:srgbClr>
          </a:solidFill>
          <a:ln w="12700">
            <a:miter lim="400000"/>
          </a:ln>
        </p:spPr>
        <p:txBody>
          <a:bodyPr lIns="50800" tIns="50800" rIns="50800" bIns="50800" anchor="ct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pic>
        <p:nvPicPr>
          <p:cNvPr id="470" name="Picture 21" descr="Picture 21"/>
          <p:cNvPicPr>
            <a:picLocks noChangeAspect="1"/>
          </p:cNvPicPr>
          <p:nvPr/>
        </p:nvPicPr>
        <p:blipFill>
          <a:blip r:embed="rId3">
            <a:extLst/>
          </a:blip>
          <a:stretch>
            <a:fillRect/>
          </a:stretch>
        </p:blipFill>
        <p:spPr>
          <a:xfrm>
            <a:off x="13140266" y="5637212"/>
            <a:ext cx="9067801" cy="7318376"/>
          </a:xfrm>
          <a:prstGeom prst="rect">
            <a:avLst/>
          </a:prstGeom>
          <a:ln w="12700">
            <a:miter lim="400000"/>
          </a:ln>
        </p:spPr>
      </p:pic>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2" name="Text Box 2"/>
          <p:cNvSpPr txBox="1"/>
          <p:nvPr/>
        </p:nvSpPr>
        <p:spPr>
          <a:xfrm>
            <a:off x="10437706" y="101972"/>
            <a:ext cx="2044900" cy="111685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solidFill>
                  <a:srgbClr val="000000"/>
                </a:solidFill>
                <a:latin typeface="Times New Roman"/>
                <a:ea typeface="Times New Roman"/>
                <a:cs typeface="Times New Roman"/>
                <a:sym typeface="Times New Roman"/>
              </a:defRPr>
            </a:lvl1pPr>
          </a:lstStyle>
          <a:p>
            <a:pPr/>
            <a:r>
              <a:t>RNA</a:t>
            </a:r>
          </a:p>
        </p:txBody>
      </p:sp>
      <p:sp>
        <p:nvSpPr>
          <p:cNvPr id="473" name="Text Box 3"/>
          <p:cNvSpPr txBox="1"/>
          <p:nvPr/>
        </p:nvSpPr>
        <p:spPr>
          <a:xfrm>
            <a:off x="1412240" y="2486025"/>
            <a:ext cx="20610622" cy="9982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buSzPct val="100000"/>
              <a:buChar char="•"/>
            </a:pPr>
            <a:r>
              <a:t> </a:t>
            </a:r>
            <a:r>
              <a:rPr sz="4800">
                <a:solidFill>
                  <a:srgbClr val="000000"/>
                </a:solidFill>
                <a:latin typeface="Times New Roman"/>
                <a:ea typeface="Times New Roman"/>
                <a:cs typeface="Times New Roman"/>
                <a:sym typeface="Times New Roman"/>
              </a:rPr>
              <a:t>RNA versus DNA:</a:t>
            </a:r>
            <a:endParaRPr sz="4800"/>
          </a:p>
          <a:p>
            <a:pPr>
              <a:defRPr sz="4800">
                <a:latin typeface="Times New Roman"/>
                <a:ea typeface="Times New Roman"/>
                <a:cs typeface="Times New Roman"/>
                <a:sym typeface="Times New Roman"/>
              </a:defRPr>
            </a:pPr>
            <a:r>
              <a:t>	</a:t>
            </a:r>
            <a:r>
              <a:rPr>
                <a:solidFill>
                  <a:srgbClr val="FF0000"/>
                </a:solidFill>
              </a:rPr>
              <a:t>- ribose instead of deoxyribose</a:t>
            </a:r>
            <a:endParaRPr>
              <a:solidFill>
                <a:srgbClr val="FF0000"/>
              </a:solidFill>
            </a:endParaRPr>
          </a:p>
          <a:p>
            <a:pPr>
              <a:defRPr sz="4800">
                <a:solidFill>
                  <a:srgbClr val="FF0000"/>
                </a:solidFill>
                <a:latin typeface="Times New Roman"/>
                <a:ea typeface="Times New Roman"/>
                <a:cs typeface="Times New Roman"/>
                <a:sym typeface="Times New Roman"/>
              </a:defRPr>
            </a:pPr>
            <a:r>
              <a:t>	- Uracyl instead of Thymine</a:t>
            </a:r>
          </a:p>
          <a:p>
            <a:pPr>
              <a:defRPr sz="4800">
                <a:solidFill>
                  <a:srgbClr val="FF0000"/>
                </a:solidFill>
                <a:latin typeface="Times New Roman"/>
                <a:ea typeface="Times New Roman"/>
                <a:cs typeface="Times New Roman"/>
                <a:sym typeface="Times New Roman"/>
              </a:defRPr>
            </a:pPr>
            <a:r>
              <a:t>	- mostly single stranded</a:t>
            </a:r>
          </a:p>
          <a:p>
            <a:pPr>
              <a:buSzPct val="100000"/>
              <a:buChar char="•"/>
              <a:defRPr sz="4800">
                <a:solidFill>
                  <a:srgbClr val="AD8F67"/>
                </a:solidFill>
                <a:latin typeface="Times New Roman"/>
                <a:ea typeface="Times New Roman"/>
                <a:cs typeface="Times New Roman"/>
                <a:sym typeface="Times New Roman"/>
              </a:defRPr>
            </a:pPr>
            <a:r>
              <a:t> </a:t>
            </a:r>
            <a:r>
              <a:rPr>
                <a:solidFill>
                  <a:srgbClr val="000000"/>
                </a:solidFill>
              </a:rPr>
              <a:t>Three major RNAs:</a:t>
            </a:r>
          </a:p>
          <a:p>
            <a:pPr>
              <a:defRPr sz="4800">
                <a:latin typeface="Times New Roman"/>
                <a:ea typeface="Times New Roman"/>
                <a:cs typeface="Times New Roman"/>
                <a:sym typeface="Times New Roman"/>
              </a:defRPr>
            </a:pPr>
            <a:r>
              <a:t>	</a:t>
            </a:r>
            <a:r>
              <a:rPr>
                <a:solidFill>
                  <a:srgbClr val="FF0000"/>
                </a:solidFill>
              </a:rPr>
              <a:t>- mRNA (messenger RNA)	:  DNA transcript</a:t>
            </a:r>
          </a:p>
          <a:p>
            <a:pPr>
              <a:defRPr sz="4800">
                <a:solidFill>
                  <a:srgbClr val="FF0000"/>
                </a:solidFill>
                <a:latin typeface="Times New Roman"/>
                <a:ea typeface="Times New Roman"/>
                <a:cs typeface="Times New Roman"/>
                <a:sym typeface="Times New Roman"/>
              </a:defRPr>
            </a:pPr>
            <a:r>
              <a:t>	- tRNA (transfer RNA)       	: transfer amino acid during protein synthesis</a:t>
            </a:r>
          </a:p>
          <a:p>
            <a:pPr>
              <a:defRPr sz="4800">
                <a:solidFill>
                  <a:srgbClr val="FF0000"/>
                </a:solidFill>
                <a:latin typeface="Times New Roman"/>
                <a:ea typeface="Times New Roman"/>
                <a:cs typeface="Times New Roman"/>
                <a:sym typeface="Times New Roman"/>
              </a:defRPr>
            </a:pPr>
            <a:r>
              <a:t>	- rRNA		        		: ribosomal RNA</a:t>
            </a:r>
          </a:p>
          <a:p>
            <a:pPr>
              <a:buSzPct val="100000"/>
              <a:buChar char="•"/>
              <a:defRPr sz="4800">
                <a:solidFill>
                  <a:srgbClr val="AD8F67"/>
                </a:solidFill>
                <a:latin typeface="Times New Roman"/>
                <a:ea typeface="Times New Roman"/>
                <a:cs typeface="Times New Roman"/>
                <a:sym typeface="Times New Roman"/>
              </a:defRPr>
            </a:pPr>
            <a:r>
              <a:t> </a:t>
            </a:r>
            <a:r>
              <a:rPr>
                <a:solidFill>
                  <a:srgbClr val="000000"/>
                </a:solidFill>
              </a:rPr>
              <a:t>Can be active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Rectangle 2"/>
          <p:cNvSpPr txBox="1"/>
          <p:nvPr>
            <p:ph type="title"/>
          </p:nvPr>
        </p:nvSpPr>
        <p:spPr>
          <a:prstGeom prst="rect">
            <a:avLst/>
          </a:prstGeom>
        </p:spPr>
        <p:txBody>
          <a:bodyPr/>
          <a:lstStyle>
            <a:lvl1pPr>
              <a:defRPr spc="-200" sz="7200">
                <a:solidFill>
                  <a:srgbClr val="000000"/>
                </a:solidFill>
                <a:latin typeface="Times New Roman"/>
                <a:ea typeface="Times New Roman"/>
                <a:cs typeface="Times New Roman"/>
                <a:sym typeface="Times New Roman"/>
              </a:defRPr>
            </a:lvl1pPr>
          </a:lstStyle>
          <a:p>
            <a:pPr/>
            <a:r>
              <a:t>Nucleotides</a:t>
            </a:r>
          </a:p>
        </p:txBody>
      </p:sp>
      <p:sp>
        <p:nvSpPr>
          <p:cNvPr id="185" name="Rectangle 3"/>
          <p:cNvSpPr txBox="1"/>
          <p:nvPr>
            <p:ph type="body" idx="1"/>
          </p:nvPr>
        </p:nvSpPr>
        <p:spPr>
          <a:prstGeom prst="rect">
            <a:avLst/>
          </a:prstGeom>
        </p:spPr>
        <p:txBody>
          <a:bodyPr/>
          <a:lstStyle/>
          <a:p>
            <a:pPr marL="347471" indent="-347471" defTabSz="784225">
              <a:spcBef>
                <a:spcPts val="3200"/>
              </a:spcBef>
              <a:buClr>
                <a:srgbClr val="57576E"/>
              </a:buClr>
              <a:defRPr sz="5320">
                <a:solidFill>
                  <a:srgbClr val="AD8F67"/>
                </a:solidFill>
                <a:latin typeface="Times New Roman"/>
                <a:ea typeface="Times New Roman"/>
                <a:cs typeface="Times New Roman"/>
                <a:sym typeface="Times New Roman"/>
              </a:defRPr>
            </a:pPr>
          </a:p>
          <a:p>
            <a:pPr marL="347471" indent="-347471" defTabSz="784225">
              <a:lnSpc>
                <a:spcPct val="120000"/>
              </a:lnSpc>
              <a:spcBef>
                <a:spcPts val="1200"/>
              </a:spcBef>
              <a:buClr>
                <a:srgbClr val="57576E"/>
              </a:buClr>
              <a:defRPr sz="5320">
                <a:solidFill>
                  <a:srgbClr val="000000"/>
                </a:solidFill>
                <a:latin typeface="Times New Roman"/>
                <a:ea typeface="Times New Roman"/>
                <a:cs typeface="Times New Roman"/>
                <a:sym typeface="Times New Roman"/>
              </a:defRPr>
            </a:pPr>
            <a:r>
              <a:t>Nucleotides are found primarily as the monomeric units comprising the major nucleic acids of the cell, RNA and DNA </a:t>
            </a:r>
          </a:p>
          <a:p>
            <a:pPr marL="347471" indent="-347471" defTabSz="784225">
              <a:spcBef>
                <a:spcPts val="1200"/>
              </a:spcBef>
              <a:buClr>
                <a:srgbClr val="57576E"/>
              </a:buClr>
              <a:defRPr sz="5320">
                <a:solidFill>
                  <a:srgbClr val="000000"/>
                </a:solidFill>
                <a:latin typeface="Times New Roman"/>
                <a:ea typeface="Times New Roman"/>
                <a:cs typeface="Times New Roman"/>
                <a:sym typeface="Times New Roman"/>
              </a:defRPr>
            </a:pPr>
            <a:r>
              <a:t>Other functions of nucleotides:</a:t>
            </a:r>
          </a:p>
          <a:p>
            <a:pPr lvl="1" marL="1158239" indent="-579119" defTabSz="784225">
              <a:spcBef>
                <a:spcPts val="3200"/>
              </a:spcBef>
              <a:buClrTx/>
              <a:buSzPct val="75000"/>
              <a:buFontTx/>
              <a:buChar char="•"/>
              <a:defRPr sz="4750">
                <a:solidFill>
                  <a:srgbClr val="000000"/>
                </a:solidFill>
                <a:latin typeface="Times New Roman"/>
                <a:ea typeface="Times New Roman"/>
                <a:cs typeface="Times New Roman"/>
                <a:sym typeface="Times New Roman"/>
              </a:defRPr>
            </a:pPr>
            <a:r>
              <a:t>serving as energy stores (mainly ATP)</a:t>
            </a:r>
            <a:endParaRPr sz="3800"/>
          </a:p>
          <a:p>
            <a:pPr lvl="1" marL="1158239" indent="-579119" defTabSz="784225">
              <a:spcBef>
                <a:spcPts val="3200"/>
              </a:spcBef>
              <a:buClrTx/>
              <a:buSzPct val="75000"/>
              <a:buFontTx/>
              <a:buChar char="•"/>
              <a:defRPr sz="4750">
                <a:solidFill>
                  <a:srgbClr val="000000"/>
                </a:solidFill>
                <a:latin typeface="Times New Roman"/>
                <a:ea typeface="Times New Roman"/>
                <a:cs typeface="Times New Roman"/>
                <a:sym typeface="Times New Roman"/>
              </a:defRPr>
            </a:pPr>
            <a:r>
              <a:t>controlling numerous enzymatic reactions through allosteric effects on enzyme activity </a:t>
            </a:r>
            <a:endParaRPr sz="3800"/>
          </a:p>
          <a:p>
            <a:pPr lvl="1" marL="1158239" indent="-579119" defTabSz="784225">
              <a:spcBef>
                <a:spcPts val="3200"/>
              </a:spcBef>
              <a:buClrTx/>
              <a:buSzPct val="75000"/>
              <a:buFontTx/>
              <a:buChar char="•"/>
              <a:defRPr sz="4750">
                <a:solidFill>
                  <a:srgbClr val="000000"/>
                </a:solidFill>
                <a:latin typeface="Times New Roman"/>
                <a:ea typeface="Times New Roman"/>
                <a:cs typeface="Times New Roman"/>
                <a:sym typeface="Times New Roman"/>
              </a:defRPr>
            </a:pPr>
            <a:r>
              <a:t>mediators of numerous important cellular processes such as second messengers in signal transduction events</a:t>
            </a:r>
            <a:r>
              <a:rPr sz="3800"/>
              <a:t> </a:t>
            </a:r>
            <a:r>
              <a:t> </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75" name="Picture 4" descr="Picture 4"/>
          <p:cNvPicPr>
            <a:picLocks noChangeAspect="1"/>
          </p:cNvPicPr>
          <p:nvPr/>
        </p:nvPicPr>
        <p:blipFill>
          <a:blip r:embed="rId2">
            <a:extLst/>
          </a:blip>
          <a:stretch>
            <a:fillRect/>
          </a:stretch>
        </p:blipFill>
        <p:spPr>
          <a:xfrm>
            <a:off x="1879599" y="2150533"/>
            <a:ext cx="9194801" cy="10922001"/>
          </a:xfrm>
          <a:prstGeom prst="rect">
            <a:avLst/>
          </a:prstGeom>
          <a:ln w="12700">
            <a:miter lim="400000"/>
          </a:ln>
        </p:spPr>
      </p:pic>
      <p:sp>
        <p:nvSpPr>
          <p:cNvPr id="476" name="Text Box 5"/>
          <p:cNvSpPr txBox="1"/>
          <p:nvPr/>
        </p:nvSpPr>
        <p:spPr>
          <a:xfrm>
            <a:off x="6949440" y="-101228"/>
            <a:ext cx="11084868" cy="111685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solidFill>
                  <a:srgbClr val="000000"/>
                </a:solidFill>
                <a:latin typeface="Times New Roman"/>
                <a:ea typeface="Times New Roman"/>
                <a:cs typeface="Times New Roman"/>
                <a:sym typeface="Times New Roman"/>
              </a:defRPr>
            </a:lvl1pPr>
          </a:lstStyle>
          <a:p>
            <a:pPr/>
            <a:r>
              <a:t>RNA: non standard base pairs</a:t>
            </a:r>
          </a:p>
        </p:txBody>
      </p:sp>
      <p:sp>
        <p:nvSpPr>
          <p:cNvPr id="477" name="Text Box 6"/>
          <p:cNvSpPr txBox="1"/>
          <p:nvPr/>
        </p:nvSpPr>
        <p:spPr>
          <a:xfrm>
            <a:off x="12482406" y="2493277"/>
            <a:ext cx="7641433" cy="235763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i="1" sz="3200">
                <a:solidFill>
                  <a:srgbClr val="FF0000"/>
                </a:solidFill>
                <a:latin typeface="Times New Roman"/>
                <a:ea typeface="Times New Roman"/>
                <a:cs typeface="Times New Roman"/>
                <a:sym typeface="Times New Roman"/>
              </a:defRPr>
            </a:pPr>
            <a:r>
              <a:t>(Westhof and Fritsch, </a:t>
            </a:r>
            <a:endParaRPr sz="4800"/>
          </a:p>
          <a:p>
            <a:pPr>
              <a:defRPr b="1" i="1" sz="3200">
                <a:solidFill>
                  <a:srgbClr val="FF0000"/>
                </a:solidFill>
                <a:latin typeface="Times New Roman"/>
                <a:ea typeface="Times New Roman"/>
                <a:cs typeface="Times New Roman"/>
                <a:sym typeface="Times New Roman"/>
              </a:defRPr>
            </a:pPr>
            <a:r>
              <a:t>RNA folding:  beyond Watson Crick pairing, </a:t>
            </a:r>
            <a:endParaRPr sz="4800"/>
          </a:p>
          <a:p>
            <a:pPr>
              <a:defRPr b="1" i="1" sz="3200">
                <a:solidFill>
                  <a:srgbClr val="FF0000"/>
                </a:solidFill>
                <a:latin typeface="Times New Roman"/>
                <a:ea typeface="Times New Roman"/>
                <a:cs typeface="Times New Roman"/>
                <a:sym typeface="Times New Roman"/>
              </a:defRPr>
            </a:pPr>
            <a:r>
              <a:t>Structure, 8:55-65 (2000)</a:t>
            </a:r>
          </a:p>
        </p:txBody>
      </p:sp>
      <p:sp>
        <p:nvSpPr>
          <p:cNvPr id="478" name="Rectangle 7"/>
          <p:cNvSpPr txBox="1"/>
          <p:nvPr/>
        </p:nvSpPr>
        <p:spPr>
          <a:xfrm>
            <a:off x="12300373" y="6785763"/>
            <a:ext cx="10203918" cy="197962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i="1">
                <a:solidFill>
                  <a:srgbClr val="000000"/>
                </a:solidFill>
                <a:latin typeface="Times New Roman"/>
                <a:ea typeface="Times New Roman"/>
                <a:cs typeface="Times New Roman"/>
                <a:sym typeface="Times New Roman"/>
              </a:defRPr>
            </a:pPr>
            <a:r>
              <a:t>Database of non-canonical base pairs:</a:t>
            </a:r>
          </a:p>
          <a:p>
            <a:pPr>
              <a:defRPr b="1" i="1">
                <a:solidFill>
                  <a:srgbClr val="FF0000"/>
                </a:solidFill>
                <a:latin typeface="Times New Roman"/>
                <a:ea typeface="Times New Roman"/>
                <a:cs typeface="Times New Roman"/>
                <a:sym typeface="Times New Roman"/>
              </a:defRPr>
            </a:pPr>
            <a:r>
              <a:t>http://prion.bchs.uh.edu/bp_type/</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0" name="Text Box 3"/>
          <p:cNvSpPr txBox="1"/>
          <p:nvPr/>
        </p:nvSpPr>
        <p:spPr>
          <a:xfrm>
            <a:off x="6949440" y="-12328"/>
            <a:ext cx="11084868" cy="111685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solidFill>
                  <a:srgbClr val="000000"/>
                </a:solidFill>
                <a:latin typeface="Times New Roman"/>
                <a:ea typeface="Times New Roman"/>
                <a:cs typeface="Times New Roman"/>
                <a:sym typeface="Times New Roman"/>
              </a:defRPr>
            </a:lvl1pPr>
          </a:lstStyle>
          <a:p>
            <a:pPr/>
            <a:r>
              <a:t>RNA: non standard base pairs</a:t>
            </a:r>
          </a:p>
        </p:txBody>
      </p:sp>
      <p:pic>
        <p:nvPicPr>
          <p:cNvPr id="481" name="Picture 6" descr="Picture 6"/>
          <p:cNvPicPr>
            <a:picLocks noChangeAspect="1"/>
          </p:cNvPicPr>
          <p:nvPr/>
        </p:nvPicPr>
        <p:blipFill>
          <a:blip r:embed="rId2">
            <a:extLst/>
          </a:blip>
          <a:stretch>
            <a:fillRect/>
          </a:stretch>
        </p:blipFill>
        <p:spPr>
          <a:xfrm>
            <a:off x="5486400" y="2286000"/>
            <a:ext cx="12852400" cy="10858500"/>
          </a:xfrm>
          <a:prstGeom prst="rect">
            <a:avLst/>
          </a:prstGeom>
          <a:ln w="12700">
            <a:miter lim="400000"/>
          </a:ln>
        </p:spPr>
      </p:pic>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3" name="Rectangle 2"/>
          <p:cNvSpPr txBox="1"/>
          <p:nvPr>
            <p:ph type="title"/>
          </p:nvPr>
        </p:nvSpPr>
        <p:spPr>
          <a:prstGeom prst="rect">
            <a:avLst/>
          </a:prstGeom>
        </p:spPr>
        <p:txBody>
          <a:bodyPr/>
          <a:lstStyle>
            <a:lvl1pPr>
              <a:defRPr spc="-200" sz="7200">
                <a:solidFill>
                  <a:srgbClr val="000000"/>
                </a:solidFill>
                <a:latin typeface="Times New Roman"/>
                <a:ea typeface="Times New Roman"/>
                <a:cs typeface="Times New Roman"/>
                <a:sym typeface="Times New Roman"/>
              </a:defRPr>
            </a:lvl1pPr>
          </a:lstStyle>
          <a:p>
            <a:pPr/>
            <a:r>
              <a:t>RNA secondary structures</a:t>
            </a:r>
          </a:p>
        </p:txBody>
      </p:sp>
      <p:sp>
        <p:nvSpPr>
          <p:cNvPr id="484" name="Rectangle 3"/>
          <p:cNvSpPr txBox="1"/>
          <p:nvPr>
            <p:ph type="body" idx="1"/>
          </p:nvPr>
        </p:nvSpPr>
        <p:spPr>
          <a:prstGeom prst="rect">
            <a:avLst/>
          </a:prstGeom>
        </p:spPr>
        <p:txBody>
          <a:bodyPr/>
          <a:lstStyle/>
          <a:p>
            <a:pPr>
              <a:lnSpc>
                <a:spcPct val="90000"/>
              </a:lnSpc>
              <a:defRPr>
                <a:solidFill>
                  <a:srgbClr val="000000"/>
                </a:solidFill>
                <a:latin typeface="Times New Roman"/>
                <a:ea typeface="Times New Roman"/>
                <a:cs typeface="Times New Roman"/>
                <a:sym typeface="Times New Roman"/>
              </a:defRPr>
            </a:pPr>
            <a:r>
              <a:t>G-C and A-U form hydrogen bonded base pairs and are said to be complementary</a:t>
            </a:r>
          </a:p>
          <a:p>
            <a:pPr marL="365759" indent="-365759">
              <a:lnSpc>
                <a:spcPct val="90000"/>
              </a:lnSpc>
              <a:buSzTx/>
              <a:buNone/>
              <a:defRPr>
                <a:solidFill>
                  <a:srgbClr val="000000"/>
                </a:solidFill>
                <a:latin typeface="Times New Roman"/>
                <a:ea typeface="Times New Roman"/>
                <a:cs typeface="Times New Roman"/>
                <a:sym typeface="Times New Roman"/>
              </a:defRPr>
            </a:pPr>
          </a:p>
          <a:p>
            <a:pPr>
              <a:lnSpc>
                <a:spcPct val="90000"/>
              </a:lnSpc>
              <a:defRPr>
                <a:solidFill>
                  <a:srgbClr val="000000"/>
                </a:solidFill>
                <a:latin typeface="Times New Roman"/>
                <a:ea typeface="Times New Roman"/>
                <a:cs typeface="Times New Roman"/>
                <a:sym typeface="Times New Roman"/>
              </a:defRPr>
            </a:pPr>
            <a:r>
              <a:t>Base pairs are approximately coplanar and are almost always stacked onto other base pairs in an RNA structure. Contiguous base pairs are called stems.</a:t>
            </a:r>
          </a:p>
          <a:p>
            <a:pPr>
              <a:lnSpc>
                <a:spcPct val="90000"/>
              </a:lnSpc>
              <a:defRPr>
                <a:solidFill>
                  <a:srgbClr val="000000"/>
                </a:solidFill>
                <a:latin typeface="Times New Roman"/>
                <a:ea typeface="Times New Roman"/>
                <a:cs typeface="Times New Roman"/>
                <a:sym typeface="Times New Roman"/>
              </a:defRPr>
            </a:pPr>
          </a:p>
          <a:p>
            <a:pPr>
              <a:lnSpc>
                <a:spcPct val="90000"/>
              </a:lnSpc>
              <a:defRPr>
                <a:solidFill>
                  <a:srgbClr val="000000"/>
                </a:solidFill>
                <a:latin typeface="Times New Roman"/>
                <a:ea typeface="Times New Roman"/>
                <a:cs typeface="Times New Roman"/>
                <a:sym typeface="Times New Roman"/>
              </a:defRPr>
            </a:pPr>
            <a:r>
              <a:t>Unlike DNA, RNA is typically produced as a single stranded molecule which then folds intra-molecularly to form a number of short base-paired stems. This base-paired structure is called RNA secondary structure.</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86" name="Picture 4" descr="Picture 4"/>
          <p:cNvPicPr>
            <a:picLocks noChangeAspect="1"/>
          </p:cNvPicPr>
          <p:nvPr/>
        </p:nvPicPr>
        <p:blipFill>
          <a:blip r:embed="rId2">
            <a:extLst/>
          </a:blip>
          <a:srcRect l="0" t="0" r="12323" b="16473"/>
          <a:stretch>
            <a:fillRect/>
          </a:stretch>
        </p:blipFill>
        <p:spPr>
          <a:xfrm>
            <a:off x="1591733" y="5300133"/>
            <a:ext cx="9601200" cy="6858001"/>
          </a:xfrm>
          <a:prstGeom prst="rect">
            <a:avLst/>
          </a:prstGeom>
          <a:ln w="12700">
            <a:miter lim="400000"/>
          </a:ln>
        </p:spPr>
      </p:pic>
      <p:pic>
        <p:nvPicPr>
          <p:cNvPr id="487" name="Picture 5" descr="Picture 5"/>
          <p:cNvPicPr>
            <a:picLocks noChangeAspect="1"/>
          </p:cNvPicPr>
          <p:nvPr/>
        </p:nvPicPr>
        <p:blipFill>
          <a:blip r:embed="rId3">
            <a:extLst/>
          </a:blip>
          <a:stretch>
            <a:fillRect/>
          </a:stretch>
        </p:blipFill>
        <p:spPr>
          <a:xfrm>
            <a:off x="12767733" y="5181599"/>
            <a:ext cx="8902701" cy="7670801"/>
          </a:xfrm>
          <a:prstGeom prst="rect">
            <a:avLst/>
          </a:prstGeom>
          <a:ln w="12700">
            <a:miter lim="400000"/>
          </a:ln>
        </p:spPr>
      </p:pic>
      <p:sp>
        <p:nvSpPr>
          <p:cNvPr id="488" name="Text Box 7"/>
          <p:cNvSpPr txBox="1"/>
          <p:nvPr/>
        </p:nvSpPr>
        <p:spPr>
          <a:xfrm>
            <a:off x="8473440" y="51172"/>
            <a:ext cx="5676603" cy="111685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solidFill>
                  <a:srgbClr val="000000"/>
                </a:solidFill>
                <a:latin typeface="Times New Roman"/>
                <a:ea typeface="Times New Roman"/>
                <a:cs typeface="Times New Roman"/>
                <a:sym typeface="Times New Roman"/>
              </a:defRPr>
            </a:lvl1pPr>
          </a:lstStyle>
          <a:p>
            <a:pPr/>
            <a:r>
              <a:t>RNA: Hairpins</a:t>
            </a:r>
          </a:p>
        </p:txBody>
      </p:sp>
      <p:sp>
        <p:nvSpPr>
          <p:cNvPr id="489" name="Text Box 8"/>
          <p:cNvSpPr txBox="1"/>
          <p:nvPr/>
        </p:nvSpPr>
        <p:spPr>
          <a:xfrm>
            <a:off x="1651423" y="1502853"/>
            <a:ext cx="14829186" cy="273432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000">
                <a:solidFill>
                  <a:srgbClr val="000000"/>
                </a:solidFill>
                <a:latin typeface="Times New Roman"/>
                <a:ea typeface="Times New Roman"/>
                <a:cs typeface="Times New Roman"/>
                <a:sym typeface="Times New Roman"/>
              </a:defRPr>
            </a:pPr>
            <a:r>
              <a:t>Single stranded subsequences bounded by base pairs are called </a:t>
            </a:r>
            <a:r>
              <a:rPr>
                <a:solidFill>
                  <a:srgbClr val="FF0000"/>
                </a:solidFill>
              </a:rPr>
              <a:t>loops</a:t>
            </a:r>
            <a:r>
              <a:rPr>
                <a:solidFill>
                  <a:srgbClr val="AD8F67"/>
                </a:solidFill>
              </a:rPr>
              <a:t>.</a:t>
            </a:r>
            <a:endParaRPr sz="4800"/>
          </a:p>
          <a:p>
            <a:pPr>
              <a:defRPr sz="4000">
                <a:solidFill>
                  <a:srgbClr val="000000"/>
                </a:solidFill>
                <a:latin typeface="Times New Roman"/>
                <a:ea typeface="Times New Roman"/>
                <a:cs typeface="Times New Roman"/>
                <a:sym typeface="Times New Roman"/>
              </a:defRPr>
            </a:pPr>
            <a:r>
              <a:t>A loop at the end of a stem is called a </a:t>
            </a:r>
            <a:r>
              <a:rPr>
                <a:solidFill>
                  <a:srgbClr val="FF0000"/>
                </a:solidFill>
              </a:rPr>
              <a:t>hairpin loop</a:t>
            </a:r>
            <a:r>
              <a:rPr>
                <a:solidFill>
                  <a:srgbClr val="AD8F67"/>
                </a:solidFill>
              </a:rPr>
              <a:t>. </a:t>
            </a:r>
            <a:r>
              <a:t>Simple substructures</a:t>
            </a:r>
            <a:endParaRPr sz="4800"/>
          </a:p>
          <a:p>
            <a:pPr>
              <a:defRPr sz="4000">
                <a:solidFill>
                  <a:srgbClr val="000000"/>
                </a:solidFill>
                <a:latin typeface="Times New Roman"/>
                <a:ea typeface="Times New Roman"/>
                <a:cs typeface="Times New Roman"/>
                <a:sym typeface="Times New Roman"/>
              </a:defRPr>
            </a:pPr>
            <a:r>
              <a:t>consisting of a single stem and loop are called</a:t>
            </a:r>
            <a:r>
              <a:rPr>
                <a:solidFill>
                  <a:srgbClr val="AD8F67"/>
                </a:solidFill>
              </a:rPr>
              <a:t> </a:t>
            </a:r>
            <a:r>
              <a:rPr>
                <a:solidFill>
                  <a:srgbClr val="FF0000"/>
                </a:solidFill>
              </a:rPr>
              <a:t>stem loops</a:t>
            </a:r>
            <a:r>
              <a:rPr>
                <a:solidFill>
                  <a:srgbClr val="AD8F67"/>
                </a:solidFill>
              </a:rPr>
              <a:t>, </a:t>
            </a:r>
            <a:r>
              <a:t>or</a:t>
            </a:r>
            <a:r>
              <a:rPr>
                <a:solidFill>
                  <a:srgbClr val="AD8F67"/>
                </a:solidFill>
              </a:rPr>
              <a:t> </a:t>
            </a:r>
            <a:r>
              <a:rPr>
                <a:solidFill>
                  <a:srgbClr val="FF0000"/>
                </a:solidFill>
              </a:rPr>
              <a:t>hairpins.</a:t>
            </a: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91" name="Picture 4" descr="Picture 4"/>
          <p:cNvPicPr>
            <a:picLocks noChangeAspect="1"/>
          </p:cNvPicPr>
          <p:nvPr/>
        </p:nvPicPr>
        <p:blipFill>
          <a:blip r:embed="rId2">
            <a:extLst/>
          </a:blip>
          <a:stretch>
            <a:fillRect/>
          </a:stretch>
        </p:blipFill>
        <p:spPr>
          <a:xfrm>
            <a:off x="4063999" y="7078133"/>
            <a:ext cx="14351001" cy="6416677"/>
          </a:xfrm>
          <a:prstGeom prst="rect">
            <a:avLst/>
          </a:prstGeom>
          <a:ln w="12700">
            <a:miter lim="400000"/>
          </a:ln>
        </p:spPr>
      </p:pic>
      <p:sp>
        <p:nvSpPr>
          <p:cNvPr id="492" name="Text Box 5"/>
          <p:cNvSpPr txBox="1"/>
          <p:nvPr/>
        </p:nvSpPr>
        <p:spPr>
          <a:xfrm>
            <a:off x="6644640" y="-101228"/>
            <a:ext cx="9713268" cy="111685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solidFill>
                  <a:srgbClr val="000000"/>
                </a:solidFill>
                <a:latin typeface="Times New Roman"/>
                <a:ea typeface="Times New Roman"/>
                <a:cs typeface="Times New Roman"/>
                <a:sym typeface="Times New Roman"/>
              </a:defRPr>
            </a:lvl1pPr>
          </a:lstStyle>
          <a:p>
            <a:pPr/>
            <a:r>
              <a:t>RNA secondary structures</a:t>
            </a:r>
          </a:p>
        </p:txBody>
      </p:sp>
      <p:sp>
        <p:nvSpPr>
          <p:cNvPr id="493" name="Text Box 6"/>
          <p:cNvSpPr txBox="1"/>
          <p:nvPr/>
        </p:nvSpPr>
        <p:spPr>
          <a:xfrm>
            <a:off x="626956" y="2180228"/>
            <a:ext cx="22864014" cy="373330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4800">
                <a:solidFill>
                  <a:srgbClr val="000000"/>
                </a:solidFill>
                <a:latin typeface="Times New Roman"/>
                <a:ea typeface="Times New Roman"/>
                <a:cs typeface="Times New Roman"/>
                <a:sym typeface="Times New Roman"/>
              </a:defRPr>
            </a:pPr>
            <a:r>
              <a:t>Single stranded bases within a stem form a </a:t>
            </a:r>
            <a:r>
              <a:rPr>
                <a:solidFill>
                  <a:srgbClr val="FF0000"/>
                </a:solidFill>
              </a:rPr>
              <a:t>bulge</a:t>
            </a:r>
            <a:r>
              <a:rPr>
                <a:solidFill>
                  <a:srgbClr val="AD8F67"/>
                </a:solidFill>
              </a:rPr>
              <a:t> </a:t>
            </a:r>
            <a:r>
              <a:t>or</a:t>
            </a:r>
            <a:r>
              <a:rPr>
                <a:solidFill>
                  <a:srgbClr val="AD8F67"/>
                </a:solidFill>
              </a:rPr>
              <a:t> </a:t>
            </a:r>
            <a:r>
              <a:rPr>
                <a:solidFill>
                  <a:srgbClr val="FF0000"/>
                </a:solidFill>
              </a:rPr>
              <a:t>bulge loop</a:t>
            </a:r>
            <a:r>
              <a:rPr>
                <a:solidFill>
                  <a:srgbClr val="AD8F67"/>
                </a:solidFill>
              </a:rPr>
              <a:t> </a:t>
            </a:r>
            <a:r>
              <a:t>if the single stranded bases are on only one side of the stem.</a:t>
            </a:r>
          </a:p>
          <a:p>
            <a:pPr>
              <a:defRPr sz="4800">
                <a:solidFill>
                  <a:srgbClr val="000000"/>
                </a:solidFill>
                <a:latin typeface="Times New Roman"/>
                <a:ea typeface="Times New Roman"/>
                <a:cs typeface="Times New Roman"/>
                <a:sym typeface="Times New Roman"/>
              </a:defRPr>
            </a:pPr>
            <a:endParaRPr>
              <a:solidFill>
                <a:srgbClr val="AD8F67"/>
              </a:solidFill>
            </a:endParaRPr>
          </a:p>
          <a:p>
            <a:pPr>
              <a:defRPr sz="4800">
                <a:solidFill>
                  <a:srgbClr val="000000"/>
                </a:solidFill>
                <a:latin typeface="Times New Roman"/>
                <a:ea typeface="Times New Roman"/>
                <a:cs typeface="Times New Roman"/>
                <a:sym typeface="Times New Roman"/>
              </a:defRPr>
            </a:pPr>
            <a:r>
              <a:t>If single stranded bases interrupt both sides of a stem, they form an internal (interior) loop</a:t>
            </a:r>
            <a:r>
              <a:rPr>
                <a:solidFill>
                  <a:srgbClr val="AD8F67"/>
                </a:solidFill>
              </a:rPr>
              <a:t>.</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95" name="Picture 4" descr="Picture 4"/>
          <p:cNvPicPr>
            <a:picLocks noChangeAspect="1"/>
          </p:cNvPicPr>
          <p:nvPr/>
        </p:nvPicPr>
        <p:blipFill>
          <a:blip r:embed="rId2">
            <a:extLst/>
          </a:blip>
          <a:stretch>
            <a:fillRect/>
          </a:stretch>
        </p:blipFill>
        <p:spPr>
          <a:xfrm>
            <a:off x="3454400" y="6502400"/>
            <a:ext cx="16202027" cy="6537326"/>
          </a:xfrm>
          <a:prstGeom prst="rect">
            <a:avLst/>
          </a:prstGeom>
          <a:ln w="12700">
            <a:miter lim="400000"/>
          </a:ln>
        </p:spPr>
      </p:pic>
      <p:sp>
        <p:nvSpPr>
          <p:cNvPr id="496" name="Rectangle 5"/>
          <p:cNvSpPr/>
          <p:nvPr/>
        </p:nvSpPr>
        <p:spPr>
          <a:xfrm>
            <a:off x="3454400" y="6502399"/>
            <a:ext cx="14020801" cy="1981201"/>
          </a:xfrm>
          <a:prstGeom prst="rect">
            <a:avLst/>
          </a:prstGeom>
          <a:solidFill>
            <a:srgbClr val="FFFFFF"/>
          </a:solidFill>
          <a:ln w="12700">
            <a:miter lim="400000"/>
          </a:ln>
        </p:spPr>
        <p:txBody>
          <a:bodyPr lIns="50800" tIns="50800" rIns="50800" bIns="50800" anchor="ct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497" name="Rectangle 6"/>
          <p:cNvSpPr/>
          <p:nvPr/>
        </p:nvSpPr>
        <p:spPr>
          <a:xfrm>
            <a:off x="16916400" y="6479335"/>
            <a:ext cx="2743201" cy="988265"/>
          </a:xfrm>
          <a:prstGeom prst="rect">
            <a:avLst/>
          </a:prstGeom>
          <a:solidFill>
            <a:srgbClr val="FFFFFF"/>
          </a:solidFill>
          <a:ln w="12700">
            <a:miter lim="400000"/>
          </a:ln>
        </p:spPr>
        <p:txBody>
          <a:bodyPr lIns="50800" tIns="50800" rIns="50800" bIns="50800" anchor="ct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498" name="Text Box 7"/>
          <p:cNvSpPr txBox="1"/>
          <p:nvPr/>
        </p:nvSpPr>
        <p:spPr>
          <a:xfrm>
            <a:off x="7101840" y="-101228"/>
            <a:ext cx="10169129" cy="111685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7200">
                <a:solidFill>
                  <a:srgbClr val="000000"/>
                </a:solidFill>
                <a:latin typeface="Times New Roman"/>
                <a:ea typeface="Times New Roman"/>
                <a:cs typeface="Times New Roman"/>
                <a:sym typeface="Times New Roman"/>
              </a:defRPr>
            </a:pPr>
            <a:r>
              <a:t>RNA </a:t>
            </a:r>
            <a:r>
              <a:t>“</a:t>
            </a:r>
            <a:r>
              <a:t>tertiary interactions</a:t>
            </a:r>
            <a:r>
              <a:t>”</a:t>
            </a:r>
          </a:p>
        </p:txBody>
      </p:sp>
      <p:sp>
        <p:nvSpPr>
          <p:cNvPr id="499" name="Text Box 8"/>
          <p:cNvSpPr txBox="1"/>
          <p:nvPr/>
        </p:nvSpPr>
        <p:spPr>
          <a:xfrm>
            <a:off x="3195637" y="2089398"/>
            <a:ext cx="17992726" cy="303480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800">
                <a:solidFill>
                  <a:srgbClr val="000000"/>
                </a:solidFill>
                <a:latin typeface="Times New Roman"/>
                <a:ea typeface="Times New Roman"/>
                <a:cs typeface="Times New Roman"/>
                <a:sym typeface="Times New Roman"/>
              </a:defRPr>
            </a:pPr>
            <a:r>
              <a:t>In addition to secondary structural interactions in RNA, there are also</a:t>
            </a:r>
          </a:p>
          <a:p>
            <a:pPr>
              <a:defRPr sz="4800">
                <a:solidFill>
                  <a:srgbClr val="000000"/>
                </a:solidFill>
                <a:latin typeface="Times New Roman"/>
                <a:ea typeface="Times New Roman"/>
                <a:cs typeface="Times New Roman"/>
                <a:sym typeface="Times New Roman"/>
              </a:defRPr>
            </a:pPr>
            <a:r>
              <a:t>tertiary interactions, including: (A)</a:t>
            </a:r>
            <a:r>
              <a:rPr>
                <a:solidFill>
                  <a:srgbClr val="AD8F67"/>
                </a:solidFill>
              </a:rPr>
              <a:t> </a:t>
            </a:r>
            <a:r>
              <a:rPr>
                <a:solidFill>
                  <a:srgbClr val="FF0000"/>
                </a:solidFill>
              </a:rPr>
              <a:t>pseudoknots</a:t>
            </a:r>
            <a:r>
              <a:rPr>
                <a:solidFill>
                  <a:srgbClr val="AD8F67"/>
                </a:solidFill>
              </a:rPr>
              <a:t>, </a:t>
            </a:r>
            <a:r>
              <a:t>(B)</a:t>
            </a:r>
            <a:r>
              <a:rPr>
                <a:solidFill>
                  <a:srgbClr val="AD8F67"/>
                </a:solidFill>
              </a:rPr>
              <a:t> </a:t>
            </a:r>
            <a:r>
              <a:rPr>
                <a:solidFill>
                  <a:srgbClr val="FF0000"/>
                </a:solidFill>
              </a:rPr>
              <a:t>kissing hairpins</a:t>
            </a:r>
            <a:r>
              <a:rPr>
                <a:solidFill>
                  <a:srgbClr val="AD8F67"/>
                </a:solidFill>
              </a:rPr>
              <a:t> </a:t>
            </a:r>
            <a:r>
              <a:t>and</a:t>
            </a:r>
          </a:p>
          <a:p>
            <a:pPr>
              <a:defRPr sz="4800">
                <a:solidFill>
                  <a:srgbClr val="000000"/>
                </a:solidFill>
                <a:latin typeface="Times New Roman"/>
                <a:ea typeface="Times New Roman"/>
                <a:cs typeface="Times New Roman"/>
                <a:sym typeface="Times New Roman"/>
              </a:defRPr>
            </a:pPr>
            <a:r>
              <a:t>(C)</a:t>
            </a:r>
            <a:r>
              <a:rPr>
                <a:solidFill>
                  <a:srgbClr val="AD8F67"/>
                </a:solidFill>
              </a:rPr>
              <a:t> </a:t>
            </a:r>
            <a:r>
              <a:rPr>
                <a:solidFill>
                  <a:srgbClr val="FF0000"/>
                </a:solidFill>
              </a:rPr>
              <a:t>hairpin-bulge</a:t>
            </a:r>
            <a:r>
              <a:rPr>
                <a:solidFill>
                  <a:srgbClr val="AD8F67"/>
                </a:solidFill>
              </a:rPr>
              <a:t> </a:t>
            </a:r>
            <a:r>
              <a:t>contacts.</a:t>
            </a:r>
          </a:p>
        </p:txBody>
      </p:sp>
      <p:sp>
        <p:nvSpPr>
          <p:cNvPr id="500" name="Rectangle 9"/>
          <p:cNvSpPr/>
          <p:nvPr/>
        </p:nvSpPr>
        <p:spPr>
          <a:xfrm>
            <a:off x="5611813" y="11734800"/>
            <a:ext cx="11887201" cy="1524001"/>
          </a:xfrm>
          <a:prstGeom prst="rect">
            <a:avLst/>
          </a:prstGeom>
          <a:solidFill>
            <a:srgbClr val="FFFFFF"/>
          </a:solidFill>
          <a:ln w="12700">
            <a:miter lim="400000"/>
          </a:ln>
        </p:spPr>
        <p:txBody>
          <a:bodyPr lIns="50800" tIns="50800" rIns="50800" bIns="50800" anchor="ct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501" name="Text Box 10"/>
          <p:cNvSpPr txBox="1"/>
          <p:nvPr/>
        </p:nvSpPr>
        <p:spPr>
          <a:xfrm>
            <a:off x="3522556" y="11856757"/>
            <a:ext cx="3163194" cy="77420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4800">
                <a:solidFill>
                  <a:srgbClr val="FF0000"/>
                </a:solidFill>
                <a:latin typeface="Times New Roman"/>
                <a:ea typeface="Times New Roman"/>
                <a:cs typeface="Times New Roman"/>
                <a:sym typeface="Times New Roman"/>
              </a:defRPr>
            </a:lvl1pPr>
          </a:lstStyle>
          <a:p>
            <a:pPr/>
            <a:r>
              <a:t>Pseudoknot</a:t>
            </a:r>
          </a:p>
        </p:txBody>
      </p:sp>
      <p:sp>
        <p:nvSpPr>
          <p:cNvPr id="502" name="Text Box 13"/>
          <p:cNvSpPr txBox="1"/>
          <p:nvPr/>
        </p:nvSpPr>
        <p:spPr>
          <a:xfrm>
            <a:off x="9193106" y="11856757"/>
            <a:ext cx="4366321" cy="77420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4800">
                <a:solidFill>
                  <a:srgbClr val="FF0000"/>
                </a:solidFill>
                <a:latin typeface="Times New Roman"/>
                <a:ea typeface="Times New Roman"/>
                <a:cs typeface="Times New Roman"/>
                <a:sym typeface="Times New Roman"/>
              </a:defRPr>
            </a:lvl1pPr>
          </a:lstStyle>
          <a:p>
            <a:pPr/>
            <a:r>
              <a:t>Kissing hairpins</a:t>
            </a:r>
          </a:p>
        </p:txBody>
      </p:sp>
      <p:sp>
        <p:nvSpPr>
          <p:cNvPr id="503" name="Text Box 14"/>
          <p:cNvSpPr txBox="1"/>
          <p:nvPr/>
        </p:nvSpPr>
        <p:spPr>
          <a:xfrm>
            <a:off x="15441506" y="11856757"/>
            <a:ext cx="3806429" cy="77420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4800">
                <a:solidFill>
                  <a:srgbClr val="FF0000"/>
                </a:solidFill>
                <a:latin typeface="Times New Roman"/>
                <a:ea typeface="Times New Roman"/>
                <a:cs typeface="Times New Roman"/>
                <a:sym typeface="Times New Roman"/>
              </a:defRPr>
            </a:lvl1pPr>
          </a:lstStyle>
          <a:p>
            <a:pPr/>
            <a:r>
              <a:t>Hairpin-bulge</a:t>
            </a: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5" name="Text Box 4"/>
          <p:cNvSpPr txBox="1"/>
          <p:nvPr/>
        </p:nvSpPr>
        <p:spPr>
          <a:xfrm>
            <a:off x="8930640" y="51172"/>
            <a:ext cx="5043488" cy="111685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7200">
                <a:solidFill>
                  <a:srgbClr val="000000"/>
                </a:solidFill>
                <a:latin typeface="Times New Roman"/>
                <a:ea typeface="Times New Roman"/>
                <a:cs typeface="Times New Roman"/>
                <a:sym typeface="Times New Roman"/>
              </a:defRPr>
            </a:lvl1pPr>
          </a:lstStyle>
          <a:p>
            <a:pPr/>
            <a:r>
              <a:t>Pseudoknots</a:t>
            </a:r>
          </a:p>
        </p:txBody>
      </p:sp>
      <p:pic>
        <p:nvPicPr>
          <p:cNvPr id="506" name="Picture 5" descr="Picture 5"/>
          <p:cNvPicPr>
            <a:picLocks noChangeAspect="1"/>
          </p:cNvPicPr>
          <p:nvPr/>
        </p:nvPicPr>
        <p:blipFill>
          <a:blip r:embed="rId2">
            <a:extLst/>
          </a:blip>
          <a:stretch>
            <a:fillRect/>
          </a:stretch>
        </p:blipFill>
        <p:spPr>
          <a:xfrm>
            <a:off x="3962400" y="1924050"/>
            <a:ext cx="15722600" cy="11791950"/>
          </a:xfrm>
          <a:prstGeom prst="rect">
            <a:avLst/>
          </a:prstGeom>
          <a:ln w="12700">
            <a:miter lim="400000"/>
          </a:ln>
        </p:spPr>
      </p:pic>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8" name="Text Box 4"/>
          <p:cNvSpPr txBox="1"/>
          <p:nvPr/>
        </p:nvSpPr>
        <p:spPr>
          <a:xfrm>
            <a:off x="9235440" y="203572"/>
            <a:ext cx="6083350" cy="111685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solidFill>
                  <a:srgbClr val="000000"/>
                </a:solidFill>
                <a:latin typeface="Times New Roman"/>
                <a:ea typeface="Times New Roman"/>
                <a:cs typeface="Times New Roman"/>
                <a:sym typeface="Times New Roman"/>
              </a:defRPr>
            </a:lvl1pPr>
          </a:lstStyle>
          <a:p>
            <a:pPr/>
            <a:r>
              <a:t>Kissing hairpins</a:t>
            </a:r>
          </a:p>
        </p:txBody>
      </p:sp>
      <p:pic>
        <p:nvPicPr>
          <p:cNvPr id="509" name="Picture 5" descr="Picture 5"/>
          <p:cNvPicPr>
            <a:picLocks noChangeAspect="1"/>
          </p:cNvPicPr>
          <p:nvPr/>
        </p:nvPicPr>
        <p:blipFill>
          <a:blip r:embed="rId2">
            <a:extLst/>
          </a:blip>
          <a:srcRect l="27772" t="0" r="28841" b="0"/>
          <a:stretch>
            <a:fillRect/>
          </a:stretch>
        </p:blipFill>
        <p:spPr>
          <a:xfrm>
            <a:off x="4876801" y="1828799"/>
            <a:ext cx="6531897" cy="11806797"/>
          </a:xfrm>
          <a:prstGeom prst="rect">
            <a:avLst/>
          </a:prstGeom>
          <a:ln w="12700">
            <a:miter lim="400000"/>
          </a:ln>
        </p:spPr>
      </p:pic>
      <p:pic>
        <p:nvPicPr>
          <p:cNvPr id="510" name="Picture 6" descr="Picture 6"/>
          <p:cNvPicPr>
            <a:picLocks noChangeAspect="1"/>
          </p:cNvPicPr>
          <p:nvPr/>
        </p:nvPicPr>
        <p:blipFill>
          <a:blip r:embed="rId3">
            <a:extLst/>
          </a:blip>
          <a:srcRect l="27772" t="0" r="26569" b="0"/>
          <a:stretch>
            <a:fillRect/>
          </a:stretch>
        </p:blipFill>
        <p:spPr>
          <a:xfrm>
            <a:off x="13411200" y="1981199"/>
            <a:ext cx="6784838" cy="11655428"/>
          </a:xfrm>
          <a:prstGeom prst="rect">
            <a:avLst/>
          </a:prstGeom>
          <a:ln w="12700">
            <a:miter lim="400000"/>
          </a:ln>
        </p:spPr>
      </p:pic>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12" name="Picture 5" descr="Picture 5"/>
          <p:cNvPicPr>
            <a:picLocks noChangeAspect="1"/>
          </p:cNvPicPr>
          <p:nvPr/>
        </p:nvPicPr>
        <p:blipFill>
          <a:blip r:embed="rId2">
            <a:extLst/>
          </a:blip>
          <a:stretch>
            <a:fillRect/>
          </a:stretch>
        </p:blipFill>
        <p:spPr>
          <a:xfrm>
            <a:off x="3810000" y="3200400"/>
            <a:ext cx="17056100" cy="9744076"/>
          </a:xfrm>
          <a:prstGeom prst="rect">
            <a:avLst/>
          </a:prstGeom>
          <a:ln w="12700">
            <a:miter lim="400000"/>
          </a:ln>
        </p:spPr>
      </p:pic>
      <p:sp>
        <p:nvSpPr>
          <p:cNvPr id="513" name="Text Box 6"/>
          <p:cNvSpPr txBox="1"/>
          <p:nvPr/>
        </p:nvSpPr>
        <p:spPr>
          <a:xfrm>
            <a:off x="9235440" y="-101228"/>
            <a:ext cx="5676157" cy="111685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solidFill>
                  <a:srgbClr val="000000"/>
                </a:solidFill>
                <a:latin typeface="Times New Roman"/>
                <a:ea typeface="Times New Roman"/>
                <a:cs typeface="Times New Roman"/>
                <a:sym typeface="Times New Roman"/>
              </a:defRPr>
            </a:lvl1pPr>
          </a:lstStyle>
          <a:p>
            <a:pPr/>
            <a:r>
              <a:t>tRNA structure</a:t>
            </a:r>
          </a:p>
        </p:txBody>
      </p:sp>
      <p:sp>
        <p:nvSpPr>
          <p:cNvPr id="514" name="Text Box 7"/>
          <p:cNvSpPr txBox="1"/>
          <p:nvPr/>
        </p:nvSpPr>
        <p:spPr>
          <a:xfrm>
            <a:off x="3444240" y="1642740"/>
            <a:ext cx="16732449" cy="676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rgbClr val="000000"/>
                </a:solidFill>
                <a:latin typeface="Times New Roman"/>
                <a:ea typeface="Times New Roman"/>
                <a:cs typeface="Times New Roman"/>
                <a:sym typeface="Times New Roman"/>
              </a:defRPr>
            </a:lvl1pPr>
          </a:lstStyle>
          <a:p>
            <a:pPr/>
            <a:r>
              <a:t>tRNA: small molecules (73 to 93 nucleotides) with cloverleaf secondary structure</a:t>
            </a: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16" name="Picture 4" descr="Picture 4"/>
          <p:cNvPicPr>
            <a:picLocks noChangeAspect="1"/>
          </p:cNvPicPr>
          <p:nvPr/>
        </p:nvPicPr>
        <p:blipFill>
          <a:blip r:embed="rId2">
            <a:extLst/>
          </a:blip>
          <a:stretch>
            <a:fillRect/>
          </a:stretch>
        </p:blipFill>
        <p:spPr>
          <a:xfrm>
            <a:off x="2353733" y="3014133"/>
            <a:ext cx="7204077" cy="8763001"/>
          </a:xfrm>
          <a:prstGeom prst="rect">
            <a:avLst/>
          </a:prstGeom>
          <a:ln w="12700">
            <a:miter lim="400000"/>
          </a:ln>
        </p:spPr>
      </p:pic>
      <p:sp>
        <p:nvSpPr>
          <p:cNvPr id="517" name="Text Box 5"/>
          <p:cNvSpPr txBox="1"/>
          <p:nvPr/>
        </p:nvSpPr>
        <p:spPr>
          <a:xfrm>
            <a:off x="4815839" y="203572"/>
            <a:ext cx="13751720" cy="111685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solidFill>
                  <a:srgbClr val="000000"/>
                </a:solidFill>
                <a:latin typeface="Times New Roman"/>
                <a:ea typeface="Times New Roman"/>
                <a:cs typeface="Times New Roman"/>
                <a:sym typeface="Times New Roman"/>
              </a:defRPr>
            </a:lvl1pPr>
          </a:lstStyle>
          <a:p>
            <a:pPr/>
            <a:r>
              <a:t>The wobble hypothesis (Crick, 1966)</a:t>
            </a:r>
          </a:p>
        </p:txBody>
      </p:sp>
      <p:sp>
        <p:nvSpPr>
          <p:cNvPr id="518" name="Text Box 6"/>
          <p:cNvSpPr txBox="1"/>
          <p:nvPr/>
        </p:nvSpPr>
        <p:spPr>
          <a:xfrm>
            <a:off x="12368106" y="4134097"/>
            <a:ext cx="10553044" cy="544780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a:solidFill>
                  <a:srgbClr val="000000"/>
                </a:solidFill>
                <a:latin typeface="Times New Roman"/>
                <a:ea typeface="Times New Roman"/>
                <a:cs typeface="Times New Roman"/>
                <a:sym typeface="Times New Roman"/>
              </a:defRPr>
            </a:pPr>
            <a:r>
              <a:t>In 1965, Holley determined the sequence</a:t>
            </a:r>
            <a:endParaRPr sz="4800"/>
          </a:p>
          <a:p>
            <a:pPr>
              <a:defRPr>
                <a:solidFill>
                  <a:srgbClr val="000000"/>
                </a:solidFill>
                <a:latin typeface="Times New Roman"/>
                <a:ea typeface="Times New Roman"/>
                <a:cs typeface="Times New Roman"/>
                <a:sym typeface="Times New Roman"/>
              </a:defRPr>
            </a:pPr>
            <a:r>
              <a:t>of yeast tRNA(ala): he found the</a:t>
            </a:r>
            <a:endParaRPr sz="4800"/>
          </a:p>
          <a:p>
            <a:pPr>
              <a:defRPr>
                <a:solidFill>
                  <a:srgbClr val="000000"/>
                </a:solidFill>
                <a:latin typeface="Times New Roman"/>
                <a:ea typeface="Times New Roman"/>
                <a:cs typeface="Times New Roman"/>
                <a:sym typeface="Times New Roman"/>
              </a:defRPr>
            </a:pPr>
            <a:r>
              <a:t>nucleotide Inosine at the 5</a:t>
            </a:r>
            <a:r>
              <a:t>’</a:t>
            </a:r>
            <a:r>
              <a:t> end in the</a:t>
            </a:r>
            <a:endParaRPr sz="4800"/>
          </a:p>
          <a:p>
            <a:pPr>
              <a:defRPr>
                <a:solidFill>
                  <a:srgbClr val="000000"/>
                </a:solidFill>
                <a:latin typeface="Times New Roman"/>
                <a:ea typeface="Times New Roman"/>
                <a:cs typeface="Times New Roman"/>
                <a:sym typeface="Times New Roman"/>
              </a:defRPr>
            </a:pPr>
            <a:r>
              <a:t>anticodon.</a:t>
            </a:r>
            <a:endParaRPr sz="4800"/>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AutoShape 2"/>
          <p:cNvSpPr/>
          <p:nvPr/>
        </p:nvSpPr>
        <p:spPr>
          <a:xfrm>
            <a:off x="7188451" y="4724400"/>
            <a:ext cx="8229601" cy="4267201"/>
          </a:xfrm>
          <a:prstGeom prst="roundRect">
            <a:avLst>
              <a:gd name="adj" fmla="val 16667"/>
            </a:avLst>
          </a:prstGeom>
          <a:solidFill>
            <a:srgbClr val="FFCC00"/>
          </a:solidFill>
          <a:ln w="25400">
            <a:solidFill>
              <a:srgbClr val="292934"/>
            </a:solidFill>
          </a:ln>
        </p:spPr>
        <p:txBody>
          <a:bodyPr lIns="50800" tIns="50800" rIns="50800" bIns="50800" anchor="ct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188" name="Rectangle 3"/>
          <p:cNvSpPr txBox="1"/>
          <p:nvPr>
            <p:ph type="title"/>
          </p:nvPr>
        </p:nvSpPr>
        <p:spPr>
          <a:prstGeom prst="rect">
            <a:avLst/>
          </a:prstGeom>
        </p:spPr>
        <p:txBody>
          <a:bodyPr/>
          <a:lstStyle>
            <a:lvl1pPr>
              <a:defRPr spc="-200" sz="7200">
                <a:solidFill>
                  <a:srgbClr val="000000"/>
                </a:solidFill>
                <a:latin typeface="Times New Roman"/>
                <a:ea typeface="Times New Roman"/>
                <a:cs typeface="Times New Roman"/>
                <a:sym typeface="Times New Roman"/>
              </a:defRPr>
            </a:lvl1pPr>
          </a:lstStyle>
          <a:p>
            <a:pPr/>
            <a:r>
              <a:t>Nucleotides</a:t>
            </a:r>
          </a:p>
        </p:txBody>
      </p:sp>
      <p:sp>
        <p:nvSpPr>
          <p:cNvPr id="189" name="Rectangle 4"/>
          <p:cNvSpPr txBox="1"/>
          <p:nvPr>
            <p:ph type="body" idx="1"/>
          </p:nvPr>
        </p:nvSpPr>
        <p:spPr>
          <a:xfrm>
            <a:off x="960460" y="6730766"/>
            <a:ext cx="22479001" cy="8572501"/>
          </a:xfrm>
          <a:prstGeom prst="rect">
            <a:avLst/>
          </a:prstGeom>
        </p:spPr>
        <p:txBody>
          <a:bodyPr/>
          <a:lstStyle>
            <a:lvl1pPr>
              <a:defRPr>
                <a:solidFill>
                  <a:srgbClr val="000000"/>
                </a:solidFill>
                <a:latin typeface="Times New Roman"/>
                <a:ea typeface="Times New Roman"/>
                <a:cs typeface="Times New Roman"/>
                <a:sym typeface="Times New Roman"/>
              </a:defRPr>
            </a:lvl1pPr>
          </a:lstStyle>
          <a:p>
            <a:pPr/>
            <a:r>
              <a:t>The nucleotides found in cells are derivatives of the heterocyclic highly basic, compounds, purine and pyrimidine:</a:t>
            </a:r>
          </a:p>
        </p:txBody>
      </p:sp>
      <p:pic>
        <p:nvPicPr>
          <p:cNvPr id="190" name="Picture 5" descr="Picture 5"/>
          <p:cNvPicPr>
            <a:picLocks noChangeAspect="1"/>
          </p:cNvPicPr>
          <p:nvPr/>
        </p:nvPicPr>
        <p:blipFill>
          <a:blip r:embed="rId2">
            <a:extLst/>
          </a:blip>
          <a:stretch>
            <a:fillRect/>
          </a:stretch>
        </p:blipFill>
        <p:spPr>
          <a:xfrm>
            <a:off x="7729072" y="5371996"/>
            <a:ext cx="6708777" cy="2972008"/>
          </a:xfrm>
          <a:prstGeom prst="rect">
            <a:avLst/>
          </a:prstGeom>
          <a:ln w="12700">
            <a:miter lim="400000"/>
          </a:ln>
        </p:spPr>
      </p:pic>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520" name="Group 30"/>
          <p:cNvGraphicFramePr/>
          <p:nvPr/>
        </p:nvGraphicFramePr>
        <p:xfrm>
          <a:off x="5670020" y="7145866"/>
          <a:ext cx="12496801" cy="6216649"/>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6234112"/>
                <a:gridCol w="6234112"/>
              </a:tblGrid>
              <a:tr h="1031345">
                <a:tc>
                  <a:txBody>
                    <a:bodyPr/>
                    <a:lstStyle/>
                    <a:p>
                      <a:pPr defTabSz="914400">
                        <a:spcBef>
                          <a:spcPts val="1300"/>
                        </a:spcBef>
                        <a:defRPr sz="1800">
                          <a:solidFill>
                            <a:srgbClr val="000000"/>
                          </a:solidFill>
                        </a:defRPr>
                      </a:pPr>
                      <a:r>
                        <a:rPr sz="5600">
                          <a:latin typeface="Times New Roman"/>
                          <a:ea typeface="Times New Roman"/>
                          <a:cs typeface="Times New Roman"/>
                          <a:sym typeface="Times New Roman"/>
                        </a:rPr>
                        <a:t>5’ anticodon base</a:t>
                      </a:r>
                    </a:p>
                  </a:txBody>
                  <a:tcPr marL="45697" marR="45697" marT="45697" marB="45697" anchor="ctr" anchorCtr="0" horzOverflow="overflow">
                    <a:lnL w="50800">
                      <a:solidFill>
                        <a:srgbClr val="292934"/>
                      </a:solidFill>
                    </a:lnL>
                    <a:lnR w="25400">
                      <a:solidFill>
                        <a:srgbClr val="292934"/>
                      </a:solidFill>
                    </a:lnR>
                    <a:lnT w="50800">
                      <a:solidFill>
                        <a:srgbClr val="292934"/>
                      </a:solidFill>
                    </a:lnT>
                    <a:lnB w="25400">
                      <a:solidFill>
                        <a:srgbClr val="292934"/>
                      </a:solidFill>
                    </a:lnB>
                  </a:tcPr>
                </a:tc>
                <a:tc>
                  <a:txBody>
                    <a:bodyPr/>
                    <a:lstStyle/>
                    <a:p>
                      <a:pPr defTabSz="914400">
                        <a:spcBef>
                          <a:spcPts val="1300"/>
                        </a:spcBef>
                        <a:defRPr sz="1800">
                          <a:solidFill>
                            <a:srgbClr val="000000"/>
                          </a:solidFill>
                        </a:defRPr>
                      </a:pPr>
                      <a:r>
                        <a:rPr sz="5600">
                          <a:latin typeface="Times New Roman"/>
                          <a:ea typeface="Times New Roman"/>
                          <a:cs typeface="Times New Roman"/>
                          <a:sym typeface="Times New Roman"/>
                        </a:rPr>
                        <a:t>3’ codon base</a:t>
                      </a:r>
                    </a:p>
                  </a:txBody>
                  <a:tcPr marL="45697" marR="45697" marT="45697" marB="45697" anchor="ctr" anchorCtr="0" horzOverflow="overflow">
                    <a:lnL w="25400">
                      <a:solidFill>
                        <a:srgbClr val="292934"/>
                      </a:solidFill>
                    </a:lnL>
                    <a:lnR w="50800">
                      <a:solidFill>
                        <a:srgbClr val="292934"/>
                      </a:solidFill>
                    </a:lnR>
                    <a:lnT w="50800">
                      <a:solidFill>
                        <a:srgbClr val="292934"/>
                      </a:solidFill>
                    </a:lnT>
                    <a:lnB w="25400">
                      <a:solidFill>
                        <a:srgbClr val="292934"/>
                      </a:solidFill>
                    </a:lnB>
                  </a:tcPr>
                </a:tc>
              </a:tr>
              <a:tr h="1031345">
                <a:tc>
                  <a:txBody>
                    <a:bodyPr/>
                    <a:lstStyle/>
                    <a:p>
                      <a:pPr defTabSz="914400">
                        <a:spcBef>
                          <a:spcPts val="1300"/>
                        </a:spcBef>
                        <a:defRPr sz="1800">
                          <a:solidFill>
                            <a:srgbClr val="000000"/>
                          </a:solidFill>
                        </a:defRPr>
                      </a:pPr>
                      <a:r>
                        <a:rPr sz="5600">
                          <a:solidFill>
                            <a:srgbClr val="FF0000"/>
                          </a:solidFill>
                          <a:latin typeface="Times New Roman"/>
                          <a:ea typeface="Times New Roman"/>
                          <a:cs typeface="Times New Roman"/>
                          <a:sym typeface="Times New Roman"/>
                        </a:rPr>
                        <a:t>A</a:t>
                      </a:r>
                    </a:p>
                  </a:txBody>
                  <a:tcPr marL="45697" marR="45697" marT="45697" marB="45697" anchor="ctr" anchorCtr="0" horzOverflow="overflow">
                    <a:lnL w="50800">
                      <a:solidFill>
                        <a:srgbClr val="292934"/>
                      </a:solidFill>
                    </a:lnL>
                    <a:lnR w="25400">
                      <a:solidFill>
                        <a:srgbClr val="292934"/>
                      </a:solidFill>
                    </a:lnR>
                    <a:lnT w="25400">
                      <a:solidFill>
                        <a:srgbClr val="292934"/>
                      </a:solidFill>
                    </a:lnT>
                    <a:lnB w="25400">
                      <a:solidFill>
                        <a:srgbClr val="292934"/>
                      </a:solidFill>
                    </a:lnB>
                  </a:tcPr>
                </a:tc>
                <a:tc>
                  <a:txBody>
                    <a:bodyPr/>
                    <a:lstStyle/>
                    <a:p>
                      <a:pPr defTabSz="914400">
                        <a:spcBef>
                          <a:spcPts val="1300"/>
                        </a:spcBef>
                        <a:defRPr sz="1800">
                          <a:solidFill>
                            <a:srgbClr val="000000"/>
                          </a:solidFill>
                        </a:defRPr>
                      </a:pPr>
                      <a:r>
                        <a:rPr sz="5600">
                          <a:solidFill>
                            <a:srgbClr val="FF0000"/>
                          </a:solidFill>
                          <a:latin typeface="Times New Roman"/>
                          <a:ea typeface="Times New Roman"/>
                          <a:cs typeface="Times New Roman"/>
                          <a:sym typeface="Times New Roman"/>
                        </a:rPr>
                        <a:t>U</a:t>
                      </a:r>
                    </a:p>
                  </a:txBody>
                  <a:tcPr marL="45697" marR="45697" marT="45697" marB="45697" anchor="ctr" anchorCtr="0" horzOverflow="overflow">
                    <a:lnL w="25400">
                      <a:solidFill>
                        <a:srgbClr val="292934"/>
                      </a:solidFill>
                    </a:lnL>
                    <a:lnR w="50800">
                      <a:solidFill>
                        <a:srgbClr val="292934"/>
                      </a:solidFill>
                    </a:lnR>
                    <a:lnT w="25400">
                      <a:solidFill>
                        <a:srgbClr val="292934"/>
                      </a:solidFill>
                    </a:lnT>
                    <a:lnB w="25400">
                      <a:solidFill>
                        <a:srgbClr val="292934"/>
                      </a:solidFill>
                    </a:lnB>
                  </a:tcPr>
                </a:tc>
              </a:tr>
              <a:tr h="1031345">
                <a:tc>
                  <a:txBody>
                    <a:bodyPr/>
                    <a:lstStyle/>
                    <a:p>
                      <a:pPr defTabSz="914400">
                        <a:spcBef>
                          <a:spcPts val="1300"/>
                        </a:spcBef>
                        <a:defRPr sz="1800">
                          <a:solidFill>
                            <a:srgbClr val="000000"/>
                          </a:solidFill>
                        </a:defRPr>
                      </a:pPr>
                      <a:r>
                        <a:rPr sz="5600">
                          <a:solidFill>
                            <a:srgbClr val="FF0000"/>
                          </a:solidFill>
                          <a:latin typeface="Times New Roman"/>
                          <a:ea typeface="Times New Roman"/>
                          <a:cs typeface="Times New Roman"/>
                          <a:sym typeface="Times New Roman"/>
                        </a:rPr>
                        <a:t>C</a:t>
                      </a:r>
                    </a:p>
                  </a:txBody>
                  <a:tcPr marL="45697" marR="45697" marT="45697" marB="45697" anchor="ctr" anchorCtr="0" horzOverflow="overflow">
                    <a:lnL w="50800">
                      <a:solidFill>
                        <a:srgbClr val="292934"/>
                      </a:solidFill>
                    </a:lnL>
                    <a:lnR w="25400">
                      <a:solidFill>
                        <a:srgbClr val="292934"/>
                      </a:solidFill>
                    </a:lnR>
                    <a:lnT w="25400">
                      <a:solidFill>
                        <a:srgbClr val="292934"/>
                      </a:solidFill>
                    </a:lnT>
                    <a:lnB w="25400">
                      <a:solidFill>
                        <a:srgbClr val="292934"/>
                      </a:solidFill>
                    </a:lnB>
                  </a:tcPr>
                </a:tc>
                <a:tc>
                  <a:txBody>
                    <a:bodyPr/>
                    <a:lstStyle/>
                    <a:p>
                      <a:pPr defTabSz="914400">
                        <a:spcBef>
                          <a:spcPts val="1300"/>
                        </a:spcBef>
                        <a:defRPr sz="1800">
                          <a:solidFill>
                            <a:srgbClr val="000000"/>
                          </a:solidFill>
                        </a:defRPr>
                      </a:pPr>
                      <a:r>
                        <a:rPr sz="5600">
                          <a:solidFill>
                            <a:srgbClr val="FF0000"/>
                          </a:solidFill>
                          <a:latin typeface="Times New Roman"/>
                          <a:ea typeface="Times New Roman"/>
                          <a:cs typeface="Times New Roman"/>
                          <a:sym typeface="Times New Roman"/>
                        </a:rPr>
                        <a:t>G</a:t>
                      </a:r>
                    </a:p>
                  </a:txBody>
                  <a:tcPr marL="45697" marR="45697" marT="45697" marB="45697" anchor="ctr" anchorCtr="0" horzOverflow="overflow">
                    <a:lnL w="25400">
                      <a:solidFill>
                        <a:srgbClr val="292934"/>
                      </a:solidFill>
                    </a:lnL>
                    <a:lnR w="50800">
                      <a:solidFill>
                        <a:srgbClr val="292934"/>
                      </a:solidFill>
                    </a:lnR>
                    <a:lnT w="25400">
                      <a:solidFill>
                        <a:srgbClr val="292934"/>
                      </a:solidFill>
                    </a:lnT>
                    <a:lnB w="25400">
                      <a:solidFill>
                        <a:srgbClr val="292934"/>
                      </a:solidFill>
                    </a:lnB>
                  </a:tcPr>
                </a:tc>
              </a:tr>
              <a:tr h="1031345">
                <a:tc>
                  <a:txBody>
                    <a:bodyPr/>
                    <a:lstStyle/>
                    <a:p>
                      <a:pPr defTabSz="914400">
                        <a:spcBef>
                          <a:spcPts val="1300"/>
                        </a:spcBef>
                        <a:defRPr sz="1800">
                          <a:solidFill>
                            <a:srgbClr val="000000"/>
                          </a:solidFill>
                        </a:defRPr>
                      </a:pPr>
                      <a:r>
                        <a:rPr sz="5600">
                          <a:solidFill>
                            <a:srgbClr val="FF0000"/>
                          </a:solidFill>
                          <a:latin typeface="Times New Roman"/>
                          <a:ea typeface="Times New Roman"/>
                          <a:cs typeface="Times New Roman"/>
                          <a:sym typeface="Times New Roman"/>
                        </a:rPr>
                        <a:t>G</a:t>
                      </a:r>
                    </a:p>
                  </a:txBody>
                  <a:tcPr marL="45697" marR="45697" marT="45697" marB="45697" anchor="ctr" anchorCtr="0" horzOverflow="overflow">
                    <a:lnL w="50800">
                      <a:solidFill>
                        <a:srgbClr val="292934"/>
                      </a:solidFill>
                    </a:lnL>
                    <a:lnR w="25400">
                      <a:solidFill>
                        <a:srgbClr val="292934"/>
                      </a:solidFill>
                    </a:lnR>
                    <a:lnT w="25400">
                      <a:solidFill>
                        <a:srgbClr val="292934"/>
                      </a:solidFill>
                    </a:lnT>
                    <a:lnB w="25400">
                      <a:solidFill>
                        <a:srgbClr val="292934"/>
                      </a:solidFill>
                    </a:lnB>
                  </a:tcPr>
                </a:tc>
                <a:tc>
                  <a:txBody>
                    <a:bodyPr/>
                    <a:lstStyle/>
                    <a:p>
                      <a:pPr defTabSz="914400">
                        <a:spcBef>
                          <a:spcPts val="1300"/>
                        </a:spcBef>
                        <a:defRPr sz="1800">
                          <a:solidFill>
                            <a:srgbClr val="000000"/>
                          </a:solidFill>
                        </a:defRPr>
                      </a:pPr>
                      <a:r>
                        <a:rPr sz="5600">
                          <a:solidFill>
                            <a:srgbClr val="FF0000"/>
                          </a:solidFill>
                          <a:latin typeface="Times New Roman"/>
                          <a:ea typeface="Times New Roman"/>
                          <a:cs typeface="Times New Roman"/>
                          <a:sym typeface="Times New Roman"/>
                        </a:rPr>
                        <a:t>C or U</a:t>
                      </a:r>
                    </a:p>
                  </a:txBody>
                  <a:tcPr marL="45697" marR="45697" marT="45697" marB="45697" anchor="ctr" anchorCtr="0" horzOverflow="overflow">
                    <a:lnL w="25400">
                      <a:solidFill>
                        <a:srgbClr val="292934"/>
                      </a:solidFill>
                    </a:lnL>
                    <a:lnR w="50800">
                      <a:solidFill>
                        <a:srgbClr val="292934"/>
                      </a:solidFill>
                    </a:lnR>
                    <a:lnT w="25400">
                      <a:solidFill>
                        <a:srgbClr val="292934"/>
                      </a:solidFill>
                    </a:lnT>
                    <a:lnB w="25400">
                      <a:solidFill>
                        <a:srgbClr val="292934"/>
                      </a:solidFill>
                    </a:lnB>
                  </a:tcPr>
                </a:tc>
              </a:tr>
              <a:tr h="1031345">
                <a:tc>
                  <a:txBody>
                    <a:bodyPr/>
                    <a:lstStyle/>
                    <a:p>
                      <a:pPr defTabSz="914400">
                        <a:spcBef>
                          <a:spcPts val="1300"/>
                        </a:spcBef>
                        <a:defRPr sz="1800">
                          <a:solidFill>
                            <a:srgbClr val="000000"/>
                          </a:solidFill>
                        </a:defRPr>
                      </a:pPr>
                      <a:r>
                        <a:rPr sz="5600">
                          <a:solidFill>
                            <a:srgbClr val="FF0000"/>
                          </a:solidFill>
                          <a:latin typeface="Times New Roman"/>
                          <a:ea typeface="Times New Roman"/>
                          <a:cs typeface="Times New Roman"/>
                          <a:sym typeface="Times New Roman"/>
                        </a:rPr>
                        <a:t>U</a:t>
                      </a:r>
                    </a:p>
                  </a:txBody>
                  <a:tcPr marL="45697" marR="45697" marT="45697" marB="45697" anchor="ctr" anchorCtr="0" horzOverflow="overflow">
                    <a:lnL w="50800">
                      <a:solidFill>
                        <a:srgbClr val="292934"/>
                      </a:solidFill>
                    </a:lnL>
                    <a:lnR w="25400">
                      <a:solidFill>
                        <a:srgbClr val="292934"/>
                      </a:solidFill>
                    </a:lnR>
                    <a:lnT w="25400">
                      <a:solidFill>
                        <a:srgbClr val="292934"/>
                      </a:solidFill>
                    </a:lnT>
                    <a:lnB w="25400">
                      <a:solidFill>
                        <a:srgbClr val="292934"/>
                      </a:solidFill>
                    </a:lnB>
                  </a:tcPr>
                </a:tc>
                <a:tc>
                  <a:txBody>
                    <a:bodyPr/>
                    <a:lstStyle/>
                    <a:p>
                      <a:pPr defTabSz="914400">
                        <a:spcBef>
                          <a:spcPts val="1300"/>
                        </a:spcBef>
                        <a:defRPr sz="1800">
                          <a:solidFill>
                            <a:srgbClr val="000000"/>
                          </a:solidFill>
                        </a:defRPr>
                      </a:pPr>
                      <a:r>
                        <a:rPr sz="5600">
                          <a:solidFill>
                            <a:srgbClr val="FF0000"/>
                          </a:solidFill>
                          <a:latin typeface="Times New Roman"/>
                          <a:ea typeface="Times New Roman"/>
                          <a:cs typeface="Times New Roman"/>
                          <a:sym typeface="Times New Roman"/>
                        </a:rPr>
                        <a:t>A or G</a:t>
                      </a:r>
                    </a:p>
                  </a:txBody>
                  <a:tcPr marL="45697" marR="45697" marT="45697" marB="45697" anchor="ctr" anchorCtr="0" horzOverflow="overflow">
                    <a:lnL w="25400">
                      <a:solidFill>
                        <a:srgbClr val="292934"/>
                      </a:solidFill>
                    </a:lnL>
                    <a:lnR w="50800">
                      <a:solidFill>
                        <a:srgbClr val="292934"/>
                      </a:solidFill>
                    </a:lnR>
                    <a:lnT w="25400">
                      <a:solidFill>
                        <a:srgbClr val="292934"/>
                      </a:solidFill>
                    </a:lnT>
                    <a:lnB w="25400">
                      <a:solidFill>
                        <a:srgbClr val="292934"/>
                      </a:solidFill>
                    </a:lnB>
                  </a:tcPr>
                </a:tc>
              </a:tr>
              <a:tr h="1031345">
                <a:tc>
                  <a:txBody>
                    <a:bodyPr/>
                    <a:lstStyle/>
                    <a:p>
                      <a:pPr defTabSz="914400">
                        <a:spcBef>
                          <a:spcPts val="1300"/>
                        </a:spcBef>
                        <a:defRPr sz="1800">
                          <a:solidFill>
                            <a:srgbClr val="000000"/>
                          </a:solidFill>
                        </a:defRPr>
                      </a:pPr>
                      <a:r>
                        <a:rPr sz="5600">
                          <a:solidFill>
                            <a:srgbClr val="FF0000"/>
                          </a:solidFill>
                          <a:latin typeface="Times New Roman"/>
                          <a:ea typeface="Times New Roman"/>
                          <a:cs typeface="Times New Roman"/>
                          <a:sym typeface="Times New Roman"/>
                        </a:rPr>
                        <a:t>I</a:t>
                      </a:r>
                    </a:p>
                  </a:txBody>
                  <a:tcPr marL="45697" marR="45697" marT="45697" marB="45697" anchor="ctr" anchorCtr="0" horzOverflow="overflow">
                    <a:lnL w="50800">
                      <a:solidFill>
                        <a:srgbClr val="292934"/>
                      </a:solidFill>
                    </a:lnL>
                    <a:lnR w="25400">
                      <a:solidFill>
                        <a:srgbClr val="292934"/>
                      </a:solidFill>
                    </a:lnR>
                    <a:lnT w="25400">
                      <a:solidFill>
                        <a:srgbClr val="292934"/>
                      </a:solidFill>
                    </a:lnT>
                    <a:lnB w="50800">
                      <a:solidFill>
                        <a:srgbClr val="292934"/>
                      </a:solidFill>
                    </a:lnB>
                  </a:tcPr>
                </a:tc>
                <a:tc>
                  <a:txBody>
                    <a:bodyPr/>
                    <a:lstStyle/>
                    <a:p>
                      <a:pPr defTabSz="914400">
                        <a:spcBef>
                          <a:spcPts val="1300"/>
                        </a:spcBef>
                        <a:defRPr sz="1800">
                          <a:solidFill>
                            <a:srgbClr val="000000"/>
                          </a:solidFill>
                        </a:defRPr>
                      </a:pPr>
                      <a:r>
                        <a:rPr sz="5600">
                          <a:solidFill>
                            <a:srgbClr val="FF0000"/>
                          </a:solidFill>
                          <a:latin typeface="Times New Roman"/>
                          <a:ea typeface="Times New Roman"/>
                          <a:cs typeface="Times New Roman"/>
                          <a:sym typeface="Times New Roman"/>
                        </a:rPr>
                        <a:t>A or C or U</a:t>
                      </a:r>
                    </a:p>
                  </a:txBody>
                  <a:tcPr marL="45697" marR="45697" marT="45697" marB="45697" anchor="ctr" anchorCtr="0" horzOverflow="overflow">
                    <a:lnL w="25400">
                      <a:solidFill>
                        <a:srgbClr val="292934"/>
                      </a:solidFill>
                    </a:lnL>
                    <a:lnR w="50800">
                      <a:solidFill>
                        <a:srgbClr val="292934"/>
                      </a:solidFill>
                    </a:lnR>
                    <a:lnT w="25400">
                      <a:solidFill>
                        <a:srgbClr val="292934"/>
                      </a:solidFill>
                    </a:lnT>
                    <a:lnB w="50800">
                      <a:solidFill>
                        <a:srgbClr val="292934"/>
                      </a:solidFill>
                    </a:lnB>
                  </a:tcPr>
                </a:tc>
              </a:tr>
            </a:tbl>
          </a:graphicData>
        </a:graphic>
      </p:graphicFrame>
      <p:sp>
        <p:nvSpPr>
          <p:cNvPr id="521" name="Text Box 29"/>
          <p:cNvSpPr txBox="1"/>
          <p:nvPr/>
        </p:nvSpPr>
        <p:spPr>
          <a:xfrm>
            <a:off x="345439" y="2161116"/>
            <a:ext cx="22473921" cy="4991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4000">
                <a:solidFill>
                  <a:srgbClr val="000000"/>
                </a:solidFill>
              </a:defRPr>
            </a:pPr>
            <a:r>
              <a:t>Crick proposed the Wobble hypothesis to generalize Holley</a:t>
            </a:r>
            <a:r>
              <a:t>’</a:t>
            </a:r>
            <a:r>
              <a:t>s observation:</a:t>
            </a:r>
          </a:p>
          <a:p>
            <a:pPr>
              <a:defRPr i="1" sz="4000">
                <a:solidFill>
                  <a:srgbClr val="FF0000"/>
                </a:solidFill>
                <a:latin typeface="Arial"/>
                <a:ea typeface="Arial"/>
                <a:cs typeface="Arial"/>
                <a:sym typeface="Arial"/>
              </a:defRPr>
            </a:pPr>
            <a:r>
              <a:t>- Interaction between codon and anticodon need to be exact at first two positions.</a:t>
            </a:r>
          </a:p>
          <a:p>
            <a:pPr>
              <a:defRPr i="1" sz="4000">
                <a:solidFill>
                  <a:srgbClr val="FF0000"/>
                </a:solidFill>
                <a:latin typeface="Arial"/>
                <a:ea typeface="Arial"/>
                <a:cs typeface="Arial"/>
                <a:sym typeface="Arial"/>
              </a:defRPr>
            </a:pPr>
            <a:r>
              <a:t>- The third interaction can be less restrictive, and can include non standard base-pairing.</a:t>
            </a:r>
          </a:p>
          <a:p>
            <a:pPr>
              <a:defRPr sz="4000">
                <a:solidFill>
                  <a:srgbClr val="FF0000"/>
                </a:solidFill>
              </a:defRPr>
            </a:pPr>
            <a:r>
              <a:t>This hypothesis accounts for the degeneracy in the Genetic Code.</a:t>
            </a:r>
          </a:p>
        </p:txBody>
      </p:sp>
      <p:sp>
        <p:nvSpPr>
          <p:cNvPr id="522" name="Text Box 32"/>
          <p:cNvSpPr txBox="1"/>
          <p:nvPr/>
        </p:nvSpPr>
        <p:spPr>
          <a:xfrm>
            <a:off x="4511039" y="51172"/>
            <a:ext cx="13751720" cy="111685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solidFill>
                  <a:srgbClr val="000000"/>
                </a:solidFill>
                <a:latin typeface="Times New Roman"/>
                <a:ea typeface="Times New Roman"/>
                <a:cs typeface="Times New Roman"/>
                <a:sym typeface="Times New Roman"/>
              </a:defRPr>
            </a:lvl1pPr>
          </a:lstStyle>
          <a:p>
            <a:pPr/>
            <a:r>
              <a:t>The wobble hypothesis (Crick, 1966)</a:t>
            </a:r>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24" name="Picture 2" descr="Picture 2"/>
          <p:cNvPicPr>
            <a:picLocks noChangeAspect="1"/>
          </p:cNvPicPr>
          <p:nvPr/>
        </p:nvPicPr>
        <p:blipFill>
          <a:blip r:embed="rId2">
            <a:extLst/>
          </a:blip>
          <a:stretch>
            <a:fillRect/>
          </a:stretch>
        </p:blipFill>
        <p:spPr>
          <a:xfrm>
            <a:off x="4572000" y="2743200"/>
            <a:ext cx="6416677" cy="9118600"/>
          </a:xfrm>
          <a:prstGeom prst="rect">
            <a:avLst/>
          </a:prstGeom>
          <a:ln w="12700">
            <a:miter lim="400000"/>
          </a:ln>
        </p:spPr>
      </p:pic>
      <p:pic>
        <p:nvPicPr>
          <p:cNvPr id="525" name="Picture 3" descr="Picture 3"/>
          <p:cNvPicPr>
            <a:picLocks noChangeAspect="1"/>
          </p:cNvPicPr>
          <p:nvPr/>
        </p:nvPicPr>
        <p:blipFill>
          <a:blip r:embed="rId3">
            <a:extLst/>
          </a:blip>
          <a:stretch>
            <a:fillRect/>
          </a:stretch>
        </p:blipFill>
        <p:spPr>
          <a:xfrm>
            <a:off x="13563600" y="2895600"/>
            <a:ext cx="7372350" cy="9010650"/>
          </a:xfrm>
          <a:prstGeom prst="rect">
            <a:avLst/>
          </a:prstGeom>
          <a:ln w="12700">
            <a:miter lim="400000"/>
          </a:ln>
        </p:spPr>
      </p:pic>
      <p:sp>
        <p:nvSpPr>
          <p:cNvPr id="526" name="AutoShape 4"/>
          <p:cNvSpPr/>
          <p:nvPr/>
        </p:nvSpPr>
        <p:spPr>
          <a:xfrm>
            <a:off x="4267200" y="2286000"/>
            <a:ext cx="7620000" cy="10210800"/>
          </a:xfrm>
          <a:prstGeom prst="roundRect">
            <a:avLst>
              <a:gd name="adj" fmla="val 16667"/>
            </a:avLst>
          </a:prstGeom>
          <a:ln w="38100">
            <a:solidFill>
              <a:srgbClr val="292934"/>
            </a:solidFill>
          </a:ln>
        </p:spPr>
        <p:txBody>
          <a:bodyPr lIns="50800" tIns="50800" rIns="50800" bIns="50800" anchor="ct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527" name="AutoShape 5"/>
          <p:cNvSpPr/>
          <p:nvPr/>
        </p:nvSpPr>
        <p:spPr>
          <a:xfrm>
            <a:off x="13106400" y="2286000"/>
            <a:ext cx="7620000" cy="10210800"/>
          </a:xfrm>
          <a:prstGeom prst="roundRect">
            <a:avLst>
              <a:gd name="adj" fmla="val 16667"/>
            </a:avLst>
          </a:prstGeom>
          <a:ln w="38100">
            <a:solidFill>
              <a:srgbClr val="292934"/>
            </a:solidFill>
          </a:ln>
        </p:spPr>
        <p:txBody>
          <a:bodyPr lIns="50800" tIns="50800" rIns="50800" bIns="50800" anchor="ct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
        <p:nvSpPr>
          <p:cNvPr id="528" name="Text Box 6"/>
          <p:cNvSpPr txBox="1"/>
          <p:nvPr/>
        </p:nvSpPr>
        <p:spPr>
          <a:xfrm>
            <a:off x="8794477" y="169705"/>
            <a:ext cx="6795046" cy="111685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solidFill>
                  <a:srgbClr val="000000"/>
                </a:solidFill>
                <a:latin typeface="Times New Roman"/>
                <a:ea typeface="Times New Roman"/>
                <a:cs typeface="Times New Roman"/>
                <a:sym typeface="Times New Roman"/>
              </a:defRPr>
            </a:lvl1pPr>
          </a:lstStyle>
          <a:p>
            <a:pPr/>
            <a:r>
              <a:t>Wobble base pairs</a:t>
            </a:r>
          </a:p>
        </p:txBody>
      </p:sp>
      <p:sp>
        <p:nvSpPr>
          <p:cNvPr id="529" name="Text Box 7"/>
          <p:cNvSpPr txBox="1"/>
          <p:nvPr/>
        </p:nvSpPr>
        <p:spPr>
          <a:xfrm>
            <a:off x="6206490" y="12719298"/>
            <a:ext cx="2163962" cy="77420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i="1" sz="4800">
                <a:solidFill>
                  <a:srgbClr val="FF0000"/>
                </a:solidFill>
                <a:latin typeface="Times New Roman"/>
                <a:ea typeface="Times New Roman"/>
                <a:cs typeface="Times New Roman"/>
                <a:sym typeface="Times New Roman"/>
              </a:defRPr>
            </a:lvl1pPr>
          </a:lstStyle>
          <a:p>
            <a:pPr/>
            <a:r>
              <a:t>Inosine </a:t>
            </a:r>
          </a:p>
        </p:txBody>
      </p:sp>
      <p:sp>
        <p:nvSpPr>
          <p:cNvPr id="530" name="Text Box 8"/>
          <p:cNvSpPr txBox="1"/>
          <p:nvPr/>
        </p:nvSpPr>
        <p:spPr>
          <a:xfrm>
            <a:off x="15987266" y="12719298"/>
            <a:ext cx="1858268" cy="77420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i="1" sz="4800">
                <a:solidFill>
                  <a:srgbClr val="FF0000"/>
                </a:solidFill>
                <a:latin typeface="Times New Roman"/>
                <a:ea typeface="Times New Roman"/>
                <a:cs typeface="Times New Roman"/>
                <a:sym typeface="Times New Roman"/>
              </a:defRPr>
            </a:lvl1pPr>
          </a:lstStyle>
          <a:p>
            <a:pPr/>
            <a:r>
              <a:t>Uracil </a:t>
            </a:r>
          </a:p>
        </p:txBody>
      </p:sp>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2" name="Rectangle 2"/>
          <p:cNvSpPr txBox="1"/>
          <p:nvPr>
            <p:ph type="title"/>
          </p:nvPr>
        </p:nvSpPr>
        <p:spPr>
          <a:prstGeom prst="rect">
            <a:avLst/>
          </a:prstGeom>
        </p:spPr>
        <p:txBody>
          <a:bodyPr/>
          <a:lstStyle>
            <a:lvl1pPr>
              <a:defRPr spc="-200" sz="7200">
                <a:solidFill>
                  <a:srgbClr val="000000"/>
                </a:solidFill>
                <a:latin typeface="Times New Roman"/>
                <a:ea typeface="Times New Roman"/>
                <a:cs typeface="Times New Roman"/>
                <a:sym typeface="Times New Roman"/>
              </a:defRPr>
            </a:lvl1pPr>
          </a:lstStyle>
          <a:p>
            <a:pPr/>
            <a:r>
              <a:t>Summary (1)</a:t>
            </a:r>
          </a:p>
        </p:txBody>
      </p:sp>
      <p:sp>
        <p:nvSpPr>
          <p:cNvPr id="533" name="Rectangle 3"/>
          <p:cNvSpPr txBox="1"/>
          <p:nvPr>
            <p:ph type="body" idx="1"/>
          </p:nvPr>
        </p:nvSpPr>
        <p:spPr>
          <a:prstGeom prst="rect">
            <a:avLst/>
          </a:prstGeom>
        </p:spPr>
        <p:txBody>
          <a:bodyPr/>
          <a:lstStyle/>
          <a:p>
            <a:pPr marL="487679" indent="-487679">
              <a:lnSpc>
                <a:spcPct val="90000"/>
              </a:lnSpc>
              <a:spcBef>
                <a:spcPts val="900"/>
              </a:spcBef>
              <a:buClrTx/>
              <a:buSzPct val="75000"/>
              <a:buFontTx/>
              <a:buChar char="•"/>
              <a:defRPr sz="4000">
                <a:latin typeface="Times New Roman"/>
                <a:ea typeface="Times New Roman"/>
                <a:cs typeface="Times New Roman"/>
                <a:sym typeface="Times New Roman"/>
              </a:defRPr>
            </a:pPr>
            <a:r>
              <a:t>Nucleotides have three parts: sugar (ribose in RNA, deoxyribose in DNA), base (purine,A, G, and pyrimidine, C, T or U), and phosphate group. </a:t>
            </a:r>
          </a:p>
          <a:p>
            <a:pPr marL="487679" indent="-487679">
              <a:lnSpc>
                <a:spcPct val="90000"/>
              </a:lnSpc>
              <a:spcBef>
                <a:spcPts val="900"/>
              </a:spcBef>
              <a:buClrTx/>
              <a:buSzPct val="75000"/>
              <a:buFontTx/>
              <a:buChar char="•"/>
              <a:defRPr sz="4000">
                <a:latin typeface="Times New Roman"/>
                <a:ea typeface="Times New Roman"/>
                <a:cs typeface="Times New Roman"/>
                <a:sym typeface="Times New Roman"/>
              </a:defRPr>
            </a:pPr>
            <a:r>
              <a:t>Nucleotide can polymerise to form polynucleotides, or </a:t>
            </a:r>
            <a:r>
              <a:t>“</a:t>
            </a:r>
            <a:r>
              <a:t>strands</a:t>
            </a:r>
            <a:r>
              <a:t>”</a:t>
            </a:r>
            <a:r>
              <a:t>.</a:t>
            </a:r>
          </a:p>
          <a:p>
            <a:pPr marL="487679" indent="-487679">
              <a:lnSpc>
                <a:spcPct val="90000"/>
              </a:lnSpc>
              <a:spcBef>
                <a:spcPts val="900"/>
              </a:spcBef>
              <a:buClrTx/>
              <a:buSzPct val="75000"/>
              <a:buFontTx/>
              <a:buChar char="•"/>
              <a:defRPr sz="4000">
                <a:latin typeface="Times New Roman"/>
                <a:ea typeface="Times New Roman"/>
                <a:cs typeface="Times New Roman"/>
                <a:sym typeface="Times New Roman"/>
              </a:defRPr>
            </a:pPr>
            <a:r>
              <a:t>DNA (deoxyribo nucleic acid) is a double stranded helix, where the two strands run in opposite directions and are maintained together by hydrogen bonds. Base pairs include one purine and one pyrimidine (A-T and G-C).</a:t>
            </a:r>
          </a:p>
          <a:p>
            <a:pPr marL="487679" indent="-487679">
              <a:lnSpc>
                <a:spcPct val="90000"/>
              </a:lnSpc>
              <a:spcBef>
                <a:spcPts val="900"/>
              </a:spcBef>
              <a:buClrTx/>
              <a:buSzPct val="75000"/>
              <a:buFontTx/>
              <a:buChar char="•"/>
              <a:defRPr sz="4000">
                <a:latin typeface="Times New Roman"/>
                <a:ea typeface="Times New Roman"/>
                <a:cs typeface="Times New Roman"/>
                <a:sym typeface="Times New Roman"/>
              </a:defRPr>
            </a:pPr>
            <a:r>
              <a:t>There are three main forms of DNA helices: A, B and Z.</a:t>
            </a:r>
          </a:p>
          <a:p>
            <a:pPr marL="487679" indent="-487679">
              <a:lnSpc>
                <a:spcPct val="90000"/>
              </a:lnSpc>
              <a:spcBef>
                <a:spcPts val="900"/>
              </a:spcBef>
              <a:buClrTx/>
              <a:buSzPct val="75000"/>
              <a:buFontTx/>
              <a:buChar char="•"/>
              <a:defRPr sz="4000">
                <a:latin typeface="Times New Roman"/>
                <a:ea typeface="Times New Roman"/>
                <a:cs typeface="Times New Roman"/>
                <a:sym typeface="Times New Roman"/>
              </a:defRPr>
            </a:pPr>
            <a:r>
              <a:t> DNA molecules have topological constraints, such as supercoiling.</a:t>
            </a:r>
          </a:p>
        </p:txBody>
      </p:sp>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5" name="Rectangle 4"/>
          <p:cNvSpPr txBox="1"/>
          <p:nvPr>
            <p:ph type="title"/>
          </p:nvPr>
        </p:nvSpPr>
        <p:spPr>
          <a:prstGeom prst="rect">
            <a:avLst/>
          </a:prstGeom>
        </p:spPr>
        <p:txBody>
          <a:bodyPr/>
          <a:lstStyle>
            <a:lvl1pPr>
              <a:defRPr spc="-200" sz="7200">
                <a:solidFill>
                  <a:srgbClr val="000000"/>
                </a:solidFill>
                <a:latin typeface="Times New Roman"/>
                <a:ea typeface="Times New Roman"/>
                <a:cs typeface="Times New Roman"/>
                <a:sym typeface="Times New Roman"/>
              </a:defRPr>
            </a:lvl1pPr>
          </a:lstStyle>
          <a:p>
            <a:pPr/>
            <a:r>
              <a:t>Summary (2)</a:t>
            </a:r>
          </a:p>
        </p:txBody>
      </p:sp>
      <p:sp>
        <p:nvSpPr>
          <p:cNvPr id="536" name="Rectangle 3"/>
          <p:cNvSpPr txBox="1"/>
          <p:nvPr>
            <p:ph type="body" idx="1"/>
          </p:nvPr>
        </p:nvSpPr>
        <p:spPr>
          <a:prstGeom prst="rect">
            <a:avLst/>
          </a:prstGeom>
        </p:spPr>
        <p:txBody>
          <a:bodyPr/>
          <a:lstStyle/>
          <a:p>
            <a:pPr marL="487679" indent="-487679">
              <a:lnSpc>
                <a:spcPct val="80000"/>
              </a:lnSpc>
              <a:spcBef>
                <a:spcPts val="900"/>
              </a:spcBef>
              <a:buClrTx/>
              <a:buSzPct val="75000"/>
              <a:buFontTx/>
              <a:buChar char="•"/>
              <a:defRPr sz="4000">
                <a:solidFill>
                  <a:srgbClr val="000000"/>
                </a:solidFill>
                <a:latin typeface="Times New Roman"/>
                <a:ea typeface="Times New Roman"/>
                <a:cs typeface="Times New Roman"/>
                <a:sym typeface="Times New Roman"/>
              </a:defRPr>
            </a:pPr>
            <a:r>
              <a:t>Only one DNA strand is used for RNA synthesis: the </a:t>
            </a:r>
            <a:r>
              <a:t>“</a:t>
            </a:r>
            <a:r>
              <a:t>template</a:t>
            </a:r>
            <a:r>
              <a:t>”</a:t>
            </a:r>
            <a:r>
              <a:t> strand, which is complementary to the coding strand. The sequence of the mRNA is the sequence of the coding strand, where T are replace by U.</a:t>
            </a:r>
          </a:p>
          <a:p>
            <a:pPr marL="487679" indent="-487679">
              <a:lnSpc>
                <a:spcPct val="80000"/>
              </a:lnSpc>
              <a:buClrTx/>
              <a:buSzPct val="75000"/>
              <a:buFontTx/>
              <a:buChar char="•"/>
              <a:defRPr sz="4000">
                <a:solidFill>
                  <a:srgbClr val="000000"/>
                </a:solidFill>
                <a:latin typeface="Times New Roman"/>
                <a:ea typeface="Times New Roman"/>
                <a:cs typeface="Times New Roman"/>
                <a:sym typeface="Times New Roman"/>
              </a:defRPr>
            </a:pPr>
          </a:p>
          <a:p>
            <a:pPr marL="487679" indent="-487679">
              <a:lnSpc>
                <a:spcPct val="80000"/>
              </a:lnSpc>
              <a:spcBef>
                <a:spcPts val="900"/>
              </a:spcBef>
              <a:buClrTx/>
              <a:buSzPct val="75000"/>
              <a:buFontTx/>
              <a:buChar char="•"/>
              <a:defRPr sz="4000">
                <a:solidFill>
                  <a:srgbClr val="000000"/>
                </a:solidFill>
                <a:latin typeface="Times New Roman"/>
                <a:ea typeface="Times New Roman"/>
                <a:cs typeface="Times New Roman"/>
                <a:sym typeface="Times New Roman"/>
              </a:defRPr>
            </a:pPr>
            <a:r>
              <a:t>Three types of RNA are involved in protein synthesis: messenger RNA (mRNA, carries the information), transfer RNA (tRNA, brings the correct amino acid during synthesis), and ribosomal RNA (rRNA, major consituent of the ribosome, where protein synthesis occurs.</a:t>
            </a:r>
          </a:p>
          <a:p>
            <a:pPr marL="487679" indent="-487679">
              <a:lnSpc>
                <a:spcPct val="80000"/>
              </a:lnSpc>
              <a:buClrTx/>
              <a:buSzPct val="75000"/>
              <a:buFontTx/>
              <a:buChar char="•"/>
              <a:defRPr sz="4000">
                <a:solidFill>
                  <a:srgbClr val="000000"/>
                </a:solidFill>
                <a:latin typeface="Times New Roman"/>
                <a:ea typeface="Times New Roman"/>
                <a:cs typeface="Times New Roman"/>
                <a:sym typeface="Times New Roman"/>
              </a:defRPr>
            </a:pPr>
          </a:p>
          <a:p>
            <a:pPr marL="487679" indent="-487679">
              <a:lnSpc>
                <a:spcPct val="80000"/>
              </a:lnSpc>
              <a:spcBef>
                <a:spcPts val="900"/>
              </a:spcBef>
              <a:buClrTx/>
              <a:buSzPct val="75000"/>
              <a:buFontTx/>
              <a:buChar char="•"/>
              <a:defRPr sz="4000">
                <a:solidFill>
                  <a:srgbClr val="000000"/>
                </a:solidFill>
                <a:latin typeface="Times New Roman"/>
                <a:ea typeface="Times New Roman"/>
                <a:cs typeface="Times New Roman"/>
                <a:sym typeface="Times New Roman"/>
              </a:defRPr>
            </a:pPr>
            <a:r>
              <a:t>The message carried by the mRNA is read as a collection of </a:t>
            </a:r>
            <a:r>
              <a:t>“</a:t>
            </a:r>
            <a:r>
              <a:t>words</a:t>
            </a:r>
            <a:r>
              <a:t>”</a:t>
            </a:r>
            <a:r>
              <a:t> of 3 letters, or codons. There are 64 codons, that code for 20 amino acids. AUG is the initiation codon, which codes for Methionine. UAA, UAG and UGA are stop codons. There is redundancy in the genetic code, related to the third base in the codon.</a:t>
            </a:r>
          </a:p>
        </p:txBody>
      </p:sp>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8" name="Rectangle 2"/>
          <p:cNvSpPr txBox="1"/>
          <p:nvPr>
            <p:ph type="title"/>
          </p:nvPr>
        </p:nvSpPr>
        <p:spPr>
          <a:prstGeom prst="rect">
            <a:avLst/>
          </a:prstGeom>
        </p:spPr>
        <p:txBody>
          <a:bodyPr/>
          <a:lstStyle>
            <a:lvl1pPr>
              <a:defRPr spc="-200" sz="7200">
                <a:solidFill>
                  <a:srgbClr val="000000"/>
                </a:solidFill>
                <a:latin typeface="Times New Roman"/>
                <a:ea typeface="Times New Roman"/>
                <a:cs typeface="Times New Roman"/>
                <a:sym typeface="Times New Roman"/>
              </a:defRPr>
            </a:lvl1pPr>
          </a:lstStyle>
          <a:p>
            <a:pPr/>
            <a:r>
              <a:t>Summary (3)</a:t>
            </a:r>
          </a:p>
        </p:txBody>
      </p:sp>
      <p:sp>
        <p:nvSpPr>
          <p:cNvPr id="539" name="Rectangle 3"/>
          <p:cNvSpPr txBox="1"/>
          <p:nvPr>
            <p:ph type="body" idx="1"/>
          </p:nvPr>
        </p:nvSpPr>
        <p:spPr>
          <a:prstGeom prst="rect">
            <a:avLst/>
          </a:prstGeom>
        </p:spPr>
        <p:txBody>
          <a:bodyPr/>
          <a:lstStyle/>
          <a:p>
            <a:pPr marL="487679" indent="-487679">
              <a:lnSpc>
                <a:spcPct val="80000"/>
              </a:lnSpc>
              <a:spcBef>
                <a:spcPts val="900"/>
              </a:spcBef>
              <a:buClrTx/>
              <a:buSzPct val="75000"/>
              <a:buFontTx/>
              <a:buChar char="•"/>
              <a:defRPr sz="4000">
                <a:solidFill>
                  <a:srgbClr val="000000"/>
                </a:solidFill>
                <a:latin typeface="Times New Roman"/>
                <a:ea typeface="Times New Roman"/>
                <a:cs typeface="Times New Roman"/>
                <a:sym typeface="Times New Roman"/>
              </a:defRPr>
            </a:pPr>
            <a:r>
              <a:t>RNA bases can be free, involved in base pairs, or base triplets.</a:t>
            </a:r>
          </a:p>
          <a:p>
            <a:pPr marL="487679" indent="-487679">
              <a:lnSpc>
                <a:spcPct val="80000"/>
              </a:lnSpc>
              <a:buClrTx/>
              <a:buSzPct val="75000"/>
              <a:buFontTx/>
              <a:buChar char="•"/>
              <a:defRPr sz="4000">
                <a:solidFill>
                  <a:srgbClr val="000000"/>
                </a:solidFill>
                <a:latin typeface="Times New Roman"/>
                <a:ea typeface="Times New Roman"/>
                <a:cs typeface="Times New Roman"/>
                <a:sym typeface="Times New Roman"/>
              </a:defRPr>
            </a:pPr>
          </a:p>
          <a:p>
            <a:pPr marL="487679" indent="-487679">
              <a:lnSpc>
                <a:spcPct val="80000"/>
              </a:lnSpc>
              <a:spcBef>
                <a:spcPts val="900"/>
              </a:spcBef>
              <a:buClrTx/>
              <a:buSzPct val="75000"/>
              <a:buFontTx/>
              <a:buChar char="•"/>
              <a:defRPr sz="4000">
                <a:solidFill>
                  <a:srgbClr val="000000"/>
                </a:solidFill>
                <a:latin typeface="Times New Roman"/>
                <a:ea typeface="Times New Roman"/>
                <a:cs typeface="Times New Roman"/>
                <a:sym typeface="Times New Roman"/>
              </a:defRPr>
            </a:pPr>
            <a:r>
              <a:t>RNA contains single stranded regions, hairpin loops, bulges, and internal loops (secondary structures)</a:t>
            </a:r>
          </a:p>
          <a:p>
            <a:pPr marL="487679" indent="-487679">
              <a:lnSpc>
                <a:spcPct val="80000"/>
              </a:lnSpc>
              <a:buClrTx/>
              <a:buSzPct val="75000"/>
              <a:buFontTx/>
              <a:buChar char="•"/>
              <a:defRPr sz="4000">
                <a:solidFill>
                  <a:srgbClr val="000000"/>
                </a:solidFill>
                <a:latin typeface="Times New Roman"/>
                <a:ea typeface="Times New Roman"/>
                <a:cs typeface="Times New Roman"/>
                <a:sym typeface="Times New Roman"/>
              </a:defRPr>
            </a:pPr>
          </a:p>
          <a:p>
            <a:pPr marL="487679" indent="-487679">
              <a:lnSpc>
                <a:spcPct val="80000"/>
              </a:lnSpc>
              <a:spcBef>
                <a:spcPts val="900"/>
              </a:spcBef>
              <a:buClrTx/>
              <a:buSzPct val="75000"/>
              <a:buFontTx/>
              <a:buChar char="•"/>
              <a:defRPr sz="4000">
                <a:solidFill>
                  <a:srgbClr val="000000"/>
                </a:solidFill>
                <a:latin typeface="Times New Roman"/>
                <a:ea typeface="Times New Roman"/>
                <a:cs typeface="Times New Roman"/>
                <a:sym typeface="Times New Roman"/>
              </a:defRPr>
            </a:pPr>
            <a:r>
              <a:t>RNA secondary structures can interact to form pseudoknots, kissing hairpins,  or hairpin-bulge complexes.</a:t>
            </a:r>
          </a:p>
          <a:p>
            <a:pPr marL="487679" indent="-487679">
              <a:lnSpc>
                <a:spcPct val="80000"/>
              </a:lnSpc>
              <a:buClrTx/>
              <a:buSzPct val="75000"/>
              <a:buFontTx/>
              <a:buChar char="•"/>
              <a:defRPr sz="4000">
                <a:solidFill>
                  <a:srgbClr val="000000"/>
                </a:solidFill>
                <a:latin typeface="Times New Roman"/>
                <a:ea typeface="Times New Roman"/>
                <a:cs typeface="Times New Roman"/>
                <a:sym typeface="Times New Roman"/>
              </a:defRPr>
            </a:pPr>
          </a:p>
          <a:p>
            <a:pPr marL="487679" indent="-487679">
              <a:lnSpc>
                <a:spcPct val="80000"/>
              </a:lnSpc>
              <a:spcBef>
                <a:spcPts val="900"/>
              </a:spcBef>
              <a:buClrTx/>
              <a:buSzPct val="75000"/>
              <a:buFontTx/>
              <a:buChar char="•"/>
              <a:defRPr sz="4000">
                <a:solidFill>
                  <a:srgbClr val="000000"/>
                </a:solidFill>
                <a:latin typeface="Times New Roman"/>
                <a:ea typeface="Times New Roman"/>
                <a:cs typeface="Times New Roman"/>
                <a:sym typeface="Times New Roman"/>
              </a:defRPr>
            </a:pPr>
            <a:r>
              <a:t>The wobble hypothesis is based on the presence in some tRNA of Inosine at the 5</a:t>
            </a:r>
            <a:r>
              <a:t>’</a:t>
            </a:r>
            <a:r>
              <a:t> end of the anticodon. It is one possible explanation of the degeneracy of the genetic code.</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Rectangle 3"/>
          <p:cNvSpPr txBox="1"/>
          <p:nvPr>
            <p:ph type="title"/>
          </p:nvPr>
        </p:nvSpPr>
        <p:spPr>
          <a:prstGeom prst="rect">
            <a:avLst/>
          </a:prstGeom>
        </p:spPr>
        <p:txBody>
          <a:bodyPr/>
          <a:lstStyle>
            <a:lvl1pPr>
              <a:defRPr spc="-200" sz="7200">
                <a:solidFill>
                  <a:srgbClr val="000000"/>
                </a:solidFill>
                <a:latin typeface="Times New Roman"/>
                <a:ea typeface="Times New Roman"/>
                <a:cs typeface="Times New Roman"/>
                <a:sym typeface="Times New Roman"/>
              </a:defRPr>
            </a:lvl1pPr>
          </a:lstStyle>
          <a:p>
            <a:pPr/>
            <a:r>
              <a:t>Nucleotides</a:t>
            </a:r>
          </a:p>
        </p:txBody>
      </p:sp>
      <p:sp>
        <p:nvSpPr>
          <p:cNvPr id="193" name="Text Box 17"/>
          <p:cNvSpPr txBox="1"/>
          <p:nvPr/>
        </p:nvSpPr>
        <p:spPr>
          <a:xfrm>
            <a:off x="2915690" y="3780123"/>
            <a:ext cx="14096108" cy="190450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800">
                <a:solidFill>
                  <a:srgbClr val="000000"/>
                </a:solidFill>
                <a:latin typeface="Times New Roman"/>
                <a:ea typeface="Times New Roman"/>
                <a:cs typeface="Times New Roman"/>
                <a:sym typeface="Times New Roman"/>
              </a:defRPr>
            </a:pPr>
            <a:r>
              <a:t>These </a:t>
            </a:r>
            <a:r>
              <a:t>“</a:t>
            </a:r>
            <a:r>
              <a:t>bases</a:t>
            </a:r>
            <a:r>
              <a:t>”</a:t>
            </a:r>
            <a:r>
              <a:t> are attached to sugar rings: ribose (RNA), </a:t>
            </a:r>
          </a:p>
          <a:p>
            <a:pPr>
              <a:defRPr sz="4800">
                <a:solidFill>
                  <a:srgbClr val="000000"/>
                </a:solidFill>
                <a:latin typeface="Times New Roman"/>
                <a:ea typeface="Times New Roman"/>
                <a:cs typeface="Times New Roman"/>
                <a:sym typeface="Times New Roman"/>
              </a:defRPr>
            </a:pPr>
            <a:r>
              <a:t>deoxyribose (DNA):</a:t>
            </a:r>
          </a:p>
        </p:txBody>
      </p:sp>
      <p:grpSp>
        <p:nvGrpSpPr>
          <p:cNvPr id="205" name="Group 18"/>
          <p:cNvGrpSpPr/>
          <p:nvPr/>
        </p:nvGrpSpPr>
        <p:grpSpPr>
          <a:xfrm>
            <a:off x="6366310" y="6658051"/>
            <a:ext cx="10950577" cy="4594227"/>
            <a:chOff x="0" y="-469899"/>
            <a:chExt cx="10950576" cy="4594225"/>
          </a:xfrm>
        </p:grpSpPr>
        <p:pic>
          <p:nvPicPr>
            <p:cNvPr id="194" name="Picture 6" descr="Picture 6"/>
            <p:cNvPicPr>
              <a:picLocks noChangeAspect="1"/>
            </p:cNvPicPr>
            <p:nvPr/>
          </p:nvPicPr>
          <p:blipFill>
            <a:blip r:embed="rId2">
              <a:extLst/>
            </a:blip>
            <a:srcRect l="0" t="20799" r="0" b="31821"/>
            <a:stretch>
              <a:fillRect/>
            </a:stretch>
          </p:blipFill>
          <p:spPr>
            <a:xfrm>
              <a:off x="-1" y="231775"/>
              <a:ext cx="10950578" cy="3892551"/>
            </a:xfrm>
            <a:prstGeom prst="rect">
              <a:avLst/>
            </a:prstGeom>
            <a:ln w="12700" cap="flat">
              <a:noFill/>
              <a:miter lim="400000"/>
            </a:ln>
            <a:effectLst/>
          </p:spPr>
        </p:pic>
        <p:sp>
          <p:nvSpPr>
            <p:cNvPr id="195" name="Text Box 7"/>
            <p:cNvSpPr txBox="1"/>
            <p:nvPr/>
          </p:nvSpPr>
          <p:spPr>
            <a:xfrm>
              <a:off x="4326890" y="749300"/>
              <a:ext cx="431801" cy="939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rgbClr val="FF0000"/>
                  </a:solidFill>
                </a:defRPr>
              </a:lvl1pPr>
            </a:lstStyle>
            <a:p>
              <a:pPr/>
              <a:r>
                <a:t>1</a:t>
              </a:r>
            </a:p>
          </p:txBody>
        </p:sp>
        <p:sp>
          <p:nvSpPr>
            <p:cNvPr id="196" name="Text Box 8"/>
            <p:cNvSpPr txBox="1"/>
            <p:nvPr/>
          </p:nvSpPr>
          <p:spPr>
            <a:xfrm>
              <a:off x="3596640" y="1590675"/>
              <a:ext cx="431801" cy="939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rgbClr val="FF0000"/>
                  </a:solidFill>
                </a:defRPr>
              </a:lvl1pPr>
            </a:lstStyle>
            <a:p>
              <a:pPr/>
              <a:r>
                <a:t>2</a:t>
              </a:r>
            </a:p>
          </p:txBody>
        </p:sp>
        <p:sp>
          <p:nvSpPr>
            <p:cNvPr id="197" name="Text Box 9"/>
            <p:cNvSpPr txBox="1"/>
            <p:nvPr/>
          </p:nvSpPr>
          <p:spPr>
            <a:xfrm>
              <a:off x="2529839" y="1590675"/>
              <a:ext cx="431801" cy="939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rgbClr val="FF0000"/>
                  </a:solidFill>
                </a:defRPr>
              </a:lvl1pPr>
            </a:lstStyle>
            <a:p>
              <a:pPr/>
              <a:r>
                <a:t>3</a:t>
              </a:r>
            </a:p>
          </p:txBody>
        </p:sp>
        <p:sp>
          <p:nvSpPr>
            <p:cNvPr id="198" name="Text Box 10"/>
            <p:cNvSpPr txBox="1"/>
            <p:nvPr/>
          </p:nvSpPr>
          <p:spPr>
            <a:xfrm>
              <a:off x="1278889" y="901700"/>
              <a:ext cx="431801" cy="939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rgbClr val="FF0000"/>
                  </a:solidFill>
                </a:defRPr>
              </a:lvl1pPr>
            </a:lstStyle>
            <a:p>
              <a:pPr/>
              <a:r>
                <a:t>4</a:t>
              </a:r>
            </a:p>
          </p:txBody>
        </p:sp>
        <p:sp>
          <p:nvSpPr>
            <p:cNvPr id="199" name="Text Box 11"/>
            <p:cNvSpPr txBox="1"/>
            <p:nvPr/>
          </p:nvSpPr>
          <p:spPr>
            <a:xfrm>
              <a:off x="1888489" y="-469900"/>
              <a:ext cx="431801" cy="939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rgbClr val="FF0000"/>
                  </a:solidFill>
                </a:defRPr>
              </a:lvl1pPr>
            </a:lstStyle>
            <a:p>
              <a:pPr/>
              <a:r>
                <a:t>5</a:t>
              </a:r>
            </a:p>
          </p:txBody>
        </p:sp>
        <p:sp>
          <p:nvSpPr>
            <p:cNvPr id="200" name="Text Box 12"/>
            <p:cNvSpPr txBox="1"/>
            <p:nvPr/>
          </p:nvSpPr>
          <p:spPr>
            <a:xfrm>
              <a:off x="10302240" y="828675"/>
              <a:ext cx="431801" cy="939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rgbClr val="FF0000"/>
                  </a:solidFill>
                </a:defRPr>
              </a:lvl1pPr>
            </a:lstStyle>
            <a:p>
              <a:pPr/>
              <a:r>
                <a:t>1</a:t>
              </a:r>
            </a:p>
          </p:txBody>
        </p:sp>
        <p:sp>
          <p:nvSpPr>
            <p:cNvPr id="201" name="Text Box 13"/>
            <p:cNvSpPr txBox="1"/>
            <p:nvPr/>
          </p:nvSpPr>
          <p:spPr>
            <a:xfrm>
              <a:off x="9571990" y="1670050"/>
              <a:ext cx="431801" cy="939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rgbClr val="FF0000"/>
                  </a:solidFill>
                </a:defRPr>
              </a:lvl1pPr>
            </a:lstStyle>
            <a:p>
              <a:pPr/>
              <a:r>
                <a:t>2</a:t>
              </a:r>
            </a:p>
          </p:txBody>
        </p:sp>
        <p:sp>
          <p:nvSpPr>
            <p:cNvPr id="202" name="Text Box 14"/>
            <p:cNvSpPr txBox="1"/>
            <p:nvPr/>
          </p:nvSpPr>
          <p:spPr>
            <a:xfrm>
              <a:off x="8505190" y="1670050"/>
              <a:ext cx="431801" cy="939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rgbClr val="FF0000"/>
                  </a:solidFill>
                </a:defRPr>
              </a:lvl1pPr>
            </a:lstStyle>
            <a:p>
              <a:pPr/>
              <a:r>
                <a:t>3</a:t>
              </a:r>
            </a:p>
          </p:txBody>
        </p:sp>
        <p:sp>
          <p:nvSpPr>
            <p:cNvPr id="203" name="Text Box 15"/>
            <p:cNvSpPr txBox="1"/>
            <p:nvPr/>
          </p:nvSpPr>
          <p:spPr>
            <a:xfrm>
              <a:off x="7254240" y="981075"/>
              <a:ext cx="431801" cy="939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rgbClr val="FF0000"/>
                  </a:solidFill>
                </a:defRPr>
              </a:lvl1pPr>
            </a:lstStyle>
            <a:p>
              <a:pPr/>
              <a:r>
                <a:t>4</a:t>
              </a:r>
            </a:p>
          </p:txBody>
        </p:sp>
        <p:sp>
          <p:nvSpPr>
            <p:cNvPr id="204" name="Text Box 16"/>
            <p:cNvSpPr txBox="1"/>
            <p:nvPr/>
          </p:nvSpPr>
          <p:spPr>
            <a:xfrm>
              <a:off x="7863840" y="-390525"/>
              <a:ext cx="431801" cy="939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rgbClr val="FF0000"/>
                  </a:solidFill>
                </a:defRPr>
              </a:lvl1pPr>
            </a:lstStyle>
            <a:p>
              <a:pPr/>
              <a:r>
                <a:t>5</a:t>
              </a:r>
            </a:p>
          </p:txBody>
        </p:sp>
      </p:grpSp>
      <p:sp>
        <p:nvSpPr>
          <p:cNvPr id="206" name="Text Box 20"/>
          <p:cNvSpPr txBox="1"/>
          <p:nvPr/>
        </p:nvSpPr>
        <p:spPr>
          <a:xfrm>
            <a:off x="7803699" y="11563233"/>
            <a:ext cx="1821173"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0000"/>
                </a:solidFill>
              </a:defRPr>
            </a:lvl1pPr>
          </a:lstStyle>
          <a:p>
            <a:pPr/>
            <a:r>
              <a:t>ribose</a:t>
            </a:r>
          </a:p>
        </p:txBody>
      </p:sp>
      <p:sp>
        <p:nvSpPr>
          <p:cNvPr id="207" name="Text Box 21"/>
          <p:cNvSpPr txBox="1"/>
          <p:nvPr/>
        </p:nvSpPr>
        <p:spPr>
          <a:xfrm>
            <a:off x="13896465" y="11563233"/>
            <a:ext cx="4069719"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0000"/>
                </a:solidFill>
              </a:defRPr>
            </a:lvl1pPr>
          </a:lstStyle>
          <a:p>
            <a:pPr/>
            <a:r>
              <a:t>2-deoxyribose</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9" name="Picture 4" descr="Picture 4"/>
          <p:cNvPicPr>
            <a:picLocks noChangeAspect="1"/>
          </p:cNvPicPr>
          <p:nvPr/>
        </p:nvPicPr>
        <p:blipFill>
          <a:blip r:embed="rId2">
            <a:extLst/>
          </a:blip>
          <a:stretch>
            <a:fillRect/>
          </a:stretch>
        </p:blipFill>
        <p:spPr>
          <a:xfrm>
            <a:off x="7315200" y="1066800"/>
            <a:ext cx="9740900" cy="12471400"/>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Rectangle 2"/>
          <p:cNvSpPr txBox="1"/>
          <p:nvPr>
            <p:ph type="title"/>
          </p:nvPr>
        </p:nvSpPr>
        <p:spPr>
          <a:prstGeom prst="rect">
            <a:avLst/>
          </a:prstGeom>
        </p:spPr>
        <p:txBody>
          <a:bodyPr/>
          <a:lstStyle>
            <a:lvl1pPr>
              <a:defRPr spc="-200" sz="7200">
                <a:solidFill>
                  <a:srgbClr val="000000"/>
                </a:solidFill>
                <a:latin typeface="Times New Roman"/>
                <a:ea typeface="Times New Roman"/>
                <a:cs typeface="Times New Roman"/>
                <a:sym typeface="Times New Roman"/>
              </a:defRPr>
            </a:lvl1pPr>
          </a:lstStyle>
          <a:p>
            <a:pPr/>
            <a:r>
              <a:t>Base conformation</a:t>
            </a:r>
          </a:p>
        </p:txBody>
      </p:sp>
      <p:sp>
        <p:nvSpPr>
          <p:cNvPr id="212" name="Text Box 3"/>
          <p:cNvSpPr txBox="1"/>
          <p:nvPr/>
        </p:nvSpPr>
        <p:spPr>
          <a:xfrm>
            <a:off x="2452885" y="3628846"/>
            <a:ext cx="13217427" cy="303480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800">
                <a:solidFill>
                  <a:srgbClr val="000000"/>
                </a:solidFill>
                <a:latin typeface="Times New Roman"/>
                <a:ea typeface="Times New Roman"/>
                <a:cs typeface="Times New Roman"/>
                <a:sym typeface="Times New Roman"/>
              </a:defRPr>
            </a:pPr>
            <a:r>
              <a:t>The base can exist in 2 distinct orientations about the </a:t>
            </a:r>
          </a:p>
          <a:p>
            <a:pPr>
              <a:defRPr sz="4800">
                <a:solidFill>
                  <a:srgbClr val="000000"/>
                </a:solidFill>
                <a:latin typeface="Times New Roman"/>
                <a:ea typeface="Times New Roman"/>
                <a:cs typeface="Times New Roman"/>
                <a:sym typeface="Times New Roman"/>
              </a:defRPr>
            </a:pPr>
            <a:r>
              <a:t>N-glycosidic bond. </a:t>
            </a:r>
          </a:p>
          <a:p>
            <a:pPr>
              <a:defRPr sz="4800">
                <a:solidFill>
                  <a:srgbClr val="000000"/>
                </a:solidFill>
                <a:latin typeface="Times New Roman"/>
                <a:ea typeface="Times New Roman"/>
                <a:cs typeface="Times New Roman"/>
                <a:sym typeface="Times New Roman"/>
              </a:defRPr>
            </a:pPr>
            <a:r>
              <a:t>These conformations are identified as, </a:t>
            </a:r>
            <a:r>
              <a:rPr b="1" i="1"/>
              <a:t>syn</a:t>
            </a:r>
            <a:r>
              <a:rPr b="1"/>
              <a:t> and </a:t>
            </a:r>
            <a:r>
              <a:rPr b="1" i="1"/>
              <a:t>anti</a:t>
            </a:r>
            <a:r>
              <a:rPr b="1"/>
              <a:t>.</a:t>
            </a:r>
            <a:r>
              <a:t> </a:t>
            </a:r>
          </a:p>
        </p:txBody>
      </p:sp>
      <p:pic>
        <p:nvPicPr>
          <p:cNvPr id="213" name="Picture 18" descr="Picture 18"/>
          <p:cNvPicPr>
            <a:picLocks noChangeAspect="1"/>
          </p:cNvPicPr>
          <p:nvPr/>
        </p:nvPicPr>
        <p:blipFill>
          <a:blip r:embed="rId2">
            <a:extLst/>
          </a:blip>
          <a:stretch>
            <a:fillRect/>
          </a:stretch>
        </p:blipFill>
        <p:spPr>
          <a:xfrm>
            <a:off x="5391769" y="7238146"/>
            <a:ext cx="3867151" cy="4743451"/>
          </a:xfrm>
          <a:prstGeom prst="rect">
            <a:avLst/>
          </a:prstGeom>
          <a:ln w="12700">
            <a:miter lim="400000"/>
          </a:ln>
        </p:spPr>
      </p:pic>
      <p:pic>
        <p:nvPicPr>
          <p:cNvPr id="214" name="Picture 19" descr="Picture 19"/>
          <p:cNvPicPr>
            <a:picLocks noChangeAspect="1"/>
          </p:cNvPicPr>
          <p:nvPr/>
        </p:nvPicPr>
        <p:blipFill>
          <a:blip r:embed="rId3">
            <a:extLst/>
          </a:blip>
          <a:stretch>
            <a:fillRect/>
          </a:stretch>
        </p:blipFill>
        <p:spPr>
          <a:xfrm>
            <a:off x="11283204" y="7485796"/>
            <a:ext cx="3390901" cy="4724401"/>
          </a:xfrm>
          <a:prstGeom prst="rect">
            <a:avLst/>
          </a:prstGeom>
          <a:ln w="12700">
            <a:miter lim="400000"/>
          </a:ln>
        </p:spPr>
      </p:pic>
      <p:sp>
        <p:nvSpPr>
          <p:cNvPr id="215" name="Text Box 20"/>
          <p:cNvSpPr txBox="1"/>
          <p:nvPr/>
        </p:nvSpPr>
        <p:spPr>
          <a:xfrm>
            <a:off x="4229026" y="12648585"/>
            <a:ext cx="9188054" cy="77420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800">
                <a:solidFill>
                  <a:srgbClr val="FF0000"/>
                </a:solidFill>
                <a:latin typeface="Times New Roman"/>
                <a:ea typeface="Times New Roman"/>
                <a:cs typeface="Times New Roman"/>
                <a:sym typeface="Times New Roman"/>
              </a:defRPr>
            </a:pPr>
            <a:r>
              <a:t>The </a:t>
            </a:r>
            <a:r>
              <a:rPr i="1"/>
              <a:t>anti </a:t>
            </a:r>
            <a:r>
              <a:t>conformation predominates.</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Rectangle 2"/>
          <p:cNvSpPr txBox="1"/>
          <p:nvPr>
            <p:ph type="title"/>
          </p:nvPr>
        </p:nvSpPr>
        <p:spPr>
          <a:prstGeom prst="rect">
            <a:avLst/>
          </a:prstGeom>
        </p:spPr>
        <p:txBody>
          <a:bodyPr/>
          <a:lstStyle>
            <a:lvl1pPr>
              <a:defRPr spc="-200" sz="7200">
                <a:solidFill>
                  <a:srgbClr val="000000"/>
                </a:solidFill>
                <a:latin typeface="Times New Roman"/>
                <a:ea typeface="Times New Roman"/>
                <a:cs typeface="Times New Roman"/>
                <a:sym typeface="Times New Roman"/>
              </a:defRPr>
            </a:lvl1pPr>
          </a:lstStyle>
          <a:p>
            <a:pPr/>
            <a:r>
              <a:t>Sugar conformation</a:t>
            </a:r>
          </a:p>
        </p:txBody>
      </p:sp>
      <p:pic>
        <p:nvPicPr>
          <p:cNvPr id="218" name="Picture 7" descr="Picture 7"/>
          <p:cNvPicPr>
            <a:picLocks noChangeAspect="1"/>
          </p:cNvPicPr>
          <p:nvPr/>
        </p:nvPicPr>
        <p:blipFill>
          <a:blip r:embed="rId2">
            <a:extLst/>
          </a:blip>
          <a:stretch>
            <a:fillRect/>
          </a:stretch>
        </p:blipFill>
        <p:spPr>
          <a:xfrm>
            <a:off x="3902259" y="4272804"/>
            <a:ext cx="7478426" cy="8766177"/>
          </a:xfrm>
          <a:prstGeom prst="rect">
            <a:avLst/>
          </a:prstGeom>
          <a:ln w="12700">
            <a:miter lim="400000"/>
          </a:ln>
        </p:spPr>
      </p:pic>
      <p:sp>
        <p:nvSpPr>
          <p:cNvPr id="219" name="Text Box 8"/>
          <p:cNvSpPr txBox="1"/>
          <p:nvPr/>
        </p:nvSpPr>
        <p:spPr>
          <a:xfrm>
            <a:off x="13464917" y="3289300"/>
            <a:ext cx="8443913" cy="981660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800">
                <a:solidFill>
                  <a:srgbClr val="000000"/>
                </a:solidFill>
                <a:latin typeface="Times New Roman"/>
                <a:ea typeface="Times New Roman"/>
                <a:cs typeface="Times New Roman"/>
                <a:sym typeface="Times New Roman"/>
              </a:defRPr>
            </a:pPr>
            <a:r>
              <a:t>The ribose is a flexible ring</a:t>
            </a:r>
          </a:p>
          <a:p>
            <a:pPr>
              <a:defRPr sz="4800">
                <a:solidFill>
                  <a:srgbClr val="000000"/>
                </a:solidFill>
                <a:latin typeface="Times New Roman"/>
                <a:ea typeface="Times New Roman"/>
                <a:cs typeface="Times New Roman"/>
                <a:sym typeface="Times New Roman"/>
              </a:defRPr>
            </a:pPr>
            <a:r>
              <a:t>that has two preferred</a:t>
            </a:r>
          </a:p>
          <a:p>
            <a:pPr>
              <a:defRPr sz="4800">
                <a:solidFill>
                  <a:srgbClr val="000000"/>
                </a:solidFill>
                <a:latin typeface="Times New Roman"/>
                <a:ea typeface="Times New Roman"/>
                <a:cs typeface="Times New Roman"/>
                <a:sym typeface="Times New Roman"/>
              </a:defRPr>
            </a:pPr>
            <a:r>
              <a:t>conformations in polynucleotides:</a:t>
            </a:r>
          </a:p>
          <a:p>
            <a:pPr>
              <a:defRPr sz="4800">
                <a:solidFill>
                  <a:srgbClr val="AD8F67"/>
                </a:solidFill>
                <a:latin typeface="Times New Roman"/>
                <a:ea typeface="Times New Roman"/>
                <a:cs typeface="Times New Roman"/>
                <a:sym typeface="Times New Roman"/>
              </a:defRPr>
            </a:pPr>
          </a:p>
          <a:p>
            <a:pPr>
              <a:buSzPct val="100000"/>
              <a:buChar char="-"/>
              <a:defRPr sz="4800">
                <a:solidFill>
                  <a:srgbClr val="FF0000"/>
                </a:solidFill>
                <a:latin typeface="Times New Roman"/>
                <a:ea typeface="Times New Roman"/>
                <a:cs typeface="Times New Roman"/>
                <a:sym typeface="Times New Roman"/>
              </a:defRPr>
            </a:pPr>
            <a:r>
              <a:t>C3</a:t>
            </a:r>
            <a:r>
              <a:t>’</a:t>
            </a:r>
            <a:r>
              <a:t>-endo</a:t>
            </a:r>
            <a:r>
              <a:rPr>
                <a:solidFill>
                  <a:srgbClr val="AD8F67"/>
                </a:solidFill>
              </a:rPr>
              <a:t>, </a:t>
            </a:r>
            <a:r>
              <a:rPr>
                <a:solidFill>
                  <a:srgbClr val="000000"/>
                </a:solidFill>
              </a:rPr>
              <a:t>found mostly in RNA</a:t>
            </a:r>
          </a:p>
          <a:p>
            <a:pPr>
              <a:defRPr sz="4800">
                <a:solidFill>
                  <a:srgbClr val="000000"/>
                </a:solidFill>
                <a:latin typeface="Times New Roman"/>
                <a:ea typeface="Times New Roman"/>
                <a:cs typeface="Times New Roman"/>
                <a:sym typeface="Times New Roman"/>
              </a:defRPr>
            </a:pPr>
            <a:r>
              <a:t>  and in DNA </a:t>
            </a:r>
            <a:r>
              <a:t>“</a:t>
            </a:r>
            <a:r>
              <a:t>single strand</a:t>
            </a:r>
            <a:r>
              <a:t>”</a:t>
            </a:r>
          </a:p>
          <a:p>
            <a:pPr>
              <a:buSzPct val="100000"/>
              <a:buChar char="-"/>
              <a:defRPr sz="4800">
                <a:solidFill>
                  <a:srgbClr val="AD8F67"/>
                </a:solidFill>
                <a:latin typeface="Times New Roman"/>
                <a:ea typeface="Times New Roman"/>
                <a:cs typeface="Times New Roman"/>
                <a:sym typeface="Times New Roman"/>
              </a:defRPr>
            </a:pPr>
          </a:p>
          <a:p>
            <a:pPr>
              <a:buSzPct val="100000"/>
              <a:buChar char="-"/>
              <a:defRPr sz="4800">
                <a:solidFill>
                  <a:srgbClr val="AD8F67"/>
                </a:solidFill>
                <a:latin typeface="Times New Roman"/>
                <a:ea typeface="Times New Roman"/>
                <a:cs typeface="Times New Roman"/>
                <a:sym typeface="Times New Roman"/>
              </a:defRPr>
            </a:pPr>
          </a:p>
          <a:p>
            <a:pPr>
              <a:buSzPct val="100000"/>
              <a:buChar char="-"/>
              <a:defRPr sz="4800">
                <a:solidFill>
                  <a:srgbClr val="FF0000"/>
                </a:solidFill>
                <a:latin typeface="Times New Roman"/>
                <a:ea typeface="Times New Roman"/>
                <a:cs typeface="Times New Roman"/>
                <a:sym typeface="Times New Roman"/>
              </a:defRPr>
            </a:pPr>
            <a:r>
              <a:t>C2</a:t>
            </a:r>
            <a:r>
              <a:t>’</a:t>
            </a:r>
            <a:r>
              <a:t>-endo</a:t>
            </a:r>
            <a:r>
              <a:rPr>
                <a:solidFill>
                  <a:srgbClr val="AD8F67"/>
                </a:solidFill>
              </a:rPr>
              <a:t>, </a:t>
            </a:r>
            <a:r>
              <a:rPr>
                <a:solidFill>
                  <a:srgbClr val="000000"/>
                </a:solidFill>
              </a:rPr>
              <a:t>found mostly in DNA</a:t>
            </a:r>
          </a:p>
        </p:txBody>
      </p:sp>
      <p:sp>
        <p:nvSpPr>
          <p:cNvPr id="220" name="AutoShape 9"/>
          <p:cNvSpPr/>
          <p:nvPr/>
        </p:nvSpPr>
        <p:spPr>
          <a:xfrm>
            <a:off x="3298071" y="3301999"/>
            <a:ext cx="8686801" cy="9906001"/>
          </a:xfrm>
          <a:prstGeom prst="roundRect">
            <a:avLst>
              <a:gd name="adj" fmla="val 16667"/>
            </a:avLst>
          </a:prstGeom>
          <a:ln w="25400">
            <a:solidFill>
              <a:srgbClr val="292934"/>
            </a:solidFill>
          </a:ln>
        </p:spPr>
        <p:txBody>
          <a:bodyPr lIns="50800" tIns="50800" rIns="50800" bIns="50800" anchor="ctr"/>
          <a:lstStyle/>
          <a:p>
            <a:pPr algn="ctr">
              <a:spcBef>
                <a:spcPts val="0"/>
              </a:spcBef>
              <a:defRPr sz="4400">
                <a:solidFill>
                  <a:srgbClr val="FFFFFF"/>
                </a:solidFill>
                <a:effectLst>
                  <a:outerShdw sx="100000" sy="100000" kx="0" ky="0" algn="b" rotWithShape="0" blurRad="25400" dist="33948" dir="2700000">
                    <a:srgbClr val="3B3936"/>
                  </a:outerShdw>
                </a:effectLst>
              </a:defRPr>
            </a:pPr>
          </a:p>
        </p:txBody>
      </p:sp>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1.png"/></Relationships>

</file>

<file path=ppt/theme/_rels/theme2.xml.rels><?xml version="1.0" encoding="UTF-8"?>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New_Template4">
  <a:themeElements>
    <a:clrScheme name="New_Template4">
      <a:dk1>
        <a:srgbClr val="414141"/>
      </a:dk1>
      <a:lt1>
        <a:srgbClr val="004141"/>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FFFFFF"/>
            </a:solidFill>
            <a:effectLst>
              <a:outerShdw sx="100000" sy="100000" kx="0" ky="0" algn="b" rotWithShape="0" blurRad="25400" dist="33948" dir="270000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825500" rtl="0" fontAlgn="auto" latinLnBrk="0" hangingPunct="0">
          <a:lnSpc>
            <a:spcPct val="100000"/>
          </a:lnSpc>
          <a:spcBef>
            <a:spcPts val="3400"/>
          </a:spcBef>
          <a:spcAft>
            <a:spcPts val="0"/>
          </a:spcAft>
          <a:buClrTx/>
          <a:buSzTx/>
          <a:buFontTx/>
          <a:buNone/>
          <a:tabLst/>
          <a:defRPr b="0" baseline="0" cap="none" i="0" spc="0" strike="noStrike" sz="5000" u="none" kumimoji="0" normalizeH="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4">
  <a:themeElements>
    <a:clrScheme name="New_Template4">
      <a:dk1>
        <a:srgbClr val="000000"/>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FFFFFF"/>
            </a:solidFill>
            <a:effectLst>
              <a:outerShdw sx="100000" sy="100000" kx="0" ky="0" algn="b" rotWithShape="0" blurRad="25400" dist="33948" dir="270000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825500" rtl="0" fontAlgn="auto" latinLnBrk="0" hangingPunct="0">
          <a:lnSpc>
            <a:spcPct val="100000"/>
          </a:lnSpc>
          <a:spcBef>
            <a:spcPts val="3400"/>
          </a:spcBef>
          <a:spcAft>
            <a:spcPts val="0"/>
          </a:spcAft>
          <a:buClrTx/>
          <a:buSzTx/>
          <a:buFontTx/>
          <a:buNone/>
          <a:tabLst/>
          <a:defRPr b="0" baseline="0" cap="none" i="0" spc="0" strike="noStrike" sz="5000" u="none" kumimoji="0" normalizeH="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