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4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34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15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Basic Principles of Protein Structures</a:t>
            </a:r>
          </a:p>
        </p:txBody>
      </p:sp>
      <p:sp>
        <p:nvSpPr>
          <p:cNvPr id="160" name="Subtitle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ECS129</a:t>
            </a:r>
          </a:p>
          <a:p>
            <a:pPr>
              <a:defRPr i="1"/>
            </a:pPr>
            <a:r>
              <a:t>Patrice Koehl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76" name="Rectangle 4"/>
          <p:cNvSpPr txBox="1"/>
          <p:nvPr>
            <p:ph type="body" idx="1"/>
          </p:nvPr>
        </p:nvSpPr>
        <p:spPr>
          <a:xfrm>
            <a:off x="4624166" y="3885235"/>
            <a:ext cx="22479001" cy="8572501"/>
          </a:xfrm>
          <a:prstGeom prst="rect">
            <a:avLst/>
          </a:prstGeom>
        </p:spPr>
        <p:txBody>
          <a:bodyPr/>
          <a:lstStyle/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b="1" i="1" sz="441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Acid plus base makes water plus a salt:</a:t>
            </a:r>
          </a:p>
          <a:p>
            <a:pPr marL="502412" indent="-502412" defTabSz="759459">
              <a:lnSpc>
                <a:spcPct val="90000"/>
              </a:lnSpc>
              <a:spcBef>
                <a:spcPts val="3100"/>
              </a:spcBef>
              <a:buSzTx/>
              <a:buNone/>
              <a:defRPr sz="4416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AH + BOH            AB + H2O</a:t>
            </a: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(HCL + NaOH         NaCl + H2O)</a:t>
            </a:r>
          </a:p>
          <a:p>
            <a:pPr marL="502412" indent="-502412" defTabSz="759459">
              <a:lnSpc>
                <a:spcPct val="90000"/>
              </a:lnSpc>
              <a:spcBef>
                <a:spcPts val="3100"/>
              </a:spcBef>
              <a:buSzTx/>
              <a:buNone/>
              <a:defRPr sz="4416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b="1" i="1" sz="441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chemical dissociation of nitric acid is:</a:t>
            </a: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HNO3          (NO3)- + H+</a:t>
            </a: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Which can be rewritten as:</a:t>
            </a: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HNO3 + H2O           (NO3)- + H3O+</a:t>
            </a: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</a:t>
            </a:r>
            <a:r>
              <a:rPr>
                <a:solidFill>
                  <a:srgbClr val="FF3300"/>
                </a:solidFill>
              </a:rPr>
              <a:t>acid        base         conjugate   conjugate</a:t>
            </a:r>
            <a:endParaRPr>
              <a:solidFill>
                <a:srgbClr val="FF3300"/>
              </a:solidFill>
            </a:endParaRPr>
          </a:p>
          <a:p>
            <a:pPr marL="502412" indent="-502412" defTabSz="759459">
              <a:lnSpc>
                <a:spcPct val="90000"/>
              </a:lnSpc>
              <a:spcBef>
                <a:spcPts val="1000"/>
              </a:spcBef>
              <a:buSzTx/>
              <a:buNone/>
              <a:defRPr sz="4416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     </a:t>
            </a:r>
          </a:p>
        </p:txBody>
      </p:sp>
      <p:sp>
        <p:nvSpPr>
          <p:cNvPr id="277" name="Line 5"/>
          <p:cNvSpPr/>
          <p:nvPr/>
        </p:nvSpPr>
        <p:spPr>
          <a:xfrm>
            <a:off x="8503105" y="6027676"/>
            <a:ext cx="914401" cy="1"/>
          </a:xfrm>
          <a:prstGeom prst="line">
            <a:avLst/>
          </a:prstGeom>
          <a:ln w="101600">
            <a:solidFill>
              <a:srgbClr val="333399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78" name="Line 6"/>
          <p:cNvSpPr/>
          <p:nvPr/>
        </p:nvSpPr>
        <p:spPr>
          <a:xfrm>
            <a:off x="9051077" y="6714441"/>
            <a:ext cx="914401" cy="1"/>
          </a:xfrm>
          <a:prstGeom prst="line">
            <a:avLst/>
          </a:prstGeom>
          <a:ln w="101600">
            <a:solidFill>
              <a:srgbClr val="333399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79" name="Line 7"/>
          <p:cNvSpPr/>
          <p:nvPr/>
        </p:nvSpPr>
        <p:spPr>
          <a:xfrm>
            <a:off x="7383406" y="9155449"/>
            <a:ext cx="914401" cy="1"/>
          </a:xfrm>
          <a:prstGeom prst="line">
            <a:avLst/>
          </a:prstGeom>
          <a:ln w="101600">
            <a:solidFill>
              <a:srgbClr val="333399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80" name="Line 8"/>
          <p:cNvSpPr/>
          <p:nvPr/>
        </p:nvSpPr>
        <p:spPr>
          <a:xfrm>
            <a:off x="9051077" y="10516518"/>
            <a:ext cx="914401" cy="1"/>
          </a:xfrm>
          <a:prstGeom prst="line">
            <a:avLst/>
          </a:prstGeom>
          <a:ln w="101600">
            <a:solidFill>
              <a:srgbClr val="333399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AutoShape 94"/>
          <p:cNvSpPr/>
          <p:nvPr/>
        </p:nvSpPr>
        <p:spPr>
          <a:xfrm>
            <a:off x="3653468" y="7212412"/>
            <a:ext cx="5943601" cy="35052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84" name="Rectangle 8"/>
          <p:cNvSpPr txBox="1"/>
          <p:nvPr>
            <p:ph type="body" sz="half" idx="1"/>
          </p:nvPr>
        </p:nvSpPr>
        <p:spPr>
          <a:xfrm>
            <a:off x="545421" y="2189509"/>
            <a:ext cx="22479001" cy="4100276"/>
          </a:xfrm>
          <a:prstGeom prst="rect">
            <a:avLst/>
          </a:prstGeom>
        </p:spPr>
        <p:txBody>
          <a:bodyPr/>
          <a:lstStyle>
            <a:lvl1pPr marL="546100" indent="-546100">
              <a:spcBef>
                <a:spcPts val="1100"/>
              </a:spcBef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 is a measure of how acidic or alkaline (basic) a solution is. The pH of a solution is the negative log of the hydrogen ion concentration.</a:t>
            </a:r>
          </a:p>
        </p:txBody>
      </p:sp>
      <p:pic>
        <p:nvPicPr>
          <p:cNvPr id="28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9855" y="7487049"/>
            <a:ext cx="5330827" cy="295592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6" name="Group 92"/>
          <p:cNvGraphicFramePr/>
          <p:nvPr/>
        </p:nvGraphicFramePr>
        <p:xfrm>
          <a:off x="13290603" y="5200649"/>
          <a:ext cx="8229601" cy="80454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62335"/>
                <a:gridCol w="1610462"/>
                <a:gridCol w="1607299"/>
                <a:gridCol w="1610464"/>
                <a:gridCol w="1610462"/>
              </a:tblGrid>
              <a:tr h="736677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[H</a:t>
                      </a:r>
                      <a:r>
                        <a:rPr baseline="31000"/>
                        <a:t>+</a:t>
                      </a:r>
                      <a:r>
                        <a:t>]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pOH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[OH</a:t>
                      </a:r>
                      <a:r>
                        <a:rPr baseline="31000"/>
                        <a:t>-</a:t>
                      </a:r>
                      <a:r>
                        <a:t>]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27765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Strong base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-14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3004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-12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27765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Weak base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-9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-5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3004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Neutral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-7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-7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27765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Weak acid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-4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-10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3004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Acid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-12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1277656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Strong acid</a:t>
                      </a:r>
                    </a:p>
                  </a:txBody>
                  <a:tcPr marL="45692" marR="45692" marT="45692" marB="45692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</a:t>
                      </a:r>
                      <a:r>
                        <a:rPr baseline="31000"/>
                        <a:t>-14</a:t>
                      </a:r>
                    </a:p>
                  </a:txBody>
                  <a:tcPr marL="45692" marR="45692" marT="45692" marB="45692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AutoShape 17"/>
          <p:cNvSpPr/>
          <p:nvPr/>
        </p:nvSpPr>
        <p:spPr>
          <a:xfrm>
            <a:off x="12415539" y="11996625"/>
            <a:ext cx="6400801" cy="12192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9" name="AutoShape 11"/>
          <p:cNvSpPr/>
          <p:nvPr/>
        </p:nvSpPr>
        <p:spPr>
          <a:xfrm>
            <a:off x="13716000" y="8156575"/>
            <a:ext cx="4572000" cy="30480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0" name="AutoShape 10"/>
          <p:cNvSpPr/>
          <p:nvPr/>
        </p:nvSpPr>
        <p:spPr>
          <a:xfrm>
            <a:off x="13716000" y="3994150"/>
            <a:ext cx="4572000" cy="3048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1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92" name="Rectangle 4"/>
          <p:cNvSpPr txBox="1"/>
          <p:nvPr>
            <p:ph type="body" idx="1"/>
          </p:nvPr>
        </p:nvSpPr>
        <p:spPr>
          <a:xfrm>
            <a:off x="952500" y="3054349"/>
            <a:ext cx="22479001" cy="8572501"/>
          </a:xfrm>
          <a:prstGeom prst="rect">
            <a:avLst/>
          </a:prstGeom>
        </p:spPr>
        <p:txBody>
          <a:bodyPr/>
          <a:lstStyle/>
          <a:p>
            <a:pPr marL="546100" indent="-546100">
              <a:spcBef>
                <a:spcPts val="1100"/>
              </a:spcBef>
              <a:buSzTx/>
              <a:buNone/>
              <a:defRPr b="1"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Dissociation of a weak acid:</a:t>
            </a:r>
          </a:p>
          <a:p>
            <a:pPr marL="546100" indent="-5461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</a:p>
          <a:p>
            <a:pPr marL="546100" indent="-5461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HA       A</a:t>
            </a:r>
            <a:r>
              <a:rPr baseline="31000"/>
              <a:t>-</a:t>
            </a:r>
            <a:r>
              <a:t>  + H</a:t>
            </a:r>
            <a:r>
              <a:rPr baseline="31000"/>
              <a:t>+</a:t>
            </a:r>
            <a:endParaRPr baseline="31000"/>
          </a:p>
          <a:p>
            <a:pPr marL="546100" indent="-546100"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spcBef>
                <a:spcPts val="1100"/>
              </a:spcBef>
              <a:buSzTx/>
              <a:buNone/>
              <a:defRPr b="1" i="1"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Dissociation of a weak base</a:t>
            </a:r>
            <a:r>
              <a:rPr>
                <a:solidFill>
                  <a:srgbClr val="D16349"/>
                </a:solidFill>
              </a:rPr>
              <a:t>:</a:t>
            </a:r>
            <a:endParaRPr>
              <a:solidFill>
                <a:srgbClr val="D16349"/>
              </a:solidFill>
            </a:endParaRPr>
          </a:p>
          <a:p>
            <a:pPr marL="546100" indent="-5461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</a:p>
          <a:p>
            <a:pPr marL="546100" indent="-546100">
              <a:spcBef>
                <a:spcPts val="1300"/>
              </a:spcBef>
              <a:buSzTx/>
              <a:buNone/>
              <a:defRPr sz="5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BOH        B</a:t>
            </a:r>
            <a:r>
              <a:rPr baseline="31000"/>
              <a:t>+</a:t>
            </a:r>
            <a:r>
              <a:t> + OH</a:t>
            </a:r>
            <a:r>
              <a:rPr baseline="31000"/>
              <a:t>-</a:t>
            </a:r>
          </a:p>
        </p:txBody>
      </p:sp>
      <p:pic>
        <p:nvPicPr>
          <p:cNvPr id="29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57300" y="4048126"/>
            <a:ext cx="4330700" cy="281622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 Box 7"/>
          <p:cNvSpPr txBox="1"/>
          <p:nvPr/>
        </p:nvSpPr>
        <p:spPr>
          <a:xfrm>
            <a:off x="14183277" y="3054349"/>
            <a:ext cx="4758235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Equilibrium constant:</a:t>
            </a:r>
          </a:p>
        </p:txBody>
      </p:sp>
      <p:pic>
        <p:nvPicPr>
          <p:cNvPr id="295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0" y="8201025"/>
            <a:ext cx="4572000" cy="287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Line 12"/>
          <p:cNvSpPr/>
          <p:nvPr/>
        </p:nvSpPr>
        <p:spPr>
          <a:xfrm>
            <a:off x="2768387" y="6349151"/>
            <a:ext cx="914401" cy="1"/>
          </a:xfrm>
          <a:prstGeom prst="line">
            <a:avLst/>
          </a:prstGeom>
          <a:ln w="76200">
            <a:solidFill>
              <a:srgbClr val="00008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97" name="Line 13"/>
          <p:cNvSpPr/>
          <p:nvPr/>
        </p:nvSpPr>
        <p:spPr>
          <a:xfrm>
            <a:off x="2768387" y="10367194"/>
            <a:ext cx="914401" cy="1"/>
          </a:xfrm>
          <a:prstGeom prst="line">
            <a:avLst/>
          </a:prstGeom>
          <a:ln w="76200">
            <a:solidFill>
              <a:srgbClr val="00008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98" name="Text Box 15"/>
          <p:cNvSpPr txBox="1"/>
          <p:nvPr/>
        </p:nvSpPr>
        <p:spPr>
          <a:xfrm>
            <a:off x="3504114" y="12149950"/>
            <a:ext cx="5338069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an (acid,base) pair:</a:t>
            </a:r>
            <a:r>
              <a:rPr b="0" i="0" sz="3600"/>
              <a:t>  </a:t>
            </a:r>
          </a:p>
        </p:txBody>
      </p:sp>
      <p:pic>
        <p:nvPicPr>
          <p:cNvPr id="299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57375" y="11824835"/>
            <a:ext cx="6400801" cy="1327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 Box 32"/>
          <p:cNvSpPr txBox="1"/>
          <p:nvPr/>
        </p:nvSpPr>
        <p:spPr>
          <a:xfrm>
            <a:off x="7593483" y="328329"/>
            <a:ext cx="919703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The Basic Block: Amino Acid</a:t>
            </a:r>
          </a:p>
        </p:txBody>
      </p:sp>
      <p:grpSp>
        <p:nvGrpSpPr>
          <p:cNvPr id="338" name="Group"/>
          <p:cNvGrpSpPr/>
          <p:nvPr/>
        </p:nvGrpSpPr>
        <p:grpSpPr>
          <a:xfrm>
            <a:off x="4132526" y="3111893"/>
            <a:ext cx="16039843" cy="8356601"/>
            <a:chOff x="0" y="0"/>
            <a:chExt cx="16039842" cy="8356600"/>
          </a:xfrm>
        </p:grpSpPr>
        <p:sp>
          <p:nvSpPr>
            <p:cNvPr id="302" name="AutoShape 59"/>
            <p:cNvSpPr/>
            <p:nvPr/>
          </p:nvSpPr>
          <p:spPr>
            <a:xfrm>
              <a:off x="11770503" y="2590800"/>
              <a:ext cx="4269340" cy="762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03" name="AutoShape 58"/>
            <p:cNvSpPr/>
            <p:nvPr/>
          </p:nvSpPr>
          <p:spPr>
            <a:xfrm>
              <a:off x="0" y="2590799"/>
              <a:ext cx="3505200" cy="762001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04" name="AutoShape 31"/>
            <p:cNvSpPr/>
            <p:nvPr/>
          </p:nvSpPr>
          <p:spPr>
            <a:xfrm>
              <a:off x="8112903" y="0"/>
              <a:ext cx="2647919" cy="9144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05" name="Oval 29"/>
            <p:cNvSpPr/>
            <p:nvPr/>
          </p:nvSpPr>
          <p:spPr>
            <a:xfrm>
              <a:off x="6893703" y="609600"/>
              <a:ext cx="1219201" cy="1219200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06" name="AutoShape 28"/>
            <p:cNvSpPr/>
            <p:nvPr/>
          </p:nvSpPr>
          <p:spPr>
            <a:xfrm>
              <a:off x="8259096" y="5334000"/>
              <a:ext cx="3936858" cy="914401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07" name="AutoShape 25"/>
            <p:cNvSpPr/>
            <p:nvPr/>
          </p:nvSpPr>
          <p:spPr>
            <a:xfrm>
              <a:off x="3520604" y="5334000"/>
              <a:ext cx="3373100" cy="9144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08" name="Freeform 21"/>
            <p:cNvSpPr/>
            <p:nvPr/>
          </p:nvSpPr>
          <p:spPr>
            <a:xfrm>
              <a:off x="3941992" y="1002241"/>
              <a:ext cx="2613400" cy="416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05" fill="norm" stroke="1" extrusionOk="0">
                  <a:moveTo>
                    <a:pt x="4243" y="256"/>
                  </a:moveTo>
                  <a:cubicBezTo>
                    <a:pt x="3618" y="805"/>
                    <a:pt x="3135" y="1317"/>
                    <a:pt x="2623" y="1902"/>
                  </a:cubicBezTo>
                  <a:cubicBezTo>
                    <a:pt x="2396" y="2140"/>
                    <a:pt x="1828" y="2524"/>
                    <a:pt x="1686" y="2762"/>
                  </a:cubicBezTo>
                  <a:cubicBezTo>
                    <a:pt x="1259" y="3530"/>
                    <a:pt x="804" y="4371"/>
                    <a:pt x="208" y="5085"/>
                  </a:cubicBezTo>
                  <a:cubicBezTo>
                    <a:pt x="-105" y="6877"/>
                    <a:pt x="-105" y="8669"/>
                    <a:pt x="492" y="10443"/>
                  </a:cubicBezTo>
                  <a:cubicBezTo>
                    <a:pt x="606" y="11230"/>
                    <a:pt x="861" y="11742"/>
                    <a:pt x="1430" y="12437"/>
                  </a:cubicBezTo>
                  <a:cubicBezTo>
                    <a:pt x="1714" y="13937"/>
                    <a:pt x="2112" y="15912"/>
                    <a:pt x="4641" y="16497"/>
                  </a:cubicBezTo>
                  <a:cubicBezTo>
                    <a:pt x="5039" y="16717"/>
                    <a:pt x="5380" y="16863"/>
                    <a:pt x="5863" y="17009"/>
                  </a:cubicBezTo>
                  <a:cubicBezTo>
                    <a:pt x="6517" y="17887"/>
                    <a:pt x="6602" y="18948"/>
                    <a:pt x="7455" y="19771"/>
                  </a:cubicBezTo>
                  <a:cubicBezTo>
                    <a:pt x="7626" y="19917"/>
                    <a:pt x="7881" y="20045"/>
                    <a:pt x="8137" y="20119"/>
                  </a:cubicBezTo>
                  <a:cubicBezTo>
                    <a:pt x="8478" y="20228"/>
                    <a:pt x="9217" y="20375"/>
                    <a:pt x="9217" y="20375"/>
                  </a:cubicBezTo>
                  <a:cubicBezTo>
                    <a:pt x="10922" y="21600"/>
                    <a:pt x="9558" y="20704"/>
                    <a:pt x="16038" y="20466"/>
                  </a:cubicBezTo>
                  <a:cubicBezTo>
                    <a:pt x="16322" y="20448"/>
                    <a:pt x="16862" y="20283"/>
                    <a:pt x="16862" y="20283"/>
                  </a:cubicBezTo>
                  <a:cubicBezTo>
                    <a:pt x="17346" y="20045"/>
                    <a:pt x="17573" y="19716"/>
                    <a:pt x="18056" y="19515"/>
                  </a:cubicBezTo>
                  <a:cubicBezTo>
                    <a:pt x="18397" y="19369"/>
                    <a:pt x="18909" y="19259"/>
                    <a:pt x="19278" y="19167"/>
                  </a:cubicBezTo>
                  <a:cubicBezTo>
                    <a:pt x="20046" y="18125"/>
                    <a:pt x="18994" y="19460"/>
                    <a:pt x="19932" y="18564"/>
                  </a:cubicBezTo>
                  <a:cubicBezTo>
                    <a:pt x="20387" y="18143"/>
                    <a:pt x="20358" y="17393"/>
                    <a:pt x="20614" y="16918"/>
                  </a:cubicBezTo>
                  <a:cubicBezTo>
                    <a:pt x="20898" y="15674"/>
                    <a:pt x="20983" y="14394"/>
                    <a:pt x="21154" y="13132"/>
                  </a:cubicBezTo>
                  <a:cubicBezTo>
                    <a:pt x="21239" y="12583"/>
                    <a:pt x="21410" y="11486"/>
                    <a:pt x="21410" y="11486"/>
                  </a:cubicBezTo>
                  <a:cubicBezTo>
                    <a:pt x="21324" y="10699"/>
                    <a:pt x="21154" y="9931"/>
                    <a:pt x="21012" y="9145"/>
                  </a:cubicBezTo>
                  <a:cubicBezTo>
                    <a:pt x="21126" y="8962"/>
                    <a:pt x="21495" y="8816"/>
                    <a:pt x="21410" y="8633"/>
                  </a:cubicBezTo>
                  <a:cubicBezTo>
                    <a:pt x="21154" y="7956"/>
                    <a:pt x="20443" y="7389"/>
                    <a:pt x="20074" y="6731"/>
                  </a:cubicBezTo>
                  <a:cubicBezTo>
                    <a:pt x="19108" y="4956"/>
                    <a:pt x="18482" y="2981"/>
                    <a:pt x="16578" y="1555"/>
                  </a:cubicBezTo>
                  <a:cubicBezTo>
                    <a:pt x="16294" y="1335"/>
                    <a:pt x="15896" y="622"/>
                    <a:pt x="15498" y="512"/>
                  </a:cubicBezTo>
                  <a:cubicBezTo>
                    <a:pt x="14333" y="201"/>
                    <a:pt x="12997" y="384"/>
                    <a:pt x="11747" y="348"/>
                  </a:cubicBezTo>
                  <a:cubicBezTo>
                    <a:pt x="10723" y="293"/>
                    <a:pt x="9871" y="219"/>
                    <a:pt x="8933" y="0"/>
                  </a:cubicBezTo>
                  <a:cubicBezTo>
                    <a:pt x="7626" y="37"/>
                    <a:pt x="6347" y="37"/>
                    <a:pt x="5039" y="91"/>
                  </a:cubicBezTo>
                  <a:cubicBezTo>
                    <a:pt x="4613" y="110"/>
                    <a:pt x="4499" y="421"/>
                    <a:pt x="4243" y="256"/>
                  </a:cubicBezTo>
                  <a:close/>
                </a:path>
              </a:pathLst>
            </a:custGeom>
            <a:solidFill>
              <a:srgbClr val="D16349">
                <a:alpha val="30196"/>
              </a:srgbClr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9" name="Freeform 23"/>
            <p:cNvSpPr/>
            <p:nvPr/>
          </p:nvSpPr>
          <p:spPr>
            <a:xfrm flipH="1">
              <a:off x="8883015" y="1524000"/>
              <a:ext cx="2393135" cy="364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05" fill="norm" stroke="1" extrusionOk="0">
                  <a:moveTo>
                    <a:pt x="4243" y="256"/>
                  </a:moveTo>
                  <a:cubicBezTo>
                    <a:pt x="3618" y="805"/>
                    <a:pt x="3135" y="1317"/>
                    <a:pt x="2623" y="1902"/>
                  </a:cubicBezTo>
                  <a:cubicBezTo>
                    <a:pt x="2396" y="2140"/>
                    <a:pt x="1828" y="2524"/>
                    <a:pt x="1686" y="2762"/>
                  </a:cubicBezTo>
                  <a:cubicBezTo>
                    <a:pt x="1259" y="3530"/>
                    <a:pt x="804" y="4371"/>
                    <a:pt x="208" y="5085"/>
                  </a:cubicBezTo>
                  <a:cubicBezTo>
                    <a:pt x="-105" y="6877"/>
                    <a:pt x="-105" y="8669"/>
                    <a:pt x="492" y="10443"/>
                  </a:cubicBezTo>
                  <a:cubicBezTo>
                    <a:pt x="606" y="11230"/>
                    <a:pt x="861" y="11742"/>
                    <a:pt x="1430" y="12437"/>
                  </a:cubicBezTo>
                  <a:cubicBezTo>
                    <a:pt x="1714" y="13937"/>
                    <a:pt x="2112" y="15912"/>
                    <a:pt x="4641" y="16497"/>
                  </a:cubicBezTo>
                  <a:cubicBezTo>
                    <a:pt x="5039" y="16717"/>
                    <a:pt x="5380" y="16863"/>
                    <a:pt x="5863" y="17009"/>
                  </a:cubicBezTo>
                  <a:cubicBezTo>
                    <a:pt x="6517" y="17887"/>
                    <a:pt x="6602" y="18948"/>
                    <a:pt x="7455" y="19771"/>
                  </a:cubicBezTo>
                  <a:cubicBezTo>
                    <a:pt x="7626" y="19917"/>
                    <a:pt x="7881" y="20045"/>
                    <a:pt x="8137" y="20119"/>
                  </a:cubicBezTo>
                  <a:cubicBezTo>
                    <a:pt x="8478" y="20228"/>
                    <a:pt x="9217" y="20375"/>
                    <a:pt x="9217" y="20375"/>
                  </a:cubicBezTo>
                  <a:cubicBezTo>
                    <a:pt x="10922" y="21600"/>
                    <a:pt x="9558" y="20704"/>
                    <a:pt x="16038" y="20466"/>
                  </a:cubicBezTo>
                  <a:cubicBezTo>
                    <a:pt x="16322" y="20448"/>
                    <a:pt x="16862" y="20283"/>
                    <a:pt x="16862" y="20283"/>
                  </a:cubicBezTo>
                  <a:cubicBezTo>
                    <a:pt x="17346" y="20045"/>
                    <a:pt x="17573" y="19716"/>
                    <a:pt x="18056" y="19515"/>
                  </a:cubicBezTo>
                  <a:cubicBezTo>
                    <a:pt x="18397" y="19369"/>
                    <a:pt x="18909" y="19259"/>
                    <a:pt x="19278" y="19167"/>
                  </a:cubicBezTo>
                  <a:cubicBezTo>
                    <a:pt x="20046" y="18125"/>
                    <a:pt x="18994" y="19460"/>
                    <a:pt x="19932" y="18564"/>
                  </a:cubicBezTo>
                  <a:cubicBezTo>
                    <a:pt x="20387" y="18143"/>
                    <a:pt x="20358" y="17393"/>
                    <a:pt x="20614" y="16918"/>
                  </a:cubicBezTo>
                  <a:cubicBezTo>
                    <a:pt x="20898" y="15674"/>
                    <a:pt x="20983" y="14394"/>
                    <a:pt x="21154" y="13132"/>
                  </a:cubicBezTo>
                  <a:cubicBezTo>
                    <a:pt x="21239" y="12583"/>
                    <a:pt x="21410" y="11486"/>
                    <a:pt x="21410" y="11486"/>
                  </a:cubicBezTo>
                  <a:cubicBezTo>
                    <a:pt x="21324" y="10699"/>
                    <a:pt x="21154" y="9931"/>
                    <a:pt x="21012" y="9145"/>
                  </a:cubicBezTo>
                  <a:cubicBezTo>
                    <a:pt x="21126" y="8962"/>
                    <a:pt x="21495" y="8816"/>
                    <a:pt x="21410" y="8633"/>
                  </a:cubicBezTo>
                  <a:cubicBezTo>
                    <a:pt x="21154" y="7956"/>
                    <a:pt x="20443" y="7389"/>
                    <a:pt x="20074" y="6731"/>
                  </a:cubicBezTo>
                  <a:cubicBezTo>
                    <a:pt x="19108" y="4956"/>
                    <a:pt x="18482" y="2981"/>
                    <a:pt x="16578" y="1555"/>
                  </a:cubicBezTo>
                  <a:cubicBezTo>
                    <a:pt x="16294" y="1335"/>
                    <a:pt x="15896" y="622"/>
                    <a:pt x="15498" y="512"/>
                  </a:cubicBezTo>
                  <a:cubicBezTo>
                    <a:pt x="14333" y="201"/>
                    <a:pt x="12997" y="384"/>
                    <a:pt x="11747" y="348"/>
                  </a:cubicBezTo>
                  <a:cubicBezTo>
                    <a:pt x="10723" y="293"/>
                    <a:pt x="9871" y="219"/>
                    <a:pt x="8933" y="0"/>
                  </a:cubicBezTo>
                  <a:cubicBezTo>
                    <a:pt x="7626" y="37"/>
                    <a:pt x="6347" y="37"/>
                    <a:pt x="5039" y="91"/>
                  </a:cubicBezTo>
                  <a:cubicBezTo>
                    <a:pt x="4613" y="110"/>
                    <a:pt x="4499" y="421"/>
                    <a:pt x="4243" y="256"/>
                  </a:cubicBezTo>
                  <a:close/>
                </a:path>
              </a:pathLst>
            </a:custGeom>
            <a:solidFill>
              <a:srgbClr val="FF9900">
                <a:alpha val="30196"/>
              </a:srgbClr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0" name="Text Box 24"/>
            <p:cNvSpPr/>
            <p:nvPr/>
          </p:nvSpPr>
          <p:spPr>
            <a:xfrm>
              <a:off x="3660420" y="57912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45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Amino group</a:t>
              </a:r>
            </a:p>
          </p:txBody>
        </p:sp>
        <p:sp>
          <p:nvSpPr>
            <p:cNvPr id="311" name="Text Box 27"/>
            <p:cNvSpPr/>
            <p:nvPr/>
          </p:nvSpPr>
          <p:spPr>
            <a:xfrm>
              <a:off x="8240046" y="57912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4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Carboxyl group</a:t>
              </a:r>
            </a:p>
          </p:txBody>
        </p:sp>
        <p:sp>
          <p:nvSpPr>
            <p:cNvPr id="312" name="Text Box 30"/>
            <p:cNvSpPr/>
            <p:nvPr/>
          </p:nvSpPr>
          <p:spPr>
            <a:xfrm>
              <a:off x="8302978" y="4571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43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Sidechain</a:t>
              </a:r>
            </a:p>
          </p:txBody>
        </p:sp>
        <p:sp>
          <p:nvSpPr>
            <p:cNvPr id="313" name="Text Box 33"/>
            <p:cNvSpPr/>
            <p:nvPr/>
          </p:nvSpPr>
          <p:spPr>
            <a:xfrm>
              <a:off x="7289943" y="38100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14" name="Line 51"/>
            <p:cNvSpPr/>
            <p:nvPr/>
          </p:nvSpPr>
          <p:spPr>
            <a:xfrm>
              <a:off x="7503303" y="2895600"/>
              <a:ext cx="1" cy="9144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grpSp>
          <p:nvGrpSpPr>
            <p:cNvPr id="331" name="Group 22"/>
            <p:cNvGrpSpPr/>
            <p:nvPr/>
          </p:nvGrpSpPr>
          <p:grpSpPr>
            <a:xfrm>
              <a:off x="4894433" y="952499"/>
              <a:ext cx="6572253" cy="4546602"/>
              <a:chOff x="0" y="405612"/>
              <a:chExt cx="6572251" cy="4546600"/>
            </a:xfrm>
          </p:grpSpPr>
          <p:sp>
            <p:nvSpPr>
              <p:cNvPr id="315" name="Text Box 5"/>
              <p:cNvSpPr/>
              <p:nvPr/>
            </p:nvSpPr>
            <p:spPr>
              <a:xfrm>
                <a:off x="2406650" y="177721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</a:t>
                </a:r>
                <a:r>
                  <a:rPr baseline="-15500" sz="4000">
                    <a:latin typeface="Verdana"/>
                    <a:ea typeface="Verdana"/>
                    <a:cs typeface="Verdana"/>
                    <a:sym typeface="Verdana"/>
                  </a:rPr>
                  <a:t>a</a:t>
                </a:r>
              </a:p>
            </p:txBody>
          </p:sp>
          <p:sp>
            <p:nvSpPr>
              <p:cNvPr id="316" name="Text Box 6"/>
              <p:cNvSpPr/>
              <p:nvPr/>
            </p:nvSpPr>
            <p:spPr>
              <a:xfrm>
                <a:off x="4235451" y="223441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317" name="Text Box 7"/>
              <p:cNvSpPr/>
              <p:nvPr/>
            </p:nvSpPr>
            <p:spPr>
              <a:xfrm>
                <a:off x="914400" y="231061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</a:t>
                </a:r>
              </a:p>
            </p:txBody>
          </p:sp>
          <p:sp>
            <p:nvSpPr>
              <p:cNvPr id="318" name="Text Box 8"/>
              <p:cNvSpPr/>
              <p:nvPr/>
            </p:nvSpPr>
            <p:spPr>
              <a:xfrm>
                <a:off x="2406650" y="40561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</a:t>
                </a:r>
              </a:p>
            </p:txBody>
          </p:sp>
          <p:sp>
            <p:nvSpPr>
              <p:cNvPr id="319" name="Text Box 9"/>
              <p:cNvSpPr/>
              <p:nvPr/>
            </p:nvSpPr>
            <p:spPr>
              <a:xfrm>
                <a:off x="5302251" y="1472412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O</a:t>
                </a:r>
                <a:r>
                  <a:rPr baseline="31000" sz="4000"/>
                  <a:t>-</a:t>
                </a:r>
              </a:p>
            </p:txBody>
          </p:sp>
          <p:sp>
            <p:nvSpPr>
              <p:cNvPr id="320" name="Text Box 10"/>
              <p:cNvSpPr/>
              <p:nvPr/>
            </p:nvSpPr>
            <p:spPr>
              <a:xfrm>
                <a:off x="4267201" y="352981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O</a:t>
                </a:r>
              </a:p>
            </p:txBody>
          </p:sp>
          <p:sp>
            <p:nvSpPr>
              <p:cNvPr id="321" name="Text Box 11"/>
              <p:cNvSpPr/>
              <p:nvPr/>
            </p:nvSpPr>
            <p:spPr>
              <a:xfrm>
                <a:off x="0" y="1091412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322" name="Text Box 12"/>
              <p:cNvSpPr/>
              <p:nvPr/>
            </p:nvSpPr>
            <p:spPr>
              <a:xfrm>
                <a:off x="762000" y="368221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323" name="Line 13"/>
              <p:cNvSpPr/>
              <p:nvPr/>
            </p:nvSpPr>
            <p:spPr>
              <a:xfrm>
                <a:off x="365760" y="1853412"/>
                <a:ext cx="609601" cy="609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24" name="Line 14"/>
              <p:cNvSpPr/>
              <p:nvPr/>
            </p:nvSpPr>
            <p:spPr>
              <a:xfrm flipH="1">
                <a:off x="1127760" y="3072613"/>
                <a:ext cx="1" cy="609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25" name="Line 15"/>
              <p:cNvSpPr/>
              <p:nvPr/>
            </p:nvSpPr>
            <p:spPr>
              <a:xfrm flipV="1">
                <a:off x="1432560" y="2310613"/>
                <a:ext cx="914401" cy="3048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26" name="Line 16"/>
              <p:cNvSpPr/>
              <p:nvPr/>
            </p:nvSpPr>
            <p:spPr>
              <a:xfrm>
                <a:off x="2651760" y="1091412"/>
                <a:ext cx="1" cy="7620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27" name="Line 17"/>
              <p:cNvSpPr/>
              <p:nvPr/>
            </p:nvSpPr>
            <p:spPr>
              <a:xfrm>
                <a:off x="3108960" y="2310612"/>
                <a:ext cx="1066801" cy="3048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28" name="Line 18"/>
              <p:cNvSpPr/>
              <p:nvPr/>
            </p:nvSpPr>
            <p:spPr>
              <a:xfrm flipV="1">
                <a:off x="4785361" y="2158213"/>
                <a:ext cx="609601" cy="3048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29" name="Line 19"/>
              <p:cNvSpPr/>
              <p:nvPr/>
            </p:nvSpPr>
            <p:spPr>
              <a:xfrm>
                <a:off x="4480561" y="2920213"/>
                <a:ext cx="1" cy="609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330" name="Line 20"/>
              <p:cNvSpPr/>
              <p:nvPr/>
            </p:nvSpPr>
            <p:spPr>
              <a:xfrm>
                <a:off x="4632961" y="2920213"/>
                <a:ext cx="1" cy="6096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</p:grpSp>
        <p:sp>
          <p:nvSpPr>
            <p:cNvPr id="332" name="Text Box 52"/>
            <p:cNvSpPr/>
            <p:nvPr/>
          </p:nvSpPr>
          <p:spPr>
            <a:xfrm>
              <a:off x="4362593" y="3276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33" name="Line 53"/>
            <p:cNvSpPr/>
            <p:nvPr/>
          </p:nvSpPr>
          <p:spPr>
            <a:xfrm flipH="1">
              <a:off x="4912503" y="3200399"/>
              <a:ext cx="762001" cy="4572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334" name="Text Box 54"/>
            <p:cNvSpPr/>
            <p:nvPr/>
          </p:nvSpPr>
          <p:spPr>
            <a:xfrm>
              <a:off x="5918343" y="22860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335" name="Text Box 55"/>
            <p:cNvSpPr/>
            <p:nvPr/>
          </p:nvSpPr>
          <p:spPr>
            <a:xfrm>
              <a:off x="6038993" y="7086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“</a:t>
              </a:r>
              <a:r>
                <a:t>zwitterion</a:t>
              </a:r>
              <a:r>
                <a:t>”</a:t>
              </a:r>
            </a:p>
          </p:txBody>
        </p:sp>
        <p:sp>
          <p:nvSpPr>
            <p:cNvPr id="336" name="Text Box 56"/>
            <p:cNvSpPr/>
            <p:nvPr/>
          </p:nvSpPr>
          <p:spPr>
            <a:xfrm>
              <a:off x="44407" y="29717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8.9 &lt; pKa &lt; 10.8</a:t>
              </a:r>
            </a:p>
          </p:txBody>
        </p:sp>
        <p:sp>
          <p:nvSpPr>
            <p:cNvPr id="337" name="Text Box 57"/>
            <p:cNvSpPr/>
            <p:nvPr/>
          </p:nvSpPr>
          <p:spPr>
            <a:xfrm>
              <a:off x="11881787" y="296437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1.7 &lt; pKa &lt;2.6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0" y="2603500"/>
            <a:ext cx="12700000" cy="850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 Box 2"/>
          <p:cNvSpPr txBox="1"/>
          <p:nvPr/>
        </p:nvSpPr>
        <p:spPr>
          <a:xfrm>
            <a:off x="7863840" y="158749"/>
            <a:ext cx="694744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Amino Acid Chirality</a:t>
            </a:r>
          </a:p>
        </p:txBody>
      </p:sp>
      <p:sp>
        <p:nvSpPr>
          <p:cNvPr id="343" name="Freeform 3"/>
          <p:cNvSpPr/>
          <p:nvPr/>
        </p:nvSpPr>
        <p:spPr>
          <a:xfrm>
            <a:off x="7772400" y="3505200"/>
            <a:ext cx="3048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4" name="Freeform 4"/>
          <p:cNvSpPr/>
          <p:nvPr/>
        </p:nvSpPr>
        <p:spPr>
          <a:xfrm rot="7373450">
            <a:off x="8686799" y="5029200"/>
            <a:ext cx="3048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5" name="Freeform 5"/>
          <p:cNvSpPr/>
          <p:nvPr/>
        </p:nvSpPr>
        <p:spPr>
          <a:xfrm flipH="1" rot="14226549">
            <a:off x="6858000" y="5029200"/>
            <a:ext cx="3048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6" name="Oval 6"/>
          <p:cNvSpPr/>
          <p:nvPr/>
        </p:nvSpPr>
        <p:spPr>
          <a:xfrm>
            <a:off x="7315200" y="4876800"/>
            <a:ext cx="1066800" cy="1066800"/>
          </a:xfrm>
          <a:prstGeom prst="ellipse">
            <a:avLst/>
          </a:prstGeom>
          <a:solidFill>
            <a:srgbClr val="C0C0C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7" name="Text Box 7"/>
          <p:cNvSpPr txBox="1"/>
          <p:nvPr/>
        </p:nvSpPr>
        <p:spPr>
          <a:xfrm>
            <a:off x="7679690" y="2261387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348" name="Text Box 8"/>
          <p:cNvSpPr txBox="1"/>
          <p:nvPr/>
        </p:nvSpPr>
        <p:spPr>
          <a:xfrm>
            <a:off x="5698489" y="591898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</a:t>
            </a:r>
          </a:p>
        </p:txBody>
      </p:sp>
      <p:sp>
        <p:nvSpPr>
          <p:cNvPr id="349" name="Text Box 9"/>
          <p:cNvSpPr txBox="1"/>
          <p:nvPr/>
        </p:nvSpPr>
        <p:spPr>
          <a:xfrm>
            <a:off x="9508490" y="5918987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50" name="Text Box 10"/>
          <p:cNvSpPr txBox="1"/>
          <p:nvPr/>
        </p:nvSpPr>
        <p:spPr>
          <a:xfrm>
            <a:off x="7406640" y="4623587"/>
            <a:ext cx="103145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351" name="Text Box 11"/>
          <p:cNvSpPr txBox="1"/>
          <p:nvPr/>
        </p:nvSpPr>
        <p:spPr>
          <a:xfrm>
            <a:off x="7559040" y="5044306"/>
            <a:ext cx="627907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52" name="Freeform 12"/>
          <p:cNvSpPr/>
          <p:nvPr/>
        </p:nvSpPr>
        <p:spPr>
          <a:xfrm>
            <a:off x="14478000" y="3657600"/>
            <a:ext cx="3048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3" name="Freeform 13"/>
          <p:cNvSpPr/>
          <p:nvPr/>
        </p:nvSpPr>
        <p:spPr>
          <a:xfrm rot="7373450">
            <a:off x="15392400" y="5181600"/>
            <a:ext cx="3048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4" name="Freeform 14"/>
          <p:cNvSpPr/>
          <p:nvPr/>
        </p:nvSpPr>
        <p:spPr>
          <a:xfrm flipH="1" rot="14226549">
            <a:off x="13563600" y="5181600"/>
            <a:ext cx="3048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3600" y="10800"/>
                  <a:pt x="7200" y="0"/>
                  <a:pt x="10800" y="0"/>
                </a:cubicBezTo>
                <a:cubicBezTo>
                  <a:pt x="14400" y="0"/>
                  <a:pt x="18000" y="10800"/>
                  <a:pt x="2160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5" name="Oval 15"/>
          <p:cNvSpPr/>
          <p:nvPr/>
        </p:nvSpPr>
        <p:spPr>
          <a:xfrm>
            <a:off x="14020800" y="5029200"/>
            <a:ext cx="1066800" cy="1066800"/>
          </a:xfrm>
          <a:prstGeom prst="ellipse">
            <a:avLst/>
          </a:prstGeom>
          <a:solidFill>
            <a:srgbClr val="C0C0C0"/>
          </a:solidFill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56" name="Text Box 16"/>
          <p:cNvSpPr txBox="1"/>
          <p:nvPr/>
        </p:nvSpPr>
        <p:spPr>
          <a:xfrm>
            <a:off x="14385290" y="2413787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357" name="Text Box 17"/>
          <p:cNvSpPr txBox="1"/>
          <p:nvPr/>
        </p:nvSpPr>
        <p:spPr>
          <a:xfrm>
            <a:off x="12404090" y="6071387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58" name="Text Box 18"/>
          <p:cNvSpPr txBox="1"/>
          <p:nvPr/>
        </p:nvSpPr>
        <p:spPr>
          <a:xfrm>
            <a:off x="16214089" y="607138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</a:t>
            </a:r>
          </a:p>
        </p:txBody>
      </p:sp>
      <p:sp>
        <p:nvSpPr>
          <p:cNvPr id="359" name="Text Box 19"/>
          <p:cNvSpPr txBox="1"/>
          <p:nvPr/>
        </p:nvSpPr>
        <p:spPr>
          <a:xfrm>
            <a:off x="14112240" y="4775987"/>
            <a:ext cx="103145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360" name="Text Box 20"/>
          <p:cNvSpPr txBox="1"/>
          <p:nvPr/>
        </p:nvSpPr>
        <p:spPr>
          <a:xfrm>
            <a:off x="14264640" y="5196706"/>
            <a:ext cx="627907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61" name="Text Box 21"/>
          <p:cNvSpPr txBox="1"/>
          <p:nvPr/>
        </p:nvSpPr>
        <p:spPr>
          <a:xfrm>
            <a:off x="7374890" y="6985787"/>
            <a:ext cx="194798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L-form</a:t>
            </a:r>
          </a:p>
        </p:txBody>
      </p:sp>
      <p:sp>
        <p:nvSpPr>
          <p:cNvPr id="362" name="Text Box 22"/>
          <p:cNvSpPr txBox="1"/>
          <p:nvPr/>
        </p:nvSpPr>
        <p:spPr>
          <a:xfrm>
            <a:off x="14080490" y="6680987"/>
            <a:ext cx="201868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D-form</a:t>
            </a:r>
          </a:p>
        </p:txBody>
      </p:sp>
      <p:sp>
        <p:nvSpPr>
          <p:cNvPr id="363" name="Text Box 23"/>
          <p:cNvSpPr txBox="1"/>
          <p:nvPr/>
        </p:nvSpPr>
        <p:spPr>
          <a:xfrm>
            <a:off x="6917690" y="7747787"/>
            <a:ext cx="344743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(CORN rule)</a:t>
            </a:r>
          </a:p>
        </p:txBody>
      </p:sp>
      <p:sp>
        <p:nvSpPr>
          <p:cNvPr id="364" name="Text Box 24"/>
          <p:cNvSpPr txBox="1"/>
          <p:nvPr/>
        </p:nvSpPr>
        <p:spPr>
          <a:xfrm>
            <a:off x="6767199" y="9338940"/>
            <a:ext cx="9140727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Amino acids in proteins are in the L-form</a:t>
            </a:r>
          </a:p>
        </p:txBody>
      </p:sp>
      <p:sp>
        <p:nvSpPr>
          <p:cNvPr id="365" name="AutoShape 25"/>
          <p:cNvSpPr/>
          <p:nvPr/>
        </p:nvSpPr>
        <p:spPr>
          <a:xfrm>
            <a:off x="6553200" y="9144000"/>
            <a:ext cx="10058400" cy="1066800"/>
          </a:xfrm>
          <a:prstGeom prst="roundRect">
            <a:avLst>
              <a:gd name="adj" fmla="val 16667"/>
            </a:avLst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66" name="Text Box 26"/>
          <p:cNvSpPr txBox="1"/>
          <p:nvPr/>
        </p:nvSpPr>
        <p:spPr>
          <a:xfrm>
            <a:off x="4004343" y="10795787"/>
            <a:ext cx="158397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Threonine and Isoleucine have a second optical center which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sz="4000">
                <a:latin typeface="Verdana"/>
                <a:ea typeface="Verdana"/>
                <a:cs typeface="Verdana"/>
                <a:sym typeface="Verdana"/>
              </a:defRPr>
            </a:pPr>
            <a:r>
              <a:t>is also identical in all natural amino acids.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2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graphicFrame>
        <p:nvGraphicFramePr>
          <p:cNvPr id="369" name="Group 3"/>
          <p:cNvGraphicFramePr/>
          <p:nvPr/>
        </p:nvGraphicFramePr>
        <p:xfrm>
          <a:off x="3352800" y="3200400"/>
          <a:ext cx="8534400" cy="87185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56964"/>
                <a:gridCol w="2453793"/>
                <a:gridCol w="3610942"/>
              </a:tblGrid>
              <a:tr h="801719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1-letter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3-letter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Amino acid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Alanine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</a:tcPr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Cysteine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Aspartic Acid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Glutamic Acid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Phenylalanine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Glycine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Histidine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Isoleucine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Lysine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Leucine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370" name="Group 64"/>
          <p:cNvGraphicFramePr/>
          <p:nvPr/>
        </p:nvGraphicFramePr>
        <p:xfrm>
          <a:off x="12192000" y="3200400"/>
          <a:ext cx="8534400" cy="87185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56964"/>
                <a:gridCol w="2453793"/>
                <a:gridCol w="3610942"/>
              </a:tblGrid>
              <a:tr h="801719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1-letter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3-letter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D163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Amino Acid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Methionin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000000"/>
                      </a:solidFill>
                    </a:lnT>
                  </a:tcPr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Asn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Asparagine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Gln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Glutamine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Arginine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Threonin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Valine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Trp</a:t>
                      </a:r>
                    </a:p>
                  </a:txBody>
                  <a:tcPr marL="45720" marR="45720" marT="45720" marB="4572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Tryptophan</a:t>
                      </a:r>
                    </a:p>
                  </a:txBody>
                  <a:tcPr marL="45720" marR="45720" marT="45720" marB="45720" anchor="ctr" anchorCtr="0" horzOverflow="overflow"/>
                </a:tc>
              </a:tr>
              <a:tr h="79167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Tyrosine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4614" r="0" b="0"/>
          <a:stretch>
            <a:fillRect/>
          </a:stretch>
        </p:blipFill>
        <p:spPr>
          <a:xfrm>
            <a:off x="4572000" y="3197225"/>
            <a:ext cx="14862177" cy="937895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 2"/>
          <p:cNvSpPr txBox="1"/>
          <p:nvPr/>
        </p:nvSpPr>
        <p:spPr>
          <a:xfrm>
            <a:off x="3901439" y="634999"/>
            <a:ext cx="16276321" cy="132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1828800">
              <a:defRPr sz="5600">
                <a:solidFill>
                  <a:srgbClr val="D16349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Amino Acids: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3100" y="2460625"/>
            <a:ext cx="10160000" cy="1010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TextBox 2"/>
          <p:cNvSpPr txBox="1"/>
          <p:nvPr/>
        </p:nvSpPr>
        <p:spPr>
          <a:xfrm>
            <a:off x="3901439" y="3508376"/>
            <a:ext cx="410227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Hydrophobic</a:t>
            </a:r>
          </a:p>
        </p:txBody>
      </p:sp>
      <p:sp>
        <p:nvSpPr>
          <p:cNvPr id="377" name="Rectangle 2"/>
          <p:cNvSpPr txBox="1"/>
          <p:nvPr/>
        </p:nvSpPr>
        <p:spPr>
          <a:xfrm>
            <a:off x="3901439" y="634999"/>
            <a:ext cx="16276321" cy="132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1828800">
              <a:defRPr sz="5600">
                <a:solidFill>
                  <a:srgbClr val="D16349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20 amino acids</a:t>
            </a:r>
          </a:p>
        </p:txBody>
      </p:sp>
      <p:sp>
        <p:nvSpPr>
          <p:cNvPr id="378" name="TextBox 4"/>
          <p:cNvSpPr txBox="1"/>
          <p:nvPr/>
        </p:nvSpPr>
        <p:spPr>
          <a:xfrm>
            <a:off x="17274539" y="5549899"/>
            <a:ext cx="442225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Polar, neutral</a:t>
            </a:r>
          </a:p>
        </p:txBody>
      </p:sp>
      <p:sp>
        <p:nvSpPr>
          <p:cNvPr id="379" name="TextBox 5"/>
          <p:cNvSpPr txBox="1"/>
          <p:nvPr/>
        </p:nvSpPr>
        <p:spPr>
          <a:xfrm>
            <a:off x="5146039" y="10010775"/>
            <a:ext cx="185931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D1634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Acidic</a:t>
            </a:r>
          </a:p>
        </p:txBody>
      </p:sp>
      <p:sp>
        <p:nvSpPr>
          <p:cNvPr id="380" name="TextBox 6"/>
          <p:cNvSpPr txBox="1"/>
          <p:nvPr/>
        </p:nvSpPr>
        <p:spPr>
          <a:xfrm>
            <a:off x="17588865" y="9991725"/>
            <a:ext cx="176691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00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Basic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AutoShape 26"/>
          <p:cNvSpPr/>
          <p:nvPr/>
        </p:nvSpPr>
        <p:spPr>
          <a:xfrm>
            <a:off x="2648691" y="9448799"/>
            <a:ext cx="8073915" cy="198120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83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rcRect l="34723" t="37500" r="26389" b="26389"/>
          <a:stretch>
            <a:fillRect/>
          </a:stretch>
        </p:blipFill>
        <p:spPr>
          <a:xfrm>
            <a:off x="4267200" y="3810000"/>
            <a:ext cx="4267200" cy="396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Rectangle 3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Polar Amino acids: Cysteine</a:t>
            </a:r>
          </a:p>
        </p:txBody>
      </p:sp>
      <p:sp>
        <p:nvSpPr>
          <p:cNvPr id="385" name="Text Box 4"/>
          <p:cNvSpPr txBox="1"/>
          <p:nvPr/>
        </p:nvSpPr>
        <p:spPr>
          <a:xfrm>
            <a:off x="11521440" y="5995187"/>
            <a:ext cx="49022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86" name="Text Box 5"/>
          <p:cNvSpPr txBox="1"/>
          <p:nvPr/>
        </p:nvSpPr>
        <p:spPr>
          <a:xfrm>
            <a:off x="11521440" y="3404387"/>
            <a:ext cx="46745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387" name="Text Box 6"/>
          <p:cNvSpPr txBox="1"/>
          <p:nvPr/>
        </p:nvSpPr>
        <p:spPr>
          <a:xfrm>
            <a:off x="15179040" y="3099587"/>
            <a:ext cx="401266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Names:</a:t>
            </a:r>
            <a:r>
              <a:rPr b="0" i="0"/>
              <a:t> Cys, C</a:t>
            </a:r>
          </a:p>
        </p:txBody>
      </p:sp>
      <p:sp>
        <p:nvSpPr>
          <p:cNvPr id="388" name="Text Box 7"/>
          <p:cNvSpPr txBox="1"/>
          <p:nvPr/>
        </p:nvSpPr>
        <p:spPr>
          <a:xfrm>
            <a:off x="15179040" y="5080787"/>
            <a:ext cx="5034310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1.8 %</a:t>
            </a:r>
          </a:p>
        </p:txBody>
      </p:sp>
      <p:sp>
        <p:nvSpPr>
          <p:cNvPr id="389" name="Line 8"/>
          <p:cNvSpPr/>
          <p:nvPr/>
        </p:nvSpPr>
        <p:spPr>
          <a:xfrm>
            <a:off x="11734800" y="44196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390" name="Text Box 9"/>
          <p:cNvSpPr txBox="1"/>
          <p:nvPr/>
        </p:nvSpPr>
        <p:spPr>
          <a:xfrm>
            <a:off x="11216640" y="4623587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391" name="Line 10"/>
          <p:cNvSpPr/>
          <p:nvPr/>
        </p:nvSpPr>
        <p:spPr>
          <a:xfrm>
            <a:off x="11734800" y="57912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392" name="Text Box 11"/>
          <p:cNvSpPr txBox="1"/>
          <p:nvPr/>
        </p:nvSpPr>
        <p:spPr>
          <a:xfrm>
            <a:off x="6187439" y="660478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393" name="Text Box 12"/>
          <p:cNvSpPr txBox="1"/>
          <p:nvPr/>
        </p:nvSpPr>
        <p:spPr>
          <a:xfrm>
            <a:off x="5577839" y="3709187"/>
            <a:ext cx="961382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394" name="Text Box 13"/>
          <p:cNvSpPr txBox="1"/>
          <p:nvPr/>
        </p:nvSpPr>
        <p:spPr>
          <a:xfrm>
            <a:off x="7406640" y="2947187"/>
            <a:ext cx="92603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SG</a:t>
            </a:r>
          </a:p>
        </p:txBody>
      </p:sp>
      <p:sp>
        <p:nvSpPr>
          <p:cNvPr id="395" name="AutoShape 15"/>
          <p:cNvSpPr/>
          <p:nvPr/>
        </p:nvSpPr>
        <p:spPr>
          <a:xfrm>
            <a:off x="3962400" y="2590800"/>
            <a:ext cx="4876800" cy="5791200"/>
          </a:xfrm>
          <a:prstGeom prst="roundRect">
            <a:avLst>
              <a:gd name="adj" fmla="val 16667"/>
            </a:avLst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96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rcRect l="15277" t="34721" r="18056" b="36111"/>
          <a:stretch>
            <a:fillRect/>
          </a:stretch>
        </p:blipFill>
        <p:spPr>
          <a:xfrm>
            <a:off x="11582400" y="9601200"/>
            <a:ext cx="73152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Text Box 18"/>
          <p:cNvSpPr txBox="1"/>
          <p:nvPr/>
        </p:nvSpPr>
        <p:spPr>
          <a:xfrm>
            <a:off x="12090332" y="9723263"/>
            <a:ext cx="1313918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CB1</a:t>
            </a:r>
          </a:p>
        </p:txBody>
      </p:sp>
      <p:sp>
        <p:nvSpPr>
          <p:cNvPr id="398" name="Text Box 19"/>
          <p:cNvSpPr txBox="1"/>
          <p:nvPr/>
        </p:nvSpPr>
        <p:spPr>
          <a:xfrm>
            <a:off x="14131120" y="8966987"/>
            <a:ext cx="127888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SG1</a:t>
            </a:r>
          </a:p>
        </p:txBody>
      </p:sp>
      <p:sp>
        <p:nvSpPr>
          <p:cNvPr id="399" name="Text Box 20"/>
          <p:cNvSpPr txBox="1"/>
          <p:nvPr/>
        </p:nvSpPr>
        <p:spPr>
          <a:xfrm>
            <a:off x="15553350" y="11710187"/>
            <a:ext cx="1278882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SG2</a:t>
            </a:r>
          </a:p>
        </p:txBody>
      </p:sp>
      <p:sp>
        <p:nvSpPr>
          <p:cNvPr id="400" name="Text Box 21"/>
          <p:cNvSpPr txBox="1"/>
          <p:nvPr/>
        </p:nvSpPr>
        <p:spPr>
          <a:xfrm>
            <a:off x="17433289" y="8966987"/>
            <a:ext cx="13139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CB2</a:t>
            </a:r>
          </a:p>
        </p:txBody>
      </p:sp>
      <p:sp>
        <p:nvSpPr>
          <p:cNvPr id="401" name="Text Box 22"/>
          <p:cNvSpPr txBox="1"/>
          <p:nvPr/>
        </p:nvSpPr>
        <p:spPr>
          <a:xfrm>
            <a:off x="11517523" y="12168405"/>
            <a:ext cx="134895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CA1</a:t>
            </a:r>
          </a:p>
        </p:txBody>
      </p:sp>
      <p:sp>
        <p:nvSpPr>
          <p:cNvPr id="402" name="Text Box 23"/>
          <p:cNvSpPr txBox="1"/>
          <p:nvPr/>
        </p:nvSpPr>
        <p:spPr>
          <a:xfrm>
            <a:off x="18235997" y="11913726"/>
            <a:ext cx="134895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CA2</a:t>
            </a:r>
          </a:p>
        </p:txBody>
      </p:sp>
      <p:sp>
        <p:nvSpPr>
          <p:cNvPr id="403" name="Text Box 24"/>
          <p:cNvSpPr txBox="1"/>
          <p:nvPr/>
        </p:nvSpPr>
        <p:spPr>
          <a:xfrm>
            <a:off x="3185689" y="9449587"/>
            <a:ext cx="7576791" cy="1979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 form disulphide bridges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proteins</a:t>
            </a:r>
          </a:p>
        </p:txBody>
      </p:sp>
      <p:sp>
        <p:nvSpPr>
          <p:cNvPr id="404" name="AutoShape 27"/>
          <p:cNvSpPr/>
          <p:nvPr/>
        </p:nvSpPr>
        <p:spPr>
          <a:xfrm>
            <a:off x="10668000" y="10363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CC00"/>
          </a:solidFill>
          <a:ln w="381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05" name="Text Box 28"/>
          <p:cNvSpPr txBox="1"/>
          <p:nvPr/>
        </p:nvSpPr>
        <p:spPr>
          <a:xfrm>
            <a:off x="15147290" y="6528587"/>
            <a:ext cx="500051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</a:t>
            </a:r>
            <a:r>
              <a:rPr b="0">
                <a:solidFill>
                  <a:srgbClr val="CCB400"/>
                </a:solidFill>
              </a:rPr>
              <a:t>:</a:t>
            </a:r>
            <a:r>
              <a:rPr b="0" i="0"/>
              <a:t> 8.3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2"/>
          <p:cNvSpPr txBox="1"/>
          <p:nvPr/>
        </p:nvSpPr>
        <p:spPr>
          <a:xfrm>
            <a:off x="10295890" y="368299"/>
            <a:ext cx="29979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163" name="Text Box 3"/>
          <p:cNvSpPr txBox="1"/>
          <p:nvPr/>
        </p:nvSpPr>
        <p:spPr>
          <a:xfrm>
            <a:off x="1325905" y="2646908"/>
            <a:ext cx="13688311" cy="1020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Proteins: Tertiary and Quartenary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t>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  <a:r>
              <a:t>Proteins: Geometry</a:t>
            </a:r>
          </a:p>
        </p:txBody>
      </p:sp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1111" y="4761535"/>
            <a:ext cx="4149728" cy="6343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5"/>
          <p:cNvSpPr txBox="1"/>
          <p:nvPr/>
        </p:nvSpPr>
        <p:spPr>
          <a:xfrm>
            <a:off x="6561284" y="711200"/>
            <a:ext cx="1627632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Polar Amino acids: Histidine</a:t>
            </a:r>
          </a:p>
        </p:txBody>
      </p:sp>
      <p:pic>
        <p:nvPicPr>
          <p:cNvPr id="40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26389" t="27777" r="27777" b="23611"/>
          <a:stretch>
            <a:fillRect/>
          </a:stretch>
        </p:blipFill>
        <p:spPr>
          <a:xfrm>
            <a:off x="4451350" y="3733800"/>
            <a:ext cx="50292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Text Box 7"/>
          <p:cNvSpPr txBox="1"/>
          <p:nvPr/>
        </p:nvSpPr>
        <p:spPr>
          <a:xfrm>
            <a:off x="11521440" y="8240591"/>
            <a:ext cx="537841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10" name="Text Box 8"/>
          <p:cNvSpPr txBox="1"/>
          <p:nvPr/>
        </p:nvSpPr>
        <p:spPr>
          <a:xfrm>
            <a:off x="11278666" y="6879228"/>
            <a:ext cx="13139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11" name="Text Box 9"/>
          <p:cNvSpPr txBox="1"/>
          <p:nvPr/>
        </p:nvSpPr>
        <p:spPr>
          <a:xfrm>
            <a:off x="11521440" y="5909856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12" name="Text Box 10"/>
          <p:cNvSpPr txBox="1"/>
          <p:nvPr/>
        </p:nvSpPr>
        <p:spPr>
          <a:xfrm>
            <a:off x="10275496" y="515698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13" name="Text Box 11"/>
          <p:cNvSpPr txBox="1"/>
          <p:nvPr/>
        </p:nvSpPr>
        <p:spPr>
          <a:xfrm>
            <a:off x="12468703" y="5156987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14" name="Text Box 12"/>
          <p:cNvSpPr txBox="1"/>
          <p:nvPr/>
        </p:nvSpPr>
        <p:spPr>
          <a:xfrm>
            <a:off x="10641911" y="3989375"/>
            <a:ext cx="572878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15" name="Text Box 13"/>
          <p:cNvSpPr txBox="1"/>
          <p:nvPr/>
        </p:nvSpPr>
        <p:spPr>
          <a:xfrm>
            <a:off x="12131040" y="4242587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16" name="Line 14"/>
          <p:cNvSpPr/>
          <p:nvPr/>
        </p:nvSpPr>
        <p:spPr>
          <a:xfrm flipV="1">
            <a:off x="11766550" y="7848600"/>
            <a:ext cx="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17" name="Line 15"/>
          <p:cNvSpPr/>
          <p:nvPr/>
        </p:nvSpPr>
        <p:spPr>
          <a:xfrm flipV="1">
            <a:off x="11766550" y="6629400"/>
            <a:ext cx="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18" name="Line 16"/>
          <p:cNvSpPr/>
          <p:nvPr/>
        </p:nvSpPr>
        <p:spPr>
          <a:xfrm flipH="1" flipV="1">
            <a:off x="11004549" y="5867399"/>
            <a:ext cx="457201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19" name="Line 17"/>
          <p:cNvSpPr/>
          <p:nvPr/>
        </p:nvSpPr>
        <p:spPr>
          <a:xfrm flipV="1">
            <a:off x="12071349" y="5867399"/>
            <a:ext cx="457201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20" name="Line 18"/>
          <p:cNvSpPr/>
          <p:nvPr/>
        </p:nvSpPr>
        <p:spPr>
          <a:xfrm flipV="1">
            <a:off x="10852149" y="4800600"/>
            <a:ext cx="152401" cy="6096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21" name="Line 19"/>
          <p:cNvSpPr/>
          <p:nvPr/>
        </p:nvSpPr>
        <p:spPr>
          <a:xfrm>
            <a:off x="11309350" y="4648200"/>
            <a:ext cx="762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22" name="Line 20"/>
          <p:cNvSpPr/>
          <p:nvPr/>
        </p:nvSpPr>
        <p:spPr>
          <a:xfrm>
            <a:off x="12528549" y="4800600"/>
            <a:ext cx="152401" cy="6096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23" name="Text Box 21"/>
          <p:cNvSpPr txBox="1"/>
          <p:nvPr/>
        </p:nvSpPr>
        <p:spPr>
          <a:xfrm>
            <a:off x="13691919" y="5543712"/>
            <a:ext cx="572878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24" name="Text Box 22"/>
          <p:cNvSpPr txBox="1"/>
          <p:nvPr/>
        </p:nvSpPr>
        <p:spPr>
          <a:xfrm>
            <a:off x="12802210" y="3716725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25" name="Line 23"/>
          <p:cNvSpPr/>
          <p:nvPr/>
        </p:nvSpPr>
        <p:spPr>
          <a:xfrm>
            <a:off x="11309350" y="4800600"/>
            <a:ext cx="7620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26" name="Line 24"/>
          <p:cNvSpPr/>
          <p:nvPr/>
        </p:nvSpPr>
        <p:spPr>
          <a:xfrm>
            <a:off x="11156949" y="5867399"/>
            <a:ext cx="457201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27" name="Text Box 25"/>
          <p:cNvSpPr txBox="1"/>
          <p:nvPr/>
        </p:nvSpPr>
        <p:spPr>
          <a:xfrm>
            <a:off x="15483840" y="4471187"/>
            <a:ext cx="369454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Name:</a:t>
            </a:r>
            <a:r>
              <a:rPr b="0" i="0"/>
              <a:t> His, H</a:t>
            </a:r>
          </a:p>
        </p:txBody>
      </p:sp>
      <p:sp>
        <p:nvSpPr>
          <p:cNvPr id="428" name="Text Box 26"/>
          <p:cNvSpPr txBox="1"/>
          <p:nvPr/>
        </p:nvSpPr>
        <p:spPr>
          <a:xfrm>
            <a:off x="15179040" y="6147587"/>
            <a:ext cx="5034310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2.2 %</a:t>
            </a:r>
          </a:p>
        </p:txBody>
      </p:sp>
      <p:sp>
        <p:nvSpPr>
          <p:cNvPr id="429" name="Text Box 27"/>
          <p:cNvSpPr txBox="1"/>
          <p:nvPr/>
        </p:nvSpPr>
        <p:spPr>
          <a:xfrm>
            <a:off x="15179040" y="8128787"/>
            <a:ext cx="531801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sidechain:</a:t>
            </a:r>
            <a:r>
              <a:rPr>
                <a:solidFill>
                  <a:srgbClr val="FF3300"/>
                </a:solidFill>
              </a:rPr>
              <a:t> 6.04</a:t>
            </a:r>
          </a:p>
        </p:txBody>
      </p:sp>
      <p:sp>
        <p:nvSpPr>
          <p:cNvPr id="430" name="Line 28"/>
          <p:cNvSpPr/>
          <p:nvPr/>
        </p:nvSpPr>
        <p:spPr>
          <a:xfrm>
            <a:off x="13138149" y="5715000"/>
            <a:ext cx="457201" cy="1524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31" name="Text Box 29"/>
          <p:cNvSpPr txBox="1"/>
          <p:nvPr/>
        </p:nvSpPr>
        <p:spPr>
          <a:xfrm>
            <a:off x="6492240" y="8281187"/>
            <a:ext cx="9964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432" name="Text Box 30"/>
          <p:cNvSpPr txBox="1"/>
          <p:nvPr/>
        </p:nvSpPr>
        <p:spPr>
          <a:xfrm>
            <a:off x="5211978" y="6147587"/>
            <a:ext cx="96138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433" name="Text Box 31"/>
          <p:cNvSpPr txBox="1"/>
          <p:nvPr/>
        </p:nvSpPr>
        <p:spPr>
          <a:xfrm>
            <a:off x="6785561" y="645238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CG</a:t>
            </a:r>
          </a:p>
        </p:txBody>
      </p:sp>
      <p:sp>
        <p:nvSpPr>
          <p:cNvPr id="434" name="Text Box 32"/>
          <p:cNvSpPr txBox="1"/>
          <p:nvPr/>
        </p:nvSpPr>
        <p:spPr>
          <a:xfrm>
            <a:off x="8394181" y="5690387"/>
            <a:ext cx="1348955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ND1</a:t>
            </a:r>
          </a:p>
        </p:txBody>
      </p:sp>
      <p:sp>
        <p:nvSpPr>
          <p:cNvPr id="435" name="Text Box 33"/>
          <p:cNvSpPr txBox="1"/>
          <p:nvPr/>
        </p:nvSpPr>
        <p:spPr>
          <a:xfrm>
            <a:off x="5035709" y="3716725"/>
            <a:ext cx="13139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CD2</a:t>
            </a:r>
          </a:p>
        </p:txBody>
      </p:sp>
      <p:sp>
        <p:nvSpPr>
          <p:cNvPr id="436" name="Text Box 34"/>
          <p:cNvSpPr txBox="1"/>
          <p:nvPr/>
        </p:nvSpPr>
        <p:spPr>
          <a:xfrm>
            <a:off x="6949949" y="3272850"/>
            <a:ext cx="1278260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NE2</a:t>
            </a:r>
          </a:p>
        </p:txBody>
      </p:sp>
      <p:sp>
        <p:nvSpPr>
          <p:cNvPr id="437" name="Text Box 35"/>
          <p:cNvSpPr txBox="1"/>
          <p:nvPr/>
        </p:nvSpPr>
        <p:spPr>
          <a:xfrm>
            <a:off x="8072856" y="3963866"/>
            <a:ext cx="1243225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 Box 4"/>
          <p:cNvSpPr txBox="1"/>
          <p:nvPr/>
        </p:nvSpPr>
        <p:spPr>
          <a:xfrm>
            <a:off x="17667230" y="9459113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40" name="Text Box 5"/>
          <p:cNvSpPr txBox="1"/>
          <p:nvPr/>
        </p:nvSpPr>
        <p:spPr>
          <a:xfrm>
            <a:off x="17545849" y="8401837"/>
            <a:ext cx="13139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41" name="Text Box 6"/>
          <p:cNvSpPr txBox="1"/>
          <p:nvPr/>
        </p:nvSpPr>
        <p:spPr>
          <a:xfrm>
            <a:off x="17747299" y="7293763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42" name="Text Box 7"/>
          <p:cNvSpPr txBox="1"/>
          <p:nvPr/>
        </p:nvSpPr>
        <p:spPr>
          <a:xfrm>
            <a:off x="16613590" y="666193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43" name="Text Box 8"/>
          <p:cNvSpPr txBox="1"/>
          <p:nvPr/>
        </p:nvSpPr>
        <p:spPr>
          <a:xfrm>
            <a:off x="18619864" y="6661937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44" name="Text Box 9"/>
          <p:cNvSpPr txBox="1"/>
          <p:nvPr/>
        </p:nvSpPr>
        <p:spPr>
          <a:xfrm>
            <a:off x="16979158" y="5575682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45" name="Text Box 10"/>
          <p:cNvSpPr txBox="1"/>
          <p:nvPr/>
        </p:nvSpPr>
        <p:spPr>
          <a:xfrm>
            <a:off x="18206407" y="5575682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46" name="Line 11"/>
          <p:cNvSpPr/>
          <p:nvPr/>
        </p:nvSpPr>
        <p:spPr>
          <a:xfrm flipV="1">
            <a:off x="17897476" y="9159875"/>
            <a:ext cx="1" cy="419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47" name="Line 12"/>
          <p:cNvSpPr/>
          <p:nvPr/>
        </p:nvSpPr>
        <p:spPr>
          <a:xfrm flipV="1">
            <a:off x="17897476" y="8045450"/>
            <a:ext cx="1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48" name="Line 13"/>
          <p:cNvSpPr/>
          <p:nvPr/>
        </p:nvSpPr>
        <p:spPr>
          <a:xfrm flipH="1" flipV="1">
            <a:off x="17173579" y="7346949"/>
            <a:ext cx="434973" cy="4191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49" name="Line 14"/>
          <p:cNvSpPr/>
          <p:nvPr/>
        </p:nvSpPr>
        <p:spPr>
          <a:xfrm flipV="1">
            <a:off x="18186400" y="7346950"/>
            <a:ext cx="434977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0" name="Line 15"/>
          <p:cNvSpPr/>
          <p:nvPr/>
        </p:nvSpPr>
        <p:spPr>
          <a:xfrm flipV="1">
            <a:off x="17065415" y="6353176"/>
            <a:ext cx="146051" cy="55562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1" name="Line 16"/>
          <p:cNvSpPr/>
          <p:nvPr/>
        </p:nvSpPr>
        <p:spPr>
          <a:xfrm>
            <a:off x="17462500" y="6232526"/>
            <a:ext cx="7239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2" name="Line 17"/>
          <p:cNvSpPr/>
          <p:nvPr/>
        </p:nvSpPr>
        <p:spPr>
          <a:xfrm>
            <a:off x="18621376" y="6372226"/>
            <a:ext cx="146051" cy="55562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3" name="Text Box 18"/>
          <p:cNvSpPr txBox="1"/>
          <p:nvPr/>
        </p:nvSpPr>
        <p:spPr>
          <a:xfrm>
            <a:off x="19724652" y="690958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54" name="Text Box 19"/>
          <p:cNvSpPr txBox="1"/>
          <p:nvPr/>
        </p:nvSpPr>
        <p:spPr>
          <a:xfrm>
            <a:off x="18764254" y="5575682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55" name="Line 20"/>
          <p:cNvSpPr/>
          <p:nvPr/>
        </p:nvSpPr>
        <p:spPr>
          <a:xfrm>
            <a:off x="17462500" y="6372226"/>
            <a:ext cx="7239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6" name="Line 21"/>
          <p:cNvSpPr/>
          <p:nvPr/>
        </p:nvSpPr>
        <p:spPr>
          <a:xfrm>
            <a:off x="17319627" y="7346950"/>
            <a:ext cx="431801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7" name="Line 22"/>
          <p:cNvSpPr/>
          <p:nvPr/>
        </p:nvSpPr>
        <p:spPr>
          <a:xfrm>
            <a:off x="19202400" y="7207250"/>
            <a:ext cx="431801" cy="1397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58" name="Text Box 23"/>
          <p:cNvSpPr txBox="1"/>
          <p:nvPr/>
        </p:nvSpPr>
        <p:spPr>
          <a:xfrm>
            <a:off x="5546044" y="9459113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59" name="Text Box 24"/>
          <p:cNvSpPr txBox="1"/>
          <p:nvPr/>
        </p:nvSpPr>
        <p:spPr>
          <a:xfrm>
            <a:off x="5426926" y="8401837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60" name="Text Box 25"/>
          <p:cNvSpPr txBox="1"/>
          <p:nvPr/>
        </p:nvSpPr>
        <p:spPr>
          <a:xfrm>
            <a:off x="5597374" y="7433857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61" name="Text Box 26"/>
          <p:cNvSpPr txBox="1"/>
          <p:nvPr/>
        </p:nvSpPr>
        <p:spPr>
          <a:xfrm>
            <a:off x="4510975" y="6661937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62" name="Text Box 27"/>
          <p:cNvSpPr txBox="1"/>
          <p:nvPr/>
        </p:nvSpPr>
        <p:spPr>
          <a:xfrm>
            <a:off x="6577859" y="6871487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63" name="Text Box 28"/>
          <p:cNvSpPr txBox="1"/>
          <p:nvPr/>
        </p:nvSpPr>
        <p:spPr>
          <a:xfrm>
            <a:off x="4921176" y="5664930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64" name="Text Box 29"/>
          <p:cNvSpPr txBox="1"/>
          <p:nvPr/>
        </p:nvSpPr>
        <p:spPr>
          <a:xfrm>
            <a:off x="6203002" y="5664930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65" name="Line 30"/>
          <p:cNvSpPr/>
          <p:nvPr/>
        </p:nvSpPr>
        <p:spPr>
          <a:xfrm flipV="1">
            <a:off x="5775325" y="9140825"/>
            <a:ext cx="1" cy="419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66" name="Line 31"/>
          <p:cNvSpPr/>
          <p:nvPr/>
        </p:nvSpPr>
        <p:spPr>
          <a:xfrm flipV="1">
            <a:off x="5775325" y="8026400"/>
            <a:ext cx="1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67" name="Line 32"/>
          <p:cNvSpPr/>
          <p:nvPr/>
        </p:nvSpPr>
        <p:spPr>
          <a:xfrm flipH="1" flipV="1">
            <a:off x="5051427" y="7327899"/>
            <a:ext cx="434973" cy="4191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68" name="Line 33"/>
          <p:cNvSpPr/>
          <p:nvPr/>
        </p:nvSpPr>
        <p:spPr>
          <a:xfrm flipV="1">
            <a:off x="6097243" y="7346950"/>
            <a:ext cx="431801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69" name="Line 34"/>
          <p:cNvSpPr/>
          <p:nvPr/>
        </p:nvSpPr>
        <p:spPr>
          <a:xfrm flipV="1">
            <a:off x="4908549" y="6353176"/>
            <a:ext cx="142877" cy="55562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70" name="Line 35"/>
          <p:cNvSpPr/>
          <p:nvPr/>
        </p:nvSpPr>
        <p:spPr>
          <a:xfrm>
            <a:off x="5340350" y="6213476"/>
            <a:ext cx="727077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71" name="Line 36"/>
          <p:cNvSpPr/>
          <p:nvPr/>
        </p:nvSpPr>
        <p:spPr>
          <a:xfrm>
            <a:off x="6499226" y="6353176"/>
            <a:ext cx="146051" cy="55562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72" name="Text Box 38"/>
          <p:cNvSpPr txBox="1"/>
          <p:nvPr/>
        </p:nvSpPr>
        <p:spPr>
          <a:xfrm>
            <a:off x="6723909" y="5388763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73" name="Line 40"/>
          <p:cNvSpPr/>
          <p:nvPr/>
        </p:nvSpPr>
        <p:spPr>
          <a:xfrm>
            <a:off x="5197475" y="7327900"/>
            <a:ext cx="434973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74" name="Text Box 42"/>
          <p:cNvSpPr txBox="1"/>
          <p:nvPr/>
        </p:nvSpPr>
        <p:spPr>
          <a:xfrm>
            <a:off x="11358137" y="6093410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75" name="Text Box 43"/>
          <p:cNvSpPr txBox="1"/>
          <p:nvPr/>
        </p:nvSpPr>
        <p:spPr>
          <a:xfrm>
            <a:off x="11185632" y="5060949"/>
            <a:ext cx="13139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76" name="Text Box 44"/>
          <p:cNvSpPr txBox="1"/>
          <p:nvPr/>
        </p:nvSpPr>
        <p:spPr>
          <a:xfrm>
            <a:off x="11403013" y="4234650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77" name="Text Box 45"/>
          <p:cNvSpPr txBox="1"/>
          <p:nvPr/>
        </p:nvSpPr>
        <p:spPr>
          <a:xfrm>
            <a:off x="10362226" y="3632980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78" name="Text Box 46"/>
          <p:cNvSpPr txBox="1"/>
          <p:nvPr/>
        </p:nvSpPr>
        <p:spPr>
          <a:xfrm>
            <a:off x="12362762" y="3632980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79" name="Text Box 47"/>
          <p:cNvSpPr txBox="1"/>
          <p:nvPr/>
        </p:nvSpPr>
        <p:spPr>
          <a:xfrm>
            <a:off x="10663237" y="257253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80" name="Text Box 48"/>
          <p:cNvSpPr txBox="1"/>
          <p:nvPr/>
        </p:nvSpPr>
        <p:spPr>
          <a:xfrm>
            <a:off x="11991239" y="2572537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81" name="Line 49"/>
          <p:cNvSpPr/>
          <p:nvPr/>
        </p:nvSpPr>
        <p:spPr>
          <a:xfrm flipV="1">
            <a:off x="11563350" y="6026150"/>
            <a:ext cx="0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2" name="Line 50"/>
          <p:cNvSpPr/>
          <p:nvPr/>
        </p:nvSpPr>
        <p:spPr>
          <a:xfrm flipV="1">
            <a:off x="11563350" y="4908550"/>
            <a:ext cx="0" cy="4191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3" name="Line 51"/>
          <p:cNvSpPr/>
          <p:nvPr/>
        </p:nvSpPr>
        <p:spPr>
          <a:xfrm flipH="1" flipV="1">
            <a:off x="10839449" y="4213226"/>
            <a:ext cx="431801" cy="419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4" name="Line 52"/>
          <p:cNvSpPr/>
          <p:nvPr/>
        </p:nvSpPr>
        <p:spPr>
          <a:xfrm flipV="1">
            <a:off x="11852276" y="4213226"/>
            <a:ext cx="434973" cy="419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5" name="Line 53"/>
          <p:cNvSpPr/>
          <p:nvPr/>
        </p:nvSpPr>
        <p:spPr>
          <a:xfrm flipV="1">
            <a:off x="10693399" y="3235325"/>
            <a:ext cx="146051" cy="5588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6" name="Line 54"/>
          <p:cNvSpPr/>
          <p:nvPr/>
        </p:nvSpPr>
        <p:spPr>
          <a:xfrm>
            <a:off x="11128375" y="3095625"/>
            <a:ext cx="72390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7" name="Line 55"/>
          <p:cNvSpPr/>
          <p:nvPr/>
        </p:nvSpPr>
        <p:spPr>
          <a:xfrm>
            <a:off x="12287249" y="3235326"/>
            <a:ext cx="142877" cy="5588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88" name="Text Box 56"/>
          <p:cNvSpPr txBox="1"/>
          <p:nvPr/>
        </p:nvSpPr>
        <p:spPr>
          <a:xfrm>
            <a:off x="13358197" y="4118863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89" name="Text Box 57"/>
          <p:cNvSpPr txBox="1"/>
          <p:nvPr/>
        </p:nvSpPr>
        <p:spPr>
          <a:xfrm>
            <a:off x="12477062" y="257253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90" name="Line 58"/>
          <p:cNvSpPr/>
          <p:nvPr/>
        </p:nvSpPr>
        <p:spPr>
          <a:xfrm>
            <a:off x="11128375" y="3235325"/>
            <a:ext cx="723901" cy="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91" name="Line 59"/>
          <p:cNvSpPr/>
          <p:nvPr/>
        </p:nvSpPr>
        <p:spPr>
          <a:xfrm>
            <a:off x="10982326" y="4213226"/>
            <a:ext cx="434973" cy="419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92" name="Line 60"/>
          <p:cNvSpPr/>
          <p:nvPr/>
        </p:nvSpPr>
        <p:spPr>
          <a:xfrm>
            <a:off x="12973159" y="4134587"/>
            <a:ext cx="434977" cy="139701"/>
          </a:xfrm>
          <a:prstGeom prst="line">
            <a:avLst/>
          </a:prstGeom>
          <a:ln w="25400">
            <a:solidFill>
              <a:srgbClr val="FF33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493" name="Text Box 61"/>
          <p:cNvSpPr txBox="1"/>
          <p:nvPr/>
        </p:nvSpPr>
        <p:spPr>
          <a:xfrm>
            <a:off x="11654159" y="12457507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94" name="Text Box 62"/>
          <p:cNvSpPr txBox="1"/>
          <p:nvPr/>
        </p:nvSpPr>
        <p:spPr>
          <a:xfrm>
            <a:off x="11412803" y="11400231"/>
            <a:ext cx="13139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495" name="Text Box 63"/>
          <p:cNvSpPr txBox="1"/>
          <p:nvPr/>
        </p:nvSpPr>
        <p:spPr>
          <a:xfrm>
            <a:off x="11654159" y="10345910"/>
            <a:ext cx="53784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96" name="Text Box 64"/>
          <p:cNvSpPr txBox="1"/>
          <p:nvPr/>
        </p:nvSpPr>
        <p:spPr>
          <a:xfrm>
            <a:off x="10557141" y="9743669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</a:t>
            </a:r>
          </a:p>
        </p:txBody>
      </p:sp>
      <p:sp>
        <p:nvSpPr>
          <p:cNvPr id="497" name="Text Box 65"/>
          <p:cNvSpPr txBox="1"/>
          <p:nvPr/>
        </p:nvSpPr>
        <p:spPr>
          <a:xfrm>
            <a:off x="12650096" y="966548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98" name="Text Box 66"/>
          <p:cNvSpPr txBox="1"/>
          <p:nvPr/>
        </p:nvSpPr>
        <p:spPr>
          <a:xfrm>
            <a:off x="10956290" y="8574077"/>
            <a:ext cx="572878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99" name="Text Box 67"/>
          <p:cNvSpPr txBox="1"/>
          <p:nvPr/>
        </p:nvSpPr>
        <p:spPr>
          <a:xfrm>
            <a:off x="12184814" y="8574077"/>
            <a:ext cx="537841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00" name="Line 68"/>
          <p:cNvSpPr/>
          <p:nvPr/>
        </p:nvSpPr>
        <p:spPr>
          <a:xfrm flipV="1">
            <a:off x="11852275" y="12163428"/>
            <a:ext cx="1" cy="41592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1" name="Line 69"/>
          <p:cNvSpPr/>
          <p:nvPr/>
        </p:nvSpPr>
        <p:spPr>
          <a:xfrm flipV="1">
            <a:off x="11852275" y="11045825"/>
            <a:ext cx="1" cy="4191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2" name="Line 70"/>
          <p:cNvSpPr/>
          <p:nvPr/>
        </p:nvSpPr>
        <p:spPr>
          <a:xfrm flipH="1" flipV="1">
            <a:off x="11128377" y="10350500"/>
            <a:ext cx="434973" cy="41592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3" name="Line 71"/>
          <p:cNvSpPr/>
          <p:nvPr/>
        </p:nvSpPr>
        <p:spPr>
          <a:xfrm flipV="1">
            <a:off x="12141199" y="10350500"/>
            <a:ext cx="434977" cy="41592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4" name="Line 72"/>
          <p:cNvSpPr/>
          <p:nvPr/>
        </p:nvSpPr>
        <p:spPr>
          <a:xfrm flipV="1">
            <a:off x="10982325" y="9372600"/>
            <a:ext cx="146051" cy="5588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5" name="Line 73"/>
          <p:cNvSpPr/>
          <p:nvPr/>
        </p:nvSpPr>
        <p:spPr>
          <a:xfrm>
            <a:off x="11417300" y="9232900"/>
            <a:ext cx="72390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6" name="Line 74"/>
          <p:cNvSpPr/>
          <p:nvPr/>
        </p:nvSpPr>
        <p:spPr>
          <a:xfrm>
            <a:off x="12576175" y="9372599"/>
            <a:ext cx="146051" cy="558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07" name="Text Box 75"/>
          <p:cNvSpPr txBox="1"/>
          <p:nvPr/>
        </p:nvSpPr>
        <p:spPr>
          <a:xfrm>
            <a:off x="13674725" y="10152850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08" name="Text Box 76"/>
          <p:cNvSpPr txBox="1"/>
          <p:nvPr/>
        </p:nvSpPr>
        <p:spPr>
          <a:xfrm>
            <a:off x="12576435" y="8574077"/>
            <a:ext cx="572878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09" name="Line 78"/>
          <p:cNvSpPr/>
          <p:nvPr/>
        </p:nvSpPr>
        <p:spPr>
          <a:xfrm>
            <a:off x="11271249" y="10350500"/>
            <a:ext cx="434977" cy="415927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10" name="Line 79"/>
          <p:cNvSpPr/>
          <p:nvPr/>
        </p:nvSpPr>
        <p:spPr>
          <a:xfrm>
            <a:off x="13226680" y="10251507"/>
            <a:ext cx="434973" cy="139701"/>
          </a:xfrm>
          <a:prstGeom prst="line">
            <a:avLst/>
          </a:prstGeom>
          <a:ln w="12700">
            <a:solidFill>
              <a:srgbClr val="FF33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grpSp>
        <p:nvGrpSpPr>
          <p:cNvPr id="514" name="Group 83"/>
          <p:cNvGrpSpPr/>
          <p:nvPr/>
        </p:nvGrpSpPr>
        <p:grpSpPr>
          <a:xfrm>
            <a:off x="8750299" y="1768475"/>
            <a:ext cx="1158877" cy="11436351"/>
            <a:chOff x="0" y="0"/>
            <a:chExt cx="1158875" cy="11436350"/>
          </a:xfrm>
        </p:grpSpPr>
        <p:sp>
          <p:nvSpPr>
            <p:cNvPr id="511" name="Line 80"/>
            <p:cNvSpPr/>
            <p:nvPr/>
          </p:nvSpPr>
          <p:spPr>
            <a:xfrm flipH="1" flipV="1">
              <a:off x="-1" y="-1"/>
              <a:ext cx="1158877" cy="1"/>
            </a:xfrm>
            <a:prstGeom prst="line">
              <a:avLst/>
            </a:prstGeom>
            <a:noFill/>
            <a:ln w="508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512" name="Line 81"/>
            <p:cNvSpPr/>
            <p:nvPr/>
          </p:nvSpPr>
          <p:spPr>
            <a:xfrm flipH="1">
              <a:off x="-1" y="0"/>
              <a:ext cx="2" cy="11436350"/>
            </a:xfrm>
            <a:prstGeom prst="line">
              <a:avLst/>
            </a:prstGeom>
            <a:noFill/>
            <a:ln w="508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513" name="Line 82"/>
            <p:cNvSpPr/>
            <p:nvPr/>
          </p:nvSpPr>
          <p:spPr>
            <a:xfrm>
              <a:off x="-1" y="11436350"/>
              <a:ext cx="869158" cy="0"/>
            </a:xfrm>
            <a:prstGeom prst="line">
              <a:avLst/>
            </a:prstGeom>
            <a:noFill/>
            <a:ln w="508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518" name="Group 84"/>
          <p:cNvGrpSpPr/>
          <p:nvPr/>
        </p:nvGrpSpPr>
        <p:grpSpPr>
          <a:xfrm>
            <a:off x="13674725" y="1768475"/>
            <a:ext cx="1158875" cy="11436351"/>
            <a:chOff x="0" y="0"/>
            <a:chExt cx="1158874" cy="11436350"/>
          </a:xfrm>
        </p:grpSpPr>
        <p:sp>
          <p:nvSpPr>
            <p:cNvPr id="515" name="Line 85"/>
            <p:cNvSpPr/>
            <p:nvPr/>
          </p:nvSpPr>
          <p:spPr>
            <a:xfrm>
              <a:off x="0" y="0"/>
              <a:ext cx="1158875" cy="0"/>
            </a:xfrm>
            <a:prstGeom prst="line">
              <a:avLst/>
            </a:prstGeom>
            <a:noFill/>
            <a:ln w="508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516" name="Line 86"/>
            <p:cNvSpPr/>
            <p:nvPr/>
          </p:nvSpPr>
          <p:spPr>
            <a:xfrm flipH="1">
              <a:off x="1158873" y="0"/>
              <a:ext cx="1" cy="11436351"/>
            </a:xfrm>
            <a:prstGeom prst="line">
              <a:avLst/>
            </a:prstGeom>
            <a:noFill/>
            <a:ln w="508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517" name="Line 87"/>
            <p:cNvSpPr/>
            <p:nvPr/>
          </p:nvSpPr>
          <p:spPr>
            <a:xfrm flipH="1">
              <a:off x="289720" y="11436350"/>
              <a:ext cx="869155" cy="0"/>
            </a:xfrm>
            <a:prstGeom prst="line">
              <a:avLst/>
            </a:prstGeom>
            <a:noFill/>
            <a:ln w="508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sp>
        <p:nvSpPr>
          <p:cNvPr id="519" name="Text Box 88"/>
          <p:cNvSpPr txBox="1"/>
          <p:nvPr/>
        </p:nvSpPr>
        <p:spPr>
          <a:xfrm>
            <a:off x="9752926" y="181053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20" name="Line 89"/>
          <p:cNvSpPr/>
          <p:nvPr/>
        </p:nvSpPr>
        <p:spPr>
          <a:xfrm>
            <a:off x="10661650" y="8607425"/>
            <a:ext cx="292101" cy="276225"/>
          </a:xfrm>
          <a:prstGeom prst="line">
            <a:avLst/>
          </a:prstGeom>
          <a:ln w="25400">
            <a:solidFill>
              <a:srgbClr val="FF33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21" name="Line 90"/>
          <p:cNvSpPr/>
          <p:nvPr/>
        </p:nvSpPr>
        <p:spPr>
          <a:xfrm>
            <a:off x="12401549" y="9442449"/>
            <a:ext cx="146051" cy="558802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22" name="Text Box 91"/>
          <p:cNvSpPr txBox="1"/>
          <p:nvPr/>
        </p:nvSpPr>
        <p:spPr>
          <a:xfrm>
            <a:off x="10116820" y="7855739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23" name="Line 92"/>
          <p:cNvSpPr/>
          <p:nvPr/>
        </p:nvSpPr>
        <p:spPr>
          <a:xfrm>
            <a:off x="10313654" y="2581667"/>
            <a:ext cx="288925" cy="279400"/>
          </a:xfrm>
          <a:prstGeom prst="line">
            <a:avLst/>
          </a:prstGeom>
          <a:ln w="25400">
            <a:solidFill>
              <a:srgbClr val="FF33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24" name="Text Box 93"/>
          <p:cNvSpPr txBox="1"/>
          <p:nvPr/>
        </p:nvSpPr>
        <p:spPr>
          <a:xfrm>
            <a:off x="10853465" y="2160751"/>
            <a:ext cx="403772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25" name="Text Box 94"/>
          <p:cNvSpPr txBox="1"/>
          <p:nvPr/>
        </p:nvSpPr>
        <p:spPr>
          <a:xfrm>
            <a:off x="13002519" y="9313540"/>
            <a:ext cx="403772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526" name="Text Box 95"/>
          <p:cNvSpPr txBox="1"/>
          <p:nvPr/>
        </p:nvSpPr>
        <p:spPr>
          <a:xfrm>
            <a:off x="4081780" y="492203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27" name="Line 96"/>
          <p:cNvSpPr/>
          <p:nvPr/>
        </p:nvSpPr>
        <p:spPr>
          <a:xfrm>
            <a:off x="4616449" y="5654676"/>
            <a:ext cx="292101" cy="2794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28" name="Line 97"/>
          <p:cNvSpPr/>
          <p:nvPr/>
        </p:nvSpPr>
        <p:spPr>
          <a:xfrm>
            <a:off x="6324599" y="6423026"/>
            <a:ext cx="146052" cy="55562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29" name="Text Box 99"/>
          <p:cNvSpPr txBox="1"/>
          <p:nvPr/>
        </p:nvSpPr>
        <p:spPr>
          <a:xfrm>
            <a:off x="6200139" y="-69850"/>
            <a:ext cx="1180291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Different ionic states of Histidine</a:t>
            </a:r>
          </a:p>
        </p:txBody>
      </p:sp>
      <p:sp>
        <p:nvSpPr>
          <p:cNvPr id="530" name="Line 100"/>
          <p:cNvSpPr/>
          <p:nvPr/>
        </p:nvSpPr>
        <p:spPr>
          <a:xfrm>
            <a:off x="7315200" y="7315200"/>
            <a:ext cx="1219200" cy="0"/>
          </a:xfrm>
          <a:prstGeom prst="line">
            <a:avLst/>
          </a:prstGeom>
          <a:ln w="50800">
            <a:solidFill>
              <a:srgbClr val="FF33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31" name="Line 101"/>
          <p:cNvSpPr/>
          <p:nvPr/>
        </p:nvSpPr>
        <p:spPr>
          <a:xfrm flipH="1">
            <a:off x="7315200" y="7620000"/>
            <a:ext cx="1219200" cy="0"/>
          </a:xfrm>
          <a:prstGeom prst="line">
            <a:avLst/>
          </a:prstGeom>
          <a:ln w="50800">
            <a:solidFill>
              <a:srgbClr val="FF33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32" name="Line 102"/>
          <p:cNvSpPr/>
          <p:nvPr/>
        </p:nvSpPr>
        <p:spPr>
          <a:xfrm>
            <a:off x="15087600" y="7315200"/>
            <a:ext cx="1219200" cy="0"/>
          </a:xfrm>
          <a:prstGeom prst="line">
            <a:avLst/>
          </a:prstGeom>
          <a:ln w="50800">
            <a:solidFill>
              <a:srgbClr val="FF33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33" name="Line 103"/>
          <p:cNvSpPr/>
          <p:nvPr/>
        </p:nvSpPr>
        <p:spPr>
          <a:xfrm flipH="1">
            <a:off x="15087600" y="7620000"/>
            <a:ext cx="1219200" cy="0"/>
          </a:xfrm>
          <a:prstGeom prst="line">
            <a:avLst/>
          </a:prstGeom>
          <a:ln w="50800">
            <a:solidFill>
              <a:srgbClr val="FF330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rcRect l="26389" t="26389" r="23611" b="29166"/>
          <a:stretch>
            <a:fillRect/>
          </a:stretch>
        </p:blipFill>
        <p:spPr>
          <a:xfrm>
            <a:off x="4724400" y="4572000"/>
            <a:ext cx="5486400" cy="487680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Text Box 3"/>
          <p:cNvSpPr txBox="1"/>
          <p:nvPr/>
        </p:nvSpPr>
        <p:spPr>
          <a:xfrm>
            <a:off x="13021630" y="9175294"/>
            <a:ext cx="49022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37" name="Text Box 4"/>
          <p:cNvSpPr txBox="1"/>
          <p:nvPr/>
        </p:nvSpPr>
        <p:spPr>
          <a:xfrm>
            <a:off x="16245839" y="5233187"/>
            <a:ext cx="404770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Names:</a:t>
            </a:r>
            <a:r>
              <a:rPr b="0" i="0"/>
              <a:t> Asp, D</a:t>
            </a:r>
          </a:p>
        </p:txBody>
      </p:sp>
      <p:sp>
        <p:nvSpPr>
          <p:cNvPr id="538" name="Text Box 5"/>
          <p:cNvSpPr txBox="1"/>
          <p:nvPr/>
        </p:nvSpPr>
        <p:spPr>
          <a:xfrm>
            <a:off x="16245839" y="7214387"/>
            <a:ext cx="503431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5.2 %</a:t>
            </a:r>
          </a:p>
        </p:txBody>
      </p:sp>
      <p:sp>
        <p:nvSpPr>
          <p:cNvPr id="539" name="Line 6"/>
          <p:cNvSpPr/>
          <p:nvPr/>
        </p:nvSpPr>
        <p:spPr>
          <a:xfrm>
            <a:off x="13258800" y="73152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40" name="Text Box 7"/>
          <p:cNvSpPr txBox="1"/>
          <p:nvPr/>
        </p:nvSpPr>
        <p:spPr>
          <a:xfrm>
            <a:off x="12781348" y="7763434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41" name="Line 8"/>
          <p:cNvSpPr/>
          <p:nvPr/>
        </p:nvSpPr>
        <p:spPr>
          <a:xfrm>
            <a:off x="13258800" y="86868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42" name="Text Box 9"/>
          <p:cNvSpPr txBox="1"/>
          <p:nvPr/>
        </p:nvSpPr>
        <p:spPr>
          <a:xfrm>
            <a:off x="13021630" y="6351575"/>
            <a:ext cx="537841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43" name="Text Box 10"/>
          <p:cNvSpPr txBox="1"/>
          <p:nvPr/>
        </p:nvSpPr>
        <p:spPr>
          <a:xfrm>
            <a:off x="7539195" y="8413233"/>
            <a:ext cx="9964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544" name="Text Box 11"/>
          <p:cNvSpPr txBox="1"/>
          <p:nvPr/>
        </p:nvSpPr>
        <p:spPr>
          <a:xfrm>
            <a:off x="6492240" y="6203688"/>
            <a:ext cx="961381" cy="81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545" name="Text Box 12"/>
          <p:cNvSpPr txBox="1"/>
          <p:nvPr/>
        </p:nvSpPr>
        <p:spPr>
          <a:xfrm>
            <a:off x="7863840" y="4908542"/>
            <a:ext cx="9964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CG</a:t>
            </a:r>
          </a:p>
        </p:txBody>
      </p:sp>
      <p:sp>
        <p:nvSpPr>
          <p:cNvPr id="546" name="Text Box 13"/>
          <p:cNvSpPr txBox="1"/>
          <p:nvPr/>
        </p:nvSpPr>
        <p:spPr>
          <a:xfrm>
            <a:off x="9801646" y="5447158"/>
            <a:ext cx="134895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OD2</a:t>
            </a:r>
          </a:p>
        </p:txBody>
      </p:sp>
      <p:sp>
        <p:nvSpPr>
          <p:cNvPr id="547" name="Rectangle 14"/>
          <p:cNvSpPr txBox="1"/>
          <p:nvPr/>
        </p:nvSpPr>
        <p:spPr>
          <a:xfrm>
            <a:off x="4892039" y="507956"/>
            <a:ext cx="16276321" cy="111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Charged Amino acids: Aspartic Acid</a:t>
            </a:r>
          </a:p>
        </p:txBody>
      </p:sp>
      <p:sp>
        <p:nvSpPr>
          <p:cNvPr id="548" name="Text Box 15"/>
          <p:cNvSpPr txBox="1"/>
          <p:nvPr/>
        </p:nvSpPr>
        <p:spPr>
          <a:xfrm>
            <a:off x="13955496" y="5447158"/>
            <a:ext cx="57287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49" name="Text Box 16"/>
          <p:cNvSpPr txBox="1"/>
          <p:nvPr/>
        </p:nvSpPr>
        <p:spPr>
          <a:xfrm>
            <a:off x="12266609" y="5233187"/>
            <a:ext cx="5728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550" name="Line 17"/>
          <p:cNvSpPr/>
          <p:nvPr/>
        </p:nvSpPr>
        <p:spPr>
          <a:xfrm>
            <a:off x="12649199" y="6095999"/>
            <a:ext cx="457201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51" name="Line 18"/>
          <p:cNvSpPr/>
          <p:nvPr/>
        </p:nvSpPr>
        <p:spPr>
          <a:xfrm flipV="1">
            <a:off x="13563599" y="6095999"/>
            <a:ext cx="457201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52" name="Text Box 19"/>
          <p:cNvSpPr txBox="1"/>
          <p:nvPr/>
        </p:nvSpPr>
        <p:spPr>
          <a:xfrm>
            <a:off x="6298453" y="3973788"/>
            <a:ext cx="134895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OD1</a:t>
            </a:r>
          </a:p>
        </p:txBody>
      </p:sp>
      <p:sp>
        <p:nvSpPr>
          <p:cNvPr id="553" name="AutoShape 20"/>
          <p:cNvSpPr/>
          <p:nvPr/>
        </p:nvSpPr>
        <p:spPr>
          <a:xfrm>
            <a:off x="3962400" y="3962400"/>
            <a:ext cx="7162800" cy="6248400"/>
          </a:xfrm>
          <a:prstGeom prst="roundRect">
            <a:avLst>
              <a:gd name="adj" fmla="val 16667"/>
            </a:avLst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4" name="Text Box 21"/>
          <p:cNvSpPr txBox="1"/>
          <p:nvPr/>
        </p:nvSpPr>
        <p:spPr>
          <a:xfrm>
            <a:off x="14629537" y="5233187"/>
            <a:ext cx="32576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555" name="Line 22"/>
          <p:cNvSpPr/>
          <p:nvPr/>
        </p:nvSpPr>
        <p:spPr>
          <a:xfrm>
            <a:off x="12801599" y="6095999"/>
            <a:ext cx="457201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56" name="Text Box 24"/>
          <p:cNvSpPr txBox="1"/>
          <p:nvPr/>
        </p:nvSpPr>
        <p:spPr>
          <a:xfrm>
            <a:off x="16214089" y="8966987"/>
            <a:ext cx="49654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</a:t>
            </a:r>
            <a:r>
              <a:rPr b="0" i="0"/>
              <a:t>: 3.9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 Box 3"/>
          <p:cNvSpPr txBox="1"/>
          <p:nvPr/>
        </p:nvSpPr>
        <p:spPr>
          <a:xfrm>
            <a:off x="12162790" y="10033787"/>
            <a:ext cx="49022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559" name="Text Box 4"/>
          <p:cNvSpPr txBox="1"/>
          <p:nvPr/>
        </p:nvSpPr>
        <p:spPr>
          <a:xfrm>
            <a:off x="11857990" y="7671587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60" name="Text Box 5"/>
          <p:cNvSpPr txBox="1"/>
          <p:nvPr/>
        </p:nvSpPr>
        <p:spPr>
          <a:xfrm>
            <a:off x="16245839" y="5233187"/>
            <a:ext cx="397701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Names:</a:t>
            </a:r>
            <a:r>
              <a:rPr b="0" i="0"/>
              <a:t> Lys, K</a:t>
            </a:r>
          </a:p>
        </p:txBody>
      </p:sp>
      <p:sp>
        <p:nvSpPr>
          <p:cNvPr id="561" name="Text Box 6"/>
          <p:cNvSpPr txBox="1"/>
          <p:nvPr/>
        </p:nvSpPr>
        <p:spPr>
          <a:xfrm>
            <a:off x="16245839" y="7214387"/>
            <a:ext cx="503431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Occurrence:</a:t>
            </a:r>
            <a:r>
              <a:rPr b="0" i="0"/>
              <a:t> 5.8 %</a:t>
            </a:r>
          </a:p>
        </p:txBody>
      </p:sp>
      <p:sp>
        <p:nvSpPr>
          <p:cNvPr id="562" name="Line 7"/>
          <p:cNvSpPr/>
          <p:nvPr/>
        </p:nvSpPr>
        <p:spPr>
          <a:xfrm>
            <a:off x="12376150" y="84582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63" name="Text Box 8"/>
          <p:cNvSpPr txBox="1"/>
          <p:nvPr/>
        </p:nvSpPr>
        <p:spPr>
          <a:xfrm>
            <a:off x="11857990" y="8966987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64" name="Line 9"/>
          <p:cNvSpPr/>
          <p:nvPr/>
        </p:nvSpPr>
        <p:spPr>
          <a:xfrm>
            <a:off x="12376150" y="98298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65" name="Text Box 10"/>
          <p:cNvSpPr txBox="1"/>
          <p:nvPr/>
        </p:nvSpPr>
        <p:spPr>
          <a:xfrm>
            <a:off x="11857990" y="6452387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66" name="Line 11"/>
          <p:cNvSpPr/>
          <p:nvPr/>
        </p:nvSpPr>
        <p:spPr>
          <a:xfrm>
            <a:off x="12376150" y="7391400"/>
            <a:ext cx="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67" name="Rectangle 17"/>
          <p:cNvSpPr txBox="1"/>
          <p:nvPr/>
        </p:nvSpPr>
        <p:spPr>
          <a:xfrm>
            <a:off x="5346059" y="624262"/>
            <a:ext cx="16276321" cy="1116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Charged Amino acids: Lysine</a:t>
            </a:r>
          </a:p>
        </p:txBody>
      </p:sp>
      <p:sp>
        <p:nvSpPr>
          <p:cNvPr id="568" name="Text Box 25"/>
          <p:cNvSpPr txBox="1"/>
          <p:nvPr/>
        </p:nvSpPr>
        <p:spPr>
          <a:xfrm>
            <a:off x="16214089" y="8966987"/>
            <a:ext cx="496547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pKa sidechain</a:t>
            </a:r>
            <a:r>
              <a:rPr b="0" i="0"/>
              <a:t>: 9.2</a:t>
            </a:r>
          </a:p>
        </p:txBody>
      </p:sp>
      <p:sp>
        <p:nvSpPr>
          <p:cNvPr id="569" name="Text Box 27"/>
          <p:cNvSpPr txBox="1"/>
          <p:nvPr/>
        </p:nvSpPr>
        <p:spPr>
          <a:xfrm>
            <a:off x="11857990" y="5233187"/>
            <a:ext cx="13139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CH2</a:t>
            </a:r>
          </a:p>
        </p:txBody>
      </p:sp>
      <p:sp>
        <p:nvSpPr>
          <p:cNvPr id="570" name="Line 28"/>
          <p:cNvSpPr/>
          <p:nvPr/>
        </p:nvSpPr>
        <p:spPr>
          <a:xfrm>
            <a:off x="12376150" y="6019800"/>
            <a:ext cx="0" cy="7620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71" name="Line 29"/>
          <p:cNvSpPr/>
          <p:nvPr/>
        </p:nvSpPr>
        <p:spPr>
          <a:xfrm>
            <a:off x="12376150" y="4953000"/>
            <a:ext cx="0" cy="45720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72" name="Text Box 30"/>
          <p:cNvSpPr txBox="1"/>
          <p:nvPr/>
        </p:nvSpPr>
        <p:spPr>
          <a:xfrm>
            <a:off x="11937932" y="3937787"/>
            <a:ext cx="1578149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NH3</a:t>
            </a:r>
            <a:r>
              <a:rPr baseline="31000" sz="4800"/>
              <a:t>+</a:t>
            </a:r>
          </a:p>
        </p:txBody>
      </p:sp>
      <p:pic>
        <p:nvPicPr>
          <p:cNvPr id="573" name="Picture 31" descr="Picture 31"/>
          <p:cNvPicPr>
            <a:picLocks noChangeAspect="1"/>
          </p:cNvPicPr>
          <p:nvPr/>
        </p:nvPicPr>
        <p:blipFill>
          <a:blip r:embed="rId2">
            <a:extLst/>
          </a:blip>
          <a:srcRect l="33333" t="23611" r="31944" b="19444"/>
          <a:stretch>
            <a:fillRect/>
          </a:stretch>
        </p:blipFill>
        <p:spPr>
          <a:xfrm>
            <a:off x="5638800" y="4572000"/>
            <a:ext cx="3810000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Text Box 32"/>
          <p:cNvSpPr txBox="1"/>
          <p:nvPr/>
        </p:nvSpPr>
        <p:spPr>
          <a:xfrm>
            <a:off x="7428046" y="10267603"/>
            <a:ext cx="9964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</a:t>
            </a:r>
          </a:p>
        </p:txBody>
      </p:sp>
      <p:sp>
        <p:nvSpPr>
          <p:cNvPr id="575" name="Text Box 33"/>
          <p:cNvSpPr txBox="1"/>
          <p:nvPr/>
        </p:nvSpPr>
        <p:spPr>
          <a:xfrm>
            <a:off x="7063109" y="8662187"/>
            <a:ext cx="961382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CB</a:t>
            </a:r>
          </a:p>
        </p:txBody>
      </p:sp>
      <p:sp>
        <p:nvSpPr>
          <p:cNvPr id="576" name="Text Box 34"/>
          <p:cNvSpPr txBox="1"/>
          <p:nvPr/>
        </p:nvSpPr>
        <p:spPr>
          <a:xfrm>
            <a:off x="6151619" y="7789004"/>
            <a:ext cx="99641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CG</a:t>
            </a:r>
          </a:p>
        </p:txBody>
      </p:sp>
      <p:sp>
        <p:nvSpPr>
          <p:cNvPr id="577" name="Text Box 35"/>
          <p:cNvSpPr txBox="1"/>
          <p:nvPr/>
        </p:nvSpPr>
        <p:spPr>
          <a:xfrm>
            <a:off x="7428046" y="6885544"/>
            <a:ext cx="99641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CD</a:t>
            </a:r>
          </a:p>
        </p:txBody>
      </p:sp>
      <p:sp>
        <p:nvSpPr>
          <p:cNvPr id="578" name="Text Box 36"/>
          <p:cNvSpPr txBox="1"/>
          <p:nvPr/>
        </p:nvSpPr>
        <p:spPr>
          <a:xfrm>
            <a:off x="6622314" y="5995187"/>
            <a:ext cx="925724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CE</a:t>
            </a:r>
          </a:p>
        </p:txBody>
      </p:sp>
      <p:sp>
        <p:nvSpPr>
          <p:cNvPr id="579" name="Text Box 37"/>
          <p:cNvSpPr txBox="1"/>
          <p:nvPr/>
        </p:nvSpPr>
        <p:spPr>
          <a:xfrm>
            <a:off x="7445874" y="4080773"/>
            <a:ext cx="96076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NZ</a:t>
            </a:r>
          </a:p>
        </p:txBody>
      </p:sp>
      <p:sp>
        <p:nvSpPr>
          <p:cNvPr id="580" name="AutoShape 38"/>
          <p:cNvSpPr/>
          <p:nvPr/>
        </p:nvSpPr>
        <p:spPr>
          <a:xfrm>
            <a:off x="4724400" y="3657600"/>
            <a:ext cx="5181600" cy="8229600"/>
          </a:xfrm>
          <a:prstGeom prst="roundRect">
            <a:avLst>
              <a:gd name="adj" fmla="val 16667"/>
            </a:avLst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287" y="2440664"/>
            <a:ext cx="13344528" cy="10515601"/>
          </a:xfrm>
          <a:prstGeom prst="rect">
            <a:avLst/>
          </a:prstGeom>
          <a:ln w="12700">
            <a:miter lim="400000"/>
          </a:ln>
        </p:spPr>
      </p:pic>
      <p:sp>
        <p:nvSpPr>
          <p:cNvPr id="583" name="Text Box 3"/>
          <p:cNvSpPr txBox="1"/>
          <p:nvPr/>
        </p:nvSpPr>
        <p:spPr>
          <a:xfrm>
            <a:off x="7002105" y="-43713"/>
            <a:ext cx="1129382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Unusual Amino Acids: Cyclosporin</a:t>
            </a:r>
          </a:p>
        </p:txBody>
      </p:sp>
      <p:sp>
        <p:nvSpPr>
          <p:cNvPr id="584" name="Text Box 4"/>
          <p:cNvSpPr txBox="1"/>
          <p:nvPr/>
        </p:nvSpPr>
        <p:spPr>
          <a:xfrm>
            <a:off x="11064240" y="9726661"/>
            <a:ext cx="797422" cy="663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CH</a:t>
            </a:r>
            <a:r>
              <a:rPr baseline="-15500" sz="3600"/>
              <a:t>3</a:t>
            </a:r>
          </a:p>
        </p:txBody>
      </p:sp>
      <p:sp>
        <p:nvSpPr>
          <p:cNvPr id="585" name="Line 5"/>
          <p:cNvSpPr/>
          <p:nvPr/>
        </p:nvSpPr>
        <p:spPr>
          <a:xfrm>
            <a:off x="11277600" y="9906000"/>
            <a:ext cx="0" cy="3048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86" name="Text Box 6"/>
          <p:cNvSpPr txBox="1"/>
          <p:nvPr/>
        </p:nvSpPr>
        <p:spPr>
          <a:xfrm>
            <a:off x="8930640" y="9726661"/>
            <a:ext cx="797422" cy="663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CH</a:t>
            </a:r>
            <a:r>
              <a:rPr baseline="-15500" sz="3600"/>
              <a:t>3</a:t>
            </a:r>
          </a:p>
        </p:txBody>
      </p:sp>
      <p:sp>
        <p:nvSpPr>
          <p:cNvPr id="587" name="Line 7"/>
          <p:cNvSpPr/>
          <p:nvPr/>
        </p:nvSpPr>
        <p:spPr>
          <a:xfrm>
            <a:off x="9144000" y="9906000"/>
            <a:ext cx="0" cy="30480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588" name="TextBox 7"/>
          <p:cNvSpPr txBox="1"/>
          <p:nvPr/>
        </p:nvSpPr>
        <p:spPr>
          <a:xfrm>
            <a:off x="14076111" y="13162071"/>
            <a:ext cx="91328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http://purefixion.com/attention/2006_03_26_archive.html</a:t>
            </a:r>
          </a:p>
        </p:txBody>
      </p:sp>
      <p:sp>
        <p:nvSpPr>
          <p:cNvPr id="589" name="TextBox 8"/>
          <p:cNvSpPr txBox="1"/>
          <p:nvPr/>
        </p:nvSpPr>
        <p:spPr>
          <a:xfrm>
            <a:off x="3981131" y="1784350"/>
            <a:ext cx="630059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Where is the error?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1900" y="1955800"/>
            <a:ext cx="11760200" cy="980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Text Box 3"/>
          <p:cNvSpPr txBox="1"/>
          <p:nvPr/>
        </p:nvSpPr>
        <p:spPr>
          <a:xfrm>
            <a:off x="6717150" y="-23359"/>
            <a:ext cx="1129382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Unusual Amino Acids: Cyclosporin</a:t>
            </a:r>
          </a:p>
        </p:txBody>
      </p:sp>
      <p:sp>
        <p:nvSpPr>
          <p:cNvPr id="593" name="TextBox 3"/>
          <p:cNvSpPr txBox="1"/>
          <p:nvPr/>
        </p:nvSpPr>
        <p:spPr>
          <a:xfrm>
            <a:off x="12544468" y="12697958"/>
            <a:ext cx="734362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http://www.cellsignal.com/products/9973.html</a:t>
            </a:r>
          </a:p>
        </p:txBody>
      </p:sp>
      <p:sp>
        <p:nvSpPr>
          <p:cNvPr id="594" name="TextBox 4"/>
          <p:cNvSpPr txBox="1"/>
          <p:nvPr/>
        </p:nvSpPr>
        <p:spPr>
          <a:xfrm>
            <a:off x="2915493" y="1926827"/>
            <a:ext cx="29442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Correct!!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 Box 2"/>
          <p:cNvSpPr txBox="1"/>
          <p:nvPr/>
        </p:nvSpPr>
        <p:spPr>
          <a:xfrm>
            <a:off x="10295890" y="368299"/>
            <a:ext cx="29979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597" name="Text Box 3"/>
          <p:cNvSpPr txBox="1"/>
          <p:nvPr/>
        </p:nvSpPr>
        <p:spPr>
          <a:xfrm>
            <a:off x="2119708" y="2619283"/>
            <a:ext cx="13688311" cy="985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The Molecule of Life</a:t>
            </a: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Building Blocks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Secondary Structures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Tertiary and Quartenary Structure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Geometry</a:t>
            </a:r>
          </a:p>
        </p:txBody>
      </p:sp>
      <p:pic>
        <p:nvPicPr>
          <p:cNvPr id="5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1111" y="4761535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Rectangle"/>
          <p:cNvSpPr/>
          <p:nvPr/>
        </p:nvSpPr>
        <p:spPr>
          <a:xfrm>
            <a:off x="1611660" y="8223630"/>
            <a:ext cx="12616063" cy="4912642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600" name="Rectangle"/>
          <p:cNvSpPr/>
          <p:nvPr/>
        </p:nvSpPr>
        <p:spPr>
          <a:xfrm>
            <a:off x="1453705" y="2099339"/>
            <a:ext cx="12616063" cy="4163862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64"/>
          <p:cNvSpPr txBox="1"/>
          <p:nvPr/>
        </p:nvSpPr>
        <p:spPr>
          <a:xfrm>
            <a:off x="4511040" y="827201"/>
            <a:ext cx="1536192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The Protein: A polymer of  Amino acids</a:t>
            </a:r>
          </a:p>
        </p:txBody>
      </p:sp>
      <p:grpSp>
        <p:nvGrpSpPr>
          <p:cNvPr id="644" name="Group"/>
          <p:cNvGrpSpPr/>
          <p:nvPr/>
        </p:nvGrpSpPr>
        <p:grpSpPr>
          <a:xfrm>
            <a:off x="5738525" y="4033366"/>
            <a:ext cx="12374786" cy="6629289"/>
            <a:chOff x="0" y="442093"/>
            <a:chExt cx="12374784" cy="6629287"/>
          </a:xfrm>
        </p:grpSpPr>
        <p:grpSp>
          <p:nvGrpSpPr>
            <p:cNvPr id="639" name="Group 3"/>
            <p:cNvGrpSpPr/>
            <p:nvPr/>
          </p:nvGrpSpPr>
          <p:grpSpPr>
            <a:xfrm>
              <a:off x="1213275" y="1407500"/>
              <a:ext cx="9805565" cy="5663882"/>
              <a:chOff x="0" y="-293517"/>
              <a:chExt cx="9805564" cy="5663881"/>
            </a:xfrm>
          </p:grpSpPr>
          <p:sp>
            <p:nvSpPr>
              <p:cNvPr id="603" name="Freeform 4"/>
              <p:cNvSpPr/>
              <p:nvPr/>
            </p:nvSpPr>
            <p:spPr>
              <a:xfrm flipH="1" rot="10800000">
                <a:off x="4572000" y="207411"/>
                <a:ext cx="5208299" cy="4631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7" h="21405" fill="norm" stroke="1" extrusionOk="0">
                    <a:moveTo>
                      <a:pt x="9780" y="222"/>
                    </a:moveTo>
                    <a:cubicBezTo>
                      <a:pt x="9074" y="574"/>
                      <a:pt x="8367" y="1279"/>
                      <a:pt x="7358" y="2335"/>
                    </a:cubicBezTo>
                    <a:cubicBezTo>
                      <a:pt x="6348" y="3392"/>
                      <a:pt x="4733" y="4918"/>
                      <a:pt x="3724" y="6561"/>
                    </a:cubicBezTo>
                    <a:cubicBezTo>
                      <a:pt x="2715" y="8205"/>
                      <a:pt x="1806" y="10553"/>
                      <a:pt x="1302" y="12196"/>
                    </a:cubicBezTo>
                    <a:cubicBezTo>
                      <a:pt x="797" y="13840"/>
                      <a:pt x="797" y="15013"/>
                      <a:pt x="696" y="16422"/>
                    </a:cubicBezTo>
                    <a:cubicBezTo>
                      <a:pt x="595" y="17831"/>
                      <a:pt x="-818" y="19827"/>
                      <a:pt x="696" y="20648"/>
                    </a:cubicBezTo>
                    <a:cubicBezTo>
                      <a:pt x="2210" y="21470"/>
                      <a:pt x="7560" y="21235"/>
                      <a:pt x="9780" y="21353"/>
                    </a:cubicBezTo>
                    <a:cubicBezTo>
                      <a:pt x="12001" y="21470"/>
                      <a:pt x="12808" y="21353"/>
                      <a:pt x="14019" y="21353"/>
                    </a:cubicBezTo>
                    <a:cubicBezTo>
                      <a:pt x="15231" y="21353"/>
                      <a:pt x="16139" y="21470"/>
                      <a:pt x="17047" y="21353"/>
                    </a:cubicBezTo>
                    <a:cubicBezTo>
                      <a:pt x="17956" y="21235"/>
                      <a:pt x="18864" y="21470"/>
                      <a:pt x="19470" y="20648"/>
                    </a:cubicBezTo>
                    <a:cubicBezTo>
                      <a:pt x="20075" y="19827"/>
                      <a:pt x="20580" y="17831"/>
                      <a:pt x="20681" y="16422"/>
                    </a:cubicBezTo>
                    <a:cubicBezTo>
                      <a:pt x="20782" y="15013"/>
                      <a:pt x="20378" y="13370"/>
                      <a:pt x="20075" y="12196"/>
                    </a:cubicBezTo>
                    <a:cubicBezTo>
                      <a:pt x="19773" y="11022"/>
                      <a:pt x="19672" y="10553"/>
                      <a:pt x="18864" y="9379"/>
                    </a:cubicBezTo>
                    <a:cubicBezTo>
                      <a:pt x="18057" y="8205"/>
                      <a:pt x="16240" y="6444"/>
                      <a:pt x="15231" y="5153"/>
                    </a:cubicBezTo>
                    <a:cubicBezTo>
                      <a:pt x="14221" y="3861"/>
                      <a:pt x="13414" y="2453"/>
                      <a:pt x="12808" y="1631"/>
                    </a:cubicBezTo>
                    <a:cubicBezTo>
                      <a:pt x="12203" y="809"/>
                      <a:pt x="12102" y="457"/>
                      <a:pt x="11597" y="222"/>
                    </a:cubicBezTo>
                    <a:cubicBezTo>
                      <a:pt x="11092" y="-13"/>
                      <a:pt x="10487" y="-130"/>
                      <a:pt x="9780" y="222"/>
                    </a:cubicBezTo>
                    <a:close/>
                  </a:path>
                </a:pathLst>
              </a:custGeom>
              <a:solidFill>
                <a:srgbClr val="FFCC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4" name="Freeform 5"/>
              <p:cNvSpPr/>
              <p:nvPr/>
            </p:nvSpPr>
            <p:spPr>
              <a:xfrm>
                <a:off x="0" y="221408"/>
                <a:ext cx="5208299" cy="4631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7" h="21405" fill="norm" stroke="1" extrusionOk="0">
                    <a:moveTo>
                      <a:pt x="9780" y="222"/>
                    </a:moveTo>
                    <a:cubicBezTo>
                      <a:pt x="9074" y="574"/>
                      <a:pt x="8367" y="1279"/>
                      <a:pt x="7358" y="2335"/>
                    </a:cubicBezTo>
                    <a:cubicBezTo>
                      <a:pt x="6348" y="3392"/>
                      <a:pt x="4733" y="4918"/>
                      <a:pt x="3724" y="6561"/>
                    </a:cubicBezTo>
                    <a:cubicBezTo>
                      <a:pt x="2715" y="8205"/>
                      <a:pt x="1806" y="10553"/>
                      <a:pt x="1302" y="12196"/>
                    </a:cubicBezTo>
                    <a:cubicBezTo>
                      <a:pt x="797" y="13840"/>
                      <a:pt x="797" y="15013"/>
                      <a:pt x="696" y="16422"/>
                    </a:cubicBezTo>
                    <a:cubicBezTo>
                      <a:pt x="595" y="17831"/>
                      <a:pt x="-818" y="19827"/>
                      <a:pt x="696" y="20648"/>
                    </a:cubicBezTo>
                    <a:cubicBezTo>
                      <a:pt x="2210" y="21470"/>
                      <a:pt x="7560" y="21235"/>
                      <a:pt x="9780" y="21353"/>
                    </a:cubicBezTo>
                    <a:cubicBezTo>
                      <a:pt x="12001" y="21470"/>
                      <a:pt x="12808" y="21353"/>
                      <a:pt x="14019" y="21353"/>
                    </a:cubicBezTo>
                    <a:cubicBezTo>
                      <a:pt x="15231" y="21353"/>
                      <a:pt x="16139" y="21470"/>
                      <a:pt x="17047" y="21353"/>
                    </a:cubicBezTo>
                    <a:cubicBezTo>
                      <a:pt x="17956" y="21235"/>
                      <a:pt x="18864" y="21470"/>
                      <a:pt x="19470" y="20648"/>
                    </a:cubicBezTo>
                    <a:cubicBezTo>
                      <a:pt x="20075" y="19827"/>
                      <a:pt x="20580" y="17831"/>
                      <a:pt x="20681" y="16422"/>
                    </a:cubicBezTo>
                    <a:cubicBezTo>
                      <a:pt x="20782" y="15013"/>
                      <a:pt x="20378" y="13370"/>
                      <a:pt x="20075" y="12196"/>
                    </a:cubicBezTo>
                    <a:cubicBezTo>
                      <a:pt x="19773" y="11022"/>
                      <a:pt x="19672" y="10553"/>
                      <a:pt x="18864" y="9379"/>
                    </a:cubicBezTo>
                    <a:cubicBezTo>
                      <a:pt x="18057" y="8205"/>
                      <a:pt x="16240" y="6444"/>
                      <a:pt x="15231" y="5153"/>
                    </a:cubicBezTo>
                    <a:cubicBezTo>
                      <a:pt x="14221" y="3861"/>
                      <a:pt x="13414" y="2453"/>
                      <a:pt x="12808" y="1631"/>
                    </a:cubicBezTo>
                    <a:cubicBezTo>
                      <a:pt x="12203" y="809"/>
                      <a:pt x="12102" y="457"/>
                      <a:pt x="11597" y="222"/>
                    </a:cubicBezTo>
                    <a:cubicBezTo>
                      <a:pt x="11092" y="-13"/>
                      <a:pt x="10487" y="-130"/>
                      <a:pt x="9780" y="222"/>
                    </a:cubicBezTo>
                    <a:close/>
                  </a:path>
                </a:pathLst>
              </a:custGeom>
              <a:solidFill>
                <a:srgbClr val="FFCC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25400" dist="33948" dir="2700000">
                        <a:srgbClr val="3B3936"/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619" name="Group 6"/>
              <p:cNvGrpSpPr/>
              <p:nvPr/>
            </p:nvGrpSpPr>
            <p:grpSpPr>
              <a:xfrm>
                <a:off x="251320" y="475875"/>
                <a:ext cx="5250763" cy="4894489"/>
                <a:chOff x="0" y="475875"/>
                <a:chExt cx="5250761" cy="4894487"/>
              </a:xfrm>
            </p:grpSpPr>
            <p:sp>
              <p:nvSpPr>
                <p:cNvPr id="605" name="Text Box 7"/>
                <p:cNvSpPr/>
                <p:nvPr/>
              </p:nvSpPr>
              <p:spPr>
                <a:xfrm>
                  <a:off x="2040889" y="1869700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C</a:t>
                  </a:r>
                  <a:r>
                    <a:rPr baseline="-15500" sz="4000">
                      <a:latin typeface="Symbol"/>
                      <a:ea typeface="Symbol"/>
                      <a:cs typeface="Symbol"/>
                      <a:sym typeface="Symbol"/>
                    </a:rPr>
                    <a:t>a</a:t>
                  </a:r>
                </a:p>
              </p:txBody>
            </p:sp>
            <p:sp>
              <p:nvSpPr>
                <p:cNvPr id="606" name="Text Box 8"/>
                <p:cNvSpPr/>
                <p:nvPr/>
              </p:nvSpPr>
              <p:spPr>
                <a:xfrm>
                  <a:off x="3869690" y="2326900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C</a:t>
                  </a:r>
                </a:p>
              </p:txBody>
            </p:sp>
            <p:sp>
              <p:nvSpPr>
                <p:cNvPr id="607" name="Text Box 9"/>
                <p:cNvSpPr/>
                <p:nvPr/>
              </p:nvSpPr>
              <p:spPr>
                <a:xfrm>
                  <a:off x="548640" y="2403100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N</a:t>
                  </a:r>
                </a:p>
              </p:txBody>
            </p:sp>
            <p:sp>
              <p:nvSpPr>
                <p:cNvPr id="608" name="Text Box 10"/>
                <p:cNvSpPr/>
                <p:nvPr/>
              </p:nvSpPr>
              <p:spPr>
                <a:xfrm>
                  <a:off x="2040889" y="475875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R</a:t>
                  </a:r>
                  <a:r>
                    <a:rPr baseline="-15500" i="1" sz="5600"/>
                    <a:t>n</a:t>
                  </a:r>
                </a:p>
              </p:txBody>
            </p:sp>
            <p:sp>
              <p:nvSpPr>
                <p:cNvPr id="609" name="Text Box 12"/>
                <p:cNvSpPr/>
                <p:nvPr/>
              </p:nvSpPr>
              <p:spPr>
                <a:xfrm>
                  <a:off x="3980761" y="3886901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O</a:t>
                  </a:r>
                </a:p>
              </p:txBody>
            </p:sp>
            <p:sp>
              <p:nvSpPr>
                <p:cNvPr id="610" name="Text Box 14"/>
                <p:cNvSpPr/>
                <p:nvPr/>
              </p:nvSpPr>
              <p:spPr>
                <a:xfrm>
                  <a:off x="475561" y="4100363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H</a:t>
                  </a:r>
                </a:p>
              </p:txBody>
            </p:sp>
            <p:sp>
              <p:nvSpPr>
                <p:cNvPr id="611" name="Line 15"/>
                <p:cNvSpPr/>
                <p:nvPr/>
              </p:nvSpPr>
              <p:spPr>
                <a:xfrm>
                  <a:off x="0" y="1945900"/>
                  <a:ext cx="60960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2" name="Line 16"/>
                <p:cNvSpPr/>
                <p:nvPr/>
              </p:nvSpPr>
              <p:spPr>
                <a:xfrm flipH="1">
                  <a:off x="835078" y="3012700"/>
                  <a:ext cx="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3" name="Line 17"/>
                <p:cNvSpPr/>
                <p:nvPr/>
              </p:nvSpPr>
              <p:spPr>
                <a:xfrm flipV="1">
                  <a:off x="1066799" y="2403100"/>
                  <a:ext cx="914402" cy="3048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4" name="Line 18"/>
                <p:cNvSpPr/>
                <p:nvPr/>
              </p:nvSpPr>
              <p:spPr>
                <a:xfrm>
                  <a:off x="2416635" y="837884"/>
                  <a:ext cx="1" cy="7620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5" name="Line 19"/>
                <p:cNvSpPr/>
                <p:nvPr/>
              </p:nvSpPr>
              <p:spPr>
                <a:xfrm>
                  <a:off x="2743199" y="2403100"/>
                  <a:ext cx="1066801" cy="304802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6" name="Line 20"/>
                <p:cNvSpPr/>
                <p:nvPr/>
              </p:nvSpPr>
              <p:spPr>
                <a:xfrm flipV="1">
                  <a:off x="4419599" y="2250700"/>
                  <a:ext cx="609601" cy="3048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7" name="Line 21"/>
                <p:cNvSpPr/>
                <p:nvPr/>
              </p:nvSpPr>
              <p:spPr>
                <a:xfrm>
                  <a:off x="4114799" y="3012700"/>
                  <a:ext cx="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18" name="Line 22"/>
                <p:cNvSpPr/>
                <p:nvPr/>
              </p:nvSpPr>
              <p:spPr>
                <a:xfrm>
                  <a:off x="4267199" y="3012700"/>
                  <a:ext cx="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</p:grpSp>
          <p:grpSp>
            <p:nvGrpSpPr>
              <p:cNvPr id="633" name="Group 23"/>
              <p:cNvGrpSpPr/>
              <p:nvPr/>
            </p:nvGrpSpPr>
            <p:grpSpPr>
              <a:xfrm>
                <a:off x="4444312" y="-293518"/>
                <a:ext cx="5361253" cy="5358208"/>
                <a:chOff x="-697123" y="-864387"/>
                <a:chExt cx="5361251" cy="5358207"/>
              </a:xfrm>
            </p:grpSpPr>
            <p:sp>
              <p:nvSpPr>
                <p:cNvPr id="620" name="Text Box 24"/>
                <p:cNvSpPr/>
                <p:nvPr/>
              </p:nvSpPr>
              <p:spPr>
                <a:xfrm>
                  <a:off x="1565328" y="185221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C</a:t>
                  </a:r>
                  <a:r>
                    <a:rPr baseline="-15500" sz="4000">
                      <a:latin typeface="Symbol"/>
                      <a:ea typeface="Symbol"/>
                      <a:cs typeface="Symbol"/>
                      <a:sym typeface="Symbol"/>
                    </a:rPr>
                    <a:t>a</a:t>
                  </a:r>
                </a:p>
              </p:txBody>
            </p:sp>
            <p:sp>
              <p:nvSpPr>
                <p:cNvPr id="621" name="Text Box 25"/>
                <p:cNvSpPr/>
                <p:nvPr/>
              </p:nvSpPr>
              <p:spPr>
                <a:xfrm>
                  <a:off x="3394128" y="139501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C</a:t>
                  </a:r>
                </a:p>
              </p:txBody>
            </p:sp>
            <p:sp>
              <p:nvSpPr>
                <p:cNvPr id="622" name="Text Box 26"/>
                <p:cNvSpPr/>
                <p:nvPr/>
              </p:nvSpPr>
              <p:spPr>
                <a:xfrm>
                  <a:off x="73078" y="131881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N</a:t>
                  </a:r>
                </a:p>
              </p:txBody>
            </p:sp>
            <p:sp>
              <p:nvSpPr>
                <p:cNvPr id="623" name="Text Box 27"/>
                <p:cNvSpPr/>
                <p:nvPr/>
              </p:nvSpPr>
              <p:spPr>
                <a:xfrm>
                  <a:off x="1565328" y="322381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R</a:t>
                  </a:r>
                </a:p>
              </p:txBody>
            </p:sp>
            <p:sp>
              <p:nvSpPr>
                <p:cNvPr id="624" name="Text Box 29"/>
                <p:cNvSpPr/>
                <p:nvPr/>
              </p:nvSpPr>
              <p:spPr>
                <a:xfrm flipH="1" flipV="1">
                  <a:off x="2679486" y="-86438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O</a:t>
                  </a:r>
                </a:p>
              </p:txBody>
            </p:sp>
            <p:sp>
              <p:nvSpPr>
                <p:cNvPr id="625" name="Text Box 31"/>
                <p:cNvSpPr/>
                <p:nvPr/>
              </p:nvSpPr>
              <p:spPr>
                <a:xfrm flipH="1" flipV="1">
                  <a:off x="-697124" y="-86438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pPr/>
                  <a:r>
                    <a:t>H</a:t>
                  </a:r>
                </a:p>
              </p:txBody>
            </p:sp>
            <p:sp>
              <p:nvSpPr>
                <p:cNvPr id="626" name="Line 33"/>
                <p:cNvSpPr/>
                <p:nvPr/>
              </p:nvSpPr>
              <p:spPr>
                <a:xfrm flipV="1">
                  <a:off x="286438" y="680644"/>
                  <a:ext cx="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27" name="Line 34"/>
                <p:cNvSpPr/>
                <p:nvPr/>
              </p:nvSpPr>
              <p:spPr>
                <a:xfrm>
                  <a:off x="591238" y="1747444"/>
                  <a:ext cx="914401" cy="3048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28" name="Line 35"/>
                <p:cNvSpPr/>
                <p:nvPr/>
              </p:nvSpPr>
              <p:spPr>
                <a:xfrm flipV="1">
                  <a:off x="1810438" y="2509444"/>
                  <a:ext cx="1" cy="7620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29" name="Line 36"/>
                <p:cNvSpPr/>
                <p:nvPr/>
              </p:nvSpPr>
              <p:spPr>
                <a:xfrm flipV="1">
                  <a:off x="2267638" y="1747444"/>
                  <a:ext cx="1066801" cy="3048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30" name="Line 37"/>
                <p:cNvSpPr/>
                <p:nvPr/>
              </p:nvSpPr>
              <p:spPr>
                <a:xfrm>
                  <a:off x="3944038" y="1899844"/>
                  <a:ext cx="609601" cy="3048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31" name="Line 38"/>
                <p:cNvSpPr/>
                <p:nvPr/>
              </p:nvSpPr>
              <p:spPr>
                <a:xfrm flipV="1">
                  <a:off x="3586848" y="680644"/>
                  <a:ext cx="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  <p:sp>
              <p:nvSpPr>
                <p:cNvPr id="632" name="Line 39"/>
                <p:cNvSpPr/>
                <p:nvPr/>
              </p:nvSpPr>
              <p:spPr>
                <a:xfrm flipV="1">
                  <a:off x="3739248" y="680644"/>
                  <a:ext cx="1" cy="609601"/>
                </a:xfrm>
                <a:prstGeom prst="lin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4400"/>
                  </a:pPr>
                </a:p>
              </p:txBody>
            </p:sp>
          </p:grpSp>
          <p:sp>
            <p:nvSpPr>
              <p:cNvPr id="634" name="Text Box 40"/>
              <p:cNvSpPr/>
              <p:nvPr/>
            </p:nvSpPr>
            <p:spPr>
              <a:xfrm>
                <a:off x="7179441" y="400551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i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n+1</a:t>
                </a:r>
              </a:p>
            </p:txBody>
          </p:sp>
          <p:sp>
            <p:nvSpPr>
              <p:cNvPr id="635" name="Text Box 43"/>
              <p:cNvSpPr/>
              <p:nvPr/>
            </p:nvSpPr>
            <p:spPr>
              <a:xfrm>
                <a:off x="2250882" y="372928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636" name="Line 44"/>
              <p:cNvSpPr/>
              <p:nvPr/>
            </p:nvSpPr>
            <p:spPr>
              <a:xfrm>
                <a:off x="2537320" y="2631700"/>
                <a:ext cx="1" cy="914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  <p:sp>
            <p:nvSpPr>
              <p:cNvPr id="637" name="Text Box 45"/>
              <p:cNvSpPr/>
              <p:nvPr/>
            </p:nvSpPr>
            <p:spPr>
              <a:xfrm flipH="1" flipV="1">
                <a:off x="5973358" y="-16059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638" name="Line 46"/>
              <p:cNvSpPr/>
              <p:nvPr/>
            </p:nvSpPr>
            <p:spPr>
              <a:xfrm flipV="1">
                <a:off x="6956920" y="1412500"/>
                <a:ext cx="1" cy="914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4400"/>
                </a:pPr>
              </a:p>
            </p:txBody>
          </p:sp>
        </p:grpSp>
        <p:sp>
          <p:nvSpPr>
            <p:cNvPr id="640" name="Line 47"/>
            <p:cNvSpPr/>
            <p:nvPr/>
          </p:nvSpPr>
          <p:spPr>
            <a:xfrm>
              <a:off x="4268858" y="1264364"/>
              <a:ext cx="1981200" cy="2743202"/>
            </a:xfrm>
            <a:prstGeom prst="line">
              <a:avLst/>
            </a:prstGeom>
            <a:noFill/>
            <a:ln w="101600" cap="flat">
              <a:solidFill>
                <a:srgbClr val="FF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41" name="Text Box 48"/>
            <p:cNvSpPr/>
            <p:nvPr/>
          </p:nvSpPr>
          <p:spPr>
            <a:xfrm>
              <a:off x="2488860" y="44209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i="1" sz="56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Peptide bond</a:t>
              </a:r>
            </a:p>
          </p:txBody>
        </p:sp>
        <p:sp>
          <p:nvSpPr>
            <p:cNvPr id="642" name="Text Box 5"/>
            <p:cNvSpPr/>
            <p:nvPr/>
          </p:nvSpPr>
          <p:spPr>
            <a:xfrm>
              <a:off x="0" y="325078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Nter</a:t>
              </a:r>
            </a:p>
          </p:txBody>
        </p:sp>
        <p:sp>
          <p:nvSpPr>
            <p:cNvPr id="643" name="Text Box 6"/>
            <p:cNvSpPr/>
            <p:nvPr/>
          </p:nvSpPr>
          <p:spPr>
            <a:xfrm>
              <a:off x="11104784" y="462118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Cter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 Box 5"/>
          <p:cNvSpPr txBox="1"/>
          <p:nvPr/>
        </p:nvSpPr>
        <p:spPr>
          <a:xfrm>
            <a:off x="8867140" y="307975"/>
            <a:ext cx="574312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The Peptide Bond</a:t>
            </a:r>
          </a:p>
        </p:txBody>
      </p:sp>
      <p:grpSp>
        <p:nvGrpSpPr>
          <p:cNvPr id="710" name="Group"/>
          <p:cNvGrpSpPr/>
          <p:nvPr/>
        </p:nvGrpSpPr>
        <p:grpSpPr>
          <a:xfrm>
            <a:off x="6384850" y="2065621"/>
            <a:ext cx="12936878" cy="11895137"/>
            <a:chOff x="0" y="0"/>
            <a:chExt cx="12936877" cy="11895135"/>
          </a:xfrm>
        </p:grpSpPr>
        <p:sp>
          <p:nvSpPr>
            <p:cNvPr id="647" name="Rectangle 2"/>
            <p:cNvSpPr/>
            <p:nvPr/>
          </p:nvSpPr>
          <p:spPr>
            <a:xfrm rot="20112372">
              <a:off x="3546549" y="1981200"/>
              <a:ext cx="4114801" cy="2438401"/>
            </a:xfrm>
            <a:prstGeom prst="rect">
              <a:avLst/>
            </a:prstGeom>
            <a:solidFill>
              <a:srgbClr val="FFCC00">
                <a:alpha val="79999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648" name="Line 3"/>
            <p:cNvSpPr/>
            <p:nvPr/>
          </p:nvSpPr>
          <p:spPr>
            <a:xfrm>
              <a:off x="3851349" y="304800"/>
              <a:ext cx="1981201" cy="2743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49" name="AutoShape 4"/>
            <p:cNvSpPr/>
            <p:nvPr/>
          </p:nvSpPr>
          <p:spPr>
            <a:xfrm>
              <a:off x="2936949" y="0"/>
              <a:ext cx="3048001" cy="7620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650" name="Text Box 6"/>
            <p:cNvSpPr/>
            <p:nvPr/>
          </p:nvSpPr>
          <p:spPr>
            <a:xfrm>
              <a:off x="2923804" y="2971800"/>
              <a:ext cx="9957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15500" sz="4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51" name="Text Box 7"/>
            <p:cNvSpPr/>
            <p:nvPr/>
          </p:nvSpPr>
          <p:spPr>
            <a:xfrm>
              <a:off x="5048378" y="32480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52" name="Text Box 8"/>
            <p:cNvSpPr/>
            <p:nvPr/>
          </p:nvSpPr>
          <p:spPr>
            <a:xfrm>
              <a:off x="1656789" y="31242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53" name="Text Box 9"/>
            <p:cNvSpPr/>
            <p:nvPr/>
          </p:nvSpPr>
          <p:spPr>
            <a:xfrm>
              <a:off x="3149039" y="11969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</a:t>
              </a:r>
              <a:r>
                <a:rPr baseline="-15500" i="1" sz="5600"/>
                <a:t>n</a:t>
              </a:r>
            </a:p>
          </p:txBody>
        </p:sp>
        <p:sp>
          <p:nvSpPr>
            <p:cNvPr id="654" name="Text Box 11"/>
            <p:cNvSpPr/>
            <p:nvPr/>
          </p:nvSpPr>
          <p:spPr>
            <a:xfrm>
              <a:off x="5009589" y="4343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55" name="Text Box 13"/>
            <p:cNvSpPr/>
            <p:nvPr/>
          </p:nvSpPr>
          <p:spPr>
            <a:xfrm>
              <a:off x="1656789" y="46993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56" name="Line 14"/>
            <p:cNvSpPr/>
            <p:nvPr/>
          </p:nvSpPr>
          <p:spPr>
            <a:xfrm>
              <a:off x="1108149" y="2667000"/>
              <a:ext cx="60960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57" name="Line 15"/>
            <p:cNvSpPr/>
            <p:nvPr/>
          </p:nvSpPr>
          <p:spPr>
            <a:xfrm>
              <a:off x="1943228" y="3545907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58" name="Line 16"/>
            <p:cNvSpPr/>
            <p:nvPr/>
          </p:nvSpPr>
          <p:spPr>
            <a:xfrm flipV="1">
              <a:off x="2174949" y="3124199"/>
              <a:ext cx="9144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59" name="Line 17"/>
            <p:cNvSpPr/>
            <p:nvPr/>
          </p:nvSpPr>
          <p:spPr>
            <a:xfrm>
              <a:off x="3467228" y="1952624"/>
              <a:ext cx="1" cy="7620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60" name="Line 18"/>
            <p:cNvSpPr/>
            <p:nvPr/>
          </p:nvSpPr>
          <p:spPr>
            <a:xfrm>
              <a:off x="3851349" y="3124199"/>
              <a:ext cx="10668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61" name="Line 19"/>
            <p:cNvSpPr/>
            <p:nvPr/>
          </p:nvSpPr>
          <p:spPr>
            <a:xfrm flipV="1">
              <a:off x="5527749" y="2971800"/>
              <a:ext cx="609601" cy="3048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62" name="Line 20"/>
            <p:cNvSpPr/>
            <p:nvPr/>
          </p:nvSpPr>
          <p:spPr>
            <a:xfrm>
              <a:off x="5219828" y="3490912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63" name="Line 21"/>
            <p:cNvSpPr/>
            <p:nvPr/>
          </p:nvSpPr>
          <p:spPr>
            <a:xfrm>
              <a:off x="5372228" y="3490912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64" name="Text Box 22"/>
            <p:cNvSpPr/>
            <p:nvPr/>
          </p:nvSpPr>
          <p:spPr>
            <a:xfrm>
              <a:off x="7543239" y="30480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15500" sz="4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65" name="Text Box 23"/>
            <p:cNvSpPr/>
            <p:nvPr/>
          </p:nvSpPr>
          <p:spPr>
            <a:xfrm>
              <a:off x="9372039" y="25908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66" name="Text Box 24"/>
            <p:cNvSpPr/>
            <p:nvPr/>
          </p:nvSpPr>
          <p:spPr>
            <a:xfrm>
              <a:off x="6050989" y="25146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67" name="Text Box 25"/>
            <p:cNvSpPr/>
            <p:nvPr/>
          </p:nvSpPr>
          <p:spPr>
            <a:xfrm>
              <a:off x="7543239" y="441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R</a:t>
              </a:r>
            </a:p>
          </p:txBody>
        </p:sp>
        <p:sp>
          <p:nvSpPr>
            <p:cNvPr id="668" name="Text Box 27"/>
            <p:cNvSpPr/>
            <p:nvPr/>
          </p:nvSpPr>
          <p:spPr>
            <a:xfrm flipH="1" flipV="1">
              <a:off x="8691319" y="40082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9" name="Text Box 29"/>
            <p:cNvSpPr/>
            <p:nvPr/>
          </p:nvSpPr>
          <p:spPr>
            <a:xfrm flipH="1" flipV="1">
              <a:off x="5348388" y="40082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70" name="Line 31"/>
            <p:cNvSpPr/>
            <p:nvPr/>
          </p:nvSpPr>
          <p:spPr>
            <a:xfrm flipV="1">
              <a:off x="6264349" y="1876424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1" name="Line 32"/>
            <p:cNvSpPr/>
            <p:nvPr/>
          </p:nvSpPr>
          <p:spPr>
            <a:xfrm>
              <a:off x="6569149" y="2943224"/>
              <a:ext cx="914401" cy="304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2" name="Line 33"/>
            <p:cNvSpPr/>
            <p:nvPr/>
          </p:nvSpPr>
          <p:spPr>
            <a:xfrm flipV="1">
              <a:off x="7788349" y="3705224"/>
              <a:ext cx="1" cy="7620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3" name="Line 34"/>
            <p:cNvSpPr/>
            <p:nvPr/>
          </p:nvSpPr>
          <p:spPr>
            <a:xfrm flipV="1">
              <a:off x="8245549" y="2943224"/>
              <a:ext cx="1066801" cy="3048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4" name="Line 35"/>
            <p:cNvSpPr/>
            <p:nvPr/>
          </p:nvSpPr>
          <p:spPr>
            <a:xfrm>
              <a:off x="9921950" y="3095623"/>
              <a:ext cx="6096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5" name="Line 36"/>
            <p:cNvSpPr/>
            <p:nvPr/>
          </p:nvSpPr>
          <p:spPr>
            <a:xfrm flipV="1">
              <a:off x="9632971" y="2028824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6" name="Line 37"/>
            <p:cNvSpPr/>
            <p:nvPr/>
          </p:nvSpPr>
          <p:spPr>
            <a:xfrm flipV="1">
              <a:off x="9769549" y="2028824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77" name="Text Box 38"/>
            <p:cNvSpPr/>
            <p:nvPr/>
          </p:nvSpPr>
          <p:spPr>
            <a:xfrm>
              <a:off x="8117606" y="46993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32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n+1</a:t>
              </a:r>
            </a:p>
          </p:txBody>
        </p:sp>
        <p:sp>
          <p:nvSpPr>
            <p:cNvPr id="678" name="Text Box 39"/>
            <p:cNvSpPr/>
            <p:nvPr/>
          </p:nvSpPr>
          <p:spPr>
            <a:xfrm>
              <a:off x="2951801" y="45434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79" name="Line 40"/>
            <p:cNvSpPr/>
            <p:nvPr/>
          </p:nvSpPr>
          <p:spPr>
            <a:xfrm>
              <a:off x="3238239" y="3393507"/>
              <a:ext cx="1" cy="9144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80" name="Text Box 41"/>
            <p:cNvSpPr/>
            <p:nvPr/>
          </p:nvSpPr>
          <p:spPr>
            <a:xfrm flipH="1" flipV="1">
              <a:off x="6846009" y="6826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1" name="Line 42"/>
            <p:cNvSpPr/>
            <p:nvPr/>
          </p:nvSpPr>
          <p:spPr>
            <a:xfrm flipV="1">
              <a:off x="7813749" y="2133600"/>
              <a:ext cx="1" cy="9144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82" name="Text Box 43"/>
            <p:cNvSpPr/>
            <p:nvPr/>
          </p:nvSpPr>
          <p:spPr>
            <a:xfrm>
              <a:off x="3042270" y="3810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i="1" sz="40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Peptide bond</a:t>
              </a:r>
            </a:p>
          </p:txBody>
        </p:sp>
        <p:sp>
          <p:nvSpPr>
            <p:cNvPr id="683" name="Text Box 44"/>
            <p:cNvSpPr/>
            <p:nvPr/>
          </p:nvSpPr>
          <p:spPr>
            <a:xfrm>
              <a:off x="0" y="797360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15500" sz="4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84" name="Text Box 45"/>
            <p:cNvSpPr/>
            <p:nvPr/>
          </p:nvSpPr>
          <p:spPr>
            <a:xfrm>
              <a:off x="1753684" y="83629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85" name="Text Box 46"/>
            <p:cNvSpPr/>
            <p:nvPr/>
          </p:nvSpPr>
          <p:spPr>
            <a:xfrm>
              <a:off x="1815487" y="972582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86" name="Line 47"/>
            <p:cNvSpPr/>
            <p:nvPr/>
          </p:nvSpPr>
          <p:spPr>
            <a:xfrm>
              <a:off x="577925" y="8286749"/>
              <a:ext cx="10668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87" name="Line 48"/>
            <p:cNvSpPr/>
            <p:nvPr/>
          </p:nvSpPr>
          <p:spPr>
            <a:xfrm flipV="1">
              <a:off x="2254325" y="8134349"/>
              <a:ext cx="6096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88" name="Line 49"/>
            <p:cNvSpPr/>
            <p:nvPr/>
          </p:nvSpPr>
          <p:spPr>
            <a:xfrm>
              <a:off x="1949525" y="8896350"/>
              <a:ext cx="1" cy="609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89" name="Line 50"/>
            <p:cNvSpPr/>
            <p:nvPr/>
          </p:nvSpPr>
          <p:spPr>
            <a:xfrm>
              <a:off x="2101925" y="8896350"/>
              <a:ext cx="1" cy="609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90" name="Text Box 51"/>
            <p:cNvSpPr/>
            <p:nvPr/>
          </p:nvSpPr>
          <p:spPr>
            <a:xfrm>
              <a:off x="4267041" y="84105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15500" sz="4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91" name="Text Box 52"/>
            <p:cNvSpPr/>
            <p:nvPr/>
          </p:nvSpPr>
          <p:spPr>
            <a:xfrm>
              <a:off x="2777565" y="767715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92" name="Text Box 53"/>
            <p:cNvSpPr/>
            <p:nvPr/>
          </p:nvSpPr>
          <p:spPr>
            <a:xfrm flipH="1" flipV="1">
              <a:off x="2080442" y="54117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93" name="Line 54"/>
            <p:cNvSpPr/>
            <p:nvPr/>
          </p:nvSpPr>
          <p:spPr>
            <a:xfrm flipV="1">
              <a:off x="2990925" y="7038974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94" name="Line 55"/>
            <p:cNvSpPr/>
            <p:nvPr/>
          </p:nvSpPr>
          <p:spPr>
            <a:xfrm>
              <a:off x="3295725" y="8105774"/>
              <a:ext cx="914401" cy="3048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95" name="Text Box 56"/>
            <p:cNvSpPr/>
            <p:nvPr/>
          </p:nvSpPr>
          <p:spPr>
            <a:xfrm>
              <a:off x="7501911" y="81248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96" name="Text Box 57"/>
            <p:cNvSpPr/>
            <p:nvPr/>
          </p:nvSpPr>
          <p:spPr>
            <a:xfrm>
              <a:off x="9083776" y="867251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697" name="Text Box 58"/>
            <p:cNvSpPr/>
            <p:nvPr/>
          </p:nvSpPr>
          <p:spPr>
            <a:xfrm>
              <a:off x="9051365" y="96488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12839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698" name="Line 59"/>
            <p:cNvSpPr/>
            <p:nvPr/>
          </p:nvSpPr>
          <p:spPr>
            <a:xfrm flipV="1">
              <a:off x="9569525" y="8286749"/>
              <a:ext cx="6096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699" name="Line 60"/>
            <p:cNvSpPr/>
            <p:nvPr/>
          </p:nvSpPr>
          <p:spPr>
            <a:xfrm>
              <a:off x="9264725" y="9048750"/>
              <a:ext cx="1" cy="609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00" name="Text Box 61"/>
            <p:cNvSpPr/>
            <p:nvPr/>
          </p:nvSpPr>
          <p:spPr>
            <a:xfrm>
              <a:off x="11666877" y="85915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</a:t>
              </a:r>
              <a:r>
                <a:rPr baseline="-15500" sz="4000">
                  <a:latin typeface="Symbol"/>
                  <a:ea typeface="Symbol"/>
                  <a:cs typeface="Symbol"/>
                  <a:sym typeface="Symbol"/>
                </a:rPr>
                <a:t>a</a:t>
              </a:r>
            </a:p>
          </p:txBody>
        </p:sp>
        <p:sp>
          <p:nvSpPr>
            <p:cNvPr id="701" name="Text Box 62"/>
            <p:cNvSpPr/>
            <p:nvPr/>
          </p:nvSpPr>
          <p:spPr>
            <a:xfrm>
              <a:off x="10092765" y="782955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702" name="Text Box 63"/>
            <p:cNvSpPr/>
            <p:nvPr/>
          </p:nvSpPr>
          <p:spPr>
            <a:xfrm flipH="1" flipV="1">
              <a:off x="9395642" y="57078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03" name="Line 64"/>
            <p:cNvSpPr/>
            <p:nvPr/>
          </p:nvSpPr>
          <p:spPr>
            <a:xfrm flipV="1">
              <a:off x="10379203" y="7038974"/>
              <a:ext cx="1" cy="6096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04" name="Line 65"/>
            <p:cNvSpPr/>
            <p:nvPr/>
          </p:nvSpPr>
          <p:spPr>
            <a:xfrm>
              <a:off x="10610925" y="8258174"/>
              <a:ext cx="914401" cy="3048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05" name="Line 66"/>
            <p:cNvSpPr/>
            <p:nvPr/>
          </p:nvSpPr>
          <p:spPr>
            <a:xfrm>
              <a:off x="8197925" y="8286749"/>
              <a:ext cx="7620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06" name="Line 67"/>
            <p:cNvSpPr/>
            <p:nvPr/>
          </p:nvSpPr>
          <p:spPr>
            <a:xfrm>
              <a:off x="8197925" y="8439149"/>
              <a:ext cx="762001" cy="3048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07" name="Text Box 68"/>
            <p:cNvSpPr/>
            <p:nvPr/>
          </p:nvSpPr>
          <p:spPr>
            <a:xfrm>
              <a:off x="2850589" y="56864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i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peptide bond is planar</a:t>
              </a:r>
            </a:p>
          </p:txBody>
        </p:sp>
        <p:sp>
          <p:nvSpPr>
            <p:cNvPr id="708" name="Text Box 69"/>
            <p:cNvSpPr/>
            <p:nvPr/>
          </p:nvSpPr>
          <p:spPr>
            <a:xfrm>
              <a:off x="7649038" y="1062513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i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Conformation </a:t>
              </a:r>
              <a:r>
                <a:t>“</a:t>
              </a:r>
              <a:r>
                <a:t>Cis</a:t>
              </a:r>
              <a:r>
                <a:t>”</a:t>
              </a:r>
            </a:p>
          </p:txBody>
        </p:sp>
        <p:sp>
          <p:nvSpPr>
            <p:cNvPr id="709" name="Text Box 70"/>
            <p:cNvSpPr/>
            <p:nvPr/>
          </p:nvSpPr>
          <p:spPr>
            <a:xfrm>
              <a:off x="322919" y="1058148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 i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Conformation </a:t>
              </a:r>
              <a:r>
                <a:t>“</a:t>
              </a:r>
              <a:r>
                <a:t>Trans</a:t>
              </a:r>
              <a:r>
                <a:t>”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36746" t="0" r="45181" b="1110"/>
          <a:stretch>
            <a:fillRect/>
          </a:stretch>
        </p:blipFill>
        <p:spPr>
          <a:xfrm>
            <a:off x="5486400" y="1905000"/>
            <a:ext cx="2286000" cy="1017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ext Box 5"/>
          <p:cNvSpPr txBox="1"/>
          <p:nvPr/>
        </p:nvSpPr>
        <p:spPr>
          <a:xfrm>
            <a:off x="4301489" y="10769600"/>
            <a:ext cx="14887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Nter</a:t>
            </a:r>
          </a:p>
        </p:txBody>
      </p:sp>
      <p:sp>
        <p:nvSpPr>
          <p:cNvPr id="714" name="Text Box 6"/>
          <p:cNvSpPr txBox="1"/>
          <p:nvPr/>
        </p:nvSpPr>
        <p:spPr>
          <a:xfrm>
            <a:off x="4326889" y="2692400"/>
            <a:ext cx="145716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Cter</a:t>
            </a:r>
          </a:p>
        </p:txBody>
      </p:sp>
      <p:pic>
        <p:nvPicPr>
          <p:cNvPr id="71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4337" t="0" r="40360" b="1110"/>
          <a:stretch>
            <a:fillRect/>
          </a:stretch>
        </p:blipFill>
        <p:spPr>
          <a:xfrm>
            <a:off x="10210799" y="1981200"/>
            <a:ext cx="3200401" cy="1017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35542" t="0" r="40361" b="7037"/>
          <a:stretch>
            <a:fillRect/>
          </a:stretch>
        </p:blipFill>
        <p:spPr>
          <a:xfrm>
            <a:off x="15697200" y="1828800"/>
            <a:ext cx="3048000" cy="9563100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Line 9"/>
          <p:cNvSpPr/>
          <p:nvPr/>
        </p:nvSpPr>
        <p:spPr>
          <a:xfrm>
            <a:off x="16764000" y="4267200"/>
            <a:ext cx="0" cy="6096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18" name="Line 10"/>
          <p:cNvSpPr/>
          <p:nvPr/>
        </p:nvSpPr>
        <p:spPr>
          <a:xfrm>
            <a:off x="17526000" y="4724400"/>
            <a:ext cx="0" cy="6096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19" name="Line 11"/>
          <p:cNvSpPr/>
          <p:nvPr/>
        </p:nvSpPr>
        <p:spPr>
          <a:xfrm>
            <a:off x="16763999" y="5638800"/>
            <a:ext cx="152401" cy="6096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0" name="Text Box 12"/>
          <p:cNvSpPr txBox="1"/>
          <p:nvPr/>
        </p:nvSpPr>
        <p:spPr>
          <a:xfrm>
            <a:off x="10270490" y="298449"/>
            <a:ext cx="262746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sp>
        <p:nvSpPr>
          <p:cNvPr id="721" name="Line 13"/>
          <p:cNvSpPr/>
          <p:nvPr/>
        </p:nvSpPr>
        <p:spPr>
          <a:xfrm>
            <a:off x="17373599" y="5181600"/>
            <a:ext cx="304801" cy="7620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2" name="Line 14"/>
          <p:cNvSpPr/>
          <p:nvPr/>
        </p:nvSpPr>
        <p:spPr>
          <a:xfrm>
            <a:off x="17068800" y="6096000"/>
            <a:ext cx="0" cy="7620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3" name="Line 15"/>
          <p:cNvSpPr/>
          <p:nvPr/>
        </p:nvSpPr>
        <p:spPr>
          <a:xfrm>
            <a:off x="17678399" y="6553200"/>
            <a:ext cx="152401" cy="6096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4" name="Line 16"/>
          <p:cNvSpPr/>
          <p:nvPr/>
        </p:nvSpPr>
        <p:spPr>
          <a:xfrm>
            <a:off x="17221199" y="7162800"/>
            <a:ext cx="152401" cy="6096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5" name="Line 17"/>
          <p:cNvSpPr/>
          <p:nvPr/>
        </p:nvSpPr>
        <p:spPr>
          <a:xfrm>
            <a:off x="16764000" y="7467600"/>
            <a:ext cx="0" cy="7620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6" name="Line 19"/>
          <p:cNvSpPr/>
          <p:nvPr/>
        </p:nvSpPr>
        <p:spPr>
          <a:xfrm>
            <a:off x="17373599" y="7924799"/>
            <a:ext cx="152402" cy="762002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7" name="Line 20"/>
          <p:cNvSpPr/>
          <p:nvPr/>
        </p:nvSpPr>
        <p:spPr>
          <a:xfrm>
            <a:off x="17678399" y="8381999"/>
            <a:ext cx="152402" cy="762002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8" name="Line 21"/>
          <p:cNvSpPr/>
          <p:nvPr/>
        </p:nvSpPr>
        <p:spPr>
          <a:xfrm>
            <a:off x="17068800" y="8686800"/>
            <a:ext cx="0" cy="762000"/>
          </a:xfrm>
          <a:prstGeom prst="line">
            <a:avLst/>
          </a:prstGeom>
          <a:ln w="50800">
            <a:solidFill>
              <a:srgbClr val="000000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29" name="Text Box 22"/>
          <p:cNvSpPr txBox="1"/>
          <p:nvPr/>
        </p:nvSpPr>
        <p:spPr>
          <a:xfrm>
            <a:off x="13639393" y="12232090"/>
            <a:ext cx="9590311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Hydrogen bonds: O (i) &lt;-&gt; N (i+4)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2"/>
          <p:cNvSpPr txBox="1"/>
          <p:nvPr/>
        </p:nvSpPr>
        <p:spPr>
          <a:xfrm>
            <a:off x="10295890" y="368299"/>
            <a:ext cx="29979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167" name="Text Box 3"/>
          <p:cNvSpPr txBox="1"/>
          <p:nvPr/>
        </p:nvSpPr>
        <p:spPr>
          <a:xfrm>
            <a:off x="2119708" y="2619283"/>
            <a:ext cx="13688311" cy="985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The Molecule of Life</a:t>
            </a: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Building Blocks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Secondary Structures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Tertiary and Quartenary Structure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Geometry</a:t>
            </a:r>
          </a:p>
        </p:txBody>
      </p:sp>
      <p:pic>
        <p:nvPicPr>
          <p:cNvPr id="1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1111" y="4761535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1611660" y="4445000"/>
            <a:ext cx="12730057" cy="8691273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rcRect l="0" t="0" r="771" b="42480"/>
          <a:stretch>
            <a:fillRect/>
          </a:stretch>
        </p:blipFill>
        <p:spPr>
          <a:xfrm>
            <a:off x="4267199" y="1219199"/>
            <a:ext cx="16417928" cy="10185402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Text Box 10"/>
          <p:cNvSpPr txBox="1"/>
          <p:nvPr/>
        </p:nvSpPr>
        <p:spPr>
          <a:xfrm>
            <a:off x="10270490" y="212726"/>
            <a:ext cx="262746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grpSp>
        <p:nvGrpSpPr>
          <p:cNvPr id="735" name="Group 33"/>
          <p:cNvGrpSpPr/>
          <p:nvPr/>
        </p:nvGrpSpPr>
        <p:grpSpPr>
          <a:xfrm>
            <a:off x="5048080" y="12115799"/>
            <a:ext cx="3048001" cy="1066801"/>
            <a:chOff x="0" y="0"/>
            <a:chExt cx="3048000" cy="1066800"/>
          </a:xfrm>
        </p:grpSpPr>
        <p:sp>
          <p:nvSpPr>
            <p:cNvPr id="733" name="Text Box 24"/>
            <p:cNvSpPr txBox="1"/>
            <p:nvPr/>
          </p:nvSpPr>
          <p:spPr>
            <a:xfrm>
              <a:off x="399008" y="153669"/>
              <a:ext cx="2249984" cy="759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3</a:t>
              </a:r>
              <a:r>
                <a:rPr baseline="-15500"/>
                <a:t>10</a:t>
              </a:r>
              <a:r>
                <a:t> helix</a:t>
              </a:r>
            </a:p>
          </p:txBody>
        </p:sp>
        <p:sp>
          <p:nvSpPr>
            <p:cNvPr id="734" name="AutoShape 27"/>
            <p:cNvSpPr/>
            <p:nvPr/>
          </p:nvSpPr>
          <p:spPr>
            <a:xfrm>
              <a:off x="0" y="0"/>
              <a:ext cx="3048000" cy="10668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38" name="Group 34"/>
          <p:cNvGrpSpPr/>
          <p:nvPr/>
        </p:nvGrpSpPr>
        <p:grpSpPr>
          <a:xfrm>
            <a:off x="9601200" y="12039600"/>
            <a:ext cx="3352800" cy="1803401"/>
            <a:chOff x="0" y="0"/>
            <a:chExt cx="3352800" cy="1803400"/>
          </a:xfrm>
        </p:grpSpPr>
        <p:sp>
          <p:nvSpPr>
            <p:cNvPr id="736" name="Text Box 25"/>
            <p:cNvSpPr/>
            <p:nvPr/>
          </p:nvSpPr>
          <p:spPr>
            <a:xfrm>
              <a:off x="75902" y="5334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a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(4</a:t>
              </a:r>
              <a:r>
                <a:rPr baseline="-15500">
                  <a:latin typeface="Verdana"/>
                  <a:ea typeface="Verdana"/>
                  <a:cs typeface="Verdana"/>
                  <a:sym typeface="Verdana"/>
                </a:rPr>
                <a:t>13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37" name="AutoShape 28"/>
            <p:cNvSpPr/>
            <p:nvPr/>
          </p:nvSpPr>
          <p:spPr>
            <a:xfrm>
              <a:off x="0" y="0"/>
              <a:ext cx="3352800" cy="10668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41" name="Group 35"/>
          <p:cNvGrpSpPr/>
          <p:nvPr/>
        </p:nvGrpSpPr>
        <p:grpSpPr>
          <a:xfrm>
            <a:off x="14935200" y="12115800"/>
            <a:ext cx="3352802" cy="914400"/>
            <a:chOff x="0" y="0"/>
            <a:chExt cx="3352801" cy="914400"/>
          </a:xfrm>
        </p:grpSpPr>
        <p:sp>
          <p:nvSpPr>
            <p:cNvPr id="739" name="Text Box 26"/>
            <p:cNvSpPr txBox="1"/>
            <p:nvPr/>
          </p:nvSpPr>
          <p:spPr>
            <a:xfrm>
              <a:off x="96738" y="77469"/>
              <a:ext cx="3159325" cy="75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p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(5</a:t>
              </a:r>
              <a:r>
                <a:rPr baseline="-15500">
                  <a:latin typeface="Verdana"/>
                  <a:ea typeface="Verdana"/>
                  <a:cs typeface="Verdana"/>
                  <a:sym typeface="Verdana"/>
                </a:rPr>
                <a:t>16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40" name="AutoShape 30"/>
            <p:cNvSpPr/>
            <p:nvPr/>
          </p:nvSpPr>
          <p:spPr>
            <a:xfrm>
              <a:off x="0" y="0"/>
              <a:ext cx="3352802" cy="9144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Text Box 3"/>
          <p:cNvSpPr txBox="1"/>
          <p:nvPr/>
        </p:nvSpPr>
        <p:spPr>
          <a:xfrm>
            <a:off x="10270490" y="434975"/>
            <a:ext cx="262746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Helices</a:t>
            </a:r>
          </a:p>
        </p:txBody>
      </p:sp>
      <p:grpSp>
        <p:nvGrpSpPr>
          <p:cNvPr id="746" name="Group 4"/>
          <p:cNvGrpSpPr/>
          <p:nvPr/>
        </p:nvGrpSpPr>
        <p:grpSpPr>
          <a:xfrm>
            <a:off x="4572000" y="3352800"/>
            <a:ext cx="3048000" cy="1066800"/>
            <a:chOff x="0" y="0"/>
            <a:chExt cx="3048000" cy="1066800"/>
          </a:xfrm>
        </p:grpSpPr>
        <p:sp>
          <p:nvSpPr>
            <p:cNvPr id="744" name="Text Box 5"/>
            <p:cNvSpPr txBox="1"/>
            <p:nvPr/>
          </p:nvSpPr>
          <p:spPr>
            <a:xfrm>
              <a:off x="399008" y="153669"/>
              <a:ext cx="2249984" cy="759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3</a:t>
              </a:r>
              <a:r>
                <a:rPr baseline="-15500"/>
                <a:t>10</a:t>
              </a:r>
              <a:r>
                <a:t> helix</a:t>
              </a:r>
            </a:p>
          </p:txBody>
        </p:sp>
        <p:sp>
          <p:nvSpPr>
            <p:cNvPr id="745" name="AutoShape 6"/>
            <p:cNvSpPr/>
            <p:nvPr/>
          </p:nvSpPr>
          <p:spPr>
            <a:xfrm>
              <a:off x="0" y="0"/>
              <a:ext cx="3048000" cy="10668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49" name="Group 7"/>
          <p:cNvGrpSpPr/>
          <p:nvPr/>
        </p:nvGrpSpPr>
        <p:grpSpPr>
          <a:xfrm>
            <a:off x="4572000" y="8382000"/>
            <a:ext cx="3352800" cy="1646294"/>
            <a:chOff x="0" y="3436"/>
            <a:chExt cx="3352800" cy="1646293"/>
          </a:xfrm>
        </p:grpSpPr>
        <p:sp>
          <p:nvSpPr>
            <p:cNvPr id="747" name="Text Box 8"/>
            <p:cNvSpPr/>
            <p:nvPr/>
          </p:nvSpPr>
          <p:spPr>
            <a:xfrm>
              <a:off x="75902" y="3797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a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(4</a:t>
              </a:r>
              <a:r>
                <a:rPr baseline="-15500">
                  <a:latin typeface="Verdana"/>
                  <a:ea typeface="Verdana"/>
                  <a:cs typeface="Verdana"/>
                  <a:sym typeface="Verdana"/>
                </a:rPr>
                <a:t>13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48" name="AutoShape 9"/>
            <p:cNvSpPr/>
            <p:nvPr/>
          </p:nvSpPr>
          <p:spPr>
            <a:xfrm>
              <a:off x="0" y="3436"/>
              <a:ext cx="3352800" cy="1066801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grpSp>
        <p:nvGrpSpPr>
          <p:cNvPr id="752" name="Group 10"/>
          <p:cNvGrpSpPr/>
          <p:nvPr/>
        </p:nvGrpSpPr>
        <p:grpSpPr>
          <a:xfrm>
            <a:off x="4566700" y="5562600"/>
            <a:ext cx="3352802" cy="914401"/>
            <a:chOff x="-5298" y="-457199"/>
            <a:chExt cx="3352801" cy="914400"/>
          </a:xfrm>
        </p:grpSpPr>
        <p:sp>
          <p:nvSpPr>
            <p:cNvPr id="750" name="Text Box 11"/>
            <p:cNvSpPr txBox="1"/>
            <p:nvPr/>
          </p:nvSpPr>
          <p:spPr>
            <a:xfrm>
              <a:off x="91439" y="-379731"/>
              <a:ext cx="3159325" cy="759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3300"/>
                  </a:solidFill>
                  <a:latin typeface="Symbol"/>
                  <a:ea typeface="Symbol"/>
                  <a:cs typeface="Symbol"/>
                  <a:sym typeface="Symbol"/>
                </a:defRPr>
              </a:pPr>
              <a:r>
                <a:t>p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helix (5</a:t>
              </a:r>
              <a:r>
                <a:rPr baseline="-15500">
                  <a:latin typeface="Verdana"/>
                  <a:ea typeface="Verdana"/>
                  <a:cs typeface="Verdana"/>
                  <a:sym typeface="Verdana"/>
                </a:rPr>
                <a:t>16</a:t>
              </a:r>
              <a:r>
                <a:rPr>
                  <a:latin typeface="Verdana"/>
                  <a:ea typeface="Verdana"/>
                  <a:cs typeface="Verdana"/>
                  <a:sym typeface="Verdana"/>
                </a:rPr>
                <a:t>)</a:t>
              </a:r>
            </a:p>
          </p:txBody>
        </p:sp>
        <p:sp>
          <p:nvSpPr>
            <p:cNvPr id="751" name="AutoShape 12"/>
            <p:cNvSpPr/>
            <p:nvPr/>
          </p:nvSpPr>
          <p:spPr>
            <a:xfrm>
              <a:off x="-5299" y="-457200"/>
              <a:ext cx="3352802" cy="914401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753" name="Text Box 13"/>
          <p:cNvSpPr txBox="1"/>
          <p:nvPr/>
        </p:nvSpPr>
        <p:spPr>
          <a:xfrm>
            <a:off x="9035925" y="3530599"/>
            <a:ext cx="1208578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Thin</a:t>
            </a:r>
            <a:r>
              <a:t>”</a:t>
            </a:r>
            <a:r>
              <a:t>; 3.0 residues /turn; ~ 4 % of all helices</a:t>
            </a:r>
          </a:p>
        </p:txBody>
      </p:sp>
      <p:sp>
        <p:nvSpPr>
          <p:cNvPr id="754" name="Text Box 14"/>
          <p:cNvSpPr txBox="1"/>
          <p:nvPr/>
        </p:nvSpPr>
        <p:spPr>
          <a:xfrm>
            <a:off x="9137694" y="5664199"/>
            <a:ext cx="879296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Fat</a:t>
            </a:r>
            <a:r>
              <a:t>”</a:t>
            </a:r>
            <a:r>
              <a:t>; 4.2 residues /turn; instable</a:t>
            </a:r>
          </a:p>
        </p:txBody>
      </p:sp>
      <p:sp>
        <p:nvSpPr>
          <p:cNvPr id="755" name="Text Box 15"/>
          <p:cNvSpPr txBox="1"/>
          <p:nvPr/>
        </p:nvSpPr>
        <p:spPr>
          <a:xfrm>
            <a:off x="8852739" y="8037381"/>
            <a:ext cx="10570965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t>Right</a:t>
            </a:r>
            <a:r>
              <a:t>”</a:t>
            </a:r>
            <a:r>
              <a:t>; 3.6 residues /turn; 5.4 Å /turn;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most helices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9262" t="0" r="40042" b="68401"/>
          <a:stretch>
            <a:fillRect/>
          </a:stretch>
        </p:blipFill>
        <p:spPr>
          <a:xfrm>
            <a:off x="4178300" y="3044190"/>
            <a:ext cx="7404100" cy="8153401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Text Box 3"/>
          <p:cNvSpPr txBox="1"/>
          <p:nvPr/>
        </p:nvSpPr>
        <p:spPr>
          <a:xfrm>
            <a:off x="7710931" y="417060"/>
            <a:ext cx="679916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Identify Helix Type</a:t>
            </a:r>
          </a:p>
        </p:txBody>
      </p:sp>
      <p:sp>
        <p:nvSpPr>
          <p:cNvPr id="759" name="Rectangle 10"/>
          <p:cNvSpPr/>
          <p:nvPr/>
        </p:nvSpPr>
        <p:spPr>
          <a:xfrm>
            <a:off x="5221798" y="8610600"/>
            <a:ext cx="762001" cy="1066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0" name="Rectangle 11"/>
          <p:cNvSpPr/>
          <p:nvPr/>
        </p:nvSpPr>
        <p:spPr>
          <a:xfrm>
            <a:off x="8839200" y="5791200"/>
            <a:ext cx="1219200" cy="1371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1" name="Rectangle 12"/>
          <p:cNvSpPr/>
          <p:nvPr/>
        </p:nvSpPr>
        <p:spPr>
          <a:xfrm>
            <a:off x="4908549" y="9296400"/>
            <a:ext cx="1066801" cy="2133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62" name="Text Box 14"/>
          <p:cNvSpPr txBox="1"/>
          <p:nvPr/>
        </p:nvSpPr>
        <p:spPr>
          <a:xfrm>
            <a:off x="12435840" y="2597149"/>
            <a:ext cx="662701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1. Find one hydrogen bond loop</a:t>
            </a:r>
          </a:p>
        </p:txBody>
      </p:sp>
      <p:sp>
        <p:nvSpPr>
          <p:cNvPr id="763" name="Line 15"/>
          <p:cNvSpPr/>
          <p:nvPr/>
        </p:nvSpPr>
        <p:spPr>
          <a:xfrm flipH="1">
            <a:off x="8534400" y="3962399"/>
            <a:ext cx="3962400" cy="2895602"/>
          </a:xfrm>
          <a:prstGeom prst="line">
            <a:avLst/>
          </a:prstGeom>
          <a:ln w="50800">
            <a:solidFill>
              <a:srgbClr val="FF3300"/>
            </a:solidFill>
            <a:tailEnd type="stealth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764" name="Text Box 16"/>
          <p:cNvSpPr txBox="1"/>
          <p:nvPr/>
        </p:nvSpPr>
        <p:spPr>
          <a:xfrm>
            <a:off x="12435840" y="3956049"/>
            <a:ext cx="8092282" cy="306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200">
                <a:latin typeface="Verdana"/>
                <a:ea typeface="Verdana"/>
                <a:cs typeface="Verdana"/>
                <a:sym typeface="Verdana"/>
              </a:defRPr>
            </a:pPr>
            <a:r>
              <a:t>2. Count number of residues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3200">
                <a:latin typeface="Verdana"/>
                <a:ea typeface="Verdana"/>
                <a:cs typeface="Verdana"/>
                <a:sym typeface="Verdana"/>
              </a:defRPr>
            </a:pPr>
            <a:r>
              <a:t>    (by number of C atoms in the loop).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3200">
                <a:latin typeface="Verdana"/>
                <a:ea typeface="Verdana"/>
                <a:cs typeface="Verdana"/>
                <a:sym typeface="Verdana"/>
              </a:defRPr>
            </a:pPr>
            <a:r>
              <a:t>    Here :</a:t>
            </a:r>
            <a:r>
              <a:rPr sz="4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720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765" name="Text Box 17"/>
          <p:cNvSpPr txBox="1"/>
          <p:nvPr/>
        </p:nvSpPr>
        <p:spPr>
          <a:xfrm>
            <a:off x="7416562" y="9512299"/>
            <a:ext cx="64262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66" name="Text Box 18"/>
          <p:cNvSpPr txBox="1"/>
          <p:nvPr/>
        </p:nvSpPr>
        <p:spPr>
          <a:xfrm>
            <a:off x="9446178" y="7810499"/>
            <a:ext cx="64262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67" name="Text Box 19"/>
          <p:cNvSpPr txBox="1"/>
          <p:nvPr/>
        </p:nvSpPr>
        <p:spPr>
          <a:xfrm>
            <a:off x="6325071" y="7457158"/>
            <a:ext cx="64262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68" name="Text Box 21"/>
          <p:cNvSpPr txBox="1"/>
          <p:nvPr/>
        </p:nvSpPr>
        <p:spPr>
          <a:xfrm>
            <a:off x="6016212" y="5505725"/>
            <a:ext cx="64262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69" name="Text Box 22"/>
          <p:cNvSpPr txBox="1"/>
          <p:nvPr/>
        </p:nvSpPr>
        <p:spPr>
          <a:xfrm>
            <a:off x="12435840" y="7613649"/>
            <a:ext cx="7938096" cy="306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200">
                <a:latin typeface="Verdana"/>
                <a:ea typeface="Verdana"/>
                <a:cs typeface="Verdana"/>
                <a:sym typeface="Verdana"/>
              </a:defRPr>
            </a:pPr>
            <a:r>
              <a:t>3. Count number of atoms in the loop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3200">
                <a:latin typeface="Verdana"/>
                <a:ea typeface="Verdana"/>
                <a:cs typeface="Verdana"/>
                <a:sym typeface="Verdana"/>
              </a:defRPr>
            </a:pPr>
            <a:r>
              <a:t>    (including first O and last H). Here: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i="1" sz="7200">
                <a:latin typeface="Verdana"/>
                <a:ea typeface="Verdana"/>
                <a:cs typeface="Verdana"/>
                <a:sym typeface="Verdana"/>
              </a:rPr>
              <a:t>13</a:t>
            </a:r>
          </a:p>
        </p:txBody>
      </p:sp>
      <p:sp>
        <p:nvSpPr>
          <p:cNvPr id="770" name="Text Box 23"/>
          <p:cNvSpPr txBox="1"/>
          <p:nvPr/>
        </p:nvSpPr>
        <p:spPr>
          <a:xfrm>
            <a:off x="6917690" y="70738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71" name="Text Box 24"/>
          <p:cNvSpPr txBox="1"/>
          <p:nvPr/>
        </p:nvSpPr>
        <p:spPr>
          <a:xfrm>
            <a:off x="7222490" y="82930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72" name="Text Box 25"/>
          <p:cNvSpPr txBox="1"/>
          <p:nvPr/>
        </p:nvSpPr>
        <p:spPr>
          <a:xfrm>
            <a:off x="9203690" y="96646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73" name="Text Box 26"/>
          <p:cNvSpPr txBox="1"/>
          <p:nvPr/>
        </p:nvSpPr>
        <p:spPr>
          <a:xfrm>
            <a:off x="10422890" y="81406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74" name="Text Box 27"/>
          <p:cNvSpPr txBox="1"/>
          <p:nvPr/>
        </p:nvSpPr>
        <p:spPr>
          <a:xfrm>
            <a:off x="9508490" y="72262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75" name="Text Box 28"/>
          <p:cNvSpPr txBox="1"/>
          <p:nvPr/>
        </p:nvSpPr>
        <p:spPr>
          <a:xfrm>
            <a:off x="8289290" y="73786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776" name="Text Box 29"/>
          <p:cNvSpPr txBox="1"/>
          <p:nvPr/>
        </p:nvSpPr>
        <p:spPr>
          <a:xfrm>
            <a:off x="7984490" y="66166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777" name="Text Box 30"/>
          <p:cNvSpPr txBox="1"/>
          <p:nvPr/>
        </p:nvSpPr>
        <p:spPr>
          <a:xfrm>
            <a:off x="6612890" y="64642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778" name="Text Box 31"/>
          <p:cNvSpPr txBox="1"/>
          <p:nvPr/>
        </p:nvSpPr>
        <p:spPr>
          <a:xfrm>
            <a:off x="5546089" y="6464299"/>
            <a:ext cx="51799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779" name="Text Box 32"/>
          <p:cNvSpPr txBox="1"/>
          <p:nvPr/>
        </p:nvSpPr>
        <p:spPr>
          <a:xfrm>
            <a:off x="4479289" y="4635499"/>
            <a:ext cx="92169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780" name="Text Box 33"/>
          <p:cNvSpPr txBox="1"/>
          <p:nvPr/>
        </p:nvSpPr>
        <p:spPr>
          <a:xfrm>
            <a:off x="6308090" y="3416299"/>
            <a:ext cx="92169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11</a:t>
            </a:r>
          </a:p>
        </p:txBody>
      </p:sp>
      <p:sp>
        <p:nvSpPr>
          <p:cNvPr id="781" name="Text Box 34"/>
          <p:cNvSpPr txBox="1"/>
          <p:nvPr/>
        </p:nvSpPr>
        <p:spPr>
          <a:xfrm>
            <a:off x="7832090" y="4178299"/>
            <a:ext cx="92169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782" name="Text Box 35"/>
          <p:cNvSpPr txBox="1"/>
          <p:nvPr/>
        </p:nvSpPr>
        <p:spPr>
          <a:xfrm>
            <a:off x="7832090" y="5397499"/>
            <a:ext cx="92169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783" name="AutoShape 36"/>
          <p:cNvSpPr/>
          <p:nvPr/>
        </p:nvSpPr>
        <p:spPr>
          <a:xfrm>
            <a:off x="6978650" y="124206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784" name="Text Box 37"/>
          <p:cNvSpPr txBox="1"/>
          <p:nvPr/>
        </p:nvSpPr>
        <p:spPr>
          <a:xfrm>
            <a:off x="10199505" y="12189184"/>
            <a:ext cx="5943403" cy="920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4</a:t>
            </a:r>
            <a:r>
              <a:rPr baseline="-12839"/>
              <a:t>13</a:t>
            </a:r>
            <a:r>
              <a:t> helix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-helix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 Box 4"/>
          <p:cNvSpPr txBox="1"/>
          <p:nvPr/>
        </p:nvSpPr>
        <p:spPr>
          <a:xfrm>
            <a:off x="9010016" y="114448"/>
            <a:ext cx="4651673" cy="10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-strand</a:t>
            </a:r>
          </a:p>
        </p:txBody>
      </p:sp>
      <p:grpSp>
        <p:nvGrpSpPr>
          <p:cNvPr id="822" name="Group"/>
          <p:cNvGrpSpPr/>
          <p:nvPr/>
        </p:nvGrpSpPr>
        <p:grpSpPr>
          <a:xfrm>
            <a:off x="3810000" y="1524000"/>
            <a:ext cx="15989329" cy="12782551"/>
            <a:chOff x="0" y="0"/>
            <a:chExt cx="15989328" cy="12782549"/>
          </a:xfrm>
        </p:grpSpPr>
        <p:pic>
          <p:nvPicPr>
            <p:cNvPr id="787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9513" t="9908" r="34146" b="3405"/>
            <a:stretch>
              <a:fillRect/>
            </a:stretch>
          </p:blipFill>
          <p:spPr>
            <a:xfrm>
              <a:off x="3810000" y="1066799"/>
              <a:ext cx="2743201" cy="1066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8" name="Line 6"/>
            <p:cNvSpPr/>
            <p:nvPr/>
          </p:nvSpPr>
          <p:spPr>
            <a:xfrm>
              <a:off x="5638800" y="2590799"/>
              <a:ext cx="609600" cy="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89" name="Line 7"/>
            <p:cNvSpPr/>
            <p:nvPr/>
          </p:nvSpPr>
          <p:spPr>
            <a:xfrm>
              <a:off x="5486400" y="33528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0" name="Line 8"/>
            <p:cNvSpPr/>
            <p:nvPr/>
          </p:nvSpPr>
          <p:spPr>
            <a:xfrm>
              <a:off x="3962400" y="3505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1" name="Line 9"/>
            <p:cNvSpPr/>
            <p:nvPr/>
          </p:nvSpPr>
          <p:spPr>
            <a:xfrm>
              <a:off x="3962400" y="4267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2" name="Line 10"/>
            <p:cNvSpPr/>
            <p:nvPr/>
          </p:nvSpPr>
          <p:spPr>
            <a:xfrm>
              <a:off x="5638800" y="44196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3" name="Line 11"/>
            <p:cNvSpPr/>
            <p:nvPr/>
          </p:nvSpPr>
          <p:spPr>
            <a:xfrm>
              <a:off x="5486400" y="51816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4" name="Line 12"/>
            <p:cNvSpPr/>
            <p:nvPr/>
          </p:nvSpPr>
          <p:spPr>
            <a:xfrm>
              <a:off x="3810000" y="51816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5" name="Line 13"/>
            <p:cNvSpPr/>
            <p:nvPr/>
          </p:nvSpPr>
          <p:spPr>
            <a:xfrm>
              <a:off x="3962400" y="59436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6" name="Line 14"/>
            <p:cNvSpPr/>
            <p:nvPr/>
          </p:nvSpPr>
          <p:spPr>
            <a:xfrm>
              <a:off x="5486400" y="60960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7" name="Line 15"/>
            <p:cNvSpPr/>
            <p:nvPr/>
          </p:nvSpPr>
          <p:spPr>
            <a:xfrm>
              <a:off x="5486400" y="68580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8" name="Line 16"/>
            <p:cNvSpPr/>
            <p:nvPr/>
          </p:nvSpPr>
          <p:spPr>
            <a:xfrm>
              <a:off x="3962400" y="70104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799" name="Line 17"/>
            <p:cNvSpPr/>
            <p:nvPr/>
          </p:nvSpPr>
          <p:spPr>
            <a:xfrm>
              <a:off x="3962400" y="77724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00" name="Line 18"/>
            <p:cNvSpPr/>
            <p:nvPr/>
          </p:nvSpPr>
          <p:spPr>
            <a:xfrm>
              <a:off x="5486400" y="79248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01" name="Line 19"/>
            <p:cNvSpPr/>
            <p:nvPr/>
          </p:nvSpPr>
          <p:spPr>
            <a:xfrm>
              <a:off x="5334000" y="86868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02" name="Line 20"/>
            <p:cNvSpPr/>
            <p:nvPr/>
          </p:nvSpPr>
          <p:spPr>
            <a:xfrm>
              <a:off x="3962400" y="8839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03" name="Line 21"/>
            <p:cNvSpPr/>
            <p:nvPr/>
          </p:nvSpPr>
          <p:spPr>
            <a:xfrm>
              <a:off x="3962400" y="9601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04" name="Line 22"/>
            <p:cNvSpPr/>
            <p:nvPr/>
          </p:nvSpPr>
          <p:spPr>
            <a:xfrm>
              <a:off x="5334000" y="97536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pic>
          <p:nvPicPr>
            <p:cNvPr id="805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8292" t="0" r="39757" b="10370"/>
            <a:stretch>
              <a:fillRect/>
            </a:stretch>
          </p:blipFill>
          <p:spPr>
            <a:xfrm>
              <a:off x="0" y="0"/>
              <a:ext cx="2286000" cy="11029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6" name="Line 24"/>
            <p:cNvSpPr/>
            <p:nvPr/>
          </p:nvSpPr>
          <p:spPr>
            <a:xfrm>
              <a:off x="4114800" y="2438399"/>
              <a:ext cx="609600" cy="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07" name="Line 25"/>
            <p:cNvSpPr/>
            <p:nvPr/>
          </p:nvSpPr>
          <p:spPr>
            <a:xfrm>
              <a:off x="3962400" y="1676399"/>
              <a:ext cx="609600" cy="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pic>
          <p:nvPicPr>
            <p:cNvPr id="808" name="Picture 26" descr="Picture 26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5374" t="0" r="33376" b="2126"/>
            <a:stretch>
              <a:fillRect/>
            </a:stretch>
          </p:blipFill>
          <p:spPr>
            <a:xfrm>
              <a:off x="8686800" y="609599"/>
              <a:ext cx="3143250" cy="9842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9" name="Picture 27" descr="Picture 27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0752" t="0" r="30382" b="0"/>
            <a:stretch>
              <a:fillRect/>
            </a:stretch>
          </p:blipFill>
          <p:spPr>
            <a:xfrm>
              <a:off x="13411200" y="457200"/>
              <a:ext cx="2559050" cy="10647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0" name="AutoShape 28"/>
            <p:cNvSpPr/>
            <p:nvPr/>
          </p:nvSpPr>
          <p:spPr>
            <a:xfrm>
              <a:off x="13380118" y="152399"/>
              <a:ext cx="2554462" cy="457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11" name="AutoShape 29"/>
            <p:cNvSpPr/>
            <p:nvPr/>
          </p:nvSpPr>
          <p:spPr>
            <a:xfrm>
              <a:off x="13396789" y="10668000"/>
              <a:ext cx="2592540" cy="432662"/>
            </a:xfrm>
            <a:prstGeom prst="roundRect">
              <a:avLst>
                <a:gd name="adj" fmla="val 3522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12" name="Text Box 30"/>
            <p:cNvSpPr/>
            <p:nvPr/>
          </p:nvSpPr>
          <p:spPr>
            <a:xfrm>
              <a:off x="110829" y="115125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48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Extended chain is flat</a:t>
              </a:r>
            </a:p>
          </p:txBody>
        </p:sp>
        <p:sp>
          <p:nvSpPr>
            <p:cNvPr id="813" name="Text Box 31"/>
            <p:cNvSpPr/>
            <p:nvPr/>
          </p:nvSpPr>
          <p:spPr>
            <a:xfrm>
              <a:off x="8503716" y="115125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4800"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“</a:t>
              </a:r>
              <a:r>
                <a:t>Real </a:t>
              </a:r>
              <a:r>
                <a:rPr i="0">
                  <a:latin typeface="Symbol"/>
                  <a:ea typeface="Symbol"/>
                  <a:cs typeface="Symbol"/>
                  <a:sym typeface="Symbol"/>
                </a:rPr>
                <a:t>b</a:t>
              </a:r>
              <a:r>
                <a:t>-strand is twisted</a:t>
              </a:r>
              <a:r>
                <a:t>”</a:t>
              </a:r>
            </a:p>
          </p:txBody>
        </p:sp>
        <p:sp>
          <p:nvSpPr>
            <p:cNvPr id="814" name="Line 32"/>
            <p:cNvSpPr/>
            <p:nvPr/>
          </p:nvSpPr>
          <p:spPr>
            <a:xfrm>
              <a:off x="10972800" y="3505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15" name="Line 33"/>
            <p:cNvSpPr/>
            <p:nvPr/>
          </p:nvSpPr>
          <p:spPr>
            <a:xfrm>
              <a:off x="10972800" y="41148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16" name="Line 34"/>
            <p:cNvSpPr/>
            <p:nvPr/>
          </p:nvSpPr>
          <p:spPr>
            <a:xfrm>
              <a:off x="9448800" y="48768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17" name="Line 35"/>
            <p:cNvSpPr/>
            <p:nvPr/>
          </p:nvSpPr>
          <p:spPr>
            <a:xfrm>
              <a:off x="9448800" y="5791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18" name="Line 36"/>
            <p:cNvSpPr/>
            <p:nvPr/>
          </p:nvSpPr>
          <p:spPr>
            <a:xfrm>
              <a:off x="10820400" y="5029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19" name="Line 37"/>
            <p:cNvSpPr/>
            <p:nvPr/>
          </p:nvSpPr>
          <p:spPr>
            <a:xfrm>
              <a:off x="10820400" y="5791200"/>
              <a:ext cx="6096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20" name="Text Box 38"/>
            <p:cNvSpPr/>
            <p:nvPr/>
          </p:nvSpPr>
          <p:spPr>
            <a:xfrm>
              <a:off x="6359971" y="365759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N-H---O-C</a:t>
              </a:r>
              <a:endParaRPr sz="48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Hydrogen </a:t>
              </a:r>
              <a:endParaRPr sz="480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40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bonds</a:t>
              </a:r>
            </a:p>
          </p:txBody>
        </p:sp>
        <p:sp>
          <p:nvSpPr>
            <p:cNvPr id="821" name="AutoShape 39"/>
            <p:cNvSpPr/>
            <p:nvPr/>
          </p:nvSpPr>
          <p:spPr>
            <a:xfrm>
              <a:off x="6248400" y="3200400"/>
              <a:ext cx="3200401" cy="2133601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00A3D6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roup"/>
          <p:cNvGrpSpPr/>
          <p:nvPr/>
        </p:nvGrpSpPr>
        <p:grpSpPr>
          <a:xfrm>
            <a:off x="5791200" y="9674"/>
            <a:ext cx="13411201" cy="12814153"/>
            <a:chOff x="0" y="-514201"/>
            <a:chExt cx="13411200" cy="12814151"/>
          </a:xfrm>
        </p:grpSpPr>
        <p:pic>
          <p:nvPicPr>
            <p:cNvPr id="824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0" y="1784349"/>
              <a:ext cx="1524000" cy="9448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5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1676400" y="1784349"/>
              <a:ext cx="1524000" cy="9448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6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3352800" y="1784349"/>
              <a:ext cx="1524000" cy="9448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7" name="Line 7"/>
            <p:cNvSpPr/>
            <p:nvPr/>
          </p:nvSpPr>
          <p:spPr>
            <a:xfrm flipV="1">
              <a:off x="1066799" y="100139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28" name="Line 8"/>
            <p:cNvSpPr/>
            <p:nvPr/>
          </p:nvSpPr>
          <p:spPr>
            <a:xfrm flipH="1" flipV="1">
              <a:off x="914399" y="9099549"/>
              <a:ext cx="9144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29" name="Line 9"/>
            <p:cNvSpPr/>
            <p:nvPr/>
          </p:nvSpPr>
          <p:spPr>
            <a:xfrm flipV="1">
              <a:off x="1066799" y="81851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0" name="Line 10"/>
            <p:cNvSpPr/>
            <p:nvPr/>
          </p:nvSpPr>
          <p:spPr>
            <a:xfrm flipH="1" flipV="1">
              <a:off x="1066799" y="72707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1" name="Line 11"/>
            <p:cNvSpPr/>
            <p:nvPr/>
          </p:nvSpPr>
          <p:spPr>
            <a:xfrm flipV="1">
              <a:off x="1219199" y="65087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2" name="Line 12"/>
            <p:cNvSpPr/>
            <p:nvPr/>
          </p:nvSpPr>
          <p:spPr>
            <a:xfrm flipH="1" flipV="1">
              <a:off x="1066799" y="55943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3" name="Line 13"/>
            <p:cNvSpPr/>
            <p:nvPr/>
          </p:nvSpPr>
          <p:spPr>
            <a:xfrm flipH="1">
              <a:off x="1219199" y="46799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4" name="Line 14"/>
            <p:cNvSpPr/>
            <p:nvPr/>
          </p:nvSpPr>
          <p:spPr>
            <a:xfrm flipH="1" flipV="1">
              <a:off x="1219199" y="37655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5" name="Line 15"/>
            <p:cNvSpPr/>
            <p:nvPr/>
          </p:nvSpPr>
          <p:spPr>
            <a:xfrm flipV="1">
              <a:off x="1371599" y="3003550"/>
              <a:ext cx="609601" cy="15240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6" name="Line 16"/>
            <p:cNvSpPr/>
            <p:nvPr/>
          </p:nvSpPr>
          <p:spPr>
            <a:xfrm flipV="1">
              <a:off x="2743199" y="100139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7" name="Line 17"/>
            <p:cNvSpPr/>
            <p:nvPr/>
          </p:nvSpPr>
          <p:spPr>
            <a:xfrm>
              <a:off x="2743199" y="90995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8" name="Line 18"/>
            <p:cNvSpPr/>
            <p:nvPr/>
          </p:nvSpPr>
          <p:spPr>
            <a:xfrm>
              <a:off x="2895599" y="8337550"/>
              <a:ext cx="762001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39" name="Line 19"/>
            <p:cNvSpPr/>
            <p:nvPr/>
          </p:nvSpPr>
          <p:spPr>
            <a:xfrm>
              <a:off x="2743199" y="74231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40" name="Line 20"/>
            <p:cNvSpPr/>
            <p:nvPr/>
          </p:nvSpPr>
          <p:spPr>
            <a:xfrm flipV="1">
              <a:off x="2895599" y="65087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41" name="Line 21"/>
            <p:cNvSpPr/>
            <p:nvPr/>
          </p:nvSpPr>
          <p:spPr>
            <a:xfrm>
              <a:off x="2895599" y="5594349"/>
              <a:ext cx="762001" cy="1524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42" name="Line 22"/>
            <p:cNvSpPr/>
            <p:nvPr/>
          </p:nvSpPr>
          <p:spPr>
            <a:xfrm flipV="1">
              <a:off x="2895599" y="46799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43" name="Line 23"/>
            <p:cNvSpPr/>
            <p:nvPr/>
          </p:nvSpPr>
          <p:spPr>
            <a:xfrm>
              <a:off x="2895600" y="3765549"/>
              <a:ext cx="762000" cy="304802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44" name="Line 24"/>
            <p:cNvSpPr/>
            <p:nvPr/>
          </p:nvSpPr>
          <p:spPr>
            <a:xfrm flipV="1">
              <a:off x="3047999" y="2851150"/>
              <a:ext cx="762001" cy="15240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45" name="AutoShape 25"/>
            <p:cNvSpPr/>
            <p:nvPr/>
          </p:nvSpPr>
          <p:spPr>
            <a:xfrm>
              <a:off x="304799" y="11233150"/>
              <a:ext cx="45720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46" name="AutoShape 26"/>
            <p:cNvSpPr/>
            <p:nvPr/>
          </p:nvSpPr>
          <p:spPr>
            <a:xfrm>
              <a:off x="1981199" y="11233150"/>
              <a:ext cx="45720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47" name="AutoShape 27"/>
            <p:cNvSpPr/>
            <p:nvPr/>
          </p:nvSpPr>
          <p:spPr>
            <a:xfrm>
              <a:off x="3657600" y="11233150"/>
              <a:ext cx="457200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pic>
          <p:nvPicPr>
            <p:cNvPr id="848" name="Picture 28" descr="Picture 2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8077200" y="1936749"/>
              <a:ext cx="1524000" cy="9448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9" name="Picture 29" descr="Picture 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>
              <a:off x="11887200" y="1936749"/>
              <a:ext cx="1524000" cy="9448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0" name="Picture 30" descr="Picture 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145" t="11610" r="41219" b="11609"/>
            <a:stretch>
              <a:fillRect/>
            </a:stretch>
          </p:blipFill>
          <p:spPr>
            <a:xfrm flipH="1" rot="10938776">
              <a:off x="10058399" y="1936749"/>
              <a:ext cx="1524001" cy="9448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1" name="Line 31"/>
            <p:cNvSpPr/>
            <p:nvPr/>
          </p:nvSpPr>
          <p:spPr>
            <a:xfrm>
              <a:off x="9448800" y="3155950"/>
              <a:ext cx="1066800" cy="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2" name="Line 32"/>
            <p:cNvSpPr/>
            <p:nvPr/>
          </p:nvSpPr>
          <p:spPr>
            <a:xfrm>
              <a:off x="9296400" y="3917950"/>
              <a:ext cx="10668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3" name="Line 34"/>
            <p:cNvSpPr/>
            <p:nvPr/>
          </p:nvSpPr>
          <p:spPr>
            <a:xfrm>
              <a:off x="9296400" y="4984750"/>
              <a:ext cx="10668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4" name="Line 35"/>
            <p:cNvSpPr/>
            <p:nvPr/>
          </p:nvSpPr>
          <p:spPr>
            <a:xfrm>
              <a:off x="9296400" y="5746750"/>
              <a:ext cx="10668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5" name="Line 36"/>
            <p:cNvSpPr/>
            <p:nvPr/>
          </p:nvSpPr>
          <p:spPr>
            <a:xfrm>
              <a:off x="9296400" y="6661150"/>
              <a:ext cx="10668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6" name="Line 37"/>
            <p:cNvSpPr/>
            <p:nvPr/>
          </p:nvSpPr>
          <p:spPr>
            <a:xfrm>
              <a:off x="9144000" y="7423150"/>
              <a:ext cx="12192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7" name="Line 38"/>
            <p:cNvSpPr/>
            <p:nvPr/>
          </p:nvSpPr>
          <p:spPr>
            <a:xfrm>
              <a:off x="9144000" y="8489950"/>
              <a:ext cx="12192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8" name="Line 39"/>
            <p:cNvSpPr/>
            <p:nvPr/>
          </p:nvSpPr>
          <p:spPr>
            <a:xfrm>
              <a:off x="8991600" y="9251950"/>
              <a:ext cx="12192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59" name="Line 40"/>
            <p:cNvSpPr/>
            <p:nvPr/>
          </p:nvSpPr>
          <p:spPr>
            <a:xfrm>
              <a:off x="9144000" y="10318750"/>
              <a:ext cx="12192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0" name="Line 41"/>
            <p:cNvSpPr/>
            <p:nvPr/>
          </p:nvSpPr>
          <p:spPr>
            <a:xfrm>
              <a:off x="11277600" y="10166350"/>
              <a:ext cx="9144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1" name="Line 42"/>
            <p:cNvSpPr/>
            <p:nvPr/>
          </p:nvSpPr>
          <p:spPr>
            <a:xfrm>
              <a:off x="11125200" y="9404350"/>
              <a:ext cx="9144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2" name="Line 43"/>
            <p:cNvSpPr/>
            <p:nvPr/>
          </p:nvSpPr>
          <p:spPr>
            <a:xfrm>
              <a:off x="11277600" y="8337550"/>
              <a:ext cx="9144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3" name="Line 44"/>
            <p:cNvSpPr/>
            <p:nvPr/>
          </p:nvSpPr>
          <p:spPr>
            <a:xfrm>
              <a:off x="11125200" y="7575550"/>
              <a:ext cx="10668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4" name="Line 45"/>
            <p:cNvSpPr/>
            <p:nvPr/>
          </p:nvSpPr>
          <p:spPr>
            <a:xfrm>
              <a:off x="11277599" y="6508750"/>
              <a:ext cx="914401" cy="15240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5" name="Line 46"/>
            <p:cNvSpPr/>
            <p:nvPr/>
          </p:nvSpPr>
          <p:spPr>
            <a:xfrm>
              <a:off x="11125200" y="5899150"/>
              <a:ext cx="9144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6" name="Line 47"/>
            <p:cNvSpPr/>
            <p:nvPr/>
          </p:nvSpPr>
          <p:spPr>
            <a:xfrm>
              <a:off x="11125200" y="4832350"/>
              <a:ext cx="12192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7" name="Line 48"/>
            <p:cNvSpPr/>
            <p:nvPr/>
          </p:nvSpPr>
          <p:spPr>
            <a:xfrm>
              <a:off x="11125200" y="4070350"/>
              <a:ext cx="1066800" cy="0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8" name="Line 49"/>
            <p:cNvSpPr/>
            <p:nvPr/>
          </p:nvSpPr>
          <p:spPr>
            <a:xfrm>
              <a:off x="11125200" y="3003550"/>
              <a:ext cx="1219200" cy="1"/>
            </a:xfrm>
            <a:prstGeom prst="line">
              <a:avLst/>
            </a:prstGeom>
            <a:noFill/>
            <a:ln w="63500" cap="flat">
              <a:solidFill>
                <a:srgbClr val="00A3D6"/>
              </a:solidFill>
              <a:prstDash val="sysDot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869" name="AutoShape 52"/>
            <p:cNvSpPr/>
            <p:nvPr/>
          </p:nvSpPr>
          <p:spPr>
            <a:xfrm>
              <a:off x="8534400" y="11233150"/>
              <a:ext cx="457200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70" name="AutoShape 53"/>
            <p:cNvSpPr/>
            <p:nvPr/>
          </p:nvSpPr>
          <p:spPr>
            <a:xfrm rot="10800000">
              <a:off x="10210800" y="11233150"/>
              <a:ext cx="457200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71" name="AutoShape 54"/>
            <p:cNvSpPr/>
            <p:nvPr/>
          </p:nvSpPr>
          <p:spPr>
            <a:xfrm>
              <a:off x="11887200" y="11233150"/>
              <a:ext cx="457200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872" name="Text Box 55"/>
            <p:cNvSpPr txBox="1"/>
            <p:nvPr/>
          </p:nvSpPr>
          <p:spPr>
            <a:xfrm>
              <a:off x="2380615" y="-514202"/>
              <a:ext cx="7895482" cy="1028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600">
                  <a:solidFill>
                    <a:srgbClr val="D16349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Two types of 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b</a:t>
              </a:r>
              <a:r>
                <a:t>-sheets</a:t>
              </a:r>
            </a:p>
          </p:txBody>
        </p:sp>
        <p:sp>
          <p:nvSpPr>
            <p:cNvPr id="873" name="Text Box 56"/>
            <p:cNvSpPr txBox="1"/>
            <p:nvPr/>
          </p:nvSpPr>
          <p:spPr>
            <a:xfrm>
              <a:off x="716916" y="612774"/>
              <a:ext cx="2849245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Parallel</a:t>
              </a:r>
            </a:p>
          </p:txBody>
        </p:sp>
        <p:sp>
          <p:nvSpPr>
            <p:cNvPr id="874" name="Text Box 57"/>
            <p:cNvSpPr txBox="1"/>
            <p:nvPr/>
          </p:nvSpPr>
          <p:spPr>
            <a:xfrm>
              <a:off x="8428990" y="765174"/>
              <a:ext cx="4474847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Anti-parallel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AutoShape 28"/>
          <p:cNvSpPr/>
          <p:nvPr/>
        </p:nvSpPr>
        <p:spPr>
          <a:xfrm>
            <a:off x="13258800" y="2133600"/>
            <a:ext cx="2743200" cy="1524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78" name="AutoShape 27"/>
          <p:cNvSpPr/>
          <p:nvPr/>
        </p:nvSpPr>
        <p:spPr>
          <a:xfrm>
            <a:off x="5791200" y="2133600"/>
            <a:ext cx="2743200" cy="1371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79" name="Text Box 4"/>
          <p:cNvSpPr txBox="1"/>
          <p:nvPr/>
        </p:nvSpPr>
        <p:spPr>
          <a:xfrm>
            <a:off x="9759315" y="314474"/>
            <a:ext cx="2681983" cy="10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solidFill>
                  <a:srgbClr val="D16349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b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-turns</a:t>
            </a:r>
          </a:p>
        </p:txBody>
      </p:sp>
      <p:pic>
        <p:nvPicPr>
          <p:cNvPr id="88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1875" t="22874" r="20750" b="18750"/>
          <a:stretch>
            <a:fillRect/>
          </a:stretch>
        </p:blipFill>
        <p:spPr>
          <a:xfrm>
            <a:off x="4571999" y="4267200"/>
            <a:ext cx="6289678" cy="639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20876" t="25000" r="19749" b="31250"/>
          <a:stretch>
            <a:fillRect/>
          </a:stretch>
        </p:blipFill>
        <p:spPr>
          <a:xfrm>
            <a:off x="12344400" y="4724400"/>
            <a:ext cx="6527801" cy="4810127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Text Box 7"/>
          <p:cNvSpPr txBox="1"/>
          <p:nvPr/>
        </p:nvSpPr>
        <p:spPr>
          <a:xfrm>
            <a:off x="4835053" y="8578563"/>
            <a:ext cx="51799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83" name="Text Box 8"/>
          <p:cNvSpPr txBox="1"/>
          <p:nvPr/>
        </p:nvSpPr>
        <p:spPr>
          <a:xfrm>
            <a:off x="4835053" y="5693395"/>
            <a:ext cx="51799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84" name="Text Box 9"/>
          <p:cNvSpPr txBox="1"/>
          <p:nvPr/>
        </p:nvSpPr>
        <p:spPr>
          <a:xfrm>
            <a:off x="8370196" y="4834531"/>
            <a:ext cx="51799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85" name="Text Box 10"/>
          <p:cNvSpPr txBox="1"/>
          <p:nvPr/>
        </p:nvSpPr>
        <p:spPr>
          <a:xfrm>
            <a:off x="9873334" y="7835899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86" name="Text Box 11"/>
          <p:cNvSpPr txBox="1"/>
          <p:nvPr/>
        </p:nvSpPr>
        <p:spPr>
          <a:xfrm>
            <a:off x="12659277" y="8121650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87" name="Text Box 12"/>
          <p:cNvSpPr txBox="1"/>
          <p:nvPr/>
        </p:nvSpPr>
        <p:spPr>
          <a:xfrm>
            <a:off x="13105537" y="5693395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88" name="Text Box 13"/>
          <p:cNvSpPr txBox="1"/>
          <p:nvPr/>
        </p:nvSpPr>
        <p:spPr>
          <a:xfrm>
            <a:off x="17566300" y="5004987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89" name="Text Box 14"/>
          <p:cNvSpPr txBox="1"/>
          <p:nvPr/>
        </p:nvSpPr>
        <p:spPr>
          <a:xfrm>
            <a:off x="17910843" y="8153993"/>
            <a:ext cx="51799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90" name="Text Box 15"/>
          <p:cNvSpPr txBox="1"/>
          <p:nvPr/>
        </p:nvSpPr>
        <p:spPr>
          <a:xfrm>
            <a:off x="6090208" y="2226668"/>
            <a:ext cx="214518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Type I</a:t>
            </a:r>
          </a:p>
        </p:txBody>
      </p:sp>
      <p:sp>
        <p:nvSpPr>
          <p:cNvPr id="891" name="AutoShape 16"/>
          <p:cNvSpPr/>
          <p:nvPr/>
        </p:nvSpPr>
        <p:spPr>
          <a:xfrm>
            <a:off x="13258800" y="9448800"/>
            <a:ext cx="6096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92" name="AutoShape 17"/>
          <p:cNvSpPr/>
          <p:nvPr/>
        </p:nvSpPr>
        <p:spPr>
          <a:xfrm>
            <a:off x="5638800" y="9601200"/>
            <a:ext cx="6096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93" name="AutoShape 18"/>
          <p:cNvSpPr/>
          <p:nvPr/>
        </p:nvSpPr>
        <p:spPr>
          <a:xfrm rot="10800000">
            <a:off x="8991600" y="9296400"/>
            <a:ext cx="6096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94" name="AutoShape 19"/>
          <p:cNvSpPr/>
          <p:nvPr/>
        </p:nvSpPr>
        <p:spPr>
          <a:xfrm rot="10800000">
            <a:off x="16916400" y="9448800"/>
            <a:ext cx="609600" cy="91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895" name="Text Box 20"/>
          <p:cNvSpPr txBox="1"/>
          <p:nvPr/>
        </p:nvSpPr>
        <p:spPr>
          <a:xfrm>
            <a:off x="5349080" y="3763465"/>
            <a:ext cx="314206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 is down</a:t>
            </a:r>
          </a:p>
        </p:txBody>
      </p:sp>
      <p:sp>
        <p:nvSpPr>
          <p:cNvPr id="896" name="Line 22"/>
          <p:cNvSpPr/>
          <p:nvPr/>
        </p:nvSpPr>
        <p:spPr>
          <a:xfrm>
            <a:off x="6705600" y="4876800"/>
            <a:ext cx="457201" cy="304800"/>
          </a:xfrm>
          <a:prstGeom prst="line">
            <a:avLst/>
          </a:prstGeom>
          <a:ln w="101600">
            <a:solidFill>
              <a:srgbClr val="00A3D6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897" name="Text Box 23"/>
          <p:cNvSpPr txBox="1"/>
          <p:nvPr/>
        </p:nvSpPr>
        <p:spPr>
          <a:xfrm>
            <a:off x="13424172" y="2226668"/>
            <a:ext cx="24124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Type II</a:t>
            </a:r>
          </a:p>
        </p:txBody>
      </p:sp>
      <p:sp>
        <p:nvSpPr>
          <p:cNvPr id="898" name="Text Box 25"/>
          <p:cNvSpPr txBox="1"/>
          <p:nvPr/>
        </p:nvSpPr>
        <p:spPr>
          <a:xfrm>
            <a:off x="13796109" y="4224901"/>
            <a:ext cx="22732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 is up</a:t>
            </a:r>
          </a:p>
        </p:txBody>
      </p:sp>
      <p:sp>
        <p:nvSpPr>
          <p:cNvPr id="899" name="Line 26"/>
          <p:cNvSpPr/>
          <p:nvPr/>
        </p:nvSpPr>
        <p:spPr>
          <a:xfrm>
            <a:off x="14782800" y="5333999"/>
            <a:ext cx="304801" cy="914402"/>
          </a:xfrm>
          <a:prstGeom prst="line">
            <a:avLst/>
          </a:prstGeom>
          <a:ln w="127000">
            <a:solidFill>
              <a:srgbClr val="00A3D6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00" name="Text Box 29"/>
          <p:cNvSpPr txBox="1"/>
          <p:nvPr/>
        </p:nvSpPr>
        <p:spPr>
          <a:xfrm>
            <a:off x="5815044" y="11841757"/>
            <a:ext cx="1420646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chain changes direction by 180 degrees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Text Box 4"/>
          <p:cNvSpPr txBox="1"/>
          <p:nvPr/>
        </p:nvSpPr>
        <p:spPr>
          <a:xfrm>
            <a:off x="3901439" y="304799"/>
            <a:ext cx="1648269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6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Favorable</a:t>
            </a:r>
            <a:r>
              <a:rPr>
                <a:solidFill>
                  <a:srgbClr val="000000"/>
                </a:solidFill>
              </a:rPr>
              <a:t> /</a:t>
            </a:r>
            <a:r>
              <a:rPr>
                <a:solidFill>
                  <a:srgbClr val="FF3300"/>
                </a:solidFill>
              </a:rPr>
              <a:t>Unfavorable</a:t>
            </a:r>
            <a:r>
              <a:rPr>
                <a:solidFill>
                  <a:srgbClr val="000000"/>
                </a:solidFill>
              </a:rPr>
              <a:t> Residues In Turns</a:t>
            </a:r>
          </a:p>
        </p:txBody>
      </p:sp>
      <p:graphicFrame>
        <p:nvGraphicFramePr>
          <p:cNvPr id="903" name="Group 134"/>
          <p:cNvGraphicFramePr/>
          <p:nvPr/>
        </p:nvGraphicFramePr>
        <p:xfrm>
          <a:off x="5029200" y="3505200"/>
          <a:ext cx="12192000" cy="81280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435860"/>
                <a:gridCol w="2435860"/>
                <a:gridCol w="2435860"/>
                <a:gridCol w="2435860"/>
                <a:gridCol w="2435860"/>
              </a:tblGrid>
              <a:tr h="2698754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Turn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  <a:lnB w="50800">
                      <a:solidFill>
                        <a:srgbClr val="FF3300"/>
                      </a:solidFill>
                    </a:lnB>
                  </a:tcPr>
                </a:tc>
              </a:tr>
              <a:tr h="2701917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Asp, Asn, Ser, Cys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3300"/>
                      </a:solidFill>
                    </a:lnT>
                  </a:tcPr>
                </a:tc>
              </a:tr>
              <a:tr h="2698754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Asp, Asn, Ser, Cys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Gly, Asn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FF33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Gly</a:t>
                      </a:r>
                    </a:p>
                  </a:txBody>
                  <a:tcPr marL="45720" marR="45720" marT="45720" marB="45720" anchor="ctr" anchorCtr="0" horzOverflow="overflow">
                    <a:lnB w="50800">
                      <a:solidFill>
                        <a:srgbClr val="FF33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Text Box 4"/>
          <p:cNvSpPr txBox="1"/>
          <p:nvPr/>
        </p:nvSpPr>
        <p:spPr>
          <a:xfrm>
            <a:off x="8943340" y="235098"/>
            <a:ext cx="4853782" cy="1028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-hairpin</a:t>
            </a:r>
          </a:p>
        </p:txBody>
      </p:sp>
      <p:pic>
        <p:nvPicPr>
          <p:cNvPr id="90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869" t="0" r="30434" b="652"/>
          <a:stretch>
            <a:fillRect/>
          </a:stretch>
        </p:blipFill>
        <p:spPr>
          <a:xfrm>
            <a:off x="10058400" y="3048000"/>
            <a:ext cx="4267201" cy="8686801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Line 6"/>
          <p:cNvSpPr/>
          <p:nvPr/>
        </p:nvSpPr>
        <p:spPr>
          <a:xfrm>
            <a:off x="11887199" y="5029200"/>
            <a:ext cx="457201" cy="152400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08" name="Line 7"/>
          <p:cNvSpPr/>
          <p:nvPr/>
        </p:nvSpPr>
        <p:spPr>
          <a:xfrm>
            <a:off x="11582399" y="5791199"/>
            <a:ext cx="609601" cy="152402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09" name="Line 8"/>
          <p:cNvSpPr/>
          <p:nvPr/>
        </p:nvSpPr>
        <p:spPr>
          <a:xfrm>
            <a:off x="11734800" y="7315200"/>
            <a:ext cx="762000" cy="0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10" name="Line 9"/>
          <p:cNvSpPr/>
          <p:nvPr/>
        </p:nvSpPr>
        <p:spPr>
          <a:xfrm>
            <a:off x="11582399" y="7924799"/>
            <a:ext cx="609601" cy="152402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11" name="Line 10"/>
          <p:cNvSpPr/>
          <p:nvPr/>
        </p:nvSpPr>
        <p:spPr>
          <a:xfrm>
            <a:off x="12192000" y="8991599"/>
            <a:ext cx="762001" cy="152402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12" name="Line 11"/>
          <p:cNvSpPr/>
          <p:nvPr/>
        </p:nvSpPr>
        <p:spPr>
          <a:xfrm>
            <a:off x="12039600" y="9906000"/>
            <a:ext cx="609600" cy="0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13" name="Line 12"/>
          <p:cNvSpPr/>
          <p:nvPr/>
        </p:nvSpPr>
        <p:spPr>
          <a:xfrm flipH="1">
            <a:off x="13411199" y="9143999"/>
            <a:ext cx="152402" cy="762002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14" name="Line 13"/>
          <p:cNvSpPr/>
          <p:nvPr/>
        </p:nvSpPr>
        <p:spPr>
          <a:xfrm>
            <a:off x="11430000" y="8991599"/>
            <a:ext cx="152401" cy="1066802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15" name="Line 14"/>
          <p:cNvSpPr/>
          <p:nvPr/>
        </p:nvSpPr>
        <p:spPr>
          <a:xfrm flipH="1">
            <a:off x="10820400" y="4876799"/>
            <a:ext cx="304800" cy="1066802"/>
          </a:xfrm>
          <a:prstGeom prst="line">
            <a:avLst/>
          </a:prstGeom>
          <a:ln w="63500">
            <a:solidFill>
              <a:srgbClr val="00A3D6"/>
            </a:solidFill>
            <a:prstDash val="sysDot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 Box 2"/>
          <p:cNvSpPr txBox="1"/>
          <p:nvPr/>
        </p:nvSpPr>
        <p:spPr>
          <a:xfrm>
            <a:off x="10295890" y="368299"/>
            <a:ext cx="29979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918" name="Text Box 3"/>
          <p:cNvSpPr txBox="1"/>
          <p:nvPr/>
        </p:nvSpPr>
        <p:spPr>
          <a:xfrm>
            <a:off x="2119708" y="2619283"/>
            <a:ext cx="13688311" cy="985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The Molecule of Life</a:t>
            </a: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Building Blocks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Secondary Structures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Tertiary and Quartenary Structure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Geometry</a:t>
            </a:r>
          </a:p>
        </p:txBody>
      </p:sp>
      <p:pic>
        <p:nvPicPr>
          <p:cNvPr id="91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1111" y="4761535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Rectangle"/>
          <p:cNvSpPr/>
          <p:nvPr/>
        </p:nvSpPr>
        <p:spPr>
          <a:xfrm>
            <a:off x="1611660" y="10712213"/>
            <a:ext cx="12616063" cy="2424059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921" name="Rectangle"/>
          <p:cNvSpPr/>
          <p:nvPr/>
        </p:nvSpPr>
        <p:spPr>
          <a:xfrm>
            <a:off x="1453705" y="2099339"/>
            <a:ext cx="12616063" cy="5848148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8141" t="11652" r="16983" b="0"/>
          <a:stretch>
            <a:fillRect/>
          </a:stretch>
        </p:blipFill>
        <p:spPr>
          <a:xfrm>
            <a:off x="12752496" y="3087346"/>
            <a:ext cx="8664577" cy="8248651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Rectangle 2"/>
          <p:cNvSpPr txBox="1"/>
          <p:nvPr>
            <p:ph type="title" idx="4294967295"/>
          </p:nvPr>
        </p:nvSpPr>
        <p:spPr>
          <a:xfrm>
            <a:off x="382590" y="247427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Protein Tertiary Structure</a:t>
            </a:r>
          </a:p>
        </p:txBody>
      </p:sp>
      <p:sp>
        <p:nvSpPr>
          <p:cNvPr id="925" name="Rectangle 3"/>
          <p:cNvSpPr txBox="1"/>
          <p:nvPr>
            <p:ph type="body" sz="half" idx="4294967295"/>
          </p:nvPr>
        </p:nvSpPr>
        <p:spPr>
          <a:xfrm>
            <a:off x="1298516" y="2779773"/>
            <a:ext cx="10182188" cy="85725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proteins</a:t>
            </a:r>
          </a:p>
          <a:p>
            <a:pPr marL="546100" indent="-54610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proteins</a:t>
            </a:r>
          </a:p>
          <a:p>
            <a:pPr marL="546100" indent="-54610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Alpha and beta proteins:</a:t>
            </a:r>
          </a:p>
          <a:p>
            <a:pPr marL="546100" indent="-54610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a/b</a:t>
            </a:r>
            <a:r>
              <a:t> proteins (alternating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and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</a:p>
          <a:p>
            <a:pPr marL="546100" indent="-54610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-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 + b</a:t>
            </a:r>
            <a:r>
              <a:t> proteins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2"/>
          <p:cNvSpPr txBox="1"/>
          <p:nvPr>
            <p:ph type="title" idx="4294967295"/>
          </p:nvPr>
        </p:nvSpPr>
        <p:spPr>
          <a:xfrm>
            <a:off x="667545" y="166011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Why Proteins?</a:t>
            </a:r>
          </a:p>
        </p:txBody>
      </p:sp>
      <p:grpSp>
        <p:nvGrpSpPr>
          <p:cNvPr id="174" name="Oval 4"/>
          <p:cNvGrpSpPr/>
          <p:nvPr/>
        </p:nvGrpSpPr>
        <p:grpSpPr>
          <a:xfrm>
            <a:off x="8456739" y="6790830"/>
            <a:ext cx="7389107" cy="2579091"/>
            <a:chOff x="0" y="-362358"/>
            <a:chExt cx="7389106" cy="2579090"/>
          </a:xfrm>
        </p:grpSpPr>
        <p:sp>
          <p:nvSpPr>
            <p:cNvPr id="172" name="Oval"/>
            <p:cNvSpPr/>
            <p:nvPr/>
          </p:nvSpPr>
          <p:spPr>
            <a:xfrm>
              <a:off x="0" y="-362359"/>
              <a:ext cx="7389107" cy="2579091"/>
            </a:xfrm>
            <a:prstGeom prst="ellipse">
              <a:avLst/>
            </a:prstGeom>
            <a:solidFill>
              <a:srgbClr val="CC99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Function and…"/>
            <p:cNvSpPr txBox="1"/>
            <p:nvPr/>
          </p:nvSpPr>
          <p:spPr>
            <a:xfrm>
              <a:off x="1123947" y="-272589"/>
              <a:ext cx="5141212" cy="239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Function and</a:t>
              </a:r>
            </a:p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Role of Proteins</a:t>
              </a:r>
            </a:p>
          </p:txBody>
        </p:sp>
      </p:grpSp>
      <p:grpSp>
        <p:nvGrpSpPr>
          <p:cNvPr id="177" name="Oval 5"/>
          <p:cNvGrpSpPr/>
          <p:nvPr/>
        </p:nvGrpSpPr>
        <p:grpSpPr>
          <a:xfrm>
            <a:off x="3940175" y="4572000"/>
            <a:ext cx="6553201" cy="2590800"/>
            <a:chOff x="0" y="0"/>
            <a:chExt cx="6553200" cy="2590800"/>
          </a:xfrm>
        </p:grpSpPr>
        <p:sp>
          <p:nvSpPr>
            <p:cNvPr id="175" name="Oval"/>
            <p:cNvSpPr/>
            <p:nvPr/>
          </p:nvSpPr>
          <p:spPr>
            <a:xfrm>
              <a:off x="0" y="0"/>
              <a:ext cx="6553200" cy="2590800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Metabolism…"/>
            <p:cNvSpPr txBox="1"/>
            <p:nvPr/>
          </p:nvSpPr>
          <p:spPr>
            <a:xfrm>
              <a:off x="1051133" y="116582"/>
              <a:ext cx="3741540" cy="2357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Metabolism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Energy and Synthesis: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Catalytic enzymes</a:t>
              </a:r>
            </a:p>
          </p:txBody>
        </p:sp>
      </p:grpSp>
      <p:sp>
        <p:nvSpPr>
          <p:cNvPr id="207" name="AutoShape 6"/>
          <p:cNvSpPr/>
          <p:nvPr/>
        </p:nvSpPr>
        <p:spPr>
          <a:xfrm>
            <a:off x="9392082" y="6842956"/>
            <a:ext cx="188608" cy="84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81" name="Oval 7"/>
          <p:cNvGrpSpPr/>
          <p:nvPr/>
        </p:nvGrpSpPr>
        <p:grpSpPr>
          <a:xfrm>
            <a:off x="9143999" y="1982407"/>
            <a:ext cx="6096001" cy="3259336"/>
            <a:chOff x="0" y="-29467"/>
            <a:chExt cx="6096000" cy="3259335"/>
          </a:xfrm>
        </p:grpSpPr>
        <p:sp>
          <p:nvSpPr>
            <p:cNvPr id="179" name="Oval"/>
            <p:cNvSpPr/>
            <p:nvPr/>
          </p:nvSpPr>
          <p:spPr>
            <a:xfrm>
              <a:off x="0" y="-1"/>
              <a:ext cx="6096000" cy="3200401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Architecture:…"/>
            <p:cNvSpPr txBox="1"/>
            <p:nvPr/>
          </p:nvSpPr>
          <p:spPr>
            <a:xfrm>
              <a:off x="984177" y="-29468"/>
              <a:ext cx="3556795" cy="3259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Architecture: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Structural proteins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Cytoskeletal proteins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Coat proteins</a:t>
              </a:r>
            </a:p>
          </p:txBody>
        </p:sp>
      </p:grpSp>
      <p:sp>
        <p:nvSpPr>
          <p:cNvPr id="208" name="AutoShape 8"/>
          <p:cNvSpPr/>
          <p:nvPr/>
        </p:nvSpPr>
        <p:spPr>
          <a:xfrm>
            <a:off x="12163098" y="5241643"/>
            <a:ext cx="14057" cy="1542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85" name="Oval 9"/>
          <p:cNvGrpSpPr/>
          <p:nvPr/>
        </p:nvGrpSpPr>
        <p:grpSpPr>
          <a:xfrm>
            <a:off x="14487525" y="3798049"/>
            <a:ext cx="6096001" cy="3364752"/>
            <a:chOff x="0" y="0"/>
            <a:chExt cx="6096000" cy="3364750"/>
          </a:xfrm>
        </p:grpSpPr>
        <p:sp>
          <p:nvSpPr>
            <p:cNvPr id="183" name="Oval"/>
            <p:cNvSpPr/>
            <p:nvPr/>
          </p:nvSpPr>
          <p:spPr>
            <a:xfrm>
              <a:off x="0" y="0"/>
              <a:ext cx="6096000" cy="3364751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4" name="Transport and Storage:…"/>
            <p:cNvSpPr/>
            <p:nvPr/>
          </p:nvSpPr>
          <p:spPr>
            <a:xfrm>
              <a:off x="3048000" y="183553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Transport and Storage: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Porins, transporters ,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Hemoglobin, transferrin,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ferritin</a:t>
              </a:r>
            </a:p>
          </p:txBody>
        </p:sp>
      </p:grpSp>
      <p:sp>
        <p:nvSpPr>
          <p:cNvPr id="209" name="AutoShape 10"/>
          <p:cNvSpPr/>
          <p:nvPr/>
        </p:nvSpPr>
        <p:spPr>
          <a:xfrm>
            <a:off x="14684984" y="6607866"/>
            <a:ext cx="575796" cy="272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89" name="Oval 11"/>
          <p:cNvGrpSpPr/>
          <p:nvPr/>
        </p:nvGrpSpPr>
        <p:grpSpPr>
          <a:xfrm>
            <a:off x="14762301" y="9408763"/>
            <a:ext cx="6096001" cy="3516326"/>
            <a:chOff x="274775" y="112363"/>
            <a:chExt cx="6096000" cy="3516324"/>
          </a:xfrm>
        </p:grpSpPr>
        <p:sp>
          <p:nvSpPr>
            <p:cNvPr id="187" name="Oval"/>
            <p:cNvSpPr/>
            <p:nvPr/>
          </p:nvSpPr>
          <p:spPr>
            <a:xfrm>
              <a:off x="274775" y="142477"/>
              <a:ext cx="6096001" cy="2438401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8" name="Regulation…"/>
            <p:cNvSpPr txBox="1"/>
            <p:nvPr/>
          </p:nvSpPr>
          <p:spPr>
            <a:xfrm>
              <a:off x="1574441" y="112363"/>
              <a:ext cx="3496668" cy="3516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Regulation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And Signaling: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Transcription factors</a:t>
              </a:r>
            </a:p>
          </p:txBody>
        </p:sp>
      </p:grpSp>
      <p:sp>
        <p:nvSpPr>
          <p:cNvPr id="210" name="AutoShape 12"/>
          <p:cNvSpPr/>
          <p:nvPr/>
        </p:nvSpPr>
        <p:spPr>
          <a:xfrm>
            <a:off x="14350810" y="9280042"/>
            <a:ext cx="1098986" cy="599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93" name="Oval 13"/>
          <p:cNvGrpSpPr/>
          <p:nvPr/>
        </p:nvGrpSpPr>
        <p:grpSpPr>
          <a:xfrm>
            <a:off x="9044676" y="11404939"/>
            <a:ext cx="6213233" cy="1828801"/>
            <a:chOff x="-58616" y="0"/>
            <a:chExt cx="6213232" cy="1828800"/>
          </a:xfrm>
        </p:grpSpPr>
        <p:sp>
          <p:nvSpPr>
            <p:cNvPr id="191" name="Oval"/>
            <p:cNvSpPr/>
            <p:nvPr/>
          </p:nvSpPr>
          <p:spPr>
            <a:xfrm>
              <a:off x="0" y="0"/>
              <a:ext cx="6096000" cy="1828800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Growth,…"/>
            <p:cNvSpPr txBox="1"/>
            <p:nvPr/>
          </p:nvSpPr>
          <p:spPr>
            <a:xfrm>
              <a:off x="-58617" y="23600"/>
              <a:ext cx="6213234" cy="1455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Growth,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Development and  Reproduction</a:t>
              </a:r>
            </a:p>
          </p:txBody>
        </p:sp>
      </p:grpSp>
      <p:sp>
        <p:nvSpPr>
          <p:cNvPr id="211" name="AutoShape 14"/>
          <p:cNvSpPr/>
          <p:nvPr/>
        </p:nvSpPr>
        <p:spPr>
          <a:xfrm>
            <a:off x="12151292" y="9376085"/>
            <a:ext cx="1" cy="202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197" name="Oval 15"/>
          <p:cNvGrpSpPr/>
          <p:nvPr/>
        </p:nvGrpSpPr>
        <p:grpSpPr>
          <a:xfrm>
            <a:off x="3533097" y="9611160"/>
            <a:ext cx="6096001" cy="2534607"/>
            <a:chOff x="-407078" y="-294839"/>
            <a:chExt cx="6096000" cy="2534606"/>
          </a:xfrm>
        </p:grpSpPr>
        <p:sp>
          <p:nvSpPr>
            <p:cNvPr id="195" name="Oval"/>
            <p:cNvSpPr/>
            <p:nvPr/>
          </p:nvSpPr>
          <p:spPr>
            <a:xfrm>
              <a:off x="-407079" y="-294840"/>
              <a:ext cx="6096001" cy="2534607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Locomotion…"/>
            <p:cNvSpPr txBox="1"/>
            <p:nvPr/>
          </p:nvSpPr>
          <p:spPr>
            <a:xfrm>
              <a:off x="984177" y="-264418"/>
              <a:ext cx="2427686" cy="2357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Locomotion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Flagella, cilia,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Myosin, actin</a:t>
              </a:r>
            </a:p>
          </p:txBody>
        </p:sp>
      </p:grpSp>
      <p:sp>
        <p:nvSpPr>
          <p:cNvPr id="212" name="AutoShape 16"/>
          <p:cNvSpPr/>
          <p:nvPr/>
        </p:nvSpPr>
        <p:spPr>
          <a:xfrm>
            <a:off x="8532869" y="9280042"/>
            <a:ext cx="1230230" cy="617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01" name="Oval 17"/>
          <p:cNvGrpSpPr/>
          <p:nvPr/>
        </p:nvGrpSpPr>
        <p:grpSpPr>
          <a:xfrm>
            <a:off x="3940175" y="7318375"/>
            <a:ext cx="4267201" cy="1524001"/>
            <a:chOff x="0" y="0"/>
            <a:chExt cx="4267200" cy="1524000"/>
          </a:xfrm>
        </p:grpSpPr>
        <p:sp>
          <p:nvSpPr>
            <p:cNvPr id="199" name="Oval"/>
            <p:cNvSpPr/>
            <p:nvPr/>
          </p:nvSpPr>
          <p:spPr>
            <a:xfrm>
              <a:off x="0" y="0"/>
              <a:ext cx="4267200" cy="1524000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Sensory and…"/>
            <p:cNvSpPr txBox="1"/>
            <p:nvPr/>
          </p:nvSpPr>
          <p:spPr>
            <a:xfrm>
              <a:off x="1011432" y="34032"/>
              <a:ext cx="2213770" cy="1455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Sensory and 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Response</a:t>
              </a:r>
            </a:p>
          </p:txBody>
        </p:sp>
      </p:grpSp>
      <p:sp>
        <p:nvSpPr>
          <p:cNvPr id="213" name="AutoShape 18"/>
          <p:cNvSpPr/>
          <p:nvPr/>
        </p:nvSpPr>
        <p:spPr>
          <a:xfrm>
            <a:off x="8213725" y="8080375"/>
            <a:ext cx="2366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205" name="Oval 19"/>
          <p:cNvGrpSpPr/>
          <p:nvPr/>
        </p:nvGrpSpPr>
        <p:grpSpPr>
          <a:xfrm>
            <a:off x="16621126" y="7165975"/>
            <a:ext cx="3962401" cy="1676401"/>
            <a:chOff x="0" y="0"/>
            <a:chExt cx="3962400" cy="1676400"/>
          </a:xfrm>
        </p:grpSpPr>
        <p:sp>
          <p:nvSpPr>
            <p:cNvPr id="203" name="Oval"/>
            <p:cNvSpPr/>
            <p:nvPr/>
          </p:nvSpPr>
          <p:spPr>
            <a:xfrm>
              <a:off x="0" y="0"/>
              <a:ext cx="3962400" cy="1676400"/>
            </a:xfrm>
            <a:prstGeom prst="ellipse">
              <a:avLst/>
            </a:prstGeom>
            <a:solidFill>
              <a:srgbClr val="D19049"/>
            </a:solidFill>
            <a:ln w="12700" cap="flat">
              <a:solidFill>
                <a:srgbClr val="D16349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Defense and…"/>
            <p:cNvSpPr txBox="1"/>
            <p:nvPr/>
          </p:nvSpPr>
          <p:spPr>
            <a:xfrm>
              <a:off x="671719" y="110232"/>
              <a:ext cx="2133998" cy="14559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Defense and</a:t>
              </a:r>
            </a:p>
            <a:p>
              <a:pPr algn="ctr">
                <a:defRPr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Immunity </a:t>
              </a:r>
            </a:p>
          </p:txBody>
        </p:sp>
      </p:grpSp>
      <p:sp>
        <p:nvSpPr>
          <p:cNvPr id="214" name="AutoShape 20"/>
          <p:cNvSpPr/>
          <p:nvPr/>
        </p:nvSpPr>
        <p:spPr>
          <a:xfrm>
            <a:off x="15850049" y="8027643"/>
            <a:ext cx="765491" cy="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rgbClr val="D16349"/>
            </a:solidFill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Rectangle 2"/>
          <p:cNvSpPr txBox="1"/>
          <p:nvPr>
            <p:ph type="body" idx="4294967295"/>
          </p:nvPr>
        </p:nvSpPr>
        <p:spPr>
          <a:xfrm>
            <a:off x="280820" y="3614284"/>
            <a:ext cx="22479001" cy="85725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lone helix</a:t>
            </a:r>
          </a:p>
          <a:p>
            <a:pPr>
              <a:defRPr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buSzTx/>
              <a:buNone/>
              <a:defRPr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helix-turn-helix motif</a:t>
            </a:r>
          </a:p>
        </p:txBody>
      </p:sp>
      <p:sp>
        <p:nvSpPr>
          <p:cNvPr id="928" name="Rectangle 4"/>
          <p:cNvSpPr txBox="1"/>
          <p:nvPr>
            <p:ph type="title" idx="4294967295"/>
          </p:nvPr>
        </p:nvSpPr>
        <p:spPr>
          <a:xfrm>
            <a:off x="423297" y="165099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All-Alpha topologies</a:t>
            </a:r>
          </a:p>
        </p:txBody>
      </p:sp>
      <p:pic>
        <p:nvPicPr>
          <p:cNvPr id="9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30870" r="0" b="34348"/>
          <a:stretch>
            <a:fillRect/>
          </a:stretch>
        </p:blipFill>
        <p:spPr>
          <a:xfrm>
            <a:off x="5738611" y="3688385"/>
            <a:ext cx="8743922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Text Box 5"/>
          <p:cNvSpPr txBox="1"/>
          <p:nvPr/>
        </p:nvSpPr>
        <p:spPr>
          <a:xfrm>
            <a:off x="16432587" y="3643529"/>
            <a:ext cx="7153462" cy="277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Glucagon (hormone involved</a:t>
            </a:r>
          </a:p>
          <a:p>
            <a:pPr>
              <a:defRPr b="1" i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regulating sugar metabolism)</a:t>
            </a:r>
          </a:p>
          <a:p>
            <a:pPr>
              <a:defRPr b="1" i="1"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 : 1GCN</a:t>
            </a:r>
          </a:p>
        </p:txBody>
      </p:sp>
      <p:pic>
        <p:nvPicPr>
          <p:cNvPr id="93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26797" r="6086" b="24399"/>
          <a:stretch>
            <a:fillRect/>
          </a:stretch>
        </p:blipFill>
        <p:spPr>
          <a:xfrm>
            <a:off x="6204744" y="7996860"/>
            <a:ext cx="7714166" cy="3999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l="29633" t="26144" r="37356" b="33882"/>
          <a:stretch>
            <a:fillRect/>
          </a:stretch>
        </p:blipFill>
        <p:spPr>
          <a:xfrm>
            <a:off x="13864929" y="7467599"/>
            <a:ext cx="3473451" cy="4197351"/>
          </a:xfrm>
          <a:prstGeom prst="rect">
            <a:avLst/>
          </a:prstGeom>
          <a:ln w="12700">
            <a:miter lim="400000"/>
          </a:ln>
        </p:spPr>
      </p:pic>
      <p:sp>
        <p:nvSpPr>
          <p:cNvPr id="933" name="AutoShape 8"/>
          <p:cNvSpPr/>
          <p:nvPr/>
        </p:nvSpPr>
        <p:spPr>
          <a:xfrm rot="20324971">
            <a:off x="7741493" y="11825629"/>
            <a:ext cx="1066801" cy="609601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CC00"/>
          </a:solidFill>
          <a:ln w="508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34" name="AutoShape 9"/>
          <p:cNvSpPr/>
          <p:nvPr/>
        </p:nvSpPr>
        <p:spPr>
          <a:xfrm rot="9213874">
            <a:off x="6979493" y="8523459"/>
            <a:ext cx="1066801" cy="609601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CC00"/>
          </a:solidFill>
          <a:ln w="508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35" name="Text Box 10"/>
          <p:cNvSpPr txBox="1"/>
          <p:nvPr/>
        </p:nvSpPr>
        <p:spPr>
          <a:xfrm>
            <a:off x="13816237" y="11660914"/>
            <a:ext cx="3570834" cy="1979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2 helices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twisted</a:t>
            </a:r>
          </a:p>
        </p:txBody>
      </p:sp>
      <p:sp>
        <p:nvSpPr>
          <p:cNvPr id="936" name="Text Box 11"/>
          <p:cNvSpPr txBox="1"/>
          <p:nvPr/>
        </p:nvSpPr>
        <p:spPr>
          <a:xfrm>
            <a:off x="18098556" y="9131672"/>
            <a:ext cx="6116761" cy="17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ROP: RNA-binding Protein</a:t>
            </a:r>
          </a:p>
          <a:p>
            <a:pPr>
              <a:defRPr b="1" i="1"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code: 1ROP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ext Box 2"/>
          <p:cNvSpPr txBox="1"/>
          <p:nvPr/>
        </p:nvSpPr>
        <p:spPr>
          <a:xfrm>
            <a:off x="9311754" y="120649"/>
            <a:ext cx="576049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All Beta Topology</a:t>
            </a:r>
          </a:p>
        </p:txBody>
      </p:sp>
      <p:sp>
        <p:nvSpPr>
          <p:cNvPr id="939" name="Text Box 3"/>
          <p:cNvSpPr txBox="1"/>
          <p:nvPr/>
        </p:nvSpPr>
        <p:spPr>
          <a:xfrm>
            <a:off x="2933409" y="3018989"/>
            <a:ext cx="4500266" cy="77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8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Beta sandwiches:</a:t>
            </a:r>
          </a:p>
        </p:txBody>
      </p:sp>
      <p:pic>
        <p:nvPicPr>
          <p:cNvPr id="9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3200" t="16667" r="10001" b="22000"/>
          <a:stretch>
            <a:fillRect/>
          </a:stretch>
        </p:blipFill>
        <p:spPr>
          <a:xfrm>
            <a:off x="7162800" y="4267200"/>
            <a:ext cx="7315201" cy="7010400"/>
          </a:xfrm>
          <a:prstGeom prst="rect">
            <a:avLst/>
          </a:prstGeom>
          <a:ln w="12700">
            <a:miter lim="400000"/>
          </a:ln>
        </p:spPr>
      </p:pic>
      <p:sp>
        <p:nvSpPr>
          <p:cNvPr id="941" name="Text Box 5"/>
          <p:cNvSpPr txBox="1"/>
          <p:nvPr/>
        </p:nvSpPr>
        <p:spPr>
          <a:xfrm>
            <a:off x="15413364" y="5849323"/>
            <a:ext cx="5575797" cy="273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Fatty acid binding protein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code: 1IFB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9709" t="15782" r="17475" b="6524"/>
          <a:stretch>
            <a:fillRect/>
          </a:stretch>
        </p:blipFill>
        <p:spPr>
          <a:xfrm>
            <a:off x="6705600" y="2743199"/>
            <a:ext cx="11430001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944" name="Text Box 5"/>
          <p:cNvSpPr txBox="1"/>
          <p:nvPr/>
        </p:nvSpPr>
        <p:spPr>
          <a:xfrm>
            <a:off x="9244210" y="154272"/>
            <a:ext cx="589558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Closed Beta Barrel</a:t>
            </a:r>
          </a:p>
        </p:txBody>
      </p:sp>
      <p:sp>
        <p:nvSpPr>
          <p:cNvPr id="945" name="Text Box 6"/>
          <p:cNvSpPr txBox="1"/>
          <p:nvPr/>
        </p:nvSpPr>
        <p:spPr>
          <a:xfrm>
            <a:off x="1243525" y="11390019"/>
            <a:ext cx="483153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PDB file: 2POR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AutoShape 2"/>
          <p:cNvSpPr/>
          <p:nvPr/>
        </p:nvSpPr>
        <p:spPr>
          <a:xfrm>
            <a:off x="60960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48" name="AutoShape 3"/>
          <p:cNvSpPr/>
          <p:nvPr/>
        </p:nvSpPr>
        <p:spPr>
          <a:xfrm rot="10800000">
            <a:off x="74676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49" name="AutoShape 4"/>
          <p:cNvSpPr/>
          <p:nvPr/>
        </p:nvSpPr>
        <p:spPr>
          <a:xfrm>
            <a:off x="89916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50" name="AutoShape 5"/>
          <p:cNvSpPr/>
          <p:nvPr/>
        </p:nvSpPr>
        <p:spPr>
          <a:xfrm rot="10800000">
            <a:off x="48768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951" name="Line 6"/>
          <p:cNvSpPr/>
          <p:nvPr/>
        </p:nvSpPr>
        <p:spPr>
          <a:xfrm flipV="1">
            <a:off x="6477000" y="4114800"/>
            <a:ext cx="0" cy="6096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52" name="Line 7"/>
          <p:cNvSpPr/>
          <p:nvPr/>
        </p:nvSpPr>
        <p:spPr>
          <a:xfrm>
            <a:off x="6477000" y="4114800"/>
            <a:ext cx="1371600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953" name="Line 8"/>
          <p:cNvSpPr/>
          <p:nvPr/>
        </p:nvSpPr>
        <p:spPr>
          <a:xfrm flipV="1">
            <a:off x="7848600" y="4114800"/>
            <a:ext cx="0" cy="609600"/>
          </a:xfrm>
          <a:prstGeom prst="line">
            <a:avLst/>
          </a:prstGeom>
          <a:ln w="762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grpSp>
        <p:nvGrpSpPr>
          <p:cNvPr id="957" name="Group 9"/>
          <p:cNvGrpSpPr/>
          <p:nvPr/>
        </p:nvGrpSpPr>
        <p:grpSpPr>
          <a:xfrm>
            <a:off x="7924800" y="6553200"/>
            <a:ext cx="1374141" cy="612141"/>
            <a:chOff x="0" y="0"/>
            <a:chExt cx="1374140" cy="612140"/>
          </a:xfrm>
        </p:grpSpPr>
        <p:sp>
          <p:nvSpPr>
            <p:cNvPr id="954" name="Line 10"/>
            <p:cNvSpPr/>
            <p:nvPr/>
          </p:nvSpPr>
          <p:spPr>
            <a:xfrm flipH="1">
              <a:off x="1374140" y="0"/>
              <a:ext cx="1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55" name="Line 11"/>
            <p:cNvSpPr/>
            <p:nvPr/>
          </p:nvSpPr>
          <p:spPr>
            <a:xfrm flipH="1" flipV="1">
              <a:off x="0" y="612140"/>
              <a:ext cx="137160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56" name="Line 12"/>
            <p:cNvSpPr/>
            <p:nvPr/>
          </p:nvSpPr>
          <p:spPr>
            <a:xfrm flipH="1">
              <a:off x="2540" y="0"/>
              <a:ext cx="1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961" name="Group 13"/>
          <p:cNvGrpSpPr/>
          <p:nvPr/>
        </p:nvGrpSpPr>
        <p:grpSpPr>
          <a:xfrm>
            <a:off x="5333999" y="3657600"/>
            <a:ext cx="4038601" cy="1066800"/>
            <a:chOff x="0" y="0"/>
            <a:chExt cx="4038600" cy="1066800"/>
          </a:xfrm>
        </p:grpSpPr>
        <p:sp>
          <p:nvSpPr>
            <p:cNvPr id="958" name="Line 14"/>
            <p:cNvSpPr/>
            <p:nvPr/>
          </p:nvSpPr>
          <p:spPr>
            <a:xfrm flipV="1">
              <a:off x="4038600" y="0"/>
              <a:ext cx="0" cy="1066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59" name="Line 15"/>
            <p:cNvSpPr/>
            <p:nvPr/>
          </p:nvSpPr>
          <p:spPr>
            <a:xfrm flipH="1" flipV="1">
              <a:off x="-1" y="-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60" name="Line 16"/>
            <p:cNvSpPr/>
            <p:nvPr/>
          </p:nvSpPr>
          <p:spPr>
            <a:xfrm flipH="1">
              <a:off x="-1" y="0"/>
              <a:ext cx="2" cy="1066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sp>
        <p:nvSpPr>
          <p:cNvPr id="962" name="Text Box 17"/>
          <p:cNvSpPr txBox="1"/>
          <p:nvPr/>
        </p:nvSpPr>
        <p:spPr>
          <a:xfrm>
            <a:off x="7406640" y="120649"/>
            <a:ext cx="793958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The Greek Key Topology</a:t>
            </a:r>
          </a:p>
        </p:txBody>
      </p:sp>
      <p:pic>
        <p:nvPicPr>
          <p:cNvPr id="963" name="Picture 18" descr="Picture 18"/>
          <p:cNvPicPr>
            <a:picLocks noChangeAspect="1"/>
          </p:cNvPicPr>
          <p:nvPr/>
        </p:nvPicPr>
        <p:blipFill>
          <a:blip r:embed="rId2">
            <a:extLst/>
          </a:blip>
          <a:srcRect l="22800" t="20666" r="13200" b="16667"/>
          <a:stretch>
            <a:fillRect/>
          </a:stretch>
        </p:blipFill>
        <p:spPr>
          <a:xfrm>
            <a:off x="11734800" y="3200399"/>
            <a:ext cx="6096000" cy="7162801"/>
          </a:xfrm>
          <a:prstGeom prst="rect">
            <a:avLst/>
          </a:prstGeom>
          <a:ln w="12700">
            <a:miter lim="400000"/>
          </a:ln>
        </p:spPr>
      </p:pic>
      <p:sp>
        <p:nvSpPr>
          <p:cNvPr id="964" name="Text Box 19"/>
          <p:cNvSpPr txBox="1"/>
          <p:nvPr/>
        </p:nvSpPr>
        <p:spPr>
          <a:xfrm>
            <a:off x="4968239" y="11091540"/>
            <a:ext cx="13336936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Folds including the Greek key topology include 4 to 13 strands.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Text Box 2"/>
          <p:cNvSpPr txBox="1"/>
          <p:nvPr/>
        </p:nvSpPr>
        <p:spPr>
          <a:xfrm>
            <a:off x="7984490" y="-164728"/>
            <a:ext cx="8465344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Jellyroll Topology</a:t>
            </a:r>
          </a:p>
        </p:txBody>
      </p:sp>
      <p:sp>
        <p:nvSpPr>
          <p:cNvPr id="967" name="AutoShape 3"/>
          <p:cNvSpPr/>
          <p:nvPr/>
        </p:nvSpPr>
        <p:spPr>
          <a:xfrm>
            <a:off x="60960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68" name="AutoShape 4"/>
          <p:cNvSpPr/>
          <p:nvPr/>
        </p:nvSpPr>
        <p:spPr>
          <a:xfrm rot="10800000">
            <a:off x="74676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69" name="AutoShape 5"/>
          <p:cNvSpPr/>
          <p:nvPr/>
        </p:nvSpPr>
        <p:spPr>
          <a:xfrm>
            <a:off x="89916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0" name="AutoShape 6"/>
          <p:cNvSpPr/>
          <p:nvPr/>
        </p:nvSpPr>
        <p:spPr>
          <a:xfrm rot="10800000">
            <a:off x="48768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1" name="AutoShape 7"/>
          <p:cNvSpPr/>
          <p:nvPr/>
        </p:nvSpPr>
        <p:spPr>
          <a:xfrm>
            <a:off x="35052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2" name="AutoShape 8"/>
          <p:cNvSpPr/>
          <p:nvPr/>
        </p:nvSpPr>
        <p:spPr>
          <a:xfrm rot="10800000">
            <a:off x="102108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3" name="AutoShape 9"/>
          <p:cNvSpPr/>
          <p:nvPr/>
        </p:nvSpPr>
        <p:spPr>
          <a:xfrm>
            <a:off x="114300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C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4" name="AutoShape 10"/>
          <p:cNvSpPr/>
          <p:nvPr/>
        </p:nvSpPr>
        <p:spPr>
          <a:xfrm rot="10800000">
            <a:off x="12496800" y="4724400"/>
            <a:ext cx="762000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78" name="Group 11"/>
          <p:cNvGrpSpPr/>
          <p:nvPr/>
        </p:nvGrpSpPr>
        <p:grpSpPr>
          <a:xfrm>
            <a:off x="7924800" y="6553200"/>
            <a:ext cx="1374141" cy="612141"/>
            <a:chOff x="0" y="0"/>
            <a:chExt cx="1374140" cy="612140"/>
          </a:xfrm>
        </p:grpSpPr>
        <p:sp>
          <p:nvSpPr>
            <p:cNvPr id="975" name="Line 12"/>
            <p:cNvSpPr/>
            <p:nvPr/>
          </p:nvSpPr>
          <p:spPr>
            <a:xfrm flipH="1">
              <a:off x="1374140" y="0"/>
              <a:ext cx="1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76" name="Line 13"/>
            <p:cNvSpPr/>
            <p:nvPr/>
          </p:nvSpPr>
          <p:spPr>
            <a:xfrm flipH="1" flipV="1">
              <a:off x="0" y="612140"/>
              <a:ext cx="137160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77" name="Line 14"/>
            <p:cNvSpPr/>
            <p:nvPr/>
          </p:nvSpPr>
          <p:spPr>
            <a:xfrm flipH="1">
              <a:off x="2540" y="0"/>
              <a:ext cx="1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982" name="Group 15"/>
          <p:cNvGrpSpPr/>
          <p:nvPr/>
        </p:nvGrpSpPr>
        <p:grpSpPr>
          <a:xfrm>
            <a:off x="9296400" y="4114800"/>
            <a:ext cx="1371600" cy="609600"/>
            <a:chOff x="0" y="0"/>
            <a:chExt cx="1371600" cy="609600"/>
          </a:xfrm>
        </p:grpSpPr>
        <p:sp>
          <p:nvSpPr>
            <p:cNvPr id="979" name="Line 16"/>
            <p:cNvSpPr/>
            <p:nvPr/>
          </p:nvSpPr>
          <p:spPr>
            <a:xfrm flipV="1">
              <a:off x="-1" y="0"/>
              <a:ext cx="2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80" name="Line 17"/>
            <p:cNvSpPr/>
            <p:nvPr/>
          </p:nvSpPr>
          <p:spPr>
            <a:xfrm>
              <a:off x="0" y="0"/>
              <a:ext cx="1371600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81" name="Line 18"/>
            <p:cNvSpPr/>
            <p:nvPr/>
          </p:nvSpPr>
          <p:spPr>
            <a:xfrm flipV="1">
              <a:off x="1371600" y="0"/>
              <a:ext cx="0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986" name="Group 19"/>
          <p:cNvGrpSpPr/>
          <p:nvPr/>
        </p:nvGrpSpPr>
        <p:grpSpPr>
          <a:xfrm>
            <a:off x="3810000" y="4114800"/>
            <a:ext cx="1371600" cy="609600"/>
            <a:chOff x="0" y="0"/>
            <a:chExt cx="1371600" cy="609600"/>
          </a:xfrm>
        </p:grpSpPr>
        <p:sp>
          <p:nvSpPr>
            <p:cNvPr id="983" name="Line 20"/>
            <p:cNvSpPr/>
            <p:nvPr/>
          </p:nvSpPr>
          <p:spPr>
            <a:xfrm flipV="1">
              <a:off x="-1" y="0"/>
              <a:ext cx="2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84" name="Line 21"/>
            <p:cNvSpPr/>
            <p:nvPr/>
          </p:nvSpPr>
          <p:spPr>
            <a:xfrm>
              <a:off x="0" y="0"/>
              <a:ext cx="1371600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85" name="Line 22"/>
            <p:cNvSpPr/>
            <p:nvPr/>
          </p:nvSpPr>
          <p:spPr>
            <a:xfrm flipV="1">
              <a:off x="1371600" y="0"/>
              <a:ext cx="0" cy="609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990" name="Group 23"/>
          <p:cNvGrpSpPr/>
          <p:nvPr/>
        </p:nvGrpSpPr>
        <p:grpSpPr>
          <a:xfrm>
            <a:off x="7772399" y="3657600"/>
            <a:ext cx="4038601" cy="1066800"/>
            <a:chOff x="0" y="0"/>
            <a:chExt cx="4038600" cy="1066800"/>
          </a:xfrm>
        </p:grpSpPr>
        <p:sp>
          <p:nvSpPr>
            <p:cNvPr id="987" name="Line 24"/>
            <p:cNvSpPr/>
            <p:nvPr/>
          </p:nvSpPr>
          <p:spPr>
            <a:xfrm flipV="1">
              <a:off x="4038600" y="0"/>
              <a:ext cx="0" cy="1066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88" name="Line 25"/>
            <p:cNvSpPr/>
            <p:nvPr/>
          </p:nvSpPr>
          <p:spPr>
            <a:xfrm flipH="1" flipV="1">
              <a:off x="-1" y="-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89" name="Line 26"/>
            <p:cNvSpPr/>
            <p:nvPr/>
          </p:nvSpPr>
          <p:spPr>
            <a:xfrm flipH="1">
              <a:off x="-1" y="0"/>
              <a:ext cx="2" cy="1066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994" name="Group 27"/>
          <p:cNvGrpSpPr/>
          <p:nvPr/>
        </p:nvGrpSpPr>
        <p:grpSpPr>
          <a:xfrm>
            <a:off x="6555740" y="6553200"/>
            <a:ext cx="4038601" cy="1069341"/>
            <a:chOff x="0" y="0"/>
            <a:chExt cx="4038600" cy="1069340"/>
          </a:xfrm>
        </p:grpSpPr>
        <p:sp>
          <p:nvSpPr>
            <p:cNvPr id="991" name="Line 28"/>
            <p:cNvSpPr/>
            <p:nvPr/>
          </p:nvSpPr>
          <p:spPr>
            <a:xfrm flipH="1">
              <a:off x="-1" y="0"/>
              <a:ext cx="2" cy="1066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92" name="Line 29"/>
            <p:cNvSpPr/>
            <p:nvPr/>
          </p:nvSpPr>
          <p:spPr>
            <a:xfrm>
              <a:off x="73660" y="1069340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93" name="Line 30"/>
            <p:cNvSpPr/>
            <p:nvPr/>
          </p:nvSpPr>
          <p:spPr>
            <a:xfrm flipV="1">
              <a:off x="4038600" y="0"/>
              <a:ext cx="0" cy="10668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998" name="Group 31"/>
          <p:cNvGrpSpPr/>
          <p:nvPr/>
        </p:nvGrpSpPr>
        <p:grpSpPr>
          <a:xfrm>
            <a:off x="5181600" y="6553200"/>
            <a:ext cx="6553200" cy="1676400"/>
            <a:chOff x="0" y="0"/>
            <a:chExt cx="6553200" cy="1676400"/>
          </a:xfrm>
        </p:grpSpPr>
        <p:sp>
          <p:nvSpPr>
            <p:cNvPr id="995" name="Line 32"/>
            <p:cNvSpPr/>
            <p:nvPr/>
          </p:nvSpPr>
          <p:spPr>
            <a:xfrm flipH="1">
              <a:off x="-1" y="0"/>
              <a:ext cx="2" cy="16764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96" name="Line 33"/>
            <p:cNvSpPr/>
            <p:nvPr/>
          </p:nvSpPr>
          <p:spPr>
            <a:xfrm>
              <a:off x="0" y="1676400"/>
              <a:ext cx="6553200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997" name="Line 34"/>
            <p:cNvSpPr/>
            <p:nvPr/>
          </p:nvSpPr>
          <p:spPr>
            <a:xfrm flipV="1">
              <a:off x="6553200" y="0"/>
              <a:ext cx="0" cy="16764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grpSp>
        <p:nvGrpSpPr>
          <p:cNvPr id="1002" name="Group 35"/>
          <p:cNvGrpSpPr/>
          <p:nvPr/>
        </p:nvGrpSpPr>
        <p:grpSpPr>
          <a:xfrm>
            <a:off x="6400800" y="3048000"/>
            <a:ext cx="6555741" cy="1676400"/>
            <a:chOff x="0" y="0"/>
            <a:chExt cx="6555740" cy="1676400"/>
          </a:xfrm>
        </p:grpSpPr>
        <p:sp>
          <p:nvSpPr>
            <p:cNvPr id="999" name="Line 36"/>
            <p:cNvSpPr/>
            <p:nvPr/>
          </p:nvSpPr>
          <p:spPr>
            <a:xfrm flipV="1">
              <a:off x="6555740" y="0"/>
              <a:ext cx="1" cy="16764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1000" name="Line 37"/>
            <p:cNvSpPr/>
            <p:nvPr/>
          </p:nvSpPr>
          <p:spPr>
            <a:xfrm flipH="1" flipV="1">
              <a:off x="0" y="2540"/>
              <a:ext cx="6553200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  <p:sp>
          <p:nvSpPr>
            <p:cNvPr id="1001" name="Line 38"/>
            <p:cNvSpPr/>
            <p:nvPr/>
          </p:nvSpPr>
          <p:spPr>
            <a:xfrm flipH="1">
              <a:off x="2540" y="0"/>
              <a:ext cx="1" cy="16764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/>
              </a:pPr>
            </a:p>
          </p:txBody>
        </p:sp>
      </p:grpSp>
      <p:sp>
        <p:nvSpPr>
          <p:cNvPr id="1003" name="Text Box 39"/>
          <p:cNvSpPr txBox="1"/>
          <p:nvPr/>
        </p:nvSpPr>
        <p:spPr>
          <a:xfrm>
            <a:off x="14312042" y="3366988"/>
            <a:ext cx="4347717" cy="273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Greek key with an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extra swirl</a:t>
            </a:r>
          </a:p>
        </p:txBody>
      </p:sp>
      <p:pic>
        <p:nvPicPr>
          <p:cNvPr id="1004" name="Picture 40" descr="Picture 40"/>
          <p:cNvPicPr>
            <a:picLocks noChangeAspect="1"/>
          </p:cNvPicPr>
          <p:nvPr/>
        </p:nvPicPr>
        <p:blipFill>
          <a:blip r:embed="rId2">
            <a:extLst/>
          </a:blip>
          <a:srcRect l="20801" t="25333" r="23199" b="17333"/>
          <a:stretch>
            <a:fillRect/>
          </a:stretch>
        </p:blipFill>
        <p:spPr>
          <a:xfrm>
            <a:off x="15212776" y="7203508"/>
            <a:ext cx="5334001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5" name="Text Box 41"/>
          <p:cNvSpPr txBox="1"/>
          <p:nvPr/>
        </p:nvSpPr>
        <p:spPr>
          <a:xfrm>
            <a:off x="9903610" y="9451340"/>
            <a:ext cx="5052914" cy="273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 2BUK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(coat protein of a virus)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ext Box 2"/>
          <p:cNvSpPr txBox="1"/>
          <p:nvPr/>
        </p:nvSpPr>
        <p:spPr>
          <a:xfrm>
            <a:off x="8321040" y="-101228"/>
            <a:ext cx="7071867" cy="1116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Beta Propellor</a:t>
            </a:r>
          </a:p>
        </p:txBody>
      </p:sp>
      <p:pic>
        <p:nvPicPr>
          <p:cNvPr id="10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6000" r="400" b="15334"/>
          <a:stretch>
            <a:fillRect/>
          </a:stretch>
        </p:blipFill>
        <p:spPr>
          <a:xfrm>
            <a:off x="4267200" y="2590800"/>
            <a:ext cx="9486900" cy="899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9" name="Text Box 4"/>
          <p:cNvSpPr txBox="1"/>
          <p:nvPr/>
        </p:nvSpPr>
        <p:spPr>
          <a:xfrm>
            <a:off x="14994890" y="3675128"/>
            <a:ext cx="6210797" cy="582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Eight-plated propellor: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plate is a four-stranded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anti-parallel sheet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PDB code 4AAH</a:t>
            </a:r>
          </a:p>
        </p:txBody>
      </p:sp>
      <p:sp>
        <p:nvSpPr>
          <p:cNvPr id="1010" name="Rectangle 5"/>
          <p:cNvSpPr/>
          <p:nvPr/>
        </p:nvSpPr>
        <p:spPr>
          <a:xfrm>
            <a:off x="4114800" y="2692705"/>
            <a:ext cx="457200" cy="88940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 Box 2"/>
          <p:cNvSpPr txBox="1"/>
          <p:nvPr/>
        </p:nvSpPr>
        <p:spPr>
          <a:xfrm>
            <a:off x="4396739" y="2692400"/>
            <a:ext cx="584984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Rossman fold:</a:t>
            </a:r>
          </a:p>
        </p:txBody>
      </p:sp>
      <p:sp>
        <p:nvSpPr>
          <p:cNvPr id="1013" name="AutoShape 3"/>
          <p:cNvSpPr/>
          <p:nvPr/>
        </p:nvSpPr>
        <p:spPr>
          <a:xfrm rot="17404662">
            <a:off x="7075320" y="6491459"/>
            <a:ext cx="762001" cy="426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CCB4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14" name="AutoShape 4"/>
          <p:cNvSpPr/>
          <p:nvPr/>
        </p:nvSpPr>
        <p:spPr>
          <a:xfrm rot="17404662">
            <a:off x="8599320" y="4815059"/>
            <a:ext cx="762001" cy="426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CCB4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15" name="AutoShape 5"/>
          <p:cNvSpPr/>
          <p:nvPr/>
        </p:nvSpPr>
        <p:spPr>
          <a:xfrm rot="17404662">
            <a:off x="10123320" y="3138659"/>
            <a:ext cx="762001" cy="426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400"/>
                </a:lnTo>
                <a:close/>
              </a:path>
            </a:pathLst>
          </a:custGeom>
          <a:solidFill>
            <a:srgbClr val="CCB4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0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366417">
            <a:off x="7827794" y="5586585"/>
            <a:ext cx="1406527" cy="4587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366417">
            <a:off x="9504194" y="3842992"/>
            <a:ext cx="1406527" cy="4587877"/>
          </a:xfrm>
          <a:prstGeom prst="rect">
            <a:avLst/>
          </a:prstGeom>
          <a:ln w="12700">
            <a:miter lim="400000"/>
          </a:ln>
        </p:spPr>
      </p:pic>
      <p:sp>
        <p:nvSpPr>
          <p:cNvPr id="1018" name="Freeform 8"/>
          <p:cNvSpPr/>
          <p:nvPr/>
        </p:nvSpPr>
        <p:spPr>
          <a:xfrm>
            <a:off x="5161510" y="6703060"/>
            <a:ext cx="1380411" cy="123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2" h="20613" fill="norm" stroke="1" extrusionOk="0">
                <a:moveTo>
                  <a:pt x="4762" y="20613"/>
                </a:moveTo>
                <a:cubicBezTo>
                  <a:pt x="2062" y="17225"/>
                  <a:pt x="-638" y="13837"/>
                  <a:pt x="133" y="10448"/>
                </a:cubicBezTo>
                <a:cubicBezTo>
                  <a:pt x="905" y="7060"/>
                  <a:pt x="5919" y="1554"/>
                  <a:pt x="9391" y="284"/>
                </a:cubicBezTo>
                <a:cubicBezTo>
                  <a:pt x="12862" y="-987"/>
                  <a:pt x="19033" y="2401"/>
                  <a:pt x="20962" y="2825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19" name="Freeform 9"/>
          <p:cNvSpPr/>
          <p:nvPr/>
        </p:nvSpPr>
        <p:spPr>
          <a:xfrm>
            <a:off x="10504320" y="7634459"/>
            <a:ext cx="1248530" cy="122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5" h="21228" fill="norm" stroke="1" extrusionOk="0">
                <a:moveTo>
                  <a:pt x="0" y="15869"/>
                </a:moveTo>
                <a:cubicBezTo>
                  <a:pt x="3888" y="18294"/>
                  <a:pt x="7776" y="20718"/>
                  <a:pt x="10368" y="21159"/>
                </a:cubicBezTo>
                <a:cubicBezTo>
                  <a:pt x="12960" y="21600"/>
                  <a:pt x="13824" y="19837"/>
                  <a:pt x="15552" y="18514"/>
                </a:cubicBezTo>
                <a:cubicBezTo>
                  <a:pt x="17280" y="17192"/>
                  <a:pt x="19872" y="14988"/>
                  <a:pt x="20736" y="13224"/>
                </a:cubicBezTo>
                <a:cubicBezTo>
                  <a:pt x="21600" y="11461"/>
                  <a:pt x="21168" y="9698"/>
                  <a:pt x="20736" y="7935"/>
                </a:cubicBezTo>
                <a:cubicBezTo>
                  <a:pt x="20304" y="6171"/>
                  <a:pt x="20304" y="3967"/>
                  <a:pt x="18144" y="2645"/>
                </a:cubicBezTo>
                <a:cubicBezTo>
                  <a:pt x="15984" y="1322"/>
                  <a:pt x="9504" y="441"/>
                  <a:pt x="7776" y="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0" name="Freeform 10"/>
          <p:cNvSpPr/>
          <p:nvPr/>
        </p:nvSpPr>
        <p:spPr>
          <a:xfrm>
            <a:off x="6560970" y="4738859"/>
            <a:ext cx="1733551" cy="152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5" h="21600" fill="norm" stroke="1" extrusionOk="0">
                <a:moveTo>
                  <a:pt x="6339" y="21600"/>
                </a:moveTo>
                <a:cubicBezTo>
                  <a:pt x="3991" y="17820"/>
                  <a:pt x="1643" y="14040"/>
                  <a:pt x="704" y="10800"/>
                </a:cubicBezTo>
                <a:cubicBezTo>
                  <a:pt x="-235" y="7560"/>
                  <a:pt x="-235" y="3960"/>
                  <a:pt x="704" y="2160"/>
                </a:cubicBezTo>
                <a:cubicBezTo>
                  <a:pt x="1643" y="360"/>
                  <a:pt x="5087" y="0"/>
                  <a:pt x="6339" y="0"/>
                </a:cubicBezTo>
                <a:cubicBezTo>
                  <a:pt x="7591" y="0"/>
                  <a:pt x="6965" y="1440"/>
                  <a:pt x="8217" y="2160"/>
                </a:cubicBezTo>
                <a:cubicBezTo>
                  <a:pt x="9469" y="2880"/>
                  <a:pt x="11974" y="3240"/>
                  <a:pt x="13852" y="4320"/>
                </a:cubicBezTo>
                <a:cubicBezTo>
                  <a:pt x="15730" y="5400"/>
                  <a:pt x="18235" y="7920"/>
                  <a:pt x="19487" y="8640"/>
                </a:cubicBezTo>
                <a:cubicBezTo>
                  <a:pt x="20739" y="9360"/>
                  <a:pt x="21052" y="9000"/>
                  <a:pt x="21365" y="8640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1" name="Freeform 11"/>
          <p:cNvSpPr/>
          <p:nvPr/>
        </p:nvSpPr>
        <p:spPr>
          <a:xfrm>
            <a:off x="12180720" y="5935482"/>
            <a:ext cx="1066801" cy="1271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87" fill="norm" stroke="1" extrusionOk="0">
                <a:moveTo>
                  <a:pt x="0" y="15323"/>
                </a:moveTo>
                <a:cubicBezTo>
                  <a:pt x="4629" y="17400"/>
                  <a:pt x="9257" y="19476"/>
                  <a:pt x="12343" y="20307"/>
                </a:cubicBezTo>
                <a:cubicBezTo>
                  <a:pt x="15429" y="21138"/>
                  <a:pt x="17486" y="20723"/>
                  <a:pt x="18514" y="20307"/>
                </a:cubicBezTo>
                <a:cubicBezTo>
                  <a:pt x="19543" y="19892"/>
                  <a:pt x="18000" y="19061"/>
                  <a:pt x="18514" y="17815"/>
                </a:cubicBezTo>
                <a:cubicBezTo>
                  <a:pt x="19029" y="16569"/>
                  <a:pt x="21600" y="14907"/>
                  <a:pt x="21600" y="12830"/>
                </a:cubicBezTo>
                <a:cubicBezTo>
                  <a:pt x="21600" y="10753"/>
                  <a:pt x="20057" y="7430"/>
                  <a:pt x="18514" y="5353"/>
                </a:cubicBezTo>
                <a:cubicBezTo>
                  <a:pt x="16971" y="3276"/>
                  <a:pt x="13886" y="1200"/>
                  <a:pt x="12343" y="369"/>
                </a:cubicBezTo>
                <a:cubicBezTo>
                  <a:pt x="10800" y="-462"/>
                  <a:pt x="10286" y="369"/>
                  <a:pt x="9257" y="369"/>
                </a:cubicBezTo>
                <a:cubicBezTo>
                  <a:pt x="8229" y="369"/>
                  <a:pt x="6686" y="369"/>
                  <a:pt x="6171" y="369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22" name="Text Box 12"/>
          <p:cNvSpPr txBox="1"/>
          <p:nvPr/>
        </p:nvSpPr>
        <p:spPr>
          <a:xfrm>
            <a:off x="14793333" y="5949663"/>
            <a:ext cx="5871717" cy="273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Alternate beta / alpha motif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Always right handed</a:t>
            </a:r>
          </a:p>
        </p:txBody>
      </p:sp>
      <p:sp>
        <p:nvSpPr>
          <p:cNvPr id="1023" name="Text Box 13"/>
          <p:cNvSpPr txBox="1"/>
          <p:nvPr/>
        </p:nvSpPr>
        <p:spPr>
          <a:xfrm>
            <a:off x="8016240" y="3176"/>
            <a:ext cx="698738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Alpha- Beta Topology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2"/>
          <p:cNvSpPr txBox="1"/>
          <p:nvPr/>
        </p:nvSpPr>
        <p:spPr>
          <a:xfrm>
            <a:off x="8473440" y="460375"/>
            <a:ext cx="482982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The Horseshoe</a:t>
            </a:r>
          </a:p>
        </p:txBody>
      </p:sp>
      <p:pic>
        <p:nvPicPr>
          <p:cNvPr id="102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6667" r="400" b="15334"/>
          <a:stretch>
            <a:fillRect/>
          </a:stretch>
        </p:blipFill>
        <p:spPr>
          <a:xfrm>
            <a:off x="6705600" y="3048000"/>
            <a:ext cx="9486900" cy="777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7" name="Text Box 4"/>
          <p:cNvSpPr txBox="1"/>
          <p:nvPr/>
        </p:nvSpPr>
        <p:spPr>
          <a:xfrm>
            <a:off x="16518889" y="5633716"/>
            <a:ext cx="3867250" cy="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PDB code: 2BNH</a:t>
            </a:r>
          </a:p>
        </p:txBody>
      </p:sp>
      <p:sp>
        <p:nvSpPr>
          <p:cNvPr id="1028" name="Rectangle 5"/>
          <p:cNvSpPr/>
          <p:nvPr/>
        </p:nvSpPr>
        <p:spPr>
          <a:xfrm>
            <a:off x="6096000" y="3039826"/>
            <a:ext cx="1524000" cy="77887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/>
          <p:nvPr/>
        </p:nvSpPr>
        <p:spPr>
          <a:xfrm>
            <a:off x="8441690" y="330199"/>
            <a:ext cx="701863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The alpha/beta barrel</a:t>
            </a:r>
          </a:p>
        </p:txBody>
      </p:sp>
      <p:pic>
        <p:nvPicPr>
          <p:cNvPr id="10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5327" t="18053" r="5289" b="15391"/>
          <a:stretch>
            <a:fillRect/>
          </a:stretch>
        </p:blipFill>
        <p:spPr>
          <a:xfrm>
            <a:off x="4562475" y="3657600"/>
            <a:ext cx="757555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2" name="Text Box 4"/>
          <p:cNvSpPr txBox="1"/>
          <p:nvPr/>
        </p:nvSpPr>
        <p:spPr>
          <a:xfrm>
            <a:off x="12337415" y="-1241424"/>
            <a:ext cx="8016827" cy="1112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In a succession of alpha/beta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motifs, if the first strand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connects to the last,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then the structure resembles a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Barrel.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i="1" sz="4000">
                <a:latin typeface="Verdana"/>
                <a:ea typeface="Verdana"/>
                <a:cs typeface="Verdana"/>
                <a:sym typeface="Verdana"/>
              </a:defRPr>
            </a:pPr>
            <a:r>
              <a:t>PDB code : 1TIM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0800" y="2590800"/>
            <a:ext cx="5908677" cy="906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2689225"/>
            <a:ext cx="7772400" cy="7064376"/>
          </a:xfrm>
          <a:prstGeom prst="rect">
            <a:avLst/>
          </a:prstGeom>
          <a:ln w="12700">
            <a:miter lim="400000"/>
          </a:ln>
        </p:spPr>
      </p:pic>
      <p:sp>
        <p:nvSpPr>
          <p:cNvPr id="1036" name="Text Box 6"/>
          <p:cNvSpPr txBox="1"/>
          <p:nvPr/>
        </p:nvSpPr>
        <p:spPr>
          <a:xfrm>
            <a:off x="4990465" y="7776269"/>
            <a:ext cx="6293050" cy="4221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Hemoglobin - 4 chains: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chain, 2-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 chain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(Heme- four iron groups)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Rectangle 4"/>
          <p:cNvSpPr/>
          <p:nvPr/>
        </p:nvSpPr>
        <p:spPr>
          <a:xfrm>
            <a:off x="14478000" y="6680200"/>
            <a:ext cx="657227" cy="4572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038" name="Rectangle 5"/>
          <p:cNvSpPr/>
          <p:nvPr/>
        </p:nvSpPr>
        <p:spPr>
          <a:xfrm>
            <a:off x="14478000" y="10969625"/>
            <a:ext cx="657227" cy="46037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039" name="TextBox 6"/>
          <p:cNvSpPr txBox="1"/>
          <p:nvPr/>
        </p:nvSpPr>
        <p:spPr>
          <a:xfrm>
            <a:off x="12039600" y="-304801"/>
            <a:ext cx="9322743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>
                <a:solidFill>
                  <a:srgbClr val="D16349"/>
                </a:solidFill>
              </a:defRPr>
            </a:pPr>
            <a:r>
              <a:t>Quaternary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5600">
                <a:solidFill>
                  <a:srgbClr val="D16349"/>
                </a:solidFill>
              </a:defRPr>
            </a:pPr>
            <a:r>
              <a:t>Assemblies of Protein Chains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8214" t="7091" r="18268" b="14890"/>
          <a:stretch>
            <a:fillRect/>
          </a:stretch>
        </p:blipFill>
        <p:spPr>
          <a:xfrm>
            <a:off x="9906000" y="2895600"/>
            <a:ext cx="3838577" cy="3521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10175" t="11769" r="16182" b="17300"/>
          <a:stretch>
            <a:fillRect/>
          </a:stretch>
        </p:blipFill>
        <p:spPr>
          <a:xfrm>
            <a:off x="16209134" y="6981030"/>
            <a:ext cx="3838577" cy="319722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 Box 5"/>
          <p:cNvSpPr txBox="1"/>
          <p:nvPr/>
        </p:nvSpPr>
        <p:spPr>
          <a:xfrm>
            <a:off x="3303125" y="6859588"/>
            <a:ext cx="4138316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400">
                <a:latin typeface="Courier"/>
                <a:ea typeface="Courier"/>
                <a:cs typeface="Courier"/>
                <a:sym typeface="Courier"/>
              </a:defRPr>
            </a:pPr>
            <a:r>
              <a:t>KKAVINGEQIRSISDLHQTLKK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sz="2400">
                <a:latin typeface="Courier"/>
                <a:ea typeface="Courier"/>
                <a:cs typeface="Courier"/>
                <a:sym typeface="Courier"/>
              </a:defRPr>
            </a:pPr>
            <a:r>
              <a:t>WELALPEYYGENLDALWDCLTG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sz="2400">
                <a:latin typeface="Courier"/>
                <a:ea typeface="Courier"/>
                <a:cs typeface="Courier"/>
                <a:sym typeface="Courier"/>
              </a:defRPr>
            </a:pPr>
            <a:r>
              <a:t>VEYPLVLEWRQFEQSKQLTENG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b="1" sz="2400">
                <a:latin typeface="Courier"/>
                <a:ea typeface="Courier"/>
                <a:cs typeface="Courier"/>
                <a:sym typeface="Courier"/>
              </a:defRPr>
            </a:pPr>
            <a:r>
              <a:t>AESVLQVFREAKAEGCDITI</a:t>
            </a:r>
          </a:p>
        </p:txBody>
      </p:sp>
      <p:sp>
        <p:nvSpPr>
          <p:cNvPr id="219" name="Line 6"/>
          <p:cNvSpPr/>
          <p:nvPr/>
        </p:nvSpPr>
        <p:spPr>
          <a:xfrm flipV="1">
            <a:off x="6705599" y="4562476"/>
            <a:ext cx="3200401" cy="2133601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20" name="Text Box 7"/>
          <p:cNvSpPr txBox="1"/>
          <p:nvPr/>
        </p:nvSpPr>
        <p:spPr>
          <a:xfrm>
            <a:off x="3444239" y="5734050"/>
            <a:ext cx="308937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Sequence</a:t>
            </a:r>
          </a:p>
        </p:txBody>
      </p:sp>
      <p:sp>
        <p:nvSpPr>
          <p:cNvPr id="221" name="Text Box 8"/>
          <p:cNvSpPr txBox="1"/>
          <p:nvPr/>
        </p:nvSpPr>
        <p:spPr>
          <a:xfrm>
            <a:off x="10699998" y="1912600"/>
            <a:ext cx="298400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Structure</a:t>
            </a:r>
          </a:p>
        </p:txBody>
      </p:sp>
      <p:sp>
        <p:nvSpPr>
          <p:cNvPr id="222" name="Line 9"/>
          <p:cNvSpPr/>
          <p:nvPr/>
        </p:nvSpPr>
        <p:spPr>
          <a:xfrm>
            <a:off x="14020799" y="5181600"/>
            <a:ext cx="2743201" cy="1828800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23" name="Text Box 10"/>
          <p:cNvSpPr txBox="1"/>
          <p:nvPr/>
        </p:nvSpPr>
        <p:spPr>
          <a:xfrm>
            <a:off x="17463056" y="5655765"/>
            <a:ext cx="271700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Function</a:t>
            </a:r>
          </a:p>
        </p:txBody>
      </p:sp>
      <p:sp>
        <p:nvSpPr>
          <p:cNvPr id="224" name="Line 11"/>
          <p:cNvSpPr/>
          <p:nvPr/>
        </p:nvSpPr>
        <p:spPr>
          <a:xfrm flipH="1" flipV="1">
            <a:off x="7987920" y="8767467"/>
            <a:ext cx="7162801" cy="1"/>
          </a:xfrm>
          <a:prstGeom prst="line">
            <a:avLst/>
          </a:prstGeom>
          <a:ln w="101600">
            <a:solidFill>
              <a:srgbClr val="C0C0C0"/>
            </a:solidFill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225" name="Text Box 12"/>
          <p:cNvSpPr txBox="1"/>
          <p:nvPr/>
        </p:nvSpPr>
        <p:spPr>
          <a:xfrm>
            <a:off x="10352186" y="7641600"/>
            <a:ext cx="29462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Evolution</a:t>
            </a:r>
          </a:p>
        </p:txBody>
      </p:sp>
      <p:sp>
        <p:nvSpPr>
          <p:cNvPr id="226" name="Text Box 13"/>
          <p:cNvSpPr txBox="1"/>
          <p:nvPr/>
        </p:nvSpPr>
        <p:spPr>
          <a:xfrm>
            <a:off x="20477197" y="9489677"/>
            <a:ext cx="203635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ligand</a:t>
            </a:r>
          </a:p>
        </p:txBody>
      </p:sp>
      <p:sp>
        <p:nvSpPr>
          <p:cNvPr id="227" name="Text Box 14"/>
          <p:cNvSpPr txBox="1"/>
          <p:nvPr/>
        </p:nvSpPr>
        <p:spPr>
          <a:xfrm>
            <a:off x="9346362" y="105768"/>
            <a:ext cx="634007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Protein Cycle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/>
          <p:nvPr/>
        </p:nvSpPr>
        <p:spPr>
          <a:xfrm>
            <a:off x="6200139" y="368299"/>
            <a:ext cx="1243528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Structural Bioinformatics: Proteins</a:t>
            </a:r>
          </a:p>
        </p:txBody>
      </p:sp>
      <p:sp>
        <p:nvSpPr>
          <p:cNvPr id="1042" name="Text Box 3"/>
          <p:cNvSpPr txBox="1"/>
          <p:nvPr/>
        </p:nvSpPr>
        <p:spPr>
          <a:xfrm>
            <a:off x="4358639" y="-5894891"/>
            <a:ext cx="9202342" cy="167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  <a:r>
              <a:t>Proteins: The Molecule of Life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  <a:r>
              <a:t>Proteins: Building Blocks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</a:p>
          <a:p>
            <a:pPr>
              <a:defRPr sz="4800">
                <a:solidFill>
                  <a:srgbClr val="000000">
                    <a:alpha val="28000"/>
                  </a:srgbClr>
                </a:solidFill>
              </a:defRPr>
            </a:pPr>
            <a:r>
              <a:t>Proteins: Secondary Structures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/>
            </a:pPr>
          </a:p>
          <a:p>
            <a:pPr>
              <a:defRPr sz="4800"/>
            </a:pPr>
          </a:p>
          <a:p>
            <a:pPr>
              <a:defRPr sz="4800">
                <a:solidFill>
                  <a:srgbClr val="000000">
                    <a:alpha val="30000"/>
                  </a:srgbClr>
                </a:solidFill>
              </a:defRPr>
            </a:pPr>
            <a:r>
              <a:t>Proteins: Tertiary and Quartenary</a:t>
            </a:r>
          </a:p>
          <a:p>
            <a:pPr>
              <a:defRPr sz="4800">
                <a:solidFill>
                  <a:srgbClr val="000000">
                    <a:alpha val="30000"/>
                  </a:srgbClr>
                </a:solidFill>
              </a:defRPr>
            </a:pPr>
            <a:r>
              <a:t>			  Structure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800"/>
            </a:pPr>
          </a:p>
          <a:p>
            <a:pPr>
              <a:defRPr sz="4800"/>
            </a:pPr>
          </a:p>
          <a:p>
            <a:pPr>
              <a:defRPr sz="4800"/>
            </a:pPr>
            <a:r>
              <a:t>Proteins: Geometry</a:t>
            </a:r>
          </a:p>
        </p:txBody>
      </p:sp>
      <p:pic>
        <p:nvPicPr>
          <p:cNvPr id="104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0" y="4578350"/>
            <a:ext cx="4149727" cy="6343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 txBox="1"/>
          <p:nvPr>
            <p:ph type="title" idx="4294967295"/>
          </p:nvPr>
        </p:nvSpPr>
        <p:spPr>
          <a:xfrm>
            <a:off x="1295206" y="247427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Protein Structure Representation</a:t>
            </a:r>
          </a:p>
        </p:txBody>
      </p:sp>
      <p:pic>
        <p:nvPicPr>
          <p:cNvPr id="104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20352" t="0" r="11156" b="0"/>
          <a:stretch>
            <a:fillRect/>
          </a:stretch>
        </p:blipFill>
        <p:spPr>
          <a:xfrm>
            <a:off x="3047999" y="3505200"/>
            <a:ext cx="5308602" cy="6696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0476" t="0" r="13120" b="1417"/>
          <a:stretch>
            <a:fillRect/>
          </a:stretch>
        </p:blipFill>
        <p:spPr>
          <a:xfrm>
            <a:off x="9753600" y="3657600"/>
            <a:ext cx="5130801" cy="6581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3907" t="1985" r="18759" b="0"/>
          <a:stretch>
            <a:fillRect/>
          </a:stretch>
        </p:blipFill>
        <p:spPr>
          <a:xfrm>
            <a:off x="15779750" y="3505200"/>
            <a:ext cx="4800601" cy="7092950"/>
          </a:xfrm>
          <a:prstGeom prst="rect">
            <a:avLst/>
          </a:prstGeom>
          <a:ln w="12700">
            <a:miter lim="400000"/>
          </a:ln>
        </p:spPr>
      </p:pic>
      <p:sp>
        <p:nvSpPr>
          <p:cNvPr id="1049" name="Text Box 6"/>
          <p:cNvSpPr txBox="1"/>
          <p:nvPr/>
        </p:nvSpPr>
        <p:spPr>
          <a:xfrm>
            <a:off x="1684137" y="10874375"/>
            <a:ext cx="789553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CPK: hard sphere model</a:t>
            </a:r>
          </a:p>
        </p:txBody>
      </p:sp>
      <p:sp>
        <p:nvSpPr>
          <p:cNvPr id="1050" name="Text Box 7"/>
          <p:cNvSpPr txBox="1"/>
          <p:nvPr/>
        </p:nvSpPr>
        <p:spPr>
          <a:xfrm>
            <a:off x="10289317" y="10874375"/>
            <a:ext cx="449077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Ball-and-stick</a:t>
            </a:r>
          </a:p>
        </p:txBody>
      </p:sp>
      <p:sp>
        <p:nvSpPr>
          <p:cNvPr id="1051" name="Text Box 8"/>
          <p:cNvSpPr txBox="1"/>
          <p:nvPr/>
        </p:nvSpPr>
        <p:spPr>
          <a:xfrm>
            <a:off x="17280889" y="10874375"/>
            <a:ext cx="263290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Cartoon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Oval 2"/>
          <p:cNvSpPr/>
          <p:nvPr/>
        </p:nvSpPr>
        <p:spPr>
          <a:xfrm>
            <a:off x="14401800" y="67056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4" name="Oval 3"/>
          <p:cNvSpPr/>
          <p:nvPr/>
        </p:nvSpPr>
        <p:spPr>
          <a:xfrm>
            <a:off x="16687800" y="56388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5" name="Oval 4"/>
          <p:cNvSpPr/>
          <p:nvPr/>
        </p:nvSpPr>
        <p:spPr>
          <a:xfrm>
            <a:off x="12573000" y="57912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6" name="Oval 5"/>
          <p:cNvSpPr/>
          <p:nvPr/>
        </p:nvSpPr>
        <p:spPr>
          <a:xfrm>
            <a:off x="19126200" y="6248400"/>
            <a:ext cx="914400" cy="914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7" name="Oval 6"/>
          <p:cNvSpPr/>
          <p:nvPr/>
        </p:nvSpPr>
        <p:spPr>
          <a:xfrm>
            <a:off x="15392400" y="112014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8" name="Oval 7"/>
          <p:cNvSpPr/>
          <p:nvPr/>
        </p:nvSpPr>
        <p:spPr>
          <a:xfrm>
            <a:off x="15621000" y="114300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59" name="Oval 8"/>
          <p:cNvSpPr/>
          <p:nvPr/>
        </p:nvSpPr>
        <p:spPr>
          <a:xfrm>
            <a:off x="15544800" y="98298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0" name="Oval 9"/>
          <p:cNvSpPr/>
          <p:nvPr/>
        </p:nvSpPr>
        <p:spPr>
          <a:xfrm>
            <a:off x="17221200" y="10439400"/>
            <a:ext cx="914400" cy="9144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61" name="Line 10"/>
          <p:cNvSpPr/>
          <p:nvPr/>
        </p:nvSpPr>
        <p:spPr>
          <a:xfrm>
            <a:off x="13182599" y="6400799"/>
            <a:ext cx="12192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62" name="Line 11"/>
          <p:cNvSpPr/>
          <p:nvPr/>
        </p:nvSpPr>
        <p:spPr>
          <a:xfrm flipV="1">
            <a:off x="15163799" y="6553199"/>
            <a:ext cx="16764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63" name="Line 12"/>
          <p:cNvSpPr/>
          <p:nvPr/>
        </p:nvSpPr>
        <p:spPr>
          <a:xfrm>
            <a:off x="17906999" y="6400799"/>
            <a:ext cx="1219201" cy="3048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64" name="Line 13"/>
          <p:cNvSpPr/>
          <p:nvPr/>
        </p:nvSpPr>
        <p:spPr>
          <a:xfrm>
            <a:off x="16001999" y="10591799"/>
            <a:ext cx="3177" cy="914402"/>
          </a:xfrm>
          <a:prstGeom prst="line">
            <a:avLst/>
          </a:prstGeom>
          <a:ln w="152400">
            <a:solidFill>
              <a:srgbClr val="80808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65" name="Line 14"/>
          <p:cNvSpPr/>
          <p:nvPr/>
        </p:nvSpPr>
        <p:spPr>
          <a:xfrm flipV="1">
            <a:off x="16611599" y="11201400"/>
            <a:ext cx="762001" cy="457200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66" name="Text Box 15"/>
          <p:cNvSpPr txBox="1"/>
          <p:nvPr/>
        </p:nvSpPr>
        <p:spPr>
          <a:xfrm>
            <a:off x="6244589" y="307975"/>
            <a:ext cx="9986369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Degrees of Freedom in Proteins</a:t>
            </a:r>
          </a:p>
        </p:txBody>
      </p:sp>
      <p:sp>
        <p:nvSpPr>
          <p:cNvPr id="1067" name="Text Box 16"/>
          <p:cNvSpPr txBox="1"/>
          <p:nvPr/>
        </p:nvSpPr>
        <p:spPr>
          <a:xfrm>
            <a:off x="13089890" y="4547387"/>
            <a:ext cx="43180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68" name="Text Box 17"/>
          <p:cNvSpPr txBox="1"/>
          <p:nvPr/>
        </p:nvSpPr>
        <p:spPr>
          <a:xfrm>
            <a:off x="14309090" y="5614187"/>
            <a:ext cx="43180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69" name="Text Box 18"/>
          <p:cNvSpPr txBox="1"/>
          <p:nvPr/>
        </p:nvSpPr>
        <p:spPr>
          <a:xfrm>
            <a:off x="17357089" y="4394987"/>
            <a:ext cx="43180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070" name="Text Box 19"/>
          <p:cNvSpPr txBox="1"/>
          <p:nvPr/>
        </p:nvSpPr>
        <p:spPr>
          <a:xfrm>
            <a:off x="19338289" y="4852187"/>
            <a:ext cx="43180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071" name="AutoShape 20"/>
          <p:cNvSpPr/>
          <p:nvPr/>
        </p:nvSpPr>
        <p:spPr>
          <a:xfrm>
            <a:off x="16535400" y="7620000"/>
            <a:ext cx="304800" cy="198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grpSp>
        <p:nvGrpSpPr>
          <p:cNvPr id="1075" name="AutoShape 21"/>
          <p:cNvGrpSpPr/>
          <p:nvPr/>
        </p:nvGrpSpPr>
        <p:grpSpPr>
          <a:xfrm>
            <a:off x="16031285" y="10630746"/>
            <a:ext cx="1140962" cy="828194"/>
            <a:chOff x="0" y="0"/>
            <a:chExt cx="1140960" cy="828192"/>
          </a:xfrm>
        </p:grpSpPr>
        <p:sp>
          <p:nvSpPr>
            <p:cNvPr id="1072" name="Shap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D163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73" name="Shape"/>
            <p:cNvSpPr/>
            <p:nvPr/>
          </p:nvSpPr>
          <p:spPr>
            <a:xfrm rot="1374957">
              <a:off x="70068" y="75421"/>
              <a:ext cx="48006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1076" name="Text Box 22"/>
          <p:cNvSpPr txBox="1"/>
          <p:nvPr/>
        </p:nvSpPr>
        <p:spPr>
          <a:xfrm>
            <a:off x="16474439" y="9802086"/>
            <a:ext cx="485131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077" name="Text Box 23"/>
          <p:cNvSpPr txBox="1"/>
          <p:nvPr/>
        </p:nvSpPr>
        <p:spPr>
          <a:xfrm>
            <a:off x="6076339" y="3406674"/>
            <a:ext cx="166776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Bond</a:t>
            </a:r>
          </a:p>
        </p:txBody>
      </p:sp>
      <p:sp>
        <p:nvSpPr>
          <p:cNvPr id="1078" name="Oval 24"/>
          <p:cNvSpPr/>
          <p:nvPr/>
        </p:nvSpPr>
        <p:spPr>
          <a:xfrm>
            <a:off x="7162800" y="56388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79" name="Line 25"/>
          <p:cNvSpPr/>
          <p:nvPr/>
        </p:nvSpPr>
        <p:spPr>
          <a:xfrm>
            <a:off x="5791200" y="6096000"/>
            <a:ext cx="1371600" cy="0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80" name="Text Box 26"/>
          <p:cNvSpPr txBox="1"/>
          <p:nvPr/>
        </p:nvSpPr>
        <p:spPr>
          <a:xfrm>
            <a:off x="5273039" y="4318787"/>
            <a:ext cx="43180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81" name="Text Box 27"/>
          <p:cNvSpPr txBox="1"/>
          <p:nvPr/>
        </p:nvSpPr>
        <p:spPr>
          <a:xfrm>
            <a:off x="7470465" y="4691012"/>
            <a:ext cx="431801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82" name="Oval 28"/>
          <p:cNvSpPr/>
          <p:nvPr/>
        </p:nvSpPr>
        <p:spPr>
          <a:xfrm>
            <a:off x="5181600" y="56388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3" name="Oval 29"/>
          <p:cNvSpPr/>
          <p:nvPr/>
        </p:nvSpPr>
        <p:spPr>
          <a:xfrm>
            <a:off x="7010400" y="11734800"/>
            <a:ext cx="762000" cy="76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4" name="Oval 30"/>
          <p:cNvSpPr/>
          <p:nvPr/>
        </p:nvSpPr>
        <p:spPr>
          <a:xfrm>
            <a:off x="9296400" y="10668000"/>
            <a:ext cx="1219200" cy="1219200"/>
          </a:xfrm>
          <a:prstGeom prst="ellipse">
            <a:avLst/>
          </a:prstGeom>
          <a:solidFill>
            <a:srgbClr val="D16349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5" name="Oval 31"/>
          <p:cNvSpPr/>
          <p:nvPr/>
        </p:nvSpPr>
        <p:spPr>
          <a:xfrm>
            <a:off x="5181600" y="10820400"/>
            <a:ext cx="762000" cy="7620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86" name="Line 32"/>
          <p:cNvSpPr/>
          <p:nvPr/>
        </p:nvSpPr>
        <p:spPr>
          <a:xfrm>
            <a:off x="5791200" y="11429999"/>
            <a:ext cx="1219200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sp>
        <p:nvSpPr>
          <p:cNvPr id="1087" name="Line 33"/>
          <p:cNvSpPr/>
          <p:nvPr/>
        </p:nvSpPr>
        <p:spPr>
          <a:xfrm flipV="1">
            <a:off x="7772399" y="11582399"/>
            <a:ext cx="1676401" cy="609602"/>
          </a:xfrm>
          <a:prstGeom prst="line">
            <a:avLst/>
          </a:prstGeom>
          <a:ln w="152400">
            <a:solidFill>
              <a:srgbClr val="969696"/>
            </a:solidFill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/>
            </a:pPr>
          </a:p>
        </p:txBody>
      </p:sp>
      <p:grpSp>
        <p:nvGrpSpPr>
          <p:cNvPr id="1091" name="AutoShape 34"/>
          <p:cNvGrpSpPr/>
          <p:nvPr/>
        </p:nvGrpSpPr>
        <p:grpSpPr>
          <a:xfrm>
            <a:off x="7115885" y="11087946"/>
            <a:ext cx="1140962" cy="828194"/>
            <a:chOff x="0" y="0"/>
            <a:chExt cx="1140960" cy="828192"/>
          </a:xfrm>
        </p:grpSpPr>
        <p:sp>
          <p:nvSpPr>
            <p:cNvPr id="1088" name="Shap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33" y="21600"/>
                  </a:move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close/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cubicBezTo>
                    <a:pt x="8461" y="0"/>
                    <a:pt x="9203" y="303"/>
                    <a:pt x="9919" y="900"/>
                  </a:cubicBezTo>
                  <a:close/>
                </a:path>
              </a:pathLst>
            </a:custGeom>
            <a:solidFill>
              <a:srgbClr val="D1634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89" name="Shape"/>
            <p:cNvSpPr/>
            <p:nvPr/>
          </p:nvSpPr>
          <p:spPr>
            <a:xfrm rot="1374957">
              <a:off x="70068" y="75421"/>
              <a:ext cx="48006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900"/>
                  </a:moveTo>
                  <a:lnTo>
                    <a:pt x="21600" y="900"/>
                  </a:ln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 rot="1374957">
              <a:off x="47757" y="185496"/>
              <a:ext cx="10454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9" y="900"/>
                  </a:moveTo>
                  <a:lnTo>
                    <a:pt x="9919" y="900"/>
                  </a:ln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ubicBezTo>
                    <a:pt x="0" y="9671"/>
                    <a:pt x="3454" y="0"/>
                    <a:pt x="7714" y="0"/>
                  </a:cubicBezTo>
                  <a:lnTo>
                    <a:pt x="12123" y="0"/>
                  </a:lnTo>
                  <a:cubicBezTo>
                    <a:pt x="15392" y="0"/>
                    <a:pt x="18306" y="5770"/>
                    <a:pt x="19396" y="14400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4" y="14400"/>
                  </a:lnTo>
                  <a:lnTo>
                    <a:pt x="14988" y="14400"/>
                  </a:lnTo>
                  <a:lnTo>
                    <a:pt x="14988" y="14400"/>
                  </a:lnTo>
                  <a:cubicBezTo>
                    <a:pt x="13898" y="5770"/>
                    <a:pt x="10984" y="0"/>
                    <a:pt x="7714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44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</p:grpSp>
      <p:sp>
        <p:nvSpPr>
          <p:cNvPr id="1092" name="AutoShape 35"/>
          <p:cNvSpPr/>
          <p:nvPr/>
        </p:nvSpPr>
        <p:spPr>
          <a:xfrm>
            <a:off x="5486400" y="6858000"/>
            <a:ext cx="2286000" cy="304800"/>
          </a:xfrm>
          <a:prstGeom prst="leftRightArrow">
            <a:avLst>
              <a:gd name="adj1" fmla="val 50000"/>
              <a:gd name="adj2" fmla="val 150000"/>
            </a:avLst>
          </a:prstGeom>
          <a:solidFill>
            <a:srgbClr val="D16349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093" name="Text Box 36"/>
          <p:cNvSpPr txBox="1"/>
          <p:nvPr/>
        </p:nvSpPr>
        <p:spPr>
          <a:xfrm>
            <a:off x="12861290" y="2959099"/>
            <a:ext cx="420380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Dihedral angle</a:t>
            </a:r>
          </a:p>
        </p:txBody>
      </p:sp>
      <p:sp>
        <p:nvSpPr>
          <p:cNvPr id="1094" name="Text Box 23"/>
          <p:cNvSpPr txBox="1"/>
          <p:nvPr/>
        </p:nvSpPr>
        <p:spPr>
          <a:xfrm>
            <a:off x="6852481" y="9314188"/>
            <a:ext cx="182552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4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angle 2"/>
          <p:cNvSpPr txBox="1"/>
          <p:nvPr>
            <p:ph type="title" idx="4294967295"/>
          </p:nvPr>
        </p:nvSpPr>
        <p:spPr>
          <a:xfrm>
            <a:off x="952499" y="247427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Protein Structure: Variables</a:t>
            </a:r>
          </a:p>
        </p:txBody>
      </p:sp>
      <p:pic>
        <p:nvPicPr>
          <p:cNvPr id="109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898775"/>
            <a:ext cx="10163176" cy="65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8" name="Text Box 3"/>
          <p:cNvSpPr txBox="1"/>
          <p:nvPr/>
        </p:nvSpPr>
        <p:spPr>
          <a:xfrm>
            <a:off x="4193317" y="10036176"/>
            <a:ext cx="14936094" cy="28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Backbone</a:t>
            </a:r>
            <a:r>
              <a:rPr b="0"/>
              <a:t>: 3 angles per residue :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j, f </a:t>
            </a:r>
            <a:r>
              <a:rPr b="0"/>
              <a:t>and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w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Sidechain</a:t>
            </a:r>
            <a:r>
              <a:rPr b="0"/>
              <a:t>: 1 to 7 angles,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/>
              <a:t>each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/>
              <a:t>has 3 favored values: 60</a:t>
            </a:r>
            <a:r>
              <a:rPr b="0" baseline="35999"/>
              <a:t>o</a:t>
            </a:r>
            <a:r>
              <a:rPr b="0"/>
              <a:t>, -60</a:t>
            </a:r>
            <a:r>
              <a:rPr b="0" baseline="35999"/>
              <a:t>o</a:t>
            </a:r>
            <a:r>
              <a:rPr b="0"/>
              <a:t>, 180</a:t>
            </a:r>
            <a:r>
              <a:rPr b="0" baseline="35999"/>
              <a:t>o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922" b="48479"/>
          <a:stretch>
            <a:fillRect/>
          </a:stretch>
        </p:blipFill>
        <p:spPr>
          <a:xfrm>
            <a:off x="4114800" y="3048000"/>
            <a:ext cx="15611477" cy="7826376"/>
          </a:xfrm>
          <a:prstGeom prst="rect">
            <a:avLst/>
          </a:prstGeom>
          <a:ln w="12700">
            <a:miter lim="400000"/>
          </a:ln>
        </p:spPr>
      </p:pic>
      <p:sp>
        <p:nvSpPr>
          <p:cNvPr id="1101" name="Rectangle 3"/>
          <p:cNvSpPr/>
          <p:nvPr/>
        </p:nvSpPr>
        <p:spPr>
          <a:xfrm>
            <a:off x="4114800" y="9448800"/>
            <a:ext cx="457200" cy="6096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2" name="Rectangle 4"/>
          <p:cNvSpPr/>
          <p:nvPr/>
        </p:nvSpPr>
        <p:spPr>
          <a:xfrm>
            <a:off x="12192000" y="9144000"/>
            <a:ext cx="609600" cy="762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3" name="Text Box 5"/>
          <p:cNvSpPr txBox="1"/>
          <p:nvPr/>
        </p:nvSpPr>
        <p:spPr>
          <a:xfrm>
            <a:off x="7901940" y="155576"/>
            <a:ext cx="664845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D16349"/>
                </a:solidFill>
              </a:defRPr>
            </a:lvl1pPr>
          </a:lstStyle>
          <a:p>
            <a:pPr/>
            <a:r>
              <a:t>Ramachandran Plots</a:t>
            </a:r>
          </a:p>
        </p:txBody>
      </p:sp>
      <p:sp>
        <p:nvSpPr>
          <p:cNvPr id="1104" name="Text Box 6"/>
          <p:cNvSpPr txBox="1"/>
          <p:nvPr/>
        </p:nvSpPr>
        <p:spPr>
          <a:xfrm>
            <a:off x="5273039" y="11091540"/>
            <a:ext cx="5137995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All residues, but glycine</a:t>
            </a:r>
          </a:p>
        </p:txBody>
      </p:sp>
      <p:sp>
        <p:nvSpPr>
          <p:cNvPr id="1105" name="Text Box 7"/>
          <p:cNvSpPr txBox="1"/>
          <p:nvPr/>
        </p:nvSpPr>
        <p:spPr>
          <a:xfrm>
            <a:off x="15636240" y="11091540"/>
            <a:ext cx="1722389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Glycine</a:t>
            </a:r>
          </a:p>
        </p:txBody>
      </p:sp>
      <p:sp>
        <p:nvSpPr>
          <p:cNvPr id="1106" name="Rectangle 8"/>
          <p:cNvSpPr/>
          <p:nvPr/>
        </p:nvSpPr>
        <p:spPr>
          <a:xfrm>
            <a:off x="7924800" y="10210800"/>
            <a:ext cx="762000" cy="304800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7" name="Rectangle 9"/>
          <p:cNvSpPr/>
          <p:nvPr/>
        </p:nvSpPr>
        <p:spPr>
          <a:xfrm>
            <a:off x="16002000" y="10058400"/>
            <a:ext cx="609600" cy="30480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8" name="Rectangle 10"/>
          <p:cNvSpPr/>
          <p:nvPr/>
        </p:nvSpPr>
        <p:spPr>
          <a:xfrm>
            <a:off x="4267200" y="6248400"/>
            <a:ext cx="304800" cy="45720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09" name="Rectangle 11"/>
          <p:cNvSpPr/>
          <p:nvPr/>
        </p:nvSpPr>
        <p:spPr>
          <a:xfrm>
            <a:off x="12344400" y="6248400"/>
            <a:ext cx="304800" cy="457200"/>
          </a:xfrm>
          <a:prstGeom prst="rect">
            <a:avLst/>
          </a:prstGeom>
          <a:blipFill>
            <a:blip r:embed="rId8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1110" name="Text Box 12"/>
          <p:cNvSpPr txBox="1"/>
          <p:nvPr/>
        </p:nvSpPr>
        <p:spPr>
          <a:xfrm>
            <a:off x="8016240" y="9652000"/>
            <a:ext cx="48483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111" name="Text Box 13"/>
          <p:cNvSpPr txBox="1"/>
          <p:nvPr/>
        </p:nvSpPr>
        <p:spPr>
          <a:xfrm>
            <a:off x="16093439" y="9652000"/>
            <a:ext cx="48483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112" name="Text Box 14"/>
          <p:cNvSpPr txBox="1"/>
          <p:nvPr/>
        </p:nvSpPr>
        <p:spPr>
          <a:xfrm>
            <a:off x="3869689" y="5353050"/>
            <a:ext cx="60221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1113" name="Text Box 15"/>
          <p:cNvSpPr txBox="1"/>
          <p:nvPr/>
        </p:nvSpPr>
        <p:spPr>
          <a:xfrm>
            <a:off x="11978640" y="5353050"/>
            <a:ext cx="60220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1114" name="Rectangle 16"/>
          <p:cNvSpPr txBox="1"/>
          <p:nvPr/>
        </p:nvSpPr>
        <p:spPr>
          <a:xfrm>
            <a:off x="14118590" y="12496799"/>
            <a:ext cx="882694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Acta Cryst.</a:t>
            </a:r>
            <a:r>
              <a:rPr i="0"/>
              <a:t> (2002). D</a:t>
            </a:r>
            <a:r>
              <a:rPr b="1" i="0"/>
              <a:t>58</a:t>
            </a:r>
            <a:r>
              <a:rPr i="0"/>
              <a:t>, 768-776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Rectangle 2"/>
          <p:cNvSpPr txBox="1"/>
          <p:nvPr>
            <p:ph type="title" idx="4294967295"/>
          </p:nvPr>
        </p:nvSpPr>
        <p:spPr>
          <a:xfrm>
            <a:off x="810022" y="450966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What have we learnt?</a:t>
            </a:r>
          </a:p>
        </p:txBody>
      </p:sp>
      <p:sp>
        <p:nvSpPr>
          <p:cNvPr id="1117" name="Rectangle 3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proteins are polymers built up from 20 amino acids.</a:t>
            </a:r>
          </a:p>
          <a:p>
            <a:pPr marL="546100" indent="-546100">
              <a:lnSpc>
                <a:spcPct val="80000"/>
              </a:lnSpc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20 amino acids have a similar structure: they all have a main-chain, consisting of an amino group and an acidic group, attached to a central carbon, named CA; the remaining atoms form the side-chain, that can be </a:t>
            </a:r>
            <a:r>
              <a:rPr>
                <a:solidFill>
                  <a:srgbClr val="FF3300"/>
                </a:solidFill>
              </a:rPr>
              <a:t>hydrophobic, polar or charged (acid or basic).</a:t>
            </a:r>
            <a:endParaRPr>
              <a:solidFill>
                <a:srgbClr val="FF3300"/>
              </a:solidFill>
            </a:endParaRPr>
          </a:p>
          <a:p>
            <a:pPr marL="546100" indent="-546100">
              <a:lnSpc>
                <a:spcPct val="80000"/>
              </a:lnSpc>
              <a:buClr>
                <a:srgbClr val="000000"/>
              </a:buClr>
              <a:defRPr sz="4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conformation of the backbone of amino acids is restricted, except for glycine that does not have a sidechain.</a:t>
            </a:r>
          </a:p>
          <a:p>
            <a:pPr marL="546100" indent="-546100">
              <a:lnSpc>
                <a:spcPct val="80000"/>
              </a:lnSpc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3 main graphical representations of proteins: space-filling, wireframe and cartoon.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Text Box 2"/>
          <p:cNvSpPr txBox="1"/>
          <p:nvPr/>
        </p:nvSpPr>
        <p:spPr>
          <a:xfrm>
            <a:off x="1446502" y="4476245"/>
            <a:ext cx="20197218" cy="416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>
              <a:buSzPct val="100000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3 major types of secondary structures:</a:t>
            </a:r>
            <a:r>
              <a:rPr sz="4800"/>
              <a:t> </a:t>
            </a:r>
            <a:r>
              <a:t>α-helices, β-sheets and β-turns.</a:t>
            </a:r>
          </a:p>
          <a:p>
            <a:pPr marL="685800" indent="-685800">
              <a:buSzPct val="100000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Most helices are α-helices, stabilized through</a:t>
            </a:r>
            <a:r>
              <a:rPr sz="4800"/>
              <a:t> </a:t>
            </a:r>
            <a:r>
              <a:t>a network of CO (i) --- HN (i+4) hydrogen bonds</a:t>
            </a:r>
          </a:p>
          <a:p>
            <a:pPr marL="685800" indent="-685800">
              <a:buSzPct val="100000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two types of β-sheets: parallel and</a:t>
            </a:r>
            <a:r>
              <a:rPr sz="4800"/>
              <a:t> </a:t>
            </a:r>
            <a:r>
              <a:t>anti-parallel</a:t>
            </a:r>
          </a:p>
          <a:p>
            <a:pPr marL="685800" indent="-685800">
              <a:buSzPct val="100000"/>
              <a:buFont typeface="Times New Roman"/>
              <a:buChar char="•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β-turns correspond to 180 change in the backbone</a:t>
            </a:r>
            <a:r>
              <a:rPr sz="4800"/>
              <a:t> </a:t>
            </a:r>
            <a:r>
              <a:t>direction.</a:t>
            </a:r>
          </a:p>
        </p:txBody>
      </p:sp>
      <p:sp>
        <p:nvSpPr>
          <p:cNvPr id="1120" name="Rectangle 2"/>
          <p:cNvSpPr txBox="1"/>
          <p:nvPr/>
        </p:nvSpPr>
        <p:spPr>
          <a:xfrm>
            <a:off x="7216140" y="1539875"/>
            <a:ext cx="945007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828800">
              <a:defRPr b="1" sz="5600">
                <a:solidFill>
                  <a:srgbClr val="D16349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What have we learnt?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Rectangle 3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lnSpc>
                <a:spcPct val="80000"/>
              </a:lnSpc>
              <a:buSzTx/>
              <a:buNone/>
              <a:defRPr b="1" i="1" sz="32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three main classes of proteins: all Alpha, all Beta and Alpha + Beta. The latter can be divided in two, considering the alternating alpha/beta proteins as defining their own class.</a:t>
            </a:r>
          </a:p>
          <a:p>
            <a:pPr marL="546100" indent="-546100">
              <a:lnSpc>
                <a:spcPct val="80000"/>
              </a:lnSpc>
              <a:buSzTx/>
              <a:buNone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Bundles are common alpha-proteins</a:t>
            </a:r>
          </a:p>
          <a:p>
            <a:pPr marL="546100" indent="-546100">
              <a:lnSpc>
                <a:spcPct val="80000"/>
              </a:lnSpc>
              <a:buSzTx/>
              <a:buNone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Common beta folds include the greek key and the sandwiches. Immuno-globulins adopt a beta fold.</a:t>
            </a:r>
          </a:p>
          <a:p>
            <a:pPr marL="546100" indent="-546100">
              <a:lnSpc>
                <a:spcPct val="80000"/>
              </a:lnSpc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80000"/>
              </a:lnSpc>
              <a:spcBef>
                <a:spcPts val="900"/>
              </a:spcBef>
              <a:buClr>
                <a:srgbClr val="000000"/>
              </a:buClr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Rossman fold (alternating alpha/beta) is a common motif in proteins. It is found in the horseshoe, as well as in the TIM fold.</a:t>
            </a:r>
          </a:p>
        </p:txBody>
      </p:sp>
      <p:sp>
        <p:nvSpPr>
          <p:cNvPr id="1123" name="Rectangle 2"/>
          <p:cNvSpPr txBox="1"/>
          <p:nvPr/>
        </p:nvSpPr>
        <p:spPr>
          <a:xfrm>
            <a:off x="7584440" y="1539875"/>
            <a:ext cx="945007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828800">
              <a:defRPr b="1" sz="5600">
                <a:solidFill>
                  <a:srgbClr val="D16349"/>
                </a:solidFill>
                <a:effectLst>
                  <a:outerShdw sx="100000" sy="100000" kx="0" ky="0" algn="b" rotWithShape="0" blurRad="38100" dist="38100" dir="270000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What have we learnt?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6756" t="0" r="25277" b="7457"/>
          <a:stretch>
            <a:fillRect/>
          </a:stretch>
        </p:blipFill>
        <p:spPr>
          <a:xfrm>
            <a:off x="5873750" y="3048000"/>
            <a:ext cx="1901826" cy="317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2501" t="10000" r="19949" b="8400"/>
          <a:stretch>
            <a:fillRect/>
          </a:stretch>
        </p:blipFill>
        <p:spPr>
          <a:xfrm>
            <a:off x="10140949" y="2743199"/>
            <a:ext cx="3857628" cy="410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12450" t="0" r="11250" b="0"/>
          <a:stretch>
            <a:fillRect/>
          </a:stretch>
        </p:blipFill>
        <p:spPr>
          <a:xfrm>
            <a:off x="15563850" y="2743200"/>
            <a:ext cx="4638677" cy="455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rcRect l="8141" t="11652" r="16983" b="0"/>
          <a:stretch>
            <a:fillRect/>
          </a:stretch>
        </p:blipFill>
        <p:spPr>
          <a:xfrm>
            <a:off x="4292599" y="8229600"/>
            <a:ext cx="4908551" cy="467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 Box 6"/>
          <p:cNvSpPr txBox="1"/>
          <p:nvPr/>
        </p:nvSpPr>
        <p:spPr>
          <a:xfrm>
            <a:off x="8141438" y="79174"/>
            <a:ext cx="8383390" cy="884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Protein Structure Diversity</a:t>
            </a:r>
          </a:p>
        </p:txBody>
      </p:sp>
      <p:sp>
        <p:nvSpPr>
          <p:cNvPr id="234" name="Text Box 7"/>
          <p:cNvSpPr txBox="1"/>
          <p:nvPr/>
        </p:nvSpPr>
        <p:spPr>
          <a:xfrm>
            <a:off x="5899150" y="1533525"/>
            <a:ext cx="1871092" cy="8636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1CTF</a:t>
            </a:r>
          </a:p>
        </p:txBody>
      </p:sp>
      <p:sp>
        <p:nvSpPr>
          <p:cNvPr id="235" name="Text Box 8"/>
          <p:cNvSpPr txBox="1"/>
          <p:nvPr/>
        </p:nvSpPr>
        <p:spPr>
          <a:xfrm>
            <a:off x="11337925" y="1533525"/>
            <a:ext cx="1947058" cy="8636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1TIM</a:t>
            </a:r>
          </a:p>
        </p:txBody>
      </p:sp>
      <p:sp>
        <p:nvSpPr>
          <p:cNvPr id="236" name="Text Box 9"/>
          <p:cNvSpPr txBox="1"/>
          <p:nvPr/>
        </p:nvSpPr>
        <p:spPr>
          <a:xfrm>
            <a:off x="17221200" y="1533525"/>
            <a:ext cx="2049996" cy="8636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1A1O</a:t>
            </a:r>
          </a:p>
        </p:txBody>
      </p:sp>
      <p:sp>
        <p:nvSpPr>
          <p:cNvPr id="237" name="Text Box 10"/>
          <p:cNvSpPr txBox="1"/>
          <p:nvPr/>
        </p:nvSpPr>
        <p:spPr>
          <a:xfrm>
            <a:off x="5924550" y="6877050"/>
            <a:ext cx="2003488" cy="8636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1K3R</a:t>
            </a:r>
          </a:p>
        </p:txBody>
      </p:sp>
      <p:pic>
        <p:nvPicPr>
          <p:cNvPr id="238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rcRect l="25050" t="0" r="19949" b="0"/>
          <a:stretch>
            <a:fillRect/>
          </a:stretch>
        </p:blipFill>
        <p:spPr>
          <a:xfrm>
            <a:off x="10407650" y="7924800"/>
            <a:ext cx="3590927" cy="489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rcRect l="17551" t="6599" r="18749" b="6598"/>
          <a:stretch>
            <a:fillRect/>
          </a:stretch>
        </p:blipFill>
        <p:spPr>
          <a:xfrm>
            <a:off x="15928975" y="8534400"/>
            <a:ext cx="4273551" cy="436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 Box 13"/>
          <p:cNvSpPr txBox="1"/>
          <p:nvPr/>
        </p:nvSpPr>
        <p:spPr>
          <a:xfrm>
            <a:off x="11363325" y="6877050"/>
            <a:ext cx="1939616" cy="8636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1NIK</a:t>
            </a:r>
          </a:p>
        </p:txBody>
      </p:sp>
      <p:sp>
        <p:nvSpPr>
          <p:cNvPr id="241" name="Text Box 14"/>
          <p:cNvSpPr txBox="1"/>
          <p:nvPr/>
        </p:nvSpPr>
        <p:spPr>
          <a:xfrm>
            <a:off x="17170400" y="6877050"/>
            <a:ext cx="2136193" cy="8636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1AON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2"/>
          <p:cNvSpPr txBox="1"/>
          <p:nvPr>
            <p:ph type="title" idx="4294967295"/>
          </p:nvPr>
        </p:nvSpPr>
        <p:spPr>
          <a:xfrm>
            <a:off x="952499" y="-95250"/>
            <a:ext cx="22479001" cy="16637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D1634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Protein Structure</a:t>
            </a:r>
          </a:p>
        </p:txBody>
      </p:sp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6565" y="3552827"/>
            <a:ext cx="3314701" cy="756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9984" y="4295777"/>
            <a:ext cx="4752975" cy="607695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 Box 4"/>
          <p:cNvSpPr txBox="1"/>
          <p:nvPr/>
        </p:nvSpPr>
        <p:spPr>
          <a:xfrm>
            <a:off x="1874496" y="2204236"/>
            <a:ext cx="4789055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3366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Primary structure</a:t>
            </a:r>
          </a:p>
        </p:txBody>
      </p:sp>
      <p:sp>
        <p:nvSpPr>
          <p:cNvPr id="247" name="Text Box 5"/>
          <p:cNvSpPr txBox="1"/>
          <p:nvPr/>
        </p:nvSpPr>
        <p:spPr>
          <a:xfrm>
            <a:off x="340012" y="11448755"/>
            <a:ext cx="6297464" cy="74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Sequence of Amino acids</a:t>
            </a:r>
          </a:p>
        </p:txBody>
      </p:sp>
      <p:sp>
        <p:nvSpPr>
          <p:cNvPr id="248" name="Text Box 7"/>
          <p:cNvSpPr txBox="1"/>
          <p:nvPr/>
        </p:nvSpPr>
        <p:spPr>
          <a:xfrm>
            <a:off x="8848873" y="2204236"/>
            <a:ext cx="5494748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3366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Secondary Structure</a:t>
            </a:r>
          </a:p>
        </p:txBody>
      </p:sp>
      <p:sp>
        <p:nvSpPr>
          <p:cNvPr id="249" name="Text Box 8"/>
          <p:cNvSpPr txBox="1"/>
          <p:nvPr/>
        </p:nvSpPr>
        <p:spPr>
          <a:xfrm>
            <a:off x="9213050" y="11448755"/>
            <a:ext cx="4608762" cy="74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Local interactions</a:t>
            </a:r>
          </a:p>
        </p:txBody>
      </p:sp>
      <p:pic>
        <p:nvPicPr>
          <p:cNvPr id="250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28024" t="0" r="21936" b="0"/>
          <a:stretch>
            <a:fillRect/>
          </a:stretch>
        </p:blipFill>
        <p:spPr>
          <a:xfrm>
            <a:off x="17290361" y="3578227"/>
            <a:ext cx="4343401" cy="7512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 Box 10"/>
          <p:cNvSpPr txBox="1"/>
          <p:nvPr/>
        </p:nvSpPr>
        <p:spPr>
          <a:xfrm>
            <a:off x="17335028" y="2204236"/>
            <a:ext cx="4801147" cy="81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3366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Tertiary Structure</a:t>
            </a:r>
          </a:p>
        </p:txBody>
      </p:sp>
      <p:sp>
        <p:nvSpPr>
          <p:cNvPr id="252" name="Text Box 11"/>
          <p:cNvSpPr txBox="1"/>
          <p:nvPr/>
        </p:nvSpPr>
        <p:spPr>
          <a:xfrm>
            <a:off x="17278725" y="11448755"/>
            <a:ext cx="3689388" cy="74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Native protein</a:t>
            </a:r>
          </a:p>
        </p:txBody>
      </p:sp>
      <p:sp>
        <p:nvSpPr>
          <p:cNvPr id="253" name="AutoShape 12"/>
          <p:cNvSpPr/>
          <p:nvPr/>
        </p:nvSpPr>
        <p:spPr>
          <a:xfrm>
            <a:off x="7497367" y="6986589"/>
            <a:ext cx="1279527" cy="695327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4" name="AutoShape 13"/>
          <p:cNvSpPr/>
          <p:nvPr/>
        </p:nvSpPr>
        <p:spPr>
          <a:xfrm>
            <a:off x="14783308" y="7162800"/>
            <a:ext cx="1279527" cy="695327"/>
          </a:xfrm>
          <a:prstGeom prst="rightArrow">
            <a:avLst>
              <a:gd name="adj1" fmla="val 50000"/>
              <a:gd name="adj2" fmla="val 46005"/>
            </a:avLst>
          </a:prstGeom>
          <a:solidFill>
            <a:srgbClr val="33CCCC"/>
          </a:solidFill>
          <a:ln w="12700">
            <a:solidFill>
              <a:srgbClr val="000000"/>
            </a:solidFill>
            <a:miter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5" name="Text Box 14"/>
          <p:cNvSpPr txBox="1"/>
          <p:nvPr/>
        </p:nvSpPr>
        <p:spPr>
          <a:xfrm>
            <a:off x="4739820" y="3651248"/>
            <a:ext cx="118276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Gln</a:t>
            </a:r>
          </a:p>
        </p:txBody>
      </p:sp>
      <p:sp>
        <p:nvSpPr>
          <p:cNvPr id="256" name="Text Box 16"/>
          <p:cNvSpPr txBox="1"/>
          <p:nvPr/>
        </p:nvSpPr>
        <p:spPr>
          <a:xfrm>
            <a:off x="1418770" y="3406772"/>
            <a:ext cx="110338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Ala</a:t>
            </a:r>
          </a:p>
        </p:txBody>
      </p:sp>
      <p:sp>
        <p:nvSpPr>
          <p:cNvPr id="257" name="Text Box 17"/>
          <p:cNvSpPr txBox="1"/>
          <p:nvPr/>
        </p:nvSpPr>
        <p:spPr>
          <a:xfrm>
            <a:off x="5228770" y="8283572"/>
            <a:ext cx="110338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Ala</a:t>
            </a:r>
          </a:p>
        </p:txBody>
      </p:sp>
      <p:sp>
        <p:nvSpPr>
          <p:cNvPr id="258" name="Text Box 18"/>
          <p:cNvSpPr txBox="1"/>
          <p:nvPr/>
        </p:nvSpPr>
        <p:spPr>
          <a:xfrm>
            <a:off x="1418770" y="5387972"/>
            <a:ext cx="124787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Leu</a:t>
            </a:r>
          </a:p>
        </p:txBody>
      </p:sp>
      <p:sp>
        <p:nvSpPr>
          <p:cNvPr id="259" name="Text Box 19"/>
          <p:cNvSpPr txBox="1"/>
          <p:nvPr/>
        </p:nvSpPr>
        <p:spPr>
          <a:xfrm>
            <a:off x="5228770" y="7216772"/>
            <a:ext cx="124787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Leu</a:t>
            </a:r>
          </a:p>
        </p:txBody>
      </p:sp>
      <p:sp>
        <p:nvSpPr>
          <p:cNvPr id="260" name="Text Box 20"/>
          <p:cNvSpPr txBox="1"/>
          <p:nvPr/>
        </p:nvSpPr>
        <p:spPr>
          <a:xfrm>
            <a:off x="2333170" y="8283572"/>
            <a:ext cx="93409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Ile</a:t>
            </a:r>
          </a:p>
        </p:txBody>
      </p:sp>
      <p:sp>
        <p:nvSpPr>
          <p:cNvPr id="261" name="Text Box 22"/>
          <p:cNvSpPr txBox="1"/>
          <p:nvPr/>
        </p:nvSpPr>
        <p:spPr>
          <a:xfrm>
            <a:off x="1387020" y="7156448"/>
            <a:ext cx="11737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Lys</a:t>
            </a:r>
          </a:p>
        </p:txBody>
      </p:sp>
      <p:sp>
        <p:nvSpPr>
          <p:cNvPr id="262" name="Text Box 23"/>
          <p:cNvSpPr txBox="1"/>
          <p:nvPr/>
        </p:nvSpPr>
        <p:spPr>
          <a:xfrm>
            <a:off x="5044620" y="5175248"/>
            <a:ext cx="118276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Glu</a:t>
            </a:r>
          </a:p>
        </p:txBody>
      </p:sp>
      <p:sp>
        <p:nvSpPr>
          <p:cNvPr id="263" name="Text Box 24"/>
          <p:cNvSpPr txBox="1"/>
          <p:nvPr/>
        </p:nvSpPr>
        <p:spPr>
          <a:xfrm>
            <a:off x="2758620" y="9442448"/>
            <a:ext cx="117842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Thr</a:t>
            </a:r>
          </a:p>
        </p:txBody>
      </p:sp>
      <p:sp>
        <p:nvSpPr>
          <p:cNvPr id="264" name="Text Box 25"/>
          <p:cNvSpPr txBox="1"/>
          <p:nvPr/>
        </p:nvSpPr>
        <p:spPr>
          <a:xfrm>
            <a:off x="5838370" y="9502772"/>
            <a:ext cx="117842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 Box 2"/>
          <p:cNvSpPr txBox="1"/>
          <p:nvPr/>
        </p:nvSpPr>
        <p:spPr>
          <a:xfrm>
            <a:off x="10295890" y="368299"/>
            <a:ext cx="29979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Proteins</a:t>
            </a:r>
          </a:p>
        </p:txBody>
      </p:sp>
      <p:sp>
        <p:nvSpPr>
          <p:cNvPr id="267" name="Text Box 3"/>
          <p:cNvSpPr txBox="1"/>
          <p:nvPr/>
        </p:nvSpPr>
        <p:spPr>
          <a:xfrm>
            <a:off x="2119708" y="2619283"/>
            <a:ext cx="13688311" cy="985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The Molecule of Life</a:t>
            </a:r>
          </a:p>
          <a:p>
            <a:pPr>
              <a:defRPr sz="4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Building Blocks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Secondary Structures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Tertiary and Quartenary Structure</a:t>
            </a: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Proteins: Geometry</a:t>
            </a:r>
          </a:p>
        </p:txBody>
      </p:sp>
      <p:pic>
        <p:nvPicPr>
          <p:cNvPr id="2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1111" y="4761535"/>
            <a:ext cx="4149727" cy="634365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"/>
          <p:cNvSpPr/>
          <p:nvPr/>
        </p:nvSpPr>
        <p:spPr>
          <a:xfrm>
            <a:off x="1611660" y="6002416"/>
            <a:ext cx="12616063" cy="7133856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70" name="Rectangle"/>
          <p:cNvSpPr/>
          <p:nvPr/>
        </p:nvSpPr>
        <p:spPr>
          <a:xfrm>
            <a:off x="1453705" y="2099339"/>
            <a:ext cx="12616063" cy="2053315"/>
          </a:xfrm>
          <a:prstGeom prst="rect">
            <a:avLst/>
          </a:prstGeom>
          <a:solidFill>
            <a:srgbClr val="FFFFFF">
              <a:alpha val="6986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Review of Acid-Base Chemistry</a:t>
            </a:r>
          </a:p>
        </p:txBody>
      </p:sp>
      <p:sp>
        <p:nvSpPr>
          <p:cNvPr id="273" name="Rectangle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lnSpc>
                <a:spcPct val="90000"/>
              </a:lnSpc>
              <a:spcBef>
                <a:spcPts val="1100"/>
              </a:spcBef>
              <a:buSzTx/>
              <a:buNone/>
              <a:defRPr b="1" i="1" sz="4800">
                <a:solidFill>
                  <a:srgbClr val="D163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is an acid or a base?</a:t>
            </a:r>
          </a:p>
          <a:p>
            <a:pPr marL="546100" indent="-546100">
              <a:lnSpc>
                <a:spcPct val="90000"/>
              </a:lnSpc>
              <a:buSzTx/>
              <a:buNone/>
              <a:defRPr b="1" i="1" sz="4800"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90000"/>
              </a:lnSpc>
              <a:spcBef>
                <a:spcPts val="1100"/>
              </a:spcBef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</a:t>
            </a:r>
            <a:r>
              <a:rPr>
                <a:solidFill>
                  <a:srgbClr val="CCB400"/>
                </a:solidFill>
              </a:rPr>
              <a:t> </a:t>
            </a:r>
            <a:r>
              <a:rPr>
                <a:solidFill>
                  <a:srgbClr val="FF3300"/>
                </a:solidFill>
              </a:rPr>
              <a:t>acid</a:t>
            </a:r>
            <a:r>
              <a:rPr>
                <a:solidFill>
                  <a:srgbClr val="CCB400"/>
                </a:solidFill>
              </a:rPr>
              <a:t> </a:t>
            </a:r>
            <a:r>
              <a:t>is a material that can </a:t>
            </a:r>
            <a:r>
              <a:rPr>
                <a:solidFill>
                  <a:srgbClr val="FF3300"/>
                </a:solidFill>
              </a:rPr>
              <a:t>release a proton</a:t>
            </a:r>
            <a:r>
              <a:rPr>
                <a:solidFill>
                  <a:srgbClr val="CCB400"/>
                </a:solidFill>
              </a:rPr>
              <a:t> </a:t>
            </a:r>
            <a:r>
              <a:t>(or hydrogen ion, H</a:t>
            </a:r>
            <a:r>
              <a:rPr baseline="31000"/>
              <a:t>+</a:t>
            </a:r>
            <a:r>
              <a:t>), and a</a:t>
            </a:r>
            <a:r>
              <a:rPr>
                <a:solidFill>
                  <a:srgbClr val="CCB400"/>
                </a:solidFill>
              </a:rPr>
              <a:t> </a:t>
            </a:r>
            <a:r>
              <a:rPr>
                <a:solidFill>
                  <a:srgbClr val="FF3300"/>
                </a:solidFill>
              </a:rPr>
              <a:t>base</a:t>
            </a:r>
            <a:r>
              <a:rPr>
                <a:solidFill>
                  <a:srgbClr val="CCB400"/>
                </a:solidFill>
              </a:rPr>
              <a:t> </a:t>
            </a:r>
            <a:r>
              <a:t>is a material that can </a:t>
            </a:r>
            <a:r>
              <a:rPr>
                <a:solidFill>
                  <a:srgbClr val="FF3300"/>
                </a:solidFill>
              </a:rPr>
              <a:t>donate a hydroxide ion</a:t>
            </a:r>
            <a:r>
              <a:rPr>
                <a:solidFill>
                  <a:srgbClr val="CCB400"/>
                </a:solidFill>
              </a:rPr>
              <a:t> </a:t>
            </a:r>
            <a:r>
              <a:t>(OH</a:t>
            </a:r>
            <a:r>
              <a:rPr baseline="31000"/>
              <a:t>-</a:t>
            </a:r>
            <a:r>
              <a:t>) (Arhennius definition), or </a:t>
            </a:r>
            <a:r>
              <a:rPr>
                <a:solidFill>
                  <a:srgbClr val="FF3300"/>
                </a:solidFill>
              </a:rPr>
              <a:t>accept a proton</a:t>
            </a:r>
            <a:r>
              <a:rPr>
                <a:solidFill>
                  <a:srgbClr val="CCB400"/>
                </a:solidFill>
              </a:rPr>
              <a:t> </a:t>
            </a:r>
            <a:r>
              <a:t>(Lowry Bronsted definition)</a:t>
            </a:r>
            <a:r>
              <a:rPr>
                <a:solidFill>
                  <a:srgbClr val="CCB400"/>
                </a:solidFill>
              </a:rPr>
              <a:t>.</a:t>
            </a:r>
            <a:endParaRPr>
              <a:solidFill>
                <a:srgbClr val="CCB400"/>
              </a:solidFill>
            </a:endParaRPr>
          </a:p>
          <a:p>
            <a:pPr marL="546100" indent="-546100">
              <a:lnSpc>
                <a:spcPct val="90000"/>
              </a:lnSpc>
              <a:buSzTx/>
              <a:buNone/>
              <a:defRPr sz="4800">
                <a:solidFill>
                  <a:srgbClr val="CCB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46100" indent="-546100">
              <a:lnSpc>
                <a:spcPct val="90000"/>
              </a:lnSpc>
              <a:spcBef>
                <a:spcPts val="900"/>
              </a:spcBef>
              <a:buSzTx/>
              <a:buNone/>
              <a:defRPr sz="4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Note</a:t>
            </a:r>
            <a:r>
              <a:rPr>
                <a:solidFill>
                  <a:srgbClr val="CCB400"/>
                </a:solidFill>
              </a:rPr>
              <a:t>: </a:t>
            </a:r>
            <a:r>
              <a:rPr>
                <a:solidFill>
                  <a:srgbClr val="000000"/>
                </a:solidFill>
              </a:rPr>
              <a:t>It is important to notice that just because a compound has a hydrogen or an OH group does not mean that it can be an acid or a base!!</a:t>
            </a:r>
            <a:endParaRPr>
              <a:solidFill>
                <a:srgbClr val="000000"/>
              </a:solidFill>
            </a:endParaRPr>
          </a:p>
          <a:p>
            <a:pPr marL="546100" indent="-546100">
              <a:lnSpc>
                <a:spcPct val="90000"/>
              </a:lnSpc>
              <a:spcBef>
                <a:spcPts val="900"/>
              </a:spcBef>
              <a:buFontTx/>
              <a:buChar char="-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hydrogen of methane (CH4) and usually of methyl groups (-CH3) are all strongly attached to the carbon atom</a:t>
            </a:r>
          </a:p>
          <a:p>
            <a:pPr marL="546100" indent="-546100">
              <a:lnSpc>
                <a:spcPct val="90000"/>
              </a:lnSpc>
              <a:spcBef>
                <a:spcPts val="900"/>
              </a:spcBef>
              <a:buFontTx/>
              <a:buChar char="-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Glycerol has three OH groups (CH2OH – CHOH – CH2OH) and all 3 are alcoholic groups.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